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5"/>
  </p:notesMasterIdLst>
  <p:sldIdLst>
    <p:sldId id="296" r:id="rId4"/>
    <p:sldId id="258" r:id="rId6"/>
    <p:sldId id="260" r:id="rId7"/>
    <p:sldId id="272" r:id="rId8"/>
    <p:sldId id="261" r:id="rId9"/>
    <p:sldId id="324" r:id="rId10"/>
    <p:sldId id="340" r:id="rId11"/>
    <p:sldId id="262" r:id="rId12"/>
    <p:sldId id="325" r:id="rId13"/>
    <p:sldId id="326" r:id="rId14"/>
    <p:sldId id="327" r:id="rId15"/>
    <p:sldId id="328" r:id="rId16"/>
    <p:sldId id="329" r:id="rId17"/>
    <p:sldId id="331" r:id="rId18"/>
    <p:sldId id="332" r:id="rId19"/>
    <p:sldId id="334" r:id="rId20"/>
    <p:sldId id="335" r:id="rId21"/>
    <p:sldId id="336" r:id="rId22"/>
    <p:sldId id="337" r:id="rId23"/>
    <p:sldId id="338" r:id="rId24"/>
    <p:sldId id="339" r:id="rId25"/>
    <p:sldId id="264" r:id="rId26"/>
    <p:sldId id="341" r:id="rId27"/>
    <p:sldId id="28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168" y="132"/>
      </p:cViewPr>
      <p:guideLst>
        <p:guide orient="horz" pos="2160"/>
        <p:guide pos="347"/>
        <p:guide pos="7355"/>
        <p:guide orient="horz" pos="345"/>
        <p:guide orient="horz" pos="3974"/>
        <p:guide pos="3845"/>
        <p:guide orient="horz" pos="550"/>
        <p:guide orient="horz" pos="3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更多模板请关注：https://haosc.tukuppt.com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1FEE-56D5-4BA9-AC75-184C9A67A8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1FEE-56D5-4BA9-AC75-184C9A67A8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1FEE-56D5-4BA9-AC75-184C9A67A8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母板空白（英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母板空白（中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1FEE-56D5-4BA9-AC75-184C9A67A8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591505916d7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9526"/>
            <a:ext cx="12192000" cy="6867525"/>
          </a:xfrm>
          <a:prstGeom prst="rect">
            <a:avLst/>
          </a:prstGeom>
        </p:spPr>
      </p:pic>
      <p:sp>
        <p:nvSpPr>
          <p:cNvPr id="13" name="TextBox 7"/>
          <p:cNvSpPr txBox="1"/>
          <p:nvPr/>
        </p:nvSpPr>
        <p:spPr>
          <a:xfrm>
            <a:off x="1128078" y="3191778"/>
            <a:ext cx="9936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手机商城管理系统的分析设计与实现</a:t>
            </a:r>
            <a:endParaRPr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5288915" y="1561465"/>
            <a:ext cx="1614170" cy="1503680"/>
            <a:chOff x="1164" y="687"/>
            <a:chExt cx="3219" cy="2998"/>
          </a:xfrm>
          <a:solidFill>
            <a:schemeClr val="bg1"/>
          </a:solidFill>
          <a:effectLst/>
        </p:grpSpPr>
        <p:sp>
          <p:nvSpPr>
            <p:cNvPr id="3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6579179" y="4272648"/>
            <a:ext cx="2316480" cy="4603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刘忠坤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14701" y="4278096"/>
            <a:ext cx="2621280" cy="4603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</a:t>
            </a:r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尹大伟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ldLvl="0" animBg="1"/>
      <p:bldP spid="1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2"/>
          <p:cNvSpPr/>
          <p:nvPr/>
        </p:nvSpPr>
        <p:spPr bwMode="auto">
          <a:xfrm>
            <a:off x="1608091" y="4982760"/>
            <a:ext cx="528500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Freeform 12"/>
          <p:cNvSpPr/>
          <p:nvPr/>
        </p:nvSpPr>
        <p:spPr bwMode="auto">
          <a:xfrm flipH="1" flipV="1">
            <a:off x="10246802" y="6017042"/>
            <a:ext cx="528500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32"/>
          <p:cNvSpPr txBox="1"/>
          <p:nvPr/>
        </p:nvSpPr>
        <p:spPr>
          <a:xfrm>
            <a:off x="1968038" y="5296959"/>
            <a:ext cx="8543015" cy="40957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indent="406400" fontAlgn="auto">
              <a:lnSpc>
                <a:spcPct val="130000"/>
              </a:lnSpc>
              <a:spcBef>
                <a:spcPct val="0"/>
              </a:spcBef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微软雅黑" panose="020B0503020204020204" pitchFamily="34" charset="-122"/>
              </a:rPr>
              <a:t>此模块主要管理品牌的名字和图片信息，并可以关联分类信息。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235712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品牌管理模块实现</a:t>
            </a:r>
            <a:endParaRPr lang="zh-CN" altLang="en-US" sz="213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 5"/>
          <p:cNvSpPr/>
          <p:nvPr userDrawn="1"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pic>
        <p:nvPicPr>
          <p:cNvPr id="30" name="图片 29" descr="C:\Users\liuzk\Desktop\新建文件夹\品牌管理.png品牌管理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02765" y="773430"/>
            <a:ext cx="8586470" cy="4185920"/>
          </a:xfrm>
          <a:prstGeom prst="rect">
            <a:avLst/>
          </a:prstGeom>
        </p:spPr>
      </p:pic>
      <p:pic>
        <p:nvPicPr>
          <p:cNvPr id="3" name="图片 2" descr="C:\Users\liuzk\Desktop\新建文件夹\关联分类.png关联分类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94268" y="930275"/>
            <a:ext cx="7403465" cy="4185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0.36679 0.15278 " pathEditMode="relative" rAng="0" ptsTypes="AA">
                                      <p:cBhvr>
                                        <p:cTn id="8" dur="500" spd="-99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7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39492 -0.11018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6" grpId="1" bldLvl="0" animBg="1"/>
      <p:bldP spid="27" grpId="0" bldLvl="0" animBg="1"/>
      <p:bldP spid="27" grpId="1" bldLvl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2"/>
          <p:cNvSpPr/>
          <p:nvPr/>
        </p:nvSpPr>
        <p:spPr bwMode="auto">
          <a:xfrm>
            <a:off x="1608091" y="4982760"/>
            <a:ext cx="528500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Freeform 12"/>
          <p:cNvSpPr/>
          <p:nvPr/>
        </p:nvSpPr>
        <p:spPr bwMode="auto">
          <a:xfrm flipH="1" flipV="1">
            <a:off x="10246802" y="6017042"/>
            <a:ext cx="528500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32"/>
          <p:cNvSpPr txBox="1"/>
          <p:nvPr/>
        </p:nvSpPr>
        <p:spPr>
          <a:xfrm>
            <a:off x="1968038" y="5296959"/>
            <a:ext cx="8543015" cy="40957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indent="406400" fontAlgn="auto">
              <a:lnSpc>
                <a:spcPct val="130000"/>
              </a:lnSpc>
              <a:spcBef>
                <a:spcPct val="0"/>
              </a:spcBef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微软雅黑" panose="020B0503020204020204" pitchFamily="34" charset="-122"/>
              </a:rPr>
              <a:t>此模块主要管理规格参数、销售属性的分组，可以对关联到此分组的属性进行修改。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290068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属性分组管理模块实现</a:t>
            </a:r>
            <a:endParaRPr lang="zh-CN" altLang="en-US" sz="213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 5"/>
          <p:cNvSpPr/>
          <p:nvPr userDrawn="1"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pic>
        <p:nvPicPr>
          <p:cNvPr id="30" name="图片 29" descr="C:\Users\liuzk\Desktop\新建文件夹\属性分组.png属性分组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56410" y="789305"/>
            <a:ext cx="8679180" cy="4154170"/>
          </a:xfrm>
          <a:prstGeom prst="rect">
            <a:avLst/>
          </a:prstGeom>
        </p:spPr>
      </p:pic>
      <p:pic>
        <p:nvPicPr>
          <p:cNvPr id="2" name="图片 1" descr="C:\Users\liuzk\Desktop\新建文件夹\属性分组关联.png属性分组关联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65083" y="1731963"/>
            <a:ext cx="7347585" cy="2522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0.36679 0.15278 " pathEditMode="relative" rAng="0" ptsTypes="AA">
                                      <p:cBhvr>
                                        <p:cTn id="8" dur="500" spd="-99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7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39492 -0.11018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6" grpId="1" bldLvl="0" animBg="1"/>
      <p:bldP spid="27" grpId="0" bldLvl="0" animBg="1"/>
      <p:bldP spid="27" grpId="1" bldLvl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2"/>
          <p:cNvSpPr/>
          <p:nvPr/>
        </p:nvSpPr>
        <p:spPr bwMode="auto">
          <a:xfrm>
            <a:off x="1608091" y="4982760"/>
            <a:ext cx="528500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Freeform 12"/>
          <p:cNvSpPr/>
          <p:nvPr/>
        </p:nvSpPr>
        <p:spPr bwMode="auto">
          <a:xfrm flipH="1" flipV="1">
            <a:off x="10246802" y="6017042"/>
            <a:ext cx="528500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32"/>
          <p:cNvSpPr txBox="1"/>
          <p:nvPr/>
        </p:nvSpPr>
        <p:spPr>
          <a:xfrm>
            <a:off x="1968038" y="5296959"/>
            <a:ext cx="8543015" cy="40957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indent="406400" fontAlgn="auto">
              <a:lnSpc>
                <a:spcPct val="130000"/>
              </a:lnSpc>
              <a:spcBef>
                <a:spcPct val="0"/>
              </a:spcBef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微软雅黑" panose="020B0503020204020204" pitchFamily="34" charset="-122"/>
              </a:rPr>
              <a:t>此模块主要管理规格参数和销售属性的信息。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371602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规格、销售参数管理模块实现</a:t>
            </a:r>
            <a:endParaRPr lang="zh-CN" altLang="en-US" sz="213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 5"/>
          <p:cNvSpPr/>
          <p:nvPr userDrawn="1"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pic>
        <p:nvPicPr>
          <p:cNvPr id="30" name="图片 29" descr="C:\Users\liuzk\Desktop\新建文件夹\规格参数.png规格参数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89430" y="789305"/>
            <a:ext cx="8613140" cy="4154170"/>
          </a:xfrm>
          <a:prstGeom prst="rect">
            <a:avLst/>
          </a:prstGeom>
        </p:spPr>
      </p:pic>
      <p:pic>
        <p:nvPicPr>
          <p:cNvPr id="3" name="图片 2" descr="C:\Users\liuzk\Desktop\新建文件夹\销售属性.png销售属性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89430" y="789305"/>
            <a:ext cx="8692515" cy="4197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0.36679 0.15278 " pathEditMode="relative" rAng="0" ptsTypes="AA">
                                      <p:cBhvr>
                                        <p:cTn id="8" dur="500" spd="-99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7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39492 -0.11018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6" grpId="1" bldLvl="0" animBg="1"/>
      <p:bldP spid="27" grpId="0" bldLvl="0" animBg="1"/>
      <p:bldP spid="27" grpId="1" bldLvl="0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2"/>
          <p:cNvSpPr/>
          <p:nvPr/>
        </p:nvSpPr>
        <p:spPr bwMode="auto">
          <a:xfrm>
            <a:off x="1608091" y="4982760"/>
            <a:ext cx="528500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Freeform 12"/>
          <p:cNvSpPr/>
          <p:nvPr/>
        </p:nvSpPr>
        <p:spPr bwMode="auto">
          <a:xfrm flipH="1" flipV="1">
            <a:off x="10246802" y="6017042"/>
            <a:ext cx="528500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文本3"/>
          <p:cNvSpPr txBox="1"/>
          <p:nvPr/>
        </p:nvSpPr>
        <p:spPr>
          <a:xfrm>
            <a:off x="1968038" y="5296959"/>
            <a:ext cx="8543015" cy="40957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indent="406400" fontAlgn="auto">
              <a:lnSpc>
                <a:spcPct val="130000"/>
              </a:lnSpc>
              <a:spcBef>
                <a:spcPct val="0"/>
              </a:spcBef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微软雅黑" panose="020B0503020204020204" pitchFamily="34" charset="-122"/>
              </a:rPr>
              <a:t>第三步增加销售属性的信息。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290068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发布商品管理模块实现</a:t>
            </a:r>
            <a:endParaRPr lang="zh-CN" altLang="en-US" sz="213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 5"/>
          <p:cNvSpPr/>
          <p:nvPr userDrawn="1"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pic>
        <p:nvPicPr>
          <p:cNvPr id="30" name="基本信息1" descr="C:\Users\liuzk\Desktop\新建文件夹\发布商品.png发布商品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10068" y="789305"/>
            <a:ext cx="8571865" cy="4154170"/>
          </a:xfrm>
          <a:prstGeom prst="rect">
            <a:avLst/>
          </a:prstGeom>
        </p:spPr>
      </p:pic>
      <p:pic>
        <p:nvPicPr>
          <p:cNvPr id="2" name="规格参数2" descr="C:\Users\liuzk\Desktop\新建文件夹\发布商品规格参数.png发布商品规格参数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94105" y="1864995"/>
            <a:ext cx="10004425" cy="2536190"/>
          </a:xfrm>
          <a:prstGeom prst="rect">
            <a:avLst/>
          </a:prstGeom>
        </p:spPr>
      </p:pic>
      <p:pic>
        <p:nvPicPr>
          <p:cNvPr id="3" name="销售属性3" descr="C:\Users\liuzk\Desktop\新建文件夹\发布商品销售属性.png发布商品销售属性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36725" y="1711325"/>
            <a:ext cx="8645525" cy="2842895"/>
          </a:xfrm>
          <a:prstGeom prst="rect">
            <a:avLst/>
          </a:prstGeom>
        </p:spPr>
      </p:pic>
      <p:pic>
        <p:nvPicPr>
          <p:cNvPr id="4" name="sku信息4" descr="C:\Users\liuzk\Desktop\新建文件夹\发布商品sku信息.png发布商品sku信息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36725" y="1864995"/>
            <a:ext cx="8456930" cy="2890520"/>
          </a:xfrm>
          <a:prstGeom prst="rect">
            <a:avLst/>
          </a:prstGeom>
        </p:spPr>
      </p:pic>
      <p:sp>
        <p:nvSpPr>
          <p:cNvPr id="5" name="文本1"/>
          <p:cNvSpPr txBox="1"/>
          <p:nvPr/>
        </p:nvSpPr>
        <p:spPr>
          <a:xfrm>
            <a:off x="1968038" y="5303309"/>
            <a:ext cx="8543015" cy="40957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p>
            <a:pPr indent="406400" fontAlgn="auto">
              <a:lnSpc>
                <a:spcPct val="130000"/>
              </a:lnSpc>
              <a:spcBef>
                <a:spcPct val="0"/>
              </a:spcBef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微软雅黑" panose="020B0503020204020204" pitchFamily="34" charset="-122"/>
              </a:rPr>
              <a:t>此模块可以发布商品，创建商品的各种信息和属性，第一步增加商品信息和图片。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6" name="文本2"/>
          <p:cNvSpPr txBox="1"/>
          <p:nvPr/>
        </p:nvSpPr>
        <p:spPr>
          <a:xfrm>
            <a:off x="1969308" y="5298229"/>
            <a:ext cx="8543015" cy="40957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p>
            <a:pPr indent="406400" fontAlgn="auto">
              <a:lnSpc>
                <a:spcPct val="130000"/>
              </a:lnSpc>
              <a:spcBef>
                <a:spcPct val="0"/>
              </a:spcBef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微软雅黑" panose="020B0503020204020204" pitchFamily="34" charset="-122"/>
              </a:rPr>
              <a:t>第二步增加规格参数的信息。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7" name="文本4"/>
          <p:cNvSpPr txBox="1"/>
          <p:nvPr/>
        </p:nvSpPr>
        <p:spPr>
          <a:xfrm>
            <a:off x="1968673" y="5296959"/>
            <a:ext cx="8543015" cy="40957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p>
            <a:pPr indent="406400" fontAlgn="auto">
              <a:lnSpc>
                <a:spcPct val="130000"/>
              </a:lnSpc>
              <a:spcBef>
                <a:spcPct val="0"/>
              </a:spcBef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微软雅黑" panose="020B0503020204020204" pitchFamily="34" charset="-122"/>
              </a:rPr>
              <a:t>第四步增加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微软雅黑" panose="020B0503020204020204" pitchFamily="34" charset="-122"/>
              </a:rPr>
              <a:t>sku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微软雅黑" panose="020B0503020204020204" pitchFamily="34" charset="-122"/>
              </a:rPr>
              <a:t>的信息。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0.36679 0.15278 " pathEditMode="relative" rAng="0" ptsTypes="AA">
                                      <p:cBhvr>
                                        <p:cTn id="8" dur="500" spd="-99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7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39492 -0.11018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550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6" grpId="1" bldLvl="0" animBg="1"/>
      <p:bldP spid="27" grpId="0" bldLvl="0" animBg="1"/>
      <p:bldP spid="27" grpId="1" bldLvl="0" animBg="1"/>
      <p:bldP spid="28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2"/>
          <p:cNvSpPr/>
          <p:nvPr/>
        </p:nvSpPr>
        <p:spPr bwMode="auto">
          <a:xfrm>
            <a:off x="1608091" y="4982760"/>
            <a:ext cx="528500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Freeform 12"/>
          <p:cNvSpPr/>
          <p:nvPr/>
        </p:nvSpPr>
        <p:spPr bwMode="auto">
          <a:xfrm flipH="1" flipV="1">
            <a:off x="10246802" y="6017042"/>
            <a:ext cx="528500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32"/>
          <p:cNvSpPr txBox="1"/>
          <p:nvPr/>
        </p:nvSpPr>
        <p:spPr>
          <a:xfrm>
            <a:off x="1968038" y="5296959"/>
            <a:ext cx="8543015" cy="40957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indent="406400" fontAlgn="auto">
              <a:lnSpc>
                <a:spcPct val="130000"/>
              </a:lnSpc>
              <a:spcBef>
                <a:spcPct val="0"/>
              </a:spcBef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微软雅黑" panose="020B0503020204020204" pitchFamily="34" charset="-122"/>
              </a:rPr>
              <a:t>此模块主要管理各个仓库的地址信息，以及商品的库存。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290068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库存系统管理模块实现</a:t>
            </a:r>
            <a:endParaRPr lang="zh-CN" altLang="en-US" sz="213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 5"/>
          <p:cNvSpPr/>
          <p:nvPr userDrawn="1"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pic>
        <p:nvPicPr>
          <p:cNvPr id="30" name="图片 29" descr="C:\Users\liuzk\Desktop\新建文件夹\仓库维护.png仓库维护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94193" y="802005"/>
            <a:ext cx="8603615" cy="4128770"/>
          </a:xfrm>
          <a:prstGeom prst="rect">
            <a:avLst/>
          </a:prstGeom>
        </p:spPr>
      </p:pic>
      <p:pic>
        <p:nvPicPr>
          <p:cNvPr id="2" name="图片 1" descr="C:\Users\liuzk\Desktop\新建文件夹\商品库存.png商品库存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94510" y="802640"/>
            <a:ext cx="8674100" cy="4184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0.36679 0.15278 " pathEditMode="relative" rAng="0" ptsTypes="AA">
                                      <p:cBhvr>
                                        <p:cTn id="8" dur="500" spd="-99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7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39492 -0.11018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6" grpId="1" bldLvl="0" animBg="1"/>
      <p:bldP spid="27" grpId="0" bldLvl="0" animBg="1"/>
      <p:bldP spid="27" grpId="1" bldLvl="0" animBg="1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2"/>
          <p:cNvSpPr/>
          <p:nvPr/>
        </p:nvSpPr>
        <p:spPr bwMode="auto">
          <a:xfrm>
            <a:off x="1608091" y="4982760"/>
            <a:ext cx="528500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Freeform 12"/>
          <p:cNvSpPr/>
          <p:nvPr/>
        </p:nvSpPr>
        <p:spPr bwMode="auto">
          <a:xfrm flipH="1" flipV="1">
            <a:off x="10246802" y="6017042"/>
            <a:ext cx="528500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32"/>
          <p:cNvSpPr txBox="1"/>
          <p:nvPr/>
        </p:nvSpPr>
        <p:spPr>
          <a:xfrm>
            <a:off x="1968038" y="5296959"/>
            <a:ext cx="8543015" cy="40957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indent="406400" fontAlgn="auto">
              <a:lnSpc>
                <a:spcPct val="130000"/>
              </a:lnSpc>
              <a:spcBef>
                <a:spcPct val="0"/>
              </a:spcBef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微软雅黑" panose="020B0503020204020204" pitchFamily="34" charset="-122"/>
              </a:rPr>
              <a:t>此模块主要查看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会员列表的信息，并可以查看当前会员的订单列表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290068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会员列表管理模块实现</a:t>
            </a:r>
            <a:endParaRPr lang="zh-CN" altLang="en-US" sz="213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 5"/>
          <p:cNvSpPr/>
          <p:nvPr userDrawn="1"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pic>
        <p:nvPicPr>
          <p:cNvPr id="30" name="图片 29" descr="C:\Users\liuzk\Desktop\新建文件夹\会员列表.png会员列表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15783" y="804545"/>
            <a:ext cx="8560435" cy="4123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0.36679 0.15278 " pathEditMode="relative" rAng="0" ptsTypes="AA">
                                      <p:cBhvr>
                                        <p:cTn id="8" dur="500" spd="-99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7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39492 -0.11018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6" grpId="1" bldLvl="0" animBg="1"/>
      <p:bldP spid="27" grpId="0" bldLvl="0" animBg="1"/>
      <p:bldP spid="27" grpId="1" bldLvl="0" animBg="1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2"/>
          <p:cNvSpPr/>
          <p:nvPr/>
        </p:nvSpPr>
        <p:spPr bwMode="auto">
          <a:xfrm>
            <a:off x="1608091" y="4982760"/>
            <a:ext cx="528500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Freeform 12"/>
          <p:cNvSpPr/>
          <p:nvPr/>
        </p:nvSpPr>
        <p:spPr bwMode="auto">
          <a:xfrm flipH="1" flipV="1">
            <a:off x="10246802" y="6017042"/>
            <a:ext cx="528500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32"/>
          <p:cNvSpPr txBox="1"/>
          <p:nvPr/>
        </p:nvSpPr>
        <p:spPr>
          <a:xfrm>
            <a:off x="1968038" y="5296959"/>
            <a:ext cx="8543015" cy="40957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indent="406400" fontAlgn="auto">
              <a:lnSpc>
                <a:spcPct val="130000"/>
              </a:lnSpc>
              <a:spcBef>
                <a:spcPct val="0"/>
              </a:spcBef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微软雅黑" panose="020B0503020204020204" pitchFamily="34" charset="-122"/>
              </a:rPr>
              <a:t>此页面是本手机商城的首页，展示一些活动信息。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127000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商城首页</a:t>
            </a:r>
            <a:endParaRPr lang="zh-CN" altLang="en-US" sz="213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 5"/>
          <p:cNvSpPr/>
          <p:nvPr userDrawn="1"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pic>
        <p:nvPicPr>
          <p:cNvPr id="30" name="图片 29" descr="C:\Users\liuzk\Desktop\新建文件夹\首页.png首页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32611" y="808355"/>
            <a:ext cx="8526780" cy="4116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0.36679 0.15278 " pathEditMode="relative" rAng="0" ptsTypes="AA">
                                      <p:cBhvr>
                                        <p:cTn id="8" dur="500" spd="-99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7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39492 -0.11018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6" grpId="1" bldLvl="0" animBg="1"/>
      <p:bldP spid="27" grpId="0" bldLvl="0" animBg="1"/>
      <p:bldP spid="27" grpId="1" bldLvl="0" animBg="1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2"/>
          <p:cNvSpPr/>
          <p:nvPr/>
        </p:nvSpPr>
        <p:spPr bwMode="auto">
          <a:xfrm>
            <a:off x="1608091" y="4982760"/>
            <a:ext cx="528500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Freeform 12"/>
          <p:cNvSpPr/>
          <p:nvPr/>
        </p:nvSpPr>
        <p:spPr bwMode="auto">
          <a:xfrm flipH="1" flipV="1">
            <a:off x="10246802" y="6017042"/>
            <a:ext cx="528500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32"/>
          <p:cNvSpPr txBox="1"/>
          <p:nvPr/>
        </p:nvSpPr>
        <p:spPr>
          <a:xfrm>
            <a:off x="1968038" y="5296959"/>
            <a:ext cx="8543015" cy="40957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indent="406400" fontAlgn="auto">
              <a:lnSpc>
                <a:spcPct val="130000"/>
              </a:lnSpc>
              <a:spcBef>
                <a:spcPct val="0"/>
              </a:spcBef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微软雅黑" panose="020B0503020204020204" pitchFamily="34" charset="-122"/>
              </a:rPr>
              <a:t>此页面是商城的商品搜索页面，可以按品牌，分类和属性参数进行检索。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127000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商品筛选</a:t>
            </a:r>
            <a:endParaRPr lang="zh-CN" altLang="en-US" sz="213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 5"/>
          <p:cNvSpPr/>
          <p:nvPr userDrawn="1"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pic>
        <p:nvPicPr>
          <p:cNvPr id="30" name="图片 29" descr="C:\Users\liuzk\Desktop\新建文件夹\商品筛选.png商品筛选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42771" y="808355"/>
            <a:ext cx="8506460" cy="4116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0.36679 0.15278 " pathEditMode="relative" rAng="0" ptsTypes="AA">
                                      <p:cBhvr>
                                        <p:cTn id="8" dur="500" spd="-99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7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39492 -0.11018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6" grpId="1" bldLvl="0" animBg="1"/>
      <p:bldP spid="27" grpId="0" bldLvl="0" animBg="1"/>
      <p:bldP spid="27" grpId="1" bldLvl="0" animBg="1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2"/>
          <p:cNvSpPr/>
          <p:nvPr/>
        </p:nvSpPr>
        <p:spPr bwMode="auto">
          <a:xfrm>
            <a:off x="1608091" y="4982760"/>
            <a:ext cx="528500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Freeform 12"/>
          <p:cNvSpPr/>
          <p:nvPr/>
        </p:nvSpPr>
        <p:spPr bwMode="auto">
          <a:xfrm flipH="1" flipV="1">
            <a:off x="10246802" y="6017042"/>
            <a:ext cx="528500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32"/>
          <p:cNvSpPr txBox="1"/>
          <p:nvPr/>
        </p:nvSpPr>
        <p:spPr>
          <a:xfrm>
            <a:off x="1968038" y="5296959"/>
            <a:ext cx="8543015" cy="40957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indent="406400" fontAlgn="auto">
              <a:lnSpc>
                <a:spcPct val="130000"/>
              </a:lnSpc>
              <a:spcBef>
                <a:spcPct val="0"/>
              </a:spcBef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微软雅黑" panose="020B0503020204020204" pitchFamily="34" charset="-122"/>
              </a:rPr>
              <a:t>此页面展示商品的不同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微软雅黑" panose="020B0503020204020204" pitchFamily="34" charset="-122"/>
              </a:rPr>
              <a:t>spu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微软雅黑" panose="020B0503020204020204" pitchFamily="34" charset="-122"/>
              </a:rPr>
              <a:t>组合和图片信息。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127000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商品详情</a:t>
            </a:r>
            <a:endParaRPr lang="zh-CN" altLang="en-US" sz="213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 5"/>
          <p:cNvSpPr/>
          <p:nvPr userDrawn="1"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pic>
        <p:nvPicPr>
          <p:cNvPr id="30" name="图片 29" descr="C:\Users\liuzk\Desktop\新建文件夹\商品详情.png商品详情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42771" y="819785"/>
            <a:ext cx="8506460" cy="4093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0.36679 0.15278 " pathEditMode="relative" rAng="0" ptsTypes="AA">
                                      <p:cBhvr>
                                        <p:cTn id="8" dur="500" spd="-99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7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39492 -0.11018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6" grpId="1" bldLvl="0" animBg="1"/>
      <p:bldP spid="27" grpId="0" bldLvl="0" animBg="1"/>
      <p:bldP spid="27" grpId="1" bldLvl="0" animBg="1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2"/>
          <p:cNvSpPr/>
          <p:nvPr/>
        </p:nvSpPr>
        <p:spPr bwMode="auto">
          <a:xfrm>
            <a:off x="1608091" y="4982760"/>
            <a:ext cx="528500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Freeform 12"/>
          <p:cNvSpPr/>
          <p:nvPr/>
        </p:nvSpPr>
        <p:spPr bwMode="auto">
          <a:xfrm flipH="1" flipV="1">
            <a:off x="10246802" y="6017042"/>
            <a:ext cx="528500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32"/>
          <p:cNvSpPr txBox="1"/>
          <p:nvPr/>
        </p:nvSpPr>
        <p:spPr>
          <a:xfrm>
            <a:off x="1968038" y="5296959"/>
            <a:ext cx="8543015" cy="40957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indent="406400" fontAlgn="auto">
              <a:lnSpc>
                <a:spcPct val="130000"/>
              </a:lnSpc>
              <a:spcBef>
                <a:spcPct val="0"/>
              </a:spcBef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微软雅黑" panose="020B0503020204020204" pitchFamily="34" charset="-122"/>
              </a:rPr>
              <a:t>此页面展示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微软雅黑" panose="020B0503020204020204" pitchFamily="34" charset="-122"/>
              </a:rPr>
              <a:t>当前用户的购物车内的商品，并可以进行结算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99822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购物车</a:t>
            </a:r>
            <a:endParaRPr lang="zh-CN" altLang="en-US" sz="213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 5"/>
          <p:cNvSpPr/>
          <p:nvPr userDrawn="1"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pic>
        <p:nvPicPr>
          <p:cNvPr id="30" name="图片 29" descr="C:\Users\liuzk\Desktop\新建文件夹\购物车.png购物车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48841" y="819785"/>
            <a:ext cx="7894320" cy="4093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0.36679 0.15278 " pathEditMode="relative" rAng="0" ptsTypes="AA">
                                      <p:cBhvr>
                                        <p:cTn id="8" dur="500" spd="-99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7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39492 -0.11018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6" grpId="1" bldLvl="0" animBg="1"/>
      <p:bldP spid="27" grpId="0" bldLvl="0" animBg="1"/>
      <p:bldP spid="27" grpId="1" bldLvl="0" animBg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_库_矩形 6"/>
          <p:cNvSpPr/>
          <p:nvPr>
            <p:custDataLst>
              <p:tags r:id="rId1"/>
            </p:custDataLst>
          </p:nvPr>
        </p:nvSpPr>
        <p:spPr>
          <a:xfrm>
            <a:off x="0" y="0"/>
            <a:ext cx="122040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"/>
          <p:cNvSpPr txBox="1"/>
          <p:nvPr/>
        </p:nvSpPr>
        <p:spPr>
          <a:xfrm>
            <a:off x="1439007" y="3895922"/>
            <a:ext cx="2440980" cy="707884"/>
          </a:xfrm>
          <a:prstGeom prst="rect">
            <a:avLst/>
          </a:prstGeom>
          <a:noFill/>
        </p:spPr>
        <p:txBody>
          <a:bodyPr wrap="none" lIns="91372" tIns="45719" rIns="91372" bIns="45719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</a:rPr>
              <a:t>CONTENTS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文本框 2"/>
          <p:cNvSpPr txBox="1"/>
          <p:nvPr/>
        </p:nvSpPr>
        <p:spPr>
          <a:xfrm>
            <a:off x="6320474" y="1907597"/>
            <a:ext cx="1139918" cy="379654"/>
          </a:xfrm>
          <a:prstGeom prst="rect">
            <a:avLst/>
          </a:prstGeom>
          <a:noFill/>
        </p:spPr>
        <p:txBody>
          <a:bodyPr wrap="none" lIns="91372" tIns="45719" rIns="91372" bIns="45719" rtlCol="0">
            <a:spAutoFit/>
          </a:bodyPr>
          <a:lstStyle/>
          <a:p>
            <a:pPr defTabSz="608330">
              <a:defRPr/>
            </a:pPr>
            <a:r>
              <a:rPr kumimoji="1" lang="zh-CN" altLang="en-US" sz="1865" b="1" kern="0" dirty="0">
                <a:solidFill>
                  <a:srgbClr val="FFFFFF"/>
                </a:solidFill>
                <a:ea typeface="微软雅黑" panose="020B0503020204020204" pitchFamily="34" charset="-122"/>
              </a:rPr>
              <a:t>选题背景</a:t>
            </a:r>
            <a:endParaRPr kumimoji="1" lang="zh-CN" altLang="en-US" sz="1865" b="1" kern="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517283" y="1777228"/>
            <a:ext cx="639372" cy="639372"/>
          </a:xfrm>
          <a:prstGeom prst="ellipse">
            <a:avLst/>
          </a:prstGeom>
          <a:solidFill>
            <a:schemeClr val="accent2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lIns="91372" tIns="45719" rIns="91372" bIns="45719" rtlCol="0" anchor="ctr"/>
          <a:lstStyle/>
          <a:p>
            <a:pPr algn="ctr" defTabSz="608330">
              <a:defRPr/>
            </a:pPr>
            <a:r>
              <a:rPr kumimoji="1" lang="en-US" altLang="zh-CN" sz="3200" b="1" kern="0" dirty="0">
                <a:solidFill>
                  <a:srgbClr val="FFFFFF"/>
                </a:solidFill>
                <a:latin typeface="Century Gothic" panose="020B0502020202020204"/>
                <a:ea typeface="微软雅黑" panose="020B0503020204020204" pitchFamily="34" charset="-122"/>
              </a:rPr>
              <a:t>1</a:t>
            </a:r>
            <a:endParaRPr kumimoji="1" lang="zh-CN" altLang="en-US" sz="3200" b="1" kern="0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23" name="文本框 5"/>
          <p:cNvSpPr txBox="1"/>
          <p:nvPr/>
        </p:nvSpPr>
        <p:spPr>
          <a:xfrm>
            <a:off x="6320474" y="2792797"/>
            <a:ext cx="1131570" cy="377190"/>
          </a:xfrm>
          <a:prstGeom prst="rect">
            <a:avLst/>
          </a:prstGeom>
          <a:noFill/>
        </p:spPr>
        <p:txBody>
          <a:bodyPr wrap="none" lIns="91372" tIns="45719" rIns="91372" bIns="45719" rtlCol="0">
            <a:spAutoFit/>
          </a:bodyPr>
          <a:lstStyle/>
          <a:p>
            <a:pPr defTabSz="608330">
              <a:defRPr/>
            </a:pPr>
            <a:r>
              <a:rPr kumimoji="1" lang="zh-CN" altLang="en-US" sz="1865" b="1" kern="0" dirty="0">
                <a:solidFill>
                  <a:srgbClr val="FFFFFF"/>
                </a:solidFill>
                <a:ea typeface="微软雅黑" panose="020B0503020204020204" pitchFamily="34" charset="-122"/>
              </a:rPr>
              <a:t>技术选型</a:t>
            </a:r>
            <a:endParaRPr kumimoji="1" lang="zh-CN" altLang="en-US" sz="1865" b="1" kern="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517283" y="2662432"/>
            <a:ext cx="639372" cy="639372"/>
          </a:xfrm>
          <a:prstGeom prst="ellipse">
            <a:avLst/>
          </a:prstGeom>
          <a:solidFill>
            <a:schemeClr val="accent2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lIns="91372" tIns="45719" rIns="91372" bIns="45719" rtlCol="0" anchor="ctr"/>
          <a:lstStyle/>
          <a:p>
            <a:pPr algn="ctr" defTabSz="608330">
              <a:defRPr/>
            </a:pPr>
            <a:r>
              <a:rPr kumimoji="1" lang="en-US" altLang="zh-CN" sz="3200" b="1" kern="0" dirty="0">
                <a:solidFill>
                  <a:srgbClr val="FFFFFF"/>
                </a:solidFill>
                <a:latin typeface="Century Gothic" panose="020B0502020202020204"/>
                <a:ea typeface="微软雅黑" panose="020B0503020204020204" pitchFamily="34" charset="-122"/>
              </a:rPr>
              <a:t>2</a:t>
            </a:r>
            <a:endParaRPr kumimoji="1" lang="zh-CN" altLang="en-US" sz="3200" b="1" kern="0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6320474" y="3705990"/>
            <a:ext cx="1131570" cy="377190"/>
          </a:xfrm>
          <a:prstGeom prst="rect">
            <a:avLst/>
          </a:prstGeom>
          <a:noFill/>
        </p:spPr>
        <p:txBody>
          <a:bodyPr wrap="none" lIns="91372" tIns="45719" rIns="91372" bIns="45719" rtlCol="0">
            <a:spAutoFit/>
          </a:bodyPr>
          <a:lstStyle/>
          <a:p>
            <a:pPr defTabSz="608330">
              <a:defRPr/>
            </a:pPr>
            <a:r>
              <a:rPr kumimoji="1" lang="zh-CN" altLang="en-US" sz="1865" b="1" kern="0" dirty="0">
                <a:solidFill>
                  <a:srgbClr val="FFFFFF"/>
                </a:solidFill>
                <a:ea typeface="微软雅黑" panose="020B0503020204020204" pitchFamily="34" charset="-122"/>
              </a:rPr>
              <a:t>系统功能</a:t>
            </a:r>
            <a:endParaRPr kumimoji="1" lang="zh-CN" altLang="en-US" sz="1865" b="1" kern="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517283" y="3575624"/>
            <a:ext cx="639372" cy="639372"/>
          </a:xfrm>
          <a:prstGeom prst="ellipse">
            <a:avLst/>
          </a:prstGeom>
          <a:solidFill>
            <a:schemeClr val="accent2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lIns="91372" tIns="45719" rIns="91372" bIns="45719" rtlCol="0" anchor="ctr"/>
          <a:lstStyle/>
          <a:p>
            <a:pPr algn="ctr" defTabSz="608330">
              <a:defRPr/>
            </a:pPr>
            <a:r>
              <a:rPr kumimoji="1" lang="en-US" altLang="zh-CN" sz="3200" b="1" kern="0" dirty="0">
                <a:solidFill>
                  <a:srgbClr val="FFFFFF"/>
                </a:solidFill>
                <a:latin typeface="Century Gothic" panose="020B0502020202020204"/>
                <a:ea typeface="微软雅黑" panose="020B0503020204020204" pitchFamily="34" charset="-122"/>
              </a:rPr>
              <a:t>3</a:t>
            </a:r>
            <a:endParaRPr kumimoji="1" lang="zh-CN" altLang="en-US" sz="3200" b="1" kern="0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32" name="文本框 14"/>
          <p:cNvSpPr txBox="1"/>
          <p:nvPr/>
        </p:nvSpPr>
        <p:spPr>
          <a:xfrm>
            <a:off x="6312219" y="4589476"/>
            <a:ext cx="1139918" cy="379654"/>
          </a:xfrm>
          <a:prstGeom prst="rect">
            <a:avLst/>
          </a:prstGeom>
          <a:noFill/>
        </p:spPr>
        <p:txBody>
          <a:bodyPr wrap="none" lIns="91372" tIns="45719" rIns="91372" bIns="45719" rtlCol="0">
            <a:spAutoFit/>
          </a:bodyPr>
          <a:lstStyle/>
          <a:p>
            <a:pPr defTabSz="608330">
              <a:defRPr/>
            </a:pPr>
            <a:r>
              <a:rPr kumimoji="1" lang="zh-CN" altLang="en-US" sz="1865" b="1" kern="0" dirty="0">
                <a:solidFill>
                  <a:srgbClr val="FFFFFF"/>
                </a:solidFill>
                <a:ea typeface="微软雅黑" panose="020B0503020204020204" pitchFamily="34" charset="-122"/>
              </a:rPr>
              <a:t>总结回顾</a:t>
            </a:r>
            <a:endParaRPr kumimoji="1" lang="zh-CN" altLang="en-US" sz="1865" b="1" kern="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509028" y="4459107"/>
            <a:ext cx="639372" cy="639372"/>
          </a:xfrm>
          <a:prstGeom prst="ellipse">
            <a:avLst/>
          </a:prstGeom>
          <a:solidFill>
            <a:schemeClr val="accent2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lIns="91372" tIns="45719" rIns="91372" bIns="45719" rtlCol="0" anchor="ctr"/>
          <a:lstStyle/>
          <a:p>
            <a:pPr algn="ctr" defTabSz="608330">
              <a:defRPr/>
            </a:pPr>
            <a:r>
              <a:rPr kumimoji="1" lang="en-US" altLang="zh-CN" sz="3200" b="1" kern="0" dirty="0">
                <a:solidFill>
                  <a:srgbClr val="FFFFFF"/>
                </a:solidFill>
                <a:latin typeface="Century Gothic" panose="020B0502020202020204"/>
                <a:ea typeface="微软雅黑" panose="020B0503020204020204" pitchFamily="34" charset="-122"/>
              </a:rPr>
              <a:t>4</a:t>
            </a:r>
            <a:endParaRPr kumimoji="1" lang="zh-CN" altLang="en-US" sz="3200" b="1" kern="0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35" name="文本框 17"/>
          <p:cNvSpPr txBox="1"/>
          <p:nvPr/>
        </p:nvSpPr>
        <p:spPr>
          <a:xfrm>
            <a:off x="1095159" y="2226531"/>
            <a:ext cx="3124436" cy="1856788"/>
          </a:xfrm>
          <a:prstGeom prst="rect">
            <a:avLst/>
          </a:prstGeom>
          <a:noFill/>
        </p:spPr>
        <p:txBody>
          <a:bodyPr wrap="none" lIns="91372" tIns="45719" rIns="91372" bIns="45719" rtlCol="0">
            <a:spAutoFit/>
          </a:bodyPr>
          <a:lstStyle/>
          <a:p>
            <a:pPr algn="ctr"/>
            <a:r>
              <a:rPr kumimoji="1" lang="zh-CN" altLang="en-US" sz="114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  <a:endParaRPr kumimoji="1" lang="zh-CN" altLang="en-US" sz="114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8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19" grpId="0"/>
      <p:bldP spid="20" grpId="0"/>
      <p:bldP spid="20" grpId="1"/>
      <p:bldP spid="20" grpId="2"/>
      <p:bldP spid="20" grpId="3"/>
      <p:bldP spid="22" grpId="0" bldLvl="0" animBg="1"/>
      <p:bldP spid="23" grpId="0"/>
      <p:bldP spid="23" grpId="1"/>
      <p:bldP spid="23" grpId="2"/>
      <p:bldP spid="23" grpId="3"/>
      <p:bldP spid="25" grpId="0" bldLvl="0" animBg="1"/>
      <p:bldP spid="26" grpId="0"/>
      <p:bldP spid="26" grpId="1"/>
      <p:bldP spid="26" grpId="2"/>
      <p:bldP spid="26" grpId="3"/>
      <p:bldP spid="28" grpId="0" bldLvl="0" animBg="1"/>
      <p:bldP spid="32" grpId="0"/>
      <p:bldP spid="32" grpId="1"/>
      <p:bldP spid="32" grpId="2"/>
      <p:bldP spid="32" grpId="3"/>
      <p:bldP spid="34" grpId="0" bldLvl="0" animBg="1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2"/>
          <p:cNvSpPr/>
          <p:nvPr/>
        </p:nvSpPr>
        <p:spPr bwMode="auto">
          <a:xfrm>
            <a:off x="1608091" y="4982760"/>
            <a:ext cx="528500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Freeform 12"/>
          <p:cNvSpPr/>
          <p:nvPr/>
        </p:nvSpPr>
        <p:spPr bwMode="auto">
          <a:xfrm flipH="1" flipV="1">
            <a:off x="10246802" y="6017042"/>
            <a:ext cx="528500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32"/>
          <p:cNvSpPr txBox="1"/>
          <p:nvPr/>
        </p:nvSpPr>
        <p:spPr>
          <a:xfrm>
            <a:off x="1968038" y="5296959"/>
            <a:ext cx="8543015" cy="40957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indent="406400" fontAlgn="auto">
              <a:lnSpc>
                <a:spcPct val="130000"/>
              </a:lnSpc>
              <a:spcBef>
                <a:spcPct val="0"/>
              </a:spcBef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微软雅黑" panose="020B0503020204020204" pitchFamily="34" charset="-122"/>
              </a:rPr>
              <a:t>此页面进行订单信息的确认并发起订单。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99822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结算页</a:t>
            </a:r>
            <a:endParaRPr lang="zh-CN" altLang="en-US" sz="213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 5"/>
          <p:cNvSpPr/>
          <p:nvPr userDrawn="1"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pic>
        <p:nvPicPr>
          <p:cNvPr id="30" name="图片 29" descr="C:\Users\liuzk\Desktop\新建文件夹\结算页.png结算页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052955" y="247015"/>
            <a:ext cx="8373745" cy="4693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0.36679 0.15278 " pathEditMode="relative" rAng="0" ptsTypes="AA">
                                      <p:cBhvr>
                                        <p:cTn id="8" dur="500" spd="-99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7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39492 -0.11018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6" grpId="1" bldLvl="0" animBg="1"/>
      <p:bldP spid="27" grpId="0" bldLvl="0" animBg="1"/>
      <p:bldP spid="27" grpId="1" bldLvl="0" animBg="1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2"/>
          <p:cNvSpPr/>
          <p:nvPr/>
        </p:nvSpPr>
        <p:spPr bwMode="auto">
          <a:xfrm>
            <a:off x="1608091" y="4982760"/>
            <a:ext cx="528500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Freeform 12"/>
          <p:cNvSpPr/>
          <p:nvPr/>
        </p:nvSpPr>
        <p:spPr bwMode="auto">
          <a:xfrm flipH="1" flipV="1">
            <a:off x="10246802" y="6017042"/>
            <a:ext cx="528500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32"/>
          <p:cNvSpPr txBox="1"/>
          <p:nvPr/>
        </p:nvSpPr>
        <p:spPr>
          <a:xfrm>
            <a:off x="1968038" y="5296959"/>
            <a:ext cx="8543015" cy="40957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indent="406400" fontAlgn="auto">
              <a:lnSpc>
                <a:spcPct val="130000"/>
              </a:lnSpc>
              <a:spcBef>
                <a:spcPct val="0"/>
              </a:spcBef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微软雅黑" panose="020B0503020204020204" pitchFamily="34" charset="-122"/>
              </a:rPr>
              <a:t>此页面可以使用支付宝进行支付。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99822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收银台</a:t>
            </a:r>
            <a:endParaRPr lang="zh-CN" altLang="en-US" sz="213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 5"/>
          <p:cNvSpPr/>
          <p:nvPr userDrawn="1"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pic>
        <p:nvPicPr>
          <p:cNvPr id="30" name="图片 29" descr="C:\Users\liuzk\Desktop\新建文件夹\收银台.png收银台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052955" y="1056005"/>
            <a:ext cx="8373745" cy="3075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0.36679 0.15278 " pathEditMode="relative" rAng="0" ptsTypes="AA">
                                      <p:cBhvr>
                                        <p:cTn id="8" dur="500" spd="-99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7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39492 -0.11018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6" grpId="1" bldLvl="0" animBg="1"/>
      <p:bldP spid="27" grpId="0" bldLvl="0" animBg="1"/>
      <p:bldP spid="27" grpId="1" bldLvl="0" animBg="1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库_矩形 6"/>
          <p:cNvSpPr/>
          <p:nvPr>
            <p:custDataLst>
              <p:tags r:id="rId1"/>
            </p:custDataLst>
          </p:nvPr>
        </p:nvSpPr>
        <p:spPr>
          <a:xfrm>
            <a:off x="-9525" y="0"/>
            <a:ext cx="12204000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2"/>
          <p:cNvSpPr txBox="1"/>
          <p:nvPr/>
        </p:nvSpPr>
        <p:spPr>
          <a:xfrm>
            <a:off x="3568736" y="2282363"/>
            <a:ext cx="2051050" cy="2090420"/>
          </a:xfrm>
          <a:prstGeom prst="rect">
            <a:avLst/>
          </a:prstGeom>
          <a:noFill/>
        </p:spPr>
        <p:txBody>
          <a:bodyPr wrap="none" lIns="121837" tIns="60919" rIns="121837" bIns="60919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800" dirty="0">
                <a:solidFill>
                  <a:schemeClr val="bg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kumimoji="1" lang="zh-CN" altLang="en-US" sz="12800" dirty="0">
              <a:solidFill>
                <a:schemeClr val="bg1"/>
              </a:solidFill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5459595" y="2896602"/>
            <a:ext cx="2708256" cy="861686"/>
          </a:xfrm>
          <a:prstGeom prst="rect">
            <a:avLst/>
          </a:prstGeom>
          <a:noFill/>
        </p:spPr>
        <p:txBody>
          <a:bodyPr wrap="none" lIns="121832" tIns="60916" rIns="121832" bIns="60916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总结回顾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9403" y="874017"/>
            <a:ext cx="10753195" cy="5435304"/>
          </a:xfrm>
          <a:prstGeom prst="rect">
            <a:avLst/>
          </a:prstGeom>
          <a:noFill/>
          <a:ln w="12700">
            <a:solidFill>
              <a:srgbClr val="072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五边形 50"/>
          <p:cNvSpPr/>
          <p:nvPr/>
        </p:nvSpPr>
        <p:spPr>
          <a:xfrm rot="5400000">
            <a:off x="5206512" y="-182099"/>
            <a:ext cx="1778976" cy="2112233"/>
          </a:xfrm>
          <a:prstGeom prst="homePlate">
            <a:avLst>
              <a:gd name="adj" fmla="val 2290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4" name="直接连接符 3"/>
          <p:cNvCxnSpPr/>
          <p:nvPr/>
        </p:nvCxnSpPr>
        <p:spPr>
          <a:xfrm>
            <a:off x="5265967" y="1124744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42636" y="585212"/>
            <a:ext cx="86106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265967" y="548680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3"/>
          <p:cNvSpPr txBox="1"/>
          <p:nvPr/>
        </p:nvSpPr>
        <p:spPr>
          <a:xfrm>
            <a:off x="1617446" y="2084851"/>
            <a:ext cx="8957111" cy="2302510"/>
          </a:xfrm>
          <a:prstGeom prst="rect">
            <a:avLst/>
          </a:prstGeom>
          <a:noFill/>
        </p:spPr>
        <p:txBody>
          <a:bodyPr wrap="square" lIns="87765" tIns="43881" rIns="87765" bIns="43881" rtlCol="0">
            <a:spAutoFit/>
          </a:bodyPr>
          <a:lstStyle/>
          <a:p>
            <a:pPr indent="609600" fontAlgn="auto">
              <a:lnSpc>
                <a:spcPct val="120000"/>
              </a:lnSpc>
              <a:spcBef>
                <a:spcPct val="0"/>
              </a:spcBef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随着人们的生活水平提高，和对美好生活的向往，网购行业在一个黄金时期。本手机商城管理系统，不仅使手机从厂家到消费者的快速流动，还促进了生产行业的发展。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609600" fontAlgn="auto">
              <a:lnSpc>
                <a:spcPct val="120000"/>
              </a:lnSpc>
              <a:spcBef>
                <a:spcPct val="0"/>
              </a:spcBef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本系统的各项功能，都可以更完善可以接入微信支付，对接物流等方面，实现最终把商品送达用户的目的。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5400000">
            <a:off x="1491746" y="5876944"/>
            <a:ext cx="243959" cy="1788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  <p:bldP spid="7" grpId="0"/>
      <p:bldP spid="9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2874601" y="2933477"/>
            <a:ext cx="644279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zh-CN" alt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感谢聆听，批评指导</a:t>
            </a:r>
            <a:endParaRPr lang="zh-CN" altLang="en-US" sz="4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2311351" y="3609078"/>
            <a:ext cx="756929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9600" b="1" cap="all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9600" b="1" cap="all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9600" b="1" cap="all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  <a:r>
              <a:rPr lang="en-US" altLang="zh-CN" sz="9600" b="1" cap="all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6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zh-CN" altLang="en-US" sz="9600" b="1" cap="all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5"/>
          <p:cNvSpPr/>
          <p:nvPr userDrawn="1"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5568633" y="1823720"/>
            <a:ext cx="1054735" cy="982980"/>
            <a:chOff x="1164" y="687"/>
            <a:chExt cx="3219" cy="2998"/>
          </a:xfrm>
          <a:solidFill>
            <a:schemeClr val="accent5"/>
          </a:solidFill>
          <a:effectLst/>
        </p:grpSpPr>
        <p:sp>
          <p:nvSpPr>
            <p:cNvPr id="6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99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99"/>
                            </p:stCondLst>
                            <p:childTnLst>
                              <p:par>
                                <p:cTn id="2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库_矩形 6"/>
          <p:cNvSpPr/>
          <p:nvPr>
            <p:custDataLst>
              <p:tags r:id="rId1"/>
            </p:custDataLst>
          </p:nvPr>
        </p:nvSpPr>
        <p:spPr>
          <a:xfrm>
            <a:off x="0" y="0"/>
            <a:ext cx="12204000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2"/>
          <p:cNvSpPr txBox="1"/>
          <p:nvPr/>
        </p:nvSpPr>
        <p:spPr>
          <a:xfrm>
            <a:off x="3568736" y="2282363"/>
            <a:ext cx="1909971" cy="2092798"/>
          </a:xfrm>
          <a:prstGeom prst="rect">
            <a:avLst/>
          </a:prstGeom>
          <a:noFill/>
        </p:spPr>
        <p:txBody>
          <a:bodyPr wrap="none" lIns="121837" tIns="60919" rIns="121837" bIns="60919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800" dirty="0">
                <a:solidFill>
                  <a:schemeClr val="bg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1" lang="zh-CN" altLang="en-US" sz="12800" dirty="0">
              <a:solidFill>
                <a:schemeClr val="bg1"/>
              </a:solidFill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5478645" y="2897237"/>
            <a:ext cx="2708256" cy="861686"/>
          </a:xfrm>
          <a:prstGeom prst="rect">
            <a:avLst/>
          </a:prstGeom>
          <a:noFill/>
        </p:spPr>
        <p:txBody>
          <a:bodyPr wrap="none" lIns="121832" tIns="60916" rIns="121832" bIns="60916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9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00302" y="2509120"/>
            <a:ext cx="2656222" cy="3056707"/>
            <a:chOff x="2884071" y="1238250"/>
            <a:chExt cx="3066183" cy="2858068"/>
          </a:xfrm>
        </p:grpSpPr>
        <p:sp>
          <p:nvSpPr>
            <p:cNvPr id="3" name="剪去对角的矩形 16"/>
            <p:cNvSpPr/>
            <p:nvPr/>
          </p:nvSpPr>
          <p:spPr>
            <a:xfrm>
              <a:off x="4537288" y="1238250"/>
              <a:ext cx="1410202" cy="806573"/>
            </a:xfrm>
            <a:prstGeom prst="snip2Diag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" name="剪去同侧角的矩形 17"/>
            <p:cNvSpPr/>
            <p:nvPr/>
          </p:nvSpPr>
          <p:spPr>
            <a:xfrm rot="16200000" flipH="1">
              <a:off x="3185885" y="1981009"/>
              <a:ext cx="806573" cy="1410202"/>
            </a:xfrm>
            <a:prstGeom prst="snip2SameRect">
              <a:avLst>
                <a:gd name="adj1" fmla="val 17818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" name="剪去对角的矩形 18"/>
            <p:cNvSpPr/>
            <p:nvPr/>
          </p:nvSpPr>
          <p:spPr>
            <a:xfrm flipH="1">
              <a:off x="4540052" y="3289745"/>
              <a:ext cx="1410202" cy="806573"/>
            </a:xfrm>
            <a:prstGeom prst="snip2Diag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" name="燕尾形 19"/>
            <p:cNvSpPr/>
            <p:nvPr/>
          </p:nvSpPr>
          <p:spPr>
            <a:xfrm>
              <a:off x="4858060" y="1430134"/>
              <a:ext cx="188863" cy="422803"/>
            </a:xfrm>
            <a:prstGeom prst="chevron">
              <a:avLst>
                <a:gd name="adj" fmla="val 758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7" name="燕尾形 20"/>
            <p:cNvSpPr/>
            <p:nvPr/>
          </p:nvSpPr>
          <p:spPr>
            <a:xfrm>
              <a:off x="5145628" y="1430134"/>
              <a:ext cx="188863" cy="422803"/>
            </a:xfrm>
            <a:prstGeom prst="chevron">
              <a:avLst>
                <a:gd name="adj" fmla="val 758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8" name="燕尾形 21"/>
            <p:cNvSpPr/>
            <p:nvPr/>
          </p:nvSpPr>
          <p:spPr>
            <a:xfrm>
              <a:off x="5417653" y="1430134"/>
              <a:ext cx="188863" cy="422803"/>
            </a:xfrm>
            <a:prstGeom prst="chevron">
              <a:avLst>
                <a:gd name="adj" fmla="val 758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" name="燕尾形 22"/>
            <p:cNvSpPr/>
            <p:nvPr/>
          </p:nvSpPr>
          <p:spPr>
            <a:xfrm flipH="1">
              <a:off x="3207171" y="2474708"/>
              <a:ext cx="188863" cy="422803"/>
            </a:xfrm>
            <a:prstGeom prst="chevron">
              <a:avLst>
                <a:gd name="adj" fmla="val 758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" name="燕尾形 23"/>
            <p:cNvSpPr/>
            <p:nvPr/>
          </p:nvSpPr>
          <p:spPr>
            <a:xfrm flipH="1">
              <a:off x="3494739" y="2474708"/>
              <a:ext cx="188863" cy="422803"/>
            </a:xfrm>
            <a:prstGeom prst="chevron">
              <a:avLst>
                <a:gd name="adj" fmla="val 758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" name="燕尾形 24"/>
            <p:cNvSpPr/>
            <p:nvPr/>
          </p:nvSpPr>
          <p:spPr>
            <a:xfrm flipH="1">
              <a:off x="3766764" y="2474708"/>
              <a:ext cx="188863" cy="422803"/>
            </a:xfrm>
            <a:prstGeom prst="chevron">
              <a:avLst>
                <a:gd name="adj" fmla="val 758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2" name="燕尾形 25"/>
            <p:cNvSpPr/>
            <p:nvPr/>
          </p:nvSpPr>
          <p:spPr>
            <a:xfrm>
              <a:off x="4854174" y="3488192"/>
              <a:ext cx="188863" cy="422803"/>
            </a:xfrm>
            <a:prstGeom prst="chevron">
              <a:avLst>
                <a:gd name="adj" fmla="val 758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3" name="燕尾形 26"/>
            <p:cNvSpPr/>
            <p:nvPr/>
          </p:nvSpPr>
          <p:spPr>
            <a:xfrm>
              <a:off x="5141742" y="3488192"/>
              <a:ext cx="188863" cy="422803"/>
            </a:xfrm>
            <a:prstGeom prst="chevron">
              <a:avLst>
                <a:gd name="adj" fmla="val 758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4" name="燕尾形 27"/>
            <p:cNvSpPr/>
            <p:nvPr/>
          </p:nvSpPr>
          <p:spPr>
            <a:xfrm>
              <a:off x="5413766" y="3488192"/>
              <a:ext cx="188863" cy="422803"/>
            </a:xfrm>
            <a:prstGeom prst="chevron">
              <a:avLst>
                <a:gd name="adj" fmla="val 758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5" name="圆角矩形 28"/>
            <p:cNvSpPr/>
            <p:nvPr/>
          </p:nvSpPr>
          <p:spPr>
            <a:xfrm>
              <a:off x="4537288" y="2282822"/>
              <a:ext cx="1412966" cy="8065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52920">
              <a:off x="4080952" y="2041591"/>
              <a:ext cx="718922" cy="2017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2647080" flipH="1">
              <a:off x="4049864" y="3081787"/>
              <a:ext cx="718922" cy="2017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944150" y="2511653"/>
            <a:ext cx="2920576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以互联网的迅猛发展为基础，人们在网上购物的高效率、低成本优势将逐渐成为新的经营模式和理念。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953694" y="1951451"/>
            <a:ext cx="2825306" cy="541000"/>
            <a:chOff x="6007544" y="1079206"/>
            <a:chExt cx="2825306" cy="438210"/>
          </a:xfrm>
        </p:grpSpPr>
        <p:sp>
          <p:nvSpPr>
            <p:cNvPr id="20" name="TextBox 19"/>
            <p:cNvSpPr txBox="1"/>
            <p:nvPr/>
          </p:nvSpPr>
          <p:spPr>
            <a:xfrm>
              <a:off x="6007544" y="1079206"/>
              <a:ext cx="1452880" cy="323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chemeClr val="accent2"/>
                  </a:solidFill>
                  <a:latin typeface="+mn-ea"/>
                </a:rPr>
                <a:t>互联网发展</a:t>
              </a:r>
              <a:endParaRPr lang="zh-CN" altLang="en-US" sz="2000" dirty="0">
                <a:solidFill>
                  <a:schemeClr val="accent2"/>
                </a:solidFill>
                <a:latin typeface="+mn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102794" y="1517416"/>
              <a:ext cx="2730056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6944150" y="4738475"/>
            <a:ext cx="2920576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随着手机网络的不断发展和手机支付方式的日益成熟，网上购物将越来越方便，其范围也将不断扩大，成为消费者的主要购物方式。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953694" y="4178273"/>
            <a:ext cx="2825306" cy="541000"/>
            <a:chOff x="6007544" y="2882932"/>
            <a:chExt cx="2825306" cy="438210"/>
          </a:xfrm>
        </p:grpSpPr>
        <p:sp>
          <p:nvSpPr>
            <p:cNvPr id="24" name="TextBox 23"/>
            <p:cNvSpPr txBox="1"/>
            <p:nvPr/>
          </p:nvSpPr>
          <p:spPr>
            <a:xfrm>
              <a:off x="6007544" y="2882932"/>
              <a:ext cx="1706880" cy="323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chemeClr val="accent3"/>
                  </a:solidFill>
                  <a:latin typeface="+mn-ea"/>
                </a:rPr>
                <a:t>手机支付兴起</a:t>
              </a:r>
              <a:endParaRPr lang="zh-CN" altLang="en-US" sz="2000" dirty="0">
                <a:solidFill>
                  <a:schemeClr val="accent3"/>
                </a:solidFill>
                <a:latin typeface="+mn-ea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6102794" y="3321142"/>
              <a:ext cx="2730056" cy="0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228925" y="3672302"/>
            <a:ext cx="2920576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互联网的迅猛发展，为网络购物的兴起提供了有力的基础。近年来，中国网上零售额和实体商品网上零售额快速增长。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333719" y="3112101"/>
            <a:ext cx="2806256" cy="541000"/>
            <a:chOff x="387569" y="2019332"/>
            <a:chExt cx="2806256" cy="438210"/>
          </a:xfrm>
        </p:grpSpPr>
        <p:sp>
          <p:nvSpPr>
            <p:cNvPr id="28" name="TextBox 27"/>
            <p:cNvSpPr txBox="1"/>
            <p:nvPr/>
          </p:nvSpPr>
          <p:spPr>
            <a:xfrm>
              <a:off x="1740945" y="2019332"/>
              <a:ext cx="1452880" cy="323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r"/>
              <a:r>
                <a:rPr lang="zh-CN" altLang="en-US" sz="2000" dirty="0">
                  <a:solidFill>
                    <a:schemeClr val="accent1"/>
                  </a:solidFill>
                  <a:latin typeface="+mn-ea"/>
                </a:rPr>
                <a:t>零售额增长</a:t>
              </a:r>
              <a:endParaRPr lang="zh-CN" altLang="en-US" sz="2000" dirty="0">
                <a:solidFill>
                  <a:schemeClr val="accent1"/>
                </a:solidFill>
                <a:latin typeface="+mn-ea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387569" y="2457542"/>
              <a:ext cx="2730056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127000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选题背景</a:t>
            </a:r>
            <a:endParaRPr lang="zh-CN" altLang="en-US" sz="213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 5"/>
          <p:cNvSpPr/>
          <p:nvPr userDrawn="1"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库_矩形 6"/>
          <p:cNvSpPr/>
          <p:nvPr>
            <p:custDataLst>
              <p:tags r:id="rId1"/>
            </p:custDataLst>
          </p:nvPr>
        </p:nvSpPr>
        <p:spPr>
          <a:xfrm>
            <a:off x="0" y="0"/>
            <a:ext cx="12204000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2"/>
          <p:cNvSpPr txBox="1"/>
          <p:nvPr/>
        </p:nvSpPr>
        <p:spPr>
          <a:xfrm>
            <a:off x="3568736" y="2282363"/>
            <a:ext cx="1909971" cy="2092798"/>
          </a:xfrm>
          <a:prstGeom prst="rect">
            <a:avLst/>
          </a:prstGeom>
          <a:noFill/>
        </p:spPr>
        <p:txBody>
          <a:bodyPr wrap="none" lIns="121837" tIns="60919" rIns="121837" bIns="60919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800" dirty="0">
                <a:solidFill>
                  <a:schemeClr val="bg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1" lang="zh-CN" altLang="en-US" sz="12800" dirty="0">
              <a:solidFill>
                <a:schemeClr val="bg1"/>
              </a:solidFill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5478645" y="2899142"/>
            <a:ext cx="2680970" cy="859155"/>
          </a:xfrm>
          <a:prstGeom prst="rect">
            <a:avLst/>
          </a:prstGeom>
          <a:noFill/>
        </p:spPr>
        <p:txBody>
          <a:bodyPr wrap="none" lIns="121832" tIns="60916" rIns="121832" bIns="60916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技术选型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5330" y="1092200"/>
            <a:ext cx="3524250" cy="2321560"/>
            <a:chOff x="985166" y="2460625"/>
            <a:chExt cx="3224884" cy="2647950"/>
          </a:xfrm>
        </p:grpSpPr>
        <p:sp>
          <p:nvSpPr>
            <p:cNvPr id="3" name="任意多边形 33"/>
            <p:cNvSpPr>
              <a:spLocks noChangeAspect="1" noChangeArrowheads="1"/>
            </p:cNvSpPr>
            <p:nvPr/>
          </p:nvSpPr>
          <p:spPr bwMode="auto">
            <a:xfrm rot="10800000">
              <a:off x="1762125" y="2460625"/>
              <a:ext cx="2447925" cy="2647950"/>
            </a:xfrm>
            <a:custGeom>
              <a:avLst/>
              <a:gdLst>
                <a:gd name="T0" fmla="*/ 2682494 w 2836097"/>
                <a:gd name="T1" fmla="*/ 3067706 h 3067706"/>
                <a:gd name="T2" fmla="*/ 876045 w 2836097"/>
                <a:gd name="T3" fmla="*/ 3067706 h 3067706"/>
                <a:gd name="T4" fmla="*/ 0 w 2836097"/>
                <a:gd name="T5" fmla="*/ 1533853 h 3067706"/>
                <a:gd name="T6" fmla="*/ 876045 w 2836097"/>
                <a:gd name="T7" fmla="*/ 0 h 3067706"/>
                <a:gd name="T8" fmla="*/ 2682494 w 2836097"/>
                <a:gd name="T9" fmla="*/ 0 h 3067706"/>
                <a:gd name="T10" fmla="*/ 2836097 w 2836097"/>
                <a:gd name="T11" fmla="*/ 268941 h 3067706"/>
                <a:gd name="T12" fmla="*/ 1473384 w 2836097"/>
                <a:gd name="T13" fmla="*/ 268941 h 3067706"/>
                <a:gd name="T14" fmla="*/ 747356 w 2836097"/>
                <a:gd name="T15" fmla="*/ 1540132 h 3067706"/>
                <a:gd name="T16" fmla="*/ 1473384 w 2836097"/>
                <a:gd name="T17" fmla="*/ 2811322 h 3067706"/>
                <a:gd name="T18" fmla="*/ 2828925 w 2836097"/>
                <a:gd name="T19" fmla="*/ 2811322 h 30677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36097"/>
                <a:gd name="T31" fmla="*/ 0 h 3067706"/>
                <a:gd name="T32" fmla="*/ 2836097 w 2836097"/>
                <a:gd name="T33" fmla="*/ 3067706 h 30677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36097" h="3067706">
                  <a:moveTo>
                    <a:pt x="2682494" y="3067706"/>
                  </a:moveTo>
                  <a:lnTo>
                    <a:pt x="876045" y="3067706"/>
                  </a:lnTo>
                  <a:lnTo>
                    <a:pt x="0" y="1533853"/>
                  </a:lnTo>
                  <a:lnTo>
                    <a:pt x="876045" y="0"/>
                  </a:lnTo>
                  <a:lnTo>
                    <a:pt x="2682494" y="0"/>
                  </a:lnTo>
                  <a:lnTo>
                    <a:pt x="2836097" y="268941"/>
                  </a:lnTo>
                  <a:lnTo>
                    <a:pt x="1473384" y="268941"/>
                  </a:lnTo>
                  <a:lnTo>
                    <a:pt x="747356" y="1540132"/>
                  </a:lnTo>
                  <a:lnTo>
                    <a:pt x="1473384" y="2811322"/>
                  </a:lnTo>
                  <a:lnTo>
                    <a:pt x="2828925" y="28113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zh-CN" dirty="0">
                <a:solidFill>
                  <a:schemeClr val="accent1"/>
                </a:solidFill>
                <a:latin typeface="+mj-lt"/>
                <a:sym typeface="宋体" panose="02010600030101010101" pitchFamily="2" charset="-122"/>
              </a:endParaRPr>
            </a:p>
          </p:txBody>
        </p:sp>
        <p:sp>
          <p:nvSpPr>
            <p:cNvPr id="4" name="文本框 36"/>
            <p:cNvSpPr>
              <a:spLocks noChangeArrowheads="1"/>
            </p:cNvSpPr>
            <p:nvPr/>
          </p:nvSpPr>
          <p:spPr bwMode="auto">
            <a:xfrm>
              <a:off x="3554413" y="3486150"/>
              <a:ext cx="561372" cy="665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+mj-lt"/>
                  <a:sym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endParaRPr>
            </a:p>
          </p:txBody>
        </p:sp>
        <p:sp>
          <p:nvSpPr>
            <p:cNvPr id="5" name="TextBox 24"/>
            <p:cNvSpPr txBox="1"/>
            <p:nvPr/>
          </p:nvSpPr>
          <p:spPr>
            <a:xfrm>
              <a:off x="1286410" y="3069241"/>
              <a:ext cx="1569660" cy="1334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auto"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accent1"/>
                  </a:solidFill>
                  <a:latin typeface="+mn-ea"/>
                  <a:sym typeface="Arial" panose="020B0604020202020204" pitchFamily="34" charset="0"/>
                </a:rPr>
                <a:t>SpringMvc+Spring+</a:t>
              </a:r>
              <a:endParaRPr lang="en-US" altLang="zh-CN" b="1" dirty="0">
                <a:solidFill>
                  <a:schemeClr val="accent1"/>
                </a:solidFill>
                <a:latin typeface="+mn-ea"/>
                <a:sym typeface="Arial" panose="020B0604020202020204" pitchFamily="34" charset="0"/>
              </a:endParaRPr>
            </a:p>
            <a:p>
              <a:pPr algn="r" fontAlgn="auto"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accent1"/>
                  </a:solidFill>
                  <a:latin typeface="+mn-ea"/>
                  <a:sym typeface="Arial" panose="020B0604020202020204" pitchFamily="34" charset="0"/>
                </a:rPr>
                <a:t>Mybatis</a:t>
              </a:r>
              <a:endParaRPr lang="en-US" altLang="zh-CN" b="1" dirty="0">
                <a:solidFill>
                  <a:schemeClr val="accent1"/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6" name="Rectangle 25"/>
            <p:cNvSpPr/>
            <p:nvPr/>
          </p:nvSpPr>
          <p:spPr>
            <a:xfrm>
              <a:off x="985166" y="3422643"/>
              <a:ext cx="2172148" cy="377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Arial" panose="020B0604020202020204" pitchFamily="34" charset="0"/>
                </a:rPr>
                <a:t>。</a:t>
              </a:r>
              <a:endPara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319905" y="1092200"/>
            <a:ext cx="3460750" cy="2321560"/>
            <a:chOff x="4566043" y="2460625"/>
            <a:chExt cx="3166670" cy="2647950"/>
          </a:xfrm>
        </p:grpSpPr>
        <p:sp>
          <p:nvSpPr>
            <p:cNvPr id="8" name="任意多边形 34"/>
            <p:cNvSpPr>
              <a:spLocks noChangeAspect="1" noChangeArrowheads="1"/>
            </p:cNvSpPr>
            <p:nvPr/>
          </p:nvSpPr>
          <p:spPr bwMode="auto">
            <a:xfrm rot="10800000">
              <a:off x="5283200" y="2460625"/>
              <a:ext cx="2449513" cy="2647950"/>
            </a:xfrm>
            <a:custGeom>
              <a:avLst/>
              <a:gdLst>
                <a:gd name="T0" fmla="*/ 2682494 w 2836097"/>
                <a:gd name="T1" fmla="*/ 3067706 h 3067706"/>
                <a:gd name="T2" fmla="*/ 876045 w 2836097"/>
                <a:gd name="T3" fmla="*/ 3067706 h 3067706"/>
                <a:gd name="T4" fmla="*/ 0 w 2836097"/>
                <a:gd name="T5" fmla="*/ 1533853 h 3067706"/>
                <a:gd name="T6" fmla="*/ 876045 w 2836097"/>
                <a:gd name="T7" fmla="*/ 0 h 3067706"/>
                <a:gd name="T8" fmla="*/ 2682494 w 2836097"/>
                <a:gd name="T9" fmla="*/ 0 h 3067706"/>
                <a:gd name="T10" fmla="*/ 2836097 w 2836097"/>
                <a:gd name="T11" fmla="*/ 268941 h 3067706"/>
                <a:gd name="T12" fmla="*/ 1473384 w 2836097"/>
                <a:gd name="T13" fmla="*/ 268941 h 3067706"/>
                <a:gd name="T14" fmla="*/ 747356 w 2836097"/>
                <a:gd name="T15" fmla="*/ 1540132 h 3067706"/>
                <a:gd name="T16" fmla="*/ 1473384 w 2836097"/>
                <a:gd name="T17" fmla="*/ 2811322 h 3067706"/>
                <a:gd name="T18" fmla="*/ 2828925 w 2836097"/>
                <a:gd name="T19" fmla="*/ 2811322 h 30677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36097"/>
                <a:gd name="T31" fmla="*/ 0 h 3067706"/>
                <a:gd name="T32" fmla="*/ 2836097 w 2836097"/>
                <a:gd name="T33" fmla="*/ 3067706 h 30677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36097" h="3067706">
                  <a:moveTo>
                    <a:pt x="2682494" y="3067706"/>
                  </a:moveTo>
                  <a:lnTo>
                    <a:pt x="876045" y="3067706"/>
                  </a:lnTo>
                  <a:lnTo>
                    <a:pt x="0" y="1533853"/>
                  </a:lnTo>
                  <a:lnTo>
                    <a:pt x="876045" y="0"/>
                  </a:lnTo>
                  <a:lnTo>
                    <a:pt x="2682494" y="0"/>
                  </a:lnTo>
                  <a:lnTo>
                    <a:pt x="2836097" y="268941"/>
                  </a:lnTo>
                  <a:lnTo>
                    <a:pt x="1473384" y="268941"/>
                  </a:lnTo>
                  <a:lnTo>
                    <a:pt x="747356" y="1540132"/>
                  </a:lnTo>
                  <a:lnTo>
                    <a:pt x="1473384" y="2811322"/>
                  </a:lnTo>
                  <a:lnTo>
                    <a:pt x="2828925" y="28113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宋体" panose="02010600030101010101" pitchFamily="2" charset="-122"/>
              </a:endParaRPr>
            </a:p>
          </p:txBody>
        </p:sp>
        <p:sp>
          <p:nvSpPr>
            <p:cNvPr id="9" name="文本框 37"/>
            <p:cNvSpPr>
              <a:spLocks noChangeArrowheads="1"/>
            </p:cNvSpPr>
            <p:nvPr/>
          </p:nvSpPr>
          <p:spPr bwMode="auto">
            <a:xfrm>
              <a:off x="7054850" y="3486150"/>
              <a:ext cx="611065" cy="665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+mj-lt"/>
                  <a:sym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endParaRPr>
            </a:p>
          </p:txBody>
        </p:sp>
        <p:sp>
          <p:nvSpPr>
            <p:cNvPr id="10" name="TextBox 24"/>
            <p:cNvSpPr txBox="1"/>
            <p:nvPr/>
          </p:nvSpPr>
          <p:spPr>
            <a:xfrm>
              <a:off x="4867287" y="3069241"/>
              <a:ext cx="1569660" cy="924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auto"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+mn-ea"/>
                  <a:sym typeface="Arial" panose="020B0604020202020204" pitchFamily="34" charset="0"/>
                </a:rPr>
                <a:t>SpringBoot+SpringCloud</a:t>
              </a:r>
              <a:endParaRPr lang="en-US" altLang="zh-CN" b="1" dirty="0">
                <a:solidFill>
                  <a:schemeClr val="accent2"/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Rectangle 25"/>
            <p:cNvSpPr/>
            <p:nvPr/>
          </p:nvSpPr>
          <p:spPr>
            <a:xfrm>
              <a:off x="4566043" y="3812303"/>
              <a:ext cx="2172148" cy="6511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Arial" panose="020B0604020202020204" pitchFamily="34" charset="0"/>
                </a:rPr>
                <a:t>简化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Arial" panose="020B0604020202020204" pitchFamily="34" charset="0"/>
                </a:rPr>
                <a:t>Spring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Arial" panose="020B0604020202020204" pitchFamily="34" charset="0"/>
                </a:rPr>
                <a:t>各组件配置过程和应用解耦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53375" y="1092200"/>
            <a:ext cx="3347720" cy="2321560"/>
            <a:chOff x="8191667" y="2460625"/>
            <a:chExt cx="3063708" cy="2647950"/>
          </a:xfrm>
        </p:grpSpPr>
        <p:sp>
          <p:nvSpPr>
            <p:cNvPr id="13" name="任意多边形 35"/>
            <p:cNvSpPr>
              <a:spLocks noChangeAspect="1" noChangeArrowheads="1"/>
            </p:cNvSpPr>
            <p:nvPr/>
          </p:nvSpPr>
          <p:spPr bwMode="auto">
            <a:xfrm rot="10800000">
              <a:off x="8805863" y="2460625"/>
              <a:ext cx="2449512" cy="2647950"/>
            </a:xfrm>
            <a:custGeom>
              <a:avLst/>
              <a:gdLst>
                <a:gd name="T0" fmla="*/ 2682494 w 2836097"/>
                <a:gd name="T1" fmla="*/ 3067706 h 3067706"/>
                <a:gd name="T2" fmla="*/ 876045 w 2836097"/>
                <a:gd name="T3" fmla="*/ 3067706 h 3067706"/>
                <a:gd name="T4" fmla="*/ 0 w 2836097"/>
                <a:gd name="T5" fmla="*/ 1533853 h 3067706"/>
                <a:gd name="T6" fmla="*/ 876045 w 2836097"/>
                <a:gd name="T7" fmla="*/ 0 h 3067706"/>
                <a:gd name="T8" fmla="*/ 2682494 w 2836097"/>
                <a:gd name="T9" fmla="*/ 0 h 3067706"/>
                <a:gd name="T10" fmla="*/ 2836097 w 2836097"/>
                <a:gd name="T11" fmla="*/ 268941 h 3067706"/>
                <a:gd name="T12" fmla="*/ 1473384 w 2836097"/>
                <a:gd name="T13" fmla="*/ 268941 h 3067706"/>
                <a:gd name="T14" fmla="*/ 747356 w 2836097"/>
                <a:gd name="T15" fmla="*/ 1540132 h 3067706"/>
                <a:gd name="T16" fmla="*/ 1473384 w 2836097"/>
                <a:gd name="T17" fmla="*/ 2811322 h 3067706"/>
                <a:gd name="T18" fmla="*/ 2828925 w 2836097"/>
                <a:gd name="T19" fmla="*/ 2811322 h 30677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36097"/>
                <a:gd name="T31" fmla="*/ 0 h 3067706"/>
                <a:gd name="T32" fmla="*/ 2836097 w 2836097"/>
                <a:gd name="T33" fmla="*/ 3067706 h 30677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36097" h="3067706">
                  <a:moveTo>
                    <a:pt x="2682494" y="3067706"/>
                  </a:moveTo>
                  <a:lnTo>
                    <a:pt x="876045" y="3067706"/>
                  </a:lnTo>
                  <a:lnTo>
                    <a:pt x="0" y="1533853"/>
                  </a:lnTo>
                  <a:lnTo>
                    <a:pt x="876045" y="0"/>
                  </a:lnTo>
                  <a:lnTo>
                    <a:pt x="2682494" y="0"/>
                  </a:lnTo>
                  <a:lnTo>
                    <a:pt x="2836097" y="268941"/>
                  </a:lnTo>
                  <a:lnTo>
                    <a:pt x="1473384" y="268941"/>
                  </a:lnTo>
                  <a:lnTo>
                    <a:pt x="747356" y="1540132"/>
                  </a:lnTo>
                  <a:lnTo>
                    <a:pt x="1473384" y="2811322"/>
                  </a:lnTo>
                  <a:lnTo>
                    <a:pt x="2828925" y="28113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宋体" panose="02010600030101010101" pitchFamily="2" charset="-122"/>
              </a:endParaRPr>
            </a:p>
          </p:txBody>
        </p:sp>
        <p:sp>
          <p:nvSpPr>
            <p:cNvPr id="14" name="文本框 38"/>
            <p:cNvSpPr>
              <a:spLocks noChangeArrowheads="1"/>
            </p:cNvSpPr>
            <p:nvPr/>
          </p:nvSpPr>
          <p:spPr bwMode="auto">
            <a:xfrm>
              <a:off x="10588625" y="3502025"/>
              <a:ext cx="622286" cy="665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+mj-lt"/>
                  <a:sym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endParaRPr>
            </a:p>
          </p:txBody>
        </p:sp>
        <p:sp>
          <p:nvSpPr>
            <p:cNvPr id="15" name="TextBox 24"/>
            <p:cNvSpPr txBox="1"/>
            <p:nvPr/>
          </p:nvSpPr>
          <p:spPr>
            <a:xfrm>
              <a:off x="8448164" y="3069241"/>
              <a:ext cx="1569660" cy="51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auto"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accent3"/>
                  </a:solidFill>
                  <a:latin typeface="+mn-ea"/>
                  <a:sym typeface="Arial" panose="020B0604020202020204" pitchFamily="34" charset="0"/>
                </a:rPr>
                <a:t>Nginx</a:t>
              </a:r>
              <a:endParaRPr lang="en-US" altLang="zh-CN" b="1" dirty="0">
                <a:solidFill>
                  <a:schemeClr val="accent3"/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ectangle 25"/>
            <p:cNvSpPr/>
            <p:nvPr/>
          </p:nvSpPr>
          <p:spPr>
            <a:xfrm>
              <a:off x="8191667" y="3799990"/>
              <a:ext cx="2172148" cy="6511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Arial" panose="020B0604020202020204" pitchFamily="34" charset="0"/>
                </a:rPr>
                <a:t>进行资源的动静分离，减少服务器压力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181356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后端技术选型</a:t>
            </a:r>
            <a:endParaRPr lang="zh-CN" altLang="en-US" sz="213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5"/>
          <p:cNvSpPr/>
          <p:nvPr userDrawn="1"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grpSp>
        <p:nvGrpSpPr>
          <p:cNvPr id="33" name="组合 32"/>
          <p:cNvGrpSpPr/>
          <p:nvPr/>
        </p:nvGrpSpPr>
        <p:grpSpPr>
          <a:xfrm>
            <a:off x="533400" y="3671570"/>
            <a:ext cx="3735070" cy="2321560"/>
            <a:chOff x="792254" y="2460625"/>
            <a:chExt cx="3417796" cy="2647950"/>
          </a:xfrm>
        </p:grpSpPr>
        <p:sp>
          <p:nvSpPr>
            <p:cNvPr id="34" name="任意多边形 33"/>
            <p:cNvSpPr>
              <a:spLocks noChangeAspect="1" noChangeArrowheads="1"/>
            </p:cNvSpPr>
            <p:nvPr/>
          </p:nvSpPr>
          <p:spPr bwMode="auto">
            <a:xfrm rot="10800000">
              <a:off x="1762125" y="2460625"/>
              <a:ext cx="2447925" cy="2647950"/>
            </a:xfrm>
            <a:custGeom>
              <a:avLst/>
              <a:gdLst>
                <a:gd name="T0" fmla="*/ 2682494 w 2836097"/>
                <a:gd name="T1" fmla="*/ 3067706 h 3067706"/>
                <a:gd name="T2" fmla="*/ 876045 w 2836097"/>
                <a:gd name="T3" fmla="*/ 3067706 h 3067706"/>
                <a:gd name="T4" fmla="*/ 0 w 2836097"/>
                <a:gd name="T5" fmla="*/ 1533853 h 3067706"/>
                <a:gd name="T6" fmla="*/ 876045 w 2836097"/>
                <a:gd name="T7" fmla="*/ 0 h 3067706"/>
                <a:gd name="T8" fmla="*/ 2682494 w 2836097"/>
                <a:gd name="T9" fmla="*/ 0 h 3067706"/>
                <a:gd name="T10" fmla="*/ 2836097 w 2836097"/>
                <a:gd name="T11" fmla="*/ 268941 h 3067706"/>
                <a:gd name="T12" fmla="*/ 1473384 w 2836097"/>
                <a:gd name="T13" fmla="*/ 268941 h 3067706"/>
                <a:gd name="T14" fmla="*/ 747356 w 2836097"/>
                <a:gd name="T15" fmla="*/ 1540132 h 3067706"/>
                <a:gd name="T16" fmla="*/ 1473384 w 2836097"/>
                <a:gd name="T17" fmla="*/ 2811322 h 3067706"/>
                <a:gd name="T18" fmla="*/ 2828925 w 2836097"/>
                <a:gd name="T19" fmla="*/ 2811322 h 30677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36097"/>
                <a:gd name="T31" fmla="*/ 0 h 3067706"/>
                <a:gd name="T32" fmla="*/ 2836097 w 2836097"/>
                <a:gd name="T33" fmla="*/ 3067706 h 30677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36097" h="3067706">
                  <a:moveTo>
                    <a:pt x="2682494" y="3067706"/>
                  </a:moveTo>
                  <a:lnTo>
                    <a:pt x="876045" y="3067706"/>
                  </a:lnTo>
                  <a:lnTo>
                    <a:pt x="0" y="1533853"/>
                  </a:lnTo>
                  <a:lnTo>
                    <a:pt x="876045" y="0"/>
                  </a:lnTo>
                  <a:lnTo>
                    <a:pt x="2682494" y="0"/>
                  </a:lnTo>
                  <a:lnTo>
                    <a:pt x="2836097" y="268941"/>
                  </a:lnTo>
                  <a:lnTo>
                    <a:pt x="1473384" y="268941"/>
                  </a:lnTo>
                  <a:lnTo>
                    <a:pt x="747356" y="1540132"/>
                  </a:lnTo>
                  <a:lnTo>
                    <a:pt x="1473384" y="2811322"/>
                  </a:lnTo>
                  <a:lnTo>
                    <a:pt x="2828925" y="28113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zh-CN" dirty="0">
                <a:solidFill>
                  <a:schemeClr val="accent1"/>
                </a:solidFill>
                <a:latin typeface="+mj-lt"/>
                <a:sym typeface="宋体" panose="02010600030101010101" pitchFamily="2" charset="-122"/>
              </a:endParaRPr>
            </a:p>
          </p:txBody>
        </p:sp>
        <p:sp>
          <p:nvSpPr>
            <p:cNvPr id="35" name="文本框 36"/>
            <p:cNvSpPr>
              <a:spLocks noChangeArrowheads="1"/>
            </p:cNvSpPr>
            <p:nvPr/>
          </p:nvSpPr>
          <p:spPr bwMode="auto">
            <a:xfrm>
              <a:off x="3554413" y="3486150"/>
              <a:ext cx="561372" cy="665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+mj-lt"/>
                  <a:sym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endParaRPr>
            </a:p>
          </p:txBody>
        </p:sp>
        <p:sp>
          <p:nvSpPr>
            <p:cNvPr id="36" name="TextBox 24"/>
            <p:cNvSpPr txBox="1"/>
            <p:nvPr/>
          </p:nvSpPr>
          <p:spPr>
            <a:xfrm>
              <a:off x="1286410" y="3069241"/>
              <a:ext cx="1569660" cy="51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auto"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accent1"/>
                  </a:solidFill>
                  <a:latin typeface="+mn-ea"/>
                  <a:sym typeface="Arial" panose="020B0604020202020204" pitchFamily="34" charset="0"/>
                </a:rPr>
                <a:t>Nacos</a:t>
              </a:r>
              <a:endParaRPr lang="en-US" altLang="zh-CN" b="1" dirty="0">
                <a:solidFill>
                  <a:schemeClr val="accent1"/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Rectangle 25"/>
            <p:cNvSpPr/>
            <p:nvPr/>
          </p:nvSpPr>
          <p:spPr>
            <a:xfrm>
              <a:off x="792254" y="3790394"/>
              <a:ext cx="2364334" cy="377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Arial" panose="020B0604020202020204" pitchFamily="34" charset="0"/>
                </a:rPr>
                <a:t>各个微服务的注册中心和配置中心</a:t>
              </a:r>
              <a:endPara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319905" y="3686810"/>
            <a:ext cx="3469640" cy="2321560"/>
            <a:chOff x="4557908" y="2460625"/>
            <a:chExt cx="3174805" cy="2647950"/>
          </a:xfrm>
        </p:grpSpPr>
        <p:sp>
          <p:nvSpPr>
            <p:cNvPr id="39" name="任意多边形 34"/>
            <p:cNvSpPr>
              <a:spLocks noChangeAspect="1" noChangeArrowheads="1"/>
            </p:cNvSpPr>
            <p:nvPr/>
          </p:nvSpPr>
          <p:spPr bwMode="auto">
            <a:xfrm rot="10800000">
              <a:off x="5283200" y="2460625"/>
              <a:ext cx="2449513" cy="2647950"/>
            </a:xfrm>
            <a:custGeom>
              <a:avLst/>
              <a:gdLst>
                <a:gd name="T0" fmla="*/ 2682494 w 2836097"/>
                <a:gd name="T1" fmla="*/ 3067706 h 3067706"/>
                <a:gd name="T2" fmla="*/ 876045 w 2836097"/>
                <a:gd name="T3" fmla="*/ 3067706 h 3067706"/>
                <a:gd name="T4" fmla="*/ 0 w 2836097"/>
                <a:gd name="T5" fmla="*/ 1533853 h 3067706"/>
                <a:gd name="T6" fmla="*/ 876045 w 2836097"/>
                <a:gd name="T7" fmla="*/ 0 h 3067706"/>
                <a:gd name="T8" fmla="*/ 2682494 w 2836097"/>
                <a:gd name="T9" fmla="*/ 0 h 3067706"/>
                <a:gd name="T10" fmla="*/ 2836097 w 2836097"/>
                <a:gd name="T11" fmla="*/ 268941 h 3067706"/>
                <a:gd name="T12" fmla="*/ 1473384 w 2836097"/>
                <a:gd name="T13" fmla="*/ 268941 h 3067706"/>
                <a:gd name="T14" fmla="*/ 747356 w 2836097"/>
                <a:gd name="T15" fmla="*/ 1540132 h 3067706"/>
                <a:gd name="T16" fmla="*/ 1473384 w 2836097"/>
                <a:gd name="T17" fmla="*/ 2811322 h 3067706"/>
                <a:gd name="T18" fmla="*/ 2828925 w 2836097"/>
                <a:gd name="T19" fmla="*/ 2811322 h 30677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36097"/>
                <a:gd name="T31" fmla="*/ 0 h 3067706"/>
                <a:gd name="T32" fmla="*/ 2836097 w 2836097"/>
                <a:gd name="T33" fmla="*/ 3067706 h 30677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36097" h="3067706">
                  <a:moveTo>
                    <a:pt x="2682494" y="3067706"/>
                  </a:moveTo>
                  <a:lnTo>
                    <a:pt x="876045" y="3067706"/>
                  </a:lnTo>
                  <a:lnTo>
                    <a:pt x="0" y="1533853"/>
                  </a:lnTo>
                  <a:lnTo>
                    <a:pt x="876045" y="0"/>
                  </a:lnTo>
                  <a:lnTo>
                    <a:pt x="2682494" y="0"/>
                  </a:lnTo>
                  <a:lnTo>
                    <a:pt x="2836097" y="268941"/>
                  </a:lnTo>
                  <a:lnTo>
                    <a:pt x="1473384" y="268941"/>
                  </a:lnTo>
                  <a:lnTo>
                    <a:pt x="747356" y="1540132"/>
                  </a:lnTo>
                  <a:lnTo>
                    <a:pt x="1473384" y="2811322"/>
                  </a:lnTo>
                  <a:lnTo>
                    <a:pt x="2828925" y="28113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宋体" panose="02010600030101010101" pitchFamily="2" charset="-122"/>
              </a:endParaRPr>
            </a:p>
          </p:txBody>
        </p:sp>
        <p:sp>
          <p:nvSpPr>
            <p:cNvPr id="40" name="文本框 37"/>
            <p:cNvSpPr>
              <a:spLocks noChangeArrowheads="1"/>
            </p:cNvSpPr>
            <p:nvPr/>
          </p:nvSpPr>
          <p:spPr bwMode="auto">
            <a:xfrm>
              <a:off x="7054850" y="3486150"/>
              <a:ext cx="611065" cy="665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+mj-lt"/>
                  <a:sym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endParaRPr>
            </a:p>
          </p:txBody>
        </p:sp>
        <p:sp>
          <p:nvSpPr>
            <p:cNvPr id="41" name="TextBox 24"/>
            <p:cNvSpPr txBox="1"/>
            <p:nvPr/>
          </p:nvSpPr>
          <p:spPr>
            <a:xfrm>
              <a:off x="4867287" y="3069241"/>
              <a:ext cx="1569660" cy="51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auto"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+mn-ea"/>
                  <a:sym typeface="Arial" panose="020B0604020202020204" pitchFamily="34" charset="0"/>
                </a:rPr>
                <a:t>Redis</a:t>
              </a:r>
              <a:endParaRPr lang="en-US" altLang="zh-CN" b="1" dirty="0">
                <a:solidFill>
                  <a:schemeClr val="accent2"/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Rectangle 25"/>
            <p:cNvSpPr/>
            <p:nvPr/>
          </p:nvSpPr>
          <p:spPr>
            <a:xfrm>
              <a:off x="4557908" y="3790575"/>
              <a:ext cx="2172148" cy="377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Arial" panose="020B0604020202020204" pitchFamily="34" charset="0"/>
                </a:rPr>
                <a:t>查询缓存及实现分布式锁</a:t>
              </a:r>
              <a:endPara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962265" y="3686810"/>
            <a:ext cx="3347720" cy="2321560"/>
            <a:chOff x="8191701" y="2460625"/>
            <a:chExt cx="3063674" cy="2647950"/>
          </a:xfrm>
        </p:grpSpPr>
        <p:sp>
          <p:nvSpPr>
            <p:cNvPr id="44" name="任意多边形 35"/>
            <p:cNvSpPr>
              <a:spLocks noChangeAspect="1" noChangeArrowheads="1"/>
            </p:cNvSpPr>
            <p:nvPr/>
          </p:nvSpPr>
          <p:spPr bwMode="auto">
            <a:xfrm rot="10800000">
              <a:off x="8805863" y="2460625"/>
              <a:ext cx="2449512" cy="2647950"/>
            </a:xfrm>
            <a:custGeom>
              <a:avLst/>
              <a:gdLst>
                <a:gd name="T0" fmla="*/ 2682494 w 2836097"/>
                <a:gd name="T1" fmla="*/ 3067706 h 3067706"/>
                <a:gd name="T2" fmla="*/ 876045 w 2836097"/>
                <a:gd name="T3" fmla="*/ 3067706 h 3067706"/>
                <a:gd name="T4" fmla="*/ 0 w 2836097"/>
                <a:gd name="T5" fmla="*/ 1533853 h 3067706"/>
                <a:gd name="T6" fmla="*/ 876045 w 2836097"/>
                <a:gd name="T7" fmla="*/ 0 h 3067706"/>
                <a:gd name="T8" fmla="*/ 2682494 w 2836097"/>
                <a:gd name="T9" fmla="*/ 0 h 3067706"/>
                <a:gd name="T10" fmla="*/ 2836097 w 2836097"/>
                <a:gd name="T11" fmla="*/ 268941 h 3067706"/>
                <a:gd name="T12" fmla="*/ 1473384 w 2836097"/>
                <a:gd name="T13" fmla="*/ 268941 h 3067706"/>
                <a:gd name="T14" fmla="*/ 747356 w 2836097"/>
                <a:gd name="T15" fmla="*/ 1540132 h 3067706"/>
                <a:gd name="T16" fmla="*/ 1473384 w 2836097"/>
                <a:gd name="T17" fmla="*/ 2811322 h 3067706"/>
                <a:gd name="T18" fmla="*/ 2828925 w 2836097"/>
                <a:gd name="T19" fmla="*/ 2811322 h 30677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36097"/>
                <a:gd name="T31" fmla="*/ 0 h 3067706"/>
                <a:gd name="T32" fmla="*/ 2836097 w 2836097"/>
                <a:gd name="T33" fmla="*/ 3067706 h 30677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36097" h="3067706">
                  <a:moveTo>
                    <a:pt x="2682494" y="3067706"/>
                  </a:moveTo>
                  <a:lnTo>
                    <a:pt x="876045" y="3067706"/>
                  </a:lnTo>
                  <a:lnTo>
                    <a:pt x="0" y="1533853"/>
                  </a:lnTo>
                  <a:lnTo>
                    <a:pt x="876045" y="0"/>
                  </a:lnTo>
                  <a:lnTo>
                    <a:pt x="2682494" y="0"/>
                  </a:lnTo>
                  <a:lnTo>
                    <a:pt x="2836097" y="268941"/>
                  </a:lnTo>
                  <a:lnTo>
                    <a:pt x="1473384" y="268941"/>
                  </a:lnTo>
                  <a:lnTo>
                    <a:pt x="747356" y="1540132"/>
                  </a:lnTo>
                  <a:lnTo>
                    <a:pt x="1473384" y="2811322"/>
                  </a:lnTo>
                  <a:lnTo>
                    <a:pt x="2828925" y="28113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宋体" panose="02010600030101010101" pitchFamily="2" charset="-122"/>
              </a:endParaRPr>
            </a:p>
          </p:txBody>
        </p:sp>
        <p:sp>
          <p:nvSpPr>
            <p:cNvPr id="45" name="文本框 38"/>
            <p:cNvSpPr>
              <a:spLocks noChangeArrowheads="1"/>
            </p:cNvSpPr>
            <p:nvPr/>
          </p:nvSpPr>
          <p:spPr bwMode="auto">
            <a:xfrm>
              <a:off x="10588625" y="3502025"/>
              <a:ext cx="622286" cy="665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+mj-lt"/>
                  <a:sym typeface="Impact" panose="020B0806030902050204" pitchFamily="34" charset="0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endParaRPr>
            </a:p>
          </p:txBody>
        </p:sp>
        <p:sp>
          <p:nvSpPr>
            <p:cNvPr id="46" name="TextBox 24"/>
            <p:cNvSpPr txBox="1"/>
            <p:nvPr/>
          </p:nvSpPr>
          <p:spPr>
            <a:xfrm>
              <a:off x="8448164" y="3069241"/>
              <a:ext cx="1569660" cy="51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auto"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accent3"/>
                  </a:solidFill>
                  <a:latin typeface="+mn-ea"/>
                  <a:sym typeface="Arial" panose="020B0604020202020204" pitchFamily="34" charset="0"/>
                </a:rPr>
                <a:t>RabbitMQ</a:t>
              </a:r>
              <a:endParaRPr lang="en-US" altLang="zh-CN" b="1" dirty="0">
                <a:solidFill>
                  <a:schemeClr val="accent3"/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Rectangle 25"/>
            <p:cNvSpPr/>
            <p:nvPr/>
          </p:nvSpPr>
          <p:spPr>
            <a:xfrm>
              <a:off x="8191701" y="3790575"/>
              <a:ext cx="2172148" cy="6511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Arial" panose="020B0604020202020204" pitchFamily="34" charset="0"/>
                </a:rPr>
                <a:t>进行流量削峰，应用解耦，事务最终一致性确认</a:t>
              </a:r>
              <a:endParaRPr lang="zh-CN" alt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3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3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14220" y="2268220"/>
            <a:ext cx="3524250" cy="2321560"/>
            <a:chOff x="985166" y="2460625"/>
            <a:chExt cx="3224884" cy="2647950"/>
          </a:xfrm>
        </p:grpSpPr>
        <p:sp>
          <p:nvSpPr>
            <p:cNvPr id="3" name="任意多边形 33"/>
            <p:cNvSpPr>
              <a:spLocks noChangeAspect="1" noChangeArrowheads="1"/>
            </p:cNvSpPr>
            <p:nvPr/>
          </p:nvSpPr>
          <p:spPr bwMode="auto">
            <a:xfrm rot="10800000">
              <a:off x="1762125" y="2460625"/>
              <a:ext cx="2447925" cy="2647950"/>
            </a:xfrm>
            <a:custGeom>
              <a:avLst/>
              <a:gdLst>
                <a:gd name="T0" fmla="*/ 2682494 w 2836097"/>
                <a:gd name="T1" fmla="*/ 3067706 h 3067706"/>
                <a:gd name="T2" fmla="*/ 876045 w 2836097"/>
                <a:gd name="T3" fmla="*/ 3067706 h 3067706"/>
                <a:gd name="T4" fmla="*/ 0 w 2836097"/>
                <a:gd name="T5" fmla="*/ 1533853 h 3067706"/>
                <a:gd name="T6" fmla="*/ 876045 w 2836097"/>
                <a:gd name="T7" fmla="*/ 0 h 3067706"/>
                <a:gd name="T8" fmla="*/ 2682494 w 2836097"/>
                <a:gd name="T9" fmla="*/ 0 h 3067706"/>
                <a:gd name="T10" fmla="*/ 2836097 w 2836097"/>
                <a:gd name="T11" fmla="*/ 268941 h 3067706"/>
                <a:gd name="T12" fmla="*/ 1473384 w 2836097"/>
                <a:gd name="T13" fmla="*/ 268941 h 3067706"/>
                <a:gd name="T14" fmla="*/ 747356 w 2836097"/>
                <a:gd name="T15" fmla="*/ 1540132 h 3067706"/>
                <a:gd name="T16" fmla="*/ 1473384 w 2836097"/>
                <a:gd name="T17" fmla="*/ 2811322 h 3067706"/>
                <a:gd name="T18" fmla="*/ 2828925 w 2836097"/>
                <a:gd name="T19" fmla="*/ 2811322 h 30677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36097"/>
                <a:gd name="T31" fmla="*/ 0 h 3067706"/>
                <a:gd name="T32" fmla="*/ 2836097 w 2836097"/>
                <a:gd name="T33" fmla="*/ 3067706 h 30677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36097" h="3067706">
                  <a:moveTo>
                    <a:pt x="2682494" y="3067706"/>
                  </a:moveTo>
                  <a:lnTo>
                    <a:pt x="876045" y="3067706"/>
                  </a:lnTo>
                  <a:lnTo>
                    <a:pt x="0" y="1533853"/>
                  </a:lnTo>
                  <a:lnTo>
                    <a:pt x="876045" y="0"/>
                  </a:lnTo>
                  <a:lnTo>
                    <a:pt x="2682494" y="0"/>
                  </a:lnTo>
                  <a:lnTo>
                    <a:pt x="2836097" y="268941"/>
                  </a:lnTo>
                  <a:lnTo>
                    <a:pt x="1473384" y="268941"/>
                  </a:lnTo>
                  <a:lnTo>
                    <a:pt x="747356" y="1540132"/>
                  </a:lnTo>
                  <a:lnTo>
                    <a:pt x="1473384" y="2811322"/>
                  </a:lnTo>
                  <a:lnTo>
                    <a:pt x="2828925" y="28113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zh-CN" dirty="0">
                <a:solidFill>
                  <a:schemeClr val="accent1"/>
                </a:solidFill>
                <a:latin typeface="+mj-lt"/>
                <a:sym typeface="宋体" panose="02010600030101010101" pitchFamily="2" charset="-122"/>
              </a:endParaRPr>
            </a:p>
          </p:txBody>
        </p:sp>
        <p:sp>
          <p:nvSpPr>
            <p:cNvPr id="4" name="文本框 36"/>
            <p:cNvSpPr>
              <a:spLocks noChangeArrowheads="1"/>
            </p:cNvSpPr>
            <p:nvPr/>
          </p:nvSpPr>
          <p:spPr bwMode="auto">
            <a:xfrm>
              <a:off x="3554413" y="3486150"/>
              <a:ext cx="561372" cy="665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+mj-lt"/>
                  <a:sym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endParaRPr>
            </a:p>
          </p:txBody>
        </p:sp>
        <p:sp>
          <p:nvSpPr>
            <p:cNvPr id="5" name="TextBox 24"/>
            <p:cNvSpPr txBox="1"/>
            <p:nvPr/>
          </p:nvSpPr>
          <p:spPr>
            <a:xfrm>
              <a:off x="1286410" y="3069241"/>
              <a:ext cx="1569660" cy="51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auto"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accent1"/>
                  </a:solidFill>
                  <a:latin typeface="+mn-ea"/>
                  <a:sym typeface="Arial" panose="020B0604020202020204" pitchFamily="34" charset="0"/>
                </a:rPr>
                <a:t>VUE</a:t>
              </a:r>
              <a:endParaRPr lang="en-US" altLang="zh-CN" b="1" dirty="0">
                <a:solidFill>
                  <a:schemeClr val="accent1"/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6" name="Rectangle 25"/>
            <p:cNvSpPr/>
            <p:nvPr/>
          </p:nvSpPr>
          <p:spPr>
            <a:xfrm>
              <a:off x="985166" y="3422643"/>
              <a:ext cx="2172148" cy="9241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Arial" panose="020B0604020202020204" pitchFamily="34" charset="0"/>
                </a:rPr>
                <a:t>Vue 的核心库只关注视图层，不仅易于上手，还便于与第三方库或既有项目整合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89980" y="2268220"/>
            <a:ext cx="3347720" cy="2321560"/>
            <a:chOff x="8191667" y="2460625"/>
            <a:chExt cx="3063708" cy="2647950"/>
          </a:xfrm>
        </p:grpSpPr>
        <p:sp>
          <p:nvSpPr>
            <p:cNvPr id="13" name="任意多边形 35"/>
            <p:cNvSpPr>
              <a:spLocks noChangeAspect="1" noChangeArrowheads="1"/>
            </p:cNvSpPr>
            <p:nvPr/>
          </p:nvSpPr>
          <p:spPr bwMode="auto">
            <a:xfrm rot="10800000">
              <a:off x="8805863" y="2460625"/>
              <a:ext cx="2449512" cy="2647950"/>
            </a:xfrm>
            <a:custGeom>
              <a:avLst/>
              <a:gdLst>
                <a:gd name="T0" fmla="*/ 2682494 w 2836097"/>
                <a:gd name="T1" fmla="*/ 3067706 h 3067706"/>
                <a:gd name="T2" fmla="*/ 876045 w 2836097"/>
                <a:gd name="T3" fmla="*/ 3067706 h 3067706"/>
                <a:gd name="T4" fmla="*/ 0 w 2836097"/>
                <a:gd name="T5" fmla="*/ 1533853 h 3067706"/>
                <a:gd name="T6" fmla="*/ 876045 w 2836097"/>
                <a:gd name="T7" fmla="*/ 0 h 3067706"/>
                <a:gd name="T8" fmla="*/ 2682494 w 2836097"/>
                <a:gd name="T9" fmla="*/ 0 h 3067706"/>
                <a:gd name="T10" fmla="*/ 2836097 w 2836097"/>
                <a:gd name="T11" fmla="*/ 268941 h 3067706"/>
                <a:gd name="T12" fmla="*/ 1473384 w 2836097"/>
                <a:gd name="T13" fmla="*/ 268941 h 3067706"/>
                <a:gd name="T14" fmla="*/ 747356 w 2836097"/>
                <a:gd name="T15" fmla="*/ 1540132 h 3067706"/>
                <a:gd name="T16" fmla="*/ 1473384 w 2836097"/>
                <a:gd name="T17" fmla="*/ 2811322 h 3067706"/>
                <a:gd name="T18" fmla="*/ 2828925 w 2836097"/>
                <a:gd name="T19" fmla="*/ 2811322 h 30677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36097"/>
                <a:gd name="T31" fmla="*/ 0 h 3067706"/>
                <a:gd name="T32" fmla="*/ 2836097 w 2836097"/>
                <a:gd name="T33" fmla="*/ 3067706 h 30677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36097" h="3067706">
                  <a:moveTo>
                    <a:pt x="2682494" y="3067706"/>
                  </a:moveTo>
                  <a:lnTo>
                    <a:pt x="876045" y="3067706"/>
                  </a:lnTo>
                  <a:lnTo>
                    <a:pt x="0" y="1533853"/>
                  </a:lnTo>
                  <a:lnTo>
                    <a:pt x="876045" y="0"/>
                  </a:lnTo>
                  <a:lnTo>
                    <a:pt x="2682494" y="0"/>
                  </a:lnTo>
                  <a:lnTo>
                    <a:pt x="2836097" y="268941"/>
                  </a:lnTo>
                  <a:lnTo>
                    <a:pt x="1473384" y="268941"/>
                  </a:lnTo>
                  <a:lnTo>
                    <a:pt x="747356" y="1540132"/>
                  </a:lnTo>
                  <a:lnTo>
                    <a:pt x="1473384" y="2811322"/>
                  </a:lnTo>
                  <a:lnTo>
                    <a:pt x="2828925" y="28113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宋体" panose="02010600030101010101" pitchFamily="2" charset="-122"/>
              </a:endParaRPr>
            </a:p>
          </p:txBody>
        </p:sp>
        <p:sp>
          <p:nvSpPr>
            <p:cNvPr id="14" name="文本框 38"/>
            <p:cNvSpPr>
              <a:spLocks noChangeArrowheads="1"/>
            </p:cNvSpPr>
            <p:nvPr/>
          </p:nvSpPr>
          <p:spPr bwMode="auto">
            <a:xfrm>
              <a:off x="10588625" y="3502025"/>
              <a:ext cx="622286" cy="665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+mj-lt"/>
                  <a:sym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endParaRPr>
            </a:p>
          </p:txBody>
        </p:sp>
        <p:sp>
          <p:nvSpPr>
            <p:cNvPr id="15" name="TextBox 24"/>
            <p:cNvSpPr txBox="1"/>
            <p:nvPr/>
          </p:nvSpPr>
          <p:spPr>
            <a:xfrm>
              <a:off x="8448164" y="3069241"/>
              <a:ext cx="1569660" cy="51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auto"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+mn-ea"/>
                  <a:sym typeface="Arial" panose="020B0604020202020204" pitchFamily="34" charset="0"/>
                </a:rPr>
                <a:t>element-ui</a:t>
              </a:r>
              <a:endParaRPr lang="en-US" altLang="zh-CN" b="1" dirty="0">
                <a:solidFill>
                  <a:schemeClr val="accent3"/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ectangle 25"/>
            <p:cNvSpPr/>
            <p:nvPr/>
          </p:nvSpPr>
          <p:spPr>
            <a:xfrm>
              <a:off x="8191667" y="3799990"/>
              <a:ext cx="2172148" cy="9241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Arial" panose="020B0604020202020204" pitchFamily="34" charset="0"/>
                </a:rPr>
                <a:t>Element是（饿了么团队）基于MVVM框架Vue</a:t>
              </a:r>
              <a:r>
                <a:rPr 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Arial" panose="020B0604020202020204" pitchFamily="34" charset="0"/>
                </a:rPr>
                <a:t>开发</a:t>
              </a:r>
              <a:r>
                <a:rPr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Arial" panose="020B0604020202020204" pitchFamily="34" charset="0"/>
                </a:rPr>
                <a:t>的一套前端ui组件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181356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前端技术选型</a:t>
            </a:r>
            <a:endParaRPr lang="zh-CN" altLang="en-US" sz="213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5"/>
          <p:cNvSpPr/>
          <p:nvPr userDrawn="1"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3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库_矩形 6"/>
          <p:cNvSpPr/>
          <p:nvPr>
            <p:custDataLst>
              <p:tags r:id="rId1"/>
            </p:custDataLst>
          </p:nvPr>
        </p:nvSpPr>
        <p:spPr>
          <a:xfrm>
            <a:off x="0" y="0"/>
            <a:ext cx="12204000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2"/>
          <p:cNvSpPr txBox="1"/>
          <p:nvPr/>
        </p:nvSpPr>
        <p:spPr>
          <a:xfrm>
            <a:off x="3568736" y="2282363"/>
            <a:ext cx="1909971" cy="2092798"/>
          </a:xfrm>
          <a:prstGeom prst="rect">
            <a:avLst/>
          </a:prstGeom>
          <a:noFill/>
        </p:spPr>
        <p:txBody>
          <a:bodyPr wrap="none" lIns="121837" tIns="60919" rIns="121837" bIns="60919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800" dirty="0">
                <a:solidFill>
                  <a:schemeClr val="bg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  <a:endParaRPr kumimoji="1" lang="zh-CN" altLang="en-US" sz="12800" dirty="0">
              <a:solidFill>
                <a:schemeClr val="bg1"/>
              </a:solidFill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5478645" y="2898507"/>
            <a:ext cx="2680970" cy="859155"/>
          </a:xfrm>
          <a:prstGeom prst="rect">
            <a:avLst/>
          </a:prstGeom>
          <a:noFill/>
        </p:spPr>
        <p:txBody>
          <a:bodyPr wrap="none" lIns="121832" tIns="60916" rIns="121832" bIns="60916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2"/>
          <p:cNvSpPr/>
          <p:nvPr/>
        </p:nvSpPr>
        <p:spPr bwMode="auto">
          <a:xfrm>
            <a:off x="1608091" y="4982760"/>
            <a:ext cx="528500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Freeform 12"/>
          <p:cNvSpPr/>
          <p:nvPr/>
        </p:nvSpPr>
        <p:spPr bwMode="auto">
          <a:xfrm flipH="1" flipV="1">
            <a:off x="10246802" y="6017042"/>
            <a:ext cx="528500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32"/>
          <p:cNvSpPr txBox="1"/>
          <p:nvPr/>
        </p:nvSpPr>
        <p:spPr>
          <a:xfrm>
            <a:off x="1968038" y="5296959"/>
            <a:ext cx="8543015" cy="72961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indent="406400" fontAlgn="auto">
              <a:lnSpc>
                <a:spcPct val="130000"/>
              </a:lnSpc>
              <a:spcBef>
                <a:spcPct val="0"/>
              </a:spcBef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微软雅黑" panose="020B0503020204020204" pitchFamily="34" charset="-122"/>
              </a:rPr>
              <a:t>此模块主要管理分类信息，对品牌分组，并且可以创建父子分类，修改各个分类的排序关系。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1" name="TextBox 49"/>
          <p:cNvSpPr txBox="1"/>
          <p:nvPr/>
        </p:nvSpPr>
        <p:spPr>
          <a:xfrm>
            <a:off x="431371" y="329296"/>
            <a:ext cx="290068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分类维护管理模块实现</a:t>
            </a:r>
            <a:endParaRPr lang="zh-CN" altLang="en-US" sz="213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 5"/>
          <p:cNvSpPr/>
          <p:nvPr userDrawn="1"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pic>
        <p:nvPicPr>
          <p:cNvPr id="30" name="图片 29" descr="C:\Users\liuzk\Desktop\新建文件夹\分类维护.png分类维护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253105" y="773430"/>
            <a:ext cx="5685790" cy="4185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0.36679 0.15278 " pathEditMode="relative" rAng="0" ptsTypes="AA">
                                      <p:cBhvr>
                                        <p:cTn id="8" dur="500" spd="-99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7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39492 -0.11018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6" grpId="1" bldLvl="0" animBg="1"/>
      <p:bldP spid="27" grpId="0" bldLvl="0" animBg="1"/>
      <p:bldP spid="27" grpId="1" bldLvl="0" animBg="1"/>
      <p:bldP spid="28" grpId="0"/>
    </p:bldLst>
  </p:timing>
</p:sld>
</file>

<file path=ppt/tags/tag1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自定义设计方案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94C"/>
      </a:accent1>
      <a:accent2>
        <a:srgbClr val="44546A"/>
      </a:accent2>
      <a:accent3>
        <a:srgbClr val="16294C"/>
      </a:accent3>
      <a:accent4>
        <a:srgbClr val="44546A"/>
      </a:accent4>
      <a:accent5>
        <a:srgbClr val="16294C"/>
      </a:accent5>
      <a:accent6>
        <a:srgbClr val="44546A"/>
      </a:accent6>
      <a:hlink>
        <a:srgbClr val="0563C1"/>
      </a:hlink>
      <a:folHlink>
        <a:srgbClr val="954F72"/>
      </a:folHlink>
    </a:clrScheme>
    <a:fontScheme name="自定义 1">
      <a:majorFont>
        <a:latin typeface="Impact"/>
        <a:ea typeface="华康俪金黑W8(P)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LvyhTools保存的主题色-20170426-19054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94C"/>
      </a:accent1>
      <a:accent2>
        <a:srgbClr val="44546A"/>
      </a:accent2>
      <a:accent3>
        <a:srgbClr val="16294C"/>
      </a:accent3>
      <a:accent4>
        <a:srgbClr val="44546A"/>
      </a:accent4>
      <a:accent5>
        <a:srgbClr val="16294C"/>
      </a:accent5>
      <a:accent6>
        <a:srgbClr val="44546A"/>
      </a:accent6>
      <a:hlink>
        <a:srgbClr val="0563C1"/>
      </a:hlink>
      <a:folHlink>
        <a:srgbClr val="954F72"/>
      </a:folHlink>
    </a:clrScheme>
    <a:fontScheme name="自定义 1">
      <a:majorFont>
        <a:latin typeface="Impact"/>
        <a:ea typeface="华康俪金黑W8(P)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MC-</Template>
  <TotalTime>0</TotalTime>
  <Words>1151</Words>
  <Application>WPS 演示</Application>
  <PresentationFormat>宽屏</PresentationFormat>
  <Paragraphs>176</Paragraphs>
  <Slides>24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Century Gothic</vt:lpstr>
      <vt:lpstr>Agency FB</vt:lpstr>
      <vt:lpstr>Trebuchet MS</vt:lpstr>
      <vt:lpstr>Calibri</vt:lpstr>
      <vt:lpstr>Arial Unicode MS</vt:lpstr>
      <vt:lpstr>等线</vt:lpstr>
      <vt:lpstr>Impact</vt:lpstr>
      <vt:lpstr>Clear Sans</vt:lpstr>
      <vt:lpstr>DejaVu Math TeX Gyre</vt:lpstr>
      <vt:lpstr>Clear Sans Light</vt:lpstr>
      <vt:lpstr>Open Sans</vt:lpstr>
      <vt:lpstr>Helvetica Light</vt:lpstr>
      <vt:lpstr>Arial</vt:lpstr>
      <vt:lpstr>Open Sans Light</vt:lpstr>
      <vt:lpstr>Segoe Print</vt:lpstr>
      <vt:lpstr>Open Sans</vt:lpstr>
      <vt:lpstr>Roboto Light</vt:lpstr>
      <vt:lpstr>Verdana</vt:lpstr>
      <vt:lpstr>Poppins Light</vt:lpstr>
      <vt:lpstr>Gill Sans</vt:lpstr>
      <vt:lpstr>Montserrat</vt:lpstr>
      <vt:lpstr>Roboto</vt:lpstr>
      <vt:lpstr>Yu Gothic UI Light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lastModifiedBy>碎語輕聲</cp:lastModifiedBy>
  <cp:revision>12</cp:revision>
  <dcterms:created xsi:type="dcterms:W3CDTF">2021-04-11T05:37:00Z</dcterms:created>
  <dcterms:modified xsi:type="dcterms:W3CDTF">2021-06-10T15:52:18Z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FB5E7B60EAD1480CBB465A10169C6C14</vt:lpwstr>
  </property>
</Properties>
</file>