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y="6858000" cx="12192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clrMru>
    <a:srgbClr val="FF0000"/>
    <a:srgbClr val="0000CC"/>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5987" autoAdjust="0"/>
    <p:restoredTop sz="94660"/>
  </p:normalViewPr>
  <p:slideViewPr>
    <p:cSldViewPr snapToGrid="0">
      <p:cViewPr varScale="1">
        <p:scale>
          <a:sx n="116" d="100"/>
          <a:sy n="116" d="100"/>
        </p:scale>
        <p:origin x="33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tableStyles" Target="tableStyles.xml"/><Relationship Id="rId19" Type="http://schemas.openxmlformats.org/officeDocument/2006/relationships/presProps" Target="presProps.xml"/><Relationship Id="rId2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71" name=""/>
        <p:cNvGrpSpPr/>
        <p:nvPr/>
      </p:nvGrpSpPr>
      <p:grpSpPr>
        <a:xfrm>
          <a:off x="0" y="0"/>
          <a:ext cx="0" cy="0"/>
          <a:chOff x="0" y="0"/>
          <a:chExt cx="0" cy="0"/>
        </a:xfrm>
      </p:grpSpPr>
      <p:sp>
        <p:nvSpPr>
          <p:cNvPr id="1048723"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24"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25"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26"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27"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28"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28" name=""/>
        <p:cNvGrpSpPr/>
        <p:nvPr/>
      </p:nvGrpSpPr>
      <p:grpSpPr>
        <a:xfrm>
          <a:off x="0" y="0"/>
          <a:ext cx="0" cy="0"/>
          <a:chOff x="0" y="0"/>
          <a:chExt cx="0" cy="0"/>
        </a:xfrm>
      </p:grpSpPr>
      <p:sp>
        <p:nvSpPr>
          <p:cNvPr id="1048581" name="标题 1"/>
          <p:cNvSpPr>
            <a:spLocks noGrp="1"/>
          </p:cNvSpPr>
          <p:nvPr>
            <p:ph type="ctrTitle"/>
          </p:nvPr>
        </p:nvSpPr>
        <p:spPr>
          <a:xfrm>
            <a:off x="1524000" y="1122363"/>
            <a:ext cx="9144000" cy="2387600"/>
          </a:xfrm>
        </p:spPr>
        <p:txBody>
          <a:bodyPr anchor="b"/>
          <a:lstStyle>
            <a:lvl1pPr algn="ctr">
              <a:defRPr sz="6000"/>
            </a:lvl1pPr>
          </a:lstStyle>
          <a:p>
            <a:r>
              <a:rPr altLang="en-US" lang="zh-CN" smtClean="0"/>
              <a:t>单击此处编辑母版标题样式</a:t>
            </a:r>
            <a:endParaRPr altLang="en-US" lang="zh-CN"/>
          </a:p>
        </p:txBody>
      </p:sp>
      <p:sp>
        <p:nvSpPr>
          <p:cNvPr id="1048582" name="副标题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en-US" lang="zh-CN" smtClean="0"/>
              <a:t>单击此处编辑母版副标题样式</a:t>
            </a:r>
            <a:endParaRPr altLang="en-US" lang="zh-CN"/>
          </a:p>
        </p:txBody>
      </p:sp>
      <p:sp>
        <p:nvSpPr>
          <p:cNvPr id="1048583" name="日期占位符 3"/>
          <p:cNvSpPr>
            <a:spLocks noGrp="1"/>
          </p:cNvSpPr>
          <p:nvPr>
            <p:ph type="dt" sz="half" idx="10"/>
          </p:nvPr>
        </p:nvSpPr>
        <p:spPr/>
        <p:txBody>
          <a:bodyPr/>
          <a:p>
            <a:fld id="{D997B5FA-0921-464F-AAE1-844C04324D75}" type="datetimeFigureOut">
              <a:rPr altLang="en-US" lang="zh-CN" smtClean="0"/>
            </a:fld>
            <a:endParaRPr altLang="en-US" lang="zh-CN"/>
          </a:p>
        </p:txBody>
      </p:sp>
      <p:sp>
        <p:nvSpPr>
          <p:cNvPr id="1048584" name="页脚占位符 4"/>
          <p:cNvSpPr>
            <a:spLocks noGrp="1"/>
          </p:cNvSpPr>
          <p:nvPr>
            <p:ph type="ftr" sz="quarter" idx="11"/>
          </p:nvPr>
        </p:nvSpPr>
        <p:spPr/>
        <p:txBody>
          <a:bodyPr/>
          <a:p>
            <a:endParaRPr altLang="en-US" lang="zh-CN"/>
          </a:p>
        </p:txBody>
      </p:sp>
      <p:sp>
        <p:nvSpPr>
          <p:cNvPr id="1048585" name="灯片编号占位符 5"/>
          <p:cNvSpPr>
            <a:spLocks noGrp="1"/>
          </p:cNvSpPr>
          <p:nvPr>
            <p:ph type="sldNum" sz="quarter" idx="12"/>
          </p:nvPr>
        </p:nvSpPr>
        <p:spPr/>
        <p:txBody>
          <a:bodyPr/>
          <a:p>
            <a:fld id="{565CE74E-AB26-4998-AD42-012C4C1AD076}"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字">
    <p:spTree>
      <p:nvGrpSpPr>
        <p:cNvPr id="64" name=""/>
        <p:cNvGrpSpPr/>
        <p:nvPr/>
      </p:nvGrpSpPr>
      <p:grpSpPr>
        <a:xfrm>
          <a:off x="0" y="0"/>
          <a:ext cx="0" cy="0"/>
          <a:chOff x="0" y="0"/>
          <a:chExt cx="0" cy="0"/>
        </a:xfrm>
      </p:grpSpPr>
      <p:sp>
        <p:nvSpPr>
          <p:cNvPr id="1048689" name="标题 1"/>
          <p:cNvSpPr>
            <a:spLocks noGrp="1"/>
          </p:cNvSpPr>
          <p:nvPr>
            <p:ph type="title"/>
          </p:nvPr>
        </p:nvSpPr>
        <p:spPr/>
        <p:txBody>
          <a:bodyPr/>
          <a:p>
            <a:r>
              <a:rPr altLang="en-US" lang="zh-CN" smtClean="0"/>
              <a:t>单击此处编辑母版标题样式</a:t>
            </a:r>
            <a:endParaRPr altLang="en-US" lang="zh-CN"/>
          </a:p>
        </p:txBody>
      </p:sp>
      <p:sp>
        <p:nvSpPr>
          <p:cNvPr id="1048690" name="竖排文字占位符 2"/>
          <p:cNvSpPr>
            <a:spLocks noGrp="1"/>
          </p:cNvSpPr>
          <p:nvPr>
            <p:ph type="body" orient="vert" idx="1"/>
          </p:nvPr>
        </p:nvSpPr>
        <p:spPr/>
        <p:txBody>
          <a:bodyPr vert="eaVert"/>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8691" name="日期占位符 3"/>
          <p:cNvSpPr>
            <a:spLocks noGrp="1"/>
          </p:cNvSpPr>
          <p:nvPr>
            <p:ph type="dt" sz="half" idx="10"/>
          </p:nvPr>
        </p:nvSpPr>
        <p:spPr/>
        <p:txBody>
          <a:bodyPr/>
          <a:p>
            <a:fld id="{D997B5FA-0921-464F-AAE1-844C04324D75}" type="datetimeFigureOut">
              <a:rPr altLang="en-US" lang="zh-CN" smtClean="0"/>
            </a:fld>
            <a:endParaRPr altLang="en-US" lang="zh-CN"/>
          </a:p>
        </p:txBody>
      </p:sp>
      <p:sp>
        <p:nvSpPr>
          <p:cNvPr id="1048692" name="页脚占位符 4"/>
          <p:cNvSpPr>
            <a:spLocks noGrp="1"/>
          </p:cNvSpPr>
          <p:nvPr>
            <p:ph type="ftr" sz="quarter" idx="11"/>
          </p:nvPr>
        </p:nvSpPr>
        <p:spPr/>
        <p:txBody>
          <a:bodyPr/>
          <a:p>
            <a:endParaRPr altLang="en-US" lang="zh-CN"/>
          </a:p>
        </p:txBody>
      </p:sp>
      <p:sp>
        <p:nvSpPr>
          <p:cNvPr id="1048693" name="灯片编号占位符 5"/>
          <p:cNvSpPr>
            <a:spLocks noGrp="1"/>
          </p:cNvSpPr>
          <p:nvPr>
            <p:ph type="sldNum" sz="quarter" idx="12"/>
          </p:nvPr>
        </p:nvSpPr>
        <p:spPr/>
        <p:txBody>
          <a:bodyPr/>
          <a:p>
            <a:fld id="{565CE74E-AB26-4998-AD42-012C4C1AD076}"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 文本">
    <p:spTree>
      <p:nvGrpSpPr>
        <p:cNvPr id="63" name=""/>
        <p:cNvGrpSpPr/>
        <p:nvPr/>
      </p:nvGrpSpPr>
      <p:grpSpPr>
        <a:xfrm>
          <a:off x="0" y="0"/>
          <a:ext cx="0" cy="0"/>
          <a:chOff x="0" y="0"/>
          <a:chExt cx="0" cy="0"/>
        </a:xfrm>
      </p:grpSpPr>
      <p:sp>
        <p:nvSpPr>
          <p:cNvPr id="1048684" name="竖排标题 1"/>
          <p:cNvSpPr>
            <a:spLocks noGrp="1"/>
          </p:cNvSpPr>
          <p:nvPr>
            <p:ph type="title" orient="vert"/>
          </p:nvPr>
        </p:nvSpPr>
        <p:spPr>
          <a:xfrm>
            <a:off x="8724900" y="365125"/>
            <a:ext cx="2628900" cy="5811838"/>
          </a:xfrm>
        </p:spPr>
        <p:txBody>
          <a:bodyPr vert="eaVert"/>
          <a:p>
            <a:r>
              <a:rPr altLang="en-US" lang="zh-CN" smtClean="0"/>
              <a:t>单击此处编辑母版标题样式</a:t>
            </a:r>
            <a:endParaRPr altLang="en-US" lang="zh-CN"/>
          </a:p>
        </p:txBody>
      </p:sp>
      <p:sp>
        <p:nvSpPr>
          <p:cNvPr id="1048685" name="竖排文字占位符 2"/>
          <p:cNvSpPr>
            <a:spLocks noGrp="1"/>
          </p:cNvSpPr>
          <p:nvPr>
            <p:ph type="body" orient="vert" idx="1"/>
          </p:nvPr>
        </p:nvSpPr>
        <p:spPr>
          <a:xfrm>
            <a:off x="838200" y="365125"/>
            <a:ext cx="7734300" cy="5811838"/>
          </a:xfrm>
        </p:spPr>
        <p:txBody>
          <a:bodyPr vert="eaVert"/>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8686" name="日期占位符 3"/>
          <p:cNvSpPr>
            <a:spLocks noGrp="1"/>
          </p:cNvSpPr>
          <p:nvPr>
            <p:ph type="dt" sz="half" idx="10"/>
          </p:nvPr>
        </p:nvSpPr>
        <p:spPr/>
        <p:txBody>
          <a:bodyPr/>
          <a:p>
            <a:fld id="{D997B5FA-0921-464F-AAE1-844C04324D75}" type="datetimeFigureOut">
              <a:rPr altLang="en-US" lang="zh-CN" smtClean="0"/>
            </a:fld>
            <a:endParaRPr altLang="en-US" lang="zh-CN"/>
          </a:p>
        </p:txBody>
      </p:sp>
      <p:sp>
        <p:nvSpPr>
          <p:cNvPr id="1048687" name="页脚占位符 4"/>
          <p:cNvSpPr>
            <a:spLocks noGrp="1"/>
          </p:cNvSpPr>
          <p:nvPr>
            <p:ph type="ftr" sz="quarter" idx="11"/>
          </p:nvPr>
        </p:nvSpPr>
        <p:spPr/>
        <p:txBody>
          <a:bodyPr/>
          <a:p>
            <a:endParaRPr altLang="en-US" lang="zh-CN"/>
          </a:p>
        </p:txBody>
      </p:sp>
      <p:sp>
        <p:nvSpPr>
          <p:cNvPr id="1048688" name="灯片编号占位符 5"/>
          <p:cNvSpPr>
            <a:spLocks noGrp="1"/>
          </p:cNvSpPr>
          <p:nvPr>
            <p:ph type="sldNum" sz="quarter" idx="12"/>
          </p:nvPr>
        </p:nvSpPr>
        <p:spPr/>
        <p:txBody>
          <a:bodyPr/>
          <a:p>
            <a:fld id="{565CE74E-AB26-4998-AD42-012C4C1AD076}" type="slidenum">
              <a:rPr altLang="en-US" lang="zh-CN" smtClean="0"/>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67" name=""/>
        <p:cNvGrpSpPr/>
        <p:nvPr/>
      </p:nvGrpSpPr>
      <p:grpSpPr>
        <a:xfrm>
          <a:off x="0" y="0"/>
          <a:ext cx="0" cy="0"/>
          <a:chOff x="0" y="0"/>
          <a:chExt cx="0" cy="0"/>
        </a:xfrm>
      </p:grpSpPr>
      <p:sp>
        <p:nvSpPr>
          <p:cNvPr id="1048704" name="标题 1"/>
          <p:cNvSpPr>
            <a:spLocks noGrp="1"/>
          </p:cNvSpPr>
          <p:nvPr>
            <p:ph type="title"/>
          </p:nvPr>
        </p:nvSpPr>
        <p:spPr/>
        <p:txBody>
          <a:bodyPr/>
          <a:p>
            <a:r>
              <a:rPr altLang="en-US" lang="zh-CN" smtClean="0"/>
              <a:t>单击此处编辑母版标题样式</a:t>
            </a:r>
            <a:endParaRPr altLang="en-US" lang="zh-CN"/>
          </a:p>
        </p:txBody>
      </p:sp>
      <p:sp>
        <p:nvSpPr>
          <p:cNvPr id="1048705" name="内容占位符 2"/>
          <p:cNvSpPr>
            <a:spLocks noGrp="1"/>
          </p:cNvSpPr>
          <p:nvPr>
            <p:ph idx="1"/>
          </p:nvPr>
        </p:nvSpPr>
        <p:spPr/>
        <p:txBody>
          <a:bodyPr/>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8706" name="日期占位符 3"/>
          <p:cNvSpPr>
            <a:spLocks noGrp="1"/>
          </p:cNvSpPr>
          <p:nvPr>
            <p:ph type="dt" sz="half" idx="10"/>
          </p:nvPr>
        </p:nvSpPr>
        <p:spPr/>
        <p:txBody>
          <a:bodyPr/>
          <a:p>
            <a:fld id="{D997B5FA-0921-464F-AAE1-844C04324D75}" type="datetimeFigureOut">
              <a:rPr altLang="en-US" lang="zh-CN" smtClean="0"/>
            </a:fld>
            <a:endParaRPr altLang="en-US" lang="zh-CN"/>
          </a:p>
        </p:txBody>
      </p:sp>
      <p:sp>
        <p:nvSpPr>
          <p:cNvPr id="1048707" name="页脚占位符 4"/>
          <p:cNvSpPr>
            <a:spLocks noGrp="1"/>
          </p:cNvSpPr>
          <p:nvPr>
            <p:ph type="ftr" sz="quarter" idx="11"/>
          </p:nvPr>
        </p:nvSpPr>
        <p:spPr/>
        <p:txBody>
          <a:bodyPr/>
          <a:p>
            <a:endParaRPr altLang="en-US" lang="zh-CN"/>
          </a:p>
        </p:txBody>
      </p:sp>
      <p:sp>
        <p:nvSpPr>
          <p:cNvPr id="1048708" name="灯片编号占位符 5"/>
          <p:cNvSpPr>
            <a:spLocks noGrp="1"/>
          </p:cNvSpPr>
          <p:nvPr>
            <p:ph type="sldNum" sz="quarter" idx="12"/>
          </p:nvPr>
        </p:nvSpPr>
        <p:spPr/>
        <p:txBody>
          <a:bodyPr/>
          <a:p>
            <a:fld id="{565CE74E-AB26-4998-AD42-012C4C1AD076}"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62" name=""/>
        <p:cNvGrpSpPr/>
        <p:nvPr/>
      </p:nvGrpSpPr>
      <p:grpSpPr>
        <a:xfrm>
          <a:off x="0" y="0"/>
          <a:ext cx="0" cy="0"/>
          <a:chOff x="0" y="0"/>
          <a:chExt cx="0" cy="0"/>
        </a:xfrm>
      </p:grpSpPr>
      <p:sp>
        <p:nvSpPr>
          <p:cNvPr id="1048679" name="标题 1"/>
          <p:cNvSpPr>
            <a:spLocks noGrp="1"/>
          </p:cNvSpPr>
          <p:nvPr>
            <p:ph type="title"/>
          </p:nvPr>
        </p:nvSpPr>
        <p:spPr>
          <a:xfrm>
            <a:off x="831850" y="1709738"/>
            <a:ext cx="10515600" cy="2852737"/>
          </a:xfrm>
        </p:spPr>
        <p:txBody>
          <a:bodyPr anchor="b"/>
          <a:lstStyle>
            <a:lvl1pPr>
              <a:defRPr sz="6000"/>
            </a:lvl1pPr>
          </a:lstStyle>
          <a:p>
            <a:r>
              <a:rPr altLang="en-US" lang="zh-CN" smtClean="0"/>
              <a:t>单击此处编辑母版标题样式</a:t>
            </a:r>
            <a:endParaRPr altLang="en-US" lang="zh-CN"/>
          </a:p>
        </p:txBody>
      </p:sp>
      <p:sp>
        <p:nvSpPr>
          <p:cNvPr id="1048680" name="文本占位符 2"/>
          <p:cNvSpPr>
            <a:spLocks noGrp="1"/>
          </p:cNvSpPr>
          <p:nvPr>
            <p:ph type="body" idx="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en-US" lang="zh-CN" smtClean="0"/>
              <a:t>单击此处编辑母版文本样式</a:t>
            </a:r>
            <a:endParaRPr altLang="en-US" lang="zh-CN" smtClean="0"/>
          </a:p>
        </p:txBody>
      </p:sp>
      <p:sp>
        <p:nvSpPr>
          <p:cNvPr id="1048681" name="日期占位符 3"/>
          <p:cNvSpPr>
            <a:spLocks noGrp="1"/>
          </p:cNvSpPr>
          <p:nvPr>
            <p:ph type="dt" sz="half" idx="10"/>
          </p:nvPr>
        </p:nvSpPr>
        <p:spPr/>
        <p:txBody>
          <a:bodyPr/>
          <a:p>
            <a:fld id="{D997B5FA-0921-464F-AAE1-844C04324D75}" type="datetimeFigureOut">
              <a:rPr altLang="en-US" lang="zh-CN" smtClean="0"/>
            </a:fld>
            <a:endParaRPr altLang="en-US" lang="zh-CN"/>
          </a:p>
        </p:txBody>
      </p:sp>
      <p:sp>
        <p:nvSpPr>
          <p:cNvPr id="1048682" name="页脚占位符 4"/>
          <p:cNvSpPr>
            <a:spLocks noGrp="1"/>
          </p:cNvSpPr>
          <p:nvPr>
            <p:ph type="ftr" sz="quarter" idx="11"/>
          </p:nvPr>
        </p:nvSpPr>
        <p:spPr/>
        <p:txBody>
          <a:bodyPr/>
          <a:p>
            <a:endParaRPr altLang="en-US" lang="zh-CN"/>
          </a:p>
        </p:txBody>
      </p:sp>
      <p:sp>
        <p:nvSpPr>
          <p:cNvPr id="1048683" name="灯片编号占位符 5"/>
          <p:cNvSpPr>
            <a:spLocks noGrp="1"/>
          </p:cNvSpPr>
          <p:nvPr>
            <p:ph type="sldNum" sz="quarter" idx="12"/>
          </p:nvPr>
        </p:nvSpPr>
        <p:spPr/>
        <p:txBody>
          <a:bodyPr/>
          <a:p>
            <a:fld id="{565CE74E-AB26-4998-AD42-012C4C1AD076}"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61" name=""/>
        <p:cNvGrpSpPr/>
        <p:nvPr/>
      </p:nvGrpSpPr>
      <p:grpSpPr>
        <a:xfrm>
          <a:off x="0" y="0"/>
          <a:ext cx="0" cy="0"/>
          <a:chOff x="0" y="0"/>
          <a:chExt cx="0" cy="0"/>
        </a:xfrm>
      </p:grpSpPr>
      <p:sp>
        <p:nvSpPr>
          <p:cNvPr id="1048673" name="标题 1"/>
          <p:cNvSpPr>
            <a:spLocks noGrp="1"/>
          </p:cNvSpPr>
          <p:nvPr>
            <p:ph type="title"/>
          </p:nvPr>
        </p:nvSpPr>
        <p:spPr/>
        <p:txBody>
          <a:bodyPr/>
          <a:p>
            <a:r>
              <a:rPr altLang="en-US" lang="zh-CN" smtClean="0"/>
              <a:t>单击此处编辑母版标题样式</a:t>
            </a:r>
            <a:endParaRPr altLang="en-US" lang="zh-CN"/>
          </a:p>
        </p:txBody>
      </p:sp>
      <p:sp>
        <p:nvSpPr>
          <p:cNvPr id="1048674" name="内容占位符 2"/>
          <p:cNvSpPr>
            <a:spLocks noGrp="1"/>
          </p:cNvSpPr>
          <p:nvPr>
            <p:ph sz="half" idx="1"/>
          </p:nvPr>
        </p:nvSpPr>
        <p:spPr>
          <a:xfrm>
            <a:off x="838200" y="1825625"/>
            <a:ext cx="5181600" cy="4351338"/>
          </a:xfrm>
        </p:spPr>
        <p:txBody>
          <a:bodyPr/>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8675" name="内容占位符 3"/>
          <p:cNvSpPr>
            <a:spLocks noGrp="1"/>
          </p:cNvSpPr>
          <p:nvPr>
            <p:ph sz="half" idx="2"/>
          </p:nvPr>
        </p:nvSpPr>
        <p:spPr>
          <a:xfrm>
            <a:off x="6172200" y="1825625"/>
            <a:ext cx="5181600" cy="4351338"/>
          </a:xfrm>
        </p:spPr>
        <p:txBody>
          <a:bodyPr/>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8676" name="日期占位符 4"/>
          <p:cNvSpPr>
            <a:spLocks noGrp="1"/>
          </p:cNvSpPr>
          <p:nvPr>
            <p:ph type="dt" sz="half" idx="10"/>
          </p:nvPr>
        </p:nvSpPr>
        <p:spPr/>
        <p:txBody>
          <a:bodyPr/>
          <a:p>
            <a:fld id="{D997B5FA-0921-464F-AAE1-844C04324D75}" type="datetimeFigureOut">
              <a:rPr altLang="en-US" lang="zh-CN" smtClean="0"/>
            </a:fld>
            <a:endParaRPr altLang="en-US" lang="zh-CN"/>
          </a:p>
        </p:txBody>
      </p:sp>
      <p:sp>
        <p:nvSpPr>
          <p:cNvPr id="1048677" name="页脚占位符 5"/>
          <p:cNvSpPr>
            <a:spLocks noGrp="1"/>
          </p:cNvSpPr>
          <p:nvPr>
            <p:ph type="ftr" sz="quarter" idx="11"/>
          </p:nvPr>
        </p:nvSpPr>
        <p:spPr/>
        <p:txBody>
          <a:bodyPr/>
          <a:p>
            <a:endParaRPr altLang="en-US" lang="zh-CN"/>
          </a:p>
        </p:txBody>
      </p:sp>
      <p:sp>
        <p:nvSpPr>
          <p:cNvPr id="1048678" name="灯片编号占位符 6"/>
          <p:cNvSpPr>
            <a:spLocks noGrp="1"/>
          </p:cNvSpPr>
          <p:nvPr>
            <p:ph type="sldNum" sz="quarter" idx="12"/>
          </p:nvPr>
        </p:nvSpPr>
        <p:spPr/>
        <p:txBody>
          <a:bodyPr/>
          <a:p>
            <a:fld id="{565CE74E-AB26-4998-AD42-012C4C1AD076}"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69" name=""/>
        <p:cNvGrpSpPr/>
        <p:nvPr/>
      </p:nvGrpSpPr>
      <p:grpSpPr>
        <a:xfrm>
          <a:off x="0" y="0"/>
          <a:ext cx="0" cy="0"/>
          <a:chOff x="0" y="0"/>
          <a:chExt cx="0" cy="0"/>
        </a:xfrm>
      </p:grpSpPr>
      <p:sp>
        <p:nvSpPr>
          <p:cNvPr id="1048715" name="标题 1"/>
          <p:cNvSpPr>
            <a:spLocks noGrp="1"/>
          </p:cNvSpPr>
          <p:nvPr>
            <p:ph type="title"/>
          </p:nvPr>
        </p:nvSpPr>
        <p:spPr>
          <a:xfrm>
            <a:off x="839788" y="365125"/>
            <a:ext cx="10515600" cy="1325563"/>
          </a:xfrm>
        </p:spPr>
        <p:txBody>
          <a:bodyPr/>
          <a:p>
            <a:r>
              <a:rPr altLang="en-US" lang="zh-CN" smtClean="0"/>
              <a:t>单击此处编辑母版标题样式</a:t>
            </a:r>
            <a:endParaRPr altLang="en-US" lang="zh-CN"/>
          </a:p>
        </p:txBody>
      </p:sp>
      <p:sp>
        <p:nvSpPr>
          <p:cNvPr id="1048716" name="文本占位符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endParaRPr altLang="en-US" lang="zh-CN" smtClean="0"/>
          </a:p>
        </p:txBody>
      </p:sp>
      <p:sp>
        <p:nvSpPr>
          <p:cNvPr id="1048717" name="内容占位符 3"/>
          <p:cNvSpPr>
            <a:spLocks noGrp="1"/>
          </p:cNvSpPr>
          <p:nvPr>
            <p:ph sz="half" idx="2"/>
          </p:nvPr>
        </p:nvSpPr>
        <p:spPr>
          <a:xfrm>
            <a:off x="839788" y="2505075"/>
            <a:ext cx="5157787" cy="3684588"/>
          </a:xfrm>
        </p:spPr>
        <p:txBody>
          <a:bodyPr/>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8718" name="文本占位符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endParaRPr altLang="en-US" lang="zh-CN" smtClean="0"/>
          </a:p>
        </p:txBody>
      </p:sp>
      <p:sp>
        <p:nvSpPr>
          <p:cNvPr id="1048719" name="内容占位符 5"/>
          <p:cNvSpPr>
            <a:spLocks noGrp="1"/>
          </p:cNvSpPr>
          <p:nvPr>
            <p:ph sz="quarter" idx="4"/>
          </p:nvPr>
        </p:nvSpPr>
        <p:spPr>
          <a:xfrm>
            <a:off x="6172200" y="2505075"/>
            <a:ext cx="5183188" cy="3684588"/>
          </a:xfrm>
        </p:spPr>
        <p:txBody>
          <a:bodyPr/>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8720" name="日期占位符 6"/>
          <p:cNvSpPr>
            <a:spLocks noGrp="1"/>
          </p:cNvSpPr>
          <p:nvPr>
            <p:ph type="dt" sz="half" idx="10"/>
          </p:nvPr>
        </p:nvSpPr>
        <p:spPr/>
        <p:txBody>
          <a:bodyPr/>
          <a:p>
            <a:fld id="{D997B5FA-0921-464F-AAE1-844C04324D75}" type="datetimeFigureOut">
              <a:rPr altLang="en-US" lang="zh-CN" smtClean="0"/>
            </a:fld>
            <a:endParaRPr altLang="en-US" lang="zh-CN"/>
          </a:p>
        </p:txBody>
      </p:sp>
      <p:sp>
        <p:nvSpPr>
          <p:cNvPr id="1048721" name="页脚占位符 7"/>
          <p:cNvSpPr>
            <a:spLocks noGrp="1"/>
          </p:cNvSpPr>
          <p:nvPr>
            <p:ph type="ftr" sz="quarter" idx="11"/>
          </p:nvPr>
        </p:nvSpPr>
        <p:spPr/>
        <p:txBody>
          <a:bodyPr/>
          <a:p>
            <a:endParaRPr altLang="en-US" lang="zh-CN"/>
          </a:p>
        </p:txBody>
      </p:sp>
      <p:sp>
        <p:nvSpPr>
          <p:cNvPr id="1048722" name="灯片编号占位符 8"/>
          <p:cNvSpPr>
            <a:spLocks noGrp="1"/>
          </p:cNvSpPr>
          <p:nvPr>
            <p:ph type="sldNum" sz="quarter" idx="12"/>
          </p:nvPr>
        </p:nvSpPr>
        <p:spPr/>
        <p:txBody>
          <a:bodyPr/>
          <a:p>
            <a:fld id="{565CE74E-AB26-4998-AD42-012C4C1AD076}"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65" name=""/>
        <p:cNvGrpSpPr/>
        <p:nvPr/>
      </p:nvGrpSpPr>
      <p:grpSpPr>
        <a:xfrm>
          <a:off x="0" y="0"/>
          <a:ext cx="0" cy="0"/>
          <a:chOff x="0" y="0"/>
          <a:chExt cx="0" cy="0"/>
        </a:xfrm>
      </p:grpSpPr>
      <p:sp>
        <p:nvSpPr>
          <p:cNvPr id="1048694" name="标题 1"/>
          <p:cNvSpPr>
            <a:spLocks noGrp="1"/>
          </p:cNvSpPr>
          <p:nvPr>
            <p:ph type="title"/>
          </p:nvPr>
        </p:nvSpPr>
        <p:spPr/>
        <p:txBody>
          <a:bodyPr/>
          <a:p>
            <a:r>
              <a:rPr altLang="en-US" lang="zh-CN" smtClean="0"/>
              <a:t>单击此处编辑母版标题样式</a:t>
            </a:r>
            <a:endParaRPr altLang="en-US" lang="zh-CN"/>
          </a:p>
        </p:txBody>
      </p:sp>
      <p:sp>
        <p:nvSpPr>
          <p:cNvPr id="1048695" name="日期占位符 2"/>
          <p:cNvSpPr>
            <a:spLocks noGrp="1"/>
          </p:cNvSpPr>
          <p:nvPr>
            <p:ph type="dt" sz="half" idx="10"/>
          </p:nvPr>
        </p:nvSpPr>
        <p:spPr/>
        <p:txBody>
          <a:bodyPr/>
          <a:p>
            <a:fld id="{D997B5FA-0921-464F-AAE1-844C04324D75}" type="datetimeFigureOut">
              <a:rPr altLang="en-US" lang="zh-CN" smtClean="0"/>
            </a:fld>
            <a:endParaRPr altLang="en-US" lang="zh-CN"/>
          </a:p>
        </p:txBody>
      </p:sp>
      <p:sp>
        <p:nvSpPr>
          <p:cNvPr id="1048696" name="页脚占位符 3"/>
          <p:cNvSpPr>
            <a:spLocks noGrp="1"/>
          </p:cNvSpPr>
          <p:nvPr>
            <p:ph type="ftr" sz="quarter" idx="11"/>
          </p:nvPr>
        </p:nvSpPr>
        <p:spPr/>
        <p:txBody>
          <a:bodyPr/>
          <a:p>
            <a:endParaRPr altLang="en-US" lang="zh-CN"/>
          </a:p>
        </p:txBody>
      </p:sp>
      <p:sp>
        <p:nvSpPr>
          <p:cNvPr id="1048697" name="灯片编号占位符 4"/>
          <p:cNvSpPr>
            <a:spLocks noGrp="1"/>
          </p:cNvSpPr>
          <p:nvPr>
            <p:ph type="sldNum" sz="quarter" idx="12"/>
          </p:nvPr>
        </p:nvSpPr>
        <p:spPr/>
        <p:txBody>
          <a:bodyPr/>
          <a:p>
            <a:fld id="{565CE74E-AB26-4998-AD42-012C4C1AD076}"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30" name=""/>
        <p:cNvGrpSpPr/>
        <p:nvPr/>
      </p:nvGrpSpPr>
      <p:grpSpPr>
        <a:xfrm>
          <a:off x="0" y="0"/>
          <a:ext cx="0" cy="0"/>
          <a:chOff x="0" y="0"/>
          <a:chExt cx="0" cy="0"/>
        </a:xfrm>
      </p:grpSpPr>
      <p:sp>
        <p:nvSpPr>
          <p:cNvPr id="1048588" name="日期占位符 1"/>
          <p:cNvSpPr>
            <a:spLocks noGrp="1"/>
          </p:cNvSpPr>
          <p:nvPr>
            <p:ph type="dt" sz="half" idx="10"/>
          </p:nvPr>
        </p:nvSpPr>
        <p:spPr/>
        <p:txBody>
          <a:bodyPr/>
          <a:p>
            <a:fld id="{D997B5FA-0921-464F-AAE1-844C04324D75}" type="datetimeFigureOut">
              <a:rPr altLang="en-US" lang="zh-CN" smtClean="0"/>
            </a:fld>
            <a:endParaRPr altLang="en-US" lang="zh-CN"/>
          </a:p>
        </p:txBody>
      </p:sp>
      <p:sp>
        <p:nvSpPr>
          <p:cNvPr id="1048589" name="页脚占位符 2"/>
          <p:cNvSpPr>
            <a:spLocks noGrp="1"/>
          </p:cNvSpPr>
          <p:nvPr>
            <p:ph type="ftr" sz="quarter" idx="11"/>
          </p:nvPr>
        </p:nvSpPr>
        <p:spPr/>
        <p:txBody>
          <a:bodyPr/>
          <a:p>
            <a:endParaRPr altLang="en-US" lang="zh-CN"/>
          </a:p>
        </p:txBody>
      </p:sp>
      <p:sp>
        <p:nvSpPr>
          <p:cNvPr id="1048590" name="灯片编号占位符 3"/>
          <p:cNvSpPr>
            <a:spLocks noGrp="1"/>
          </p:cNvSpPr>
          <p:nvPr>
            <p:ph type="sldNum" sz="quarter" idx="12"/>
          </p:nvPr>
        </p:nvSpPr>
        <p:spPr/>
        <p:txBody>
          <a:bodyPr/>
          <a:p>
            <a:fld id="{565CE74E-AB26-4998-AD42-012C4C1AD076}"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68" name=""/>
        <p:cNvGrpSpPr/>
        <p:nvPr/>
      </p:nvGrpSpPr>
      <p:grpSpPr>
        <a:xfrm>
          <a:off x="0" y="0"/>
          <a:ext cx="0" cy="0"/>
          <a:chOff x="0" y="0"/>
          <a:chExt cx="0" cy="0"/>
        </a:xfrm>
      </p:grpSpPr>
      <p:sp>
        <p:nvSpPr>
          <p:cNvPr id="1048709" name="标题 1"/>
          <p:cNvSpPr>
            <a:spLocks noGrp="1"/>
          </p:cNvSpPr>
          <p:nvPr>
            <p:ph type="title"/>
          </p:nvPr>
        </p:nvSpPr>
        <p:spPr>
          <a:xfrm>
            <a:off x="839788" y="457200"/>
            <a:ext cx="3932237" cy="1600200"/>
          </a:xfrm>
        </p:spPr>
        <p:txBody>
          <a:bodyPr anchor="b"/>
          <a:lstStyle>
            <a:lvl1pPr>
              <a:defRPr sz="3200"/>
            </a:lvl1pPr>
          </a:lstStyle>
          <a:p>
            <a:r>
              <a:rPr altLang="en-US" lang="zh-CN" smtClean="0"/>
              <a:t>单击此处编辑母版标题样式</a:t>
            </a:r>
            <a:endParaRPr altLang="en-US" lang="zh-CN"/>
          </a:p>
        </p:txBody>
      </p:sp>
      <p:sp>
        <p:nvSpPr>
          <p:cNvPr id="1048710"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8711" name="文本占位符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en-US" lang="zh-CN" smtClean="0"/>
              <a:t>单击此处编辑母版文本样式</a:t>
            </a:r>
            <a:endParaRPr altLang="en-US" lang="zh-CN" smtClean="0"/>
          </a:p>
        </p:txBody>
      </p:sp>
      <p:sp>
        <p:nvSpPr>
          <p:cNvPr id="1048712" name="日期占位符 4"/>
          <p:cNvSpPr>
            <a:spLocks noGrp="1"/>
          </p:cNvSpPr>
          <p:nvPr>
            <p:ph type="dt" sz="half" idx="10"/>
          </p:nvPr>
        </p:nvSpPr>
        <p:spPr/>
        <p:txBody>
          <a:bodyPr/>
          <a:p>
            <a:fld id="{D997B5FA-0921-464F-AAE1-844C04324D75}" type="datetimeFigureOut">
              <a:rPr altLang="en-US" lang="zh-CN" smtClean="0"/>
            </a:fld>
            <a:endParaRPr altLang="en-US" lang="zh-CN"/>
          </a:p>
        </p:txBody>
      </p:sp>
      <p:sp>
        <p:nvSpPr>
          <p:cNvPr id="1048713" name="页脚占位符 5"/>
          <p:cNvSpPr>
            <a:spLocks noGrp="1"/>
          </p:cNvSpPr>
          <p:nvPr>
            <p:ph type="ftr" sz="quarter" idx="11"/>
          </p:nvPr>
        </p:nvSpPr>
        <p:spPr/>
        <p:txBody>
          <a:bodyPr/>
          <a:p>
            <a:endParaRPr altLang="en-US" lang="zh-CN"/>
          </a:p>
        </p:txBody>
      </p:sp>
      <p:sp>
        <p:nvSpPr>
          <p:cNvPr id="1048714" name="灯片编号占位符 6"/>
          <p:cNvSpPr>
            <a:spLocks noGrp="1"/>
          </p:cNvSpPr>
          <p:nvPr>
            <p:ph type="sldNum" sz="quarter" idx="12"/>
          </p:nvPr>
        </p:nvSpPr>
        <p:spPr/>
        <p:txBody>
          <a:bodyPr/>
          <a:p>
            <a:fld id="{565CE74E-AB26-4998-AD42-012C4C1AD076}"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66" name=""/>
        <p:cNvGrpSpPr/>
        <p:nvPr/>
      </p:nvGrpSpPr>
      <p:grpSpPr>
        <a:xfrm>
          <a:off x="0" y="0"/>
          <a:ext cx="0" cy="0"/>
          <a:chOff x="0" y="0"/>
          <a:chExt cx="0" cy="0"/>
        </a:xfrm>
      </p:grpSpPr>
      <p:sp>
        <p:nvSpPr>
          <p:cNvPr id="1048698" name="标题 1"/>
          <p:cNvSpPr>
            <a:spLocks noGrp="1"/>
          </p:cNvSpPr>
          <p:nvPr>
            <p:ph type="title"/>
          </p:nvPr>
        </p:nvSpPr>
        <p:spPr>
          <a:xfrm>
            <a:off x="839788" y="457200"/>
            <a:ext cx="3932237" cy="1600200"/>
          </a:xfrm>
        </p:spPr>
        <p:txBody>
          <a:bodyPr anchor="b"/>
          <a:lstStyle>
            <a:lvl1pPr>
              <a:defRPr sz="3200"/>
            </a:lvl1pPr>
          </a:lstStyle>
          <a:p>
            <a:r>
              <a:rPr altLang="en-US" lang="zh-CN" smtClean="0"/>
              <a:t>单击此处编辑母版标题样式</a:t>
            </a:r>
            <a:endParaRPr altLang="en-US" lang="zh-CN"/>
          </a:p>
        </p:txBody>
      </p:sp>
      <p:sp>
        <p:nvSpPr>
          <p:cNvPr id="1048699" name="图片占位符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00" name="文本占位符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en-US" lang="zh-CN" smtClean="0"/>
              <a:t>单击此处编辑母版文本样式</a:t>
            </a:r>
            <a:endParaRPr altLang="en-US" lang="zh-CN" smtClean="0"/>
          </a:p>
        </p:txBody>
      </p:sp>
      <p:sp>
        <p:nvSpPr>
          <p:cNvPr id="1048701" name="日期占位符 4"/>
          <p:cNvSpPr>
            <a:spLocks noGrp="1"/>
          </p:cNvSpPr>
          <p:nvPr>
            <p:ph type="dt" sz="half" idx="10"/>
          </p:nvPr>
        </p:nvSpPr>
        <p:spPr/>
        <p:txBody>
          <a:bodyPr/>
          <a:p>
            <a:fld id="{D997B5FA-0921-464F-AAE1-844C04324D75}" type="datetimeFigureOut">
              <a:rPr altLang="en-US" lang="zh-CN" smtClean="0"/>
            </a:fld>
            <a:endParaRPr altLang="en-US" lang="zh-CN"/>
          </a:p>
        </p:txBody>
      </p:sp>
      <p:sp>
        <p:nvSpPr>
          <p:cNvPr id="1048702" name="页脚占位符 5"/>
          <p:cNvSpPr>
            <a:spLocks noGrp="1"/>
          </p:cNvSpPr>
          <p:nvPr>
            <p:ph type="ftr" sz="quarter" idx="11"/>
          </p:nvPr>
        </p:nvSpPr>
        <p:spPr/>
        <p:txBody>
          <a:bodyPr/>
          <a:p>
            <a:endParaRPr altLang="en-US" lang="zh-CN"/>
          </a:p>
        </p:txBody>
      </p:sp>
      <p:sp>
        <p:nvSpPr>
          <p:cNvPr id="1048703" name="灯片编号占位符 6"/>
          <p:cNvSpPr>
            <a:spLocks noGrp="1"/>
          </p:cNvSpPr>
          <p:nvPr>
            <p:ph type="sldNum" sz="quarter" idx="12"/>
          </p:nvPr>
        </p:nvSpPr>
        <p:spPr/>
        <p:txBody>
          <a:bodyPr/>
          <a:p>
            <a:fld id="{565CE74E-AB26-4998-AD42-012C4C1AD076}"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6" name=""/>
        <p:cNvGrpSpPr/>
        <p:nvPr/>
      </p:nvGrpSpPr>
      <p:grpSpPr>
        <a:xfrm>
          <a:off x="0" y="0"/>
          <a:ext cx="0" cy="0"/>
          <a:chOff x="0" y="0"/>
          <a:chExt cx="0" cy="0"/>
        </a:xfrm>
      </p:grpSpPr>
      <p:sp>
        <p:nvSpPr>
          <p:cNvPr id="1048576" name="标题占位符 1"/>
          <p:cNvSpPr>
            <a:spLocks noGrp="1"/>
          </p:cNvSpPr>
          <p:nvPr>
            <p:ph type="title"/>
          </p:nvPr>
        </p:nvSpPr>
        <p:spPr>
          <a:xfrm>
            <a:off x="838200" y="365125"/>
            <a:ext cx="10515600" cy="1325563"/>
          </a:xfrm>
          <a:prstGeom prst="rect"/>
        </p:spPr>
        <p:txBody>
          <a:bodyPr anchor="ctr" bIns="45720" lIns="91440" rIns="91440" rtlCol="0" tIns="45720" vert="horz">
            <a:normAutofit/>
          </a:bodyPr>
          <a:p>
            <a:r>
              <a:rPr altLang="en-US" lang="zh-CN" smtClean="0"/>
              <a:t>单击此处编辑母版标题样式</a:t>
            </a:r>
            <a:endParaRPr altLang="en-US" lang="zh-CN"/>
          </a:p>
        </p:txBody>
      </p:sp>
      <p:sp>
        <p:nvSpPr>
          <p:cNvPr id="1048577" name="文本占位符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8578" name="日期占位符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D997B5FA-0921-464F-AAE1-844C04324D75}" type="datetimeFigureOut">
              <a:rPr altLang="en-US" lang="zh-CN" smtClean="0"/>
            </a:fld>
            <a:endParaRPr altLang="en-US" lang="zh-CN"/>
          </a:p>
        </p:txBody>
      </p:sp>
      <p:sp>
        <p:nvSpPr>
          <p:cNvPr id="1048579" name="页脚占位符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灯片编号占位符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565CE74E-AB26-4998-AD42-012C4C1AD076}" type="slidenum">
              <a:rPr altLang="en-US" lang="zh-CN" smtClean="0"/>
            </a:fld>
            <a:endParaRPr altLang="en-US" lang="zh-C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p:grpSpPr>
      <p:sp>
        <p:nvSpPr>
          <p:cNvPr id="1048586" name="标题 3"/>
          <p:cNvSpPr>
            <a:spLocks noGrp="1"/>
          </p:cNvSpPr>
          <p:nvPr>
            <p:ph type="ctrTitle"/>
          </p:nvPr>
        </p:nvSpPr>
        <p:spPr/>
        <p:txBody>
          <a:bodyPr/>
          <a:p>
            <a:r>
              <a:rPr altLang="en-US" lang="zh-CN"/>
              <a:t>第二次课堂测验</a:t>
            </a:r>
            <a:endParaRPr altLang="en-US" lang="zh-CN"/>
          </a:p>
        </p:txBody>
      </p:sp>
      <p:sp>
        <p:nvSpPr>
          <p:cNvPr id="1048587" name="副标题 4"/>
          <p:cNvSpPr>
            <a:spLocks noGrp="1"/>
          </p:cNvSpPr>
          <p:nvPr>
            <p:ph type="subTitle" idx="1"/>
          </p:nvPr>
        </p:nvSpPr>
        <p:spPr/>
        <p:txBody>
          <a:bodyPr/>
          <a:p>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p:grpSpPr>
      <p:sp>
        <p:nvSpPr>
          <p:cNvPr id="1048635" name="文本框 3"/>
          <p:cNvSpPr txBox="1"/>
          <p:nvPr/>
        </p:nvSpPr>
        <p:spPr>
          <a:xfrm>
            <a:off x="285115" y="190500"/>
            <a:ext cx="11677650" cy="7518400"/>
          </a:xfrm>
          <a:prstGeom prst="rect"/>
          <a:noFill/>
        </p:spPr>
        <p:txBody>
          <a:bodyPr rtlCol="0" wrap="square">
            <a:spAutoFit/>
          </a:bodyPr>
          <a:p>
            <a:pPr indent="0" marL="0"/>
            <a:r>
              <a:rPr altLang="en-US" b="1" sz="2600" lang="zh-CN">
                <a:solidFill>
                  <a:srgbClr val="0000CC"/>
                </a:solidFill>
              </a:rPr>
              <a:t>【</a:t>
            </a:r>
            <a:r>
              <a:rPr altLang="en-US" b="1" sz="2600" lang="zh-CN">
                <a:solidFill>
                  <a:srgbClr val="FF0000"/>
                </a:solidFill>
              </a:rPr>
              <a:t>下午题</a:t>
            </a:r>
            <a:r>
              <a:rPr altLang="en-US" b="1" sz="2600" lang="zh-CN">
                <a:solidFill>
                  <a:srgbClr val="0000CC"/>
                </a:solidFill>
              </a:rPr>
              <a:t>】设有一个航空飞行线路管理系统，其中需要管理的信息有：飞机的编号、型号和座位数；飞行员的编号、姓名和年龄；飞机场的编号、名称和联系电话；航线的编号、出发机场和目标机场；非直达航班中间可能‘经停’若干其他机场。其中：</a:t>
            </a:r>
            <a:endParaRPr altLang="en-US" b="1" sz="2600" lang="zh-CN">
              <a:solidFill>
                <a:srgbClr val="0000CC"/>
              </a:solidFill>
            </a:endParaRPr>
          </a:p>
          <a:p>
            <a:pPr indent="0" marL="0"/>
            <a:r>
              <a:rPr altLang="en-US" b="1" sz="2600" lang="zh-CN">
                <a:solidFill>
                  <a:srgbClr val="0000CC"/>
                </a:solidFill>
              </a:rPr>
              <a:t>①‘编号’属性分别是各个实体的标识属性，其他都是单值属性；②一架飞机沿着某条航线从出发机场飞往目标机场的过程被称为一次飞行，系统需要记录飞行经过的每一座机场的到达时间和起飞时间；③每一次飞行，在一架飞机上都会安排一位机长和两位副机长（飞行员）；④同一时间、同一航线上只安排一架飞机。</a:t>
            </a:r>
            <a:endParaRPr altLang="en-US" b="1" sz="2600" lang="zh-CN">
              <a:solidFill>
                <a:srgbClr val="0000CC"/>
              </a:solidFill>
            </a:endParaRPr>
          </a:p>
          <a:p>
            <a:pPr indent="0" marL="0"/>
            <a:r>
              <a:rPr altLang="en-US" b="1" sz="2600" lang="zh-CN">
                <a:solidFill>
                  <a:srgbClr val="0000CC"/>
                </a:solidFill>
              </a:rPr>
              <a:t>1.请根据以上描述，绘制相应的E-R模型图；</a:t>
            </a:r>
            <a:endParaRPr altLang="en-US" b="1" sz="2600" lang="zh-CN">
              <a:solidFill>
                <a:srgbClr val="0000CC"/>
              </a:solidFill>
            </a:endParaRPr>
          </a:p>
          <a:p>
            <a:pPr indent="0" marL="0"/>
            <a:r>
              <a:rPr altLang="en-US" b="1" sz="2600" lang="zh-CN">
                <a:solidFill>
                  <a:srgbClr val="0000CC"/>
                </a:solidFill>
              </a:rPr>
              <a:t>2.将上述的E-R图转换成关系模型。</a:t>
            </a:r>
            <a:endParaRPr altLang="en-US" b="1" sz="2600" lang="zh-CN">
              <a:solidFill>
                <a:srgbClr val="0000CC"/>
              </a:solidFill>
            </a:endParaRPr>
          </a:p>
          <a:p>
            <a:pPr indent="0" marL="0"/>
            <a:r>
              <a:rPr altLang="en-US" b="1" sz="2600" lang="zh-CN">
                <a:solidFill>
                  <a:srgbClr val="0000CC"/>
                </a:solidFill>
              </a:rPr>
              <a:t>3.假设有如下的一个关系，请回答以下问题。</a:t>
            </a:r>
            <a:endParaRPr altLang="en-US" b="1" sz="2600" lang="zh-CN">
              <a:solidFill>
                <a:srgbClr val="0000CC"/>
              </a:solidFill>
            </a:endParaRPr>
          </a:p>
          <a:p>
            <a:pPr indent="0" marL="0"/>
            <a:r>
              <a:rPr altLang="en-US" b="1" sz="2600" lang="zh-CN">
                <a:solidFill>
                  <a:srgbClr val="0000CC"/>
                </a:solidFill>
              </a:rPr>
              <a:t>R（航线编号，飞机编号，机长牌号，副机长编号，机场编号，起飞时间）</a:t>
            </a:r>
            <a:endParaRPr altLang="en-US" b="1" sz="2600" lang="zh-CN">
              <a:solidFill>
                <a:srgbClr val="0000CC"/>
              </a:solidFill>
            </a:endParaRPr>
          </a:p>
          <a:p>
            <a:pPr indent="0" lvl="1" marL="457200"/>
            <a:r>
              <a:rPr altLang="en-US" b="1" sz="2600" lang="zh-CN">
                <a:solidFill>
                  <a:srgbClr val="0000CC"/>
                </a:solidFill>
              </a:rPr>
              <a:t>1)写出关系R上的最小函数依赖集；</a:t>
            </a:r>
            <a:endParaRPr altLang="en-US" b="1" sz="2600" lang="zh-CN">
              <a:solidFill>
                <a:srgbClr val="0000CC"/>
              </a:solidFill>
            </a:endParaRPr>
          </a:p>
          <a:p>
            <a:pPr indent="0" lvl="1" marL="457200"/>
            <a:r>
              <a:rPr altLang="en-US" b="1" sz="2600" lang="zh-CN">
                <a:solidFill>
                  <a:srgbClr val="0000CC"/>
                </a:solidFill>
              </a:rPr>
              <a:t>2)给出关系R的所有候选关键字；</a:t>
            </a:r>
            <a:endParaRPr altLang="en-US" b="1" sz="2600" lang="zh-CN">
              <a:solidFill>
                <a:srgbClr val="0000CC"/>
              </a:solidFill>
            </a:endParaRPr>
          </a:p>
          <a:p>
            <a:pPr indent="0" lvl="1" marL="457200"/>
            <a:r>
              <a:rPr altLang="en-US" b="1" sz="2600" lang="zh-CN">
                <a:solidFill>
                  <a:srgbClr val="0000CC"/>
                </a:solidFill>
              </a:rPr>
              <a:t>3)关系R最高能够满足到哪个范式？</a:t>
            </a:r>
            <a:endParaRPr altLang="en-US" b="1" sz="2600" lang="zh-CN">
              <a:solidFill>
                <a:srgbClr val="0000CC"/>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p:grpSpPr>
      <p:sp>
        <p:nvSpPr>
          <p:cNvPr id="1048636" name="文本框 26"/>
          <p:cNvSpPr txBox="1"/>
          <p:nvPr/>
        </p:nvSpPr>
        <p:spPr>
          <a:xfrm>
            <a:off x="4171315" y="3415030"/>
            <a:ext cx="795655" cy="368300"/>
          </a:xfrm>
          <a:prstGeom prst="rect"/>
          <a:noFill/>
        </p:spPr>
        <p:txBody>
          <a:bodyPr rtlCol="0" wrap="square">
            <a:spAutoFit/>
          </a:bodyPr>
          <a:p>
            <a:pPr algn="ctr"/>
            <a:r>
              <a:rPr altLang="zh-CN" lang="en-US"/>
              <a:t>(1, 1)</a:t>
            </a:r>
            <a:endParaRPr altLang="zh-CN" lang="en-US"/>
          </a:p>
        </p:txBody>
      </p:sp>
      <p:sp>
        <p:nvSpPr>
          <p:cNvPr id="1048637" name="文本框 33"/>
          <p:cNvSpPr txBox="1"/>
          <p:nvPr/>
        </p:nvSpPr>
        <p:spPr>
          <a:xfrm>
            <a:off x="2526665" y="2497455"/>
            <a:ext cx="795655" cy="368300"/>
          </a:xfrm>
          <a:prstGeom prst="rect"/>
          <a:noFill/>
        </p:spPr>
        <p:txBody>
          <a:bodyPr rtlCol="0" wrap="square">
            <a:spAutoFit/>
          </a:bodyPr>
          <a:p>
            <a:pPr algn="ctr"/>
            <a:r>
              <a:rPr altLang="zh-CN" lang="en-US"/>
              <a:t>(0, N)</a:t>
            </a:r>
            <a:endParaRPr altLang="zh-CN" lang="en-US"/>
          </a:p>
        </p:txBody>
      </p:sp>
      <p:grpSp>
        <p:nvGrpSpPr>
          <p:cNvPr id="53" name="组合 50"/>
          <p:cNvGrpSpPr/>
          <p:nvPr/>
        </p:nvGrpSpPr>
        <p:grpSpPr>
          <a:xfrm>
            <a:off x="4283075" y="1175385"/>
            <a:ext cx="2834640" cy="433070"/>
            <a:chOff x="5604" y="9685"/>
            <a:chExt cx="4464" cy="682"/>
          </a:xfrm>
        </p:grpSpPr>
        <p:sp>
          <p:nvSpPr>
            <p:cNvPr id="1048638" name="椭圆 34"/>
            <p:cNvSpPr/>
            <p:nvPr/>
          </p:nvSpPr>
          <p:spPr>
            <a:xfrm>
              <a:off x="5604" y="9685"/>
              <a:ext cx="2137" cy="682"/>
            </a:xfrm>
            <a:prstGeom prst="ellipse"/>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bIns="0" lIns="0" rIns="0" rtlCol="0" tIns="0"/>
            <a:p>
              <a:pPr algn="ctr"/>
              <a:r>
                <a:rPr altLang="en-US" lang="zh-CN">
                  <a:solidFill>
                    <a:schemeClr val="tx1"/>
                  </a:solidFill>
                </a:rPr>
                <a:t>到达时间</a:t>
              </a:r>
              <a:endParaRPr altLang="en-US" lang="zh-CN">
                <a:solidFill>
                  <a:schemeClr val="tx1"/>
                </a:solidFill>
              </a:endParaRPr>
            </a:p>
          </p:txBody>
        </p:sp>
        <p:sp>
          <p:nvSpPr>
            <p:cNvPr id="1048639" name="椭圆 36"/>
            <p:cNvSpPr/>
            <p:nvPr/>
          </p:nvSpPr>
          <p:spPr>
            <a:xfrm>
              <a:off x="7931" y="9685"/>
              <a:ext cx="2137" cy="682"/>
            </a:xfrm>
            <a:prstGeom prst="ellipse"/>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bIns="0" lIns="0" rIns="0" rtlCol="0" tIns="0"/>
            <a:p>
              <a:pPr algn="ctr"/>
              <a:r>
                <a:rPr altLang="en-US" lang="zh-CN">
                  <a:solidFill>
                    <a:schemeClr val="tx1"/>
                  </a:solidFill>
                </a:rPr>
                <a:t>起飞时间</a:t>
              </a:r>
              <a:endParaRPr altLang="en-US" lang="zh-CN">
                <a:solidFill>
                  <a:schemeClr val="tx1"/>
                </a:solidFill>
              </a:endParaRPr>
            </a:p>
          </p:txBody>
        </p:sp>
      </p:grpSp>
      <p:sp>
        <p:nvSpPr>
          <p:cNvPr id="1048640" name="文本框 51"/>
          <p:cNvSpPr txBox="1"/>
          <p:nvPr/>
        </p:nvSpPr>
        <p:spPr>
          <a:xfrm>
            <a:off x="299085" y="287655"/>
            <a:ext cx="10624820" cy="521970"/>
          </a:xfrm>
          <a:prstGeom prst="rect"/>
          <a:noFill/>
        </p:spPr>
        <p:txBody>
          <a:bodyPr rtlCol="0" wrap="square">
            <a:spAutoFit/>
          </a:bodyPr>
          <a:p>
            <a:pPr algn="l"/>
            <a:r>
              <a:rPr altLang="en-US" b="1" sz="2800" lang="zh-CN">
                <a:solidFill>
                  <a:srgbClr val="0000CC"/>
                </a:solidFill>
                <a:sym typeface="+mn-ea"/>
              </a:rPr>
              <a:t>1.请根据以上描述，绘制相应的E-R模型图；</a:t>
            </a:r>
            <a:endParaRPr altLang="en-US" b="1" sz="2800" lang="zh-CN" u="sng">
              <a:solidFill>
                <a:srgbClr val="0000CC"/>
              </a:solidFill>
            </a:endParaRPr>
          </a:p>
        </p:txBody>
      </p:sp>
      <p:sp>
        <p:nvSpPr>
          <p:cNvPr id="1048641" name="矩形 1"/>
          <p:cNvSpPr/>
          <p:nvPr/>
        </p:nvSpPr>
        <p:spPr>
          <a:xfrm>
            <a:off x="1325245" y="2399665"/>
            <a:ext cx="1017905" cy="466090"/>
          </a:xfrm>
          <a:prstGeom prst="rect"/>
          <a:solidFill>
            <a:schemeClr val="accent5">
              <a:lumMod val="60000"/>
              <a:lumOff val="40000"/>
            </a:schemeClr>
          </a:solidFill>
          <a:ln w="127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en-US" b="1" lang="zh-CN">
                <a:solidFill>
                  <a:schemeClr val="tx1"/>
                </a:solidFill>
              </a:rPr>
              <a:t>航线</a:t>
            </a:r>
            <a:endParaRPr altLang="en-US" b="1" lang="zh-CN">
              <a:solidFill>
                <a:schemeClr val="tx1"/>
              </a:solidFill>
            </a:endParaRPr>
          </a:p>
        </p:txBody>
      </p:sp>
      <p:sp>
        <p:nvSpPr>
          <p:cNvPr id="1048642" name="矩形 11"/>
          <p:cNvSpPr/>
          <p:nvPr/>
        </p:nvSpPr>
        <p:spPr>
          <a:xfrm>
            <a:off x="1325245" y="5163820"/>
            <a:ext cx="1017905" cy="466090"/>
          </a:xfrm>
          <a:prstGeom prst="rect"/>
          <a:solidFill>
            <a:schemeClr val="accent5">
              <a:lumMod val="60000"/>
              <a:lumOff val="40000"/>
            </a:schemeClr>
          </a:solidFill>
          <a:ln w="127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b="1" lang="zh-CN">
                <a:solidFill>
                  <a:schemeClr val="tx1"/>
                </a:solidFill>
              </a:rPr>
              <a:t>飞机</a:t>
            </a:r>
            <a:endParaRPr altLang="zh-CN" b="1" lang="zh-CN">
              <a:solidFill>
                <a:schemeClr val="tx1"/>
              </a:solidFill>
            </a:endParaRPr>
          </a:p>
        </p:txBody>
      </p:sp>
      <p:sp>
        <p:nvSpPr>
          <p:cNvPr id="1048643" name="矩形 42"/>
          <p:cNvSpPr/>
          <p:nvPr/>
        </p:nvSpPr>
        <p:spPr>
          <a:xfrm>
            <a:off x="9305925" y="5323205"/>
            <a:ext cx="1017905" cy="466090"/>
          </a:xfrm>
          <a:prstGeom prst="rect"/>
          <a:solidFill>
            <a:schemeClr val="accent5">
              <a:lumMod val="60000"/>
              <a:lumOff val="40000"/>
            </a:schemeClr>
          </a:solidFill>
          <a:ln w="127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b="1" lang="zh-CN">
                <a:solidFill>
                  <a:schemeClr val="tx1"/>
                </a:solidFill>
              </a:rPr>
              <a:t>飞行员</a:t>
            </a:r>
            <a:endParaRPr altLang="zh-CN" b="1" lang="zh-CN">
              <a:solidFill>
                <a:schemeClr val="tx1"/>
              </a:solidFill>
            </a:endParaRPr>
          </a:p>
        </p:txBody>
      </p:sp>
      <p:sp>
        <p:nvSpPr>
          <p:cNvPr id="1048644" name="菱形 29"/>
          <p:cNvSpPr/>
          <p:nvPr/>
        </p:nvSpPr>
        <p:spPr>
          <a:xfrm>
            <a:off x="3114675" y="2773680"/>
            <a:ext cx="1444625" cy="722630"/>
          </a:xfrm>
          <a:prstGeom prst="diamond"/>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b="1" lang="en-US">
                <a:solidFill>
                  <a:schemeClr val="tx1"/>
                </a:solidFill>
              </a:rPr>
              <a:t>R1</a:t>
            </a:r>
            <a:endParaRPr altLang="zh-CN" b="1" lang="en-US">
              <a:solidFill>
                <a:schemeClr val="tx1"/>
              </a:solidFill>
            </a:endParaRPr>
          </a:p>
        </p:txBody>
      </p:sp>
      <p:sp>
        <p:nvSpPr>
          <p:cNvPr id="1048645" name="矩形 16"/>
          <p:cNvSpPr/>
          <p:nvPr/>
        </p:nvSpPr>
        <p:spPr>
          <a:xfrm>
            <a:off x="7920355" y="1326515"/>
            <a:ext cx="1017905" cy="466090"/>
          </a:xfrm>
          <a:prstGeom prst="rect"/>
          <a:solidFill>
            <a:schemeClr val="accent5">
              <a:lumMod val="60000"/>
              <a:lumOff val="40000"/>
            </a:schemeClr>
          </a:solidFill>
          <a:ln w="127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b="1" lang="zh-CN">
                <a:solidFill>
                  <a:schemeClr val="tx1"/>
                </a:solidFill>
              </a:rPr>
              <a:t>飞机场</a:t>
            </a:r>
            <a:endParaRPr altLang="zh-CN" b="1" lang="zh-CN">
              <a:solidFill>
                <a:schemeClr val="tx1"/>
              </a:solidFill>
            </a:endParaRPr>
          </a:p>
        </p:txBody>
      </p:sp>
      <p:sp>
        <p:nvSpPr>
          <p:cNvPr id="1048646" name="矩形 17"/>
          <p:cNvSpPr/>
          <p:nvPr/>
        </p:nvSpPr>
        <p:spPr>
          <a:xfrm>
            <a:off x="5302250" y="3830320"/>
            <a:ext cx="1017905" cy="466090"/>
          </a:xfrm>
          <a:prstGeom prst="rect"/>
          <a:solidFill>
            <a:schemeClr val="accent5">
              <a:lumMod val="60000"/>
              <a:lumOff val="40000"/>
            </a:schemeClr>
          </a:solidFill>
          <a:ln w="127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b="1" lang="zh-CN">
                <a:solidFill>
                  <a:schemeClr val="tx1"/>
                </a:solidFill>
              </a:rPr>
              <a:t>飞行</a:t>
            </a:r>
            <a:endParaRPr altLang="zh-CN" b="1" lang="zh-CN">
              <a:solidFill>
                <a:schemeClr val="tx1"/>
              </a:solidFill>
            </a:endParaRPr>
          </a:p>
        </p:txBody>
      </p:sp>
      <p:sp>
        <p:nvSpPr>
          <p:cNvPr id="1048647" name="菱形 18"/>
          <p:cNvSpPr/>
          <p:nvPr/>
        </p:nvSpPr>
        <p:spPr>
          <a:xfrm>
            <a:off x="3114675" y="4515485"/>
            <a:ext cx="1444625" cy="722630"/>
          </a:xfrm>
          <a:prstGeom prst="diamond"/>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b="1" lang="en-US">
                <a:solidFill>
                  <a:schemeClr val="tx1"/>
                </a:solidFill>
              </a:rPr>
              <a:t>R2</a:t>
            </a:r>
            <a:endParaRPr altLang="zh-CN" b="1" lang="en-US">
              <a:solidFill>
                <a:schemeClr val="tx1"/>
              </a:solidFill>
            </a:endParaRPr>
          </a:p>
        </p:txBody>
      </p:sp>
      <p:cxnSp>
        <p:nvCxnSpPr>
          <p:cNvPr id="3145743" name="直接连接符 19"/>
          <p:cNvCxnSpPr>
            <a:cxnSpLocks/>
            <a:stCxn id="1048641" idx="3"/>
            <a:endCxn id="1048644" idx="1"/>
          </p:cNvCxnSpPr>
          <p:nvPr/>
        </p:nvCxnSpPr>
        <p:spPr>
          <a:xfrm>
            <a:off x="2355215" y="2632710"/>
            <a:ext cx="771525" cy="502285"/>
          </a:xfrm>
          <a:prstGeom prst="line"/>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44" name="直接连接符 20"/>
          <p:cNvCxnSpPr>
            <a:cxnSpLocks/>
            <a:stCxn id="1048642" idx="3"/>
            <a:endCxn id="1048647" idx="1"/>
          </p:cNvCxnSpPr>
          <p:nvPr/>
        </p:nvCxnSpPr>
        <p:spPr>
          <a:xfrm flipV="1">
            <a:off x="2343150" y="4888865"/>
            <a:ext cx="771525" cy="520065"/>
          </a:xfrm>
          <a:prstGeom prst="line"/>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45" name="直接连接符 23"/>
          <p:cNvCxnSpPr>
            <a:cxnSpLocks/>
            <a:stCxn id="1048644" idx="3"/>
            <a:endCxn id="1048646" idx="1"/>
          </p:cNvCxnSpPr>
          <p:nvPr/>
        </p:nvCxnSpPr>
        <p:spPr>
          <a:xfrm>
            <a:off x="4571365" y="3134995"/>
            <a:ext cx="742950" cy="928370"/>
          </a:xfrm>
          <a:prstGeom prst="line"/>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46" name="直接连接符 24"/>
          <p:cNvCxnSpPr>
            <a:cxnSpLocks/>
            <a:stCxn id="1048646" idx="1"/>
            <a:endCxn id="1048647" idx="3"/>
          </p:cNvCxnSpPr>
          <p:nvPr/>
        </p:nvCxnSpPr>
        <p:spPr>
          <a:xfrm flipH="1">
            <a:off x="4559300" y="4063365"/>
            <a:ext cx="742950" cy="813435"/>
          </a:xfrm>
          <a:prstGeom prst="line"/>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48648" name="文本框 25"/>
          <p:cNvSpPr txBox="1"/>
          <p:nvPr/>
        </p:nvSpPr>
        <p:spPr>
          <a:xfrm>
            <a:off x="4171315" y="4232275"/>
            <a:ext cx="795655" cy="368300"/>
          </a:xfrm>
          <a:prstGeom prst="rect"/>
          <a:noFill/>
        </p:spPr>
        <p:txBody>
          <a:bodyPr rtlCol="0" wrap="square">
            <a:spAutoFit/>
          </a:bodyPr>
          <a:p>
            <a:pPr algn="ctr"/>
            <a:r>
              <a:rPr altLang="zh-CN" lang="en-US"/>
              <a:t>(1, 1)</a:t>
            </a:r>
            <a:endParaRPr altLang="zh-CN" lang="en-US"/>
          </a:p>
        </p:txBody>
      </p:sp>
      <p:sp>
        <p:nvSpPr>
          <p:cNvPr id="1048649" name="文本框 27"/>
          <p:cNvSpPr txBox="1"/>
          <p:nvPr/>
        </p:nvSpPr>
        <p:spPr>
          <a:xfrm>
            <a:off x="2463800" y="5163820"/>
            <a:ext cx="795655" cy="368300"/>
          </a:xfrm>
          <a:prstGeom prst="rect"/>
          <a:noFill/>
        </p:spPr>
        <p:txBody>
          <a:bodyPr rtlCol="0" wrap="square">
            <a:spAutoFit/>
          </a:bodyPr>
          <a:p>
            <a:pPr algn="ctr"/>
            <a:r>
              <a:rPr altLang="zh-CN" lang="en-US"/>
              <a:t>(0, N)</a:t>
            </a:r>
            <a:endParaRPr altLang="zh-CN" lang="en-US"/>
          </a:p>
        </p:txBody>
      </p:sp>
      <p:sp>
        <p:nvSpPr>
          <p:cNvPr id="1048650" name="菱形 38"/>
          <p:cNvSpPr/>
          <p:nvPr/>
        </p:nvSpPr>
        <p:spPr>
          <a:xfrm>
            <a:off x="5673090" y="2258695"/>
            <a:ext cx="1444625" cy="722630"/>
          </a:xfrm>
          <a:prstGeom prst="diamond"/>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en-US" b="1" lang="zh-CN">
                <a:solidFill>
                  <a:schemeClr val="tx1"/>
                </a:solidFill>
              </a:rPr>
              <a:t>起降</a:t>
            </a:r>
            <a:endParaRPr altLang="en-US" b="1" lang="zh-CN">
              <a:solidFill>
                <a:schemeClr val="tx1"/>
              </a:solidFill>
            </a:endParaRPr>
          </a:p>
        </p:txBody>
      </p:sp>
      <p:sp>
        <p:nvSpPr>
          <p:cNvPr id="1048651" name="文本框 39"/>
          <p:cNvSpPr txBox="1"/>
          <p:nvPr/>
        </p:nvSpPr>
        <p:spPr>
          <a:xfrm>
            <a:off x="6892290" y="1950720"/>
            <a:ext cx="795655" cy="368300"/>
          </a:xfrm>
          <a:prstGeom prst="rect"/>
          <a:noFill/>
        </p:spPr>
        <p:txBody>
          <a:bodyPr rtlCol="0" wrap="square">
            <a:spAutoFit/>
          </a:bodyPr>
          <a:p>
            <a:pPr algn="ctr"/>
            <a:r>
              <a:rPr altLang="zh-CN" lang="en-US"/>
              <a:t>(0, N)</a:t>
            </a:r>
            <a:endParaRPr altLang="zh-CN" lang="en-US"/>
          </a:p>
        </p:txBody>
      </p:sp>
      <p:sp>
        <p:nvSpPr>
          <p:cNvPr id="1048652" name="文本框 44"/>
          <p:cNvSpPr txBox="1"/>
          <p:nvPr/>
        </p:nvSpPr>
        <p:spPr>
          <a:xfrm>
            <a:off x="5440045" y="3117215"/>
            <a:ext cx="795655" cy="368300"/>
          </a:xfrm>
          <a:prstGeom prst="rect"/>
          <a:noFill/>
        </p:spPr>
        <p:txBody>
          <a:bodyPr rtlCol="0" wrap="square">
            <a:spAutoFit/>
          </a:bodyPr>
          <a:p>
            <a:pPr algn="ctr"/>
            <a:r>
              <a:rPr altLang="zh-CN" lang="en-US"/>
              <a:t>(0, N)</a:t>
            </a:r>
            <a:endParaRPr altLang="zh-CN" lang="en-US"/>
          </a:p>
        </p:txBody>
      </p:sp>
      <p:cxnSp>
        <p:nvCxnSpPr>
          <p:cNvPr id="3145747" name="直接连接符 47"/>
          <p:cNvCxnSpPr>
            <a:cxnSpLocks/>
            <a:stCxn id="1048645" idx="2"/>
            <a:endCxn id="1048650" idx="3"/>
          </p:cNvCxnSpPr>
          <p:nvPr/>
        </p:nvCxnSpPr>
        <p:spPr>
          <a:xfrm flipH="1">
            <a:off x="7117715" y="1792605"/>
            <a:ext cx="1311910" cy="827405"/>
          </a:xfrm>
          <a:prstGeom prst="line"/>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48" name="直接连接符 48"/>
          <p:cNvCxnSpPr>
            <a:cxnSpLocks/>
            <a:stCxn id="1048650" idx="2"/>
            <a:endCxn id="1048646" idx="0"/>
          </p:cNvCxnSpPr>
          <p:nvPr/>
        </p:nvCxnSpPr>
        <p:spPr>
          <a:xfrm flipH="1">
            <a:off x="5811520" y="2981325"/>
            <a:ext cx="584200" cy="848995"/>
          </a:xfrm>
          <a:prstGeom prst="line"/>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49" name="直接连接符 65"/>
          <p:cNvCxnSpPr>
            <a:cxnSpLocks/>
            <a:stCxn id="1048638" idx="5"/>
            <a:endCxn id="1048650" idx="0"/>
          </p:cNvCxnSpPr>
          <p:nvPr/>
        </p:nvCxnSpPr>
        <p:spPr>
          <a:xfrm>
            <a:off x="5441315" y="1532890"/>
            <a:ext cx="954405" cy="713740"/>
          </a:xfrm>
          <a:prstGeom prst="line"/>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50" name="直接连接符 66"/>
          <p:cNvCxnSpPr>
            <a:cxnSpLocks/>
            <a:stCxn id="1048639" idx="4"/>
            <a:endCxn id="1048650" idx="0"/>
          </p:cNvCxnSpPr>
          <p:nvPr/>
        </p:nvCxnSpPr>
        <p:spPr>
          <a:xfrm flipH="1">
            <a:off x="6395720" y="1596390"/>
            <a:ext cx="43815" cy="650240"/>
          </a:xfrm>
          <a:prstGeom prst="line"/>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4" name="组合 72"/>
          <p:cNvGrpSpPr/>
          <p:nvPr/>
        </p:nvGrpSpPr>
        <p:grpSpPr>
          <a:xfrm>
            <a:off x="5302250" y="4296410"/>
            <a:ext cx="4003675" cy="1623695"/>
            <a:chOff x="10060" y="7336"/>
            <a:chExt cx="6305" cy="2557"/>
          </a:xfrm>
        </p:grpSpPr>
        <p:sp>
          <p:nvSpPr>
            <p:cNvPr id="1048653" name="菱形 67"/>
            <p:cNvSpPr/>
            <p:nvPr/>
          </p:nvSpPr>
          <p:spPr>
            <a:xfrm>
              <a:off x="11394" y="8755"/>
              <a:ext cx="2275" cy="1138"/>
            </a:xfrm>
            <a:prstGeom prst="diamond"/>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en-US" b="1" lang="zh-CN">
                  <a:solidFill>
                    <a:schemeClr val="tx1"/>
                  </a:solidFill>
                </a:rPr>
                <a:t>机长</a:t>
              </a:r>
              <a:endParaRPr altLang="en-US" b="1" lang="zh-CN">
                <a:solidFill>
                  <a:schemeClr val="tx1"/>
                </a:solidFill>
              </a:endParaRPr>
            </a:p>
          </p:txBody>
        </p:sp>
        <p:cxnSp>
          <p:nvCxnSpPr>
            <p:cNvPr id="3145751" name="直接连接符 68"/>
            <p:cNvCxnSpPr>
              <a:cxnSpLocks/>
              <a:stCxn id="1048646" idx="2"/>
              <a:endCxn id="1048653" idx="1"/>
            </p:cNvCxnSpPr>
            <p:nvPr/>
          </p:nvCxnSpPr>
          <p:spPr>
            <a:xfrm>
              <a:off x="10881" y="7336"/>
              <a:ext cx="513" cy="1988"/>
            </a:xfrm>
            <a:prstGeom prst="line"/>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52" name="直接连接符 69"/>
            <p:cNvCxnSpPr>
              <a:cxnSpLocks/>
              <a:stCxn id="1048643" idx="1"/>
              <a:endCxn id="1048653" idx="3"/>
            </p:cNvCxnSpPr>
            <p:nvPr/>
          </p:nvCxnSpPr>
          <p:spPr>
            <a:xfrm flipH="1">
              <a:off x="13669" y="9320"/>
              <a:ext cx="2696" cy="4"/>
            </a:xfrm>
            <a:prstGeom prst="line"/>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48654" name="文本框 70"/>
            <p:cNvSpPr txBox="1"/>
            <p:nvPr/>
          </p:nvSpPr>
          <p:spPr>
            <a:xfrm>
              <a:off x="13580" y="8691"/>
              <a:ext cx="1253" cy="580"/>
            </a:xfrm>
            <a:prstGeom prst="rect"/>
            <a:noFill/>
          </p:spPr>
          <p:txBody>
            <a:bodyPr rtlCol="0" wrap="square">
              <a:spAutoFit/>
            </a:bodyPr>
            <a:p>
              <a:pPr algn="ctr"/>
              <a:r>
                <a:rPr altLang="zh-CN" lang="en-US"/>
                <a:t>(0, N)</a:t>
              </a:r>
              <a:endParaRPr altLang="zh-CN" lang="en-US"/>
            </a:p>
          </p:txBody>
        </p:sp>
        <p:sp>
          <p:nvSpPr>
            <p:cNvPr id="1048655" name="文本框 71"/>
            <p:cNvSpPr txBox="1"/>
            <p:nvPr/>
          </p:nvSpPr>
          <p:spPr>
            <a:xfrm>
              <a:off x="10060" y="8175"/>
              <a:ext cx="1253" cy="580"/>
            </a:xfrm>
            <a:prstGeom prst="rect"/>
            <a:noFill/>
          </p:spPr>
          <p:txBody>
            <a:bodyPr rtlCol="0" wrap="square">
              <a:spAutoFit/>
            </a:bodyPr>
            <a:p>
              <a:pPr algn="ctr"/>
              <a:r>
                <a:rPr altLang="zh-CN" lang="en-US"/>
                <a:t>(1, 1)</a:t>
              </a:r>
              <a:endParaRPr altLang="zh-CN" lang="en-US"/>
            </a:p>
          </p:txBody>
        </p:sp>
      </p:grpSp>
      <p:grpSp>
        <p:nvGrpSpPr>
          <p:cNvPr id="55" name="组合 73"/>
          <p:cNvGrpSpPr/>
          <p:nvPr/>
        </p:nvGrpSpPr>
        <p:grpSpPr>
          <a:xfrm>
            <a:off x="6332220" y="4063365"/>
            <a:ext cx="3482975" cy="1259840"/>
            <a:chOff x="9627" y="8554"/>
            <a:chExt cx="5485" cy="1984"/>
          </a:xfrm>
        </p:grpSpPr>
        <p:sp>
          <p:nvSpPr>
            <p:cNvPr id="1048656" name="菱形 74"/>
            <p:cNvSpPr/>
            <p:nvPr/>
          </p:nvSpPr>
          <p:spPr>
            <a:xfrm>
              <a:off x="11071" y="8717"/>
              <a:ext cx="2275" cy="1138"/>
            </a:xfrm>
            <a:prstGeom prst="diamond"/>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en-US" b="1" sz="1200" lang="zh-CN">
                  <a:solidFill>
                    <a:schemeClr val="tx1"/>
                  </a:solidFill>
                </a:rPr>
                <a:t>第一副机长</a:t>
              </a:r>
              <a:endParaRPr altLang="zh-CN" b="1" sz="1200" lang="en-US">
                <a:solidFill>
                  <a:schemeClr val="tx1"/>
                </a:solidFill>
              </a:endParaRPr>
            </a:p>
          </p:txBody>
        </p:sp>
        <p:cxnSp>
          <p:nvCxnSpPr>
            <p:cNvPr id="3145753" name="直接连接符 75"/>
            <p:cNvCxnSpPr>
              <a:cxnSpLocks/>
              <a:stCxn id="1048646" idx="3"/>
              <a:endCxn id="1048656" idx="1"/>
            </p:cNvCxnSpPr>
            <p:nvPr/>
          </p:nvCxnSpPr>
          <p:spPr>
            <a:xfrm>
              <a:off x="9627" y="8554"/>
              <a:ext cx="1444" cy="732"/>
            </a:xfrm>
            <a:prstGeom prst="line"/>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54" name="直接连接符 76"/>
            <p:cNvCxnSpPr>
              <a:cxnSpLocks/>
              <a:stCxn id="1048643" idx="0"/>
              <a:endCxn id="1048656" idx="3"/>
            </p:cNvCxnSpPr>
            <p:nvPr/>
          </p:nvCxnSpPr>
          <p:spPr>
            <a:xfrm flipH="1" flipV="1">
              <a:off x="13346" y="9286"/>
              <a:ext cx="1766" cy="1252"/>
            </a:xfrm>
            <a:prstGeom prst="line"/>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48657" name="文本框 77"/>
            <p:cNvSpPr txBox="1"/>
            <p:nvPr/>
          </p:nvSpPr>
          <p:spPr>
            <a:xfrm>
              <a:off x="13346" y="8905"/>
              <a:ext cx="1253" cy="580"/>
            </a:xfrm>
            <a:prstGeom prst="rect"/>
            <a:noFill/>
          </p:spPr>
          <p:txBody>
            <a:bodyPr rtlCol="0" wrap="square">
              <a:spAutoFit/>
            </a:bodyPr>
            <a:p>
              <a:pPr algn="ctr"/>
              <a:r>
                <a:rPr altLang="zh-CN" lang="en-US"/>
                <a:t>(0, N)</a:t>
              </a:r>
              <a:endParaRPr altLang="zh-CN" lang="en-US"/>
            </a:p>
          </p:txBody>
        </p:sp>
        <p:sp>
          <p:nvSpPr>
            <p:cNvPr id="1048658" name="文本框 78"/>
            <p:cNvSpPr txBox="1"/>
            <p:nvPr/>
          </p:nvSpPr>
          <p:spPr>
            <a:xfrm>
              <a:off x="9746" y="9000"/>
              <a:ext cx="1253" cy="580"/>
            </a:xfrm>
            <a:prstGeom prst="rect"/>
            <a:noFill/>
          </p:spPr>
          <p:txBody>
            <a:bodyPr rtlCol="0" wrap="square">
              <a:spAutoFit/>
            </a:bodyPr>
            <a:p>
              <a:pPr algn="ctr"/>
              <a:r>
                <a:rPr altLang="zh-CN" lang="en-US"/>
                <a:t>(1, 1)</a:t>
              </a:r>
              <a:endParaRPr altLang="zh-CN" lang="en-US"/>
            </a:p>
          </p:txBody>
        </p:sp>
      </p:grpSp>
      <p:grpSp>
        <p:nvGrpSpPr>
          <p:cNvPr id="56" name="组合 79"/>
          <p:cNvGrpSpPr/>
          <p:nvPr/>
        </p:nvGrpSpPr>
        <p:grpSpPr>
          <a:xfrm>
            <a:off x="6332220" y="3134995"/>
            <a:ext cx="4194175" cy="2188210"/>
            <a:chOff x="7123" y="8755"/>
            <a:chExt cx="6605" cy="3446"/>
          </a:xfrm>
        </p:grpSpPr>
        <p:sp>
          <p:nvSpPr>
            <p:cNvPr id="1048659" name="菱形 80"/>
            <p:cNvSpPr/>
            <p:nvPr/>
          </p:nvSpPr>
          <p:spPr>
            <a:xfrm>
              <a:off x="11394" y="8755"/>
              <a:ext cx="2275" cy="1138"/>
            </a:xfrm>
            <a:prstGeom prst="diamond"/>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en-US" b="1" sz="1200" lang="zh-CN">
                  <a:solidFill>
                    <a:schemeClr val="tx1"/>
                  </a:solidFill>
                </a:rPr>
                <a:t>第二副机长</a:t>
              </a:r>
              <a:endParaRPr altLang="zh-CN" b="1" sz="1200" lang="en-US">
                <a:solidFill>
                  <a:schemeClr val="tx1"/>
                </a:solidFill>
              </a:endParaRPr>
            </a:p>
          </p:txBody>
        </p:sp>
        <p:cxnSp>
          <p:nvCxnSpPr>
            <p:cNvPr id="3145755" name="直接连接符 81"/>
            <p:cNvCxnSpPr>
              <a:cxnSpLocks/>
              <a:stCxn id="1048646" idx="3"/>
              <a:endCxn id="1048659" idx="1"/>
            </p:cNvCxnSpPr>
            <p:nvPr/>
          </p:nvCxnSpPr>
          <p:spPr>
            <a:xfrm flipV="1">
              <a:off x="7123" y="9324"/>
              <a:ext cx="4271" cy="893"/>
            </a:xfrm>
            <a:prstGeom prst="line"/>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56" name="直接连接符 82"/>
            <p:cNvCxnSpPr>
              <a:cxnSpLocks/>
              <a:stCxn id="1048643" idx="0"/>
              <a:endCxn id="1048659" idx="2"/>
            </p:cNvCxnSpPr>
            <p:nvPr/>
          </p:nvCxnSpPr>
          <p:spPr>
            <a:xfrm flipH="1" flipV="1">
              <a:off x="12532" y="9893"/>
              <a:ext cx="76" cy="2308"/>
            </a:xfrm>
            <a:prstGeom prst="line"/>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48660" name="文本框 83"/>
            <p:cNvSpPr txBox="1"/>
            <p:nvPr/>
          </p:nvSpPr>
          <p:spPr>
            <a:xfrm>
              <a:off x="12475" y="9988"/>
              <a:ext cx="1253" cy="580"/>
            </a:xfrm>
            <a:prstGeom prst="rect"/>
            <a:noFill/>
          </p:spPr>
          <p:txBody>
            <a:bodyPr rtlCol="0" wrap="square">
              <a:spAutoFit/>
            </a:bodyPr>
            <a:p>
              <a:pPr algn="ctr"/>
              <a:r>
                <a:rPr altLang="zh-CN" lang="en-US"/>
                <a:t>(0, N)</a:t>
              </a:r>
              <a:endParaRPr altLang="zh-CN" lang="en-US"/>
            </a:p>
          </p:txBody>
        </p:sp>
        <p:sp>
          <p:nvSpPr>
            <p:cNvPr id="1048661" name="文本框 84"/>
            <p:cNvSpPr txBox="1"/>
            <p:nvPr/>
          </p:nvSpPr>
          <p:spPr>
            <a:xfrm>
              <a:off x="9899" y="8914"/>
              <a:ext cx="1253" cy="580"/>
            </a:xfrm>
            <a:prstGeom prst="rect"/>
            <a:noFill/>
          </p:spPr>
          <p:txBody>
            <a:bodyPr rtlCol="0" wrap="square">
              <a:spAutoFit/>
            </a:bodyPr>
            <a:p>
              <a:pPr algn="ctr"/>
              <a:r>
                <a:rPr altLang="zh-CN" lang="en-US"/>
                <a:t>(1, 1)</a:t>
              </a:r>
              <a:endParaRPr altLang="zh-CN" lang="en-US"/>
            </a:p>
          </p:txBody>
        </p:sp>
      </p:grpSp>
      <p:sp>
        <p:nvSpPr>
          <p:cNvPr id="1048662" name="文本框 85"/>
          <p:cNvSpPr txBox="1"/>
          <p:nvPr/>
        </p:nvSpPr>
        <p:spPr>
          <a:xfrm>
            <a:off x="238125" y="6187440"/>
            <a:ext cx="3414395" cy="521970"/>
          </a:xfrm>
          <a:prstGeom prst="rect"/>
          <a:noFill/>
        </p:spPr>
        <p:txBody>
          <a:bodyPr rtlCol="0" wrap="square">
            <a:spAutoFit/>
          </a:bodyPr>
          <a:p>
            <a:pPr algn="ctr"/>
            <a:r>
              <a:rPr altLang="zh-CN" b="1" sz="2800" lang="en-US" u="sng">
                <a:solidFill>
                  <a:srgbClr val="0000CC"/>
                </a:solidFill>
              </a:rPr>
              <a:t>ER</a:t>
            </a:r>
            <a:r>
              <a:rPr altLang="en-US" b="1" sz="2800" lang="zh-CN" u="sng">
                <a:solidFill>
                  <a:srgbClr val="0000CC"/>
                </a:solidFill>
              </a:rPr>
              <a:t>模型设计（简图）</a:t>
            </a:r>
            <a:endParaRPr altLang="en-US" b="1" sz="2800" lang="zh-CN" u="sng">
              <a:solidFill>
                <a:srgbClr val="0000CC"/>
              </a:solidFill>
            </a:endParaRPr>
          </a:p>
        </p:txBody>
      </p:sp>
    </p:spTree>
  </p:cSld>
  <p:clrMapOvr>
    <a:masterClrMapping/>
  </p:clrMapOvr>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p:grpSpPr>
      <p:sp>
        <p:nvSpPr>
          <p:cNvPr id="1048663" name="文本框 43"/>
          <p:cNvSpPr txBox="1"/>
          <p:nvPr/>
        </p:nvSpPr>
        <p:spPr>
          <a:xfrm>
            <a:off x="226060" y="3869055"/>
            <a:ext cx="11555095" cy="460375"/>
          </a:xfrm>
          <a:prstGeom prst="rect"/>
          <a:noFill/>
          <a:ln>
            <a:solidFill>
              <a:schemeClr val="accent1"/>
            </a:solidFill>
          </a:ln>
        </p:spPr>
        <p:txBody>
          <a:bodyPr rtlCol="0" wrap="square">
            <a:spAutoFit/>
          </a:bodyPr>
          <a:p>
            <a:pPr indent="-429260" marL="429260"/>
            <a:r>
              <a:rPr sz="2400" lang="en-US"/>
              <a:t>2. ER</a:t>
            </a:r>
            <a:r>
              <a:rPr altLang="en-US" sz="2400" lang="zh-CN"/>
              <a:t>模型到关系模型的转换</a:t>
            </a:r>
            <a:endParaRPr altLang="en-US" sz="2400" lang="zh-CN"/>
          </a:p>
        </p:txBody>
      </p:sp>
      <p:sp>
        <p:nvSpPr>
          <p:cNvPr id="1048664" name="文本框 3"/>
          <p:cNvSpPr txBox="1"/>
          <p:nvPr/>
        </p:nvSpPr>
        <p:spPr>
          <a:xfrm>
            <a:off x="353060" y="4394200"/>
            <a:ext cx="11555095" cy="1198880"/>
          </a:xfrm>
          <a:prstGeom prst="rect"/>
          <a:noFill/>
          <a:ln>
            <a:noFill/>
          </a:ln>
        </p:spPr>
        <p:txBody>
          <a:bodyPr rtlCol="0" wrap="square">
            <a:spAutoFit/>
          </a:bodyPr>
          <a:p>
            <a:pPr indent="0">
              <a:lnSpc>
                <a:spcPct val="150000"/>
              </a:lnSpc>
              <a:buNone/>
            </a:pPr>
            <a:r>
              <a:rPr altLang="en-US" sz="2400" lang="zh-CN"/>
              <a:t>航线</a:t>
            </a:r>
            <a:r>
              <a:rPr altLang="zh-CN" sz="2400" lang="en-US"/>
              <a:t>(</a:t>
            </a:r>
            <a:r>
              <a:rPr altLang="en-US" sz="2400" lang="zh-CN" u="sng"/>
              <a:t>航线编号</a:t>
            </a:r>
            <a:r>
              <a:rPr altLang="zh-CN" sz="2400" lang="en-US"/>
              <a:t>, </a:t>
            </a:r>
            <a:r>
              <a:rPr altLang="en-US" sz="2400" lang="zh-CN"/>
              <a:t>出发机场</a:t>
            </a:r>
            <a:r>
              <a:rPr altLang="zh-CN" sz="2400" lang="en-US"/>
              <a:t>, </a:t>
            </a:r>
            <a:r>
              <a:rPr altLang="en-US" sz="2400" lang="zh-CN"/>
              <a:t>目标机场</a:t>
            </a:r>
            <a:r>
              <a:rPr altLang="zh-CN" sz="2400" lang="en-US"/>
              <a:t>)                  </a:t>
            </a:r>
            <a:r>
              <a:rPr altLang="en-US" sz="2400" lang="zh-CN">
                <a:sym typeface="+mn-ea"/>
              </a:rPr>
              <a:t>飞机</a:t>
            </a:r>
            <a:r>
              <a:rPr altLang="zh-CN" sz="2400" lang="en-US">
                <a:sym typeface="+mn-ea"/>
              </a:rPr>
              <a:t>(</a:t>
            </a:r>
            <a:r>
              <a:rPr altLang="en-US" sz="2400" lang="zh-CN" u="sng">
                <a:sym typeface="+mn-ea"/>
              </a:rPr>
              <a:t>飞机编号</a:t>
            </a:r>
            <a:r>
              <a:rPr altLang="zh-CN" sz="2400" lang="en-US">
                <a:sym typeface="+mn-ea"/>
              </a:rPr>
              <a:t>, </a:t>
            </a:r>
            <a:r>
              <a:rPr altLang="en-US" sz="2400" lang="zh-CN">
                <a:sym typeface="+mn-ea"/>
              </a:rPr>
              <a:t>型号</a:t>
            </a:r>
            <a:r>
              <a:rPr altLang="zh-CN" sz="2400" lang="en-US">
                <a:sym typeface="+mn-ea"/>
              </a:rPr>
              <a:t>, </a:t>
            </a:r>
            <a:r>
              <a:rPr altLang="en-US" sz="2400" lang="zh-CN">
                <a:sym typeface="+mn-ea"/>
              </a:rPr>
              <a:t>座位数</a:t>
            </a:r>
            <a:r>
              <a:rPr altLang="zh-CN" sz="2400" lang="en-US">
                <a:sym typeface="+mn-ea"/>
              </a:rPr>
              <a:t>)</a:t>
            </a:r>
            <a:endParaRPr altLang="zh-CN" sz="2400" lang="en-US"/>
          </a:p>
          <a:p>
            <a:pPr indent="0">
              <a:lnSpc>
                <a:spcPct val="150000"/>
              </a:lnSpc>
              <a:buNone/>
            </a:pPr>
            <a:r>
              <a:rPr altLang="en-US" sz="2400" lang="zh-CN"/>
              <a:t>飞机场</a:t>
            </a:r>
            <a:r>
              <a:rPr altLang="zh-CN" sz="2400" lang="en-US"/>
              <a:t>(</a:t>
            </a:r>
            <a:r>
              <a:rPr altLang="en-US" sz="2400" lang="zh-CN" u="sng"/>
              <a:t>飞机场编号</a:t>
            </a:r>
            <a:r>
              <a:rPr altLang="zh-CN" sz="2400" lang="en-US"/>
              <a:t>, </a:t>
            </a:r>
            <a:r>
              <a:rPr altLang="en-US" sz="2400" lang="zh-CN"/>
              <a:t>名称</a:t>
            </a:r>
            <a:r>
              <a:rPr altLang="zh-CN" sz="2400" lang="en-US"/>
              <a:t>, </a:t>
            </a:r>
            <a:r>
              <a:rPr altLang="en-US" sz="2400" lang="zh-CN"/>
              <a:t>电话</a:t>
            </a:r>
            <a:r>
              <a:rPr altLang="zh-CN" sz="2400" lang="en-US"/>
              <a:t>)</a:t>
            </a:r>
            <a:r>
              <a:rPr altLang="en-US" sz="2400" lang="zh-CN">
                <a:sym typeface="+mn-ea"/>
              </a:rPr>
              <a:t>                            飞行员</a:t>
            </a:r>
            <a:r>
              <a:rPr altLang="zh-CN" sz="2400" lang="en-US">
                <a:sym typeface="+mn-ea"/>
              </a:rPr>
              <a:t>(</a:t>
            </a:r>
            <a:r>
              <a:rPr altLang="en-US" sz="2400" lang="zh-CN" u="sng">
                <a:sym typeface="+mn-ea"/>
              </a:rPr>
              <a:t>飞行员编号</a:t>
            </a:r>
            <a:r>
              <a:rPr altLang="zh-CN" sz="2400" lang="en-US">
                <a:sym typeface="+mn-ea"/>
              </a:rPr>
              <a:t>, </a:t>
            </a:r>
            <a:r>
              <a:rPr altLang="en-US" sz="2400" lang="zh-CN">
                <a:sym typeface="+mn-ea"/>
              </a:rPr>
              <a:t>姓名</a:t>
            </a:r>
            <a:r>
              <a:rPr altLang="zh-CN" sz="2400" lang="en-US">
                <a:sym typeface="+mn-ea"/>
              </a:rPr>
              <a:t>, </a:t>
            </a:r>
            <a:r>
              <a:rPr altLang="en-US" sz="2400" lang="zh-CN">
                <a:sym typeface="+mn-ea"/>
              </a:rPr>
              <a:t>年龄</a:t>
            </a:r>
            <a:r>
              <a:rPr altLang="zh-CN" sz="2400" lang="en-US">
                <a:sym typeface="+mn-ea"/>
              </a:rPr>
              <a:t>)</a:t>
            </a:r>
            <a:endParaRPr altLang="zh-CN" sz="2400" lang="en-US">
              <a:sym typeface="+mn-ea"/>
            </a:endParaRPr>
          </a:p>
        </p:txBody>
      </p:sp>
      <p:sp>
        <p:nvSpPr>
          <p:cNvPr id="1048665" name="文本框 22"/>
          <p:cNvSpPr txBox="1"/>
          <p:nvPr/>
        </p:nvSpPr>
        <p:spPr>
          <a:xfrm>
            <a:off x="353060" y="5510530"/>
            <a:ext cx="11555095" cy="1198880"/>
          </a:xfrm>
          <a:prstGeom prst="rect"/>
          <a:noFill/>
          <a:ln>
            <a:noFill/>
          </a:ln>
        </p:spPr>
        <p:txBody>
          <a:bodyPr rtlCol="0" wrap="square">
            <a:spAutoFit/>
          </a:bodyPr>
          <a:p>
            <a:pPr indent="0">
              <a:lnSpc>
                <a:spcPct val="150000"/>
              </a:lnSpc>
              <a:buNone/>
            </a:pPr>
            <a:r>
              <a:rPr altLang="en-US" sz="2400" lang="zh-CN"/>
              <a:t>飞行</a:t>
            </a:r>
            <a:r>
              <a:rPr altLang="zh-CN" sz="2400" lang="en-US"/>
              <a:t>(</a:t>
            </a:r>
            <a:r>
              <a:rPr altLang="en-US" sz="2400" lang="zh-CN" u="sng"/>
              <a:t>任务号</a:t>
            </a:r>
            <a:r>
              <a:rPr altLang="zh-CN" sz="2400" lang="en-US"/>
              <a:t>, </a:t>
            </a:r>
            <a:r>
              <a:rPr altLang="en-US" sz="2400" lang="zh-CN"/>
              <a:t>航线编号</a:t>
            </a:r>
            <a:r>
              <a:rPr altLang="zh-CN" sz="2400" lang="en-US"/>
              <a:t>, </a:t>
            </a:r>
            <a:r>
              <a:rPr altLang="en-US" sz="2400" lang="zh-CN"/>
              <a:t>飞机编号</a:t>
            </a:r>
            <a:r>
              <a:rPr altLang="zh-CN" sz="2400" lang="en-US"/>
              <a:t>, </a:t>
            </a:r>
            <a:r>
              <a:rPr altLang="en-US" sz="2400" lang="zh-CN"/>
              <a:t>机长编号</a:t>
            </a:r>
            <a:r>
              <a:rPr altLang="zh-CN" sz="2400" lang="en-US"/>
              <a:t>, </a:t>
            </a:r>
            <a:r>
              <a:rPr altLang="en-US" sz="2400" lang="zh-CN"/>
              <a:t>第一副机长编号</a:t>
            </a:r>
            <a:r>
              <a:rPr altLang="zh-CN" sz="2400" lang="en-US"/>
              <a:t>, </a:t>
            </a:r>
            <a:r>
              <a:rPr altLang="en-US" sz="2400" lang="zh-CN"/>
              <a:t>第二副机长编号）</a:t>
            </a:r>
            <a:endParaRPr altLang="en-US" sz="2400" lang="zh-CN"/>
          </a:p>
          <a:p>
            <a:pPr indent="0">
              <a:lnSpc>
                <a:spcPct val="150000"/>
              </a:lnSpc>
              <a:buNone/>
            </a:pPr>
            <a:r>
              <a:rPr altLang="en-US" sz="2400" lang="zh-CN"/>
              <a:t>起降</a:t>
            </a:r>
            <a:r>
              <a:rPr altLang="zh-CN" sz="2400" lang="en-US"/>
              <a:t>(</a:t>
            </a:r>
            <a:r>
              <a:rPr altLang="en-US" sz="2400" lang="zh-CN" u="sng"/>
              <a:t>任务号</a:t>
            </a:r>
            <a:r>
              <a:rPr altLang="zh-CN" sz="2400" lang="en-US" u="sng"/>
              <a:t>, </a:t>
            </a:r>
            <a:r>
              <a:rPr altLang="en-US" sz="2400" lang="zh-CN" u="sng"/>
              <a:t>飞机场编号</a:t>
            </a:r>
            <a:r>
              <a:rPr altLang="zh-CN" sz="2400" lang="en-US"/>
              <a:t>, </a:t>
            </a:r>
            <a:r>
              <a:rPr altLang="en-US" sz="2400" lang="zh-CN"/>
              <a:t>到达时间</a:t>
            </a:r>
            <a:r>
              <a:rPr altLang="zh-CN" sz="2400" lang="en-US"/>
              <a:t>, </a:t>
            </a:r>
            <a:r>
              <a:rPr altLang="zh-CN" sz="2400" lang="zh-CN"/>
              <a:t>起飞</a:t>
            </a:r>
            <a:r>
              <a:rPr altLang="en-US" sz="2400" lang="zh-CN"/>
              <a:t>时间</a:t>
            </a:r>
            <a:r>
              <a:rPr altLang="zh-CN" sz="2400" lang="en-US"/>
              <a:t>)</a:t>
            </a:r>
            <a:endParaRPr altLang="zh-CN" sz="2400" lang="en-US"/>
          </a:p>
        </p:txBody>
      </p:sp>
      <p:pic>
        <p:nvPicPr>
          <p:cNvPr id="2097153" name="图片 86"/>
          <p:cNvPicPr>
            <a:picLocks noChangeAspect="1"/>
          </p:cNvPicPr>
          <p:nvPr/>
        </p:nvPicPr>
        <p:blipFill>
          <a:blip xmlns:r="http://schemas.openxmlformats.org/officeDocument/2006/relationships" r:embed="rId1"/>
          <a:stretch>
            <a:fillRect/>
          </a:stretch>
        </p:blipFill>
        <p:spPr>
          <a:xfrm>
            <a:off x="2262505" y="-5080"/>
            <a:ext cx="7324090" cy="3733165"/>
          </a:xfrm>
          <a:prstGeom prst="rect"/>
        </p:spPr>
      </p:pic>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3" presetSubtype="10">
                                  <p:stCondLst>
                                    <p:cond delay="0"/>
                                  </p:stCondLst>
                                  <p:childTnLst>
                                    <p:set>
                                      <p:cBhvr>
                                        <p:cTn dur="1" fill="hold" id="6">
                                          <p:stCondLst>
                                            <p:cond delay="0"/>
                                          </p:stCondLst>
                                        </p:cTn>
                                        <p:tgtEl>
                                          <p:spTgt spid="1048664"/>
                                        </p:tgtEl>
                                        <p:attrNameLst>
                                          <p:attrName>style.visibility</p:attrName>
                                        </p:attrNameLst>
                                      </p:cBhvr>
                                      <p:to>
                                        <p:strVal val="visible"/>
                                      </p:to>
                                    </p:set>
                                    <p:animEffect transition="in" filter="blinds(horizontal)">
                                      <p:cBhvr>
                                        <p:cTn dur="500" id="7"/>
                                        <p:tgtEl>
                                          <p:spTgt spid="1048664"/>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3" presetSubtype="10">
                                  <p:stCondLst>
                                    <p:cond delay="0"/>
                                  </p:stCondLst>
                                  <p:childTnLst>
                                    <p:set>
                                      <p:cBhvr>
                                        <p:cTn dur="1" fill="hold" id="11">
                                          <p:stCondLst>
                                            <p:cond delay="0"/>
                                          </p:stCondLst>
                                        </p:cTn>
                                        <p:tgtEl>
                                          <p:spTgt spid="1048665">
                                            <p:txEl>
                                              <p:pRg st="0" end="0"/>
                                            </p:txEl>
                                          </p:spTgt>
                                        </p:tgtEl>
                                        <p:attrNameLst>
                                          <p:attrName>style.visibility</p:attrName>
                                        </p:attrNameLst>
                                      </p:cBhvr>
                                      <p:to>
                                        <p:strVal val="visible"/>
                                      </p:to>
                                    </p:set>
                                    <p:animEffect transition="in" filter="blinds(horizontal)">
                                      <p:cBhvr>
                                        <p:cTn dur="500" id="12"/>
                                        <p:tgtEl>
                                          <p:spTgt spid="1048665">
                                            <p:txEl>
                                              <p:pRg st="0" end="0"/>
                                            </p:txEl>
                                          </p:spTgt>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3" presetSubtype="10">
                                  <p:stCondLst>
                                    <p:cond delay="0"/>
                                  </p:stCondLst>
                                  <p:childTnLst>
                                    <p:set>
                                      <p:cBhvr>
                                        <p:cTn dur="1" fill="hold" id="16">
                                          <p:stCondLst>
                                            <p:cond delay="0"/>
                                          </p:stCondLst>
                                        </p:cTn>
                                        <p:tgtEl>
                                          <p:spTgt spid="1048665">
                                            <p:txEl>
                                              <p:pRg st="1" end="1"/>
                                            </p:txEl>
                                          </p:spTgt>
                                        </p:tgtEl>
                                        <p:attrNameLst>
                                          <p:attrName>style.visibility</p:attrName>
                                        </p:attrNameLst>
                                      </p:cBhvr>
                                      <p:to>
                                        <p:strVal val="visible"/>
                                      </p:to>
                                    </p:set>
                                    <p:animEffect transition="in" filter="blinds(horizontal)">
                                      <p:cBhvr>
                                        <p:cTn dur="500" id="17"/>
                                        <p:tgtEl>
                                          <p:spTgt spid="104866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64" grpId="0"/>
      <p:bldP spid="1048665"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p:grpSpPr>
      <p:sp>
        <p:nvSpPr>
          <p:cNvPr id="1048666" name="文本框 2"/>
          <p:cNvSpPr txBox="1"/>
          <p:nvPr/>
        </p:nvSpPr>
        <p:spPr>
          <a:xfrm>
            <a:off x="360045" y="96520"/>
            <a:ext cx="11393805" cy="3322955"/>
          </a:xfrm>
          <a:prstGeom prst="rect"/>
          <a:noFill/>
          <a:ln>
            <a:solidFill>
              <a:schemeClr val="accent1"/>
            </a:solidFill>
          </a:ln>
        </p:spPr>
        <p:txBody>
          <a:bodyPr rtlCol="0" wrap="square">
            <a:spAutoFit/>
          </a:bodyPr>
          <a:p>
            <a:pPr indent="0" marL="0">
              <a:lnSpc>
                <a:spcPct val="150000"/>
              </a:lnSpc>
            </a:pPr>
            <a:r>
              <a:rPr altLang="en-US" b="1" sz="2800" lang="zh-CN">
                <a:solidFill>
                  <a:srgbClr val="0000CC"/>
                </a:solidFill>
                <a:sym typeface="+mn-ea"/>
              </a:rPr>
              <a:t>3.假设有如下的一个关系，请回答以下问题。</a:t>
            </a:r>
            <a:endParaRPr altLang="en-US" b="1" sz="2800" lang="zh-CN">
              <a:solidFill>
                <a:srgbClr val="0000CC"/>
              </a:solidFill>
            </a:endParaRPr>
          </a:p>
          <a:p>
            <a:pPr indent="0" lvl="1" marL="457200">
              <a:lnSpc>
                <a:spcPct val="150000"/>
              </a:lnSpc>
            </a:pPr>
            <a:r>
              <a:rPr altLang="en-US" b="1" sz="2800" lang="zh-CN">
                <a:solidFill>
                  <a:srgbClr val="0000CC"/>
                </a:solidFill>
                <a:sym typeface="+mn-ea"/>
              </a:rPr>
              <a:t>R</a:t>
            </a:r>
            <a:r>
              <a:rPr altLang="zh-CN" b="1" sz="2800" lang="en-US">
                <a:solidFill>
                  <a:srgbClr val="0000CC"/>
                </a:solidFill>
                <a:sym typeface="+mn-ea"/>
              </a:rPr>
              <a:t>(</a:t>
            </a:r>
            <a:r>
              <a:rPr altLang="en-US" b="1" sz="2800" lang="zh-CN">
                <a:solidFill>
                  <a:srgbClr val="0000CC"/>
                </a:solidFill>
                <a:sym typeface="+mn-ea"/>
              </a:rPr>
              <a:t>航线编号</a:t>
            </a:r>
            <a:r>
              <a:rPr altLang="zh-CN" b="1" sz="2800" lang="en-US">
                <a:solidFill>
                  <a:srgbClr val="0000CC"/>
                </a:solidFill>
                <a:sym typeface="+mn-ea"/>
              </a:rPr>
              <a:t>, </a:t>
            </a:r>
            <a:r>
              <a:rPr altLang="en-US" b="1" sz="2800" lang="zh-CN">
                <a:solidFill>
                  <a:srgbClr val="0000CC"/>
                </a:solidFill>
                <a:sym typeface="+mn-ea"/>
              </a:rPr>
              <a:t>飞机编号</a:t>
            </a:r>
            <a:r>
              <a:rPr altLang="zh-CN" b="1" sz="2800" lang="en-US">
                <a:solidFill>
                  <a:srgbClr val="0000CC"/>
                </a:solidFill>
                <a:sym typeface="+mn-ea"/>
              </a:rPr>
              <a:t>, </a:t>
            </a:r>
            <a:r>
              <a:rPr altLang="en-US" b="1" sz="2800" lang="zh-CN">
                <a:solidFill>
                  <a:srgbClr val="0000CC"/>
                </a:solidFill>
                <a:sym typeface="+mn-ea"/>
              </a:rPr>
              <a:t>机长编号</a:t>
            </a:r>
            <a:r>
              <a:rPr altLang="zh-CN" b="1" sz="2800" lang="en-US">
                <a:solidFill>
                  <a:srgbClr val="0000CC"/>
                </a:solidFill>
                <a:sym typeface="+mn-ea"/>
              </a:rPr>
              <a:t>, </a:t>
            </a:r>
            <a:r>
              <a:rPr altLang="en-US" b="1" sz="2800" lang="zh-CN">
                <a:solidFill>
                  <a:srgbClr val="0000CC"/>
                </a:solidFill>
                <a:sym typeface="+mn-ea"/>
              </a:rPr>
              <a:t>副机长编号</a:t>
            </a:r>
            <a:r>
              <a:rPr altLang="zh-CN" b="1" sz="2800" lang="en-US">
                <a:solidFill>
                  <a:srgbClr val="0000CC"/>
                </a:solidFill>
                <a:sym typeface="+mn-ea"/>
              </a:rPr>
              <a:t>, </a:t>
            </a:r>
            <a:r>
              <a:rPr altLang="en-US" b="1" sz="2800" lang="zh-CN">
                <a:solidFill>
                  <a:srgbClr val="0000CC"/>
                </a:solidFill>
                <a:sym typeface="+mn-ea"/>
              </a:rPr>
              <a:t>机场编号</a:t>
            </a:r>
            <a:r>
              <a:rPr altLang="zh-CN" b="1" sz="2800" lang="en-US">
                <a:solidFill>
                  <a:srgbClr val="0000CC"/>
                </a:solidFill>
                <a:sym typeface="+mn-ea"/>
              </a:rPr>
              <a:t>, </a:t>
            </a:r>
            <a:r>
              <a:rPr altLang="en-US" b="1" sz="2800" lang="zh-CN">
                <a:solidFill>
                  <a:srgbClr val="0000CC"/>
                </a:solidFill>
                <a:sym typeface="+mn-ea"/>
              </a:rPr>
              <a:t>起飞时间</a:t>
            </a:r>
            <a:r>
              <a:rPr altLang="zh-CN" b="1" sz="2800" lang="en-US">
                <a:solidFill>
                  <a:srgbClr val="0000CC"/>
                </a:solidFill>
                <a:sym typeface="+mn-ea"/>
              </a:rPr>
              <a:t>)</a:t>
            </a:r>
            <a:endParaRPr altLang="zh-CN" b="1" sz="2800" lang="en-US">
              <a:solidFill>
                <a:srgbClr val="0000CC"/>
              </a:solidFill>
              <a:sym typeface="+mn-ea"/>
            </a:endParaRPr>
          </a:p>
          <a:p>
            <a:pPr indent="0" lvl="1" marL="457200">
              <a:lnSpc>
                <a:spcPct val="150000"/>
              </a:lnSpc>
            </a:pPr>
            <a:r>
              <a:rPr altLang="en-US" b="1" sz="2800" lang="zh-CN">
                <a:solidFill>
                  <a:srgbClr val="0000CC"/>
                </a:solidFill>
                <a:sym typeface="+mn-ea"/>
              </a:rPr>
              <a:t>1) 写出关系R上的最小函数依赖集；</a:t>
            </a:r>
            <a:endParaRPr altLang="en-US" b="1" sz="2800" lang="zh-CN">
              <a:solidFill>
                <a:srgbClr val="0000CC"/>
              </a:solidFill>
            </a:endParaRPr>
          </a:p>
          <a:p>
            <a:pPr indent="0" lvl="1" marL="457200">
              <a:lnSpc>
                <a:spcPct val="150000"/>
              </a:lnSpc>
            </a:pPr>
            <a:r>
              <a:rPr altLang="en-US" b="1" sz="2800" lang="zh-CN">
                <a:solidFill>
                  <a:srgbClr val="0000CC"/>
                </a:solidFill>
                <a:sym typeface="+mn-ea"/>
              </a:rPr>
              <a:t>2) 给出关系R的所有候选关键字；</a:t>
            </a:r>
            <a:endParaRPr altLang="en-US" b="1" sz="2800" lang="zh-CN">
              <a:solidFill>
                <a:srgbClr val="0000CC"/>
              </a:solidFill>
            </a:endParaRPr>
          </a:p>
          <a:p>
            <a:pPr indent="0" lvl="1" marL="457200">
              <a:lnSpc>
                <a:spcPct val="150000"/>
              </a:lnSpc>
            </a:pPr>
            <a:r>
              <a:rPr altLang="en-US" b="1" sz="2800" lang="zh-CN">
                <a:solidFill>
                  <a:srgbClr val="0000CC"/>
                </a:solidFill>
                <a:sym typeface="+mn-ea"/>
              </a:rPr>
              <a:t>3) 关系R最高能够满足到哪个范式？</a:t>
            </a:r>
            <a:endParaRPr altLang="zh-CN" b="1" sz="2800" lang="en-US">
              <a:solidFill>
                <a:srgbClr val="0000CC"/>
              </a:solidFill>
            </a:endParaRPr>
          </a:p>
        </p:txBody>
      </p:sp>
    </p:spTree>
  </p:cSld>
  <p:clrMapOvr>
    <a:masterClrMapping/>
  </p:clrMapOvr>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p:grpSpPr>
      <p:sp>
        <p:nvSpPr>
          <p:cNvPr id="1048667" name="文本框 1"/>
          <p:cNvSpPr txBox="1"/>
          <p:nvPr/>
        </p:nvSpPr>
        <p:spPr>
          <a:xfrm>
            <a:off x="513715" y="76835"/>
            <a:ext cx="11200130" cy="521970"/>
          </a:xfrm>
          <a:prstGeom prst="rect"/>
          <a:noFill/>
        </p:spPr>
        <p:txBody>
          <a:bodyPr rtlCol="0" wrap="square">
            <a:spAutoFit/>
          </a:bodyPr>
          <a:p>
            <a:r>
              <a:rPr altLang="en-US" b="1" sz="2800" lang="zh-CN">
                <a:solidFill>
                  <a:srgbClr val="0000CC"/>
                </a:solidFill>
                <a:sym typeface="+mn-ea"/>
              </a:rPr>
              <a:t>R</a:t>
            </a:r>
            <a:r>
              <a:rPr altLang="zh-CN" b="1" sz="2800" lang="en-US">
                <a:solidFill>
                  <a:srgbClr val="0000CC"/>
                </a:solidFill>
                <a:sym typeface="+mn-ea"/>
              </a:rPr>
              <a:t>(</a:t>
            </a:r>
            <a:r>
              <a:rPr altLang="en-US" b="1" sz="2800" lang="zh-CN">
                <a:solidFill>
                  <a:srgbClr val="0000CC"/>
                </a:solidFill>
                <a:sym typeface="+mn-ea"/>
              </a:rPr>
              <a:t>航线编号</a:t>
            </a:r>
            <a:r>
              <a:rPr altLang="zh-CN" b="1" sz="2800" lang="en-US">
                <a:solidFill>
                  <a:srgbClr val="0000CC"/>
                </a:solidFill>
                <a:sym typeface="+mn-ea"/>
              </a:rPr>
              <a:t>, </a:t>
            </a:r>
            <a:r>
              <a:rPr altLang="en-US" b="1" sz="2800" lang="zh-CN">
                <a:solidFill>
                  <a:srgbClr val="0000CC"/>
                </a:solidFill>
                <a:sym typeface="+mn-ea"/>
              </a:rPr>
              <a:t>飞机编号</a:t>
            </a:r>
            <a:r>
              <a:rPr altLang="zh-CN" b="1" sz="2800" lang="en-US">
                <a:solidFill>
                  <a:srgbClr val="0000CC"/>
                </a:solidFill>
                <a:sym typeface="+mn-ea"/>
              </a:rPr>
              <a:t>, </a:t>
            </a:r>
            <a:r>
              <a:rPr altLang="en-US" b="1" sz="2800" lang="zh-CN">
                <a:solidFill>
                  <a:srgbClr val="0000CC"/>
                </a:solidFill>
                <a:sym typeface="+mn-ea"/>
              </a:rPr>
              <a:t>机长编号</a:t>
            </a:r>
            <a:r>
              <a:rPr altLang="zh-CN" b="1" sz="2800" lang="en-US">
                <a:solidFill>
                  <a:srgbClr val="0000CC"/>
                </a:solidFill>
                <a:sym typeface="+mn-ea"/>
              </a:rPr>
              <a:t>, </a:t>
            </a:r>
            <a:r>
              <a:rPr altLang="en-US" b="1" sz="2800" lang="zh-CN">
                <a:solidFill>
                  <a:srgbClr val="0000CC"/>
                </a:solidFill>
                <a:sym typeface="+mn-ea"/>
              </a:rPr>
              <a:t>副机长编号</a:t>
            </a:r>
            <a:r>
              <a:rPr altLang="zh-CN" b="1" sz="2800" lang="en-US">
                <a:solidFill>
                  <a:srgbClr val="0000CC"/>
                </a:solidFill>
                <a:sym typeface="+mn-ea"/>
              </a:rPr>
              <a:t>, </a:t>
            </a:r>
            <a:r>
              <a:rPr altLang="en-US" b="1" sz="2800" lang="zh-CN">
                <a:solidFill>
                  <a:srgbClr val="0000CC"/>
                </a:solidFill>
                <a:sym typeface="+mn-ea"/>
              </a:rPr>
              <a:t>机场编号</a:t>
            </a:r>
            <a:r>
              <a:rPr altLang="zh-CN" b="1" sz="2800" lang="en-US">
                <a:solidFill>
                  <a:srgbClr val="0000CC"/>
                </a:solidFill>
                <a:sym typeface="+mn-ea"/>
              </a:rPr>
              <a:t>, </a:t>
            </a:r>
            <a:r>
              <a:rPr altLang="en-US" b="1" sz="2800" lang="zh-CN">
                <a:solidFill>
                  <a:srgbClr val="0000CC"/>
                </a:solidFill>
                <a:sym typeface="+mn-ea"/>
              </a:rPr>
              <a:t>起飞时间</a:t>
            </a:r>
            <a:r>
              <a:rPr altLang="zh-CN" b="1" sz="2800" lang="en-US">
                <a:solidFill>
                  <a:srgbClr val="0000CC"/>
                </a:solidFill>
                <a:sym typeface="+mn-ea"/>
              </a:rPr>
              <a:t>)</a:t>
            </a:r>
            <a:endParaRPr altLang="en-US" sz="2800" lang="zh-CN"/>
          </a:p>
        </p:txBody>
      </p:sp>
      <p:sp>
        <p:nvSpPr>
          <p:cNvPr id="1048668" name="文本框 2"/>
          <p:cNvSpPr txBox="1"/>
          <p:nvPr/>
        </p:nvSpPr>
        <p:spPr>
          <a:xfrm>
            <a:off x="360045" y="603250"/>
            <a:ext cx="11393805" cy="1938020"/>
          </a:xfrm>
          <a:prstGeom prst="rect"/>
          <a:noFill/>
          <a:ln>
            <a:solidFill>
              <a:schemeClr val="accent1"/>
            </a:solidFill>
          </a:ln>
        </p:spPr>
        <p:txBody>
          <a:bodyPr rtlCol="0" wrap="square">
            <a:spAutoFit/>
          </a:bodyPr>
          <a:p>
            <a:pPr indent="-332105" marL="332105"/>
            <a:r>
              <a:rPr altLang="en-US" b="1" sz="2400" lang="zh-CN">
                <a:solidFill>
                  <a:srgbClr val="0000CC"/>
                </a:solidFill>
                <a:sym typeface="+mn-ea"/>
              </a:rPr>
              <a:t>①‘编号’属性分别是各个实体的标识属性，其他都是单值属性；</a:t>
            </a:r>
            <a:endParaRPr altLang="en-US" b="1" sz="2400" lang="zh-CN">
              <a:solidFill>
                <a:srgbClr val="0000CC"/>
              </a:solidFill>
              <a:sym typeface="+mn-ea"/>
            </a:endParaRPr>
          </a:p>
          <a:p>
            <a:pPr indent="-332105" marL="332105"/>
            <a:r>
              <a:rPr altLang="en-US" b="1" sz="2400" lang="zh-CN">
                <a:solidFill>
                  <a:srgbClr val="0000CC"/>
                </a:solidFill>
                <a:sym typeface="+mn-ea"/>
              </a:rPr>
              <a:t>②一架飞机沿着某条航线从出发机场飞往目标机场的过程被称为一次飞行，系统需要记录飞行经过的每一座机场的到达时间和起飞时间；</a:t>
            </a:r>
            <a:endParaRPr altLang="en-US" b="1" sz="2400" lang="zh-CN">
              <a:solidFill>
                <a:srgbClr val="0000CC"/>
              </a:solidFill>
              <a:sym typeface="+mn-ea"/>
            </a:endParaRPr>
          </a:p>
          <a:p>
            <a:pPr indent="-332105" marL="332105"/>
            <a:r>
              <a:rPr altLang="en-US" b="1" sz="2400" lang="zh-CN">
                <a:solidFill>
                  <a:srgbClr val="0000CC"/>
                </a:solidFill>
                <a:sym typeface="+mn-ea"/>
              </a:rPr>
              <a:t>③每一次飞行，在一架飞机上都会安排一位机长和两位副机长（飞行员）；</a:t>
            </a:r>
            <a:endParaRPr altLang="en-US" b="1" sz="2400" lang="zh-CN">
              <a:solidFill>
                <a:srgbClr val="0000CC"/>
              </a:solidFill>
              <a:sym typeface="+mn-ea"/>
            </a:endParaRPr>
          </a:p>
          <a:p>
            <a:pPr indent="-332105" marL="332105"/>
            <a:r>
              <a:rPr altLang="en-US" b="1" sz="2400" lang="zh-CN">
                <a:solidFill>
                  <a:srgbClr val="0000CC"/>
                </a:solidFill>
                <a:sym typeface="+mn-ea"/>
              </a:rPr>
              <a:t>④同一时间、同一航线上只安排一架飞机。</a:t>
            </a:r>
            <a:endParaRPr altLang="zh-CN" b="1" sz="2400" lang="en-US">
              <a:solidFill>
                <a:srgbClr val="0000CC"/>
              </a:solidFill>
            </a:endParaRPr>
          </a:p>
        </p:txBody>
      </p:sp>
      <p:sp>
        <p:nvSpPr>
          <p:cNvPr id="1048669" name="文本框 4"/>
          <p:cNvSpPr txBox="1"/>
          <p:nvPr/>
        </p:nvSpPr>
        <p:spPr>
          <a:xfrm>
            <a:off x="12700" y="2565400"/>
            <a:ext cx="12088495" cy="3322955"/>
          </a:xfrm>
          <a:prstGeom prst="rect"/>
          <a:noFill/>
        </p:spPr>
        <p:txBody>
          <a:bodyPr rtlCol="0" wrap="square">
            <a:spAutoFit/>
          </a:bodyPr>
          <a:p>
            <a:pPr>
              <a:lnSpc>
                <a:spcPct val="150000"/>
              </a:lnSpc>
              <a:spcBef>
                <a:spcPts val="0"/>
              </a:spcBef>
              <a:spcAft>
                <a:spcPts val="0"/>
              </a:spcAft>
            </a:pPr>
            <a:r>
              <a:rPr altLang="zh-CN" b="1" sz="2800" lang="en-US"/>
              <a:t>1</a:t>
            </a:r>
            <a:r>
              <a:rPr altLang="en-US" b="1" sz="2800" lang="zh-CN"/>
              <a:t>）最小FD集为：</a:t>
            </a:r>
            <a:endParaRPr altLang="zh-CN" b="1" sz="2800" lang="en-US"/>
          </a:p>
          <a:p>
            <a:pPr lvl="2">
              <a:lnSpc>
                <a:spcPct val="150000"/>
              </a:lnSpc>
              <a:spcBef>
                <a:spcPts val="0"/>
              </a:spcBef>
              <a:spcAft>
                <a:spcPts val="0"/>
              </a:spcAft>
            </a:pPr>
            <a:r>
              <a:rPr altLang="en-US" b="1" sz="2800" lang="zh-CN"/>
              <a:t> </a:t>
            </a:r>
            <a:r>
              <a:rPr altLang="zh-CN" b="1" sz="2800" lang="en-US"/>
              <a:t>(</a:t>
            </a:r>
            <a:r>
              <a:rPr altLang="en-US" b="1" sz="2800" lang="zh-CN"/>
              <a:t>航线编号</a:t>
            </a:r>
            <a:r>
              <a:rPr altLang="zh-CN" b="1" sz="2800" lang="en-US"/>
              <a:t>, </a:t>
            </a:r>
            <a:r>
              <a:rPr altLang="en-US" b="1" sz="2800" lang="zh-CN"/>
              <a:t>起飞时间</a:t>
            </a:r>
            <a:r>
              <a:rPr altLang="zh-CN" b="1" sz="2800" lang="en-US"/>
              <a:t>)</a:t>
            </a:r>
            <a:r>
              <a:rPr altLang="en-US" b="1" sz="2800" lang="zh-CN"/>
              <a:t>→飞机编号</a:t>
            </a:r>
            <a:endParaRPr altLang="en-US" b="1" sz="2800" lang="zh-CN"/>
          </a:p>
          <a:p>
            <a:pPr lvl="2">
              <a:lnSpc>
                <a:spcPct val="150000"/>
              </a:lnSpc>
              <a:spcBef>
                <a:spcPts val="0"/>
              </a:spcBef>
              <a:spcAft>
                <a:spcPts val="0"/>
              </a:spcAft>
            </a:pPr>
            <a:r>
              <a:rPr altLang="en-US" b="1" sz="2800" lang="zh-CN">
                <a:sym typeface="+mn-ea"/>
              </a:rPr>
              <a:t>(飞机编号, 起飞时间)→</a:t>
            </a:r>
            <a:r>
              <a:rPr altLang="zh-CN" b="1" sz="2800" lang="en-US">
                <a:sym typeface="+mn-ea"/>
              </a:rPr>
              <a:t>(</a:t>
            </a:r>
            <a:r>
              <a:rPr altLang="en-US" b="1" sz="2800" lang="zh-CN">
                <a:sym typeface="+mn-ea"/>
              </a:rPr>
              <a:t>航线编号</a:t>
            </a:r>
            <a:r>
              <a:rPr altLang="zh-CN" b="1" sz="2800" lang="en-US">
                <a:sym typeface="+mn-ea"/>
              </a:rPr>
              <a:t>, </a:t>
            </a:r>
            <a:r>
              <a:rPr altLang="en-US" b="1" sz="2800" lang="zh-CN">
                <a:sym typeface="+mn-ea"/>
              </a:rPr>
              <a:t>机长编号</a:t>
            </a:r>
            <a:r>
              <a:rPr altLang="zh-CN" b="1" sz="2800" lang="en-US">
                <a:sym typeface="+mn-ea"/>
              </a:rPr>
              <a:t>, </a:t>
            </a:r>
            <a:r>
              <a:rPr altLang="en-US" b="1" sz="2800" lang="zh-CN">
                <a:sym typeface="+mn-ea"/>
              </a:rPr>
              <a:t>机场编号</a:t>
            </a:r>
            <a:r>
              <a:rPr altLang="zh-CN" b="1" sz="2800" lang="en-US">
                <a:sym typeface="+mn-ea"/>
              </a:rPr>
              <a:t>)</a:t>
            </a:r>
            <a:endParaRPr altLang="zh-CN" b="1" sz="2800" lang="en-US">
              <a:sym typeface="+mn-ea"/>
            </a:endParaRPr>
          </a:p>
          <a:p>
            <a:pPr lvl="2">
              <a:lnSpc>
                <a:spcPct val="150000"/>
              </a:lnSpc>
              <a:spcBef>
                <a:spcPts val="0"/>
              </a:spcBef>
              <a:spcAft>
                <a:spcPts val="0"/>
              </a:spcAft>
            </a:pPr>
            <a:r>
              <a:rPr altLang="en-US" b="1" sz="2800" lang="zh-CN">
                <a:sym typeface="+mn-ea"/>
              </a:rPr>
              <a:t>(机长编号,起飞时间)→飞机编号</a:t>
            </a:r>
            <a:endParaRPr altLang="zh-CN" b="1" sz="2800" lang="en-US">
              <a:sym typeface="+mn-ea"/>
            </a:endParaRPr>
          </a:p>
          <a:p>
            <a:pPr lvl="2">
              <a:lnSpc>
                <a:spcPct val="150000"/>
              </a:lnSpc>
              <a:spcBef>
                <a:spcPts val="0"/>
              </a:spcBef>
              <a:spcAft>
                <a:spcPts val="0"/>
              </a:spcAft>
            </a:pPr>
            <a:r>
              <a:rPr altLang="en-US" b="1" sz="2800" lang="zh-CN">
                <a:sym typeface="+mn-ea"/>
              </a:rPr>
              <a:t>(副机长编号,起飞时间)→飞机编号</a:t>
            </a:r>
            <a:endParaRPr altLang="en-US" b="1" sz="2800"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3" presetSubtype="10">
                                  <p:stCondLst>
                                    <p:cond delay="0"/>
                                  </p:stCondLst>
                                  <p:childTnLst>
                                    <p:set>
                                      <p:cBhvr>
                                        <p:cTn dur="1" fill="hold" id="6">
                                          <p:stCondLst>
                                            <p:cond delay="0"/>
                                          </p:stCondLst>
                                        </p:cTn>
                                        <p:tgtEl>
                                          <p:spTgt spid="1048669">
                                            <p:txEl>
                                              <p:pRg st="0" end="0"/>
                                            </p:txEl>
                                          </p:spTgt>
                                        </p:tgtEl>
                                        <p:attrNameLst>
                                          <p:attrName>style.visibility</p:attrName>
                                        </p:attrNameLst>
                                      </p:cBhvr>
                                      <p:to>
                                        <p:strVal val="visible"/>
                                      </p:to>
                                    </p:set>
                                    <p:animEffect transition="in" filter="blinds(horizontal)">
                                      <p:cBhvr>
                                        <p:cTn dur="500" id="7"/>
                                        <p:tgtEl>
                                          <p:spTgt spid="1048669">
                                            <p:txEl>
                                              <p:pRg st="0" end="0"/>
                                            </p:txEl>
                                          </p:spTgt>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3" presetSubtype="10">
                                  <p:stCondLst>
                                    <p:cond delay="0"/>
                                  </p:stCondLst>
                                  <p:childTnLst>
                                    <p:set>
                                      <p:cBhvr>
                                        <p:cTn dur="1" fill="hold" id="11">
                                          <p:stCondLst>
                                            <p:cond delay="0"/>
                                          </p:stCondLst>
                                        </p:cTn>
                                        <p:tgtEl>
                                          <p:spTgt spid="1048669">
                                            <p:txEl>
                                              <p:pRg st="1" end="1"/>
                                            </p:txEl>
                                          </p:spTgt>
                                        </p:tgtEl>
                                        <p:attrNameLst>
                                          <p:attrName>style.visibility</p:attrName>
                                        </p:attrNameLst>
                                      </p:cBhvr>
                                      <p:to>
                                        <p:strVal val="visible"/>
                                      </p:to>
                                    </p:set>
                                    <p:animEffect transition="in" filter="blinds(horizontal)">
                                      <p:cBhvr>
                                        <p:cTn dur="500" id="12"/>
                                        <p:tgtEl>
                                          <p:spTgt spid="1048669">
                                            <p:txEl>
                                              <p:pRg st="1" end="1"/>
                                            </p:txEl>
                                          </p:spTgt>
                                        </p:tgtEl>
                                      </p:cBhvr>
                                    </p:animEffect>
                                  </p:childTnLst>
                                </p:cTn>
                              </p:par>
                            </p:childTnLst>
                          </p:cTn>
                        </p:par>
                      </p:childTnLst>
                    </p:cTn>
                  </p:par>
                  <p:par>
                    <p:cTn fill="hold" id="13">
                      <p:stCondLst>
                        <p:cond delay="indefinite"/>
                      </p:stCondLst>
                      <p:childTnLst>
                        <p:par>
                          <p:cTn fill="hold" id="14">
                            <p:stCondLst>
                              <p:cond delay="0"/>
                            </p:stCondLst>
                            <p:childTnLst>
                              <p:par>
                                <p:cTn fill="hold" id="15" nodeType="clickEffect" presetClass="entr" presetID="3" presetSubtype="10">
                                  <p:stCondLst>
                                    <p:cond delay="0"/>
                                  </p:stCondLst>
                                  <p:childTnLst>
                                    <p:set>
                                      <p:cBhvr>
                                        <p:cTn dur="1" fill="hold" id="16">
                                          <p:stCondLst>
                                            <p:cond delay="0"/>
                                          </p:stCondLst>
                                        </p:cTn>
                                        <p:tgtEl>
                                          <p:spTgt spid="1048669">
                                            <p:txEl>
                                              <p:pRg st="2" end="2"/>
                                            </p:txEl>
                                          </p:spTgt>
                                        </p:tgtEl>
                                        <p:attrNameLst>
                                          <p:attrName>style.visibility</p:attrName>
                                        </p:attrNameLst>
                                      </p:cBhvr>
                                      <p:to>
                                        <p:strVal val="visible"/>
                                      </p:to>
                                    </p:set>
                                    <p:animEffect transition="in" filter="blinds(horizontal)">
                                      <p:cBhvr>
                                        <p:cTn dur="500" id="17"/>
                                        <p:tgtEl>
                                          <p:spTgt spid="1048669">
                                            <p:txEl>
                                              <p:pRg st="2" end="2"/>
                                            </p:txEl>
                                          </p:spTgt>
                                        </p:tgtEl>
                                      </p:cBhvr>
                                    </p:animEffect>
                                  </p:childTnLst>
                                </p:cTn>
                              </p:par>
                            </p:childTnLst>
                          </p:cTn>
                        </p:par>
                      </p:childTnLst>
                    </p:cTn>
                  </p:par>
                  <p:par>
                    <p:cTn fill="hold" id="18">
                      <p:stCondLst>
                        <p:cond delay="indefinite"/>
                      </p:stCondLst>
                      <p:childTnLst>
                        <p:par>
                          <p:cTn fill="hold" id="19">
                            <p:stCondLst>
                              <p:cond delay="0"/>
                            </p:stCondLst>
                            <p:childTnLst>
                              <p:par>
                                <p:cTn fill="hold" id="20" nodeType="clickEffect" presetClass="entr" presetID="3" presetSubtype="10">
                                  <p:stCondLst>
                                    <p:cond delay="0"/>
                                  </p:stCondLst>
                                  <p:childTnLst>
                                    <p:set>
                                      <p:cBhvr>
                                        <p:cTn dur="1" fill="hold" id="21">
                                          <p:stCondLst>
                                            <p:cond delay="0"/>
                                          </p:stCondLst>
                                        </p:cTn>
                                        <p:tgtEl>
                                          <p:spTgt spid="1048669">
                                            <p:txEl>
                                              <p:pRg st="3" end="3"/>
                                            </p:txEl>
                                          </p:spTgt>
                                        </p:tgtEl>
                                        <p:attrNameLst>
                                          <p:attrName>style.visibility</p:attrName>
                                        </p:attrNameLst>
                                      </p:cBhvr>
                                      <p:to>
                                        <p:strVal val="visible"/>
                                      </p:to>
                                    </p:set>
                                    <p:animEffect transition="in" filter="blinds(horizontal)">
                                      <p:cBhvr>
                                        <p:cTn dur="500" id="22"/>
                                        <p:tgtEl>
                                          <p:spTgt spid="1048669">
                                            <p:txEl>
                                              <p:pRg st="3" end="3"/>
                                            </p:txEl>
                                          </p:spTgt>
                                        </p:tgtEl>
                                      </p:cBhvr>
                                    </p:animEffect>
                                  </p:childTnLst>
                                </p:cTn>
                              </p:par>
                            </p:childTnLst>
                          </p:cTn>
                        </p:par>
                      </p:childTnLst>
                    </p:cTn>
                  </p:par>
                  <p:par>
                    <p:cTn fill="hold" id="23">
                      <p:stCondLst>
                        <p:cond delay="indefinite"/>
                      </p:stCondLst>
                      <p:childTnLst>
                        <p:par>
                          <p:cTn fill="hold" id="24">
                            <p:stCondLst>
                              <p:cond delay="0"/>
                            </p:stCondLst>
                            <p:childTnLst>
                              <p:par>
                                <p:cTn fill="hold" id="25" nodeType="clickEffect" presetClass="entr" presetID="3" presetSubtype="10">
                                  <p:stCondLst>
                                    <p:cond delay="0"/>
                                  </p:stCondLst>
                                  <p:childTnLst>
                                    <p:set>
                                      <p:cBhvr>
                                        <p:cTn dur="1" fill="hold" id="26">
                                          <p:stCondLst>
                                            <p:cond delay="0"/>
                                          </p:stCondLst>
                                        </p:cTn>
                                        <p:tgtEl>
                                          <p:spTgt spid="1048669">
                                            <p:txEl>
                                              <p:pRg st="4" end="4"/>
                                            </p:txEl>
                                          </p:spTgt>
                                        </p:tgtEl>
                                        <p:attrNameLst>
                                          <p:attrName>style.visibility</p:attrName>
                                        </p:attrNameLst>
                                      </p:cBhvr>
                                      <p:to>
                                        <p:strVal val="visible"/>
                                      </p:to>
                                    </p:set>
                                    <p:animEffect transition="in" filter="blinds(horizontal)">
                                      <p:cBhvr>
                                        <p:cTn dur="500" id="27"/>
                                        <p:tgtEl>
                                          <p:spTgt spid="104866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p:grpSpPr>
      <p:sp>
        <p:nvSpPr>
          <p:cNvPr id="1048670" name="文本框 1"/>
          <p:cNvSpPr txBox="1"/>
          <p:nvPr/>
        </p:nvSpPr>
        <p:spPr>
          <a:xfrm>
            <a:off x="513715" y="76835"/>
            <a:ext cx="11200130" cy="521970"/>
          </a:xfrm>
          <a:prstGeom prst="rect"/>
          <a:noFill/>
        </p:spPr>
        <p:txBody>
          <a:bodyPr rtlCol="0" wrap="square">
            <a:spAutoFit/>
          </a:bodyPr>
          <a:p>
            <a:r>
              <a:rPr altLang="en-US" b="1" sz="2800" lang="zh-CN">
                <a:solidFill>
                  <a:srgbClr val="0000CC"/>
                </a:solidFill>
                <a:sym typeface="+mn-ea"/>
              </a:rPr>
              <a:t>R</a:t>
            </a:r>
            <a:r>
              <a:rPr altLang="zh-CN" b="1" sz="2800" lang="en-US">
                <a:solidFill>
                  <a:srgbClr val="0000CC"/>
                </a:solidFill>
                <a:sym typeface="+mn-ea"/>
              </a:rPr>
              <a:t>(</a:t>
            </a:r>
            <a:r>
              <a:rPr altLang="en-US" b="1" sz="2800" lang="zh-CN">
                <a:solidFill>
                  <a:srgbClr val="0000CC"/>
                </a:solidFill>
                <a:sym typeface="+mn-ea"/>
              </a:rPr>
              <a:t>航线编号</a:t>
            </a:r>
            <a:r>
              <a:rPr altLang="zh-CN" b="1" sz="2800" lang="en-US">
                <a:solidFill>
                  <a:srgbClr val="0000CC"/>
                </a:solidFill>
                <a:sym typeface="+mn-ea"/>
              </a:rPr>
              <a:t>, </a:t>
            </a:r>
            <a:r>
              <a:rPr altLang="en-US" b="1" sz="2800" lang="zh-CN">
                <a:solidFill>
                  <a:srgbClr val="0000CC"/>
                </a:solidFill>
                <a:sym typeface="+mn-ea"/>
              </a:rPr>
              <a:t>飞机编号</a:t>
            </a:r>
            <a:r>
              <a:rPr altLang="zh-CN" b="1" sz="2800" lang="en-US">
                <a:solidFill>
                  <a:srgbClr val="0000CC"/>
                </a:solidFill>
                <a:sym typeface="+mn-ea"/>
              </a:rPr>
              <a:t>, </a:t>
            </a:r>
            <a:r>
              <a:rPr altLang="en-US" b="1" sz="2800" lang="zh-CN">
                <a:solidFill>
                  <a:srgbClr val="0000CC"/>
                </a:solidFill>
                <a:sym typeface="+mn-ea"/>
              </a:rPr>
              <a:t>机长编号</a:t>
            </a:r>
            <a:r>
              <a:rPr altLang="zh-CN" b="1" sz="2800" lang="en-US">
                <a:solidFill>
                  <a:srgbClr val="0000CC"/>
                </a:solidFill>
                <a:sym typeface="+mn-ea"/>
              </a:rPr>
              <a:t>, </a:t>
            </a:r>
            <a:r>
              <a:rPr altLang="en-US" b="1" sz="2800" lang="zh-CN">
                <a:solidFill>
                  <a:srgbClr val="0000CC"/>
                </a:solidFill>
                <a:sym typeface="+mn-ea"/>
              </a:rPr>
              <a:t>副机长编号</a:t>
            </a:r>
            <a:r>
              <a:rPr altLang="zh-CN" b="1" sz="2800" lang="en-US">
                <a:solidFill>
                  <a:srgbClr val="0000CC"/>
                </a:solidFill>
                <a:sym typeface="+mn-ea"/>
              </a:rPr>
              <a:t>, </a:t>
            </a:r>
            <a:r>
              <a:rPr altLang="en-US" b="1" sz="2800" lang="zh-CN">
                <a:solidFill>
                  <a:srgbClr val="0000CC"/>
                </a:solidFill>
                <a:sym typeface="+mn-ea"/>
              </a:rPr>
              <a:t>机场编号</a:t>
            </a:r>
            <a:r>
              <a:rPr altLang="zh-CN" b="1" sz="2800" lang="en-US">
                <a:solidFill>
                  <a:srgbClr val="0000CC"/>
                </a:solidFill>
                <a:sym typeface="+mn-ea"/>
              </a:rPr>
              <a:t>, </a:t>
            </a:r>
            <a:r>
              <a:rPr altLang="en-US" b="1" sz="2800" lang="zh-CN">
                <a:solidFill>
                  <a:srgbClr val="0000CC"/>
                </a:solidFill>
                <a:sym typeface="+mn-ea"/>
              </a:rPr>
              <a:t>起飞时间</a:t>
            </a:r>
            <a:r>
              <a:rPr altLang="zh-CN" b="1" sz="2800" lang="en-US">
                <a:solidFill>
                  <a:srgbClr val="0000CC"/>
                </a:solidFill>
                <a:sym typeface="+mn-ea"/>
              </a:rPr>
              <a:t>)</a:t>
            </a:r>
            <a:endParaRPr altLang="en-US" sz="2800" lang="zh-CN"/>
          </a:p>
        </p:txBody>
      </p:sp>
      <p:sp>
        <p:nvSpPr>
          <p:cNvPr id="1048671" name="文本框 4"/>
          <p:cNvSpPr txBox="1"/>
          <p:nvPr/>
        </p:nvSpPr>
        <p:spPr>
          <a:xfrm>
            <a:off x="12700" y="635000"/>
            <a:ext cx="12088495" cy="1938020"/>
          </a:xfrm>
          <a:prstGeom prst="rect"/>
          <a:noFill/>
        </p:spPr>
        <p:txBody>
          <a:bodyPr rtlCol="0" wrap="square">
            <a:spAutoFit/>
          </a:bodyPr>
          <a:p>
            <a:pPr>
              <a:lnSpc>
                <a:spcPct val="100000"/>
              </a:lnSpc>
              <a:spcBef>
                <a:spcPts val="0"/>
              </a:spcBef>
              <a:spcAft>
                <a:spcPts val="0"/>
              </a:spcAft>
            </a:pPr>
            <a:r>
              <a:rPr altLang="zh-CN" b="1" sz="2400" lang="en-US"/>
              <a:t>1</a:t>
            </a:r>
            <a:r>
              <a:rPr altLang="en-US" b="1" sz="2400" lang="zh-CN"/>
              <a:t>）最小FD集为：</a:t>
            </a:r>
            <a:endParaRPr altLang="zh-CN" b="1" sz="2400" lang="en-US"/>
          </a:p>
          <a:p>
            <a:pPr lvl="2">
              <a:lnSpc>
                <a:spcPct val="100000"/>
              </a:lnSpc>
              <a:spcBef>
                <a:spcPts val="0"/>
              </a:spcBef>
              <a:spcAft>
                <a:spcPts val="0"/>
              </a:spcAft>
            </a:pPr>
            <a:r>
              <a:rPr altLang="en-US" b="1" sz="2400" lang="zh-CN"/>
              <a:t> </a:t>
            </a:r>
            <a:r>
              <a:rPr altLang="zh-CN" b="1" sz="2400" lang="en-US"/>
              <a:t>(</a:t>
            </a:r>
            <a:r>
              <a:rPr altLang="en-US" b="1" sz="2400" lang="zh-CN"/>
              <a:t>航线编号</a:t>
            </a:r>
            <a:r>
              <a:rPr altLang="zh-CN" b="1" sz="2400" lang="en-US"/>
              <a:t>, </a:t>
            </a:r>
            <a:r>
              <a:rPr altLang="en-US" b="1" sz="2400" lang="zh-CN"/>
              <a:t>起飞时间</a:t>
            </a:r>
            <a:r>
              <a:rPr altLang="zh-CN" b="1" sz="2400" lang="en-US"/>
              <a:t>)</a:t>
            </a:r>
            <a:r>
              <a:rPr altLang="en-US" b="1" sz="2400" lang="zh-CN"/>
              <a:t>→飞机编号</a:t>
            </a:r>
            <a:endParaRPr altLang="en-US" b="1" sz="2400" lang="zh-CN"/>
          </a:p>
          <a:p>
            <a:pPr lvl="2">
              <a:lnSpc>
                <a:spcPct val="100000"/>
              </a:lnSpc>
              <a:spcBef>
                <a:spcPts val="0"/>
              </a:spcBef>
              <a:spcAft>
                <a:spcPts val="0"/>
              </a:spcAft>
            </a:pPr>
            <a:r>
              <a:rPr altLang="en-US" b="1" sz="2400" lang="zh-CN">
                <a:sym typeface="+mn-ea"/>
              </a:rPr>
              <a:t>(飞机编号, 起飞时间)→</a:t>
            </a:r>
            <a:r>
              <a:rPr altLang="zh-CN" b="1" sz="2400" lang="en-US">
                <a:sym typeface="+mn-ea"/>
              </a:rPr>
              <a:t>(</a:t>
            </a:r>
            <a:r>
              <a:rPr altLang="en-US" b="1" sz="2400" lang="zh-CN">
                <a:sym typeface="+mn-ea"/>
              </a:rPr>
              <a:t>航线编号</a:t>
            </a:r>
            <a:r>
              <a:rPr altLang="zh-CN" b="1" sz="2400" lang="en-US">
                <a:sym typeface="+mn-ea"/>
              </a:rPr>
              <a:t>, </a:t>
            </a:r>
            <a:r>
              <a:rPr altLang="en-US" b="1" sz="2400" lang="zh-CN">
                <a:sym typeface="+mn-ea"/>
              </a:rPr>
              <a:t>机长编号</a:t>
            </a:r>
            <a:r>
              <a:rPr altLang="zh-CN" b="1" sz="2400" lang="en-US">
                <a:sym typeface="+mn-ea"/>
              </a:rPr>
              <a:t>, </a:t>
            </a:r>
            <a:r>
              <a:rPr altLang="en-US" b="1" sz="2400" lang="zh-CN">
                <a:sym typeface="+mn-ea"/>
              </a:rPr>
              <a:t>机场编号</a:t>
            </a:r>
            <a:r>
              <a:rPr altLang="zh-CN" b="1" sz="2400" lang="en-US">
                <a:sym typeface="+mn-ea"/>
              </a:rPr>
              <a:t>)</a:t>
            </a:r>
            <a:endParaRPr altLang="zh-CN" b="1" sz="2400" lang="en-US">
              <a:sym typeface="+mn-ea"/>
            </a:endParaRPr>
          </a:p>
          <a:p>
            <a:pPr lvl="2">
              <a:lnSpc>
                <a:spcPct val="100000"/>
              </a:lnSpc>
              <a:spcBef>
                <a:spcPts val="0"/>
              </a:spcBef>
              <a:spcAft>
                <a:spcPts val="0"/>
              </a:spcAft>
            </a:pPr>
            <a:r>
              <a:rPr altLang="en-US" b="1" sz="2400" lang="zh-CN">
                <a:sym typeface="+mn-ea"/>
              </a:rPr>
              <a:t>(机长编号,起飞时间)→飞机编号</a:t>
            </a:r>
            <a:endParaRPr altLang="zh-CN" b="1" sz="2400" lang="en-US">
              <a:sym typeface="+mn-ea"/>
            </a:endParaRPr>
          </a:p>
          <a:p>
            <a:pPr lvl="2">
              <a:lnSpc>
                <a:spcPct val="100000"/>
              </a:lnSpc>
              <a:spcBef>
                <a:spcPts val="0"/>
              </a:spcBef>
              <a:spcAft>
                <a:spcPts val="0"/>
              </a:spcAft>
            </a:pPr>
            <a:r>
              <a:rPr altLang="en-US" b="1" sz="2400" lang="zh-CN">
                <a:sym typeface="+mn-ea"/>
              </a:rPr>
              <a:t>(副机长编号,起飞时间)→飞机编号</a:t>
            </a:r>
            <a:endParaRPr altLang="en-US" b="1" sz="2400" lang="zh-CN"/>
          </a:p>
        </p:txBody>
      </p:sp>
      <p:sp>
        <p:nvSpPr>
          <p:cNvPr id="1048672" name="文本框 3"/>
          <p:cNvSpPr txBox="1"/>
          <p:nvPr/>
        </p:nvSpPr>
        <p:spPr>
          <a:xfrm>
            <a:off x="12700" y="2604135"/>
            <a:ext cx="11393805" cy="3538220"/>
          </a:xfrm>
          <a:prstGeom prst="rect"/>
          <a:noFill/>
          <a:ln>
            <a:solidFill>
              <a:schemeClr val="accent1"/>
            </a:solidFill>
          </a:ln>
        </p:spPr>
        <p:txBody>
          <a:bodyPr rtlCol="0" wrap="square">
            <a:spAutoFit/>
          </a:bodyPr>
          <a:p>
            <a:pPr indent="0" marL="0">
              <a:lnSpc>
                <a:spcPct val="100000"/>
              </a:lnSpc>
            </a:pPr>
            <a:r>
              <a:rPr altLang="en-US" b="1" sz="2800" lang="zh-CN">
                <a:solidFill>
                  <a:srgbClr val="0000CC"/>
                </a:solidFill>
                <a:sym typeface="+mn-ea"/>
              </a:rPr>
              <a:t>2) 给出关系R的所有候选关键字；</a:t>
            </a:r>
            <a:endParaRPr altLang="en-US" b="1" sz="2800" lang="zh-CN">
              <a:solidFill>
                <a:srgbClr val="0000CC"/>
              </a:solidFill>
              <a:sym typeface="+mn-ea"/>
            </a:endParaRPr>
          </a:p>
          <a:p>
            <a:pPr indent="0" lvl="1" marL="457200">
              <a:lnSpc>
                <a:spcPct val="100000"/>
              </a:lnSpc>
            </a:pPr>
            <a:r>
              <a:rPr altLang="zh-CN" b="1" sz="2800" lang="en-US">
                <a:solidFill>
                  <a:srgbClr val="FF0000"/>
                </a:solidFill>
                <a:sym typeface="+mn-ea"/>
              </a:rPr>
              <a:t>(</a:t>
            </a:r>
            <a:r>
              <a:rPr altLang="en-US" b="1" sz="2800" lang="zh-CN">
                <a:solidFill>
                  <a:srgbClr val="FF0000"/>
                </a:solidFill>
                <a:sym typeface="+mn-ea"/>
              </a:rPr>
              <a:t>副机长编号</a:t>
            </a:r>
            <a:r>
              <a:rPr altLang="zh-CN" b="1" sz="2800" lang="en-US">
                <a:solidFill>
                  <a:srgbClr val="FF0000"/>
                </a:solidFill>
                <a:sym typeface="+mn-ea"/>
              </a:rPr>
              <a:t>, </a:t>
            </a:r>
            <a:r>
              <a:rPr altLang="en-US" b="1" sz="2800" lang="zh-CN">
                <a:solidFill>
                  <a:srgbClr val="FF0000"/>
                </a:solidFill>
                <a:sym typeface="+mn-ea"/>
              </a:rPr>
              <a:t>起飞时间</a:t>
            </a:r>
            <a:r>
              <a:rPr altLang="zh-CN" b="1" sz="2800" lang="en-US">
                <a:solidFill>
                  <a:srgbClr val="FF0000"/>
                </a:solidFill>
                <a:sym typeface="+mn-ea"/>
              </a:rPr>
              <a:t>)</a:t>
            </a:r>
            <a:endParaRPr altLang="zh-CN" b="1" sz="2800" lang="en-US">
              <a:solidFill>
                <a:srgbClr val="FF0000"/>
              </a:solidFill>
              <a:sym typeface="+mn-ea"/>
            </a:endParaRPr>
          </a:p>
          <a:p>
            <a:pPr indent="0" lvl="1" marL="457200">
              <a:lnSpc>
                <a:spcPct val="100000"/>
              </a:lnSpc>
            </a:pPr>
            <a:endParaRPr altLang="zh-CN" b="1" sz="2800" lang="en-US">
              <a:solidFill>
                <a:srgbClr val="0000CC"/>
              </a:solidFill>
              <a:sym typeface="+mn-ea"/>
            </a:endParaRPr>
          </a:p>
          <a:p>
            <a:pPr indent="0" lvl="0" marL="0">
              <a:lnSpc>
                <a:spcPct val="100000"/>
              </a:lnSpc>
            </a:pPr>
            <a:r>
              <a:rPr altLang="en-US" b="1" sz="2800" lang="zh-CN">
                <a:solidFill>
                  <a:srgbClr val="0000CC"/>
                </a:solidFill>
                <a:sym typeface="+mn-ea"/>
              </a:rPr>
              <a:t>3) 关系R最高能够满足到哪个范式？</a:t>
            </a:r>
            <a:endParaRPr altLang="en-US" b="1" sz="2800" lang="zh-CN">
              <a:solidFill>
                <a:srgbClr val="0000CC"/>
              </a:solidFill>
              <a:sym typeface="+mn-ea"/>
            </a:endParaRPr>
          </a:p>
          <a:p>
            <a:pPr indent="-457200" lvl="1" marL="914400">
              <a:lnSpc>
                <a:spcPct val="100000"/>
              </a:lnSpc>
              <a:buFont typeface="Arial" panose="020B0604020202020204" pitchFamily="34" charset="0"/>
              <a:buChar char="•"/>
            </a:pPr>
            <a:r>
              <a:rPr altLang="en-US" b="1" sz="2800" lang="zh-CN">
                <a:solidFill>
                  <a:srgbClr val="FF0000"/>
                </a:solidFill>
              </a:rPr>
              <a:t>最高只能满足到</a:t>
            </a:r>
            <a:r>
              <a:rPr altLang="zh-CN" b="1" sz="2800" lang="en-US">
                <a:solidFill>
                  <a:srgbClr val="FF0000"/>
                </a:solidFill>
              </a:rPr>
              <a:t>2NF</a:t>
            </a:r>
            <a:endParaRPr altLang="zh-CN" b="1" sz="2800" lang="en-US">
              <a:solidFill>
                <a:srgbClr val="FF0000"/>
              </a:solidFill>
            </a:endParaRPr>
          </a:p>
          <a:p>
            <a:pPr indent="-457200" lvl="1" marL="914400">
              <a:lnSpc>
                <a:spcPct val="100000"/>
              </a:lnSpc>
              <a:buFont typeface="Arial" panose="020B0604020202020204" pitchFamily="34" charset="0"/>
              <a:buChar char="•"/>
            </a:pPr>
            <a:r>
              <a:rPr altLang="en-US" b="1" sz="2800" lang="zh-CN">
                <a:solidFill>
                  <a:srgbClr val="FF0000"/>
                </a:solidFill>
              </a:rPr>
              <a:t>到</a:t>
            </a:r>
            <a:r>
              <a:rPr altLang="zh-CN" b="1" sz="2800" lang="en-US">
                <a:solidFill>
                  <a:srgbClr val="FF0000"/>
                </a:solidFill>
              </a:rPr>
              <a:t>3NF</a:t>
            </a:r>
            <a:r>
              <a:rPr altLang="en-US" b="1" sz="2800" lang="zh-CN">
                <a:solidFill>
                  <a:srgbClr val="FF0000"/>
                </a:solidFill>
              </a:rPr>
              <a:t>的分解结果为：</a:t>
            </a:r>
            <a:endParaRPr altLang="en-US" b="1" sz="2800" lang="zh-CN">
              <a:solidFill>
                <a:srgbClr val="FF0000"/>
              </a:solidFill>
            </a:endParaRPr>
          </a:p>
          <a:p>
            <a:pPr indent="-457200" lvl="2" marL="1371600">
              <a:lnSpc>
                <a:spcPct val="100000"/>
              </a:lnSpc>
              <a:buFont typeface="Arial" panose="020B0604020202020204" pitchFamily="34" charset="0"/>
              <a:buChar char="•"/>
            </a:pPr>
            <a:r>
              <a:rPr altLang="zh-CN" b="1" sz="2800" lang="en-US">
                <a:solidFill>
                  <a:srgbClr val="FF0000"/>
                </a:solidFill>
              </a:rPr>
              <a:t>R1(</a:t>
            </a:r>
            <a:r>
              <a:rPr altLang="en-US" b="1" sz="2800" lang="zh-CN">
                <a:solidFill>
                  <a:srgbClr val="0000CC"/>
                </a:solidFill>
                <a:sym typeface="+mn-ea"/>
              </a:rPr>
              <a:t>航线编号</a:t>
            </a:r>
            <a:r>
              <a:rPr altLang="zh-CN" b="1" sz="2800" lang="en-US">
                <a:solidFill>
                  <a:srgbClr val="0000CC"/>
                </a:solidFill>
                <a:sym typeface="+mn-ea"/>
              </a:rPr>
              <a:t>, </a:t>
            </a:r>
            <a:r>
              <a:rPr altLang="en-US" b="1" sz="2800" lang="zh-CN">
                <a:solidFill>
                  <a:srgbClr val="0000CC"/>
                </a:solidFill>
                <a:sym typeface="+mn-ea"/>
              </a:rPr>
              <a:t>飞机编号</a:t>
            </a:r>
            <a:r>
              <a:rPr altLang="zh-CN" b="1" sz="2800" lang="en-US">
                <a:solidFill>
                  <a:srgbClr val="0000CC"/>
                </a:solidFill>
                <a:sym typeface="+mn-ea"/>
              </a:rPr>
              <a:t>, </a:t>
            </a:r>
            <a:r>
              <a:rPr altLang="en-US" b="1" sz="2800" lang="zh-CN">
                <a:solidFill>
                  <a:srgbClr val="0000CC"/>
                </a:solidFill>
                <a:sym typeface="+mn-ea"/>
              </a:rPr>
              <a:t>机长编号</a:t>
            </a:r>
            <a:r>
              <a:rPr altLang="zh-CN" b="1" sz="2800" lang="en-US">
                <a:solidFill>
                  <a:srgbClr val="0000CC"/>
                </a:solidFill>
                <a:sym typeface="+mn-ea"/>
              </a:rPr>
              <a:t>, </a:t>
            </a:r>
            <a:r>
              <a:rPr altLang="en-US" b="1" sz="2800" lang="zh-CN">
                <a:solidFill>
                  <a:srgbClr val="0000CC"/>
                </a:solidFill>
                <a:sym typeface="+mn-ea"/>
              </a:rPr>
              <a:t>机场编号</a:t>
            </a:r>
            <a:r>
              <a:rPr altLang="zh-CN" b="1" sz="2800" lang="en-US">
                <a:solidFill>
                  <a:srgbClr val="0000CC"/>
                </a:solidFill>
                <a:sym typeface="+mn-ea"/>
              </a:rPr>
              <a:t>, </a:t>
            </a:r>
            <a:r>
              <a:rPr altLang="en-US" b="1" sz="2800" lang="zh-CN">
                <a:solidFill>
                  <a:srgbClr val="0000CC"/>
                </a:solidFill>
                <a:sym typeface="+mn-ea"/>
              </a:rPr>
              <a:t>起飞时间</a:t>
            </a:r>
            <a:r>
              <a:rPr altLang="zh-CN" b="1" sz="2800" lang="en-US">
                <a:solidFill>
                  <a:srgbClr val="FF0000"/>
                </a:solidFill>
              </a:rPr>
              <a:t>)</a:t>
            </a:r>
            <a:endParaRPr altLang="zh-CN" b="1" sz="2800" lang="en-US">
              <a:solidFill>
                <a:srgbClr val="FF0000"/>
              </a:solidFill>
            </a:endParaRPr>
          </a:p>
          <a:p>
            <a:pPr indent="-457200" lvl="2" marL="1371600">
              <a:lnSpc>
                <a:spcPct val="100000"/>
              </a:lnSpc>
              <a:buFont typeface="Arial" panose="020B0604020202020204" pitchFamily="34" charset="0"/>
              <a:buChar char="•"/>
            </a:pPr>
            <a:r>
              <a:rPr altLang="zh-CN" b="1" sz="2800" lang="en-US">
                <a:solidFill>
                  <a:srgbClr val="FF0000"/>
                </a:solidFill>
              </a:rPr>
              <a:t>R2(</a:t>
            </a:r>
            <a:r>
              <a:rPr altLang="en-US" b="1" sz="2800" lang="zh-CN">
                <a:solidFill>
                  <a:srgbClr val="0000CC"/>
                </a:solidFill>
                <a:sym typeface="+mn-ea"/>
              </a:rPr>
              <a:t>飞机编号</a:t>
            </a:r>
            <a:r>
              <a:rPr altLang="zh-CN" b="1" sz="2800" lang="en-US">
                <a:solidFill>
                  <a:srgbClr val="0000CC"/>
                </a:solidFill>
                <a:sym typeface="+mn-ea"/>
              </a:rPr>
              <a:t>, </a:t>
            </a:r>
            <a:r>
              <a:rPr altLang="en-US" b="1" sz="2800" lang="zh-CN">
                <a:solidFill>
                  <a:srgbClr val="0000CC"/>
                </a:solidFill>
                <a:sym typeface="+mn-ea"/>
              </a:rPr>
              <a:t>副机长编号</a:t>
            </a:r>
            <a:r>
              <a:rPr altLang="zh-CN" b="1" sz="2800" lang="en-US">
                <a:solidFill>
                  <a:srgbClr val="0000CC"/>
                </a:solidFill>
                <a:sym typeface="+mn-ea"/>
              </a:rPr>
              <a:t>, </a:t>
            </a:r>
            <a:r>
              <a:rPr altLang="en-US" b="1" sz="2800" lang="zh-CN">
                <a:solidFill>
                  <a:srgbClr val="0000CC"/>
                </a:solidFill>
                <a:sym typeface="+mn-ea"/>
              </a:rPr>
              <a:t>起飞时间</a:t>
            </a:r>
            <a:r>
              <a:rPr altLang="zh-CN" b="1" sz="2800" lang="en-US">
                <a:solidFill>
                  <a:srgbClr val="FF0000"/>
                </a:solidFill>
              </a:rPr>
              <a:t>)</a:t>
            </a:r>
            <a:endParaRPr altLang="zh-CN" b="1" sz="2800" lang="en-US">
              <a:solidFill>
                <a:srgbClr val="FF0000"/>
              </a:solidFill>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3" presetSubtype="10">
                                  <p:stCondLst>
                                    <p:cond delay="0"/>
                                  </p:stCondLst>
                                  <p:childTnLst>
                                    <p:set>
                                      <p:cBhvr>
                                        <p:cTn dur="1" fill="hold" id="6">
                                          <p:stCondLst>
                                            <p:cond delay="0"/>
                                          </p:stCondLst>
                                        </p:cTn>
                                        <p:tgtEl>
                                          <p:spTgt spid="1048671">
                                            <p:txEl>
                                              <p:pRg st="0" end="0"/>
                                            </p:txEl>
                                          </p:spTgt>
                                        </p:tgtEl>
                                        <p:attrNameLst>
                                          <p:attrName>style.visibility</p:attrName>
                                        </p:attrNameLst>
                                      </p:cBhvr>
                                      <p:to>
                                        <p:strVal val="visible"/>
                                      </p:to>
                                    </p:set>
                                    <p:animEffect transition="in" filter="blinds(horizontal)">
                                      <p:cBhvr>
                                        <p:cTn dur="500" id="7"/>
                                        <p:tgtEl>
                                          <p:spTgt spid="1048671">
                                            <p:txEl>
                                              <p:pRg st="0" end="0"/>
                                            </p:txEl>
                                          </p:spTgt>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3" presetSubtype="10">
                                  <p:stCondLst>
                                    <p:cond delay="0"/>
                                  </p:stCondLst>
                                  <p:childTnLst>
                                    <p:set>
                                      <p:cBhvr>
                                        <p:cTn dur="1" fill="hold" id="11">
                                          <p:stCondLst>
                                            <p:cond delay="0"/>
                                          </p:stCondLst>
                                        </p:cTn>
                                        <p:tgtEl>
                                          <p:spTgt spid="1048671">
                                            <p:txEl>
                                              <p:pRg st="1" end="1"/>
                                            </p:txEl>
                                          </p:spTgt>
                                        </p:tgtEl>
                                        <p:attrNameLst>
                                          <p:attrName>style.visibility</p:attrName>
                                        </p:attrNameLst>
                                      </p:cBhvr>
                                      <p:to>
                                        <p:strVal val="visible"/>
                                      </p:to>
                                    </p:set>
                                    <p:animEffect transition="in" filter="blinds(horizontal)">
                                      <p:cBhvr>
                                        <p:cTn dur="500" id="12"/>
                                        <p:tgtEl>
                                          <p:spTgt spid="1048671">
                                            <p:txEl>
                                              <p:pRg st="1" end="1"/>
                                            </p:txEl>
                                          </p:spTgt>
                                        </p:tgtEl>
                                      </p:cBhvr>
                                    </p:animEffect>
                                  </p:childTnLst>
                                </p:cTn>
                              </p:par>
                            </p:childTnLst>
                          </p:cTn>
                        </p:par>
                      </p:childTnLst>
                    </p:cTn>
                  </p:par>
                  <p:par>
                    <p:cTn fill="hold" id="13">
                      <p:stCondLst>
                        <p:cond delay="indefinite"/>
                      </p:stCondLst>
                      <p:childTnLst>
                        <p:par>
                          <p:cTn fill="hold" id="14">
                            <p:stCondLst>
                              <p:cond delay="0"/>
                            </p:stCondLst>
                            <p:childTnLst>
                              <p:par>
                                <p:cTn fill="hold" id="15" nodeType="clickEffect" presetClass="entr" presetID="3" presetSubtype="10">
                                  <p:stCondLst>
                                    <p:cond delay="0"/>
                                  </p:stCondLst>
                                  <p:childTnLst>
                                    <p:set>
                                      <p:cBhvr>
                                        <p:cTn dur="1" fill="hold" id="16">
                                          <p:stCondLst>
                                            <p:cond delay="0"/>
                                          </p:stCondLst>
                                        </p:cTn>
                                        <p:tgtEl>
                                          <p:spTgt spid="1048671">
                                            <p:txEl>
                                              <p:pRg st="2" end="2"/>
                                            </p:txEl>
                                          </p:spTgt>
                                        </p:tgtEl>
                                        <p:attrNameLst>
                                          <p:attrName>style.visibility</p:attrName>
                                        </p:attrNameLst>
                                      </p:cBhvr>
                                      <p:to>
                                        <p:strVal val="visible"/>
                                      </p:to>
                                    </p:set>
                                    <p:animEffect transition="in" filter="blinds(horizontal)">
                                      <p:cBhvr>
                                        <p:cTn dur="500" id="17"/>
                                        <p:tgtEl>
                                          <p:spTgt spid="1048671">
                                            <p:txEl>
                                              <p:pRg st="2" end="2"/>
                                            </p:txEl>
                                          </p:spTgt>
                                        </p:tgtEl>
                                      </p:cBhvr>
                                    </p:animEffect>
                                  </p:childTnLst>
                                </p:cTn>
                              </p:par>
                            </p:childTnLst>
                          </p:cTn>
                        </p:par>
                      </p:childTnLst>
                    </p:cTn>
                  </p:par>
                  <p:par>
                    <p:cTn fill="hold" id="18">
                      <p:stCondLst>
                        <p:cond delay="indefinite"/>
                      </p:stCondLst>
                      <p:childTnLst>
                        <p:par>
                          <p:cTn fill="hold" id="19">
                            <p:stCondLst>
                              <p:cond delay="0"/>
                            </p:stCondLst>
                            <p:childTnLst>
                              <p:par>
                                <p:cTn fill="hold" id="20" nodeType="clickEffect" presetClass="entr" presetID="3" presetSubtype="10">
                                  <p:stCondLst>
                                    <p:cond delay="0"/>
                                  </p:stCondLst>
                                  <p:childTnLst>
                                    <p:set>
                                      <p:cBhvr>
                                        <p:cTn dur="1" fill="hold" id="21">
                                          <p:stCondLst>
                                            <p:cond delay="0"/>
                                          </p:stCondLst>
                                        </p:cTn>
                                        <p:tgtEl>
                                          <p:spTgt spid="1048671">
                                            <p:txEl>
                                              <p:pRg st="3" end="3"/>
                                            </p:txEl>
                                          </p:spTgt>
                                        </p:tgtEl>
                                        <p:attrNameLst>
                                          <p:attrName>style.visibility</p:attrName>
                                        </p:attrNameLst>
                                      </p:cBhvr>
                                      <p:to>
                                        <p:strVal val="visible"/>
                                      </p:to>
                                    </p:set>
                                    <p:animEffect transition="in" filter="blinds(horizontal)">
                                      <p:cBhvr>
                                        <p:cTn dur="500" id="22"/>
                                        <p:tgtEl>
                                          <p:spTgt spid="1048671">
                                            <p:txEl>
                                              <p:pRg st="3" end="3"/>
                                            </p:txEl>
                                          </p:spTgt>
                                        </p:tgtEl>
                                      </p:cBhvr>
                                    </p:animEffect>
                                  </p:childTnLst>
                                </p:cTn>
                              </p:par>
                            </p:childTnLst>
                          </p:cTn>
                        </p:par>
                      </p:childTnLst>
                    </p:cTn>
                  </p:par>
                  <p:par>
                    <p:cTn fill="hold" id="23">
                      <p:stCondLst>
                        <p:cond delay="indefinite"/>
                      </p:stCondLst>
                      <p:childTnLst>
                        <p:par>
                          <p:cTn fill="hold" id="24">
                            <p:stCondLst>
                              <p:cond delay="0"/>
                            </p:stCondLst>
                            <p:childTnLst>
                              <p:par>
                                <p:cTn fill="hold" id="25" nodeType="clickEffect" presetClass="entr" presetID="3" presetSubtype="10">
                                  <p:stCondLst>
                                    <p:cond delay="0"/>
                                  </p:stCondLst>
                                  <p:childTnLst>
                                    <p:set>
                                      <p:cBhvr>
                                        <p:cTn dur="1" fill="hold" id="26">
                                          <p:stCondLst>
                                            <p:cond delay="0"/>
                                          </p:stCondLst>
                                        </p:cTn>
                                        <p:tgtEl>
                                          <p:spTgt spid="1048671">
                                            <p:txEl>
                                              <p:pRg st="4" end="4"/>
                                            </p:txEl>
                                          </p:spTgt>
                                        </p:tgtEl>
                                        <p:attrNameLst>
                                          <p:attrName>style.visibility</p:attrName>
                                        </p:attrNameLst>
                                      </p:cBhvr>
                                      <p:to>
                                        <p:strVal val="visible"/>
                                      </p:to>
                                    </p:set>
                                    <p:animEffect transition="in" filter="blinds(horizontal)">
                                      <p:cBhvr>
                                        <p:cTn dur="500" id="27"/>
                                        <p:tgtEl>
                                          <p:spTgt spid="10486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p:grpSpPr>
      <p:sp>
        <p:nvSpPr>
          <p:cNvPr id="1048591" name="文本框 3"/>
          <p:cNvSpPr txBox="1"/>
          <p:nvPr/>
        </p:nvSpPr>
        <p:spPr>
          <a:xfrm>
            <a:off x="285115" y="190500"/>
            <a:ext cx="11677650" cy="7472045"/>
          </a:xfrm>
          <a:prstGeom prst="rect"/>
          <a:noFill/>
        </p:spPr>
        <p:txBody>
          <a:bodyPr rtlCol="0" wrap="square">
            <a:spAutoFit/>
          </a:bodyPr>
          <a:p>
            <a:pPr indent="0" marL="0"/>
            <a:r>
              <a:rPr altLang="en-US" b="1" sz="2600" lang="zh-CN">
                <a:solidFill>
                  <a:srgbClr val="0000CC"/>
                </a:solidFill>
              </a:rPr>
              <a:t>【</a:t>
            </a:r>
            <a:r>
              <a:rPr altLang="en-US" b="1" sz="2600" lang="zh-CN">
                <a:solidFill>
                  <a:srgbClr val="FF0000"/>
                </a:solidFill>
              </a:rPr>
              <a:t>上午题</a:t>
            </a:r>
            <a:r>
              <a:rPr altLang="en-US" b="1" sz="2600" lang="zh-CN">
                <a:solidFill>
                  <a:srgbClr val="0000CC"/>
                </a:solidFill>
              </a:rPr>
              <a:t>】设有一个公交公司车辆运行信息管理系统，其中需要管理的信息有：公交线路的编号、起始站点和结束站点，车辆的车牌号、型号和出厂日期，司机的身份证号、姓名、手机号码和驾驶证号。其中：</a:t>
            </a:r>
            <a:endParaRPr altLang="en-US" b="1" sz="2600" lang="zh-CN">
              <a:solidFill>
                <a:srgbClr val="0000CC"/>
              </a:solidFill>
            </a:endParaRPr>
          </a:p>
          <a:p>
            <a:pPr indent="-373380" lvl="1" marL="830580"/>
            <a:r>
              <a:rPr altLang="en-US" b="1" sz="2600" lang="zh-CN">
                <a:solidFill>
                  <a:srgbClr val="0000CC"/>
                </a:solidFill>
              </a:rPr>
              <a:t>①线路编号是公交线路的标识属性，车牌号是车辆的标识属性，身份证号和驾驶证号是驾驶员的两个标识属性，其他都是单值属性；</a:t>
            </a:r>
            <a:endParaRPr altLang="en-US" b="1" sz="2600" lang="zh-CN">
              <a:solidFill>
                <a:srgbClr val="0000CC"/>
              </a:solidFill>
            </a:endParaRPr>
          </a:p>
          <a:p>
            <a:pPr indent="-373380" lvl="1" marL="830580"/>
            <a:r>
              <a:rPr altLang="en-US" b="1" sz="2600" lang="zh-CN">
                <a:solidFill>
                  <a:srgbClr val="0000CC"/>
                </a:solidFill>
              </a:rPr>
              <a:t>②‘一趟任务’指的是一辆车、一位驾驶员，沿着某条公交线路从起始站点开到结束站点，接着再沿原线路返回到起始站点的整个过程，需要记录每一趟任务的出发时间和返回到起始站点的时间；</a:t>
            </a:r>
            <a:endParaRPr altLang="en-US" b="1" sz="2600" lang="zh-CN">
              <a:solidFill>
                <a:srgbClr val="0000CC"/>
              </a:solidFill>
            </a:endParaRPr>
          </a:p>
          <a:p>
            <a:pPr indent="-373380" lvl="1" marL="830580"/>
            <a:r>
              <a:rPr altLang="en-US" b="1" sz="2600" lang="zh-CN">
                <a:solidFill>
                  <a:srgbClr val="0000CC"/>
                </a:solidFill>
              </a:rPr>
              <a:t>③驾驶员和车辆、车辆和公交线路之间都是不固定的。</a:t>
            </a:r>
            <a:endParaRPr altLang="en-US" b="1" sz="2600" lang="zh-CN">
              <a:solidFill>
                <a:srgbClr val="0000CC"/>
              </a:solidFill>
            </a:endParaRPr>
          </a:p>
          <a:p>
            <a:pPr indent="-741045" marL="741045"/>
            <a:r>
              <a:rPr altLang="en-US" b="1" sz="2600" lang="zh-CN">
                <a:solidFill>
                  <a:srgbClr val="0000CC"/>
                </a:solidFill>
              </a:rPr>
              <a:t>1.请根据以上描述，绘制相应的E-R模型图；</a:t>
            </a:r>
            <a:endParaRPr altLang="en-US" b="1" sz="2600" lang="zh-CN">
              <a:solidFill>
                <a:srgbClr val="0000CC"/>
              </a:solidFill>
            </a:endParaRPr>
          </a:p>
          <a:p>
            <a:pPr indent="-741045" marL="741045"/>
            <a:r>
              <a:rPr altLang="en-US" b="1" sz="2600" lang="zh-CN">
                <a:solidFill>
                  <a:srgbClr val="0000CC"/>
                </a:solidFill>
              </a:rPr>
              <a:t>2.将上述的E-R图转换成关系模型。</a:t>
            </a:r>
            <a:endParaRPr altLang="en-US" b="1" sz="2600" lang="zh-CN">
              <a:solidFill>
                <a:srgbClr val="0000CC"/>
              </a:solidFill>
            </a:endParaRPr>
          </a:p>
          <a:p>
            <a:pPr indent="-274955" marL="274955"/>
            <a:r>
              <a:rPr altLang="en-US" b="1" sz="2600" lang="zh-CN">
                <a:solidFill>
                  <a:srgbClr val="0000CC"/>
                </a:solidFill>
              </a:rPr>
              <a:t>3.假设有如下的一个关系：R（线路编号，车牌号，驾驶证号，出发时间，返回时间，起始站点），请回答以下问题：</a:t>
            </a:r>
            <a:endParaRPr altLang="en-US" b="1" sz="2600" lang="zh-CN">
              <a:solidFill>
                <a:srgbClr val="0000CC"/>
              </a:solidFill>
            </a:endParaRPr>
          </a:p>
          <a:p>
            <a:pPr indent="-741045" lvl="1" marL="1198245"/>
            <a:r>
              <a:rPr altLang="en-US" b="1" sz="2600" lang="zh-CN">
                <a:solidFill>
                  <a:srgbClr val="0000CC"/>
                </a:solidFill>
              </a:rPr>
              <a:t>1) 写出关系R上的最小函数依赖集；</a:t>
            </a:r>
            <a:endParaRPr altLang="en-US" b="1" sz="2600" lang="zh-CN">
              <a:solidFill>
                <a:srgbClr val="0000CC"/>
              </a:solidFill>
            </a:endParaRPr>
          </a:p>
          <a:p>
            <a:pPr indent="-741045" lvl="1" marL="1198245"/>
            <a:r>
              <a:rPr altLang="en-US" b="1" sz="2600" lang="zh-CN">
                <a:solidFill>
                  <a:srgbClr val="0000CC"/>
                </a:solidFill>
              </a:rPr>
              <a:t>2) 给出关系R的所有候选关键字；</a:t>
            </a:r>
            <a:endParaRPr altLang="en-US" b="1" sz="2600" lang="zh-CN">
              <a:solidFill>
                <a:srgbClr val="0000CC"/>
              </a:solidFill>
            </a:endParaRPr>
          </a:p>
          <a:p>
            <a:pPr indent="-741045" lvl="1" marL="1198245"/>
            <a:r>
              <a:rPr altLang="zh-CN" b="1" sz="2600" lang="en-US">
                <a:solidFill>
                  <a:srgbClr val="0000CC"/>
                </a:solidFill>
              </a:rPr>
              <a:t>3) </a:t>
            </a:r>
            <a:r>
              <a:rPr altLang="en-US" b="1" sz="2600" lang="zh-CN">
                <a:solidFill>
                  <a:srgbClr val="0000CC"/>
                </a:solidFill>
              </a:rPr>
              <a:t>关系R最高能够满足到哪个范式？</a:t>
            </a:r>
            <a:endParaRPr altLang="en-US" b="1" sz="2600" lang="zh-CN">
              <a:solidFill>
                <a:srgbClr val="0000CC"/>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p:grpSpPr>
      <p:grpSp>
        <p:nvGrpSpPr>
          <p:cNvPr id="33" name="组合 61"/>
          <p:cNvGrpSpPr/>
          <p:nvPr/>
        </p:nvGrpSpPr>
        <p:grpSpPr>
          <a:xfrm>
            <a:off x="3885565" y="3980180"/>
            <a:ext cx="3718560" cy="1191260"/>
            <a:chOff x="6119" y="6268"/>
            <a:chExt cx="5856" cy="1876"/>
          </a:xfrm>
        </p:grpSpPr>
        <p:sp>
          <p:nvSpPr>
            <p:cNvPr id="1048592" name="文本框 26"/>
            <p:cNvSpPr txBox="1"/>
            <p:nvPr/>
          </p:nvSpPr>
          <p:spPr>
            <a:xfrm>
              <a:off x="7875" y="7494"/>
              <a:ext cx="1253" cy="650"/>
            </a:xfrm>
            <a:prstGeom prst="rect"/>
            <a:noFill/>
          </p:spPr>
          <p:txBody>
            <a:bodyPr rtlCol="0" wrap="square">
              <a:spAutoFit/>
            </a:bodyPr>
            <a:p>
              <a:pPr algn="ctr"/>
              <a:r>
                <a:rPr altLang="zh-CN" lang="en-US"/>
                <a:t>(0, N)</a:t>
              </a:r>
              <a:endParaRPr altLang="zh-CN" lang="en-US"/>
            </a:p>
          </p:txBody>
        </p:sp>
        <p:grpSp>
          <p:nvGrpSpPr>
            <p:cNvPr id="34" name="组合 49"/>
            <p:cNvGrpSpPr/>
            <p:nvPr/>
          </p:nvGrpSpPr>
          <p:grpSpPr>
            <a:xfrm>
              <a:off x="6119" y="6268"/>
              <a:ext cx="5856" cy="650"/>
              <a:chOff x="6119" y="7446"/>
              <a:chExt cx="5856" cy="650"/>
            </a:xfrm>
          </p:grpSpPr>
          <p:sp>
            <p:nvSpPr>
              <p:cNvPr id="1048593" name="文本框 32"/>
              <p:cNvSpPr txBox="1"/>
              <p:nvPr/>
            </p:nvSpPr>
            <p:spPr>
              <a:xfrm>
                <a:off x="6119" y="7446"/>
                <a:ext cx="1253" cy="650"/>
              </a:xfrm>
              <a:prstGeom prst="rect"/>
              <a:noFill/>
            </p:spPr>
            <p:txBody>
              <a:bodyPr rtlCol="0" wrap="square">
                <a:spAutoFit/>
              </a:bodyPr>
              <a:p>
                <a:pPr algn="ctr"/>
                <a:r>
                  <a:rPr altLang="zh-CN" lang="en-US"/>
                  <a:t>(0, N)</a:t>
                </a:r>
                <a:endParaRPr altLang="zh-CN" lang="en-US"/>
              </a:p>
            </p:txBody>
          </p:sp>
          <p:sp>
            <p:nvSpPr>
              <p:cNvPr id="1048594" name="文本框 33"/>
              <p:cNvSpPr txBox="1"/>
              <p:nvPr/>
            </p:nvSpPr>
            <p:spPr>
              <a:xfrm>
                <a:off x="10722" y="7446"/>
                <a:ext cx="1253" cy="650"/>
              </a:xfrm>
              <a:prstGeom prst="rect"/>
              <a:noFill/>
            </p:spPr>
            <p:txBody>
              <a:bodyPr rtlCol="0" wrap="square">
                <a:spAutoFit/>
              </a:bodyPr>
              <a:p>
                <a:pPr algn="ctr"/>
                <a:r>
                  <a:rPr altLang="zh-CN" lang="en-US"/>
                  <a:t>(0, N)</a:t>
                </a:r>
                <a:endParaRPr altLang="zh-CN" lang="en-US"/>
              </a:p>
            </p:txBody>
          </p:sp>
        </p:grpSp>
      </p:grpSp>
      <p:grpSp>
        <p:nvGrpSpPr>
          <p:cNvPr id="35" name="组合 50"/>
          <p:cNvGrpSpPr/>
          <p:nvPr/>
        </p:nvGrpSpPr>
        <p:grpSpPr>
          <a:xfrm>
            <a:off x="4301490" y="2912745"/>
            <a:ext cx="2834640" cy="1033780"/>
            <a:chOff x="5604" y="9685"/>
            <a:chExt cx="4464" cy="1628"/>
          </a:xfrm>
        </p:grpSpPr>
        <p:sp>
          <p:nvSpPr>
            <p:cNvPr id="1048595" name="椭圆 34"/>
            <p:cNvSpPr/>
            <p:nvPr/>
          </p:nvSpPr>
          <p:spPr>
            <a:xfrm>
              <a:off x="5604" y="9685"/>
              <a:ext cx="2137" cy="682"/>
            </a:xfrm>
            <a:prstGeom prst="ellipse"/>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bIns="0" lIns="0" rIns="0" rtlCol="0" tIns="0"/>
            <a:p>
              <a:pPr algn="ctr"/>
              <a:r>
                <a:rPr altLang="en-US" lang="zh-CN">
                  <a:solidFill>
                    <a:schemeClr val="tx1"/>
                  </a:solidFill>
                </a:rPr>
                <a:t>出发时间</a:t>
              </a:r>
              <a:endParaRPr altLang="en-US" lang="zh-CN">
                <a:solidFill>
                  <a:schemeClr val="tx1"/>
                </a:solidFill>
              </a:endParaRPr>
            </a:p>
          </p:txBody>
        </p:sp>
        <p:cxnSp>
          <p:nvCxnSpPr>
            <p:cNvPr id="3145728" name="直接连接符 35"/>
            <p:cNvCxnSpPr>
              <a:cxnSpLocks/>
              <a:stCxn id="1048612" idx="0"/>
            </p:cNvCxnSpPr>
            <p:nvPr/>
          </p:nvCxnSpPr>
          <p:spPr>
            <a:xfrm flipH="1" flipV="1">
              <a:off x="6694" y="10352"/>
              <a:ext cx="1131" cy="961"/>
            </a:xfrm>
            <a:prstGeom prst="line"/>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48596" name="椭圆 36"/>
            <p:cNvSpPr/>
            <p:nvPr/>
          </p:nvSpPr>
          <p:spPr>
            <a:xfrm>
              <a:off x="7931" y="9685"/>
              <a:ext cx="2137" cy="682"/>
            </a:xfrm>
            <a:prstGeom prst="ellipse"/>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bIns="0" lIns="0" rIns="0" rtlCol="0" tIns="0"/>
            <a:p>
              <a:pPr algn="ctr"/>
              <a:r>
                <a:rPr altLang="en-US" lang="zh-CN">
                  <a:solidFill>
                    <a:schemeClr val="tx1"/>
                  </a:solidFill>
                </a:rPr>
                <a:t>返回时间</a:t>
              </a:r>
              <a:endParaRPr altLang="en-US" lang="zh-CN">
                <a:solidFill>
                  <a:schemeClr val="tx1"/>
                </a:solidFill>
              </a:endParaRPr>
            </a:p>
          </p:txBody>
        </p:sp>
        <p:cxnSp>
          <p:nvCxnSpPr>
            <p:cNvPr id="3145729" name="直接连接符 37"/>
            <p:cNvCxnSpPr>
              <a:cxnSpLocks/>
              <a:stCxn id="1048612" idx="0"/>
              <a:endCxn id="1048596" idx="4"/>
            </p:cNvCxnSpPr>
            <p:nvPr/>
          </p:nvCxnSpPr>
          <p:spPr>
            <a:xfrm flipV="1">
              <a:off x="7825" y="10367"/>
              <a:ext cx="1175" cy="946"/>
            </a:xfrm>
            <a:prstGeom prst="line"/>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8597" name="文本框 43"/>
          <p:cNvSpPr txBox="1"/>
          <p:nvPr/>
        </p:nvSpPr>
        <p:spPr>
          <a:xfrm>
            <a:off x="238125" y="56515"/>
            <a:ext cx="11555095" cy="2951480"/>
          </a:xfrm>
          <a:prstGeom prst="rect"/>
          <a:noFill/>
          <a:ln>
            <a:solidFill>
              <a:schemeClr val="accent1"/>
            </a:solidFill>
          </a:ln>
        </p:spPr>
        <p:txBody>
          <a:bodyPr rtlCol="0" wrap="square">
            <a:spAutoFit/>
          </a:bodyPr>
          <a:p>
            <a:pPr indent="0" marL="0"/>
            <a:r>
              <a:rPr altLang="en-US" b="1" sz="2000" lang="zh-CN">
                <a:solidFill>
                  <a:srgbClr val="0000CC"/>
                </a:solidFill>
                <a:sym typeface="+mn-ea"/>
              </a:rPr>
              <a:t>设有一个公交公司车辆运行信息管理系统，其中需要管理的信息有：公交线路的编号、起始站点和结束站点，车辆的车牌号、型号和出厂日期，司机的身份证号、姓名、手机号码和驾驶证号。其中：</a:t>
            </a:r>
            <a:endParaRPr altLang="en-US" b="1" sz="2000" lang="zh-CN">
              <a:solidFill>
                <a:srgbClr val="0000CC"/>
              </a:solidFill>
            </a:endParaRPr>
          </a:p>
          <a:p>
            <a:pPr indent="-373380" lvl="1" marL="830580"/>
            <a:r>
              <a:rPr altLang="en-US" b="1" sz="2000" lang="zh-CN">
                <a:solidFill>
                  <a:srgbClr val="0000CC"/>
                </a:solidFill>
                <a:sym typeface="+mn-ea"/>
              </a:rPr>
              <a:t>①线路编号是公交线路的标识属性，车牌号是车辆的标识属性，身份证号和驾驶证号是驾驶员的两个标识属性，其他都是单值属性；</a:t>
            </a:r>
            <a:endParaRPr altLang="en-US" b="1" sz="2000" lang="zh-CN">
              <a:solidFill>
                <a:srgbClr val="0000CC"/>
              </a:solidFill>
            </a:endParaRPr>
          </a:p>
          <a:p>
            <a:pPr indent="-373380" lvl="1" marL="830580"/>
            <a:r>
              <a:rPr altLang="en-US" b="1" sz="2000" lang="zh-CN">
                <a:solidFill>
                  <a:srgbClr val="0000CC"/>
                </a:solidFill>
                <a:sym typeface="+mn-ea"/>
              </a:rPr>
              <a:t>②‘一趟任务’指的是一辆车、一位驾驶员，沿着某条公交线路从起始站点开到结束站点，接着再沿原线路返回到起始站点的整个过程，需要记录每一趟任务的出发时间和返回到起始站点的时间；</a:t>
            </a:r>
            <a:endParaRPr altLang="en-US" b="1" sz="2000" lang="zh-CN">
              <a:solidFill>
                <a:srgbClr val="0000CC"/>
              </a:solidFill>
            </a:endParaRPr>
          </a:p>
          <a:p>
            <a:pPr indent="-373380" lvl="1" marL="830580"/>
            <a:r>
              <a:rPr altLang="en-US" b="1" sz="2000" lang="zh-CN">
                <a:solidFill>
                  <a:srgbClr val="0000CC"/>
                </a:solidFill>
                <a:sym typeface="+mn-ea"/>
              </a:rPr>
              <a:t>③驾驶员和车辆、车辆和公交线路之间都是不固定的。</a:t>
            </a:r>
            <a:endParaRPr altLang="en-US" sz="2000" lang="zh-CN"/>
          </a:p>
        </p:txBody>
      </p:sp>
      <p:sp>
        <p:nvSpPr>
          <p:cNvPr id="1048598" name="文本框 51"/>
          <p:cNvSpPr txBox="1"/>
          <p:nvPr/>
        </p:nvSpPr>
        <p:spPr>
          <a:xfrm>
            <a:off x="238125" y="6187440"/>
            <a:ext cx="2362200" cy="521970"/>
          </a:xfrm>
          <a:prstGeom prst="rect"/>
          <a:noFill/>
        </p:spPr>
        <p:txBody>
          <a:bodyPr rtlCol="0" wrap="square">
            <a:spAutoFit/>
          </a:bodyPr>
          <a:p>
            <a:pPr algn="ctr"/>
            <a:r>
              <a:rPr altLang="zh-CN" b="1" sz="2800" lang="en-US" u="sng">
                <a:solidFill>
                  <a:srgbClr val="0000CC"/>
                </a:solidFill>
              </a:rPr>
              <a:t>ER</a:t>
            </a:r>
            <a:r>
              <a:rPr altLang="en-US" b="1" sz="2800" lang="zh-CN" u="sng">
                <a:solidFill>
                  <a:srgbClr val="0000CC"/>
                </a:solidFill>
              </a:rPr>
              <a:t>模型设计</a:t>
            </a:r>
            <a:endParaRPr altLang="en-US" b="1" sz="2800" lang="zh-CN" u="sng">
              <a:solidFill>
                <a:srgbClr val="0000CC"/>
              </a:solidFill>
            </a:endParaRPr>
          </a:p>
        </p:txBody>
      </p:sp>
      <p:grpSp>
        <p:nvGrpSpPr>
          <p:cNvPr id="36" name="组合 4"/>
          <p:cNvGrpSpPr/>
          <p:nvPr/>
        </p:nvGrpSpPr>
        <p:grpSpPr>
          <a:xfrm>
            <a:off x="1309370" y="2871470"/>
            <a:ext cx="2674620" cy="1652905"/>
            <a:chOff x="2062" y="4862"/>
            <a:chExt cx="4212" cy="2603"/>
          </a:xfrm>
        </p:grpSpPr>
        <p:grpSp>
          <p:nvGrpSpPr>
            <p:cNvPr id="37" name="组合 9"/>
            <p:cNvGrpSpPr/>
            <p:nvPr/>
          </p:nvGrpSpPr>
          <p:grpSpPr>
            <a:xfrm>
              <a:off x="2062" y="4862"/>
              <a:ext cx="4212" cy="1689"/>
              <a:chOff x="1739" y="5204"/>
              <a:chExt cx="4212" cy="1689"/>
            </a:xfrm>
          </p:grpSpPr>
          <p:sp>
            <p:nvSpPr>
              <p:cNvPr id="1048599" name="矩形 1"/>
              <p:cNvSpPr/>
              <p:nvPr/>
            </p:nvSpPr>
            <p:spPr>
              <a:xfrm>
                <a:off x="4348" y="6159"/>
                <a:ext cx="1603" cy="734"/>
              </a:xfrm>
              <a:prstGeom prst="rect"/>
              <a:noFill/>
              <a:ln w="127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en-US" b="1" lang="zh-CN">
                    <a:solidFill>
                      <a:schemeClr val="tx1"/>
                    </a:solidFill>
                  </a:rPr>
                  <a:t>线路</a:t>
                </a:r>
                <a:endParaRPr altLang="en-US" b="1" lang="zh-CN">
                  <a:solidFill>
                    <a:schemeClr val="tx1"/>
                  </a:solidFill>
                </a:endParaRPr>
              </a:p>
            </p:txBody>
          </p:sp>
          <p:sp>
            <p:nvSpPr>
              <p:cNvPr id="1048600" name="椭圆 5"/>
              <p:cNvSpPr/>
              <p:nvPr/>
            </p:nvSpPr>
            <p:spPr>
              <a:xfrm>
                <a:off x="1739" y="5204"/>
                <a:ext cx="2116" cy="682"/>
              </a:xfrm>
              <a:prstGeom prst="ellipse"/>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bIns="0" lIns="0" rIns="0" rtlCol="0" tIns="0"/>
              <a:p>
                <a:pPr algn="ctr"/>
                <a:r>
                  <a:rPr altLang="en-US" lang="zh-CN" u="sng">
                    <a:solidFill>
                      <a:schemeClr val="tx1"/>
                    </a:solidFill>
                  </a:rPr>
                  <a:t>线路编号</a:t>
                </a:r>
                <a:endParaRPr altLang="en-US" lang="zh-CN" u="sng">
                  <a:solidFill>
                    <a:schemeClr val="tx1"/>
                  </a:solidFill>
                </a:endParaRPr>
              </a:p>
            </p:txBody>
          </p:sp>
          <p:sp>
            <p:nvSpPr>
              <p:cNvPr id="1048601" name="椭圆 6"/>
              <p:cNvSpPr/>
              <p:nvPr/>
            </p:nvSpPr>
            <p:spPr>
              <a:xfrm>
                <a:off x="2100" y="6175"/>
                <a:ext cx="1755" cy="682"/>
              </a:xfrm>
              <a:prstGeom prst="ellipse"/>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bIns="0" lIns="0" rIns="0" rtlCol="0" tIns="0"/>
              <a:p>
                <a:pPr algn="ctr"/>
                <a:r>
                  <a:rPr altLang="en-US" lang="zh-CN">
                    <a:solidFill>
                      <a:schemeClr val="tx1"/>
                    </a:solidFill>
                  </a:rPr>
                  <a:t>起点站</a:t>
                </a:r>
                <a:endParaRPr altLang="en-US" lang="zh-CN">
                  <a:solidFill>
                    <a:schemeClr val="tx1"/>
                  </a:solidFill>
                </a:endParaRPr>
              </a:p>
            </p:txBody>
          </p:sp>
          <p:cxnSp>
            <p:nvCxnSpPr>
              <p:cNvPr id="3145730" name="直接连接符 7"/>
              <p:cNvCxnSpPr>
                <a:cxnSpLocks/>
                <a:stCxn id="1048600" idx="6"/>
                <a:endCxn id="1048599" idx="1"/>
              </p:cNvCxnSpPr>
              <p:nvPr/>
            </p:nvCxnSpPr>
            <p:spPr>
              <a:xfrm>
                <a:off x="3855" y="5545"/>
                <a:ext cx="493" cy="981"/>
              </a:xfrm>
              <a:prstGeom prst="line"/>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31" name="直接连接符 8"/>
              <p:cNvCxnSpPr>
                <a:cxnSpLocks/>
                <a:stCxn id="1048601" idx="6"/>
                <a:endCxn id="1048599" idx="1"/>
              </p:cNvCxnSpPr>
              <p:nvPr/>
            </p:nvCxnSpPr>
            <p:spPr>
              <a:xfrm>
                <a:off x="3855" y="6516"/>
                <a:ext cx="493" cy="10"/>
              </a:xfrm>
              <a:prstGeom prst="line"/>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8602" name="椭圆 2"/>
            <p:cNvSpPr/>
            <p:nvPr/>
          </p:nvSpPr>
          <p:spPr>
            <a:xfrm>
              <a:off x="2423" y="6783"/>
              <a:ext cx="1755" cy="682"/>
            </a:xfrm>
            <a:prstGeom prst="ellipse"/>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bIns="0" lIns="0" rIns="0" rtlCol="0" tIns="0"/>
            <a:p>
              <a:pPr algn="ctr"/>
              <a:r>
                <a:rPr altLang="en-US" lang="zh-CN">
                  <a:solidFill>
                    <a:schemeClr val="tx1"/>
                  </a:solidFill>
                </a:rPr>
                <a:t>终点站</a:t>
              </a:r>
              <a:endParaRPr altLang="en-US" lang="zh-CN">
                <a:solidFill>
                  <a:schemeClr val="tx1"/>
                </a:solidFill>
              </a:endParaRPr>
            </a:p>
          </p:txBody>
        </p:sp>
        <p:cxnSp>
          <p:nvCxnSpPr>
            <p:cNvPr id="3145732" name="直接连接符 3"/>
            <p:cNvCxnSpPr>
              <a:cxnSpLocks/>
              <a:stCxn id="1048602" idx="6"/>
              <a:endCxn id="1048599" idx="1"/>
            </p:cNvCxnSpPr>
            <p:nvPr/>
          </p:nvCxnSpPr>
          <p:spPr>
            <a:xfrm flipV="1">
              <a:off x="4178" y="6184"/>
              <a:ext cx="493" cy="940"/>
            </a:xfrm>
            <a:prstGeom prst="line"/>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8" name="组合 28"/>
          <p:cNvGrpSpPr/>
          <p:nvPr/>
        </p:nvGrpSpPr>
        <p:grpSpPr>
          <a:xfrm>
            <a:off x="7584440" y="2860675"/>
            <a:ext cx="2849880" cy="1607185"/>
            <a:chOff x="11944" y="4845"/>
            <a:chExt cx="4488" cy="2531"/>
          </a:xfrm>
        </p:grpSpPr>
        <p:grpSp>
          <p:nvGrpSpPr>
            <p:cNvPr id="39" name="组合 10"/>
            <p:cNvGrpSpPr/>
            <p:nvPr/>
          </p:nvGrpSpPr>
          <p:grpSpPr>
            <a:xfrm>
              <a:off x="11944" y="4845"/>
              <a:ext cx="4488" cy="1706"/>
              <a:chOff x="4348" y="5187"/>
              <a:chExt cx="4488" cy="1706"/>
            </a:xfrm>
          </p:grpSpPr>
          <p:sp>
            <p:nvSpPr>
              <p:cNvPr id="1048603" name="矩形 11"/>
              <p:cNvSpPr/>
              <p:nvPr/>
            </p:nvSpPr>
            <p:spPr>
              <a:xfrm>
                <a:off x="4348" y="6159"/>
                <a:ext cx="1603" cy="734"/>
              </a:xfrm>
              <a:prstGeom prst="rect"/>
              <a:noFill/>
              <a:ln w="127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b="1" lang="zh-CN">
                    <a:solidFill>
                      <a:schemeClr val="tx1"/>
                    </a:solidFill>
                  </a:rPr>
                  <a:t>车辆</a:t>
                </a:r>
                <a:endParaRPr altLang="zh-CN" b="1" lang="zh-CN">
                  <a:solidFill>
                    <a:schemeClr val="tx1"/>
                  </a:solidFill>
                </a:endParaRPr>
              </a:p>
            </p:txBody>
          </p:sp>
          <p:sp>
            <p:nvSpPr>
              <p:cNvPr id="1048604" name="椭圆 12"/>
              <p:cNvSpPr/>
              <p:nvPr/>
            </p:nvSpPr>
            <p:spPr>
              <a:xfrm>
                <a:off x="6793" y="5187"/>
                <a:ext cx="2043" cy="682"/>
              </a:xfrm>
              <a:prstGeom prst="ellipse"/>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bIns="0" lIns="0" rIns="0" rtlCol="0" tIns="0"/>
              <a:p>
                <a:pPr algn="ctr"/>
                <a:r>
                  <a:rPr altLang="en-US" lang="zh-CN" u="sng">
                    <a:solidFill>
                      <a:schemeClr val="tx1"/>
                    </a:solidFill>
                  </a:rPr>
                  <a:t>车牌号</a:t>
                </a:r>
                <a:endParaRPr altLang="en-US" lang="zh-CN" u="sng">
                  <a:solidFill>
                    <a:schemeClr val="tx1"/>
                  </a:solidFill>
                </a:endParaRPr>
              </a:p>
            </p:txBody>
          </p:sp>
          <p:sp>
            <p:nvSpPr>
              <p:cNvPr id="1048605" name="椭圆 13"/>
              <p:cNvSpPr/>
              <p:nvPr/>
            </p:nvSpPr>
            <p:spPr>
              <a:xfrm>
                <a:off x="6793" y="6158"/>
                <a:ext cx="1755" cy="682"/>
              </a:xfrm>
              <a:prstGeom prst="ellipse"/>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bIns="0" lIns="0" rIns="0" rtlCol="0" tIns="0"/>
              <a:p>
                <a:pPr algn="ctr"/>
                <a:r>
                  <a:rPr altLang="en-US" lang="zh-CN">
                    <a:solidFill>
                      <a:schemeClr val="tx1"/>
                    </a:solidFill>
                  </a:rPr>
                  <a:t>型号</a:t>
                </a:r>
                <a:endParaRPr altLang="en-US" lang="zh-CN">
                  <a:solidFill>
                    <a:schemeClr val="tx1"/>
                  </a:solidFill>
                </a:endParaRPr>
              </a:p>
            </p:txBody>
          </p:sp>
          <p:cxnSp>
            <p:nvCxnSpPr>
              <p:cNvPr id="3145733" name="直接连接符 14"/>
              <p:cNvCxnSpPr>
                <a:cxnSpLocks/>
                <a:stCxn id="1048604" idx="2"/>
                <a:endCxn id="1048603" idx="3"/>
              </p:cNvCxnSpPr>
              <p:nvPr/>
            </p:nvCxnSpPr>
            <p:spPr>
              <a:xfrm flipH="1">
                <a:off x="5951" y="5528"/>
                <a:ext cx="842" cy="998"/>
              </a:xfrm>
              <a:prstGeom prst="line"/>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34" name="直接连接符 15"/>
              <p:cNvCxnSpPr>
                <a:cxnSpLocks/>
                <a:stCxn id="1048605" idx="2"/>
                <a:endCxn id="1048603" idx="3"/>
              </p:cNvCxnSpPr>
              <p:nvPr/>
            </p:nvCxnSpPr>
            <p:spPr>
              <a:xfrm flipH="1">
                <a:off x="5951" y="6499"/>
                <a:ext cx="842" cy="27"/>
              </a:xfrm>
              <a:prstGeom prst="line"/>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8606" name="椭圆 21"/>
            <p:cNvSpPr/>
            <p:nvPr/>
          </p:nvSpPr>
          <p:spPr>
            <a:xfrm>
              <a:off x="14389" y="6694"/>
              <a:ext cx="2043" cy="682"/>
            </a:xfrm>
            <a:prstGeom prst="ellipse"/>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bIns="0" lIns="0" rIns="0" rtlCol="0" tIns="0"/>
            <a:p>
              <a:pPr algn="ctr"/>
              <a:r>
                <a:rPr altLang="en-US" lang="zh-CN">
                  <a:solidFill>
                    <a:schemeClr val="tx1"/>
                  </a:solidFill>
                </a:rPr>
                <a:t>出厂日期</a:t>
              </a:r>
              <a:endParaRPr altLang="en-US" lang="zh-CN">
                <a:solidFill>
                  <a:schemeClr val="tx1"/>
                </a:solidFill>
              </a:endParaRPr>
            </a:p>
          </p:txBody>
        </p:sp>
        <p:cxnSp>
          <p:nvCxnSpPr>
            <p:cNvPr id="3145735" name="直接连接符 22"/>
            <p:cNvCxnSpPr>
              <a:cxnSpLocks/>
              <a:stCxn id="1048606" idx="2"/>
              <a:endCxn id="1048603" idx="3"/>
            </p:cNvCxnSpPr>
            <p:nvPr/>
          </p:nvCxnSpPr>
          <p:spPr>
            <a:xfrm flipH="1" flipV="1">
              <a:off x="13547" y="6184"/>
              <a:ext cx="842" cy="851"/>
            </a:xfrm>
            <a:prstGeom prst="line"/>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0" name="组合 62"/>
          <p:cNvGrpSpPr/>
          <p:nvPr/>
        </p:nvGrpSpPr>
        <p:grpSpPr>
          <a:xfrm>
            <a:off x="3202305" y="5312410"/>
            <a:ext cx="5054600" cy="1244600"/>
            <a:chOff x="5043" y="8366"/>
            <a:chExt cx="7960" cy="1960"/>
          </a:xfrm>
        </p:grpSpPr>
        <p:grpSp>
          <p:nvGrpSpPr>
            <p:cNvPr id="41" name="组合 40"/>
            <p:cNvGrpSpPr/>
            <p:nvPr/>
          </p:nvGrpSpPr>
          <p:grpSpPr>
            <a:xfrm>
              <a:off x="5043" y="8366"/>
              <a:ext cx="7960" cy="1960"/>
              <a:chOff x="10438" y="5630"/>
              <a:chExt cx="7960" cy="1960"/>
            </a:xfrm>
          </p:grpSpPr>
          <p:grpSp>
            <p:nvGrpSpPr>
              <p:cNvPr id="42" name="组合 41"/>
              <p:cNvGrpSpPr/>
              <p:nvPr/>
            </p:nvGrpSpPr>
            <p:grpSpPr>
              <a:xfrm>
                <a:off x="10438" y="5630"/>
                <a:ext cx="4775" cy="1960"/>
                <a:chOff x="2842" y="5972"/>
                <a:chExt cx="4775" cy="1960"/>
              </a:xfrm>
            </p:grpSpPr>
            <p:sp>
              <p:nvSpPr>
                <p:cNvPr id="1048607" name="矩形 42"/>
                <p:cNvSpPr/>
                <p:nvPr/>
              </p:nvSpPr>
              <p:spPr>
                <a:xfrm>
                  <a:off x="6014" y="5972"/>
                  <a:ext cx="1603" cy="734"/>
                </a:xfrm>
                <a:prstGeom prst="rect"/>
                <a:noFill/>
                <a:ln w="127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b="1" lang="zh-CN">
                      <a:solidFill>
                        <a:schemeClr val="tx1"/>
                      </a:solidFill>
                    </a:rPr>
                    <a:t>驾驶员</a:t>
                  </a:r>
                  <a:endParaRPr altLang="zh-CN" b="1" lang="zh-CN">
                    <a:solidFill>
                      <a:schemeClr val="tx1"/>
                    </a:solidFill>
                  </a:endParaRPr>
                </a:p>
              </p:txBody>
            </p:sp>
            <p:sp>
              <p:nvSpPr>
                <p:cNvPr id="1048608" name="椭圆 52"/>
                <p:cNvSpPr/>
                <p:nvPr/>
              </p:nvSpPr>
              <p:spPr>
                <a:xfrm>
                  <a:off x="2842" y="7250"/>
                  <a:ext cx="2043" cy="682"/>
                </a:xfrm>
                <a:prstGeom prst="ellipse"/>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bIns="0" lIns="0" rIns="0" rtlCol="0" tIns="0"/>
                <a:p>
                  <a:pPr algn="ctr"/>
                  <a:r>
                    <a:rPr altLang="en-US" lang="zh-CN" u="sng">
                      <a:solidFill>
                        <a:schemeClr val="tx1"/>
                      </a:solidFill>
                    </a:rPr>
                    <a:t>身份证号</a:t>
                  </a:r>
                  <a:endParaRPr altLang="en-US" lang="zh-CN" u="sng">
                    <a:solidFill>
                      <a:schemeClr val="tx1"/>
                    </a:solidFill>
                  </a:endParaRPr>
                </a:p>
              </p:txBody>
            </p:sp>
            <p:sp>
              <p:nvSpPr>
                <p:cNvPr id="1048609" name="椭圆 53"/>
                <p:cNvSpPr/>
                <p:nvPr/>
              </p:nvSpPr>
              <p:spPr>
                <a:xfrm>
                  <a:off x="4987" y="7250"/>
                  <a:ext cx="1755" cy="682"/>
                </a:xfrm>
                <a:prstGeom prst="ellipse"/>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bIns="0" lIns="0" rIns="0" rtlCol="0" tIns="0"/>
                <a:p>
                  <a:pPr algn="ctr"/>
                  <a:r>
                    <a:rPr altLang="en-US" lang="zh-CN">
                      <a:solidFill>
                        <a:schemeClr val="tx1"/>
                      </a:solidFill>
                    </a:rPr>
                    <a:t>姓名</a:t>
                  </a:r>
                  <a:endParaRPr altLang="en-US" lang="zh-CN">
                    <a:solidFill>
                      <a:schemeClr val="tx1"/>
                    </a:solidFill>
                  </a:endParaRPr>
                </a:p>
              </p:txBody>
            </p:sp>
            <p:cxnSp>
              <p:nvCxnSpPr>
                <p:cNvPr id="3145736" name="直接连接符 54"/>
                <p:cNvCxnSpPr>
                  <a:cxnSpLocks/>
                  <a:stCxn id="1048608" idx="7"/>
                  <a:endCxn id="1048607" idx="1"/>
                </p:cNvCxnSpPr>
                <p:nvPr/>
              </p:nvCxnSpPr>
              <p:spPr>
                <a:xfrm flipV="1">
                  <a:off x="4586" y="6339"/>
                  <a:ext cx="1428" cy="1011"/>
                </a:xfrm>
                <a:prstGeom prst="line"/>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37" name="直接连接符 55"/>
                <p:cNvCxnSpPr>
                  <a:cxnSpLocks/>
                  <a:stCxn id="1048609" idx="0"/>
                  <a:endCxn id="1048607" idx="2"/>
                </p:cNvCxnSpPr>
                <p:nvPr/>
              </p:nvCxnSpPr>
              <p:spPr>
                <a:xfrm flipV="1">
                  <a:off x="5865" y="6706"/>
                  <a:ext cx="951" cy="544"/>
                </a:xfrm>
                <a:prstGeom prst="line"/>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8610" name="椭圆 56"/>
              <p:cNvSpPr/>
              <p:nvPr/>
            </p:nvSpPr>
            <p:spPr>
              <a:xfrm>
                <a:off x="16355" y="6908"/>
                <a:ext cx="2043" cy="682"/>
              </a:xfrm>
              <a:prstGeom prst="ellipse"/>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bIns="0" lIns="0" rIns="0" rtlCol="0" tIns="0"/>
              <a:p>
                <a:pPr algn="ctr"/>
                <a:r>
                  <a:rPr altLang="en-US" lang="zh-CN">
                    <a:solidFill>
                      <a:schemeClr val="tx1"/>
                    </a:solidFill>
                  </a:rPr>
                  <a:t>驾驶证号</a:t>
                </a:r>
                <a:endParaRPr altLang="en-US" lang="zh-CN">
                  <a:solidFill>
                    <a:schemeClr val="tx1"/>
                  </a:solidFill>
                </a:endParaRPr>
              </a:p>
            </p:txBody>
          </p:sp>
          <p:cxnSp>
            <p:nvCxnSpPr>
              <p:cNvPr id="3145738" name="直接连接符 57"/>
              <p:cNvCxnSpPr>
                <a:cxnSpLocks/>
                <a:stCxn id="1048610" idx="1"/>
                <a:endCxn id="1048607" idx="3"/>
              </p:cNvCxnSpPr>
              <p:nvPr/>
            </p:nvCxnSpPr>
            <p:spPr>
              <a:xfrm flipH="1" flipV="1">
                <a:off x="15213" y="5997"/>
                <a:ext cx="1441" cy="1011"/>
              </a:xfrm>
              <a:prstGeom prst="line"/>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8611" name="椭圆 58"/>
            <p:cNvSpPr/>
            <p:nvPr/>
          </p:nvSpPr>
          <p:spPr>
            <a:xfrm>
              <a:off x="9070" y="9644"/>
              <a:ext cx="1755" cy="682"/>
            </a:xfrm>
            <a:prstGeom prst="ellipse"/>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bIns="0" lIns="0" rIns="0" rtlCol="0" tIns="0"/>
            <a:p>
              <a:pPr algn="ctr"/>
              <a:r>
                <a:rPr altLang="en-US" lang="zh-CN">
                  <a:solidFill>
                    <a:schemeClr val="tx1"/>
                  </a:solidFill>
                </a:rPr>
                <a:t>手机</a:t>
              </a:r>
              <a:endParaRPr altLang="en-US" lang="zh-CN">
                <a:solidFill>
                  <a:schemeClr val="tx1"/>
                </a:solidFill>
              </a:endParaRPr>
            </a:p>
          </p:txBody>
        </p:sp>
        <p:cxnSp>
          <p:nvCxnSpPr>
            <p:cNvPr id="3145739" name="直接连接符 59"/>
            <p:cNvCxnSpPr>
              <a:cxnSpLocks/>
              <a:stCxn id="1048611" idx="0"/>
              <a:endCxn id="1048607" idx="2"/>
            </p:cNvCxnSpPr>
            <p:nvPr/>
          </p:nvCxnSpPr>
          <p:spPr>
            <a:xfrm flipH="1" flipV="1">
              <a:off x="9017" y="9100"/>
              <a:ext cx="931" cy="544"/>
            </a:xfrm>
            <a:prstGeom prst="line"/>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3" name="组合 63"/>
          <p:cNvGrpSpPr/>
          <p:nvPr/>
        </p:nvGrpSpPr>
        <p:grpSpPr>
          <a:xfrm>
            <a:off x="3983990" y="3710940"/>
            <a:ext cx="3600450" cy="1600835"/>
            <a:chOff x="6274" y="5844"/>
            <a:chExt cx="5670" cy="2521"/>
          </a:xfrm>
        </p:grpSpPr>
        <p:grpSp>
          <p:nvGrpSpPr>
            <p:cNvPr id="44" name="组合 46"/>
            <p:cNvGrpSpPr/>
            <p:nvPr/>
          </p:nvGrpSpPr>
          <p:grpSpPr>
            <a:xfrm>
              <a:off x="6274" y="5844"/>
              <a:ext cx="5670" cy="1509"/>
              <a:chOff x="6268" y="7735"/>
              <a:chExt cx="5670" cy="1509"/>
            </a:xfrm>
          </p:grpSpPr>
          <p:sp>
            <p:nvSpPr>
              <p:cNvPr id="1048612" name="菱形 29"/>
              <p:cNvSpPr/>
              <p:nvPr/>
            </p:nvSpPr>
            <p:spPr>
              <a:xfrm>
                <a:off x="7851" y="8106"/>
                <a:ext cx="2275" cy="1138"/>
              </a:xfrm>
              <a:prstGeom prst="diamond"/>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en-US" b="1" lang="zh-CN">
                    <a:solidFill>
                      <a:schemeClr val="tx1"/>
                    </a:solidFill>
                  </a:rPr>
                  <a:t>任务</a:t>
                </a:r>
                <a:endParaRPr altLang="en-US" b="1" lang="zh-CN">
                  <a:solidFill>
                    <a:schemeClr val="tx1"/>
                  </a:solidFill>
                </a:endParaRPr>
              </a:p>
            </p:txBody>
          </p:sp>
          <p:cxnSp>
            <p:nvCxnSpPr>
              <p:cNvPr id="3145740" name="直接连接符 30"/>
              <p:cNvCxnSpPr>
                <a:cxnSpLocks/>
                <a:stCxn id="1048599" idx="3"/>
                <a:endCxn id="1048612" idx="1"/>
              </p:cNvCxnSpPr>
              <p:nvPr/>
            </p:nvCxnSpPr>
            <p:spPr>
              <a:xfrm>
                <a:off x="6268" y="7735"/>
                <a:ext cx="1583" cy="940"/>
              </a:xfrm>
              <a:prstGeom prst="line"/>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41" name="直接连接符 31"/>
              <p:cNvCxnSpPr>
                <a:cxnSpLocks/>
                <a:stCxn id="1048603" idx="1"/>
                <a:endCxn id="1048612" idx="3"/>
              </p:cNvCxnSpPr>
              <p:nvPr/>
            </p:nvCxnSpPr>
            <p:spPr>
              <a:xfrm flipH="1">
                <a:off x="10126" y="7735"/>
                <a:ext cx="1812" cy="940"/>
              </a:xfrm>
              <a:prstGeom prst="line"/>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5742" name="直接连接符 60"/>
            <p:cNvCxnSpPr>
              <a:cxnSpLocks/>
              <a:stCxn id="1048612" idx="2"/>
              <a:endCxn id="1048607" idx="0"/>
            </p:cNvCxnSpPr>
            <p:nvPr/>
          </p:nvCxnSpPr>
          <p:spPr>
            <a:xfrm>
              <a:off x="8995" y="7353"/>
              <a:ext cx="22" cy="1013"/>
            </a:xfrm>
            <a:prstGeom prst="line"/>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8613" name="文本框 64"/>
          <p:cNvSpPr txBox="1"/>
          <p:nvPr/>
        </p:nvSpPr>
        <p:spPr>
          <a:xfrm>
            <a:off x="8849360" y="5778500"/>
            <a:ext cx="3158490" cy="670560"/>
          </a:xfrm>
          <a:prstGeom prst="rect"/>
          <a:noFill/>
        </p:spPr>
        <p:txBody>
          <a:bodyPr rtlCol="0" wrap="square">
            <a:spAutoFit/>
          </a:bodyPr>
          <a:p>
            <a:r>
              <a:rPr altLang="en-US" lang="zh-CN"/>
              <a:t>注：也可以使用</a:t>
            </a:r>
            <a:r>
              <a:rPr altLang="zh-CN" lang="en-US"/>
              <a:t>‘</a:t>
            </a:r>
            <a:r>
              <a:rPr altLang="en-US" lang="zh-CN"/>
              <a:t>驾驶证号</a:t>
            </a:r>
            <a:r>
              <a:rPr altLang="zh-CN" lang="en-US"/>
              <a:t>’</a:t>
            </a:r>
            <a:r>
              <a:rPr altLang="en-US" lang="zh-CN"/>
              <a:t>作为</a:t>
            </a:r>
            <a:r>
              <a:rPr altLang="zh-CN" lang="en-US"/>
              <a:t>‘</a:t>
            </a:r>
            <a:r>
              <a:rPr altLang="en-US" lang="zh-CN"/>
              <a:t>驾驶员</a:t>
            </a:r>
            <a:r>
              <a:rPr altLang="zh-CN" lang="en-US"/>
              <a:t>’</a:t>
            </a:r>
            <a:r>
              <a:rPr altLang="en-US" lang="zh-CN"/>
              <a:t>的 </a:t>
            </a:r>
            <a:r>
              <a:rPr altLang="zh-CN" lang="en-US"/>
              <a:t>identifier</a:t>
            </a:r>
            <a:endParaRPr altLang="zh-CN" lang="en-US"/>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3" presetSubtype="10">
                                  <p:stCondLst>
                                    <p:cond delay="0"/>
                                  </p:stCondLst>
                                  <p:childTnLst>
                                    <p:set>
                                      <p:cBhvr>
                                        <p:cTn dur="1" fill="hold" id="6">
                                          <p:stCondLst>
                                            <p:cond delay="0"/>
                                          </p:stCondLst>
                                        </p:cTn>
                                        <p:tgtEl>
                                          <p:spTgt spid="36"/>
                                        </p:tgtEl>
                                        <p:attrNameLst>
                                          <p:attrName>style.visibility</p:attrName>
                                        </p:attrNameLst>
                                      </p:cBhvr>
                                      <p:to>
                                        <p:strVal val="visible"/>
                                      </p:to>
                                    </p:set>
                                    <p:animEffect transition="in" filter="blinds(horizontal)">
                                      <p:cBhvr>
                                        <p:cTn dur="500" id="7"/>
                                        <p:tgtEl>
                                          <p:spTgt spid="36"/>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3" presetSubtype="10">
                                  <p:stCondLst>
                                    <p:cond delay="0"/>
                                  </p:stCondLst>
                                  <p:childTnLst>
                                    <p:set>
                                      <p:cBhvr>
                                        <p:cTn dur="1" fill="hold" id="11">
                                          <p:stCondLst>
                                            <p:cond delay="0"/>
                                          </p:stCondLst>
                                        </p:cTn>
                                        <p:tgtEl>
                                          <p:spTgt spid="38"/>
                                        </p:tgtEl>
                                        <p:attrNameLst>
                                          <p:attrName>style.visibility</p:attrName>
                                        </p:attrNameLst>
                                      </p:cBhvr>
                                      <p:to>
                                        <p:strVal val="visible"/>
                                      </p:to>
                                    </p:set>
                                    <p:animEffect transition="in" filter="blinds(horizontal)">
                                      <p:cBhvr>
                                        <p:cTn dur="500" id="12"/>
                                        <p:tgtEl>
                                          <p:spTgt spid="38"/>
                                        </p:tgtEl>
                                      </p:cBhvr>
                                    </p:animEffect>
                                  </p:childTnLst>
                                </p:cTn>
                              </p:par>
                            </p:childTnLst>
                          </p:cTn>
                        </p:par>
                      </p:childTnLst>
                    </p:cTn>
                  </p:par>
                  <p:par>
                    <p:cTn fill="hold" id="13">
                      <p:stCondLst>
                        <p:cond delay="indefinite"/>
                      </p:stCondLst>
                      <p:childTnLst>
                        <p:par>
                          <p:cTn fill="hold" id="14">
                            <p:stCondLst>
                              <p:cond delay="0"/>
                            </p:stCondLst>
                            <p:childTnLst>
                              <p:par>
                                <p:cTn fill="hold" id="15" nodeType="clickEffect" presetClass="entr" presetID="3" presetSubtype="10">
                                  <p:stCondLst>
                                    <p:cond delay="0"/>
                                  </p:stCondLst>
                                  <p:childTnLst>
                                    <p:set>
                                      <p:cBhvr>
                                        <p:cTn dur="1" fill="hold" id="16">
                                          <p:stCondLst>
                                            <p:cond delay="0"/>
                                          </p:stCondLst>
                                        </p:cTn>
                                        <p:tgtEl>
                                          <p:spTgt spid="40"/>
                                        </p:tgtEl>
                                        <p:attrNameLst>
                                          <p:attrName>style.visibility</p:attrName>
                                        </p:attrNameLst>
                                      </p:cBhvr>
                                      <p:to>
                                        <p:strVal val="visible"/>
                                      </p:to>
                                    </p:set>
                                    <p:animEffect transition="in" filter="blinds(horizontal)">
                                      <p:cBhvr>
                                        <p:cTn dur="500" id="17"/>
                                        <p:tgtEl>
                                          <p:spTgt spid="40"/>
                                        </p:tgtEl>
                                      </p:cBhvr>
                                    </p:animEffect>
                                  </p:childTnLst>
                                </p:cTn>
                              </p:par>
                            </p:childTnLst>
                          </p:cTn>
                        </p:par>
                      </p:childTnLst>
                    </p:cTn>
                  </p:par>
                  <p:par>
                    <p:cTn fill="hold" id="18">
                      <p:stCondLst>
                        <p:cond delay="indefinite"/>
                      </p:stCondLst>
                      <p:childTnLst>
                        <p:par>
                          <p:cTn fill="hold" id="19">
                            <p:stCondLst>
                              <p:cond delay="0"/>
                            </p:stCondLst>
                            <p:childTnLst>
                              <p:par>
                                <p:cTn fill="hold" id="20" nodeType="clickEffect" presetClass="entr" presetID="3" presetSubtype="10">
                                  <p:stCondLst>
                                    <p:cond delay="0"/>
                                  </p:stCondLst>
                                  <p:childTnLst>
                                    <p:set>
                                      <p:cBhvr>
                                        <p:cTn dur="1" fill="hold" id="21">
                                          <p:stCondLst>
                                            <p:cond delay="0"/>
                                          </p:stCondLst>
                                        </p:cTn>
                                        <p:tgtEl>
                                          <p:spTgt spid="43"/>
                                        </p:tgtEl>
                                        <p:attrNameLst>
                                          <p:attrName>style.visibility</p:attrName>
                                        </p:attrNameLst>
                                      </p:cBhvr>
                                      <p:to>
                                        <p:strVal val="visible"/>
                                      </p:to>
                                    </p:set>
                                    <p:animEffect transition="in" filter="blinds(horizontal)">
                                      <p:cBhvr>
                                        <p:cTn dur="500" id="22"/>
                                        <p:tgtEl>
                                          <p:spTgt spid="43"/>
                                        </p:tgtEl>
                                      </p:cBhvr>
                                    </p:animEffect>
                                  </p:childTnLst>
                                </p:cTn>
                              </p:par>
                            </p:childTnLst>
                          </p:cTn>
                        </p:par>
                      </p:childTnLst>
                    </p:cTn>
                  </p:par>
                  <p:par>
                    <p:cTn fill="hold" id="23">
                      <p:stCondLst>
                        <p:cond delay="indefinite"/>
                      </p:stCondLst>
                      <p:childTnLst>
                        <p:par>
                          <p:cTn fill="hold" id="24">
                            <p:stCondLst>
                              <p:cond delay="0"/>
                            </p:stCondLst>
                            <p:childTnLst>
                              <p:par>
                                <p:cTn fill="hold" id="25" nodeType="clickEffect" presetClass="entr" presetID="3" presetSubtype="10">
                                  <p:stCondLst>
                                    <p:cond delay="0"/>
                                  </p:stCondLst>
                                  <p:childTnLst>
                                    <p:set>
                                      <p:cBhvr>
                                        <p:cTn dur="1" fill="hold" id="26">
                                          <p:stCondLst>
                                            <p:cond delay="0"/>
                                          </p:stCondLst>
                                        </p:cTn>
                                        <p:tgtEl>
                                          <p:spTgt spid="35"/>
                                        </p:tgtEl>
                                        <p:attrNameLst>
                                          <p:attrName>style.visibility</p:attrName>
                                        </p:attrNameLst>
                                      </p:cBhvr>
                                      <p:to>
                                        <p:strVal val="visible"/>
                                      </p:to>
                                    </p:set>
                                    <p:animEffect transition="in" filter="blinds(horizontal)">
                                      <p:cBhvr>
                                        <p:cTn dur="500" id="27"/>
                                        <p:tgtEl>
                                          <p:spTgt spid="35"/>
                                        </p:tgtEl>
                                      </p:cBhvr>
                                    </p:animEffect>
                                  </p:childTnLst>
                                </p:cTn>
                              </p:par>
                            </p:childTnLst>
                          </p:cTn>
                        </p:par>
                      </p:childTnLst>
                    </p:cTn>
                  </p:par>
                  <p:par>
                    <p:cTn fill="hold" id="28">
                      <p:stCondLst>
                        <p:cond delay="indefinite"/>
                      </p:stCondLst>
                      <p:childTnLst>
                        <p:par>
                          <p:cTn fill="hold" id="29">
                            <p:stCondLst>
                              <p:cond delay="0"/>
                            </p:stCondLst>
                            <p:childTnLst>
                              <p:par>
                                <p:cTn fill="hold" id="30" nodeType="clickEffect" presetClass="entr" presetID="3" presetSubtype="10">
                                  <p:stCondLst>
                                    <p:cond delay="0"/>
                                  </p:stCondLst>
                                  <p:childTnLst>
                                    <p:set>
                                      <p:cBhvr>
                                        <p:cTn dur="1" fill="hold" id="31">
                                          <p:stCondLst>
                                            <p:cond delay="0"/>
                                          </p:stCondLst>
                                        </p:cTn>
                                        <p:tgtEl>
                                          <p:spTgt spid="33"/>
                                        </p:tgtEl>
                                        <p:attrNameLst>
                                          <p:attrName>style.visibility</p:attrName>
                                        </p:attrNameLst>
                                      </p:cBhvr>
                                      <p:to>
                                        <p:strVal val="visible"/>
                                      </p:to>
                                    </p:set>
                                    <p:animEffect transition="in" filter="blinds(horizontal)">
                                      <p:cBhvr>
                                        <p:cTn dur="500" id="32"/>
                                        <p:tgtEl>
                                          <p:spTgt spid="33"/>
                                        </p:tgtEl>
                                      </p:cBhvr>
                                    </p:animEffect>
                                  </p:childTnLst>
                                </p:cTn>
                              </p:par>
                            </p:childTnLst>
                          </p:cTn>
                        </p:par>
                      </p:childTnLst>
                    </p:cTn>
                  </p:par>
                  <p:par>
                    <p:cTn fill="hold" id="33">
                      <p:stCondLst>
                        <p:cond delay="indefinite"/>
                      </p:stCondLst>
                      <p:childTnLst>
                        <p:par>
                          <p:cTn fill="hold" id="34">
                            <p:stCondLst>
                              <p:cond delay="0"/>
                            </p:stCondLst>
                            <p:childTnLst>
                              <p:par>
                                <p:cTn fill="hold" grpId="0" id="35" nodeType="clickEffect" presetClass="entr" presetID="3" presetSubtype="10">
                                  <p:stCondLst>
                                    <p:cond delay="0"/>
                                  </p:stCondLst>
                                  <p:childTnLst>
                                    <p:set>
                                      <p:cBhvr>
                                        <p:cTn dur="1" fill="hold" id="36">
                                          <p:stCondLst>
                                            <p:cond delay="0"/>
                                          </p:stCondLst>
                                        </p:cTn>
                                        <p:tgtEl>
                                          <p:spTgt spid="1048613"/>
                                        </p:tgtEl>
                                        <p:attrNameLst>
                                          <p:attrName>style.visibility</p:attrName>
                                        </p:attrNameLst>
                                      </p:cBhvr>
                                      <p:to>
                                        <p:strVal val="visible"/>
                                      </p:to>
                                    </p:set>
                                    <p:animEffect transition="in" filter="blinds(horizontal)">
                                      <p:cBhvr>
                                        <p:cTn dur="500" id="37"/>
                                        <p:tgtEl>
                                          <p:spTgt spid="10486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p:grpSpPr>
      <p:sp>
        <p:nvSpPr>
          <p:cNvPr id="1048614" name="文本框 43"/>
          <p:cNvSpPr txBox="1"/>
          <p:nvPr/>
        </p:nvSpPr>
        <p:spPr>
          <a:xfrm>
            <a:off x="226060" y="3869055"/>
            <a:ext cx="11555095" cy="460375"/>
          </a:xfrm>
          <a:prstGeom prst="rect"/>
          <a:noFill/>
          <a:ln>
            <a:solidFill>
              <a:schemeClr val="accent1"/>
            </a:solidFill>
          </a:ln>
        </p:spPr>
        <p:txBody>
          <a:bodyPr rtlCol="0" wrap="square">
            <a:spAutoFit/>
          </a:bodyPr>
          <a:p>
            <a:pPr indent="-429260" marL="429260"/>
            <a:r>
              <a:rPr sz="2400" lang="en-US"/>
              <a:t>2. ER</a:t>
            </a:r>
            <a:r>
              <a:rPr altLang="en-US" sz="2400" lang="zh-CN"/>
              <a:t>模型到关系模型的转换</a:t>
            </a:r>
            <a:endParaRPr altLang="en-US" sz="2400" lang="zh-CN"/>
          </a:p>
        </p:txBody>
      </p:sp>
      <p:sp>
        <p:nvSpPr>
          <p:cNvPr id="1048615" name="文本框 3"/>
          <p:cNvSpPr txBox="1"/>
          <p:nvPr/>
        </p:nvSpPr>
        <p:spPr>
          <a:xfrm>
            <a:off x="353060" y="4394200"/>
            <a:ext cx="11555095" cy="1376680"/>
          </a:xfrm>
          <a:prstGeom prst="rect"/>
          <a:noFill/>
          <a:ln>
            <a:noFill/>
          </a:ln>
        </p:spPr>
        <p:txBody>
          <a:bodyPr rtlCol="0" wrap="square">
            <a:spAutoFit/>
          </a:bodyPr>
          <a:p>
            <a:pPr indent="-429260" marL="429260">
              <a:lnSpc>
                <a:spcPct val="150000"/>
              </a:lnSpc>
              <a:buFont typeface="Arial" panose="020B0604020202020204" pitchFamily="34" charset="0"/>
              <a:buChar char="•"/>
            </a:pPr>
            <a:r>
              <a:rPr altLang="en-US" sz="2400" lang="zh-CN"/>
              <a:t>线路（</a:t>
            </a:r>
            <a:r>
              <a:rPr altLang="en-US" sz="2400" lang="zh-CN" u="sng"/>
              <a:t>线路编号</a:t>
            </a:r>
            <a:r>
              <a:rPr altLang="en-US" sz="2400" lang="zh-CN"/>
              <a:t>，起点站，终点站）</a:t>
            </a:r>
            <a:endParaRPr altLang="en-US" sz="2400" lang="zh-CN"/>
          </a:p>
          <a:p>
            <a:pPr indent="-429260" marL="429260">
              <a:lnSpc>
                <a:spcPct val="150000"/>
              </a:lnSpc>
              <a:buFont typeface="Arial" panose="020B0604020202020204" pitchFamily="34" charset="0"/>
              <a:buChar char="•"/>
            </a:pPr>
            <a:r>
              <a:rPr altLang="en-US" sz="2400" lang="zh-CN"/>
              <a:t>车辆（</a:t>
            </a:r>
            <a:r>
              <a:rPr altLang="en-US" sz="2400" lang="zh-CN" u="sng"/>
              <a:t>车牌号</a:t>
            </a:r>
            <a:r>
              <a:rPr altLang="en-US" sz="2400" lang="zh-CN"/>
              <a:t>，型号，出厂日期）</a:t>
            </a:r>
            <a:endParaRPr altLang="en-US" sz="2400" lang="zh-CN"/>
          </a:p>
        </p:txBody>
      </p:sp>
      <p:sp>
        <p:nvSpPr>
          <p:cNvPr id="1048616" name="文本框 22"/>
          <p:cNvSpPr txBox="1"/>
          <p:nvPr/>
        </p:nvSpPr>
        <p:spPr>
          <a:xfrm>
            <a:off x="353060" y="5510530"/>
            <a:ext cx="11555095" cy="1376680"/>
          </a:xfrm>
          <a:prstGeom prst="rect"/>
          <a:noFill/>
          <a:ln>
            <a:noFill/>
          </a:ln>
        </p:spPr>
        <p:txBody>
          <a:bodyPr rtlCol="0" wrap="square">
            <a:spAutoFit/>
          </a:bodyPr>
          <a:p>
            <a:pPr indent="-429260" marL="429260">
              <a:lnSpc>
                <a:spcPct val="150000"/>
              </a:lnSpc>
              <a:buFont typeface="Arial" panose="020B0604020202020204" pitchFamily="34" charset="0"/>
              <a:buChar char="•"/>
            </a:pPr>
            <a:r>
              <a:rPr altLang="en-US" sz="2400" lang="zh-CN"/>
              <a:t>驾驶员（</a:t>
            </a:r>
            <a:r>
              <a:rPr altLang="en-US" sz="2400" lang="zh-CN" u="sng"/>
              <a:t>身份证号</a:t>
            </a:r>
            <a:r>
              <a:rPr altLang="en-US" sz="2400" lang="zh-CN"/>
              <a:t>，姓名，手机，驾驶证号）</a:t>
            </a:r>
            <a:endParaRPr altLang="en-US" sz="2400" lang="zh-CN"/>
          </a:p>
          <a:p>
            <a:pPr indent="-429260" marL="429260">
              <a:lnSpc>
                <a:spcPct val="150000"/>
              </a:lnSpc>
              <a:buFont typeface="Arial" panose="020B0604020202020204" pitchFamily="34" charset="0"/>
              <a:buChar char="•"/>
            </a:pPr>
            <a:r>
              <a:rPr altLang="en-US" sz="2400" lang="zh-CN"/>
              <a:t>任务（</a:t>
            </a:r>
            <a:r>
              <a:rPr altLang="en-US" sz="2400" lang="zh-CN" u="sng"/>
              <a:t>线路编号，车牌号，身份证号</a:t>
            </a:r>
            <a:r>
              <a:rPr altLang="en-US" sz="2400" lang="zh-CN"/>
              <a:t>，出发时间，返回时间）</a:t>
            </a:r>
            <a:endParaRPr altLang="en-US" sz="2400" lang="zh-CN"/>
          </a:p>
        </p:txBody>
      </p:sp>
      <p:pic>
        <p:nvPicPr>
          <p:cNvPr id="2097152" name="图片 21"/>
          <p:cNvPicPr>
            <a:picLocks noChangeAspect="1"/>
          </p:cNvPicPr>
          <p:nvPr/>
        </p:nvPicPr>
        <p:blipFill>
          <a:blip xmlns:r="http://schemas.openxmlformats.org/officeDocument/2006/relationships" r:embed="rId1"/>
          <a:stretch>
            <a:fillRect/>
          </a:stretch>
        </p:blipFill>
        <p:spPr>
          <a:xfrm>
            <a:off x="1245235" y="5080"/>
            <a:ext cx="9168765" cy="3851275"/>
          </a:xfrm>
          <a:prstGeom prst="rect"/>
        </p:spPr>
      </p:pic>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3" presetSubtype="10">
                                  <p:stCondLst>
                                    <p:cond delay="0"/>
                                  </p:stCondLst>
                                  <p:childTnLst>
                                    <p:set>
                                      <p:cBhvr>
                                        <p:cTn dur="1" fill="hold" id="6">
                                          <p:stCondLst>
                                            <p:cond delay="0"/>
                                          </p:stCondLst>
                                        </p:cTn>
                                        <p:tgtEl>
                                          <p:spTgt spid="1048615"/>
                                        </p:tgtEl>
                                        <p:attrNameLst>
                                          <p:attrName>style.visibility</p:attrName>
                                        </p:attrNameLst>
                                      </p:cBhvr>
                                      <p:to>
                                        <p:strVal val="visible"/>
                                      </p:to>
                                    </p:set>
                                    <p:animEffect transition="in" filter="blinds(horizontal)">
                                      <p:cBhvr>
                                        <p:cTn dur="500" id="7"/>
                                        <p:tgtEl>
                                          <p:spTgt spid="1048615"/>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3" presetSubtype="10">
                                  <p:stCondLst>
                                    <p:cond delay="0"/>
                                  </p:stCondLst>
                                  <p:childTnLst>
                                    <p:set>
                                      <p:cBhvr>
                                        <p:cTn dur="1" fill="hold" id="11">
                                          <p:stCondLst>
                                            <p:cond delay="0"/>
                                          </p:stCondLst>
                                        </p:cTn>
                                        <p:tgtEl>
                                          <p:spTgt spid="1048616">
                                            <p:txEl>
                                              <p:pRg st="0" end="0"/>
                                            </p:txEl>
                                          </p:spTgt>
                                        </p:tgtEl>
                                        <p:attrNameLst>
                                          <p:attrName>style.visibility</p:attrName>
                                        </p:attrNameLst>
                                      </p:cBhvr>
                                      <p:to>
                                        <p:strVal val="visible"/>
                                      </p:to>
                                    </p:set>
                                    <p:animEffect transition="in" filter="blinds(horizontal)">
                                      <p:cBhvr>
                                        <p:cTn dur="500" id="12"/>
                                        <p:tgtEl>
                                          <p:spTgt spid="1048616">
                                            <p:txEl>
                                              <p:pRg st="0" end="0"/>
                                            </p:txEl>
                                          </p:spTgt>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3" presetSubtype="10">
                                  <p:stCondLst>
                                    <p:cond delay="0"/>
                                  </p:stCondLst>
                                  <p:childTnLst>
                                    <p:set>
                                      <p:cBhvr>
                                        <p:cTn dur="1" fill="hold" id="16">
                                          <p:stCondLst>
                                            <p:cond delay="0"/>
                                          </p:stCondLst>
                                        </p:cTn>
                                        <p:tgtEl>
                                          <p:spTgt spid="1048616">
                                            <p:txEl>
                                              <p:pRg st="1" end="1"/>
                                            </p:txEl>
                                          </p:spTgt>
                                        </p:tgtEl>
                                        <p:attrNameLst>
                                          <p:attrName>style.visibility</p:attrName>
                                        </p:attrNameLst>
                                      </p:cBhvr>
                                      <p:to>
                                        <p:strVal val="visible"/>
                                      </p:to>
                                    </p:set>
                                    <p:animEffect transition="in" filter="blinds(horizontal)">
                                      <p:cBhvr>
                                        <p:cTn dur="500" id="17"/>
                                        <p:tgtEl>
                                          <p:spTgt spid="104861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15" grpId="0"/>
      <p:bldP spid="104861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p:grpSpPr>
      <p:sp>
        <p:nvSpPr>
          <p:cNvPr id="1048617" name="文本框 2"/>
          <p:cNvSpPr txBox="1"/>
          <p:nvPr/>
        </p:nvSpPr>
        <p:spPr>
          <a:xfrm>
            <a:off x="360045" y="229235"/>
            <a:ext cx="11393805" cy="5198745"/>
          </a:xfrm>
          <a:prstGeom prst="rect"/>
          <a:noFill/>
          <a:ln>
            <a:solidFill>
              <a:schemeClr val="accent1"/>
            </a:solidFill>
          </a:ln>
        </p:spPr>
        <p:txBody>
          <a:bodyPr rtlCol="0" wrap="square">
            <a:spAutoFit/>
          </a:bodyPr>
          <a:p>
            <a:pPr indent="-274955" marL="274955">
              <a:lnSpc>
                <a:spcPct val="150000"/>
              </a:lnSpc>
            </a:pPr>
            <a:r>
              <a:rPr altLang="zh-CN" b="1" sz="2800" lang="en-US">
                <a:solidFill>
                  <a:srgbClr val="0000CC"/>
                </a:solidFill>
              </a:rPr>
              <a:t>3. </a:t>
            </a:r>
            <a:r>
              <a:rPr altLang="en-US" b="1" sz="2800" lang="zh-CN">
                <a:solidFill>
                  <a:srgbClr val="0000CC"/>
                </a:solidFill>
                <a:sym typeface="+mn-ea"/>
              </a:rPr>
              <a:t>假设有如下的一个关系：</a:t>
            </a:r>
            <a:endParaRPr altLang="en-US" b="1" sz="2800" lang="zh-CN">
              <a:solidFill>
                <a:srgbClr val="0000CC"/>
              </a:solidFill>
              <a:sym typeface="+mn-ea"/>
            </a:endParaRPr>
          </a:p>
          <a:p>
            <a:pPr indent="-274955" lvl="1" marL="732155">
              <a:lnSpc>
                <a:spcPct val="150000"/>
              </a:lnSpc>
            </a:pPr>
            <a:r>
              <a:rPr altLang="en-US" b="1" sz="2800" lang="zh-CN">
                <a:solidFill>
                  <a:srgbClr val="0000CC"/>
                </a:solidFill>
                <a:sym typeface="+mn-ea"/>
              </a:rPr>
              <a:t>R（线路编号，车牌号，驾驶证号，出发时间，返回时间，起始站点）</a:t>
            </a:r>
            <a:endParaRPr altLang="en-US" b="1" sz="2800" lang="zh-CN">
              <a:solidFill>
                <a:srgbClr val="0000CC"/>
              </a:solidFill>
              <a:sym typeface="+mn-ea"/>
            </a:endParaRPr>
          </a:p>
          <a:p>
            <a:pPr indent="-274955" marL="274955">
              <a:lnSpc>
                <a:spcPct val="150000"/>
              </a:lnSpc>
            </a:pPr>
            <a:r>
              <a:rPr altLang="en-US" b="1" sz="2800" lang="zh-CN">
                <a:solidFill>
                  <a:srgbClr val="0000CC"/>
                </a:solidFill>
                <a:sym typeface="+mn-ea"/>
              </a:rPr>
              <a:t>请回答以下问题：</a:t>
            </a:r>
            <a:endParaRPr altLang="en-US" b="1" sz="2800" lang="zh-CN">
              <a:solidFill>
                <a:srgbClr val="0000CC"/>
              </a:solidFill>
            </a:endParaRPr>
          </a:p>
          <a:p>
            <a:pPr indent="-741045" lvl="1" marL="1198245">
              <a:lnSpc>
                <a:spcPct val="150000"/>
              </a:lnSpc>
            </a:pPr>
            <a:r>
              <a:rPr altLang="en-US" b="1" sz="2800" lang="zh-CN">
                <a:solidFill>
                  <a:srgbClr val="0000CC"/>
                </a:solidFill>
                <a:sym typeface="+mn-ea"/>
              </a:rPr>
              <a:t>1) 写出关系R上的最小函数依赖集；</a:t>
            </a:r>
            <a:endParaRPr altLang="en-US" b="1" sz="2800" lang="zh-CN">
              <a:solidFill>
                <a:srgbClr val="0000CC"/>
              </a:solidFill>
            </a:endParaRPr>
          </a:p>
          <a:p>
            <a:pPr indent="-741045" lvl="1" marL="1198245">
              <a:lnSpc>
                <a:spcPct val="150000"/>
              </a:lnSpc>
            </a:pPr>
            <a:r>
              <a:rPr altLang="en-US" b="1" sz="2800" lang="zh-CN">
                <a:solidFill>
                  <a:srgbClr val="0000CC"/>
                </a:solidFill>
                <a:sym typeface="+mn-ea"/>
              </a:rPr>
              <a:t>2) 给出关系R的所有候选关键字；</a:t>
            </a:r>
            <a:endParaRPr altLang="en-US" b="1" sz="2800" lang="zh-CN">
              <a:solidFill>
                <a:srgbClr val="0000CC"/>
              </a:solidFill>
            </a:endParaRPr>
          </a:p>
          <a:p>
            <a:pPr indent="-741045" lvl="1" marL="1198245">
              <a:lnSpc>
                <a:spcPct val="150000"/>
              </a:lnSpc>
            </a:pPr>
            <a:r>
              <a:rPr altLang="zh-CN" b="1" sz="2800" lang="en-US">
                <a:solidFill>
                  <a:srgbClr val="0000CC"/>
                </a:solidFill>
                <a:sym typeface="+mn-ea"/>
              </a:rPr>
              <a:t>3) </a:t>
            </a:r>
            <a:r>
              <a:rPr altLang="en-US" b="1" sz="2800" lang="zh-CN">
                <a:solidFill>
                  <a:srgbClr val="0000CC"/>
                </a:solidFill>
                <a:sym typeface="+mn-ea"/>
              </a:rPr>
              <a:t>关系R最高能够满足到哪个范式？</a:t>
            </a:r>
            <a:endParaRPr altLang="zh-CN" b="1" sz="2800" lang="en-US">
              <a:solidFill>
                <a:srgbClr val="0000CC"/>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p:grpSpPr>
      <p:sp>
        <p:nvSpPr>
          <p:cNvPr id="1048618" name="文本框 2"/>
          <p:cNvSpPr txBox="1"/>
          <p:nvPr/>
        </p:nvSpPr>
        <p:spPr>
          <a:xfrm>
            <a:off x="360045" y="591185"/>
            <a:ext cx="11393805" cy="3093720"/>
          </a:xfrm>
          <a:prstGeom prst="rect"/>
          <a:noFill/>
          <a:ln>
            <a:solidFill>
              <a:schemeClr val="accent1"/>
            </a:solidFill>
          </a:ln>
        </p:spPr>
        <p:txBody>
          <a:bodyPr rtlCol="0" wrap="square">
            <a:spAutoFit/>
          </a:bodyPr>
          <a:p>
            <a:pPr indent="-373380" lvl="0" marL="373380"/>
            <a:r>
              <a:rPr altLang="en-US" b="1" sz="2800" lang="zh-CN">
                <a:solidFill>
                  <a:srgbClr val="0000CC"/>
                </a:solidFill>
                <a:sym typeface="+mn-ea"/>
              </a:rPr>
              <a:t>①线路编号是公交线路的标识属性，车牌号是车辆的标识属性，身份证号和驾驶证号是驾驶员的两个标识属性，其他都是单值属性；</a:t>
            </a:r>
            <a:endParaRPr altLang="en-US" b="1" sz="2800" lang="zh-CN">
              <a:solidFill>
                <a:srgbClr val="0000CC"/>
              </a:solidFill>
            </a:endParaRPr>
          </a:p>
          <a:p>
            <a:pPr indent="-373380" lvl="0" marL="373380"/>
            <a:r>
              <a:rPr altLang="en-US" b="1" sz="2800" lang="zh-CN">
                <a:solidFill>
                  <a:srgbClr val="0000CC"/>
                </a:solidFill>
                <a:sym typeface="+mn-ea"/>
              </a:rPr>
              <a:t>②‘一趟任务’指的是一辆车、一位驾驶员，沿着某条公交线路从起始站点开到结束站点，接着再沿原线路返回到起始站点的整个过程，需要记录每一趟任务的出发时间和返回到起始站点的时间；</a:t>
            </a:r>
            <a:endParaRPr altLang="en-US" b="1" sz="2800" lang="zh-CN">
              <a:solidFill>
                <a:srgbClr val="0000CC"/>
              </a:solidFill>
            </a:endParaRPr>
          </a:p>
          <a:p>
            <a:pPr indent="-373380" lvl="0" marL="373380"/>
            <a:r>
              <a:rPr altLang="en-US" b="1" sz="2800" lang="zh-CN">
                <a:solidFill>
                  <a:srgbClr val="0000CC"/>
                </a:solidFill>
                <a:sym typeface="+mn-ea"/>
              </a:rPr>
              <a:t>③驾驶员和车辆、车辆和公交线路之间都是不固定的。</a:t>
            </a:r>
            <a:endParaRPr altLang="zh-CN" b="1" sz="2800" lang="en-US">
              <a:solidFill>
                <a:srgbClr val="0000CC"/>
              </a:solidFill>
            </a:endParaRPr>
          </a:p>
        </p:txBody>
      </p:sp>
      <p:sp>
        <p:nvSpPr>
          <p:cNvPr id="1048619" name="文本框 3"/>
          <p:cNvSpPr txBox="1"/>
          <p:nvPr/>
        </p:nvSpPr>
        <p:spPr>
          <a:xfrm>
            <a:off x="12700" y="3373755"/>
            <a:ext cx="12088495" cy="3696335"/>
          </a:xfrm>
          <a:prstGeom prst="rect"/>
          <a:noFill/>
        </p:spPr>
        <p:txBody>
          <a:bodyPr rtlCol="0" wrap="square">
            <a:spAutoFit/>
          </a:bodyPr>
          <a:p>
            <a:pPr>
              <a:lnSpc>
                <a:spcPct val="150000"/>
              </a:lnSpc>
              <a:spcBef>
                <a:spcPts val="0"/>
              </a:spcBef>
              <a:spcAft>
                <a:spcPts val="0"/>
              </a:spcAft>
            </a:pPr>
            <a:r>
              <a:rPr altLang="zh-CN" b="1" sz="2800" lang="en-US"/>
              <a:t>1</a:t>
            </a:r>
            <a:r>
              <a:rPr altLang="en-US" b="1" sz="2800" lang="zh-CN"/>
              <a:t>）最小FD集为（答案不唯一）</a:t>
            </a:r>
            <a:endParaRPr altLang="en-US" b="1" sz="2800" lang="zh-CN"/>
          </a:p>
          <a:p>
            <a:pPr lvl="2">
              <a:lnSpc>
                <a:spcPct val="150000"/>
              </a:lnSpc>
              <a:spcBef>
                <a:spcPts val="0"/>
              </a:spcBef>
              <a:spcAft>
                <a:spcPts val="0"/>
              </a:spcAft>
            </a:pPr>
            <a:r>
              <a:rPr altLang="en-US" b="1" sz="2800" lang="zh-CN"/>
              <a:t> 线路编号→起始站点</a:t>
            </a:r>
            <a:endParaRPr altLang="en-US" b="1" sz="2800" lang="zh-CN"/>
          </a:p>
          <a:p>
            <a:pPr lvl="2">
              <a:lnSpc>
                <a:spcPct val="150000"/>
              </a:lnSpc>
              <a:spcBef>
                <a:spcPts val="0"/>
              </a:spcBef>
              <a:spcAft>
                <a:spcPts val="0"/>
              </a:spcAft>
            </a:pPr>
            <a:r>
              <a:rPr altLang="en-US" b="1" sz="2800" lang="zh-CN">
                <a:sym typeface="+mn-ea"/>
              </a:rPr>
              <a:t>(车牌号,出发时间)→</a:t>
            </a:r>
            <a:r>
              <a:rPr altLang="zh-CN" b="1" sz="2800" lang="en-US">
                <a:sym typeface="+mn-ea"/>
              </a:rPr>
              <a:t>(</a:t>
            </a:r>
            <a:r>
              <a:rPr altLang="en-US" b="1" sz="2800" lang="zh-CN">
                <a:sym typeface="+mn-ea"/>
              </a:rPr>
              <a:t>线路编号</a:t>
            </a:r>
            <a:r>
              <a:rPr altLang="zh-CN" b="1" sz="2800" lang="en-US">
                <a:sym typeface="+mn-ea"/>
              </a:rPr>
              <a:t>,</a:t>
            </a:r>
            <a:r>
              <a:rPr altLang="en-US" b="1" sz="2800" lang="zh-CN">
                <a:sym typeface="+mn-ea"/>
              </a:rPr>
              <a:t>驾驶证号</a:t>
            </a:r>
            <a:r>
              <a:rPr altLang="zh-CN" b="1" sz="2800" lang="en-US">
                <a:sym typeface="+mn-ea"/>
              </a:rPr>
              <a:t>,</a:t>
            </a:r>
            <a:r>
              <a:rPr altLang="en-US" b="1" sz="2800" lang="zh-CN">
                <a:sym typeface="+mn-ea"/>
              </a:rPr>
              <a:t>返回时间</a:t>
            </a:r>
            <a:r>
              <a:rPr altLang="zh-CN" b="1" sz="2800" lang="en-US">
                <a:sym typeface="+mn-ea"/>
              </a:rPr>
              <a:t>)</a:t>
            </a:r>
            <a:endParaRPr altLang="zh-CN" b="1" sz="2800" lang="en-US">
              <a:sym typeface="+mn-ea"/>
            </a:endParaRPr>
          </a:p>
          <a:p>
            <a:pPr lvl="2">
              <a:lnSpc>
                <a:spcPct val="150000"/>
              </a:lnSpc>
              <a:spcBef>
                <a:spcPts val="0"/>
              </a:spcBef>
              <a:spcAft>
                <a:spcPts val="0"/>
              </a:spcAft>
            </a:pPr>
            <a:r>
              <a:rPr altLang="en-US" b="1" sz="2800" lang="zh-CN">
                <a:sym typeface="+mn-ea"/>
              </a:rPr>
              <a:t>(车牌号,返回时间)→出发时间</a:t>
            </a:r>
            <a:endParaRPr altLang="zh-CN" b="1" sz="2800" lang="en-US">
              <a:sym typeface="+mn-ea"/>
            </a:endParaRPr>
          </a:p>
          <a:p>
            <a:pPr lvl="2">
              <a:lnSpc>
                <a:spcPct val="150000"/>
              </a:lnSpc>
              <a:spcBef>
                <a:spcPts val="0"/>
              </a:spcBef>
              <a:spcAft>
                <a:spcPts val="0"/>
              </a:spcAft>
            </a:pPr>
            <a:r>
              <a:rPr altLang="en-US" b="1" sz="2800" lang="zh-CN"/>
              <a:t>(驾驶证号,出发时间)→车牌号            </a:t>
            </a:r>
            <a:r>
              <a:rPr altLang="en-US" b="1" sz="2800" lang="zh-CN">
                <a:sym typeface="+mn-ea"/>
              </a:rPr>
              <a:t>(驾驶证号,返回时间)→车牌号</a:t>
            </a:r>
            <a:endParaRPr altLang="en-US" b="1" sz="2800" lang="zh-CN"/>
          </a:p>
        </p:txBody>
      </p:sp>
      <p:sp>
        <p:nvSpPr>
          <p:cNvPr id="1048620" name="文本框 1"/>
          <p:cNvSpPr txBox="1"/>
          <p:nvPr/>
        </p:nvSpPr>
        <p:spPr>
          <a:xfrm>
            <a:off x="513715" y="76835"/>
            <a:ext cx="11200130" cy="591819"/>
          </a:xfrm>
          <a:prstGeom prst="rect"/>
          <a:noFill/>
        </p:spPr>
        <p:txBody>
          <a:bodyPr rtlCol="0" wrap="square">
            <a:spAutoFit/>
          </a:bodyPr>
          <a:p>
            <a:r>
              <a:rPr altLang="en-US" b="1" sz="2800" lang="zh-CN">
                <a:solidFill>
                  <a:srgbClr val="0000CC"/>
                </a:solidFill>
                <a:sym typeface="+mn-ea"/>
              </a:rPr>
              <a:t>R（线路编号，车牌号，驾驶证号，出发时间，返回时间，起始站点）</a:t>
            </a:r>
            <a:endParaRPr altLang="en-US" sz="2800"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3" presetSubtype="10">
                                  <p:stCondLst>
                                    <p:cond delay="0"/>
                                  </p:stCondLst>
                                  <p:childTnLst>
                                    <p:set>
                                      <p:cBhvr>
                                        <p:cTn dur="1" fill="hold" id="6">
                                          <p:stCondLst>
                                            <p:cond delay="0"/>
                                          </p:stCondLst>
                                        </p:cTn>
                                        <p:tgtEl>
                                          <p:spTgt spid="1048619">
                                            <p:txEl>
                                              <p:pRg st="0" end="0"/>
                                            </p:txEl>
                                          </p:spTgt>
                                        </p:tgtEl>
                                        <p:attrNameLst>
                                          <p:attrName>style.visibility</p:attrName>
                                        </p:attrNameLst>
                                      </p:cBhvr>
                                      <p:to>
                                        <p:strVal val="visible"/>
                                      </p:to>
                                    </p:set>
                                    <p:animEffect transition="in" filter="blinds(horizontal)">
                                      <p:cBhvr>
                                        <p:cTn dur="500" id="7"/>
                                        <p:tgtEl>
                                          <p:spTgt spid="1048619">
                                            <p:txEl>
                                              <p:pRg st="0" end="0"/>
                                            </p:txEl>
                                          </p:spTgt>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3" presetSubtype="10">
                                  <p:stCondLst>
                                    <p:cond delay="0"/>
                                  </p:stCondLst>
                                  <p:childTnLst>
                                    <p:set>
                                      <p:cBhvr>
                                        <p:cTn dur="1" fill="hold" id="11">
                                          <p:stCondLst>
                                            <p:cond delay="0"/>
                                          </p:stCondLst>
                                        </p:cTn>
                                        <p:tgtEl>
                                          <p:spTgt spid="1048619">
                                            <p:txEl>
                                              <p:pRg st="1" end="1"/>
                                            </p:txEl>
                                          </p:spTgt>
                                        </p:tgtEl>
                                        <p:attrNameLst>
                                          <p:attrName>style.visibility</p:attrName>
                                        </p:attrNameLst>
                                      </p:cBhvr>
                                      <p:to>
                                        <p:strVal val="visible"/>
                                      </p:to>
                                    </p:set>
                                    <p:animEffect transition="in" filter="blinds(horizontal)">
                                      <p:cBhvr>
                                        <p:cTn dur="500" id="12"/>
                                        <p:tgtEl>
                                          <p:spTgt spid="1048619">
                                            <p:txEl>
                                              <p:pRg st="1" end="1"/>
                                            </p:txEl>
                                          </p:spTgt>
                                        </p:tgtEl>
                                      </p:cBhvr>
                                    </p:animEffect>
                                  </p:childTnLst>
                                </p:cTn>
                              </p:par>
                            </p:childTnLst>
                          </p:cTn>
                        </p:par>
                      </p:childTnLst>
                    </p:cTn>
                  </p:par>
                  <p:par>
                    <p:cTn fill="hold" id="13">
                      <p:stCondLst>
                        <p:cond delay="indefinite"/>
                      </p:stCondLst>
                      <p:childTnLst>
                        <p:par>
                          <p:cTn fill="hold" id="14">
                            <p:stCondLst>
                              <p:cond delay="0"/>
                            </p:stCondLst>
                            <p:childTnLst>
                              <p:par>
                                <p:cTn fill="hold" id="15" nodeType="clickEffect" presetClass="entr" presetID="3" presetSubtype="10">
                                  <p:stCondLst>
                                    <p:cond delay="0"/>
                                  </p:stCondLst>
                                  <p:childTnLst>
                                    <p:set>
                                      <p:cBhvr>
                                        <p:cTn dur="1" fill="hold" id="16">
                                          <p:stCondLst>
                                            <p:cond delay="0"/>
                                          </p:stCondLst>
                                        </p:cTn>
                                        <p:tgtEl>
                                          <p:spTgt spid="1048619">
                                            <p:txEl>
                                              <p:pRg st="2" end="2"/>
                                            </p:txEl>
                                          </p:spTgt>
                                        </p:tgtEl>
                                        <p:attrNameLst>
                                          <p:attrName>style.visibility</p:attrName>
                                        </p:attrNameLst>
                                      </p:cBhvr>
                                      <p:to>
                                        <p:strVal val="visible"/>
                                      </p:to>
                                    </p:set>
                                    <p:animEffect transition="in" filter="blinds(horizontal)">
                                      <p:cBhvr>
                                        <p:cTn dur="500" id="17"/>
                                        <p:tgtEl>
                                          <p:spTgt spid="1048619">
                                            <p:txEl>
                                              <p:pRg st="2" end="2"/>
                                            </p:txEl>
                                          </p:spTgt>
                                        </p:tgtEl>
                                      </p:cBhvr>
                                    </p:animEffect>
                                  </p:childTnLst>
                                </p:cTn>
                              </p:par>
                            </p:childTnLst>
                          </p:cTn>
                        </p:par>
                      </p:childTnLst>
                    </p:cTn>
                  </p:par>
                  <p:par>
                    <p:cTn fill="hold" id="18">
                      <p:stCondLst>
                        <p:cond delay="indefinite"/>
                      </p:stCondLst>
                      <p:childTnLst>
                        <p:par>
                          <p:cTn fill="hold" id="19">
                            <p:stCondLst>
                              <p:cond delay="0"/>
                            </p:stCondLst>
                            <p:childTnLst>
                              <p:par>
                                <p:cTn fill="hold" id="20" nodeType="clickEffect" presetClass="entr" presetID="3" presetSubtype="10">
                                  <p:stCondLst>
                                    <p:cond delay="0"/>
                                  </p:stCondLst>
                                  <p:childTnLst>
                                    <p:set>
                                      <p:cBhvr>
                                        <p:cTn dur="1" fill="hold" id="21">
                                          <p:stCondLst>
                                            <p:cond delay="0"/>
                                          </p:stCondLst>
                                        </p:cTn>
                                        <p:tgtEl>
                                          <p:spTgt spid="1048619">
                                            <p:txEl>
                                              <p:pRg st="3" end="3"/>
                                            </p:txEl>
                                          </p:spTgt>
                                        </p:tgtEl>
                                        <p:attrNameLst>
                                          <p:attrName>style.visibility</p:attrName>
                                        </p:attrNameLst>
                                      </p:cBhvr>
                                      <p:to>
                                        <p:strVal val="visible"/>
                                      </p:to>
                                    </p:set>
                                    <p:animEffect transition="in" filter="blinds(horizontal)">
                                      <p:cBhvr>
                                        <p:cTn dur="500" id="22"/>
                                        <p:tgtEl>
                                          <p:spTgt spid="1048619">
                                            <p:txEl>
                                              <p:pRg st="3" end="3"/>
                                            </p:txEl>
                                          </p:spTgt>
                                        </p:tgtEl>
                                      </p:cBhvr>
                                    </p:animEffect>
                                  </p:childTnLst>
                                </p:cTn>
                              </p:par>
                            </p:childTnLst>
                          </p:cTn>
                        </p:par>
                      </p:childTnLst>
                    </p:cTn>
                  </p:par>
                  <p:par>
                    <p:cTn fill="hold" id="23">
                      <p:stCondLst>
                        <p:cond delay="indefinite"/>
                      </p:stCondLst>
                      <p:childTnLst>
                        <p:par>
                          <p:cTn fill="hold" id="24">
                            <p:stCondLst>
                              <p:cond delay="0"/>
                            </p:stCondLst>
                            <p:childTnLst>
                              <p:par>
                                <p:cTn fill="hold" id="25" nodeType="clickEffect" presetClass="entr" presetID="3" presetSubtype="10">
                                  <p:stCondLst>
                                    <p:cond delay="0"/>
                                  </p:stCondLst>
                                  <p:childTnLst>
                                    <p:set>
                                      <p:cBhvr>
                                        <p:cTn dur="1" fill="hold" id="26">
                                          <p:stCondLst>
                                            <p:cond delay="0"/>
                                          </p:stCondLst>
                                        </p:cTn>
                                        <p:tgtEl>
                                          <p:spTgt spid="1048619">
                                            <p:txEl>
                                              <p:pRg st="4" end="4"/>
                                            </p:txEl>
                                          </p:spTgt>
                                        </p:tgtEl>
                                        <p:attrNameLst>
                                          <p:attrName>style.visibility</p:attrName>
                                        </p:attrNameLst>
                                      </p:cBhvr>
                                      <p:to>
                                        <p:strVal val="visible"/>
                                      </p:to>
                                    </p:set>
                                    <p:animEffect transition="in" filter="blinds(horizontal)">
                                      <p:cBhvr>
                                        <p:cTn dur="500" id="27"/>
                                        <p:tgtEl>
                                          <p:spTgt spid="10486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p:grpSpPr>
      <p:sp>
        <p:nvSpPr>
          <p:cNvPr id="1048621" name="文本框 2"/>
          <p:cNvSpPr txBox="1"/>
          <p:nvPr/>
        </p:nvSpPr>
        <p:spPr>
          <a:xfrm>
            <a:off x="360045" y="687705"/>
            <a:ext cx="11393805" cy="521970"/>
          </a:xfrm>
          <a:prstGeom prst="rect"/>
          <a:noFill/>
          <a:ln>
            <a:noFill/>
          </a:ln>
        </p:spPr>
        <p:txBody>
          <a:bodyPr rtlCol="0" wrap="square">
            <a:spAutoFit/>
          </a:bodyPr>
          <a:p>
            <a:pPr lvl="0"/>
            <a:r>
              <a:rPr altLang="zh-CN" b="1" sz="2800" lang="en-US">
                <a:solidFill>
                  <a:schemeClr val="tx1"/>
                </a:solidFill>
              </a:rPr>
              <a:t>1) </a:t>
            </a:r>
            <a:r>
              <a:rPr altLang="zh-CN" b="1" sz="2800" lang="zh-CN">
                <a:solidFill>
                  <a:schemeClr val="tx1"/>
                </a:solidFill>
              </a:rPr>
              <a:t>最小函数依赖集：</a:t>
            </a:r>
            <a:endParaRPr altLang="zh-CN" b="1" sz="2800" lang="zh-CN">
              <a:solidFill>
                <a:schemeClr val="tx1"/>
              </a:solidFill>
            </a:endParaRPr>
          </a:p>
        </p:txBody>
      </p:sp>
      <p:sp>
        <p:nvSpPr>
          <p:cNvPr id="1048622" name="文本框 3"/>
          <p:cNvSpPr txBox="1"/>
          <p:nvPr/>
        </p:nvSpPr>
        <p:spPr>
          <a:xfrm>
            <a:off x="360045" y="1298575"/>
            <a:ext cx="11306175" cy="2914015"/>
          </a:xfrm>
          <a:prstGeom prst="rect"/>
          <a:noFill/>
        </p:spPr>
        <p:txBody>
          <a:bodyPr rtlCol="0" wrap="square">
            <a:spAutoFit/>
          </a:bodyPr>
          <a:p>
            <a:pPr lvl="0">
              <a:lnSpc>
                <a:spcPct val="120000"/>
              </a:lnSpc>
              <a:spcBef>
                <a:spcPts val="0"/>
              </a:spcBef>
              <a:spcAft>
                <a:spcPts val="0"/>
              </a:spcAft>
            </a:pPr>
            <a:r>
              <a:rPr altLang="en-US" b="1" sz="2800" lang="zh-CN"/>
              <a:t>FD：{ </a:t>
            </a:r>
            <a:r>
              <a:rPr altLang="en-US" b="1" sz="2800" lang="zh-CN">
                <a:sym typeface="+mn-ea"/>
              </a:rPr>
              <a:t> 线路编号→起始站点</a:t>
            </a:r>
            <a:endParaRPr altLang="en-US" b="1" sz="2800" lang="zh-CN"/>
          </a:p>
          <a:p>
            <a:pPr lvl="2">
              <a:lnSpc>
                <a:spcPct val="120000"/>
              </a:lnSpc>
              <a:spcBef>
                <a:spcPts val="0"/>
              </a:spcBef>
              <a:spcAft>
                <a:spcPts val="0"/>
              </a:spcAft>
            </a:pPr>
            <a:r>
              <a:rPr altLang="en-US" b="1" sz="2800" lang="zh-CN">
                <a:sym typeface="+mn-ea"/>
              </a:rPr>
              <a:t> (车牌号,出发时间)→</a:t>
            </a:r>
            <a:r>
              <a:rPr altLang="zh-CN" b="1" sz="2800" lang="en-US">
                <a:sym typeface="+mn-ea"/>
              </a:rPr>
              <a:t>(</a:t>
            </a:r>
            <a:r>
              <a:rPr altLang="en-US" b="1" sz="2800" lang="zh-CN">
                <a:sym typeface="+mn-ea"/>
              </a:rPr>
              <a:t>线路编号</a:t>
            </a:r>
            <a:r>
              <a:rPr altLang="zh-CN" b="1" sz="2800" lang="en-US">
                <a:sym typeface="+mn-ea"/>
              </a:rPr>
              <a:t>,</a:t>
            </a:r>
            <a:r>
              <a:rPr altLang="en-US" b="1" sz="2800" lang="zh-CN">
                <a:sym typeface="+mn-ea"/>
              </a:rPr>
              <a:t>驾驶证号</a:t>
            </a:r>
            <a:r>
              <a:rPr altLang="zh-CN" b="1" sz="2800" lang="en-US">
                <a:sym typeface="+mn-ea"/>
              </a:rPr>
              <a:t>,</a:t>
            </a:r>
            <a:r>
              <a:rPr altLang="en-US" b="1" sz="2800" lang="zh-CN">
                <a:sym typeface="+mn-ea"/>
              </a:rPr>
              <a:t>返回时间</a:t>
            </a:r>
            <a:r>
              <a:rPr altLang="zh-CN" b="1" sz="2800" lang="en-US">
                <a:sym typeface="+mn-ea"/>
              </a:rPr>
              <a:t>)</a:t>
            </a:r>
            <a:endParaRPr altLang="zh-CN" b="1" sz="2800" lang="en-US">
              <a:sym typeface="+mn-ea"/>
            </a:endParaRPr>
          </a:p>
          <a:p>
            <a:pPr lvl="2">
              <a:lnSpc>
                <a:spcPct val="120000"/>
              </a:lnSpc>
              <a:spcBef>
                <a:spcPts val="0"/>
              </a:spcBef>
              <a:spcAft>
                <a:spcPts val="0"/>
              </a:spcAft>
            </a:pPr>
            <a:r>
              <a:rPr altLang="en-US" b="1" sz="2800" lang="zh-CN">
                <a:sym typeface="+mn-ea"/>
              </a:rPr>
              <a:t> (车牌号,返回时间)→出发时间</a:t>
            </a:r>
            <a:endParaRPr altLang="zh-CN" b="1" sz="2800" lang="en-US">
              <a:sym typeface="+mn-ea"/>
            </a:endParaRPr>
          </a:p>
          <a:p>
            <a:pPr lvl="2">
              <a:lnSpc>
                <a:spcPct val="120000"/>
              </a:lnSpc>
              <a:spcBef>
                <a:spcPts val="0"/>
              </a:spcBef>
              <a:spcAft>
                <a:spcPts val="0"/>
              </a:spcAft>
            </a:pPr>
            <a:r>
              <a:rPr altLang="en-US" b="1" sz="2800" lang="zh-CN">
                <a:sym typeface="+mn-ea"/>
              </a:rPr>
              <a:t> (驾驶证号,出发时间)→车牌号</a:t>
            </a:r>
            <a:endParaRPr altLang="en-US" b="1" sz="2800" lang="zh-CN">
              <a:sym typeface="+mn-ea"/>
            </a:endParaRPr>
          </a:p>
          <a:p>
            <a:pPr lvl="2">
              <a:lnSpc>
                <a:spcPct val="120000"/>
              </a:lnSpc>
              <a:spcBef>
                <a:spcPts val="0"/>
              </a:spcBef>
              <a:spcAft>
                <a:spcPts val="0"/>
              </a:spcAft>
            </a:pPr>
            <a:r>
              <a:rPr altLang="en-US" b="1" sz="2800" lang="zh-CN">
                <a:sym typeface="+mn-ea"/>
              </a:rPr>
              <a:t> (驾驶证号,返回时间)→车牌号                                                   </a:t>
            </a:r>
            <a:r>
              <a:rPr altLang="zh-CN" b="1" sz="2800" lang="en-US">
                <a:sym typeface="+mn-ea"/>
              </a:rPr>
              <a:t>}</a:t>
            </a:r>
            <a:endParaRPr altLang="zh-CN" b="1" sz="2800" lang="en-US">
              <a:sym typeface="+mn-ea"/>
            </a:endParaRPr>
          </a:p>
        </p:txBody>
      </p:sp>
      <p:sp>
        <p:nvSpPr>
          <p:cNvPr id="1048623" name="文本框 4"/>
          <p:cNvSpPr txBox="1"/>
          <p:nvPr/>
        </p:nvSpPr>
        <p:spPr>
          <a:xfrm>
            <a:off x="360045" y="4145915"/>
            <a:ext cx="11306175" cy="629920"/>
          </a:xfrm>
          <a:prstGeom prst="rect"/>
          <a:noFill/>
        </p:spPr>
        <p:txBody>
          <a:bodyPr rtlCol="0" wrap="square">
            <a:spAutoFit/>
          </a:bodyPr>
          <a:p>
            <a:pPr>
              <a:lnSpc>
                <a:spcPct val="125000"/>
              </a:lnSpc>
              <a:spcBef>
                <a:spcPts val="0"/>
              </a:spcBef>
              <a:spcAft>
                <a:spcPts val="0"/>
              </a:spcAft>
            </a:pPr>
            <a:r>
              <a:rPr altLang="zh-CN" b="1" sz="2800" lang="en-US"/>
              <a:t>2)  </a:t>
            </a:r>
            <a:r>
              <a:rPr altLang="en-US" b="1" sz="2800" lang="zh-CN"/>
              <a:t>候选关键字如下：</a:t>
            </a:r>
            <a:endParaRPr altLang="en-US" b="1" sz="2800" lang="zh-CN"/>
          </a:p>
        </p:txBody>
      </p:sp>
      <p:sp>
        <p:nvSpPr>
          <p:cNvPr id="1048624" name="文本框 5"/>
          <p:cNvSpPr txBox="1"/>
          <p:nvPr/>
        </p:nvSpPr>
        <p:spPr>
          <a:xfrm>
            <a:off x="982980" y="4860290"/>
            <a:ext cx="4989830" cy="1468755"/>
          </a:xfrm>
          <a:prstGeom prst="rect"/>
          <a:noFill/>
        </p:spPr>
        <p:txBody>
          <a:bodyPr rtlCol="0" wrap="square">
            <a:spAutoFit/>
          </a:bodyPr>
          <a:p>
            <a:pPr lvl="1">
              <a:lnSpc>
                <a:spcPct val="125000"/>
              </a:lnSpc>
              <a:spcBef>
                <a:spcPts val="0"/>
              </a:spcBef>
              <a:spcAft>
                <a:spcPts val="0"/>
              </a:spcAft>
            </a:pPr>
            <a:r>
              <a:rPr altLang="en-US" b="1" sz="2800" lang="zh-CN"/>
              <a:t>(车牌</a:t>
            </a:r>
            <a:r>
              <a:rPr altLang="en-US" b="1" sz="2800" lang="zh-CN">
                <a:sym typeface="+mn-ea"/>
              </a:rPr>
              <a:t>号</a:t>
            </a:r>
            <a:r>
              <a:rPr altLang="en-US" b="1" sz="2800" lang="zh-CN"/>
              <a:t>,  出发时间)</a:t>
            </a:r>
            <a:endParaRPr altLang="en-US" b="1" sz="2800" lang="zh-CN"/>
          </a:p>
          <a:p>
            <a:pPr lvl="1">
              <a:lnSpc>
                <a:spcPct val="150000"/>
              </a:lnSpc>
              <a:spcBef>
                <a:spcPts val="0"/>
              </a:spcBef>
              <a:spcAft>
                <a:spcPts val="0"/>
              </a:spcAft>
            </a:pPr>
            <a:r>
              <a:rPr altLang="en-US" b="1" sz="2800" lang="zh-CN">
                <a:sym typeface="+mn-ea"/>
              </a:rPr>
              <a:t>(车牌号,  返回时间)</a:t>
            </a:r>
            <a:endParaRPr altLang="en-US" b="1" sz="2800" lang="zh-CN"/>
          </a:p>
        </p:txBody>
      </p:sp>
      <p:sp>
        <p:nvSpPr>
          <p:cNvPr id="1048625" name="文本框 6"/>
          <p:cNvSpPr txBox="1"/>
          <p:nvPr/>
        </p:nvSpPr>
        <p:spPr>
          <a:xfrm>
            <a:off x="5972810" y="4860290"/>
            <a:ext cx="4989830" cy="1468755"/>
          </a:xfrm>
          <a:prstGeom prst="rect"/>
          <a:noFill/>
        </p:spPr>
        <p:txBody>
          <a:bodyPr rtlCol="0" wrap="square">
            <a:spAutoFit/>
          </a:bodyPr>
          <a:p>
            <a:pPr lvl="1">
              <a:lnSpc>
                <a:spcPct val="125000"/>
              </a:lnSpc>
              <a:spcBef>
                <a:spcPts val="0"/>
              </a:spcBef>
              <a:spcAft>
                <a:spcPts val="0"/>
              </a:spcAft>
            </a:pPr>
            <a:r>
              <a:rPr altLang="en-US" b="1" sz="2800" lang="zh-CN"/>
              <a:t>(驾驶证</a:t>
            </a:r>
            <a:r>
              <a:rPr altLang="en-US" b="1" sz="2800" lang="zh-CN">
                <a:sym typeface="+mn-ea"/>
              </a:rPr>
              <a:t>号</a:t>
            </a:r>
            <a:r>
              <a:rPr altLang="en-US" b="1" sz="2800" lang="zh-CN"/>
              <a:t>,  出发时间)</a:t>
            </a:r>
            <a:endParaRPr altLang="en-US" b="1" sz="2800" lang="zh-CN"/>
          </a:p>
          <a:p>
            <a:pPr lvl="1">
              <a:lnSpc>
                <a:spcPct val="150000"/>
              </a:lnSpc>
              <a:spcBef>
                <a:spcPts val="0"/>
              </a:spcBef>
              <a:spcAft>
                <a:spcPts val="0"/>
              </a:spcAft>
            </a:pPr>
            <a:r>
              <a:rPr altLang="en-US" b="1" sz="2800" lang="zh-CN">
                <a:sym typeface="+mn-ea"/>
              </a:rPr>
              <a:t>(驾驶证号,  返回时间)</a:t>
            </a:r>
            <a:endParaRPr altLang="en-US" b="1" sz="2800" lang="zh-CN"/>
          </a:p>
        </p:txBody>
      </p:sp>
      <p:sp>
        <p:nvSpPr>
          <p:cNvPr id="1048626" name="文本框 7"/>
          <p:cNvSpPr txBox="1"/>
          <p:nvPr/>
        </p:nvSpPr>
        <p:spPr>
          <a:xfrm>
            <a:off x="513715" y="76835"/>
            <a:ext cx="11200130" cy="591819"/>
          </a:xfrm>
          <a:prstGeom prst="rect"/>
          <a:noFill/>
        </p:spPr>
        <p:txBody>
          <a:bodyPr rtlCol="0" wrap="square">
            <a:spAutoFit/>
          </a:bodyPr>
          <a:p>
            <a:r>
              <a:rPr altLang="en-US" b="1" sz="2800" lang="zh-CN">
                <a:solidFill>
                  <a:srgbClr val="0000CC"/>
                </a:solidFill>
                <a:sym typeface="+mn-ea"/>
              </a:rPr>
              <a:t>R（线路编号，车牌号，驾驶证号，出发时间，返回时间，起始站点）</a:t>
            </a:r>
            <a:endParaRPr altLang="en-US" sz="2800"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3" presetSubtype="10">
                                  <p:stCondLst>
                                    <p:cond delay="0"/>
                                  </p:stCondLst>
                                  <p:childTnLst>
                                    <p:set>
                                      <p:cBhvr>
                                        <p:cTn dur="1" fill="hold" id="6">
                                          <p:stCondLst>
                                            <p:cond delay="0"/>
                                          </p:stCondLst>
                                        </p:cTn>
                                        <p:tgtEl>
                                          <p:spTgt spid="1048623"/>
                                        </p:tgtEl>
                                        <p:attrNameLst>
                                          <p:attrName>style.visibility</p:attrName>
                                        </p:attrNameLst>
                                      </p:cBhvr>
                                      <p:to>
                                        <p:strVal val="visible"/>
                                      </p:to>
                                    </p:set>
                                    <p:animEffect transition="in" filter="blinds(horizontal)">
                                      <p:cBhvr>
                                        <p:cTn dur="500" id="7"/>
                                        <p:tgtEl>
                                          <p:spTgt spid="1048623"/>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3" presetSubtype="10">
                                  <p:stCondLst>
                                    <p:cond delay="0"/>
                                  </p:stCondLst>
                                  <p:childTnLst>
                                    <p:set>
                                      <p:cBhvr>
                                        <p:cTn dur="1" fill="hold" id="11">
                                          <p:stCondLst>
                                            <p:cond delay="0"/>
                                          </p:stCondLst>
                                        </p:cTn>
                                        <p:tgtEl>
                                          <p:spTgt spid="1048624"/>
                                        </p:tgtEl>
                                        <p:attrNameLst>
                                          <p:attrName>style.visibility</p:attrName>
                                        </p:attrNameLst>
                                      </p:cBhvr>
                                      <p:to>
                                        <p:strVal val="visible"/>
                                      </p:to>
                                    </p:set>
                                    <p:animEffect transition="in" filter="blinds(horizontal)">
                                      <p:cBhvr>
                                        <p:cTn dur="500" id="12"/>
                                        <p:tgtEl>
                                          <p:spTgt spid="1048624"/>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3" presetSubtype="10">
                                  <p:stCondLst>
                                    <p:cond delay="0"/>
                                  </p:stCondLst>
                                  <p:childTnLst>
                                    <p:set>
                                      <p:cBhvr>
                                        <p:cTn dur="1" fill="hold" id="16">
                                          <p:stCondLst>
                                            <p:cond delay="0"/>
                                          </p:stCondLst>
                                        </p:cTn>
                                        <p:tgtEl>
                                          <p:spTgt spid="1048625"/>
                                        </p:tgtEl>
                                        <p:attrNameLst>
                                          <p:attrName>style.visibility</p:attrName>
                                        </p:attrNameLst>
                                      </p:cBhvr>
                                      <p:to>
                                        <p:strVal val="visible"/>
                                      </p:to>
                                    </p:set>
                                    <p:animEffect transition="in" filter="blinds(horizontal)">
                                      <p:cBhvr>
                                        <p:cTn dur="500" id="17"/>
                                        <p:tgtEl>
                                          <p:spTgt spid="10486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23" grpId="0"/>
      <p:bldP spid="1048624" grpId="0"/>
      <p:bldP spid="104862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p:grpSpPr>
      <p:sp>
        <p:nvSpPr>
          <p:cNvPr id="1048627" name="文本框 2"/>
          <p:cNvSpPr txBox="1"/>
          <p:nvPr/>
        </p:nvSpPr>
        <p:spPr>
          <a:xfrm>
            <a:off x="360045" y="687705"/>
            <a:ext cx="11393805" cy="521970"/>
          </a:xfrm>
          <a:prstGeom prst="rect"/>
          <a:noFill/>
          <a:ln>
            <a:noFill/>
          </a:ln>
        </p:spPr>
        <p:txBody>
          <a:bodyPr rtlCol="0" wrap="square">
            <a:spAutoFit/>
          </a:bodyPr>
          <a:p>
            <a:pPr lvl="0"/>
            <a:r>
              <a:rPr altLang="zh-CN" b="1" sz="2800" lang="en-US">
                <a:solidFill>
                  <a:schemeClr val="tx1"/>
                </a:solidFill>
              </a:rPr>
              <a:t>1) </a:t>
            </a:r>
            <a:r>
              <a:rPr altLang="zh-CN" b="1" sz="2800" lang="zh-CN">
                <a:solidFill>
                  <a:schemeClr val="tx1"/>
                </a:solidFill>
              </a:rPr>
              <a:t>最小函数依赖集：</a:t>
            </a:r>
            <a:endParaRPr altLang="zh-CN" b="1" sz="2800" lang="zh-CN">
              <a:solidFill>
                <a:schemeClr val="tx1"/>
              </a:solidFill>
            </a:endParaRPr>
          </a:p>
        </p:txBody>
      </p:sp>
      <p:sp>
        <p:nvSpPr>
          <p:cNvPr id="1048628" name="文本框 3"/>
          <p:cNvSpPr txBox="1"/>
          <p:nvPr/>
        </p:nvSpPr>
        <p:spPr>
          <a:xfrm>
            <a:off x="360045" y="1105535"/>
            <a:ext cx="11306175" cy="2444750"/>
          </a:xfrm>
          <a:prstGeom prst="rect"/>
          <a:noFill/>
        </p:spPr>
        <p:txBody>
          <a:bodyPr rtlCol="0" wrap="square">
            <a:spAutoFit/>
          </a:bodyPr>
          <a:p>
            <a:pPr lvl="0">
              <a:lnSpc>
                <a:spcPct val="100000"/>
              </a:lnSpc>
              <a:spcBef>
                <a:spcPts val="0"/>
              </a:spcBef>
              <a:spcAft>
                <a:spcPts val="0"/>
              </a:spcAft>
            </a:pPr>
            <a:r>
              <a:rPr altLang="en-US" b="1" sz="2800" lang="zh-CN"/>
              <a:t>FD：{ </a:t>
            </a:r>
            <a:r>
              <a:rPr altLang="en-US" b="1" sz="2800" lang="zh-CN">
                <a:sym typeface="+mn-ea"/>
              </a:rPr>
              <a:t> 线路编号→起始站点</a:t>
            </a:r>
            <a:endParaRPr altLang="en-US" b="1" sz="2800" lang="zh-CN"/>
          </a:p>
          <a:p>
            <a:pPr lvl="2">
              <a:lnSpc>
                <a:spcPct val="100000"/>
              </a:lnSpc>
              <a:spcBef>
                <a:spcPts val="0"/>
              </a:spcBef>
              <a:spcAft>
                <a:spcPts val="0"/>
              </a:spcAft>
            </a:pPr>
            <a:r>
              <a:rPr altLang="en-US" b="1" sz="2800" lang="zh-CN">
                <a:sym typeface="+mn-ea"/>
              </a:rPr>
              <a:t> (车牌号,出发时间)→</a:t>
            </a:r>
            <a:r>
              <a:rPr altLang="zh-CN" b="1" sz="2800" lang="en-US">
                <a:sym typeface="+mn-ea"/>
              </a:rPr>
              <a:t>(</a:t>
            </a:r>
            <a:r>
              <a:rPr altLang="en-US" b="1" sz="2800" lang="zh-CN">
                <a:sym typeface="+mn-ea"/>
              </a:rPr>
              <a:t>线路编号</a:t>
            </a:r>
            <a:r>
              <a:rPr altLang="zh-CN" b="1" sz="2800" lang="en-US">
                <a:sym typeface="+mn-ea"/>
              </a:rPr>
              <a:t>,</a:t>
            </a:r>
            <a:r>
              <a:rPr altLang="en-US" b="1" sz="2800" lang="zh-CN">
                <a:sym typeface="+mn-ea"/>
              </a:rPr>
              <a:t>驾驶证号</a:t>
            </a:r>
            <a:r>
              <a:rPr altLang="zh-CN" b="1" sz="2800" lang="en-US">
                <a:sym typeface="+mn-ea"/>
              </a:rPr>
              <a:t>,</a:t>
            </a:r>
            <a:r>
              <a:rPr altLang="en-US" b="1" sz="2800" lang="zh-CN">
                <a:sym typeface="+mn-ea"/>
              </a:rPr>
              <a:t>返回时间</a:t>
            </a:r>
            <a:r>
              <a:rPr altLang="zh-CN" b="1" sz="2800" lang="en-US">
                <a:sym typeface="+mn-ea"/>
              </a:rPr>
              <a:t>)</a:t>
            </a:r>
            <a:endParaRPr altLang="zh-CN" b="1" sz="2800" lang="en-US">
              <a:sym typeface="+mn-ea"/>
            </a:endParaRPr>
          </a:p>
          <a:p>
            <a:pPr lvl="2">
              <a:lnSpc>
                <a:spcPct val="100000"/>
              </a:lnSpc>
              <a:spcBef>
                <a:spcPts val="0"/>
              </a:spcBef>
              <a:spcAft>
                <a:spcPts val="0"/>
              </a:spcAft>
            </a:pPr>
            <a:r>
              <a:rPr altLang="en-US" b="1" sz="2800" lang="zh-CN">
                <a:sym typeface="+mn-ea"/>
              </a:rPr>
              <a:t> (车牌号,返回时间)→出发时间</a:t>
            </a:r>
            <a:endParaRPr altLang="zh-CN" b="1" sz="2800" lang="en-US">
              <a:sym typeface="+mn-ea"/>
            </a:endParaRPr>
          </a:p>
          <a:p>
            <a:pPr lvl="2">
              <a:lnSpc>
                <a:spcPct val="100000"/>
              </a:lnSpc>
              <a:spcBef>
                <a:spcPts val="0"/>
              </a:spcBef>
              <a:spcAft>
                <a:spcPts val="0"/>
              </a:spcAft>
            </a:pPr>
            <a:r>
              <a:rPr altLang="en-US" b="1" sz="2800" lang="zh-CN">
                <a:sym typeface="+mn-ea"/>
              </a:rPr>
              <a:t> (驾驶证号,出发时间)→车牌号</a:t>
            </a:r>
            <a:endParaRPr altLang="en-US" b="1" sz="2800" lang="zh-CN">
              <a:sym typeface="+mn-ea"/>
            </a:endParaRPr>
          </a:p>
          <a:p>
            <a:pPr lvl="2">
              <a:lnSpc>
                <a:spcPct val="100000"/>
              </a:lnSpc>
              <a:spcBef>
                <a:spcPts val="0"/>
              </a:spcBef>
              <a:spcAft>
                <a:spcPts val="0"/>
              </a:spcAft>
            </a:pPr>
            <a:r>
              <a:rPr altLang="en-US" b="1" sz="2800" lang="zh-CN">
                <a:sym typeface="+mn-ea"/>
              </a:rPr>
              <a:t> (驾驶证号,返回时间)→车牌号                                                   </a:t>
            </a:r>
            <a:r>
              <a:rPr altLang="zh-CN" b="1" sz="2800" lang="en-US">
                <a:sym typeface="+mn-ea"/>
              </a:rPr>
              <a:t>}</a:t>
            </a:r>
            <a:endParaRPr altLang="zh-CN" b="1" sz="2800" lang="en-US">
              <a:sym typeface="+mn-ea"/>
            </a:endParaRPr>
          </a:p>
        </p:txBody>
      </p:sp>
      <p:sp>
        <p:nvSpPr>
          <p:cNvPr id="1048629" name="文本框 4"/>
          <p:cNvSpPr txBox="1"/>
          <p:nvPr/>
        </p:nvSpPr>
        <p:spPr>
          <a:xfrm>
            <a:off x="360045" y="3301365"/>
            <a:ext cx="11306175" cy="629920"/>
          </a:xfrm>
          <a:prstGeom prst="rect"/>
          <a:noFill/>
        </p:spPr>
        <p:txBody>
          <a:bodyPr rtlCol="0" wrap="square">
            <a:spAutoFit/>
          </a:bodyPr>
          <a:p>
            <a:pPr>
              <a:lnSpc>
                <a:spcPct val="125000"/>
              </a:lnSpc>
              <a:spcBef>
                <a:spcPts val="0"/>
              </a:spcBef>
              <a:spcAft>
                <a:spcPts val="0"/>
              </a:spcAft>
            </a:pPr>
            <a:r>
              <a:rPr altLang="zh-CN" b="1" sz="2800" lang="en-US"/>
              <a:t>2)  </a:t>
            </a:r>
            <a:r>
              <a:rPr altLang="en-US" b="1" sz="2800" lang="zh-CN"/>
              <a:t>候选关键字如下：</a:t>
            </a:r>
            <a:endParaRPr altLang="en-US" b="1" sz="2800" lang="zh-CN"/>
          </a:p>
        </p:txBody>
      </p:sp>
      <p:sp>
        <p:nvSpPr>
          <p:cNvPr id="1048630" name="文本框 5"/>
          <p:cNvSpPr txBox="1"/>
          <p:nvPr/>
        </p:nvSpPr>
        <p:spPr>
          <a:xfrm>
            <a:off x="982980" y="3858895"/>
            <a:ext cx="4989830" cy="1092200"/>
          </a:xfrm>
          <a:prstGeom prst="rect"/>
          <a:noFill/>
        </p:spPr>
        <p:txBody>
          <a:bodyPr rtlCol="0" wrap="square">
            <a:spAutoFit/>
          </a:bodyPr>
          <a:p>
            <a:pPr lvl="1">
              <a:lnSpc>
                <a:spcPct val="100000"/>
              </a:lnSpc>
              <a:spcBef>
                <a:spcPts val="0"/>
              </a:spcBef>
              <a:spcAft>
                <a:spcPts val="0"/>
              </a:spcAft>
            </a:pPr>
            <a:r>
              <a:rPr altLang="en-US" b="1" sz="2800" lang="zh-CN"/>
              <a:t>(车牌</a:t>
            </a:r>
            <a:r>
              <a:rPr altLang="en-US" b="1" sz="2800" lang="zh-CN">
                <a:sym typeface="+mn-ea"/>
              </a:rPr>
              <a:t>号</a:t>
            </a:r>
            <a:r>
              <a:rPr altLang="en-US" b="1" sz="2800" lang="zh-CN"/>
              <a:t>,  出发时间)</a:t>
            </a:r>
            <a:endParaRPr altLang="en-US" b="1" sz="2800" lang="zh-CN"/>
          </a:p>
          <a:p>
            <a:pPr lvl="1">
              <a:lnSpc>
                <a:spcPct val="100000"/>
              </a:lnSpc>
              <a:spcBef>
                <a:spcPts val="0"/>
              </a:spcBef>
              <a:spcAft>
                <a:spcPts val="0"/>
              </a:spcAft>
            </a:pPr>
            <a:r>
              <a:rPr altLang="en-US" b="1" sz="2800" lang="zh-CN">
                <a:sym typeface="+mn-ea"/>
              </a:rPr>
              <a:t>(车牌号,  返回时间)</a:t>
            </a:r>
            <a:endParaRPr altLang="en-US" b="1" sz="2800" lang="zh-CN"/>
          </a:p>
        </p:txBody>
      </p:sp>
      <p:sp>
        <p:nvSpPr>
          <p:cNvPr id="1048631" name="文本框 6"/>
          <p:cNvSpPr txBox="1"/>
          <p:nvPr/>
        </p:nvSpPr>
        <p:spPr>
          <a:xfrm>
            <a:off x="5972810" y="3858895"/>
            <a:ext cx="4989830" cy="1092200"/>
          </a:xfrm>
          <a:prstGeom prst="rect"/>
          <a:noFill/>
        </p:spPr>
        <p:txBody>
          <a:bodyPr rtlCol="0" wrap="square">
            <a:spAutoFit/>
          </a:bodyPr>
          <a:p>
            <a:pPr lvl="1">
              <a:lnSpc>
                <a:spcPct val="100000"/>
              </a:lnSpc>
              <a:spcBef>
                <a:spcPts val="0"/>
              </a:spcBef>
              <a:spcAft>
                <a:spcPts val="0"/>
              </a:spcAft>
            </a:pPr>
            <a:r>
              <a:rPr altLang="en-US" b="1" sz="2800" lang="zh-CN"/>
              <a:t>(驾驶证</a:t>
            </a:r>
            <a:r>
              <a:rPr altLang="en-US" b="1" sz="2800" lang="zh-CN">
                <a:sym typeface="+mn-ea"/>
              </a:rPr>
              <a:t>号</a:t>
            </a:r>
            <a:r>
              <a:rPr altLang="en-US" b="1" sz="2800" lang="zh-CN"/>
              <a:t>,  出发时间)</a:t>
            </a:r>
            <a:endParaRPr altLang="en-US" b="1" sz="2800" lang="zh-CN"/>
          </a:p>
          <a:p>
            <a:pPr lvl="1">
              <a:lnSpc>
                <a:spcPct val="100000"/>
              </a:lnSpc>
              <a:spcBef>
                <a:spcPts val="0"/>
              </a:spcBef>
              <a:spcAft>
                <a:spcPts val="0"/>
              </a:spcAft>
            </a:pPr>
            <a:r>
              <a:rPr altLang="en-US" b="1" sz="2800" lang="zh-CN">
                <a:sym typeface="+mn-ea"/>
              </a:rPr>
              <a:t>(驾驶证号,  返回时间)</a:t>
            </a:r>
            <a:endParaRPr altLang="en-US" b="1" sz="2800" lang="zh-CN"/>
          </a:p>
        </p:txBody>
      </p:sp>
      <p:sp>
        <p:nvSpPr>
          <p:cNvPr id="1048632" name="文本框 7"/>
          <p:cNvSpPr txBox="1"/>
          <p:nvPr/>
        </p:nvSpPr>
        <p:spPr>
          <a:xfrm>
            <a:off x="360045" y="4968875"/>
            <a:ext cx="11306175" cy="629920"/>
          </a:xfrm>
          <a:prstGeom prst="rect"/>
          <a:noFill/>
        </p:spPr>
        <p:txBody>
          <a:bodyPr rtlCol="0" wrap="square">
            <a:spAutoFit/>
          </a:bodyPr>
          <a:p>
            <a:pPr>
              <a:lnSpc>
                <a:spcPct val="125000"/>
              </a:lnSpc>
              <a:spcBef>
                <a:spcPts val="0"/>
              </a:spcBef>
              <a:spcAft>
                <a:spcPts val="0"/>
              </a:spcAft>
            </a:pPr>
            <a:r>
              <a:rPr altLang="zh-CN" b="1" sz="2800" lang="en-US"/>
              <a:t>3)  </a:t>
            </a:r>
            <a:r>
              <a:rPr altLang="en-US" b="1" sz="2800" lang="zh-CN">
                <a:solidFill>
                  <a:srgbClr val="0000CC"/>
                </a:solidFill>
                <a:sym typeface="+mn-ea"/>
              </a:rPr>
              <a:t>关系R最高能够满足到哪个范式？</a:t>
            </a:r>
            <a:endParaRPr altLang="en-US" b="1" sz="2800" lang="zh-CN"/>
          </a:p>
        </p:txBody>
      </p:sp>
      <p:sp>
        <p:nvSpPr>
          <p:cNvPr id="1048633" name="文本框 8"/>
          <p:cNvSpPr txBox="1"/>
          <p:nvPr/>
        </p:nvSpPr>
        <p:spPr>
          <a:xfrm>
            <a:off x="1485900" y="5492750"/>
            <a:ext cx="5687695" cy="717549"/>
          </a:xfrm>
          <a:prstGeom prst="rect"/>
          <a:noFill/>
        </p:spPr>
        <p:txBody>
          <a:bodyPr rtlCol="0" wrap="square">
            <a:spAutoFit/>
          </a:bodyPr>
          <a:p>
            <a:pPr>
              <a:lnSpc>
                <a:spcPct val="125000"/>
              </a:lnSpc>
              <a:spcBef>
                <a:spcPts val="0"/>
              </a:spcBef>
              <a:spcAft>
                <a:spcPts val="0"/>
              </a:spcAft>
            </a:pPr>
            <a:r>
              <a:rPr b="1" sz="2800" lang="en-US">
                <a:solidFill>
                  <a:srgbClr val="FF0000"/>
                </a:solidFill>
              </a:rPr>
              <a:t>2</a:t>
            </a:r>
            <a:r>
              <a:rPr b="1" sz="2800" lang="en-US">
                <a:solidFill>
                  <a:srgbClr val="FF0000"/>
                </a:solidFill>
              </a:rPr>
              <a:t>N</a:t>
            </a:r>
            <a:r>
              <a:rPr b="1" sz="2800" lang="en-US">
                <a:solidFill>
                  <a:srgbClr val="FF0000"/>
                </a:solidFill>
              </a:rPr>
              <a:t>F</a:t>
            </a:r>
            <a:endParaRPr b="1" sz="2800" lang="en-US">
              <a:solidFill>
                <a:srgbClr val="FF0000"/>
              </a:solidFill>
            </a:endParaRPr>
          </a:p>
        </p:txBody>
      </p:sp>
      <p:sp>
        <p:nvSpPr>
          <p:cNvPr id="1048634" name="文本框 9"/>
          <p:cNvSpPr txBox="1"/>
          <p:nvPr/>
        </p:nvSpPr>
        <p:spPr>
          <a:xfrm>
            <a:off x="553720" y="153670"/>
            <a:ext cx="11200130" cy="591820"/>
          </a:xfrm>
          <a:prstGeom prst="rect"/>
          <a:noFill/>
        </p:spPr>
        <p:txBody>
          <a:bodyPr rtlCol="0" wrap="square">
            <a:spAutoFit/>
          </a:bodyPr>
          <a:p>
            <a:r>
              <a:rPr altLang="en-US" b="1" sz="2800" lang="zh-CN">
                <a:solidFill>
                  <a:srgbClr val="0000CC"/>
                </a:solidFill>
                <a:sym typeface="+mn-ea"/>
              </a:rPr>
              <a:t>R（线路编号，车牌号，驾驶证号，出发时间，返回时间，起始站点）</a:t>
            </a:r>
            <a:endParaRPr altLang="en-US" sz="2800"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4">
                                  <p:stCondLst>
                                    <p:cond delay="0"/>
                                  </p:stCondLst>
                                  <p:childTnLst>
                                    <p:set>
                                      <p:cBhvr>
                                        <p:cTn dur="1" fill="hold" id="6">
                                          <p:stCondLst>
                                            <p:cond delay="0"/>
                                          </p:stCondLst>
                                        </p:cTn>
                                        <p:tgtEl>
                                          <p:spTgt spid="1048632"/>
                                        </p:tgtEl>
                                        <p:attrNameLst>
                                          <p:attrName>style.visibility</p:attrName>
                                        </p:attrNameLst>
                                      </p:cBhvr>
                                      <p:to>
                                        <p:strVal val="visible"/>
                                      </p:to>
                                    </p:set>
                                    <p:anim calcmode="lin" valueType="num">
                                      <p:cBhvr additive="base">
                                        <p:cTn dur="500" fill="hold" id="7"/>
                                        <p:tgtEl>
                                          <p:spTgt spid="1048632"/>
                                        </p:tgtEl>
                                        <p:attrNameLst>
                                          <p:attrName>ppt_x</p:attrName>
                                        </p:attrNameLst>
                                      </p:cBhvr>
                                      <p:tavLst>
                                        <p:tav tm="0">
                                          <p:val>
                                            <p:strVal val="#ppt_x"/>
                                          </p:val>
                                        </p:tav>
                                        <p:tav tm="100000">
                                          <p:val>
                                            <p:strVal val="#ppt_x"/>
                                          </p:val>
                                        </p:tav>
                                      </p:tavLst>
                                    </p:anim>
                                    <p:anim calcmode="lin" valueType="num">
                                      <p:cBhvr additive="base">
                                        <p:cTn dur="500" fill="hold" id="8"/>
                                        <p:tgtEl>
                                          <p:spTgt spid="1048632"/>
                                        </p:tgtEl>
                                        <p:attrNameLst>
                                          <p:attrName>ppt_y</p:attrName>
                                        </p:attrNameLst>
                                      </p:cBhvr>
                                      <p:tavLst>
                                        <p:tav tm="0">
                                          <p:val>
                                            <p:strVal val="1+#ppt_h/2"/>
                                          </p:val>
                                        </p:tav>
                                        <p:tav tm="100000">
                                          <p:val>
                                            <p:strVal val="#ppt_y"/>
                                          </p:val>
                                        </p:tav>
                                      </p:tavLst>
                                    </p:anim>
                                  </p:childTnLst>
                                </p:cTn>
                              </p:par>
                            </p:childTnLst>
                          </p:cTn>
                        </p:par>
                      </p:childTnLst>
                    </p:cTn>
                  </p:par>
                  <p:par>
                    <p:cTn fill="hold" id="9">
                      <p:stCondLst>
                        <p:cond delay="indefinite"/>
                      </p:stCondLst>
                      <p:childTnLst>
                        <p:par>
                          <p:cTn fill="hold" id="10">
                            <p:stCondLst>
                              <p:cond delay="0"/>
                            </p:stCondLst>
                            <p:childTnLst>
                              <p:par>
                                <p:cTn fill="hold" grpId="0" id="11" nodeType="clickEffect" presetClass="entr" presetID="2" presetSubtype="4">
                                  <p:stCondLst>
                                    <p:cond delay="0"/>
                                  </p:stCondLst>
                                  <p:childTnLst>
                                    <p:set>
                                      <p:cBhvr>
                                        <p:cTn dur="1" fill="hold" id="12">
                                          <p:stCondLst>
                                            <p:cond delay="0"/>
                                          </p:stCondLst>
                                        </p:cTn>
                                        <p:tgtEl>
                                          <p:spTgt spid="1048633"/>
                                        </p:tgtEl>
                                        <p:attrNameLst>
                                          <p:attrName>style.visibility</p:attrName>
                                        </p:attrNameLst>
                                      </p:cBhvr>
                                      <p:to>
                                        <p:strVal val="visible"/>
                                      </p:to>
                                    </p:set>
                                    <p:anim calcmode="lin" valueType="num">
                                      <p:cBhvr additive="base">
                                        <p:cTn dur="500" fill="hold" id="13"/>
                                        <p:tgtEl>
                                          <p:spTgt spid="1048633"/>
                                        </p:tgtEl>
                                        <p:attrNameLst>
                                          <p:attrName>ppt_x</p:attrName>
                                        </p:attrNameLst>
                                      </p:cBhvr>
                                      <p:tavLst>
                                        <p:tav tm="0">
                                          <p:val>
                                            <p:strVal val="#ppt_x"/>
                                          </p:val>
                                        </p:tav>
                                        <p:tav tm="100000">
                                          <p:val>
                                            <p:strVal val="#ppt_x"/>
                                          </p:val>
                                        </p:tav>
                                      </p:tavLst>
                                    </p:anim>
                                    <p:anim calcmode="lin" valueType="num">
                                      <p:cBhvr additive="base">
                                        <p:cTn dur="500" fill="hold" id="14"/>
                                        <p:tgtEl>
                                          <p:spTgt spid="10486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2" grpId="0"/>
      <p:bldP spid="104863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p:grpSpPr>
    </p:spTree>
  </p:cSld>
  <p:clrMapOvr>
    <a:masterClrMapping/>
  </p:clrMapOvr>
</p:sld>
</file>

<file path=ppt/theme/theme1.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演示</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njujack</dc:creator>
  <cp:lastModifiedBy>njujack</cp:lastModifiedBy>
  <dcterms:created xsi:type="dcterms:W3CDTF">2015-05-04T16:02:00Z</dcterms:created>
  <dcterms:modified xsi:type="dcterms:W3CDTF">2017-07-08T11:44:55Z</dcterms:modified>
</cp:coreProperties>
</file>