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lang="en-US" altLang="zh-CN" sz="3600">
                <a:solidFill>
                  <a:srgbClr val="FF0000"/>
                </a:solidFill>
                <a:latin typeface="Arial" panose="020B0604020202020204" pitchFamily="34" charset="0"/>
              </a:rPr>
              <a:t>I hear, and I forget.</a:t>
            </a:r>
            <a:br>
              <a:rPr lang="en-US" altLang="zh-CN" sz="360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zh-CN" sz="3600">
                <a:solidFill>
                  <a:srgbClr val="FF0000"/>
                </a:solidFill>
                <a:latin typeface="Arial" panose="020B0604020202020204" pitchFamily="34" charset="0"/>
              </a:rPr>
              <a:t>I see, and I remember.</a:t>
            </a:r>
            <a:br>
              <a:rPr lang="en-US" altLang="zh-CN" sz="360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zh-CN" sz="3600">
                <a:solidFill>
                  <a:srgbClr val="FF0000"/>
                </a:solidFill>
                <a:latin typeface="Arial" panose="020B0604020202020204" pitchFamily="34" charset="0"/>
              </a:rPr>
              <a:t>I do, and I understand.</a:t>
            </a:r>
            <a:endParaRPr lang="en-US" altLang="zh-CN" sz="3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35780"/>
            <a:ext cx="9144000" cy="922020"/>
          </a:xfrm>
        </p:spPr>
        <p:txBody>
          <a:bodyPr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800" b="1">
                <a:solidFill>
                  <a:srgbClr val="0000CC"/>
                </a:solidFill>
              </a:rPr>
              <a:t>课后自我练习：</a:t>
            </a:r>
            <a:r>
              <a:rPr lang="en-US" altLang="zh-CN" sz="2800" b="1">
                <a:solidFill>
                  <a:srgbClr val="0000CC"/>
                </a:solidFill>
              </a:rPr>
              <a:t>Exercises 3.1~3.7</a:t>
            </a:r>
            <a:endParaRPr lang="en-US" altLang="zh-CN" sz="28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0250"/>
            <a:ext cx="10515600" cy="5447030"/>
          </a:xfrm>
        </p:spPr>
        <p:txBody>
          <a:bodyPr/>
          <a:p>
            <a:r>
              <a:rPr lang="en-US" altLang="zh-CN">
                <a:solidFill>
                  <a:srgbClr val="0000CC"/>
                </a:solidFill>
              </a:rPr>
              <a:t>select statement</a:t>
            </a:r>
            <a:r>
              <a:rPr lang="zh-CN" altLang="zh-CN">
                <a:solidFill>
                  <a:srgbClr val="0000CC"/>
                </a:solidFill>
              </a:rPr>
              <a:t>的语法</a:t>
            </a:r>
            <a:endParaRPr lang="zh-CN" altLang="zh-CN">
              <a:solidFill>
                <a:srgbClr val="0000CC"/>
              </a:solidFill>
            </a:endParaRPr>
          </a:p>
          <a:p>
            <a:endParaRPr lang="zh-CN" altLang="zh-CN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表连接查询</a:t>
            </a:r>
            <a:r>
              <a:rPr lang="en-US" altLang="zh-CN">
                <a:solidFill>
                  <a:srgbClr val="0000CC"/>
                </a:solidFill>
              </a:rPr>
              <a:t>(product, join, thate-join) vs. </a:t>
            </a:r>
            <a:r>
              <a:rPr lang="zh-CN" altLang="en-US">
                <a:solidFill>
                  <a:srgbClr val="0000CC"/>
                </a:solidFill>
              </a:rPr>
              <a:t>子查询</a:t>
            </a:r>
            <a:r>
              <a:rPr lang="en-US" altLang="zh-CN">
                <a:solidFill>
                  <a:srgbClr val="0000CC"/>
                </a:solidFill>
              </a:rPr>
              <a:t>(subquery)</a:t>
            </a:r>
            <a:endParaRPr lang="en-US" altLang="zh-CN">
              <a:solidFill>
                <a:srgbClr val="0000CC"/>
              </a:solidFill>
            </a:endParaRPr>
          </a:p>
          <a:p>
            <a:endParaRPr lang="en-US" altLang="zh-CN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关系代数中的减法在</a:t>
            </a:r>
            <a:r>
              <a:rPr lang="en-US" altLang="zh-CN">
                <a:solidFill>
                  <a:srgbClr val="0000CC"/>
                </a:solidFill>
              </a:rPr>
              <a:t>SQL</a:t>
            </a:r>
            <a:r>
              <a:rPr lang="zh-CN" altLang="en-US">
                <a:solidFill>
                  <a:srgbClr val="0000CC"/>
                </a:solidFill>
              </a:rPr>
              <a:t>中的表示方法？是否可以不用子查询？</a:t>
            </a:r>
            <a:endParaRPr lang="zh-CN" altLang="en-US">
              <a:solidFill>
                <a:srgbClr val="0000CC"/>
              </a:solidFill>
            </a:endParaRPr>
          </a:p>
          <a:p>
            <a:endParaRPr lang="zh-CN" altLang="en-US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在关系代数中用除法表示的查询，在</a:t>
            </a:r>
            <a:r>
              <a:rPr lang="en-US" altLang="zh-CN">
                <a:solidFill>
                  <a:srgbClr val="0000CC"/>
                </a:solidFill>
              </a:rPr>
              <a:t>SQL</a:t>
            </a:r>
            <a:r>
              <a:rPr lang="zh-CN" altLang="en-US">
                <a:solidFill>
                  <a:srgbClr val="0000CC"/>
                </a:solidFill>
              </a:rPr>
              <a:t>中如何表示？是否可以用</a:t>
            </a:r>
            <a:r>
              <a:rPr lang="en-US" altLang="zh-CN">
                <a:solidFill>
                  <a:srgbClr val="0000CC"/>
                </a:solidFill>
              </a:rPr>
              <a:t>SQL</a:t>
            </a:r>
            <a:r>
              <a:rPr lang="zh-CN" altLang="en-US">
                <a:solidFill>
                  <a:srgbClr val="0000CC"/>
                </a:solidFill>
              </a:rPr>
              <a:t>中的量化比较谓词</a:t>
            </a:r>
            <a:r>
              <a:rPr lang="en-US" altLang="zh-CN">
                <a:solidFill>
                  <a:srgbClr val="0000CC"/>
                </a:solidFill>
              </a:rPr>
              <a:t>ALL</a:t>
            </a:r>
            <a:r>
              <a:rPr lang="zh-CN" altLang="en-US">
                <a:solidFill>
                  <a:srgbClr val="0000CC"/>
                </a:solidFill>
              </a:rPr>
              <a:t>来描述</a:t>
            </a:r>
            <a:r>
              <a:rPr lang="en-US" altLang="zh-CN">
                <a:solidFill>
                  <a:srgbClr val="0000CC"/>
                </a:solidFill>
              </a:rPr>
              <a:t>‘</a:t>
            </a:r>
            <a:r>
              <a:rPr lang="zh-CN" altLang="en-US">
                <a:solidFill>
                  <a:srgbClr val="0000CC"/>
                </a:solidFill>
              </a:rPr>
              <a:t>除法</a:t>
            </a:r>
            <a:r>
              <a:rPr lang="en-US" altLang="zh-CN">
                <a:solidFill>
                  <a:srgbClr val="0000CC"/>
                </a:solidFill>
              </a:rPr>
              <a:t>‘</a:t>
            </a:r>
            <a:r>
              <a:rPr lang="zh-CN" altLang="en-US">
                <a:solidFill>
                  <a:srgbClr val="0000CC"/>
                </a:solidFill>
              </a:rPr>
              <a:t>的语义？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24290" y="76835"/>
            <a:ext cx="3039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/>
              <a:t>思考题</a:t>
            </a:r>
            <a:r>
              <a:rPr lang="en-US" altLang="zh-CN" sz="2800" b="1"/>
              <a:t>(2017.3.24)</a:t>
            </a:r>
            <a:endParaRPr lang="en-US" altLang="zh-CN" sz="2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WPS 演示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Symbol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njujack</dc:creator>
  <cp:lastModifiedBy>njujack</cp:lastModifiedBy>
  <cp:revision>1</cp:revision>
  <dcterms:created xsi:type="dcterms:W3CDTF">2017-03-24T01:21:51Z</dcterms:created>
  <dcterms:modified xsi:type="dcterms:W3CDTF">2017-03-24T01:54:57Z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