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544" r:id="rId3"/>
    <p:sldId id="545" r:id="rId4"/>
    <p:sldId id="546" r:id="rId5"/>
    <p:sldId id="547" r:id="rId6"/>
    <p:sldId id="287" r:id="rId7"/>
    <p:sldId id="539" r:id="rId8"/>
    <p:sldId id="440" r:id="rId9"/>
    <p:sldId id="541" r:id="rId10"/>
    <p:sldId id="559" r:id="rId11"/>
    <p:sldId id="542" r:id="rId12"/>
    <p:sldId id="543" r:id="rId13"/>
    <p:sldId id="548" r:id="rId14"/>
    <p:sldId id="549" r:id="rId15"/>
    <p:sldId id="550" r:id="rId16"/>
    <p:sldId id="560" r:id="rId17"/>
    <p:sldId id="561" r:id="rId18"/>
    <p:sldId id="562" r:id="rId19"/>
    <p:sldId id="563" r:id="rId20"/>
    <p:sldId id="564" r:id="rId21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FFCC99"/>
    <a:srgbClr val="000000"/>
    <a:srgbClr val="CCFF33"/>
    <a:srgbClr val="99FF33"/>
    <a:srgbClr val="FFFF99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142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p>
            <a:pPr marL="0" lvl="0" indent="0" defTabSz="9144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 defTabSz="914400"/>
            <a:r>
              <a:rPr lang="zh-CN" altLang="en-US"/>
              <a:t>第二级</a:t>
            </a:r>
            <a:endParaRPr lang="zh-CN" altLang="en-US"/>
          </a:p>
          <a:p>
            <a:pPr lvl="2" indent="0" defTabSz="914400"/>
            <a:r>
              <a:rPr lang="zh-CN" altLang="en-US"/>
              <a:t>第三级</a:t>
            </a:r>
            <a:endParaRPr lang="zh-CN" altLang="en-US"/>
          </a:p>
          <a:p>
            <a:pPr lvl="3" indent="0" defTabSz="914400"/>
            <a:r>
              <a:rPr lang="zh-CN" altLang="en-US"/>
              <a:t>第四级</a:t>
            </a:r>
            <a:endParaRPr lang="zh-CN" altLang="en-US"/>
          </a:p>
          <a:p>
            <a:pPr lvl="4" indent="0" defTabSz="9144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95F2084-2AB7-40E4-811E-0768BFB3EBB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7886FCF-5A55-4867-992B-B45087A52801}" type="datetime1"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Database Principles &amp; Programming</a:t>
            </a:r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2C37FE-0F63-493C-8E8E-40C54108F635}" type="slidenum"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7886FCF-5A55-4867-992B-B45087A52801}" type="datetime1"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Database Principles &amp; Programming</a:t>
            </a:r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2C37FE-0F63-493C-8E8E-40C54108F635}" type="slidenum"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7886FCF-5A55-4867-992B-B45087A52801}" type="datetime1"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Database Principles &amp; Programming</a:t>
            </a:r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2C37FE-0F63-493C-8E8E-40C54108F635}" type="slidenum"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7886FCF-5A55-4867-992B-B45087A52801}" type="datetime1"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Database Principles &amp; Programming</a:t>
            </a:r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2C37FE-0F63-493C-8E8E-40C54108F635}" type="slidenum"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7886FCF-5A55-4867-992B-B45087A52801}" type="datetime1"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Database Principles &amp; Programming</a:t>
            </a:r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2C37FE-0F63-493C-8E8E-40C54108F635}" type="slidenum"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7886FCF-5A55-4867-992B-B45087A52801}" type="datetime1"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Database Principles &amp; Programming</a:t>
            </a:r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2C37FE-0F63-493C-8E8E-40C54108F635}" type="slidenum"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7886FCF-5A55-4867-992B-B45087A52801}" type="datetime1"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Database Principles &amp; Programming</a:t>
            </a:r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2C37FE-0F63-493C-8E8E-40C54108F635}" type="slidenum"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7886FCF-5A55-4867-992B-B45087A52801}" type="datetime1"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Database Principles &amp; Programming</a:t>
            </a:r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2C37FE-0F63-493C-8E8E-40C54108F635}" type="slidenum"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7886FCF-5A55-4867-992B-B45087A52801}" type="datetime1"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Database Principles &amp; Programming</a:t>
            </a:r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2C37FE-0F63-493C-8E8E-40C54108F635}" type="slidenum"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7886FCF-5A55-4867-992B-B45087A52801}" type="datetime1"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Database Principles &amp; Programming</a:t>
            </a:r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2C37FE-0F63-493C-8E8E-40C54108F635}" type="slidenum"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7886FCF-5A55-4867-992B-B45087A52801}" type="datetime1"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Database Principles &amp; Programming</a:t>
            </a:r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2C37FE-0F63-493C-8E8E-40C54108F635}" type="slidenum"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solidFill>
            <a:srgbClr val="DDDDDD">
              <a:alpha val="50195"/>
            </a:srgbClr>
          </a:solidFill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066800"/>
            <a:ext cx="77724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 b="1" i="1" smtClean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7886FCF-5A55-4867-992B-B45087A52801}" type="datetime1"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77000"/>
            <a:ext cx="396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 b="1" i="1" smtClean="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Database Principles &amp; Programming</a:t>
            </a:r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b="1" i="1" smtClean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2C37FE-0F63-493C-8E8E-40C54108F635}" type="slidenum">
              <a:rPr kumimoji="0" lang="zh-CN" altLang="en-US" sz="1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q"/>
        <a:defRPr sz="2400" b="1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–"/>
        <a:defRPr sz="2400" b="1" kern="1200">
          <a:solidFill>
            <a:srgbClr val="FF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§"/>
        <a:defRPr sz="2400" b="1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Ø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Rectangle 2"/>
          <p:cNvSpPr>
            <a:spLocks noGrp="1"/>
          </p:cNvSpPr>
          <p:nvPr>
            <p:ph type="ctrTitle"/>
          </p:nvPr>
        </p:nvSpPr>
        <p:spPr>
          <a:xfrm>
            <a:off x="381000" y="762000"/>
            <a:ext cx="8382000" cy="3733800"/>
          </a:xfrm>
          <a:ln/>
        </p:spPr>
        <p:txBody>
          <a:bodyPr wrap="square" lIns="91440" tIns="45720" rIns="91440" bIns="45720" anchor="ctr"/>
          <a:lstStyle>
            <a:lvl1pPr lvl="0">
              <a:defRPr/>
            </a:lvl1pPr>
          </a:lstStyle>
          <a:p>
            <a:pPr lvl="0" eaLnBrk="1" hangingPunct="1"/>
            <a:r>
              <a:rPr lang="en-US" altLang="zh-CN" sz="4400" dirty="0">
                <a:solidFill>
                  <a:schemeClr val="accent2"/>
                </a:solidFill>
                <a:ea typeface="宋体" panose="02010600030101010101" pitchFamily="2" charset="-122"/>
              </a:rPr>
              <a:t>Chapter 2</a:t>
            </a:r>
            <a:br>
              <a:rPr lang="en-US" altLang="zh-CN" sz="4400" dirty="0">
                <a:solidFill>
                  <a:schemeClr val="accent2"/>
                </a:solidFill>
                <a:ea typeface="宋体" panose="02010600030101010101" pitchFamily="2" charset="-122"/>
              </a:rPr>
            </a:br>
            <a:br>
              <a:rPr lang="en-US" altLang="zh-CN" sz="4400" dirty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sz="4400" dirty="0">
                <a:solidFill>
                  <a:srgbClr val="FF0000"/>
                </a:solidFill>
                <a:ea typeface="宋体" panose="02010600030101010101" pitchFamily="2" charset="-122"/>
              </a:rPr>
              <a:t>The Relational Model</a:t>
            </a:r>
            <a:endParaRPr lang="zh-CN" altLang="en-US" sz="4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Clr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4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>
              <a:buClrTx/>
              <a:buFont typeface="Arial" panose="020B0604020202020204" pitchFamily="34" charset="0"/>
              <a:buNone/>
            </a:pPr>
            <a:r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buClr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Compatible Tables (</a:t>
            </a:r>
            <a:r>
              <a:rPr lang="zh-CN" altLang="en-US" dirty="0">
                <a:ea typeface="宋体" panose="02010600030101010101" pitchFamily="2" charset="-122"/>
              </a:rPr>
              <a:t>相容表)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317" name="Rectangle 3"/>
          <p:cNvSpPr>
            <a:spLocks noGrp="1"/>
          </p:cNvSpPr>
          <p:nvPr>
            <p:ph type="body"/>
          </p:nvPr>
        </p:nvSpPr>
        <p:spPr>
          <a:xfrm>
            <a:off x="398463" y="1066800"/>
            <a:ext cx="8458200" cy="4594225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ct val="120000"/>
              </a:lnSpc>
            </a:pPr>
            <a:r>
              <a:rPr lang="en-US" altLang="zh-CN" sz="3000" dirty="0">
                <a:ea typeface="宋体" panose="02010600030101010101" pitchFamily="2" charset="-122"/>
              </a:rPr>
              <a:t>Tables R and S are </a:t>
            </a:r>
            <a:r>
              <a:rPr lang="en-US" altLang="zh-CN" sz="3000" i="1" dirty="0">
                <a:ea typeface="宋体" panose="02010600030101010101" pitchFamily="2" charset="-122"/>
              </a:rPr>
              <a:t>compatible</a:t>
            </a:r>
            <a:r>
              <a:rPr lang="en-US" altLang="zh-CN" sz="3000" dirty="0">
                <a:ea typeface="宋体" panose="02010600030101010101" pitchFamily="2" charset="-122"/>
              </a:rPr>
              <a:t> if they have the same headings</a:t>
            </a:r>
            <a:endParaRPr lang="en-US" altLang="zh-CN" sz="30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3000" dirty="0">
                <a:ea typeface="宋体" panose="02010600030101010101" pitchFamily="2" charset="-122"/>
              </a:rPr>
              <a:t>Head(R)=Head(S)</a:t>
            </a:r>
            <a:endParaRPr lang="en-US" altLang="zh-CN" sz="30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3000" dirty="0">
                <a:solidFill>
                  <a:schemeClr val="accent2"/>
                </a:solidFill>
                <a:ea typeface="宋体" panose="02010600030101010101" pitchFamily="2" charset="-122"/>
              </a:rPr>
              <a:t>attributes chosen from the </a:t>
            </a:r>
            <a:r>
              <a:rPr lang="en-US" altLang="zh-CN" sz="3000" u="sng" dirty="0">
                <a:ea typeface="宋体" panose="02010600030101010101" pitchFamily="2" charset="-122"/>
              </a:rPr>
              <a:t>same domains</a:t>
            </a:r>
            <a:r>
              <a:rPr lang="en-US" altLang="zh-CN" sz="3000" dirty="0">
                <a:solidFill>
                  <a:schemeClr val="accent2"/>
                </a:solidFill>
                <a:ea typeface="宋体" panose="02010600030101010101" pitchFamily="2" charset="-122"/>
              </a:rPr>
              <a:t> and with the </a:t>
            </a:r>
            <a:r>
              <a:rPr lang="en-US" altLang="zh-CN" sz="3000" u="sng" dirty="0">
                <a:ea typeface="宋体" panose="02010600030101010101" pitchFamily="2" charset="-122"/>
              </a:rPr>
              <a:t>same meanings</a:t>
            </a:r>
            <a:r>
              <a:rPr lang="en-US" altLang="zh-CN" sz="3000" dirty="0">
                <a:solidFill>
                  <a:schemeClr val="accent2"/>
                </a:solidFill>
                <a:ea typeface="宋体" panose="02010600030101010101" pitchFamily="2" charset="-122"/>
              </a:rPr>
              <a:t>.</a:t>
            </a:r>
            <a:endParaRPr lang="en-US" altLang="zh-CN" sz="3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Clr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>
              <a:buClrTx/>
              <a:buFont typeface="Arial" panose="020B0604020202020204" pitchFamily="34" charset="0"/>
              <a:buNone/>
            </a:pPr>
            <a:r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buClr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685800" y="44450"/>
            <a:ext cx="7772400" cy="533400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2.6 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Union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Intersection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Difference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693738"/>
            <a:ext cx="8677275" cy="6021388"/>
          </a:xfrm>
          <a:solidFill>
            <a:schemeClr val="bg1"/>
          </a:solidFill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Let R and S be two compatible tables, where Head(R) = Head(S)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q"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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–"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 table with the same heading as R (or S)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–"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for each row t in R or in S, t in R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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q"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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S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–"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 table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with the same heading as R (or S)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–"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for each row t in R, if t appear in S, then t in R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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S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q"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–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–"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 table with the same heading as R (or S)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–"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for each row t in R, if t don’t appear in S, then t in R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–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S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/>
            <a:fld id="{BB962C8B-B14F-4D97-AF65-F5344CB8AC3E}" type="datetime1">
              <a:rPr lang="zh-CN" alt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400" b="1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2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 eaLnBrk="0" hangingPunct="0"/>
            <a:r>
              <a:rPr lang="zh-CN" alt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63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 eaLnBrk="0" hangingPunct="0"/>
            <a:fld id="{9A0DB2DC-4C9A-4742-B13C-FB6460FD3503}" type="slidenum">
              <a:rPr lang="zh-CN" alt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400" b="1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2.6  </a:t>
            </a:r>
            <a:r>
              <a:rPr lang="en-US" altLang="zh-CN" dirty="0"/>
              <a:t>Set-Theoretic Operations</a:t>
            </a:r>
            <a:endParaRPr lang="en-US" altLang="zh-CN" dirty="0"/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4925" y="850900"/>
            <a:ext cx="9145588" cy="5962650"/>
          </a:xfrm>
          <a:solidFill>
            <a:schemeClr val="bg1"/>
          </a:solidFill>
          <a:ln>
            <a:miter/>
          </a:ln>
        </p:spPr>
        <p:txBody>
          <a:bodyPr vert="horz" wrap="square" lIns="90170" tIns="46990" rIns="90170" bIns="46990" numCol="1" anchor="t" anchorCtr="0" compatLnSpc="1"/>
          <a:p>
            <a:pPr defTabSz="914400" latinLnBrk="0">
              <a:lnSpc>
                <a:spcPct val="100000"/>
              </a:lnSpc>
            </a:pPr>
            <a:r>
              <a:rPr lang="en-US" altLang="zh-CN" sz="3000" baseline="0" dirty="0" err="1"/>
              <a:t>Def</a:t>
            </a:r>
            <a:r>
              <a:rPr lang="en-US" altLang="zh-CN" sz="3000" baseline="0" dirty="0"/>
              <a:t> 2.6.4  </a:t>
            </a:r>
            <a:r>
              <a:rPr lang="en-US" altLang="zh-CN" sz="3000" baseline="0" dirty="0">
                <a:solidFill>
                  <a:srgbClr val="FF0000"/>
                </a:solidFill>
              </a:rPr>
              <a:t>Product   R </a:t>
            </a:r>
            <a:r>
              <a:rPr lang="en-US" altLang="zh-CN" sz="3000" baseline="0" dirty="0">
                <a:solidFill>
                  <a:srgbClr val="FF0000"/>
                </a:solidFill>
                <a:sym typeface="Symbol" panose="05050102010706020507" pitchFamily="18" charset="2"/>
              </a:rPr>
              <a:t> </a:t>
            </a:r>
            <a:r>
              <a:rPr lang="en-US" altLang="zh-CN" sz="3000" baseline="0" dirty="0">
                <a:solidFill>
                  <a:srgbClr val="FF0000"/>
                </a:solidFill>
              </a:rPr>
              <a:t>S</a:t>
            </a:r>
            <a:endParaRPr lang="en-US" altLang="zh-CN" sz="3000" baseline="0" dirty="0">
              <a:solidFill>
                <a:srgbClr val="FF0000"/>
              </a:solidFill>
            </a:endParaRPr>
          </a:p>
          <a:p>
            <a:pPr marL="1905" lvl="1" indent="314325" defTabSz="914400" latinLnBrk="0">
              <a:lnSpc>
                <a:spcPct val="100000"/>
              </a:lnSpc>
              <a:buNone/>
            </a:pPr>
            <a:r>
              <a:rPr lang="en-US" altLang="zh-CN" sz="3000" baseline="0" dirty="0">
                <a:solidFill>
                  <a:srgbClr val="0000CC"/>
                </a:solidFill>
              </a:rPr>
              <a:t>The product of the tables R and S is a table T that</a:t>
            </a:r>
            <a:endParaRPr lang="en-US" altLang="zh-CN" sz="3000" baseline="0" dirty="0">
              <a:solidFill>
                <a:srgbClr val="0000CC"/>
              </a:solidFill>
            </a:endParaRPr>
          </a:p>
          <a:p>
            <a:pPr marL="859155" lvl="2" indent="-457200" defTabSz="914400" latinLnBrk="0">
              <a:lnSpc>
                <a:spcPct val="100000"/>
              </a:lnSpc>
            </a:pPr>
            <a:r>
              <a:rPr lang="en-US" altLang="zh-CN" sz="3000" baseline="0" dirty="0">
                <a:solidFill>
                  <a:srgbClr val="0000CC"/>
                </a:solidFill>
              </a:rPr>
              <a:t>if Head(R)={A</a:t>
            </a:r>
            <a:r>
              <a:rPr lang="en-US" altLang="zh-CN" sz="3000" baseline="-25000" dirty="0">
                <a:solidFill>
                  <a:srgbClr val="0000CC"/>
                </a:solidFill>
              </a:rPr>
              <a:t>1</a:t>
            </a:r>
            <a:r>
              <a:rPr lang="en-US" altLang="zh-CN" sz="3000" baseline="0" dirty="0">
                <a:solidFill>
                  <a:srgbClr val="0000CC"/>
                </a:solidFill>
              </a:rPr>
              <a:t>,…,A</a:t>
            </a:r>
            <a:r>
              <a:rPr lang="en-US" altLang="zh-CN" sz="3000" baseline="-25000" dirty="0">
                <a:solidFill>
                  <a:srgbClr val="0000CC"/>
                </a:solidFill>
              </a:rPr>
              <a:t>n</a:t>
            </a:r>
            <a:r>
              <a:rPr lang="en-US" altLang="zh-CN" sz="3000" baseline="0" dirty="0">
                <a:solidFill>
                  <a:srgbClr val="0000CC"/>
                </a:solidFill>
              </a:rPr>
              <a:t>},</a:t>
            </a:r>
            <a:r>
              <a:rPr lang="zh-CN" altLang="en-US" sz="3000" baseline="0" dirty="0">
                <a:solidFill>
                  <a:srgbClr val="0000CC"/>
                </a:solidFill>
              </a:rPr>
              <a:t> </a:t>
            </a:r>
            <a:r>
              <a:rPr lang="en-US" altLang="zh-CN" sz="3000" baseline="0" dirty="0">
                <a:solidFill>
                  <a:srgbClr val="0000CC"/>
                </a:solidFill>
              </a:rPr>
              <a:t>Head(S)={B</a:t>
            </a:r>
            <a:r>
              <a:rPr lang="en-US" altLang="zh-CN" sz="3000" baseline="-25000" dirty="0">
                <a:solidFill>
                  <a:srgbClr val="0000CC"/>
                </a:solidFill>
              </a:rPr>
              <a:t>1</a:t>
            </a:r>
            <a:r>
              <a:rPr lang="en-US" altLang="zh-CN" sz="3000" baseline="0" dirty="0">
                <a:solidFill>
                  <a:srgbClr val="0000CC"/>
                </a:solidFill>
              </a:rPr>
              <a:t>,…,</a:t>
            </a:r>
            <a:r>
              <a:rPr lang="en-US" altLang="zh-CN" sz="3000" baseline="0" dirty="0" err="1">
                <a:solidFill>
                  <a:srgbClr val="0000CC"/>
                </a:solidFill>
              </a:rPr>
              <a:t>B</a:t>
            </a:r>
            <a:r>
              <a:rPr lang="en-US" altLang="zh-CN" sz="3000" baseline="-25000" dirty="0" err="1">
                <a:solidFill>
                  <a:srgbClr val="0000CC"/>
                </a:solidFill>
              </a:rPr>
              <a:t>m</a:t>
            </a:r>
            <a:r>
              <a:rPr lang="en-US" altLang="zh-CN" sz="3000" baseline="0" dirty="0">
                <a:solidFill>
                  <a:srgbClr val="0000CC"/>
                </a:solidFill>
              </a:rPr>
              <a:t>}, then</a:t>
            </a:r>
            <a:r>
              <a:rPr lang="zh-CN" altLang="en-US" sz="3000" baseline="0" dirty="0">
                <a:solidFill>
                  <a:srgbClr val="0000CC"/>
                </a:solidFill>
              </a:rPr>
              <a:t>：</a:t>
            </a:r>
            <a:endParaRPr lang="en-US" altLang="zh-CN" sz="3000" baseline="0" dirty="0">
              <a:solidFill>
                <a:srgbClr val="0000CC"/>
              </a:solidFill>
            </a:endParaRPr>
          </a:p>
          <a:p>
            <a:pPr marL="859155" lvl="2" indent="-457200" defTabSz="914400" latinLnBrk="0">
              <a:lnSpc>
                <a:spcPct val="100000"/>
              </a:lnSpc>
              <a:buNone/>
            </a:pPr>
            <a:r>
              <a:rPr lang="en-US" altLang="zh-CN" sz="3000" baseline="0" dirty="0">
                <a:solidFill>
                  <a:srgbClr val="FF0000"/>
                </a:solidFill>
              </a:rPr>
              <a:t>Head(T) = {R.A</a:t>
            </a:r>
            <a:r>
              <a:rPr lang="en-US" altLang="zh-CN" sz="3000" baseline="-25000" dirty="0">
                <a:solidFill>
                  <a:srgbClr val="FF0000"/>
                </a:solidFill>
              </a:rPr>
              <a:t>1</a:t>
            </a:r>
            <a:r>
              <a:rPr lang="en-US" altLang="zh-CN" sz="3000" baseline="0" dirty="0">
                <a:solidFill>
                  <a:srgbClr val="FF0000"/>
                </a:solidFill>
              </a:rPr>
              <a:t>, …, </a:t>
            </a:r>
            <a:r>
              <a:rPr lang="en-US" altLang="zh-CN" sz="3000" baseline="0" dirty="0" err="1">
                <a:solidFill>
                  <a:srgbClr val="FF0000"/>
                </a:solidFill>
              </a:rPr>
              <a:t>R.A</a:t>
            </a:r>
            <a:r>
              <a:rPr lang="en-US" altLang="zh-CN" sz="3000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sz="3000" baseline="0" dirty="0">
                <a:solidFill>
                  <a:srgbClr val="FF0000"/>
                </a:solidFill>
              </a:rPr>
              <a:t>, S.B</a:t>
            </a:r>
            <a:r>
              <a:rPr lang="en-US" altLang="zh-CN" sz="3000" baseline="-25000" dirty="0">
                <a:solidFill>
                  <a:srgbClr val="FF0000"/>
                </a:solidFill>
              </a:rPr>
              <a:t>1</a:t>
            </a:r>
            <a:r>
              <a:rPr lang="en-US" altLang="zh-CN" sz="3000" baseline="0" dirty="0">
                <a:solidFill>
                  <a:srgbClr val="FF0000"/>
                </a:solidFill>
              </a:rPr>
              <a:t>, …, </a:t>
            </a:r>
            <a:r>
              <a:rPr lang="en-US" altLang="zh-CN" sz="3000" baseline="0" dirty="0" err="1">
                <a:solidFill>
                  <a:srgbClr val="FF0000"/>
                </a:solidFill>
              </a:rPr>
              <a:t>S.B</a:t>
            </a:r>
            <a:r>
              <a:rPr lang="en-US" altLang="zh-CN" sz="3000" baseline="-25000" dirty="0" err="1">
                <a:solidFill>
                  <a:srgbClr val="FF0000"/>
                </a:solidFill>
              </a:rPr>
              <a:t>m</a:t>
            </a:r>
            <a:r>
              <a:rPr lang="en-US" altLang="zh-CN" sz="3000" baseline="0" dirty="0">
                <a:solidFill>
                  <a:srgbClr val="FF0000"/>
                </a:solidFill>
              </a:rPr>
              <a:t>}</a:t>
            </a:r>
            <a:endParaRPr lang="en-US" altLang="zh-CN" sz="3000" baseline="0" dirty="0">
              <a:solidFill>
                <a:srgbClr val="FF0000"/>
              </a:solidFill>
            </a:endParaRPr>
          </a:p>
          <a:p>
            <a:pPr marL="859155" lvl="2" indent="-457200" defTabSz="914400" latinLnBrk="0">
              <a:lnSpc>
                <a:spcPct val="100000"/>
              </a:lnSpc>
            </a:pPr>
            <a:r>
              <a:rPr lang="en-US" altLang="zh-CN" sz="3000" baseline="0" dirty="0">
                <a:solidFill>
                  <a:srgbClr val="0000CC"/>
                </a:solidFill>
              </a:rPr>
              <a:t>t </a:t>
            </a:r>
            <a:r>
              <a:rPr lang="en-US" altLang="zh-CN" sz="3000" baseline="0" dirty="0">
                <a:solidFill>
                  <a:srgbClr val="0000CC"/>
                </a:solidFill>
                <a:sym typeface="Arial" panose="020B0604020202020204" pitchFamily="34" charset="0"/>
              </a:rPr>
              <a:t>is </a:t>
            </a:r>
            <a:r>
              <a:rPr lang="en-US" altLang="zh-CN" sz="3000" baseline="0" dirty="0">
                <a:solidFill>
                  <a:srgbClr val="0000CC"/>
                </a:solidFill>
              </a:rPr>
              <a:t>a row in T if and only if</a:t>
            </a:r>
            <a:endParaRPr lang="en-US" altLang="zh-CN" sz="3000" baseline="0" dirty="0">
              <a:solidFill>
                <a:srgbClr val="0000CC"/>
              </a:solidFill>
            </a:endParaRPr>
          </a:p>
          <a:p>
            <a:pPr marL="859155" lvl="2" indent="-457200" defTabSz="914400" latinLnBrk="0">
              <a:lnSpc>
                <a:spcPct val="100000"/>
              </a:lnSpc>
              <a:buNone/>
            </a:pPr>
            <a:r>
              <a:rPr lang="en-US" altLang="zh-CN" sz="3000" baseline="0" dirty="0">
                <a:solidFill>
                  <a:srgbClr val="0000CC"/>
                </a:solidFill>
              </a:rPr>
              <a:t>There are two rows u in R and v in S such that</a:t>
            </a:r>
            <a:endParaRPr lang="en-US" altLang="zh-CN" sz="3000" baseline="0" dirty="0">
              <a:solidFill>
                <a:srgbClr val="0000CC"/>
              </a:solidFill>
            </a:endParaRPr>
          </a:p>
          <a:p>
            <a:pPr marL="1905" lvl="3" indent="1073150" defTabSz="914400" latinLnBrk="0">
              <a:lnSpc>
                <a:spcPct val="100000"/>
              </a:lnSpc>
              <a:buNone/>
            </a:pPr>
            <a:r>
              <a:rPr lang="zh-CN" altLang="en-US" sz="3000" baseline="0" dirty="0">
                <a:solidFill>
                  <a:srgbClr val="FF0000"/>
                </a:solidFill>
              </a:rPr>
              <a:t>  </a:t>
            </a:r>
            <a:r>
              <a:rPr lang="en-US" altLang="zh-CN" sz="3000" baseline="0" dirty="0">
                <a:solidFill>
                  <a:srgbClr val="FF0000"/>
                </a:solidFill>
              </a:rPr>
              <a:t>t(</a:t>
            </a:r>
            <a:r>
              <a:rPr lang="en-US" altLang="zh-CN" sz="3000" baseline="0" dirty="0" err="1">
                <a:solidFill>
                  <a:srgbClr val="FF0000"/>
                </a:solidFill>
              </a:rPr>
              <a:t>R.A</a:t>
            </a:r>
            <a:r>
              <a:rPr lang="en-US" altLang="zh-CN" sz="3000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3000" baseline="0" dirty="0">
                <a:solidFill>
                  <a:srgbClr val="FF0000"/>
                </a:solidFill>
              </a:rPr>
              <a:t>) = u(A</a:t>
            </a:r>
            <a:r>
              <a:rPr lang="en-US" altLang="zh-CN" sz="3000" baseline="-25000" dirty="0">
                <a:solidFill>
                  <a:srgbClr val="FF0000"/>
                </a:solidFill>
              </a:rPr>
              <a:t>i</a:t>
            </a:r>
            <a:r>
              <a:rPr lang="en-US" altLang="zh-CN" sz="3000" baseline="0" dirty="0">
                <a:solidFill>
                  <a:srgbClr val="FF0000"/>
                </a:solidFill>
              </a:rPr>
              <a:t>) for 1</a:t>
            </a:r>
            <a:r>
              <a:rPr lang="en-US" altLang="zh-CN" sz="3000" baseline="0" dirty="0">
                <a:solidFill>
                  <a:srgbClr val="FF0000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3000" baseline="0" dirty="0">
                <a:solidFill>
                  <a:srgbClr val="FF0000"/>
                </a:solidFill>
              </a:rPr>
              <a:t>i</a:t>
            </a:r>
            <a:r>
              <a:rPr lang="en-US" altLang="zh-CN" sz="3000" baseline="0" dirty="0">
                <a:solidFill>
                  <a:srgbClr val="FF0000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3000" baseline="0" dirty="0">
                <a:solidFill>
                  <a:srgbClr val="FF0000"/>
                </a:solidFill>
              </a:rPr>
              <a:t>n, </a:t>
            </a:r>
            <a:r>
              <a:rPr lang="en-US" altLang="zh-CN" sz="3000" baseline="0" dirty="0">
                <a:solidFill>
                  <a:srgbClr val="0000CC"/>
                </a:solidFill>
              </a:rPr>
              <a:t>and</a:t>
            </a:r>
            <a:endParaRPr lang="en-US" altLang="zh-CN" sz="3000" baseline="0" dirty="0">
              <a:solidFill>
                <a:srgbClr val="0000CC"/>
              </a:solidFill>
            </a:endParaRPr>
          </a:p>
          <a:p>
            <a:pPr marL="1905" lvl="3" indent="1073150" defTabSz="914400" latinLnBrk="0">
              <a:lnSpc>
                <a:spcPct val="100000"/>
              </a:lnSpc>
              <a:buNone/>
            </a:pPr>
            <a:r>
              <a:rPr lang="zh-CN" altLang="en-US" sz="3000" baseline="0" dirty="0">
                <a:solidFill>
                  <a:srgbClr val="FF0000"/>
                </a:solidFill>
              </a:rPr>
              <a:t>  </a:t>
            </a:r>
            <a:r>
              <a:rPr lang="en-US" altLang="zh-CN" sz="3000" baseline="0" dirty="0">
                <a:solidFill>
                  <a:srgbClr val="FF0000"/>
                </a:solidFill>
              </a:rPr>
              <a:t>t(S.B</a:t>
            </a:r>
            <a:r>
              <a:rPr lang="zh-CN" altLang="en-US" sz="3000" baseline="-25000" dirty="0">
                <a:solidFill>
                  <a:srgbClr val="FF0000"/>
                </a:solidFill>
              </a:rPr>
              <a:t>k</a:t>
            </a:r>
            <a:r>
              <a:rPr lang="en-US" altLang="zh-CN" sz="3000" baseline="0" dirty="0">
                <a:solidFill>
                  <a:srgbClr val="FF0000"/>
                </a:solidFill>
              </a:rPr>
              <a:t>) = v(B</a:t>
            </a:r>
            <a:r>
              <a:rPr lang="zh-CN" altLang="en-US" sz="3000" baseline="-25000" dirty="0">
                <a:solidFill>
                  <a:srgbClr val="FF0000"/>
                </a:solidFill>
              </a:rPr>
              <a:t>k</a:t>
            </a:r>
            <a:r>
              <a:rPr lang="en-US" altLang="zh-CN" sz="3000" baseline="0" dirty="0">
                <a:solidFill>
                  <a:srgbClr val="FF0000"/>
                </a:solidFill>
              </a:rPr>
              <a:t>) for 1</a:t>
            </a:r>
            <a:r>
              <a:rPr lang="en-US" altLang="zh-CN" sz="3000" baseline="0" dirty="0">
                <a:solidFill>
                  <a:srgbClr val="FF0000"/>
                </a:solidFill>
                <a:sym typeface="Symbol" panose="05050102010706020507" pitchFamily="18" charset="2"/>
              </a:rPr>
              <a:t></a:t>
            </a:r>
            <a:r>
              <a:rPr lang="zh-CN" altLang="en-US" sz="3000" baseline="0" dirty="0">
                <a:solidFill>
                  <a:srgbClr val="FF0000"/>
                </a:solidFill>
              </a:rPr>
              <a:t>k</a:t>
            </a:r>
            <a:r>
              <a:rPr lang="en-US" altLang="zh-CN" sz="3000" baseline="0" dirty="0">
                <a:solidFill>
                  <a:srgbClr val="FF0000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3000" baseline="0" dirty="0">
                <a:solidFill>
                  <a:srgbClr val="FF0000"/>
                </a:solidFill>
              </a:rPr>
              <a:t>m</a:t>
            </a:r>
            <a:endParaRPr lang="en-US" altLang="zh-CN" sz="3000" baseline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/>
            <a:fld id="{BB962C8B-B14F-4D97-AF65-F5344CB8AC3E}" type="datetime1">
              <a:rPr lang="zh-CN" alt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400" b="1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6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 eaLnBrk="0" hangingPunct="0"/>
            <a:r>
              <a:rPr lang="zh-CN" alt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387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 eaLnBrk="0" hangingPunct="0"/>
            <a:fld id="{9A0DB2DC-4C9A-4742-B13C-FB6460FD3503}" type="slidenum">
              <a:rPr lang="zh-CN" alt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400" b="1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type="body"/>
          </p:nvPr>
        </p:nvSpPr>
        <p:spPr>
          <a:xfrm>
            <a:off x="161925" y="134938"/>
            <a:ext cx="8839200" cy="4806950"/>
          </a:xfrm>
          <a:ln/>
        </p:spPr>
        <p:txBody>
          <a:bodyPr wrap="square" lIns="91440" tIns="45720" rIns="91440" bIns="45720" anchor="t"/>
          <a:p>
            <a:pPr eaLnBrk="1" hangingPunct="1"/>
            <a:r>
              <a:rPr lang="en-US" altLang="zh-CN" sz="3000" dirty="0"/>
              <a:t>Def 2.7.1 Projection</a:t>
            </a:r>
            <a:r>
              <a:rPr lang="zh-CN" altLang="en-US" sz="3000" dirty="0"/>
              <a:t>:   </a:t>
            </a:r>
            <a:r>
              <a:rPr lang="en-US" altLang="zh-CN" sz="3000" dirty="0">
                <a:solidFill>
                  <a:srgbClr val="FF0000"/>
                </a:solidFill>
              </a:rPr>
              <a:t>R</a:t>
            </a:r>
            <a:r>
              <a:rPr lang="zh-CN" altLang="en-US" sz="3000" dirty="0">
                <a:solidFill>
                  <a:srgbClr val="FF0000"/>
                </a:solidFill>
              </a:rPr>
              <a:t> </a:t>
            </a:r>
            <a:r>
              <a:rPr lang="en-US" altLang="zh-CN" sz="3000" dirty="0">
                <a:solidFill>
                  <a:srgbClr val="FF0000"/>
                </a:solidFill>
              </a:rPr>
              <a:t>[</a:t>
            </a:r>
            <a:r>
              <a:rPr lang="zh-CN" altLang="en-US" sz="3000" dirty="0">
                <a:solidFill>
                  <a:srgbClr val="FF0000"/>
                </a:solidFill>
              </a:rPr>
              <a:t> </a:t>
            </a:r>
            <a:r>
              <a:rPr lang="en-US" altLang="zh-CN" sz="3000" dirty="0">
                <a:solidFill>
                  <a:srgbClr val="FF0000"/>
                </a:solidFill>
              </a:rPr>
              <a:t>A</a:t>
            </a:r>
            <a:r>
              <a:rPr lang="en-US" altLang="zh-CN" sz="3000" baseline="-25000" dirty="0">
                <a:solidFill>
                  <a:srgbClr val="FF0000"/>
                </a:solidFill>
              </a:rPr>
              <a:t>i1</a:t>
            </a:r>
            <a:r>
              <a:rPr lang="en-US" altLang="zh-CN" sz="3000" dirty="0">
                <a:solidFill>
                  <a:srgbClr val="FF0000"/>
                </a:solidFill>
              </a:rPr>
              <a:t>,</a:t>
            </a:r>
            <a:r>
              <a:rPr lang="zh-CN" altLang="en-US" sz="3000" dirty="0">
                <a:solidFill>
                  <a:srgbClr val="FF0000"/>
                </a:solidFill>
              </a:rPr>
              <a:t> </a:t>
            </a:r>
            <a:r>
              <a:rPr lang="en-US" altLang="zh-CN" sz="3000" dirty="0">
                <a:solidFill>
                  <a:srgbClr val="FF0000"/>
                </a:solidFill>
              </a:rPr>
              <a:t>A</a:t>
            </a:r>
            <a:r>
              <a:rPr lang="en-US" altLang="zh-CN" sz="3000" baseline="-25000" dirty="0">
                <a:solidFill>
                  <a:srgbClr val="FF0000"/>
                </a:solidFill>
              </a:rPr>
              <a:t>i</a:t>
            </a:r>
            <a:r>
              <a:rPr lang="zh-CN" altLang="en-US" sz="3000" baseline="-25000" dirty="0">
                <a:solidFill>
                  <a:srgbClr val="FF0000"/>
                </a:solidFill>
              </a:rPr>
              <a:t>2</a:t>
            </a:r>
            <a:r>
              <a:rPr lang="en-US" altLang="zh-CN" sz="3000" dirty="0">
                <a:solidFill>
                  <a:srgbClr val="FF0000"/>
                </a:solidFill>
              </a:rPr>
              <a:t>,</a:t>
            </a:r>
            <a:r>
              <a:rPr lang="zh-CN" altLang="en-US" sz="3000" dirty="0">
                <a:solidFill>
                  <a:srgbClr val="FF0000"/>
                </a:solidFill>
              </a:rPr>
              <a:t> </a:t>
            </a:r>
            <a:r>
              <a:rPr lang="en-US" altLang="zh-CN" sz="3000" dirty="0">
                <a:solidFill>
                  <a:srgbClr val="FF0000"/>
                </a:solidFill>
              </a:rPr>
              <a:t>…,</a:t>
            </a:r>
            <a:r>
              <a:rPr lang="zh-CN" altLang="en-US" sz="3000" dirty="0">
                <a:solidFill>
                  <a:srgbClr val="FF0000"/>
                </a:solidFill>
              </a:rPr>
              <a:t> </a:t>
            </a:r>
            <a:r>
              <a:rPr lang="en-US" altLang="zh-CN" sz="3000" dirty="0">
                <a:solidFill>
                  <a:srgbClr val="FF0000"/>
                </a:solidFill>
              </a:rPr>
              <a:t>A</a:t>
            </a:r>
            <a:r>
              <a:rPr lang="en-US" altLang="zh-CN" sz="3000" baseline="-25000" dirty="0">
                <a:solidFill>
                  <a:srgbClr val="FF0000"/>
                </a:solidFill>
              </a:rPr>
              <a:t>ik</a:t>
            </a:r>
            <a:r>
              <a:rPr lang="zh-CN" altLang="en-US" sz="3000" baseline="-25000" dirty="0">
                <a:solidFill>
                  <a:srgbClr val="FF0000"/>
                </a:solidFill>
              </a:rPr>
              <a:t> </a:t>
            </a:r>
            <a:r>
              <a:rPr lang="en-US" altLang="zh-CN" sz="3000" dirty="0">
                <a:solidFill>
                  <a:srgbClr val="FF0000"/>
                </a:solidFill>
              </a:rPr>
              <a:t>]</a:t>
            </a:r>
            <a:endParaRPr lang="en-US" altLang="zh-CN" sz="30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sz="3000" dirty="0"/>
              <a:t>Head(R)</a:t>
            </a:r>
            <a:r>
              <a:rPr lang="en-US" altLang="zh-CN" sz="3000" dirty="0">
                <a:solidFill>
                  <a:srgbClr val="0000CC"/>
                </a:solidFill>
              </a:rPr>
              <a:t> = {</a:t>
            </a:r>
            <a:r>
              <a:rPr lang="en-US" altLang="zh-CN" sz="3000" dirty="0"/>
              <a:t>A</a:t>
            </a:r>
            <a:r>
              <a:rPr lang="en-US" altLang="zh-CN" sz="3000" baseline="-25000" dirty="0"/>
              <a:t>1</a:t>
            </a:r>
            <a:r>
              <a:rPr lang="en-US" altLang="zh-CN" sz="3000" dirty="0"/>
              <a:t>,A</a:t>
            </a:r>
            <a:r>
              <a:rPr lang="en-US" altLang="zh-CN" sz="3000" baseline="-25000" dirty="0"/>
              <a:t>2</a:t>
            </a:r>
            <a:r>
              <a:rPr lang="en-US" altLang="zh-CN" sz="3000" dirty="0"/>
              <a:t>,…,A</a:t>
            </a:r>
            <a:r>
              <a:rPr lang="en-US" altLang="zh-CN" sz="3000" baseline="-25000" dirty="0"/>
              <a:t>n</a:t>
            </a:r>
            <a:r>
              <a:rPr lang="en-US" altLang="zh-CN" sz="3000" dirty="0">
                <a:solidFill>
                  <a:srgbClr val="0000CC"/>
                </a:solidFill>
              </a:rPr>
              <a:t>}</a:t>
            </a:r>
            <a:endParaRPr lang="en-US" altLang="zh-CN" sz="3000" dirty="0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sz="3000" dirty="0"/>
              <a:t>A</a:t>
            </a:r>
            <a:r>
              <a:rPr lang="zh-CN" altLang="en-US" sz="3000" baseline="-25000" dirty="0"/>
              <a:t>ij</a:t>
            </a:r>
            <a:r>
              <a:rPr lang="zh-CN" altLang="en-US" sz="3000" dirty="0">
                <a:sym typeface="Symbol" panose="05050102010706020507" pitchFamily="18" charset="2"/>
              </a:rPr>
              <a:t>Head(R)</a:t>
            </a:r>
            <a:r>
              <a:rPr lang="zh-CN" altLang="en-US" sz="3000" dirty="0">
                <a:solidFill>
                  <a:srgbClr val="0000CC"/>
                </a:solidFill>
                <a:sym typeface="Symbol" panose="05050102010706020507" pitchFamily="18" charset="2"/>
              </a:rPr>
              <a:t> for all </a:t>
            </a:r>
            <a:r>
              <a:rPr lang="zh-CN" altLang="en-US" sz="3000" dirty="0">
                <a:sym typeface="Symbol" panose="05050102010706020507" pitchFamily="18" charset="2"/>
              </a:rPr>
              <a:t>1</a:t>
            </a:r>
            <a:r>
              <a:rPr lang="zh-CN" altLang="en-US" sz="3000" dirty="0">
                <a:sym typeface="Arial" panose="020B0604020202020204" pitchFamily="34" charset="0"/>
              </a:rPr>
              <a:t>≤j≤k</a:t>
            </a:r>
            <a:endParaRPr lang="zh-CN" altLang="en-US" sz="3000" dirty="0">
              <a:sym typeface="Arial" panose="020B0604020202020204" pitchFamily="34" charset="0"/>
            </a:endParaRPr>
          </a:p>
          <a:p>
            <a:pPr lvl="1" eaLnBrk="1" hangingPunct="1"/>
            <a:r>
              <a:rPr lang="en-US" altLang="zh-CN" sz="3000" dirty="0">
                <a:solidFill>
                  <a:srgbClr val="0000CC"/>
                </a:solidFill>
              </a:rPr>
              <a:t>the projection of </a:t>
            </a:r>
            <a:r>
              <a:rPr lang="en-US" altLang="zh-CN" sz="3000" dirty="0"/>
              <a:t>R</a:t>
            </a:r>
            <a:r>
              <a:rPr lang="en-US" altLang="zh-CN" sz="3000" dirty="0">
                <a:solidFill>
                  <a:srgbClr val="0000CC"/>
                </a:solidFill>
              </a:rPr>
              <a:t> on attributes </a:t>
            </a:r>
            <a:r>
              <a:rPr lang="en-US" altLang="zh-CN" sz="3000" dirty="0"/>
              <a:t>A</a:t>
            </a:r>
            <a:r>
              <a:rPr lang="en-US" altLang="zh-CN" sz="3000" baseline="-25000" dirty="0"/>
              <a:t>i1</a:t>
            </a:r>
            <a:r>
              <a:rPr lang="en-US" altLang="zh-CN" sz="3000" dirty="0">
                <a:solidFill>
                  <a:srgbClr val="0000CC"/>
                </a:solidFill>
              </a:rPr>
              <a:t>, </a:t>
            </a:r>
            <a:r>
              <a:rPr lang="en-US" altLang="zh-CN" sz="3000" dirty="0"/>
              <a:t>A</a:t>
            </a:r>
            <a:r>
              <a:rPr lang="en-US" altLang="zh-CN" sz="3000" baseline="-25000" dirty="0"/>
              <a:t>i</a:t>
            </a:r>
            <a:r>
              <a:rPr lang="zh-CN" altLang="en-US" sz="3000" baseline="-25000" dirty="0"/>
              <a:t>2</a:t>
            </a:r>
            <a:r>
              <a:rPr lang="en-US" altLang="zh-CN" sz="3000" dirty="0">
                <a:solidFill>
                  <a:srgbClr val="0000CC"/>
                </a:solidFill>
              </a:rPr>
              <a:t>, …, </a:t>
            </a:r>
            <a:r>
              <a:rPr lang="en-US" altLang="zh-CN" sz="3000" dirty="0"/>
              <a:t>A</a:t>
            </a:r>
            <a:r>
              <a:rPr lang="en-US" altLang="zh-CN" sz="3000" baseline="-25000" dirty="0"/>
              <a:t>ik</a:t>
            </a:r>
            <a:r>
              <a:rPr lang="en-US" altLang="zh-CN" sz="3000" dirty="0">
                <a:solidFill>
                  <a:srgbClr val="0000CC"/>
                </a:solidFill>
              </a:rPr>
              <a:t>,  is a table </a:t>
            </a:r>
            <a:r>
              <a:rPr lang="en-US" altLang="zh-CN" sz="3000" dirty="0"/>
              <a:t>T</a:t>
            </a:r>
            <a:r>
              <a:rPr lang="en-US" altLang="zh-CN" sz="3000" dirty="0">
                <a:solidFill>
                  <a:srgbClr val="0000CC"/>
                </a:solidFill>
              </a:rPr>
              <a:t> that</a:t>
            </a:r>
            <a:endParaRPr lang="en-US" altLang="zh-CN" sz="3000" dirty="0">
              <a:solidFill>
                <a:srgbClr val="0000CC"/>
              </a:solidFill>
            </a:endParaRPr>
          </a:p>
          <a:p>
            <a:pPr lvl="2" eaLnBrk="1" hangingPunct="1"/>
            <a:r>
              <a:rPr lang="zh-CN" altLang="en-US" sz="3000" dirty="0">
                <a:solidFill>
                  <a:srgbClr val="FF0000"/>
                </a:solidFill>
              </a:rPr>
              <a:t>  </a:t>
            </a:r>
            <a:r>
              <a:rPr lang="en-US" altLang="zh-CN" sz="3000" dirty="0">
                <a:solidFill>
                  <a:srgbClr val="FF0000"/>
                </a:solidFill>
              </a:rPr>
              <a:t>Head(T) = { A</a:t>
            </a:r>
            <a:r>
              <a:rPr lang="en-US" altLang="zh-CN" sz="3000" baseline="-25000" dirty="0">
                <a:solidFill>
                  <a:srgbClr val="FF0000"/>
                </a:solidFill>
              </a:rPr>
              <a:t>i1</a:t>
            </a:r>
            <a:r>
              <a:rPr lang="en-US" altLang="zh-CN" sz="3000" dirty="0">
                <a:solidFill>
                  <a:srgbClr val="FF0000"/>
                </a:solidFill>
              </a:rPr>
              <a:t>,…,A</a:t>
            </a:r>
            <a:r>
              <a:rPr lang="en-US" altLang="zh-CN" sz="3000" baseline="-25000" dirty="0">
                <a:solidFill>
                  <a:srgbClr val="FF0000"/>
                </a:solidFill>
              </a:rPr>
              <a:t>ik </a:t>
            </a:r>
            <a:r>
              <a:rPr lang="en-US" altLang="zh-CN" sz="3000" dirty="0">
                <a:solidFill>
                  <a:srgbClr val="FF0000"/>
                </a:solidFill>
              </a:rPr>
              <a:t>}</a:t>
            </a:r>
            <a:endParaRPr lang="en-US" altLang="zh-CN" sz="3000" dirty="0">
              <a:solidFill>
                <a:srgbClr val="FF0000"/>
              </a:solidFill>
            </a:endParaRPr>
          </a:p>
          <a:p>
            <a:pPr lvl="2" eaLnBrk="1" hangingPunct="1"/>
            <a:r>
              <a:rPr lang="en-US" altLang="zh-CN" sz="3000" dirty="0">
                <a:solidFill>
                  <a:srgbClr val="0000CC"/>
                </a:solidFill>
              </a:rPr>
              <a:t>for every row </a:t>
            </a:r>
            <a:r>
              <a:rPr lang="en-US" altLang="zh-CN" sz="3000" dirty="0">
                <a:solidFill>
                  <a:srgbClr val="FF0000"/>
                </a:solidFill>
              </a:rPr>
              <a:t>r</a:t>
            </a:r>
            <a:r>
              <a:rPr lang="en-US" altLang="zh-CN" sz="3000" dirty="0">
                <a:solidFill>
                  <a:srgbClr val="0000CC"/>
                </a:solidFill>
              </a:rPr>
              <a:t> in the table </a:t>
            </a:r>
            <a:r>
              <a:rPr lang="en-US" altLang="zh-CN" sz="3000" dirty="0">
                <a:solidFill>
                  <a:srgbClr val="FF0000"/>
                </a:solidFill>
              </a:rPr>
              <a:t>R </a:t>
            </a:r>
            <a:r>
              <a:rPr lang="en-US" altLang="zh-CN" sz="3000" dirty="0">
                <a:solidFill>
                  <a:srgbClr val="0000CC"/>
                </a:solidFill>
              </a:rPr>
              <a:t>there will be a single row</a:t>
            </a:r>
            <a:r>
              <a:rPr lang="en-US" altLang="zh-CN" sz="3000" dirty="0">
                <a:solidFill>
                  <a:srgbClr val="FF0000"/>
                </a:solidFill>
              </a:rPr>
              <a:t> t</a:t>
            </a:r>
            <a:r>
              <a:rPr lang="en-US" altLang="zh-CN" sz="3000" dirty="0">
                <a:solidFill>
                  <a:srgbClr val="0000CC"/>
                </a:solidFill>
              </a:rPr>
              <a:t> in the table </a:t>
            </a:r>
            <a:r>
              <a:rPr lang="en-US" altLang="zh-CN" sz="3000" dirty="0">
                <a:solidFill>
                  <a:srgbClr val="FF0000"/>
                </a:solidFill>
              </a:rPr>
              <a:t>T</a:t>
            </a:r>
            <a:r>
              <a:rPr lang="en-US" altLang="zh-CN" sz="3000" dirty="0">
                <a:solidFill>
                  <a:srgbClr val="0000CC"/>
                </a:solidFill>
              </a:rPr>
              <a:t> such that</a:t>
            </a:r>
            <a:endParaRPr lang="en-US" altLang="zh-CN" sz="3000" dirty="0">
              <a:solidFill>
                <a:srgbClr val="0000CC"/>
              </a:solidFill>
            </a:endParaRPr>
          </a:p>
          <a:p>
            <a:pPr lvl="3" eaLnBrk="1" hangingPunct="1"/>
            <a:r>
              <a:rPr lang="zh-CN" altLang="en-US" sz="3000" dirty="0">
                <a:solidFill>
                  <a:srgbClr val="FF0000"/>
                </a:solidFill>
              </a:rPr>
              <a:t>  </a:t>
            </a:r>
            <a:r>
              <a:rPr lang="en-US" altLang="zh-CN" sz="3000" dirty="0">
                <a:solidFill>
                  <a:srgbClr val="FF0000"/>
                </a:solidFill>
              </a:rPr>
              <a:t>r[A</a:t>
            </a:r>
            <a:r>
              <a:rPr lang="en-US" altLang="zh-CN" sz="3000" baseline="-25000" dirty="0">
                <a:solidFill>
                  <a:srgbClr val="FF0000"/>
                </a:solidFill>
              </a:rPr>
              <a:t>ij</a:t>
            </a:r>
            <a:r>
              <a:rPr lang="en-US" altLang="zh-CN" sz="3000" dirty="0">
                <a:solidFill>
                  <a:srgbClr val="FF0000"/>
                </a:solidFill>
              </a:rPr>
              <a:t>]</a:t>
            </a:r>
            <a:r>
              <a:rPr lang="en-US" altLang="zh-CN" sz="3000" dirty="0"/>
              <a:t> </a:t>
            </a:r>
            <a:r>
              <a:rPr lang="en-US" altLang="zh-CN" sz="3000" dirty="0">
                <a:solidFill>
                  <a:srgbClr val="FF0000"/>
                </a:solidFill>
              </a:rPr>
              <a:t>=</a:t>
            </a:r>
            <a:r>
              <a:rPr lang="en-US" altLang="zh-CN" sz="3000" dirty="0"/>
              <a:t> </a:t>
            </a:r>
            <a:r>
              <a:rPr lang="en-US" altLang="zh-CN" sz="3000" dirty="0">
                <a:solidFill>
                  <a:srgbClr val="FF0000"/>
                </a:solidFill>
              </a:rPr>
              <a:t>t[A</a:t>
            </a:r>
            <a:r>
              <a:rPr lang="en-US" altLang="zh-CN" sz="3000" baseline="-25000" dirty="0">
                <a:solidFill>
                  <a:srgbClr val="FF0000"/>
                </a:solidFill>
              </a:rPr>
              <a:t>ij</a:t>
            </a:r>
            <a:r>
              <a:rPr lang="en-US" altLang="zh-CN" sz="3000" dirty="0">
                <a:solidFill>
                  <a:srgbClr val="FF0000"/>
                </a:solidFill>
              </a:rPr>
              <a:t>]</a:t>
            </a:r>
            <a:r>
              <a:rPr lang="en-US" altLang="zh-CN" sz="3000" dirty="0"/>
              <a:t>  </a:t>
            </a:r>
            <a:r>
              <a:rPr lang="en-US" altLang="zh-CN" sz="3000" dirty="0">
                <a:solidFill>
                  <a:srgbClr val="0000CC"/>
                </a:solidFill>
              </a:rPr>
              <a:t>for</a:t>
            </a:r>
            <a:r>
              <a:rPr lang="en-US" altLang="zh-CN" sz="3000" dirty="0"/>
              <a:t> </a:t>
            </a:r>
            <a:r>
              <a:rPr lang="en-US" altLang="zh-CN" sz="3000" dirty="0">
                <a:solidFill>
                  <a:srgbClr val="FF0000"/>
                </a:solidFill>
              </a:rPr>
              <a:t>1</a:t>
            </a:r>
            <a:r>
              <a:rPr lang="en-US" altLang="zh-CN" sz="3000" dirty="0">
                <a:solidFill>
                  <a:srgbClr val="FF0000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3000" dirty="0">
                <a:solidFill>
                  <a:srgbClr val="FF0000"/>
                </a:solidFill>
              </a:rPr>
              <a:t>j</a:t>
            </a:r>
            <a:r>
              <a:rPr lang="en-US" altLang="zh-CN" sz="3000" dirty="0">
                <a:solidFill>
                  <a:srgbClr val="FF0000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3000" dirty="0">
                <a:solidFill>
                  <a:srgbClr val="FF0000"/>
                </a:solidFill>
              </a:rPr>
              <a:t>k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sp>
        <p:nvSpPr>
          <p:cNvPr id="72710" name="Rectangle 3"/>
          <p:cNvSpPr>
            <a:spLocks noGrp="1"/>
          </p:cNvSpPr>
          <p:nvPr/>
        </p:nvSpPr>
        <p:spPr>
          <a:xfrm>
            <a:off x="144463" y="5156200"/>
            <a:ext cx="8839200" cy="1657350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  <a:miter/>
          </a:ln>
        </p:spPr>
        <p:txBody>
          <a:bodyPr lIns="90170" tIns="46990" rIns="90170" bIns="46990"/>
          <a:lstStyle>
            <a:lvl1pPr marL="342900" lvl="0" indent="-3429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q"/>
              <a:defRPr sz="2400" b="1" u="none" kern="12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lvl="1" indent="-28575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–"/>
              <a:defRPr sz="24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§"/>
              <a:defRPr sz="24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sz="24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»"/>
              <a:defRPr sz="24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–"/>
              <a:defRPr/>
            </a:pPr>
            <a:r>
              <a: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can be writed as    </a:t>
            </a:r>
            <a:r>
              <a:rPr kumimoji="0" lang="en-US" altLang="x-none" sz="30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</a:t>
            </a:r>
            <a:r>
              <a:rPr kumimoji="0" lang="en-US" altLang="x-none" sz="3000" b="1" i="0" u="none" strike="noStrike" kern="1200" cap="none" spc="0" normalizeH="0" baseline="-2500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Ai1,…,Aik</a:t>
            </a:r>
            <a:r>
              <a:rPr kumimoji="0" lang="zh-CN" altLang="en-US" sz="3000" b="1" i="0" u="none" strike="noStrike" kern="1200" cap="none" spc="0" normalizeH="0" baseline="-2500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x-none" sz="30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(R)</a:t>
            </a:r>
            <a:endParaRPr kumimoji="0" lang="en-US" altLang="x-none" sz="30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–"/>
              <a:defRPr/>
            </a:pPr>
            <a:r>
              <a:rPr kumimoji="0" lang="en-US" altLang="x-none" sz="3000" b="1" i="0" u="sng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cast out duplicate rows in the result of projection</a:t>
            </a:r>
            <a:r>
              <a:rPr kumimoji="0" lang="en-US" altLang="x-none" sz="3000" b="1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!</a:t>
            </a:r>
            <a:endParaRPr kumimoji="0" lang="en-US" altLang="x-none" sz="3000" b="1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/>
            <a:fld id="{BB962C8B-B14F-4D97-AF65-F5344CB8AC3E}" type="datetime1">
              <a:rPr lang="zh-CN" alt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400" b="1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0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 eaLnBrk="0" hangingPunct="0"/>
            <a:r>
              <a:rPr lang="zh-CN" alt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411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 eaLnBrk="0" hangingPunct="0"/>
            <a:fld id="{9A0DB2DC-4C9A-4742-B13C-FB6460FD3503}" type="slidenum">
              <a:rPr lang="zh-CN" alt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400" b="1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2.7  </a:t>
            </a:r>
            <a:r>
              <a:rPr lang="en-US" altLang="zh-CN" dirty="0"/>
              <a:t>Native Relational Operations</a:t>
            </a:r>
            <a:endParaRPr lang="en-US" altLang="zh-CN" dirty="0"/>
          </a:p>
        </p:txBody>
      </p:sp>
      <p:sp>
        <p:nvSpPr>
          <p:cNvPr id="17413" name="Rectangle 3"/>
          <p:cNvSpPr>
            <a:spLocks noGrp="1"/>
          </p:cNvSpPr>
          <p:nvPr>
            <p:ph type="body"/>
          </p:nvPr>
        </p:nvSpPr>
        <p:spPr>
          <a:xfrm>
            <a:off x="252413" y="850900"/>
            <a:ext cx="8713787" cy="5105400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ct val="110000"/>
              </a:lnSpc>
            </a:pPr>
            <a:r>
              <a:rPr lang="en-US" altLang="zh-CN" sz="3200" dirty="0"/>
              <a:t>Def 2.7.2 Selection</a:t>
            </a:r>
            <a:endParaRPr lang="en-US" altLang="zh-CN" sz="3200" dirty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Assume Head(</a:t>
            </a:r>
            <a:r>
              <a:rPr lang="en-US" altLang="zh-CN" sz="3200" dirty="0"/>
              <a:t>S</a:t>
            </a:r>
            <a:r>
              <a:rPr lang="en-US" altLang="zh-CN" sz="3200" dirty="0">
                <a:solidFill>
                  <a:schemeClr val="tx1"/>
                </a:solidFill>
              </a:rPr>
              <a:t>) = {</a:t>
            </a:r>
            <a:r>
              <a:rPr lang="en-US" altLang="zh-CN" sz="3200" dirty="0"/>
              <a:t>A</a:t>
            </a:r>
            <a:r>
              <a:rPr lang="en-US" altLang="zh-CN" sz="3200" baseline="-25000" dirty="0"/>
              <a:t>1</a:t>
            </a:r>
            <a:r>
              <a:rPr lang="en-US" altLang="zh-CN" sz="3200" dirty="0">
                <a:solidFill>
                  <a:schemeClr val="tx1"/>
                </a:solidFill>
              </a:rPr>
              <a:t>,</a:t>
            </a:r>
            <a:r>
              <a:rPr lang="en-US" altLang="zh-CN" sz="3200" dirty="0"/>
              <a:t>A</a:t>
            </a:r>
            <a:r>
              <a:rPr lang="en-US" altLang="zh-CN" sz="3200" baseline="-25000" dirty="0"/>
              <a:t>2</a:t>
            </a:r>
            <a:r>
              <a:rPr lang="en-US" altLang="zh-CN" sz="3200" dirty="0">
                <a:solidFill>
                  <a:schemeClr val="tx1"/>
                </a:solidFill>
              </a:rPr>
              <a:t>,</a:t>
            </a:r>
            <a:r>
              <a:rPr lang="en-US" altLang="zh-CN" sz="3200" dirty="0"/>
              <a:t>…</a:t>
            </a:r>
            <a:r>
              <a:rPr lang="en-US" altLang="zh-CN" sz="3200" dirty="0">
                <a:solidFill>
                  <a:schemeClr val="tx1"/>
                </a:solidFill>
              </a:rPr>
              <a:t>,</a:t>
            </a:r>
            <a:r>
              <a:rPr lang="en-US" altLang="zh-CN" sz="3200" dirty="0"/>
              <a:t>A</a:t>
            </a:r>
            <a:r>
              <a:rPr lang="en-US" altLang="zh-CN" sz="3200" baseline="-25000" dirty="0"/>
              <a:t>n</a:t>
            </a:r>
            <a:r>
              <a:rPr lang="en-US" altLang="zh-CN" sz="3200" dirty="0">
                <a:solidFill>
                  <a:schemeClr val="tx1"/>
                </a:solidFill>
              </a:rPr>
              <a:t>}, the selection operation on </a:t>
            </a:r>
            <a:r>
              <a:rPr lang="en-US" altLang="zh-CN" sz="3200" dirty="0"/>
              <a:t>S</a:t>
            </a:r>
            <a:r>
              <a:rPr lang="en-US" altLang="zh-CN" sz="3200" dirty="0">
                <a:solidFill>
                  <a:schemeClr val="tx1"/>
                </a:solidFill>
              </a:rPr>
              <a:t> creates a new table, denoted by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lvl="3" eaLnBrk="1" hangingPunct="1">
              <a:lnSpc>
                <a:spcPct val="110000"/>
              </a:lnSpc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S where C</a:t>
            </a:r>
            <a:r>
              <a:rPr lang="en-US" altLang="zh-CN" sz="3200" dirty="0"/>
              <a:t>    or    </a:t>
            </a:r>
            <a:r>
              <a:rPr lang="en-US" altLang="zh-CN" sz="3200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r>
              <a:rPr lang="en-US" altLang="zh-CN" sz="32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C </a:t>
            </a:r>
            <a:r>
              <a:rPr lang="en-US" altLang="zh-CN" sz="3200" dirty="0">
                <a:solidFill>
                  <a:srgbClr val="FF0000"/>
                </a:solidFill>
                <a:sym typeface="Symbol" panose="05050102010706020507" pitchFamily="18" charset="2"/>
              </a:rPr>
              <a:t>(S)</a:t>
            </a:r>
            <a:endParaRPr lang="en-US" altLang="zh-CN" sz="32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   with</a:t>
            </a:r>
            <a:r>
              <a:rPr lang="en-US" altLang="zh-CN" sz="3200" u="sng" dirty="0">
                <a:solidFill>
                  <a:srgbClr val="0000CC"/>
                </a:solidFill>
              </a:rPr>
              <a:t> the same set of attributes</a:t>
            </a:r>
            <a:r>
              <a:rPr lang="en-US" altLang="zh-CN" sz="3200" dirty="0">
                <a:solidFill>
                  <a:schemeClr val="tx1"/>
                </a:solidFill>
              </a:rPr>
              <a:t>, and consisting of those rows of </a:t>
            </a:r>
            <a:r>
              <a:rPr lang="en-US" altLang="zh-CN" sz="3200" dirty="0"/>
              <a:t>S</a:t>
            </a:r>
            <a:r>
              <a:rPr lang="en-US" altLang="zh-CN" sz="3200" dirty="0">
                <a:solidFill>
                  <a:schemeClr val="tx1"/>
                </a:solidFill>
              </a:rPr>
              <a:t> that obey the selection condition </a:t>
            </a:r>
            <a:r>
              <a:rPr lang="en-US" altLang="zh-CN" sz="3200" dirty="0"/>
              <a:t>C</a:t>
            </a:r>
            <a:r>
              <a:rPr lang="en-US" altLang="zh-CN" sz="3200" dirty="0">
                <a:solidFill>
                  <a:schemeClr val="tx1"/>
                </a:solidFill>
              </a:rPr>
              <a:t>.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2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>
          <a:xfrm>
            <a:off x="685800" y="85725"/>
            <a:ext cx="7772400" cy="533400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sz="2800" dirty="0">
                <a:sym typeface="+mn-ea"/>
              </a:rPr>
              <a:t>2.7  </a:t>
            </a:r>
            <a:r>
              <a:rPr lang="en-US" altLang="zh-CN" sz="2800" dirty="0">
                <a:sym typeface="+mn-ea"/>
              </a:rPr>
              <a:t>Native Relational Operations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pic>
        <p:nvPicPr>
          <p:cNvPr id="1024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742950"/>
            <a:ext cx="7842250" cy="2752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1077" name="Rectangle 3"/>
          <p:cNvSpPr>
            <a:spLocks noGrp="1"/>
          </p:cNvSpPr>
          <p:nvPr/>
        </p:nvSpPr>
        <p:spPr>
          <a:xfrm>
            <a:off x="0" y="4495800"/>
            <a:ext cx="9144000" cy="1441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marL="342900" indent="-342900">
              <a:spcBef>
                <a:spcPct val="20000"/>
              </a:spcBef>
              <a:buClr>
                <a:srgbClr val="CC9900"/>
              </a:buClr>
              <a:buFont typeface="Wingdings" panose="05000000000000000000" pitchFamily="2" charset="2"/>
              <a:buChar char="q"/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Why we use division ?</a:t>
            </a:r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–"/>
            </a:pPr>
            <a:r>
              <a:rPr lang="en-US" altLang="x-none" sz="2800" b="1" u="none" baseline="0" dirty="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what kind of question does it answer about the data.</a:t>
            </a:r>
            <a:endParaRPr lang="en-US" altLang="x-none" sz="2800" b="1" u="none" baseline="0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45413" name="Rectangle 3"/>
          <p:cNvSpPr>
            <a:spLocks noGrp="1"/>
          </p:cNvSpPr>
          <p:nvPr/>
        </p:nvSpPr>
        <p:spPr>
          <a:xfrm>
            <a:off x="46038" y="3751263"/>
            <a:ext cx="8980487" cy="595312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marL="514350" indent="-514350">
              <a:lnSpc>
                <a:spcPct val="110000"/>
              </a:lnSpc>
              <a:spcBef>
                <a:spcPct val="20000"/>
              </a:spcBef>
              <a:buClr>
                <a:srgbClr val="CC9900"/>
              </a:buClr>
              <a:buFont typeface="宋体" panose="02010600030101010101" pitchFamily="2" charset="-122"/>
              <a:buAutoNum type="arabicPeriod" startAt="2"/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When</a:t>
            </a: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&amp; </a:t>
            </a: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How</a:t>
            </a: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to use </a:t>
            </a: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product </a:t>
            </a: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or </a:t>
            </a: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join </a:t>
            </a: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or </a:t>
            </a: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division</a:t>
            </a: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?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3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3" grpId="0" build="p"/>
      <p:bldP spid="13107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6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type="body"/>
          </p:nvPr>
        </p:nvSpPr>
        <p:spPr>
          <a:xfrm>
            <a:off x="34925" y="0"/>
            <a:ext cx="9067800" cy="6858000"/>
          </a:xfrm>
          <a:solidFill>
            <a:schemeClr val="bg1"/>
          </a:solidFill>
        </p:spPr>
        <p:txBody>
          <a:bodyPr wrap="square" anchor="t"/>
          <a:p>
            <a:pPr marL="457200" indent="-457200" eaLnBrk="1" hangingPunct="1">
              <a:lnSpc>
                <a:spcPct val="120000"/>
              </a:lnSpc>
            </a:pPr>
            <a:r>
              <a:rPr lang="en-US" altLang="x-none" sz="3000" dirty="0"/>
              <a:t>Def 2.7.4 </a:t>
            </a:r>
            <a:r>
              <a:rPr lang="en-US" altLang="x-none" sz="3000" dirty="0">
                <a:solidFill>
                  <a:srgbClr val="FF0000"/>
                </a:solidFill>
              </a:rPr>
              <a:t>Join</a:t>
            </a:r>
            <a:r>
              <a:rPr lang="en-US" altLang="x-none" sz="3000" dirty="0"/>
              <a:t> (natural join,  equal join)</a:t>
            </a:r>
            <a:endParaRPr lang="en-US" altLang="x-none" sz="3000" dirty="0"/>
          </a:p>
          <a:p>
            <a:pPr marL="914400" lvl="1" indent="-457200" eaLnBrk="1" hangingPunct="1">
              <a:lnSpc>
                <a:spcPct val="100000"/>
              </a:lnSpc>
              <a:spcBef>
                <a:spcPts val="25"/>
              </a:spcBef>
            </a:pPr>
            <a:r>
              <a:rPr lang="en-US" altLang="x-none" dirty="0">
                <a:solidFill>
                  <a:schemeClr val="tx1"/>
                </a:solidFill>
              </a:rPr>
              <a:t>We have two tables </a:t>
            </a:r>
            <a:r>
              <a:rPr lang="en-US" altLang="x-none" dirty="0"/>
              <a:t>R</a:t>
            </a:r>
            <a:r>
              <a:rPr lang="en-US" altLang="x-none" dirty="0">
                <a:solidFill>
                  <a:schemeClr val="tx1"/>
                </a:solidFill>
              </a:rPr>
              <a:t> and </a:t>
            </a:r>
            <a:r>
              <a:rPr lang="en-US" altLang="x-none" dirty="0"/>
              <a:t>S</a:t>
            </a:r>
            <a:r>
              <a:rPr lang="en-US" altLang="x-none" dirty="0">
                <a:solidFill>
                  <a:schemeClr val="tx1"/>
                </a:solidFill>
              </a:rPr>
              <a:t>, with headings:</a:t>
            </a:r>
            <a:endParaRPr lang="en-US" altLang="x-none" dirty="0">
              <a:solidFill>
                <a:schemeClr val="tx1"/>
              </a:solidFill>
            </a:endParaRPr>
          </a:p>
          <a:p>
            <a:pPr marL="1828800" lvl="3" indent="-457200" eaLnBrk="1" hangingPunct="1">
              <a:lnSpc>
                <a:spcPct val="100000"/>
              </a:lnSpc>
              <a:spcBef>
                <a:spcPts val="25"/>
              </a:spcBef>
              <a:buNone/>
            </a:pPr>
            <a:r>
              <a:rPr lang="en-US" altLang="x-none" dirty="0">
                <a:solidFill>
                  <a:schemeClr val="accent2"/>
                </a:solidFill>
              </a:rPr>
              <a:t>Head(R) = { A</a:t>
            </a:r>
            <a:r>
              <a:rPr lang="en-US" altLang="x-none" baseline="-25000" dirty="0">
                <a:solidFill>
                  <a:schemeClr val="accent2"/>
                </a:solidFill>
              </a:rPr>
              <a:t>1</a:t>
            </a:r>
            <a:r>
              <a:rPr lang="en-US" altLang="x-none" dirty="0">
                <a:solidFill>
                  <a:schemeClr val="accent2"/>
                </a:solidFill>
              </a:rPr>
              <a:t>, …, A</a:t>
            </a:r>
            <a:r>
              <a:rPr lang="en-US" altLang="x-none" baseline="-25000" dirty="0">
                <a:solidFill>
                  <a:schemeClr val="accent2"/>
                </a:solidFill>
              </a:rPr>
              <a:t>n</a:t>
            </a:r>
            <a:r>
              <a:rPr lang="en-US" altLang="x-none" dirty="0">
                <a:solidFill>
                  <a:schemeClr val="accent2"/>
                </a:solidFill>
              </a:rPr>
              <a:t>, B</a:t>
            </a:r>
            <a:r>
              <a:rPr lang="en-US" altLang="x-none" baseline="-25000" dirty="0">
                <a:solidFill>
                  <a:schemeClr val="accent2"/>
                </a:solidFill>
              </a:rPr>
              <a:t>1</a:t>
            </a:r>
            <a:r>
              <a:rPr lang="en-US" altLang="x-none" dirty="0">
                <a:solidFill>
                  <a:schemeClr val="accent2"/>
                </a:solidFill>
              </a:rPr>
              <a:t>, …, B</a:t>
            </a:r>
            <a:r>
              <a:rPr lang="en-US" altLang="x-none" baseline="-25000" dirty="0">
                <a:solidFill>
                  <a:schemeClr val="accent2"/>
                </a:solidFill>
              </a:rPr>
              <a:t>k </a:t>
            </a:r>
            <a:r>
              <a:rPr lang="en-US" altLang="x-none" dirty="0">
                <a:solidFill>
                  <a:schemeClr val="accent2"/>
                </a:solidFill>
              </a:rPr>
              <a:t>}</a:t>
            </a:r>
            <a:endParaRPr lang="en-US" altLang="x-none" dirty="0">
              <a:solidFill>
                <a:schemeClr val="accent2"/>
              </a:solidFill>
            </a:endParaRPr>
          </a:p>
          <a:p>
            <a:pPr marL="1828800" lvl="3" indent="-457200" eaLnBrk="1" hangingPunct="1">
              <a:lnSpc>
                <a:spcPct val="100000"/>
              </a:lnSpc>
              <a:spcBef>
                <a:spcPts val="25"/>
              </a:spcBef>
              <a:buNone/>
            </a:pPr>
            <a:r>
              <a:rPr lang="en-US" altLang="x-none" dirty="0">
                <a:solidFill>
                  <a:schemeClr val="accent2"/>
                </a:solidFill>
              </a:rPr>
              <a:t>Head(S) = { B</a:t>
            </a:r>
            <a:r>
              <a:rPr lang="en-US" altLang="x-none" baseline="-25000" dirty="0">
                <a:solidFill>
                  <a:schemeClr val="accent2"/>
                </a:solidFill>
              </a:rPr>
              <a:t>1</a:t>
            </a:r>
            <a:r>
              <a:rPr lang="en-US" altLang="x-none" dirty="0">
                <a:solidFill>
                  <a:schemeClr val="accent2"/>
                </a:solidFill>
              </a:rPr>
              <a:t>, …, B</a:t>
            </a:r>
            <a:r>
              <a:rPr lang="en-US" altLang="x-none" baseline="-25000" dirty="0">
                <a:solidFill>
                  <a:schemeClr val="accent2"/>
                </a:solidFill>
              </a:rPr>
              <a:t>k</a:t>
            </a:r>
            <a:r>
              <a:rPr lang="en-US" altLang="x-none" dirty="0">
                <a:solidFill>
                  <a:schemeClr val="accent2"/>
                </a:solidFill>
              </a:rPr>
              <a:t>, C</a:t>
            </a:r>
            <a:r>
              <a:rPr lang="en-US" altLang="x-none" baseline="-25000" dirty="0">
                <a:solidFill>
                  <a:schemeClr val="accent2"/>
                </a:solidFill>
              </a:rPr>
              <a:t>1</a:t>
            </a:r>
            <a:r>
              <a:rPr lang="en-US" altLang="x-none" dirty="0">
                <a:solidFill>
                  <a:schemeClr val="accent2"/>
                </a:solidFill>
              </a:rPr>
              <a:t>, …, C</a:t>
            </a:r>
            <a:r>
              <a:rPr lang="en-US" altLang="x-none" baseline="-25000" dirty="0">
                <a:solidFill>
                  <a:schemeClr val="accent2"/>
                </a:solidFill>
              </a:rPr>
              <a:t>m</a:t>
            </a:r>
            <a:r>
              <a:rPr lang="en-US" altLang="x-none" dirty="0">
                <a:solidFill>
                  <a:schemeClr val="accent2"/>
                </a:solidFill>
              </a:rPr>
              <a:t> }</a:t>
            </a:r>
            <a:endParaRPr lang="en-US" altLang="x-none" dirty="0">
              <a:solidFill>
                <a:schemeClr val="accent2"/>
              </a:solidFill>
            </a:endParaRPr>
          </a:p>
          <a:p>
            <a:pPr marL="914400" lvl="1" indent="-457200" eaLnBrk="1" hangingPunct="1">
              <a:lnSpc>
                <a:spcPct val="100000"/>
              </a:lnSpc>
              <a:spcBef>
                <a:spcPts val="25"/>
              </a:spcBef>
            </a:pPr>
            <a:r>
              <a:rPr lang="en-US" altLang="x-none" dirty="0">
                <a:solidFill>
                  <a:schemeClr val="tx1"/>
                </a:solidFill>
              </a:rPr>
              <a:t>Then</a:t>
            </a:r>
            <a:endParaRPr lang="en-US" altLang="x-none" dirty="0">
              <a:solidFill>
                <a:schemeClr val="tx1"/>
              </a:solidFill>
            </a:endParaRPr>
          </a:p>
          <a:p>
            <a:pPr marL="1371600" lvl="2" indent="-457200" eaLnBrk="1" hangingPunct="1">
              <a:lnSpc>
                <a:spcPct val="100000"/>
              </a:lnSpc>
              <a:spcBef>
                <a:spcPts val="25"/>
              </a:spcBef>
              <a:buAutoNum type="arabicParenR"/>
            </a:pPr>
            <a:r>
              <a:rPr lang="en-US" altLang="x-none" dirty="0"/>
              <a:t>Head(R</a:t>
            </a:r>
            <a:r>
              <a:rPr lang="en-US" altLang="x-none" dirty="0">
                <a:sym typeface="Symbol" panose="05050102010706020507" pitchFamily="18" charset="2"/>
              </a:rPr>
              <a:t>S) = {</a:t>
            </a:r>
            <a:r>
              <a:rPr lang="en-US" altLang="x-none" dirty="0"/>
              <a:t>A</a:t>
            </a:r>
            <a:r>
              <a:rPr lang="en-US" altLang="x-none" baseline="-25000" dirty="0"/>
              <a:t>1</a:t>
            </a:r>
            <a:r>
              <a:rPr lang="en-US" altLang="x-none" dirty="0"/>
              <a:t>,…,A</a:t>
            </a:r>
            <a:r>
              <a:rPr lang="en-US" altLang="x-none" baseline="-25000" dirty="0"/>
              <a:t>n</a:t>
            </a:r>
            <a:r>
              <a:rPr lang="en-US" altLang="x-none" dirty="0"/>
              <a:t>,B</a:t>
            </a:r>
            <a:r>
              <a:rPr lang="en-US" altLang="x-none" baseline="-25000" dirty="0"/>
              <a:t>1</a:t>
            </a:r>
            <a:r>
              <a:rPr lang="en-US" altLang="x-none" dirty="0"/>
              <a:t>,…,B</a:t>
            </a:r>
            <a:r>
              <a:rPr lang="en-US" altLang="x-none" baseline="-25000" dirty="0"/>
              <a:t>k</a:t>
            </a:r>
            <a:r>
              <a:rPr lang="en-US" altLang="x-none" dirty="0"/>
              <a:t>,C</a:t>
            </a:r>
            <a:r>
              <a:rPr lang="en-US" altLang="x-none" baseline="-25000" dirty="0"/>
              <a:t>1</a:t>
            </a:r>
            <a:r>
              <a:rPr lang="en-US" altLang="x-none" dirty="0"/>
              <a:t>,…,C</a:t>
            </a:r>
            <a:r>
              <a:rPr lang="en-US" altLang="x-none" baseline="-25000" dirty="0"/>
              <a:t>m</a:t>
            </a:r>
            <a:r>
              <a:rPr lang="en-US" altLang="x-none" dirty="0">
                <a:sym typeface="Symbol" panose="05050102010706020507" pitchFamily="18" charset="2"/>
              </a:rPr>
              <a:t>}</a:t>
            </a:r>
            <a:endParaRPr lang="en-US" altLang="x-none" dirty="0">
              <a:sym typeface="Symbol" panose="05050102010706020507" pitchFamily="18" charset="2"/>
            </a:endParaRPr>
          </a:p>
        </p:txBody>
      </p:sp>
      <p:pic>
        <p:nvPicPr>
          <p:cNvPr id="1126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138" y="2509838"/>
            <a:ext cx="7704137" cy="4133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0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type="body"/>
          </p:nvPr>
        </p:nvSpPr>
        <p:spPr>
          <a:xfrm>
            <a:off x="0" y="49213"/>
            <a:ext cx="9144000" cy="2732087"/>
          </a:xfrm>
        </p:spPr>
        <p:txBody>
          <a:bodyPr wrap="square" anchor="t"/>
          <a:p>
            <a:pPr eaLnBrk="1" hangingPunct="1">
              <a:lnSpc>
                <a:spcPct val="100000"/>
              </a:lnSpc>
              <a:spcBef>
                <a:spcPts val="25"/>
              </a:spcBef>
            </a:pPr>
            <a:r>
              <a:rPr lang="en-US" altLang="x-none" sz="2800" dirty="0"/>
              <a:t>Def 2.7.5 The Division Operation</a:t>
            </a:r>
            <a:endParaRPr lang="en-US" altLang="x-none" sz="2800" dirty="0"/>
          </a:p>
          <a:p>
            <a:pPr lvl="1" eaLnBrk="1" hangingPunct="1">
              <a:lnSpc>
                <a:spcPct val="100000"/>
              </a:lnSpc>
              <a:spcBef>
                <a:spcPts val="25"/>
              </a:spcBef>
            </a:pPr>
            <a:r>
              <a:rPr lang="en-US" altLang="x-none" sz="2800" dirty="0"/>
              <a:t>Consider two tables R and S, where</a:t>
            </a:r>
            <a:endParaRPr lang="en-US" altLang="x-none" sz="2800" dirty="0"/>
          </a:p>
          <a:p>
            <a:pPr lvl="3" eaLnBrk="1" hangingPunct="1">
              <a:lnSpc>
                <a:spcPct val="100000"/>
              </a:lnSpc>
              <a:spcBef>
                <a:spcPts val="25"/>
              </a:spcBef>
              <a:buNone/>
            </a:pPr>
            <a:r>
              <a:rPr lang="en-US" altLang="x-none" sz="2800" dirty="0"/>
              <a:t>Head(S) </a:t>
            </a:r>
            <a:r>
              <a:rPr lang="en-US" altLang="x-none" sz="2800" dirty="0">
                <a:sym typeface="Symbol" panose="05050102010706020507" pitchFamily="18" charset="2"/>
              </a:rPr>
              <a:t> Head(R)</a:t>
            </a:r>
            <a:endParaRPr lang="en-US" altLang="x-none" sz="28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100000"/>
              </a:lnSpc>
              <a:spcBef>
                <a:spcPts val="25"/>
              </a:spcBef>
            </a:pPr>
            <a:r>
              <a:rPr lang="en-US" altLang="x-none" sz="2800" dirty="0"/>
              <a:t>Specifically, assume that</a:t>
            </a:r>
            <a:endParaRPr lang="en-US" altLang="x-none" sz="2800" dirty="0"/>
          </a:p>
          <a:p>
            <a:pPr lvl="3" eaLnBrk="1" hangingPunct="1">
              <a:lnSpc>
                <a:spcPct val="100000"/>
              </a:lnSpc>
              <a:spcBef>
                <a:spcPts val="25"/>
              </a:spcBef>
              <a:buNone/>
            </a:pPr>
            <a:r>
              <a:rPr lang="en-US" altLang="x-none" sz="2800" dirty="0"/>
              <a:t>Head(R) = { A</a:t>
            </a:r>
            <a:r>
              <a:rPr lang="en-US" altLang="x-none" sz="2800" baseline="-25000" dirty="0"/>
              <a:t>1</a:t>
            </a:r>
            <a:r>
              <a:rPr lang="en-US" altLang="x-none" sz="2800" dirty="0"/>
              <a:t>,A</a:t>
            </a:r>
            <a:r>
              <a:rPr lang="en-US" altLang="x-none" sz="2800" baseline="-25000" dirty="0"/>
              <a:t>2</a:t>
            </a:r>
            <a:r>
              <a:rPr lang="en-US" altLang="x-none" sz="2800" dirty="0"/>
              <a:t>,…,A</a:t>
            </a:r>
            <a:r>
              <a:rPr lang="en-US" altLang="x-none" sz="2800" baseline="-25000" dirty="0"/>
              <a:t>n</a:t>
            </a:r>
            <a:r>
              <a:rPr lang="en-US" altLang="x-none" sz="2800" dirty="0"/>
              <a:t>, B</a:t>
            </a:r>
            <a:r>
              <a:rPr lang="en-US" altLang="x-none" sz="2800" baseline="-25000" dirty="0"/>
              <a:t>1</a:t>
            </a:r>
            <a:r>
              <a:rPr lang="en-US" altLang="x-none" sz="2800" dirty="0"/>
              <a:t>,B</a:t>
            </a:r>
            <a:r>
              <a:rPr lang="en-US" altLang="x-none" sz="2800" baseline="-25000" dirty="0"/>
              <a:t>2</a:t>
            </a:r>
            <a:r>
              <a:rPr lang="en-US" altLang="x-none" sz="2800" dirty="0"/>
              <a:t>,…,B</a:t>
            </a:r>
            <a:r>
              <a:rPr lang="en-US" altLang="x-none" sz="2800" baseline="-25000" dirty="0"/>
              <a:t>m </a:t>
            </a:r>
            <a:r>
              <a:rPr lang="en-US" altLang="x-none" sz="2800" dirty="0"/>
              <a:t>}</a:t>
            </a:r>
            <a:endParaRPr lang="en-US" altLang="x-none" sz="2800" dirty="0"/>
          </a:p>
          <a:p>
            <a:pPr lvl="3" eaLnBrk="1" hangingPunct="1">
              <a:lnSpc>
                <a:spcPct val="100000"/>
              </a:lnSpc>
              <a:spcBef>
                <a:spcPts val="25"/>
              </a:spcBef>
              <a:buNone/>
            </a:pPr>
            <a:r>
              <a:rPr lang="en-US" altLang="x-none" sz="2800" dirty="0"/>
              <a:t>Head(S) = { B</a:t>
            </a:r>
            <a:r>
              <a:rPr lang="en-US" altLang="x-none" sz="2800" baseline="-25000" dirty="0"/>
              <a:t>1</a:t>
            </a:r>
            <a:r>
              <a:rPr lang="en-US" altLang="x-none" sz="2800" dirty="0"/>
              <a:t>,B</a:t>
            </a:r>
            <a:r>
              <a:rPr lang="en-US" altLang="x-none" sz="2800" baseline="-25000" dirty="0"/>
              <a:t>2</a:t>
            </a:r>
            <a:r>
              <a:rPr lang="en-US" altLang="x-none" sz="2800" dirty="0"/>
              <a:t>,…,B</a:t>
            </a:r>
            <a:r>
              <a:rPr lang="en-US" altLang="x-none" sz="2800" baseline="-25000" dirty="0"/>
              <a:t>m </a:t>
            </a:r>
            <a:r>
              <a:rPr lang="en-US" altLang="x-none" sz="2800" dirty="0"/>
              <a:t>}</a:t>
            </a:r>
            <a:endParaRPr lang="en-US" altLang="x-none" sz="2800" dirty="0"/>
          </a:p>
        </p:txBody>
      </p:sp>
      <p:sp>
        <p:nvSpPr>
          <p:cNvPr id="105479" name="Rectangle 6"/>
          <p:cNvSpPr/>
          <p:nvPr/>
        </p:nvSpPr>
        <p:spPr>
          <a:xfrm>
            <a:off x="38100" y="2708275"/>
            <a:ext cx="9070975" cy="15986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p>
            <a:pPr marL="742950" lvl="1" indent="-285750" eaLnBrk="1" hangingPunct="1">
              <a:lnSpc>
                <a:spcPct val="100000"/>
              </a:lnSpc>
              <a:spcBef>
                <a:spcPts val="25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–"/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table T is the result of the division R</a:t>
            </a: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</a:t>
            </a: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  if</a:t>
            </a:r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525145" eaLnBrk="1" hangingPunct="1">
              <a:lnSpc>
                <a:spcPct val="100000"/>
              </a:lnSpc>
              <a:spcBef>
                <a:spcPts val="25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§"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Head(T) = { A</a:t>
            </a:r>
            <a:r>
              <a:rPr lang="en-US" altLang="x-none" sz="2800" b="1" baseline="-25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,A</a:t>
            </a:r>
            <a:r>
              <a:rPr lang="en-US" altLang="x-none" sz="2800" b="1" baseline="-25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,…,A</a:t>
            </a:r>
            <a:r>
              <a:rPr lang="en-US" altLang="x-none" sz="2800" b="1" baseline="-25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 </a:t>
            </a: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525145" eaLnBrk="1" hangingPunct="1">
              <a:lnSpc>
                <a:spcPct val="100000"/>
              </a:lnSpc>
              <a:spcBef>
                <a:spcPts val="25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§"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 contains </a:t>
            </a:r>
            <a:r>
              <a:rPr lang="en-US" altLang="x-none" sz="2800" b="1" i="1" u="sng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largest possible set</a:t>
            </a: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of rows </a:t>
            </a:r>
            <a:r>
              <a:rPr lang="en-US" altLang="x-none" sz="28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6503" name="图片 1065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130675"/>
            <a:ext cx="9144000" cy="2182813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9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3"/>
          <p:cNvSpPr>
            <a:spLocks noGrp="1"/>
          </p:cNvSpPr>
          <p:nvPr/>
        </p:nvSpPr>
        <p:spPr>
          <a:xfrm>
            <a:off x="0" y="190500"/>
            <a:ext cx="9144000" cy="1441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marL="342900" indent="-342900">
              <a:spcBef>
                <a:spcPct val="20000"/>
              </a:spcBef>
              <a:buClr>
                <a:srgbClr val="CC9900"/>
              </a:buClr>
              <a:buFont typeface="Wingdings" panose="05000000000000000000" pitchFamily="2" charset="2"/>
              <a:buChar char="q"/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why we use division</a:t>
            </a: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?</a:t>
            </a:r>
            <a:endParaRPr lang="en-US" altLang="x-none" sz="2800" b="1" dirty="0">
              <a:solidFill>
                <a:srgbClr val="0000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–"/>
            </a:pPr>
            <a:r>
              <a:rPr lang="en-US" altLang="x-none" sz="2800" b="1" u="none" baseline="0" dirty="0">
                <a:solidFill>
                  <a:srgbClr val="0000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what kind of question does it answer about the data.</a:t>
            </a:r>
            <a:endParaRPr lang="en-US" altLang="x-none" sz="2800" b="1" u="none" baseline="0" dirty="0">
              <a:solidFill>
                <a:srgbClr val="0000CC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37220" name="Rectangle 3"/>
          <p:cNvSpPr>
            <a:spLocks noGrp="1"/>
          </p:cNvSpPr>
          <p:nvPr/>
        </p:nvSpPr>
        <p:spPr>
          <a:xfrm>
            <a:off x="0" y="1771650"/>
            <a:ext cx="9144000" cy="10223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/>
          <a:p>
            <a:pPr marL="342900" indent="-342900">
              <a:spcBef>
                <a:spcPct val="20000"/>
              </a:spcBef>
              <a:buClr>
                <a:srgbClr val="CC9900"/>
              </a:buClr>
              <a:buFont typeface="Wingdings" panose="05000000000000000000" pitchFamily="2" charset="2"/>
              <a:buChar char="q"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We can answer the request which use keyword ‘</a:t>
            </a:r>
            <a:r>
              <a:rPr lang="en-US" altLang="x-none" sz="2800" b="1" i="1" dirty="0">
                <a:solidFill>
                  <a:srgbClr val="FF00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all</a:t>
            </a: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’ by ‘division’ operation.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4388" name="Rectangle 3"/>
          <p:cNvSpPr>
            <a:spLocks noGrp="1"/>
          </p:cNvSpPr>
          <p:nvPr/>
        </p:nvSpPr>
        <p:spPr>
          <a:xfrm>
            <a:off x="0" y="3205163"/>
            <a:ext cx="9144000" cy="2363787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CC9900"/>
              </a:buClr>
              <a:buFont typeface="Wingdings" panose="05000000000000000000" pitchFamily="2" charset="2"/>
              <a:buChar char="q"/>
            </a:pP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Example:</a:t>
            </a:r>
            <a:endParaRPr lang="en-US" altLang="x-none" sz="2800" b="1" dirty="0">
              <a:solidFill>
                <a:srgbClr val="0000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739775" lvl="1" indent="-452120" algn="l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Times New Roman" panose="02020603050405020304" pitchFamily="18" charset="0"/>
              <a:buAutoNum type="circleNumDbPlain"/>
            </a:pPr>
            <a:r>
              <a:rPr lang="en-US" altLang="x-none" sz="2800" b="1" u="none" baseline="0" dirty="0">
                <a:solidFill>
                  <a:srgbClr val="0000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Get name of customers who order </a:t>
            </a:r>
            <a:r>
              <a:rPr lang="en-US" altLang="x-none" sz="2800" b="1" i="1" u="sng" baseline="0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all products</a:t>
            </a:r>
            <a:r>
              <a:rPr lang="en-US" altLang="x-none" sz="2800" b="1" u="none" baseline="0" dirty="0">
                <a:solidFill>
                  <a:srgbClr val="0000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US" altLang="x-none" sz="2800" b="1" u="none" baseline="0" dirty="0">
              <a:solidFill>
                <a:srgbClr val="0000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739775" lvl="1" indent="-452120" algn="l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Times New Roman" panose="02020603050405020304" pitchFamily="18" charset="0"/>
              <a:buAutoNum type="circleNumDbPlain"/>
            </a:pPr>
            <a:endParaRPr lang="en-US" altLang="x-none" sz="2800" b="1" u="none" baseline="0" dirty="0">
              <a:solidFill>
                <a:srgbClr val="0000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739775" lvl="1" indent="-452120" algn="l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Times New Roman" panose="02020603050405020304" pitchFamily="18" charset="0"/>
              <a:buAutoNum type="circleNumDbPlain"/>
            </a:pPr>
            <a:endParaRPr lang="en-US" altLang="x-none" sz="2800" b="1" u="none" baseline="0" dirty="0">
              <a:solidFill>
                <a:srgbClr val="0000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739775" lvl="1" indent="-452120" algn="l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Times New Roman" panose="02020603050405020304" pitchFamily="18" charset="0"/>
              <a:buAutoNum type="circleNumDbPlain"/>
            </a:pPr>
            <a:r>
              <a:rPr lang="en-US" altLang="x-none" sz="2800" b="1" u="none" baseline="0" dirty="0">
                <a:solidFill>
                  <a:srgbClr val="0000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Get name of customers who order </a:t>
            </a:r>
            <a:r>
              <a:rPr lang="en-US" altLang="x-none" sz="2800" b="1" i="1" u="sng" baseline="0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products</a:t>
            </a:r>
            <a:r>
              <a:rPr lang="en-US" altLang="x-none" sz="2800" b="1" u="none" baseline="0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US" altLang="x-none" sz="2800" b="1" u="none" baseline="0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5500" y="4170363"/>
          <a:ext cx="60293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993900" imgH="190500" progId="Equation.KSEE3">
                  <p:embed/>
                </p:oleObj>
              </mc:Choice>
              <mc:Fallback>
                <p:oleObj name="" r:id="rId1" imgW="1993900" imgH="1905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5500" y="4170363"/>
                        <a:ext cx="6029325" cy="57626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5500" y="5541963"/>
          <a:ext cx="30321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002665" imgH="190500" progId="Equation.KSEE3">
                  <p:embed/>
                </p:oleObj>
              </mc:Choice>
              <mc:Fallback>
                <p:oleObj name="" r:id="rId3" imgW="1002665" imgH="1905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500" y="5541963"/>
                        <a:ext cx="3032125" cy="57626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 bldLvl="0" animBg="1"/>
      <p:bldP spid="14438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type="body"/>
          </p:nvPr>
        </p:nvSpPr>
        <p:spPr>
          <a:xfrm>
            <a:off x="95250" y="49213"/>
            <a:ext cx="8942388" cy="1054100"/>
          </a:xfrm>
        </p:spPr>
        <p:txBody>
          <a:bodyPr wrap="square" anchor="t"/>
          <a:p>
            <a:pPr eaLnBrk="1" hangingPunct="1"/>
            <a:r>
              <a:rPr lang="en-US" altLang="x-none" sz="3000" dirty="0">
                <a:ea typeface="宋体" panose="02010600030101010101" pitchFamily="2" charset="-122"/>
              </a:rPr>
              <a:t>Example 2.7.11: Get names of customers who order</a:t>
            </a:r>
            <a:r>
              <a:rPr lang="en-US" altLang="x-none" sz="3000" dirty="0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  <a:r>
              <a:rPr lang="en-US" altLang="x-none" sz="3000" i="1" dirty="0">
                <a:solidFill>
                  <a:srgbClr val="FF0066"/>
                </a:solidFill>
                <a:ea typeface="宋体" panose="02010600030101010101" pitchFamily="2" charset="-122"/>
              </a:rPr>
              <a:t>all </a:t>
            </a:r>
            <a:r>
              <a:rPr lang="en-US" altLang="x-none" sz="3000" dirty="0">
                <a:ea typeface="宋体" panose="02010600030101010101" pitchFamily="2" charset="-122"/>
              </a:rPr>
              <a:t>products ?</a:t>
            </a:r>
            <a:endParaRPr lang="en-US" altLang="x-none" sz="3000" u="sng" dirty="0"/>
          </a:p>
          <a:p>
            <a:pPr lvl="1" eaLnBrk="1" hangingPunct="1">
              <a:lnSpc>
                <a:spcPct val="100000"/>
              </a:lnSpc>
            </a:pPr>
            <a:endParaRPr lang="en-US" altLang="x-none" sz="3000" dirty="0">
              <a:sym typeface="Symbol" panose="05050102010706020507" pitchFamily="18" charset="2"/>
            </a:endParaRPr>
          </a:p>
        </p:txBody>
      </p:sp>
      <p:sp>
        <p:nvSpPr>
          <p:cNvPr id="14341" name="Rectangle 4"/>
          <p:cNvSpPr/>
          <p:nvPr/>
        </p:nvSpPr>
        <p:spPr>
          <a:xfrm>
            <a:off x="95250" y="1963738"/>
            <a:ext cx="8942388" cy="4186237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t"/>
          <a:p>
            <a:pPr marL="685800" lvl="1" indent="-228600" eaLnBrk="1" hangingPunct="1">
              <a:lnSpc>
                <a:spcPct val="120000"/>
              </a:lnSpc>
              <a:spcBef>
                <a:spcPts val="25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1)</a:t>
            </a:r>
            <a:r>
              <a:rPr lang="en-US" altLang="x-none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Why must project PRODUCTS on pid ?</a:t>
            </a:r>
            <a:endParaRPr lang="en-US" altLang="x-none" sz="3000" b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eaLnBrk="1" hangingPunct="1">
              <a:lnSpc>
                <a:spcPct val="120000"/>
              </a:lnSpc>
              <a:spcBef>
                <a:spcPts val="25"/>
              </a:spcBef>
              <a:spcAft>
                <a:spcPct val="0"/>
              </a:spcAft>
              <a:buClr>
                <a:srgbClr val="FF0066"/>
              </a:buClr>
              <a:buFont typeface="Wingdings" panose="05000000000000000000" pitchFamily="2" charset="2"/>
              <a:buChar char="Ø"/>
            </a:pPr>
            <a:endParaRPr lang="en-US" altLang="x-none" sz="3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eaLnBrk="1" hangingPunct="1">
              <a:lnSpc>
                <a:spcPct val="120000"/>
              </a:lnSpc>
              <a:spcBef>
                <a:spcPts val="25"/>
              </a:spcBef>
              <a:spcAft>
                <a:spcPct val="0"/>
              </a:spcAft>
              <a:buClr>
                <a:srgbClr val="FF0066"/>
              </a:buClr>
              <a:buFont typeface="Wingdings" panose="05000000000000000000" pitchFamily="2" charset="2"/>
              <a:buChar char="Ø"/>
            </a:pPr>
            <a:endParaRPr lang="en-US" altLang="x-none" sz="3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lvl="1" indent="-228600" eaLnBrk="1" hangingPunct="1">
              <a:lnSpc>
                <a:spcPct val="120000"/>
              </a:lnSpc>
              <a:spcBef>
                <a:spcPts val="25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2)</a:t>
            </a:r>
            <a:r>
              <a:rPr lang="en-US" altLang="x-none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Why must project ORDERS on cid, pid ?</a:t>
            </a:r>
            <a:endParaRPr lang="en-US" altLang="x-none" sz="3000" b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lvl="1" indent="-228600" eaLnBrk="1" hangingPunct="1">
              <a:lnSpc>
                <a:spcPct val="120000"/>
              </a:lnSpc>
              <a:spcBef>
                <a:spcPts val="25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x-none" sz="3000" b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lvl="1" indent="-228600" eaLnBrk="1" hangingPunct="1">
              <a:lnSpc>
                <a:spcPct val="120000"/>
              </a:lnSpc>
              <a:spcBef>
                <a:spcPts val="25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x-none" sz="3000" b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lvl="1" indent="-228600" eaLnBrk="1" hangingPunct="1">
              <a:lnSpc>
                <a:spcPct val="120000"/>
              </a:lnSpc>
              <a:spcBef>
                <a:spcPts val="25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3) </a:t>
            </a:r>
            <a:r>
              <a:rPr lang="en-US" altLang="x-none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Why use join after division?</a:t>
            </a:r>
            <a:endParaRPr lang="en-US" altLang="x-none" sz="3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2" name="Rectangle 6"/>
          <p:cNvSpPr/>
          <p:nvPr/>
        </p:nvSpPr>
        <p:spPr>
          <a:xfrm>
            <a:off x="95250" y="2563813"/>
            <a:ext cx="8942388" cy="2381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1143000" lvl="2" indent="-228600" eaLnBrk="1" hangingPunct="1">
              <a:lnSpc>
                <a:spcPct val="100000"/>
              </a:lnSpc>
              <a:spcBef>
                <a:spcPts val="25"/>
              </a:spcBef>
              <a:spcAft>
                <a:spcPts val="1200"/>
              </a:spcAft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columns of divisor must be subset of columns of dividend.</a:t>
            </a:r>
            <a:endParaRPr lang="en-US" altLang="x-none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lvl="1" indent="-228600" eaLnBrk="1" hangingPunct="1">
              <a:lnSpc>
                <a:spcPct val="100000"/>
              </a:lnSpc>
              <a:spcBef>
                <a:spcPts val="25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x-none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eaLnBrk="1" hangingPunct="1">
              <a:lnSpc>
                <a:spcPct val="100000"/>
              </a:lnSpc>
              <a:spcBef>
                <a:spcPts val="25"/>
              </a:spcBef>
              <a:spcAft>
                <a:spcPts val="1200"/>
              </a:spcAft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 only try to find the value of cid in ORDERS the same for all pid.</a:t>
            </a:r>
            <a:endParaRPr lang="en-US" altLang="x-none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4343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1400" y="1157288"/>
          <a:ext cx="60277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993900" imgH="190500" progId="Equation.KSEE3">
                  <p:embed/>
                </p:oleObj>
              </mc:Choice>
              <mc:Fallback>
                <p:oleObj name="" r:id="rId1" imgW="1993900" imgH="19050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1400" y="1157288"/>
                        <a:ext cx="6027738" cy="57626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Clr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8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>
              <a:buClrTx/>
              <a:buFont typeface="Arial" panose="020B0604020202020204" pitchFamily="34" charset="0"/>
              <a:buNone/>
            </a:pPr>
            <a:r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buClr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Ch2  The Relational Model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101" name="Rectangle 3"/>
          <p:cNvSpPr>
            <a:spLocks noGrp="1"/>
          </p:cNvSpPr>
          <p:nvPr>
            <p:ph type="body"/>
          </p:nvPr>
        </p:nvSpPr>
        <p:spPr>
          <a:xfrm>
            <a:off x="685800" y="1066800"/>
            <a:ext cx="7772400" cy="4378325"/>
          </a:xfrm>
          <a:ln/>
        </p:spPr>
        <p:txBody>
          <a:bodyPr wrap="square" lIns="91440" tIns="45720" rIns="91440" bIns="45720" anchor="t"/>
          <a:p>
            <a:pPr marL="457200" indent="-457200" eaLnBrk="1" hangingPunct="1"/>
            <a:r>
              <a:rPr lang="en-US" altLang="zh-CN" sz="2800" dirty="0">
                <a:ea typeface="宋体" panose="02010600030101010101" pitchFamily="2" charset="-122"/>
              </a:rPr>
              <a:t>Data Model (</a:t>
            </a:r>
            <a:r>
              <a:rPr lang="zh-CN" altLang="en-US" sz="2800" dirty="0">
                <a:ea typeface="宋体" panose="02010600030101010101" pitchFamily="2" charset="-122"/>
              </a:rPr>
              <a:t>数据模型)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is </a:t>
            </a:r>
            <a:r>
              <a:rPr lang="en-US" altLang="zh-CN" sz="2800" u="sng" dirty="0">
                <a:solidFill>
                  <a:schemeClr val="tx2"/>
                </a:solidFill>
                <a:ea typeface="宋体" panose="02010600030101010101" pitchFamily="2" charset="-122"/>
              </a:rPr>
              <a:t>a set of definitions</a:t>
            </a:r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 describing how real-world data is conceptually represented as computerized information.</a:t>
            </a:r>
            <a:endParaRPr lang="en-US" altLang="zh-CN" sz="28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It also describes </a:t>
            </a:r>
            <a:r>
              <a:rPr lang="en-US" altLang="zh-CN" sz="2800" u="sng" dirty="0">
                <a:solidFill>
                  <a:schemeClr val="tx2"/>
                </a:solidFill>
                <a:ea typeface="宋体" panose="02010600030101010101" pitchFamily="2" charset="-122"/>
              </a:rPr>
              <a:t>the types of operations</a:t>
            </a:r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 available to access and update this information.</a:t>
            </a:r>
            <a:endParaRPr lang="en-US" altLang="zh-CN" sz="28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Clr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2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>
              <a:buClrTx/>
              <a:buFont typeface="Arial" panose="020B0604020202020204" pitchFamily="34" charset="0"/>
              <a:buNone/>
            </a:pPr>
            <a:r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3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buClr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2.2  </a:t>
            </a:r>
            <a:r>
              <a:rPr lang="en-US" altLang="zh-CN" dirty="0">
                <a:ea typeface="宋体" panose="02010600030101010101" pitchFamily="2" charset="-122"/>
              </a:rPr>
              <a:t>Naming the Parts of a Database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2294" name="表格 12293"/>
          <p:cNvGraphicFramePr/>
          <p:nvPr/>
        </p:nvGraphicFramePr>
        <p:xfrm>
          <a:off x="619125" y="981075"/>
          <a:ext cx="8056563" cy="5472113"/>
        </p:xfrm>
        <a:graphic>
          <a:graphicData uri="http://schemas.openxmlformats.org/drawingml/2006/table">
            <a:tbl>
              <a:tblPr/>
              <a:tblGrid>
                <a:gridCol w="2297113"/>
                <a:gridCol w="2808287"/>
                <a:gridCol w="2951163"/>
              </a:tblGrid>
              <a:tr h="1195388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rgbClr val="FF0000"/>
                          </a:solidFill>
                        </a:defRPr>
                      </a:lvl2pPr>
                      <a:lvl3pPr marL="1143000" lvl="2" indent="-228600">
                        <a:buFont typeface="Wingdings" panose="05000000000000000000" pitchFamily="2" charset="2"/>
                        <a:defRPr sz="2000" kern="1200">
                          <a:solidFill>
                            <a:schemeClr val="accent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CC99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关系模型</a:t>
                      </a:r>
                      <a:endParaRPr lang="zh-CN" altLang="en-US" sz="28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rgbClr val="FF0000"/>
                          </a:solidFill>
                        </a:defRPr>
                      </a:lvl2pPr>
                      <a:lvl3pPr marL="1143000" lvl="2" indent="-228600">
                        <a:buFont typeface="Wingdings" panose="05000000000000000000" pitchFamily="2" charset="2"/>
                        <a:defRPr sz="2000" kern="1200">
                          <a:solidFill>
                            <a:schemeClr val="accent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CC99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关系数据库管理系统</a:t>
                      </a:r>
                      <a:r>
                        <a:rPr lang="en-US" altLang="x-none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(SQL)</a:t>
                      </a:r>
                      <a:endParaRPr lang="en-US" altLang="x-none" sz="28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rgbClr val="FF0000"/>
                          </a:solidFill>
                        </a:defRPr>
                      </a:lvl2pPr>
                      <a:lvl3pPr marL="1143000" lvl="2" indent="-228600">
                        <a:buFont typeface="Wingdings" panose="05000000000000000000" pitchFamily="2" charset="2"/>
                        <a:defRPr sz="2000" kern="1200">
                          <a:solidFill>
                            <a:schemeClr val="accent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CC99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文件系统</a:t>
                      </a:r>
                      <a:endParaRPr lang="zh-CN" altLang="en-US" sz="28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100000"/>
                      </a:schemeClr>
                    </a:solidFill>
                  </a:tcPr>
                </a:tc>
              </a:tr>
              <a:tr h="102552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rgbClr val="FF0000"/>
                          </a:solidFill>
                        </a:defRPr>
                      </a:lvl2pPr>
                      <a:lvl3pPr marL="1143000" lvl="2" indent="-228600">
                        <a:buFont typeface="Wingdings" panose="05000000000000000000" pitchFamily="2" charset="2"/>
                        <a:defRPr sz="2000" kern="1200">
                          <a:solidFill>
                            <a:schemeClr val="accent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CC99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8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Relation</a:t>
                      </a:r>
                      <a:endParaRPr lang="en-US" altLang="x-none" sz="28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CC99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（关系）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rgbClr val="FF0000"/>
                          </a:solidFill>
                        </a:defRPr>
                      </a:lvl2pPr>
                      <a:lvl3pPr marL="1143000" lvl="2" indent="-228600">
                        <a:buFont typeface="Wingdings" panose="05000000000000000000" pitchFamily="2" charset="2"/>
                        <a:defRPr sz="2000" kern="1200">
                          <a:solidFill>
                            <a:schemeClr val="accent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CC99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Table</a:t>
                      </a:r>
                      <a:endParaRPr lang="en-US" altLang="x-none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CC99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（表）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rgbClr val="FF0000"/>
                          </a:solidFill>
                        </a:defRPr>
                      </a:lvl2pPr>
                      <a:lvl3pPr marL="1143000" lvl="2" indent="-228600">
                        <a:buFont typeface="Wingdings" panose="05000000000000000000" pitchFamily="2" charset="2"/>
                        <a:defRPr sz="2000" kern="1200">
                          <a:solidFill>
                            <a:schemeClr val="accent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CC99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8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File of Records</a:t>
                      </a:r>
                      <a:endParaRPr lang="en-US" altLang="x-none" sz="28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8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rgbClr val="FF0000"/>
                          </a:solidFill>
                        </a:defRPr>
                      </a:lvl2pPr>
                      <a:lvl3pPr marL="1143000" lvl="2" indent="-228600">
                        <a:buFont typeface="Wingdings" panose="05000000000000000000" pitchFamily="2" charset="2"/>
                        <a:defRPr sz="2000" kern="1200">
                          <a:solidFill>
                            <a:schemeClr val="accent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CC99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8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Attribute</a:t>
                      </a:r>
                      <a:endParaRPr lang="en-US" altLang="x-none" sz="28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CC99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（属性）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rgbClr val="FF0000"/>
                          </a:solidFill>
                        </a:defRPr>
                      </a:lvl2pPr>
                      <a:lvl3pPr marL="1143000" lvl="2" indent="-228600">
                        <a:buFont typeface="Wingdings" panose="05000000000000000000" pitchFamily="2" charset="2"/>
                        <a:defRPr sz="2000" kern="1200">
                          <a:solidFill>
                            <a:schemeClr val="accent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CC99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Column</a:t>
                      </a:r>
                      <a:endParaRPr lang="en-US" altLang="x-none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CC99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（列）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rgbClr val="FF0000"/>
                          </a:solidFill>
                        </a:defRPr>
                      </a:lvl2pPr>
                      <a:lvl3pPr marL="1143000" lvl="2" indent="-228600">
                        <a:buFont typeface="Wingdings" panose="05000000000000000000" pitchFamily="2" charset="2"/>
                        <a:defRPr sz="2000" kern="1200">
                          <a:solidFill>
                            <a:schemeClr val="accent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CC99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8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Field</a:t>
                      </a:r>
                      <a:endParaRPr lang="en-US" altLang="x-none" sz="28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552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rgbClr val="FF0000"/>
                          </a:solidFill>
                        </a:defRPr>
                      </a:lvl2pPr>
                      <a:lvl3pPr marL="1143000" lvl="2" indent="-228600">
                        <a:buFont typeface="Wingdings" panose="05000000000000000000" pitchFamily="2" charset="2"/>
                        <a:defRPr sz="2000" kern="1200">
                          <a:solidFill>
                            <a:schemeClr val="accent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CC99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8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Tuple</a:t>
                      </a:r>
                      <a:endParaRPr lang="en-US" altLang="x-none" sz="28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CC99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（元组）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rgbClr val="FF0000"/>
                          </a:solidFill>
                        </a:defRPr>
                      </a:lvl2pPr>
                      <a:lvl3pPr marL="1143000" lvl="2" indent="-228600">
                        <a:buFont typeface="Wingdings" panose="05000000000000000000" pitchFamily="2" charset="2"/>
                        <a:defRPr sz="2000" kern="1200">
                          <a:solidFill>
                            <a:schemeClr val="accent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CC99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Row</a:t>
                      </a:r>
                      <a:endParaRPr lang="en-US" altLang="x-none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CC99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（行）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rgbClr val="FF0000"/>
                          </a:solidFill>
                        </a:defRPr>
                      </a:lvl2pPr>
                      <a:lvl3pPr marL="1143000" lvl="2" indent="-228600">
                        <a:buFont typeface="Wingdings" panose="05000000000000000000" pitchFamily="2" charset="2"/>
                        <a:defRPr sz="2000" kern="1200">
                          <a:solidFill>
                            <a:schemeClr val="accent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CC99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8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Record</a:t>
                      </a:r>
                      <a:endParaRPr lang="en-US" altLang="x-none" sz="28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5388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rgbClr val="FF0000"/>
                          </a:solidFill>
                        </a:defRPr>
                      </a:lvl2pPr>
                      <a:lvl3pPr marL="1143000" lvl="2" indent="-228600">
                        <a:buFont typeface="Wingdings" panose="05000000000000000000" pitchFamily="2" charset="2"/>
                        <a:defRPr sz="2000" kern="1200">
                          <a:solidFill>
                            <a:schemeClr val="accent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CC99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8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Schema</a:t>
                      </a:r>
                      <a:endParaRPr lang="en-US" altLang="x-none" sz="28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CC99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（模式）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rgbClr val="FF0000"/>
                          </a:solidFill>
                        </a:defRPr>
                      </a:lvl2pPr>
                      <a:lvl3pPr marL="1143000" lvl="2" indent="-228600">
                        <a:buFont typeface="Wingdings" panose="05000000000000000000" pitchFamily="2" charset="2"/>
                        <a:defRPr sz="2000" kern="1200">
                          <a:solidFill>
                            <a:schemeClr val="accent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CC99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Table Heading</a:t>
                      </a:r>
                      <a:endParaRPr lang="en-US" altLang="x-none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CC99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（表头）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rgbClr val="FF0000"/>
                          </a:solidFill>
                        </a:defRPr>
                      </a:lvl2pPr>
                      <a:lvl3pPr marL="1143000" lvl="2" indent="-228600">
                        <a:buFont typeface="Wingdings" panose="05000000000000000000" pitchFamily="2" charset="2"/>
                        <a:defRPr sz="2000" kern="1200">
                          <a:solidFill>
                            <a:schemeClr val="accent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CC99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8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Type of Record</a:t>
                      </a:r>
                      <a:endParaRPr lang="en-US" altLang="x-none" sz="28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Clr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6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>
              <a:buClrTx/>
              <a:buFont typeface="Arial" panose="020B0604020202020204" pitchFamily="34" charset="0"/>
              <a:buNone/>
            </a:pPr>
            <a:r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buClr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2.2  </a:t>
            </a:r>
            <a:r>
              <a:rPr lang="en-US" altLang="zh-CN" dirty="0">
                <a:ea typeface="宋体" panose="02010600030101010101" pitchFamily="2" charset="-122"/>
              </a:rPr>
              <a:t>Naming the Parts of a Database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9" name="Rectangle 3"/>
          <p:cNvSpPr>
            <a:spLocks noGrp="1"/>
          </p:cNvSpPr>
          <p:nvPr>
            <p:ph type="body"/>
          </p:nvPr>
        </p:nvSpPr>
        <p:spPr>
          <a:xfrm>
            <a:off x="381000" y="1066800"/>
            <a:ext cx="8458200" cy="5105400"/>
          </a:xfrm>
          <a:ln/>
        </p:spPr>
        <p:txBody>
          <a:bodyPr wrap="square" lIns="91440" tIns="45720" rIns="91440" bIns="45720" anchor="t"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Definition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800" dirty="0">
                <a:ea typeface="宋体" panose="02010600030101010101" pitchFamily="2" charset="-122"/>
              </a:rPr>
              <a:t>database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z="2800" dirty="0">
                <a:ea typeface="宋体" panose="02010600030101010101" pitchFamily="2" charset="-122"/>
              </a:rPr>
              <a:t>a set of named tables, or relations.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3" eaLnBrk="1" hangingPunct="1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CAP = { CUSTOMERS, AGENTS,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3" eaLnBrk="1" hangingPunct="1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		   PRODUCTS, ORDERS }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3" eaLnBrk="1" hangingPunct="1"/>
            <a:endParaRPr lang="en-US" altLang="zh-CN" sz="12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800" dirty="0">
                <a:ea typeface="宋体" panose="02010600030101010101" pitchFamily="2" charset="-122"/>
              </a:rPr>
              <a:t>Heading of table 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(schema) 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z="2800" dirty="0">
                <a:ea typeface="宋体" panose="02010600030101010101" pitchFamily="2" charset="-122"/>
              </a:rPr>
              <a:t>a set of named columns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3" eaLnBrk="1" hangingPunct="1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Head(CUSTOMERS) =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3" eaLnBrk="1" hangingPunct="1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		{ cid, cname, city, discnt }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Clr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>
              <a:buClrTx/>
              <a:buFont typeface="Arial" panose="020B0604020202020204" pitchFamily="34" charset="0"/>
              <a:buNone/>
            </a:pPr>
            <a:r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buClr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2.3  </a:t>
            </a:r>
            <a:r>
              <a:rPr lang="en-US" altLang="zh-CN" dirty="0">
                <a:ea typeface="宋体" panose="02010600030101010101" pitchFamily="2" charset="-122"/>
              </a:rPr>
              <a:t>Relational Rules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7" name="Rectangle 3"/>
          <p:cNvSpPr>
            <a:spLocks noGrp="1"/>
          </p:cNvSpPr>
          <p:nvPr>
            <p:ph type="body"/>
          </p:nvPr>
        </p:nvSpPr>
        <p:spPr>
          <a:xfrm>
            <a:off x="179388" y="836613"/>
            <a:ext cx="8763000" cy="5314950"/>
          </a:xfrm>
          <a:ln/>
        </p:spPr>
        <p:txBody>
          <a:bodyPr wrap="square" lIns="91440" tIns="45720" rIns="91440" bIns="45720" anchor="t"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Rule 1.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First Normal Form Rule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Can't have multi-valued fields.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800" u="sng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Rule 2.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Access Rows by Content Only Rule</a:t>
            </a:r>
            <a:endParaRPr lang="en-US" altLang="zh-CN" sz="2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800" dirty="0">
                <a:solidFill>
                  <a:srgbClr val="0000CC"/>
                </a:solidFill>
                <a:ea typeface="宋体" panose="02010600030101010101" pitchFamily="2" charset="-122"/>
              </a:rPr>
              <a:t>No order to the rows</a:t>
            </a:r>
            <a:endParaRPr lang="en-US" altLang="zh-CN" sz="28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800" dirty="0">
                <a:solidFill>
                  <a:srgbClr val="0000CC"/>
                </a:solidFill>
                <a:ea typeface="宋体" panose="02010600030101010101" pitchFamily="2" charset="-122"/>
              </a:rPr>
              <a:t>No order to the columns</a:t>
            </a:r>
            <a:endParaRPr lang="en-US" altLang="zh-CN" sz="28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2" eaLnBrk="1" hangingPunct="1"/>
            <a:endParaRPr lang="en-US" altLang="zh-CN" sz="2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Rule 3.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The Unique Row Rule</a:t>
            </a:r>
            <a:endParaRPr lang="en-US" altLang="zh-CN" sz="2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800" dirty="0">
                <a:solidFill>
                  <a:srgbClr val="0000CC"/>
                </a:solidFill>
                <a:ea typeface="宋体" panose="02010600030101010101" pitchFamily="2" charset="-122"/>
              </a:rPr>
              <a:t>Entity Integrity Rule (</a:t>
            </a:r>
            <a:r>
              <a:rPr lang="zh-CN" altLang="en-US" sz="2800" dirty="0">
                <a:solidFill>
                  <a:srgbClr val="0000CC"/>
                </a:solidFill>
                <a:ea typeface="宋体" panose="02010600030101010101" pitchFamily="2" charset="-122"/>
              </a:rPr>
              <a:t>实体完整性)</a:t>
            </a:r>
            <a:endParaRPr lang="en-US" altLang="zh-CN" sz="28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Clr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8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>
              <a:buClrTx/>
              <a:buFont typeface="Arial" panose="020B0604020202020204" pitchFamily="34" charset="0"/>
              <a:buNone/>
            </a:pPr>
            <a:r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buClr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2.4  </a:t>
            </a:r>
            <a:r>
              <a:rPr lang="en-US" altLang="zh-CN" dirty="0">
                <a:ea typeface="宋体" panose="02010600030101010101" pitchFamily="2" charset="-122"/>
              </a:rPr>
              <a:t>Keys</a:t>
            </a:r>
            <a:r>
              <a:rPr lang="zh-CN" altLang="en-US" dirty="0">
                <a:ea typeface="宋体" panose="02010600030101010101" pitchFamily="2" charset="-122"/>
              </a:rPr>
              <a:t> and</a:t>
            </a:r>
            <a:r>
              <a:rPr lang="en-US" altLang="zh-CN" dirty="0">
                <a:ea typeface="宋体" panose="02010600030101010101" pitchFamily="2" charset="-122"/>
              </a:rPr>
              <a:t> Superkeys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21" name="Rectangle 3"/>
          <p:cNvSpPr>
            <a:spLocks noGrp="1"/>
          </p:cNvSpPr>
          <p:nvPr>
            <p:ph type="body"/>
          </p:nvPr>
        </p:nvSpPr>
        <p:spPr>
          <a:xfrm>
            <a:off x="457200" y="1066800"/>
            <a:ext cx="8229600" cy="5334000"/>
          </a:xfrm>
          <a:ln/>
        </p:spPr>
        <p:txBody>
          <a:bodyPr wrap="square" lIns="91440" tIns="45720" rIns="91440" bIns="45720" anchor="t"/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Superkey</a:t>
            </a:r>
            <a:endParaRPr lang="en-US" altLang="zh-CN" sz="2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800" dirty="0">
                <a:solidFill>
                  <a:srgbClr val="0000CC"/>
                </a:solidFill>
                <a:ea typeface="宋体" panose="02010600030101010101" pitchFamily="2" charset="-122"/>
              </a:rPr>
              <a:t>is a set of columns that has the uniqueness property</a:t>
            </a:r>
            <a:endParaRPr lang="en-US" altLang="zh-CN" sz="2800" u="sng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8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key</a:t>
            </a:r>
            <a:endParaRPr lang="en-US" altLang="zh-CN" sz="2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800" dirty="0">
                <a:solidFill>
                  <a:srgbClr val="0000CC"/>
                </a:solidFill>
                <a:ea typeface="宋体" panose="02010600030101010101" pitchFamily="2" charset="-122"/>
              </a:rPr>
              <a:t>is a </a:t>
            </a:r>
            <a:r>
              <a:rPr lang="en-US" altLang="zh-CN" sz="2800" u="sng" dirty="0">
                <a:ea typeface="宋体" panose="02010600030101010101" pitchFamily="2" charset="-122"/>
              </a:rPr>
              <a:t>minimal superkey</a:t>
            </a:r>
            <a:r>
              <a:rPr lang="en-US" altLang="zh-CN" sz="2800" dirty="0">
                <a:solidFill>
                  <a:srgbClr val="0000CC"/>
                </a:solidFill>
                <a:ea typeface="宋体" panose="02010600030101010101" pitchFamily="2" charset="-122"/>
              </a:rPr>
              <a:t>: no subset of columns also has uniqueness property.</a:t>
            </a:r>
            <a:endParaRPr lang="en-US" altLang="zh-CN" sz="2800" u="sng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Clr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2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>
              <a:buClrTx/>
              <a:buFont typeface="Arial" panose="020B0604020202020204" pitchFamily="34" charset="0"/>
              <a:buNone/>
            </a:pPr>
            <a:r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buClr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2.4 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Keys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and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Superkeys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5" name="Rectangle 3"/>
          <p:cNvSpPr>
            <a:spLocks noGrp="1"/>
          </p:cNvSpPr>
          <p:nvPr>
            <p:ph type="body"/>
          </p:nvPr>
        </p:nvSpPr>
        <p:spPr>
          <a:xfrm>
            <a:off x="0" y="908050"/>
            <a:ext cx="9144000" cy="542925"/>
          </a:xfrm>
          <a:ln/>
        </p:spPr>
        <p:txBody>
          <a:bodyPr wrap="square" lIns="91440" tIns="45720" rIns="91440" bIns="45720" anchor="t"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Theorem 2.4.2.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Every table T has at least one key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10246" name="Rectangle 4"/>
          <p:cNvSpPr/>
          <p:nvPr/>
        </p:nvSpPr>
        <p:spPr>
          <a:xfrm>
            <a:off x="0" y="1555750"/>
            <a:ext cx="9144000" cy="496887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342900" indent="-342900">
              <a:spcBef>
                <a:spcPct val="20000"/>
              </a:spcBef>
              <a:buClrTx/>
              <a:buFont typeface="Wingdings" panose="05000000000000000000" pitchFamily="2" charset="2"/>
              <a:buChar char="q"/>
            </a:pPr>
            <a:r>
              <a:rPr lang="en-US" altLang="zh-CN" sz="28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Proof</a:t>
            </a:r>
            <a:r>
              <a:rPr lang="en-US" altLang="zh-CN" sz="2800" b="1" u="sng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Given a table T with Head(T) = {A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. . . A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}.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Tx/>
              <a:buFont typeface="Wingdings" panose="05000000000000000000" pitchFamily="2" charset="2"/>
              <a:buChar char="q"/>
            </a:pPr>
            <a:endParaRPr lang="en-US" altLang="zh-CN" sz="1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令 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 := Head(T),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是表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的一个超键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(superkey)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While (K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是表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的超键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存在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的一个真子集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，且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也是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的超键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THEN  { K:=S;  continue; }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ELSE  break;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Return key ‘K’ for T;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ClrTx/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6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>
              <a:buClrTx/>
              <a:buFont typeface="Arial" panose="020B0604020202020204" pitchFamily="34" charset="0"/>
              <a:buNone/>
            </a:pPr>
            <a:r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buClrTx/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2.4  </a:t>
            </a:r>
            <a:r>
              <a:rPr lang="en-US" altLang="zh-CN" dirty="0">
                <a:ea typeface="宋体" panose="02010600030101010101" pitchFamily="2" charset="-122"/>
              </a:rPr>
              <a:t>Null Values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空值)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69" name="Rectangle 3"/>
          <p:cNvSpPr>
            <a:spLocks noGrp="1"/>
          </p:cNvSpPr>
          <p:nvPr>
            <p:ph type="body"/>
          </p:nvPr>
        </p:nvSpPr>
        <p:spPr>
          <a:xfrm>
            <a:off x="0" y="838200"/>
            <a:ext cx="9144000" cy="5470525"/>
          </a:xfrm>
          <a:ln/>
        </p:spPr>
        <p:txBody>
          <a:bodyPr wrap="square" lIns="91440" tIns="45720" rIns="91440" bIns="45720" anchor="t"/>
          <a:p>
            <a:pPr marL="488950" indent="-374650">
              <a:spcBef>
                <a:spcPct val="400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A null value is placed in a field of a table when a specific value is either </a:t>
            </a:r>
            <a:r>
              <a:rPr lang="en-US" altLang="zh-CN" sz="2800" u="sng" dirty="0">
                <a:solidFill>
                  <a:srgbClr val="FF0000"/>
                </a:solidFill>
                <a:ea typeface="宋体" panose="02010600030101010101" pitchFamily="2" charset="-122"/>
              </a:rPr>
              <a:t>unknown </a:t>
            </a:r>
            <a:r>
              <a:rPr lang="en-US" altLang="zh-CN" sz="2800" u="sng" dirty="0">
                <a:ea typeface="宋体" panose="02010600030101010101" pitchFamily="2" charset="-122"/>
              </a:rPr>
              <a:t>or </a:t>
            </a:r>
            <a:r>
              <a:rPr lang="en-US" altLang="zh-CN" sz="2800" u="sng" dirty="0">
                <a:solidFill>
                  <a:srgbClr val="FF0000"/>
                </a:solidFill>
                <a:ea typeface="宋体" panose="02010600030101010101" pitchFamily="2" charset="-122"/>
              </a:rPr>
              <a:t>inappropriate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488950" indent="-374650">
              <a:spcBef>
                <a:spcPct val="40000"/>
              </a:spcBef>
            </a:pPr>
            <a:r>
              <a:rPr lang="zh-CN" altLang="en-US" sz="2800" dirty="0">
                <a:solidFill>
                  <a:srgbClr val="0000CC"/>
                </a:solidFill>
                <a:ea typeface="宋体" panose="02010600030101010101" pitchFamily="2" charset="-122"/>
              </a:rPr>
              <a:t>空</a:t>
            </a:r>
            <a:r>
              <a:rPr lang="zh-CN" altLang="en-US" sz="2800" dirty="0">
                <a:ea typeface="宋体" panose="02010600030101010101" pitchFamily="2" charset="-122"/>
                <a:sym typeface="Arial" panose="020B0604020202020204" pitchFamily="34" charset="0"/>
              </a:rPr>
              <a:t>值是关系数据库中的一种特殊的属性值，它既不是数值0，也不是空字符串(the null string)</a:t>
            </a:r>
            <a:endParaRPr lang="zh-CN" altLang="en-US" sz="2800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488950" indent="-374650">
              <a:spcBef>
                <a:spcPct val="40000"/>
              </a:spcBef>
            </a:pPr>
            <a:r>
              <a:rPr lang="zh-CN" altLang="en-US" sz="2800" dirty="0">
                <a:ea typeface="宋体" panose="02010600030101010101" pitchFamily="2" charset="-122"/>
                <a:sym typeface="Arial" panose="020B0604020202020204" pitchFamily="34" charset="0"/>
              </a:rPr>
              <a:t>空值没有‘类型’概念，它可以被用作任意类型属性上的取值</a:t>
            </a:r>
            <a:endParaRPr lang="zh-CN" altLang="en-US" sz="2800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488950" indent="-374650">
              <a:spcBef>
                <a:spcPct val="40000"/>
              </a:spcBef>
            </a:pPr>
            <a:r>
              <a:rPr lang="zh-CN" altLang="en-US" sz="2800" dirty="0">
                <a:ea typeface="宋体" panose="02010600030101010101" pitchFamily="2" charset="-122"/>
                <a:sym typeface="Arial" panose="020B0604020202020204" pitchFamily="34" charset="0"/>
              </a:rPr>
              <a:t>当用户向表中插入一条新元组t时，如果没有明确为该元组的某个属性A进行赋值，那么系统将元组t在属性A上的取值自动置为‘空值’。</a:t>
            </a:r>
            <a:endParaRPr lang="zh-CN" altLang="en-US" sz="2800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488950" indent="-374650">
              <a:spcBef>
                <a:spcPct val="40000"/>
              </a:spcBef>
            </a:pPr>
            <a:r>
              <a:rPr lang="zh-CN" altLang="en-US" sz="2800" dirty="0">
                <a:ea typeface="宋体" panose="02010600030101010101" pitchFamily="2" charset="-122"/>
                <a:sym typeface="Arial" panose="020B0604020202020204" pitchFamily="34" charset="0"/>
              </a:rPr>
              <a:t>现有</a:t>
            </a:r>
            <a:r>
              <a:rPr lang="zh-CN" altLang="en-US" sz="2800" dirty="0">
                <a:solidFill>
                  <a:srgbClr val="0000CC"/>
                </a:solidFill>
                <a:ea typeface="宋体" panose="02010600030101010101" pitchFamily="2" charset="-122"/>
              </a:rPr>
              <a:t>的商用关系数据库管理系统必须具备空值处理能力 (空值的存储、比较、算术运算和统计计算)</a:t>
            </a:r>
            <a:endParaRPr lang="en-US" altLang="zh-CN" sz="28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8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Database Principles &amp; Programming</a:t>
            </a:r>
            <a:endParaRPr lang="en-US" altLang="zh-CN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0" name="Rectangle 2"/>
          <p:cNvSpPr>
            <a:spLocks noGrp="1"/>
          </p:cNvSpPr>
          <p:nvPr>
            <p:ph type="title"/>
          </p:nvPr>
        </p:nvSpPr>
        <p:spPr>
          <a:xfrm>
            <a:off x="685800" y="85725"/>
            <a:ext cx="7772400" cy="533400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sz="2800" dirty="0">
                <a:ea typeface="宋体" panose="02010600030101010101" pitchFamily="2" charset="-122"/>
                <a:sym typeface="+mn-ea"/>
              </a:rPr>
              <a:t>2.5  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Relational Algebra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9221" name="Rectangle 3"/>
          <p:cNvSpPr>
            <a:spLocks noGrp="1"/>
          </p:cNvSpPr>
          <p:nvPr>
            <p:ph type="body"/>
          </p:nvPr>
        </p:nvSpPr>
        <p:spPr>
          <a:xfrm>
            <a:off x="179388" y="693738"/>
            <a:ext cx="8763000" cy="5708650"/>
          </a:xfrm>
        </p:spPr>
        <p:txBody>
          <a:bodyPr wrap="square" lIns="91440" tIns="45720" rIns="91440" bIns="45720" anchor="t"/>
          <a:p>
            <a:pPr lvl="0" indent="-342900" fontAlgn="base">
              <a:lnSpc>
                <a:spcPct val="110000"/>
              </a:lnSpc>
            </a:pPr>
            <a:r>
              <a:rPr lang="en-US" altLang="zh-CN" sz="2800" strike="noStrike" noProof="1" dirty="0">
                <a:solidFill>
                  <a:srgbClr val="FF0000"/>
                </a:solidFill>
                <a:ea typeface="宋体" panose="02010600030101010101" pitchFamily="2" charset="-122"/>
              </a:rPr>
              <a:t>Relational Algebra</a:t>
            </a:r>
            <a:r>
              <a:rPr lang="zh-CN" altLang="en-US" sz="2800" strike="noStrike" noProof="1" dirty="0">
                <a:solidFill>
                  <a:srgbClr val="0000CC"/>
                </a:solidFill>
                <a:ea typeface="宋体" panose="02010600030101010101" pitchFamily="2" charset="-122"/>
              </a:rPr>
              <a:t> ( 关系代数 )</a:t>
            </a:r>
            <a:endParaRPr lang="zh-CN" altLang="en-US" sz="2800" strike="noStrike" noProof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 indent="-342900" fontAlgn="base">
              <a:lnSpc>
                <a:spcPct val="110000"/>
              </a:lnSpc>
            </a:pPr>
            <a:endParaRPr lang="zh-CN" altLang="en-US" sz="2800" strike="noStrike" noProof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 indent="-342900" fontAlgn="base">
              <a:lnSpc>
                <a:spcPct val="110000"/>
              </a:lnSpc>
            </a:pPr>
            <a:endParaRPr lang="zh-CN" altLang="en-US" sz="2800" strike="noStrike" noProof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 indent="-342900" fontAlgn="base">
              <a:lnSpc>
                <a:spcPct val="110000"/>
              </a:lnSpc>
            </a:pPr>
            <a:endParaRPr lang="zh-CN" altLang="en-US" sz="2800" strike="noStrike" noProof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 indent="-342900" fontAlgn="base">
              <a:lnSpc>
                <a:spcPct val="110000"/>
              </a:lnSpc>
            </a:pPr>
            <a:endParaRPr lang="zh-CN" altLang="en-US" sz="2800" strike="noStrike" noProof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 indent="-342900" fontAlgn="base">
              <a:lnSpc>
                <a:spcPct val="110000"/>
              </a:lnSpc>
            </a:pPr>
            <a:endParaRPr lang="zh-CN" altLang="en-US" sz="2800" strike="noStrike" noProof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indent="-285750" fontAlgn="base">
              <a:lnSpc>
                <a:spcPct val="110000"/>
              </a:lnSpc>
            </a:pPr>
            <a:r>
              <a:rPr lang="en-US" altLang="zh-CN" sz="2800" strike="noStrike" noProof="1" dirty="0">
                <a:solidFill>
                  <a:srgbClr val="0000CC"/>
                </a:solidFill>
                <a:ea typeface="宋体" panose="02010600030101010101" pitchFamily="2" charset="-122"/>
              </a:rPr>
              <a:t>set-theoretic operations</a:t>
            </a:r>
            <a:r>
              <a:rPr lang="zh-CN" altLang="en-US" sz="2800" strike="noStrike" noProof="1" dirty="0">
                <a:solidFill>
                  <a:srgbClr val="0000CC"/>
                </a:solidFill>
                <a:ea typeface="宋体" panose="02010600030101010101" pitchFamily="2" charset="-122"/>
              </a:rPr>
              <a:t>: 并，交，差</a:t>
            </a:r>
            <a:endParaRPr lang="zh-CN" altLang="en-US" sz="2800" strike="noStrike" noProof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indent="-285750" fontAlgn="base">
              <a:lnSpc>
                <a:spcPct val="110000"/>
              </a:lnSpc>
            </a:pPr>
            <a:r>
              <a:rPr lang="en-US" altLang="zh-CN" sz="2800" strike="noStrike" noProof="1" dirty="0">
                <a:solidFill>
                  <a:srgbClr val="0000CC"/>
                </a:solidFill>
                <a:ea typeface="宋体" panose="02010600030101010101" pitchFamily="2" charset="-122"/>
              </a:rPr>
              <a:t>Product</a:t>
            </a:r>
            <a:r>
              <a:rPr lang="zh-CN" altLang="en-US" sz="2800" strike="noStrike" noProof="1" dirty="0">
                <a:solidFill>
                  <a:srgbClr val="0000CC"/>
                </a:solidFill>
                <a:ea typeface="宋体" panose="02010600030101010101" pitchFamily="2" charset="-122"/>
              </a:rPr>
              <a:t>（笛卡尔积）</a:t>
            </a:r>
            <a:endParaRPr lang="zh-CN" altLang="en-US" sz="2800" strike="noStrike" noProof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indent="-285750" fontAlgn="base">
              <a:lnSpc>
                <a:spcPct val="110000"/>
              </a:lnSpc>
            </a:pPr>
            <a:r>
              <a:rPr lang="en-US" altLang="zh-CN" sz="2800" strike="noStrike" noProof="1" dirty="0">
                <a:solidFill>
                  <a:srgbClr val="0000CC"/>
                </a:solidFill>
                <a:ea typeface="宋体" panose="02010600030101010101" pitchFamily="2" charset="-122"/>
              </a:rPr>
              <a:t>Projection</a:t>
            </a:r>
            <a:r>
              <a:rPr lang="zh-CN" altLang="en-US" sz="2800" strike="noStrike" noProof="1" dirty="0">
                <a:solidFill>
                  <a:srgbClr val="0000CC"/>
                </a:solidFill>
                <a:ea typeface="宋体" panose="02010600030101010101" pitchFamily="2" charset="-122"/>
              </a:rPr>
              <a:t>（投影）</a:t>
            </a:r>
            <a:r>
              <a:rPr lang="en-US" altLang="zh-CN" sz="2800" strike="noStrike" noProof="1" dirty="0">
                <a:solidFill>
                  <a:srgbClr val="0000CC"/>
                </a:solidFill>
                <a:ea typeface="宋体" panose="02010600030101010101" pitchFamily="2" charset="-122"/>
              </a:rPr>
              <a:t>, Selection</a:t>
            </a:r>
            <a:r>
              <a:rPr lang="zh-CN" altLang="en-US" sz="2800" strike="noStrike" noProof="1" dirty="0">
                <a:solidFill>
                  <a:srgbClr val="0000CC"/>
                </a:solidFill>
                <a:ea typeface="宋体" panose="02010600030101010101" pitchFamily="2" charset="-122"/>
              </a:rPr>
              <a:t>（选择）</a:t>
            </a:r>
            <a:endParaRPr lang="zh-CN" altLang="en-US" sz="2800" strike="noStrike" noProof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 indent="-285750" fontAlgn="base">
              <a:lnSpc>
                <a:spcPct val="110000"/>
              </a:lnSpc>
            </a:pPr>
            <a:r>
              <a:rPr lang="en-US" altLang="zh-CN" sz="2800" strike="noStrike" noProof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Compatible Tables</a:t>
            </a:r>
            <a:r>
              <a:rPr lang="en-US" altLang="zh-CN" sz="2800" strike="noStrike" noProof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(</a:t>
            </a:r>
            <a:r>
              <a:rPr lang="zh-CN" altLang="en-US" sz="2800" strike="noStrike" noProof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相容表)</a:t>
            </a:r>
            <a:endParaRPr lang="zh-CN" altLang="en-US" sz="2800" strike="noStrike" noProof="1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pic>
        <p:nvPicPr>
          <p:cNvPr id="922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075" y="1230313"/>
            <a:ext cx="6483350" cy="27638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charRg st="33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charRg st="33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charRg st="65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21">
                                            <p:txEl>
                                              <p:charRg st="65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charRg st="79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21">
                                            <p:txEl>
                                              <p:charRg st="79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charRg st="109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21">
                                            <p:txEl>
                                              <p:charRg st="109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21">
                                            <p:txEl>
                                              <p:charRg st="109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FF3300"/>
    </a:hlink>
    <a:folHlink>
      <a:srgbClr val="0000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FF3300"/>
    </a:hlink>
    <a:folHlink>
      <a:srgbClr val="00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5088</Words>
  <Application>WPS 演示</Application>
  <PresentationFormat>全屏显示(4:3)</PresentationFormat>
  <Paragraphs>319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Times New Roman</vt:lpstr>
      <vt:lpstr>Symbol</vt:lpstr>
      <vt:lpstr>微软雅黑</vt:lpstr>
      <vt:lpstr>Arial Unicode MS</vt:lpstr>
      <vt:lpstr>默认设计模板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Contents (2017.3.3)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Contents (2017.3.10)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</dc:creator>
  <cp:lastModifiedBy>njujack</cp:lastModifiedBy>
  <cp:revision>340</cp:revision>
  <dcterms:created xsi:type="dcterms:W3CDTF">2014-06-15T13:55:53Z</dcterms:created>
  <dcterms:modified xsi:type="dcterms:W3CDTF">2017-06-20T17:06:21Z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