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1"/>
  </p:notesMasterIdLst>
  <p:sldIdLst>
    <p:sldId id="473" r:id="rId3"/>
    <p:sldId id="464" r:id="rId4"/>
    <p:sldId id="484" r:id="rId5"/>
    <p:sldId id="485" r:id="rId6"/>
    <p:sldId id="486" r:id="rId7"/>
    <p:sldId id="447" r:id="rId8"/>
    <p:sldId id="488" r:id="rId9"/>
    <p:sldId id="487" r:id="rId10"/>
    <p:sldId id="521" r:id="rId11"/>
    <p:sldId id="522" r:id="rId12"/>
    <p:sldId id="489" r:id="rId13"/>
    <p:sldId id="510" r:id="rId14"/>
    <p:sldId id="511" r:id="rId15"/>
    <p:sldId id="509" r:id="rId16"/>
    <p:sldId id="508" r:id="rId17"/>
    <p:sldId id="466" r:id="rId18"/>
    <p:sldId id="468" r:id="rId19"/>
    <p:sldId id="469" r:id="rId20"/>
    <p:sldId id="467" r:id="rId21"/>
    <p:sldId id="472" r:id="rId22"/>
    <p:sldId id="471" r:id="rId23"/>
    <p:sldId id="523" r:id="rId24"/>
    <p:sldId id="524" r:id="rId25"/>
    <p:sldId id="525" r:id="rId26"/>
    <p:sldId id="526" r:id="rId27"/>
    <p:sldId id="527" r:id="rId28"/>
    <p:sldId id="528" r:id="rId29"/>
    <p:sldId id="529" r:id="rId30"/>
  </p:sldIdLst>
  <p:sldSz cx="9144000" cy="6858000" type="screen4x3"/>
  <p:notesSz cx="6858000" cy="9144000"/>
  <p:defaultTextStyle>
    <a:defPPr>
      <a:defRPr lang="en-US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b="0" u="none" kern="1200" baseline="0">
        <a:solidFill>
          <a:schemeClr val="tx1"/>
        </a:solidFill>
        <a:latin typeface="Times New Roman" panose="02020603050405020304" pitchFamily="2" charset="0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b="0" u="none" kern="1200" baseline="0">
        <a:solidFill>
          <a:schemeClr val="tx1"/>
        </a:solidFill>
        <a:latin typeface="Times New Roman" panose="02020603050405020304" pitchFamily="2" charset="0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b="0" u="none" kern="1200" baseline="0">
        <a:solidFill>
          <a:schemeClr val="tx1"/>
        </a:solidFill>
        <a:latin typeface="Times New Roman" panose="02020603050405020304" pitchFamily="2" charset="0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b="0" u="none" kern="1200" baseline="0">
        <a:solidFill>
          <a:schemeClr val="tx1"/>
        </a:solidFill>
        <a:latin typeface="Times New Roman" panose="02020603050405020304" pitchFamily="2" charset="0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b="0" u="none" kern="1200" baseline="0">
        <a:solidFill>
          <a:schemeClr val="tx1"/>
        </a:solidFill>
        <a:latin typeface="Times New Roman" panose="02020603050405020304" pitchFamily="2" charset="0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b="0" u="none" kern="1200" baseline="0">
        <a:solidFill>
          <a:schemeClr val="tx1"/>
        </a:solidFill>
        <a:latin typeface="Times New Roman" panose="02020603050405020304" pitchFamily="2" charset="0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b="0" u="none" kern="1200" baseline="0">
        <a:solidFill>
          <a:schemeClr val="tx1"/>
        </a:solidFill>
        <a:latin typeface="Times New Roman" panose="02020603050405020304" pitchFamily="2" charset="0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b="0" u="none" kern="1200" baseline="0">
        <a:solidFill>
          <a:schemeClr val="tx1"/>
        </a:solidFill>
        <a:latin typeface="Times New Roman" panose="02020603050405020304" pitchFamily="2" charset="0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b="0" u="none" kern="1200" baseline="0">
        <a:solidFill>
          <a:schemeClr val="tx1"/>
        </a:solidFill>
        <a:latin typeface="Times New Roman" panose="02020603050405020304" pitchFamily="2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FF0000"/>
    <a:srgbClr val="000000"/>
    <a:srgbClr val="FFCC99"/>
    <a:srgbClr val="CCFF33"/>
    <a:srgbClr val="99FF33"/>
    <a:srgbClr val="FFFF99"/>
    <a:srgbClr val="CC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-138" y="-102"/>
      </p:cViewPr>
      <p:guideLst>
        <p:guide orient="horz" pos="2196"/>
        <p:guide pos="2861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4" Type="http://schemas.openxmlformats.org/officeDocument/2006/relationships/tableStyles" Target="tableStyles.xml"/><Relationship Id="rId33" Type="http://schemas.openxmlformats.org/officeDocument/2006/relationships/viewProps" Target="viewProps.xml"/><Relationship Id="rId32" Type="http://schemas.openxmlformats.org/officeDocument/2006/relationships/presProps" Target="presProps.xml"/><Relationship Id="rId31" Type="http://schemas.openxmlformats.org/officeDocument/2006/relationships/notesMaster" Target="notesMasters/notesMaster1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eaLnBrk="1" hangingPunct="1"/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2051" name="Rectangle 3"/>
          <p:cNvSpPr>
            <a:spLocks noGrp="1"/>
          </p:cNvSpPr>
          <p:nvPr>
            <p:ph type="dt" idx="1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 eaLnBrk="1" hangingPunct="1"/>
            <a:endParaRPr lang="en-US" altLang="x-none" sz="1200" dirty="0">
              <a:ea typeface="宋体" panose="02010600030101010101" pitchFamily="2" charset="-122"/>
            </a:endParaRPr>
          </a:p>
        </p:txBody>
      </p:sp>
      <p:sp>
        <p:nvSpPr>
          <p:cNvPr id="2052" name="Rectangle 4"/>
          <p:cNvSpPr>
            <a:spLocks noGrp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2053" name="Rectangle 5"/>
          <p:cNvSpPr>
            <a:spLocks noGrp="1"/>
          </p:cNvSpPr>
          <p:nvPr>
            <p:ph type="body" sz="quarter" idx="3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2054" name="Rectangle 6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eaLnBrk="1" hangingPunct="1"/>
            <a:endParaRPr lang="en-US" altLang="x-none" sz="1200" dirty="0">
              <a:ea typeface="宋体" panose="02010600030101010101" pitchFamily="2" charset="-122"/>
            </a:endParaRPr>
          </a:p>
        </p:txBody>
      </p:sp>
      <p:sp>
        <p:nvSpPr>
          <p:cNvPr id="2055" name="Rectangle 7"/>
          <p:cNvSpPr>
            <a:spLocks noGrp="1"/>
          </p:cNvSpPr>
          <p:nvPr>
            <p:ph type="sldNum" sz="quarter" idx="5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zh-CN" altLang="en-US" sz="1200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lvl="0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b="0" u="none" kern="1200" baseline="0">
        <a:solidFill>
          <a:schemeClr val="tx1"/>
        </a:solidFill>
        <a:latin typeface="Times New Roman" panose="02020603050405020304" pitchFamily="2" charset="0"/>
      </a:defRPr>
    </a:lvl1pPr>
    <a:lvl2pPr marL="457200" lvl="1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b="0" u="none" kern="1200" baseline="0">
        <a:solidFill>
          <a:schemeClr val="tx1"/>
        </a:solidFill>
        <a:latin typeface="Times New Roman" panose="02020603050405020304" pitchFamily="2" charset="0"/>
      </a:defRPr>
    </a:lvl2pPr>
    <a:lvl3pPr marL="914400" lvl="2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b="0" u="none" kern="1200" baseline="0">
        <a:solidFill>
          <a:schemeClr val="tx1"/>
        </a:solidFill>
        <a:latin typeface="Times New Roman" panose="02020603050405020304" pitchFamily="2" charset="0"/>
      </a:defRPr>
    </a:lvl3pPr>
    <a:lvl4pPr marL="1371600" lvl="3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b="0" u="none" kern="1200" baseline="0">
        <a:solidFill>
          <a:schemeClr val="tx1"/>
        </a:solidFill>
        <a:latin typeface="Times New Roman" panose="02020603050405020304" pitchFamily="2" charset="0"/>
      </a:defRPr>
    </a:lvl4pPr>
    <a:lvl5pPr marL="1828800" lvl="4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b="0" u="none" kern="1200" baseline="0">
        <a:solidFill>
          <a:schemeClr val="tx1"/>
        </a:solidFill>
        <a:latin typeface="Times New Roman" panose="02020603050405020304" pitchFamily="2" charset="0"/>
      </a:defRPr>
    </a:lvl5pPr>
    <a:lvl6pPr marL="2286000" lvl="5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b="0" u="none" kern="1200" baseline="0">
        <a:solidFill>
          <a:schemeClr val="tx1"/>
        </a:solidFill>
        <a:latin typeface="Times New Roman" panose="02020603050405020304" pitchFamily="2" charset="0"/>
      </a:defRPr>
    </a:lvl6pPr>
    <a:lvl7pPr marL="2743200" lvl="6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b="0" u="none" kern="1200" baseline="0">
        <a:solidFill>
          <a:schemeClr val="tx1"/>
        </a:solidFill>
        <a:latin typeface="Times New Roman" panose="02020603050405020304" pitchFamily="2" charset="0"/>
      </a:defRPr>
    </a:lvl7pPr>
    <a:lvl8pPr marL="3200400" lvl="7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b="0" u="none" kern="1200" baseline="0">
        <a:solidFill>
          <a:schemeClr val="tx1"/>
        </a:solidFill>
        <a:latin typeface="Times New Roman" panose="02020603050405020304" pitchFamily="2" charset="0"/>
      </a:defRPr>
    </a:lvl8pPr>
    <a:lvl9pPr marL="3657600" lvl="8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b="0" u="none" kern="1200" baseline="0">
        <a:solidFill>
          <a:schemeClr val="tx1"/>
        </a:solidFill>
        <a:latin typeface="Times New Roman" panose="02020603050405020304" pitchFamily="2" charset="0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r>
              <a:rPr lang="zh-CN" altLang="en-US" dirty="0"/>
              <a:t>Database Principles &amp; Programming</a:t>
            </a:r>
            <a:endParaRPr lang="en-US" altLang="x-none" sz="1400" b="1" i="1" dirty="0"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r>
              <a:rPr lang="zh-CN" altLang="en-US" dirty="0"/>
              <a:t>Database Principles &amp; Programming</a:t>
            </a:r>
            <a:endParaRPr lang="en-US" altLang="x-none" sz="1400" b="1" i="1" dirty="0"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228600"/>
            <a:ext cx="1943100" cy="59436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716657" cy="59436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r>
              <a:rPr lang="zh-CN" altLang="en-US" dirty="0"/>
              <a:t>Database Principles &amp; Programming</a:t>
            </a:r>
            <a:endParaRPr lang="en-US" altLang="x-none" sz="1400" b="1" i="1" dirty="0"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r>
              <a:rPr lang="zh-CN" altLang="en-US" dirty="0"/>
              <a:t>Database Principles &amp; Programming</a:t>
            </a:r>
            <a:endParaRPr lang="en-US" altLang="x-none" sz="1400" b="1" i="1" dirty="0"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r>
              <a:rPr lang="zh-CN" altLang="en-US" dirty="0"/>
              <a:t>Database Principles &amp; Programming</a:t>
            </a:r>
            <a:endParaRPr lang="en-US" altLang="x-none" sz="1400" b="1" i="1" dirty="0"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066800"/>
            <a:ext cx="3808476" cy="5105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9724" y="1066800"/>
            <a:ext cx="3808476" cy="5105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r>
              <a:rPr lang="zh-CN" altLang="en-US" dirty="0"/>
              <a:t>Database Principles &amp; Programming</a:t>
            </a:r>
            <a:endParaRPr lang="en-US" altLang="x-none" sz="1400" b="1" i="1" dirty="0">
              <a:ea typeface="宋体" panose="02010600030101010101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r>
              <a:rPr lang="zh-CN" altLang="en-US" dirty="0"/>
              <a:t>Database Principles &amp; Programming</a:t>
            </a:r>
            <a:endParaRPr lang="en-US" altLang="x-none" sz="1400" b="1" i="1" dirty="0">
              <a:ea typeface="宋体" panose="02010600030101010101" pitchFamily="2" charset="-122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r>
              <a:rPr lang="zh-CN" altLang="en-US" dirty="0"/>
              <a:t>Database Principles &amp; Programming</a:t>
            </a:r>
            <a:endParaRPr lang="en-US" altLang="x-none" sz="1400" b="1" i="1" dirty="0">
              <a:ea typeface="宋体" panose="02010600030101010101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r>
              <a:rPr lang="zh-CN" altLang="en-US" dirty="0"/>
              <a:t>Database Principles &amp; Programming</a:t>
            </a:r>
            <a:endParaRPr lang="en-US" altLang="x-none" sz="1400" b="1" i="1" dirty="0"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r>
              <a:rPr lang="zh-CN" altLang="en-US" dirty="0"/>
              <a:t>Database Principles &amp; Programming</a:t>
            </a:r>
            <a:endParaRPr lang="en-US" altLang="x-none" sz="1400" b="1" i="1" dirty="0">
              <a:ea typeface="宋体" panose="02010600030101010101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r>
              <a:rPr lang="zh-CN" altLang="en-US" dirty="0"/>
              <a:t>Database Principles &amp; Programming</a:t>
            </a:r>
            <a:endParaRPr lang="en-US" altLang="x-none" sz="1400" b="1" i="1" dirty="0">
              <a:ea typeface="宋体" panose="02010600030101010101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533400"/>
          </a:xfrm>
          <a:prstGeom prst="rect">
            <a:avLst/>
          </a:prstGeom>
          <a:solidFill>
            <a:srgbClr val="DDDDDD">
              <a:alpha val="50000"/>
            </a:srgbClr>
          </a:solidFill>
          <a:ln w="9525">
            <a:noFill/>
          </a:ln>
        </p:spPr>
        <p:txBody>
          <a:bodyPr anchor="ctr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Rectangle 3"/>
          <p:cNvSpPr>
            <a:spLocks noGrp="1"/>
          </p:cNvSpPr>
          <p:nvPr>
            <p:ph type="body" idx="1"/>
          </p:nvPr>
        </p:nvSpPr>
        <p:spPr>
          <a:xfrm>
            <a:off x="685800" y="1066800"/>
            <a:ext cx="7772400" cy="51054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Rectangle 4"/>
          <p:cNvSpPr>
            <a:spLocks noGrp="1"/>
          </p:cNvSpPr>
          <p:nvPr>
            <p:ph type="dt" sz="half" idx="2"/>
          </p:nvPr>
        </p:nvSpPr>
        <p:spPr>
          <a:xfrm>
            <a:off x="381000" y="6477000"/>
            <a:ext cx="1905000" cy="3048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 b="1" i="1">
                <a:ea typeface="宋体" panose="02010600030101010101" pitchFamily="2" charset="-122"/>
              </a:defRPr>
            </a:lvl1pPr>
          </a:lstStyle>
          <a:p>
            <a:pPr lvl="0" eaLnBrk="1" hangingPunct="1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1029" name="Rectangle 5"/>
          <p:cNvSpPr>
            <a:spLocks noGrp="1"/>
          </p:cNvSpPr>
          <p:nvPr>
            <p:ph type="ftr" sz="quarter" idx="3"/>
          </p:nvPr>
        </p:nvSpPr>
        <p:spPr>
          <a:xfrm>
            <a:off x="2590800" y="6477000"/>
            <a:ext cx="3962400" cy="3048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 b="1" i="1">
                <a:ea typeface="宋体" panose="02010600030101010101" pitchFamily="2" charset="-122"/>
              </a:defRPr>
            </a:lvl1pPr>
          </a:lstStyle>
          <a:p>
            <a:pPr lvl="0" eaLnBrk="1" hangingPunct="1"/>
            <a:r>
              <a:rPr lang="zh-CN" altLang="en-US" dirty="0"/>
              <a:t>Database Principles &amp; Programming</a:t>
            </a:r>
            <a:endParaRPr lang="en-US" altLang="x-none" sz="1400" b="1" i="1" dirty="0">
              <a:ea typeface="宋体" panose="02010600030101010101" pitchFamily="2" charset="-122"/>
            </a:endParaRPr>
          </a:p>
        </p:txBody>
      </p:sp>
      <p:sp>
        <p:nvSpPr>
          <p:cNvPr id="1030" name="Rectangle 6"/>
          <p:cNvSpPr>
            <a:spLocks noGrp="1"/>
          </p:cNvSpPr>
          <p:nvPr>
            <p:ph type="sldNum" sz="quarter" idx="4"/>
          </p:nvPr>
        </p:nvSpPr>
        <p:spPr>
          <a:xfrm>
            <a:off x="6858000" y="6477000"/>
            <a:ext cx="1905000" cy="3048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 b="1" i="1">
                <a:ea typeface="宋体" panose="02010600030101010101" pitchFamily="2" charset="-122"/>
              </a:defRPr>
            </a:lvl1pPr>
          </a:lstStyle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hf sldNum="0" hdr="0" ftr="0" dt="0"/>
  <p:txStyles>
    <p:titleStyle>
      <a:lvl1pPr marL="0" lvl="0" indent="0" algn="ctr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3200" b="1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rgbClr val="CC9900"/>
        </a:buClr>
        <a:buFont typeface="Wingdings" panose="05000000000000000000" pitchFamily="2" charset="2"/>
        <a:buChar char="q"/>
        <a:defRPr sz="2400" b="1" u="none" kern="1200" baseline="0">
          <a:solidFill>
            <a:schemeClr val="accent2"/>
          </a:solidFill>
          <a:latin typeface="+mn-lt"/>
          <a:ea typeface="+mn-ea"/>
          <a:cs typeface="+mn-cs"/>
        </a:defRPr>
      </a:lvl1pPr>
      <a:lvl2pPr marL="742950" lvl="1" indent="-28575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rgbClr val="CC9900"/>
        </a:buClr>
        <a:buFont typeface="Wingdings" panose="05000000000000000000" pitchFamily="2" charset="2"/>
        <a:buChar char="–"/>
        <a:defRPr sz="2400" b="1" u="none" kern="1200" baseline="0">
          <a:solidFill>
            <a:srgbClr val="FF0000"/>
          </a:solidFill>
          <a:latin typeface="+mn-lt"/>
          <a:ea typeface="+mn-ea"/>
          <a:cs typeface="+mn-cs"/>
        </a:defRPr>
      </a:lvl2pPr>
      <a:lvl3pPr marL="1143000" lvl="2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rgbClr val="CC9900"/>
        </a:buClr>
        <a:buFont typeface="Wingdings" panose="05000000000000000000" pitchFamily="2" charset="2"/>
        <a:buChar char="§"/>
        <a:defRPr sz="2400" b="1" u="none" kern="1200" baseline="0">
          <a:solidFill>
            <a:schemeClr val="accent2"/>
          </a:solidFill>
          <a:latin typeface="+mn-lt"/>
          <a:ea typeface="+mn-ea"/>
          <a:cs typeface="+mn-cs"/>
        </a:defRPr>
      </a:lvl3pPr>
      <a:lvl4pPr marL="1600200" lvl="3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rgbClr val="CC9900"/>
        </a:buClr>
        <a:buFont typeface="Wingdings" panose="05000000000000000000" pitchFamily="2" charset="2"/>
        <a:buChar char="Ø"/>
        <a:defRPr sz="2400" b="1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rgbClr val="CC9900"/>
        </a:buClr>
        <a:buFont typeface="Wingdings" panose="05000000000000000000" pitchFamily="2" charset="2"/>
        <a:buChar char="»"/>
        <a:defRPr sz="2400" b="1" u="none" kern="1200" baseline="0">
          <a:solidFill>
            <a:schemeClr val="accent2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rgbClr val="CC9900"/>
        </a:buClr>
        <a:buFont typeface="Wingdings" panose="05000000000000000000" pitchFamily="2" charset="2"/>
        <a:buChar char="»"/>
        <a:defRPr sz="2400" b="1" u="none" kern="1200" baseline="0">
          <a:solidFill>
            <a:schemeClr val="accent2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rgbClr val="CC9900"/>
        </a:buClr>
        <a:buFont typeface="Wingdings" panose="05000000000000000000" pitchFamily="2" charset="2"/>
        <a:buChar char="»"/>
        <a:defRPr sz="2400" b="1" u="none" kern="1200" baseline="0">
          <a:solidFill>
            <a:schemeClr val="accent2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rgbClr val="CC9900"/>
        </a:buClr>
        <a:buFont typeface="Wingdings" panose="05000000000000000000" pitchFamily="2" charset="2"/>
        <a:buChar char="»"/>
        <a:defRPr sz="2400" b="1" u="none" kern="1200" baseline="0">
          <a:solidFill>
            <a:schemeClr val="accent2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rgbClr val="CC9900"/>
        </a:buClr>
        <a:buFont typeface="Wingdings" panose="05000000000000000000" pitchFamily="2" charset="2"/>
        <a:buChar char="»"/>
        <a:defRPr sz="2400" b="1" u="none" kern="1200" baseline="0">
          <a:solidFill>
            <a:schemeClr val="accent2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4" name="Rectangle 2"/>
          <p:cNvSpPr>
            <a:spLocks noGrp="1"/>
          </p:cNvSpPr>
          <p:nvPr>
            <p:ph type="ctrTitle"/>
          </p:nvPr>
        </p:nvSpPr>
        <p:spPr>
          <a:xfrm>
            <a:off x="381000" y="762000"/>
            <a:ext cx="8382000" cy="4114800"/>
          </a:xfrm>
        </p:spPr>
        <p:txBody>
          <a:bodyPr vert="horz" wrap="square" anchor="ctr"/>
          <a:lstStyle>
            <a:lvl1pPr lvl="0">
              <a:defRPr/>
            </a:lvl1pPr>
          </a:lstStyle>
          <a:p>
            <a:pPr lvl="0" eaLnBrk="1" hangingPunct="1">
              <a:lnSpc>
                <a:spcPct val="150000"/>
              </a:lnSpc>
            </a:pPr>
            <a:r>
              <a:rPr lang="en-US" altLang="x-none" sz="4400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Chapter 3</a:t>
            </a:r>
            <a:br>
              <a:rPr lang="en-US" altLang="x-none" sz="4400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lang="en-US" altLang="x-none" sz="44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Basic SQL Query Language</a:t>
            </a:r>
            <a:br>
              <a:rPr lang="en-US" altLang="x-none" sz="44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lang="zh-CN" altLang="en-US" sz="4400" dirty="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(review </a:t>
            </a:r>
            <a:r>
              <a:rPr lang="en-US" altLang="zh-CN" sz="4400" dirty="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2017</a:t>
            </a:r>
            <a:r>
              <a:rPr lang="zh-CN" altLang="en-US" sz="4400" dirty="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)</a:t>
            </a:r>
            <a:endParaRPr lang="en-US" altLang="x-none" sz="4400" dirty="0">
              <a:solidFill>
                <a:schemeClr val="accent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Rectangle 2"/>
          <p:cNvSpPr>
            <a:spLocks noGrp="1"/>
          </p:cNvSpPr>
          <p:nvPr>
            <p:ph type="title"/>
          </p:nvPr>
        </p:nvSpPr>
        <p:spPr>
          <a:xfrm>
            <a:off x="7019925" y="228600"/>
            <a:ext cx="1438275" cy="533400"/>
          </a:xfrm>
        </p:spPr>
        <p:txBody>
          <a:bodyPr vert="horz" wrap="square" anchor="ctr"/>
          <a:p>
            <a:pPr eaLnBrk="1" hangingPunct="1"/>
            <a:r>
              <a:rPr lang="en-US" altLang="zh-CN"/>
              <a:t>SQL</a:t>
            </a:r>
            <a:endParaRPr lang="en-US" altLang="zh-CN"/>
          </a:p>
        </p:txBody>
      </p:sp>
      <p:sp>
        <p:nvSpPr>
          <p:cNvPr id="5123" name="Rectangle 3"/>
          <p:cNvSpPr>
            <a:spLocks noGrp="1"/>
          </p:cNvSpPr>
          <p:nvPr>
            <p:ph type="body"/>
          </p:nvPr>
        </p:nvSpPr>
        <p:spPr>
          <a:xfrm>
            <a:off x="457200" y="260350"/>
            <a:ext cx="8229600" cy="6597650"/>
          </a:xfrm>
        </p:spPr>
        <p:txBody>
          <a:bodyPr vert="horz" wrap="square" anchor="t"/>
          <a:p>
            <a:pPr marL="1905" indent="-1905" eaLnBrk="1" hangingPunct="1"/>
            <a:r>
              <a:rPr lang="zh-CN" altLang="en-US" sz="3000" dirty="0">
                <a:solidFill>
                  <a:srgbClr val="FF0000"/>
                </a:solidFill>
              </a:rPr>
              <a:t>子查询</a:t>
            </a:r>
            <a:r>
              <a:rPr lang="zh-CN" altLang="en-US" sz="3000" dirty="0"/>
              <a:t>(Subquery)</a:t>
            </a:r>
            <a:endParaRPr lang="zh-CN" altLang="en-US" sz="3000" dirty="0"/>
          </a:p>
          <a:p>
            <a:pPr marL="1905" lvl="1" indent="455295" eaLnBrk="1" hangingPunct="1"/>
            <a:r>
              <a:rPr lang="zh-CN" altLang="en-US" sz="3000" dirty="0">
                <a:solidFill>
                  <a:srgbClr val="0000CC"/>
                </a:solidFill>
              </a:rPr>
              <a:t>表名的作用域</a:t>
            </a:r>
            <a:endParaRPr lang="zh-CN" altLang="en-US" sz="3000" dirty="0">
              <a:solidFill>
                <a:srgbClr val="0000CC"/>
              </a:solidFill>
            </a:endParaRPr>
          </a:p>
          <a:p>
            <a:pPr marL="1905" lvl="1" indent="455295" eaLnBrk="1" hangingPunct="1"/>
            <a:r>
              <a:rPr lang="zh-CN" altLang="en-US" sz="3000" dirty="0">
                <a:solidFill>
                  <a:srgbClr val="0000CC"/>
                </a:solidFill>
              </a:rPr>
              <a:t>独立子查询 / 相关子查询</a:t>
            </a:r>
            <a:endParaRPr lang="zh-CN" altLang="en-US" sz="3000" dirty="0">
              <a:solidFill>
                <a:srgbClr val="0000CC"/>
              </a:solidFill>
            </a:endParaRPr>
          </a:p>
          <a:p>
            <a:pPr marL="1905" lvl="1" indent="455295" eaLnBrk="1" hangingPunct="1"/>
            <a:r>
              <a:rPr lang="zh-CN" altLang="en-US" sz="3000" dirty="0">
                <a:solidFill>
                  <a:srgbClr val="0000CC"/>
                </a:solidFill>
              </a:rPr>
              <a:t>与子查询相关的查询谓词：</a:t>
            </a:r>
            <a:endParaRPr lang="zh-CN" altLang="en-US" sz="3000" dirty="0">
              <a:solidFill>
                <a:srgbClr val="0000CC"/>
              </a:solidFill>
            </a:endParaRPr>
          </a:p>
          <a:p>
            <a:pPr lvl="2" eaLnBrk="1" hangingPunct="1"/>
            <a:r>
              <a:rPr lang="zh-CN" altLang="en-US" sz="3000" dirty="0">
                <a:solidFill>
                  <a:schemeClr val="tx1"/>
                </a:solidFill>
              </a:rPr>
              <a:t>IN,   NOT IN</a:t>
            </a:r>
            <a:endParaRPr lang="zh-CN" altLang="en-US" sz="3000" dirty="0">
              <a:solidFill>
                <a:schemeClr val="tx1"/>
              </a:solidFill>
            </a:endParaRPr>
          </a:p>
          <a:p>
            <a:pPr lvl="2" eaLnBrk="1" hangingPunct="1"/>
            <a:r>
              <a:rPr lang="zh-CN" altLang="en-US" sz="3000" dirty="0">
                <a:solidFill>
                  <a:schemeClr val="tx1"/>
                </a:solidFill>
              </a:rPr>
              <a:t>SOME / ANY / ALL</a:t>
            </a:r>
            <a:endParaRPr lang="zh-CN" altLang="en-US" sz="3000" dirty="0">
              <a:solidFill>
                <a:schemeClr val="tx1"/>
              </a:solidFill>
            </a:endParaRPr>
          </a:p>
          <a:p>
            <a:pPr lvl="2" eaLnBrk="1" hangingPunct="1"/>
            <a:r>
              <a:rPr lang="zh-CN" altLang="en-US" sz="3000" dirty="0">
                <a:solidFill>
                  <a:schemeClr val="tx1"/>
                </a:solidFill>
              </a:rPr>
              <a:t>EXISTS,   NOT  EXISTS</a:t>
            </a:r>
            <a:endParaRPr lang="zh-CN" altLang="en-US" sz="3000" dirty="0">
              <a:solidFill>
                <a:srgbClr val="FF0000"/>
              </a:solidFill>
            </a:endParaRPr>
          </a:p>
          <a:p>
            <a:pPr marL="1905" indent="-1905" eaLnBrk="1" hangingPunct="1"/>
            <a:r>
              <a:rPr lang="zh-CN" altLang="en-US" sz="3000" dirty="0">
                <a:solidFill>
                  <a:srgbClr val="FF0000"/>
                </a:solidFill>
              </a:rPr>
              <a:t>子查询的并、交、差</a:t>
            </a:r>
            <a:endParaRPr lang="zh-CN" altLang="en-US" sz="3000" dirty="0">
              <a:solidFill>
                <a:srgbClr val="FF0000"/>
              </a:solidFill>
            </a:endParaRPr>
          </a:p>
          <a:p>
            <a:pPr marL="1905" lvl="1" indent="455295" eaLnBrk="1" hangingPunct="1"/>
            <a:r>
              <a:rPr lang="zh-CN" altLang="en-US" sz="3000" dirty="0">
                <a:solidFill>
                  <a:srgbClr val="0000CC"/>
                </a:solidFill>
              </a:rPr>
              <a:t>UNION  ， UNION  ALL</a:t>
            </a:r>
            <a:endParaRPr lang="zh-CN" altLang="en-US" sz="3000" dirty="0">
              <a:solidFill>
                <a:srgbClr val="0000CC"/>
              </a:solidFill>
            </a:endParaRPr>
          </a:p>
          <a:p>
            <a:pPr marL="1905" lvl="1" indent="455295" eaLnBrk="1" hangingPunct="1"/>
            <a:r>
              <a:rPr lang="zh-CN" altLang="en-US" sz="3000" dirty="0">
                <a:solidFill>
                  <a:srgbClr val="0000CC"/>
                </a:solidFill>
              </a:rPr>
              <a:t>INTERSECT ， INTERSECT  ALL</a:t>
            </a:r>
            <a:endParaRPr lang="zh-CN" altLang="en-US" sz="3000" dirty="0">
              <a:solidFill>
                <a:srgbClr val="0000CC"/>
              </a:solidFill>
            </a:endParaRPr>
          </a:p>
          <a:p>
            <a:pPr marL="1905" lvl="1" indent="455295" eaLnBrk="1" hangingPunct="1"/>
            <a:r>
              <a:rPr lang="zh-CN" altLang="en-US" sz="3000" dirty="0">
                <a:solidFill>
                  <a:srgbClr val="0000CC"/>
                </a:solidFill>
              </a:rPr>
              <a:t>EXCEPT ，  EXCEPT  ALL</a:t>
            </a:r>
            <a:endParaRPr lang="zh-CN" altLang="en-US" sz="3000" dirty="0">
              <a:solidFill>
                <a:srgbClr val="0000CC"/>
              </a:solidFill>
            </a:endParaRP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4" name="Rectangle 2"/>
          <p:cNvSpPr>
            <a:spLocks noGrp="1"/>
          </p:cNvSpPr>
          <p:nvPr>
            <p:ph type="title"/>
          </p:nvPr>
        </p:nvSpPr>
        <p:spPr>
          <a:xfrm>
            <a:off x="685800" y="85090"/>
            <a:ext cx="7772400" cy="533400"/>
          </a:xfrm>
        </p:spPr>
        <p:txBody>
          <a:bodyPr wrap="square" anchor="ctr"/>
          <a:p>
            <a:pPr lvl="0" eaLnBrk="1" hangingPunct="1"/>
            <a:r>
              <a:rPr lang="en-US" altLang="x-none" dirty="0">
                <a:ea typeface="宋体" panose="02010600030101010101" pitchFamily="2" charset="-122"/>
              </a:rPr>
              <a:t>Subqueries</a:t>
            </a:r>
            <a:endParaRPr lang="en-US" altLang="x-none" dirty="0">
              <a:ea typeface="宋体" panose="02010600030101010101" pitchFamily="2" charset="-122"/>
            </a:endParaRPr>
          </a:p>
        </p:txBody>
      </p:sp>
      <p:sp>
        <p:nvSpPr>
          <p:cNvPr id="35846" name="Rectangle 3"/>
          <p:cNvSpPr>
            <a:spLocks noGrp="1"/>
          </p:cNvSpPr>
          <p:nvPr>
            <p:ph type="body"/>
          </p:nvPr>
        </p:nvSpPr>
        <p:spPr>
          <a:xfrm>
            <a:off x="71755" y="690245"/>
            <a:ext cx="9001125" cy="2103755"/>
          </a:xfrm>
        </p:spPr>
        <p:txBody>
          <a:bodyPr wrap="square" anchor="t"/>
          <a:p>
            <a:pPr lvl="0" eaLnBrk="1" hangingPunct="1">
              <a:spcBef>
                <a:spcPts val="600"/>
              </a:spcBef>
            </a:pPr>
            <a:r>
              <a:rPr lang="zh-CN" altLang="en-US" sz="3000" dirty="0">
                <a:solidFill>
                  <a:schemeClr val="accent2"/>
                </a:solidFill>
                <a:ea typeface="宋体" panose="02010600030101010101" pitchFamily="2" charset="-122"/>
              </a:rPr>
              <a:t>Queries can be nested so that the results of one query can be used in another query via a relational operator or aggregation function. </a:t>
            </a:r>
            <a:endParaRPr lang="zh-CN" altLang="en-US" sz="3000" dirty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 lvl="0" eaLnBrk="1" hangingPunct="1">
              <a:spcBef>
                <a:spcPts val="600"/>
              </a:spcBef>
            </a:pPr>
            <a:r>
              <a:rPr lang="zh-CN" altLang="en-US" sz="3000" dirty="0">
                <a:solidFill>
                  <a:schemeClr val="accent2"/>
                </a:solidFill>
                <a:ea typeface="宋体" panose="02010600030101010101" pitchFamily="2" charset="-122"/>
              </a:rPr>
              <a:t>A nested query is also known as a </a:t>
            </a:r>
            <a:r>
              <a:rPr lang="zh-CN" altLang="en-US" sz="3000" dirty="0">
                <a:solidFill>
                  <a:srgbClr val="FF0000"/>
                </a:solidFill>
                <a:ea typeface="宋体" panose="02010600030101010101" pitchFamily="2" charset="-122"/>
              </a:rPr>
              <a:t>subquery</a:t>
            </a:r>
            <a:r>
              <a:rPr lang="zh-CN" altLang="en-US" sz="3000" dirty="0">
                <a:solidFill>
                  <a:schemeClr val="accent2"/>
                </a:solidFill>
                <a:ea typeface="宋体" panose="02010600030101010101" pitchFamily="2" charset="-122"/>
              </a:rPr>
              <a:t>. </a:t>
            </a:r>
            <a:endParaRPr lang="zh-CN" altLang="en-US" sz="3000" dirty="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25145" y="2751455"/>
            <a:ext cx="8225790" cy="1798320"/>
          </a:xfrm>
          <a:prstGeom prst="rect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anchor="t">
            <a:spAutoFit/>
          </a:bodyPr>
          <a:p>
            <a:pPr lvl="1" indent="0"/>
            <a:r>
              <a:rPr lang="en-US" altLang="zh-CN" sz="2800" b="1">
                <a:latin typeface="Arial" panose="020B0604020202020204" pitchFamily="34" charset="0"/>
                <a:ea typeface="Times New Roman" panose="02020603050405020304" pitchFamily="2" charset="0"/>
              </a:rPr>
              <a:t>select  cid, cname, discnt</a:t>
            </a:r>
            <a:endParaRPr lang="en-US" altLang="zh-CN" sz="2800" b="1">
              <a:latin typeface="Arial" panose="020B0604020202020204" pitchFamily="34" charset="0"/>
              <a:ea typeface="Times New Roman" panose="02020603050405020304" pitchFamily="2" charset="0"/>
            </a:endParaRPr>
          </a:p>
          <a:p>
            <a:pPr lvl="1" indent="0"/>
            <a:r>
              <a:rPr lang="en-US" altLang="zh-CN" sz="2800" b="1">
                <a:latin typeface="Arial" panose="020B0604020202020204" pitchFamily="34" charset="0"/>
                <a:ea typeface="Times New Roman" panose="02020603050405020304" pitchFamily="2" charset="0"/>
              </a:rPr>
              <a:t>from  customers</a:t>
            </a:r>
            <a:endParaRPr lang="en-US" altLang="zh-CN" sz="2800" b="1">
              <a:latin typeface="Arial" panose="020B0604020202020204" pitchFamily="34" charset="0"/>
              <a:ea typeface="Times New Roman" panose="02020603050405020304" pitchFamily="2" charset="0"/>
            </a:endParaRPr>
          </a:p>
          <a:p>
            <a:pPr lvl="1" indent="0"/>
            <a:r>
              <a:rPr lang="en-US" altLang="zh-CN" sz="2800" b="1">
                <a:latin typeface="Arial" panose="020B0604020202020204" pitchFamily="34" charset="0"/>
                <a:ea typeface="Times New Roman" panose="02020603050405020304" pitchFamily="2" charset="0"/>
              </a:rPr>
              <a:t>where  discnt &lt; ALL ( </a:t>
            </a:r>
            <a:r>
              <a:rPr lang="en-US" altLang="zh-CN" sz="2800" b="1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2" charset="0"/>
              </a:rPr>
              <a:t>select  AVG(discnt) </a:t>
            </a:r>
            <a:endParaRPr lang="en-US" altLang="zh-CN" sz="2800" b="1">
              <a:solidFill>
                <a:srgbClr val="FF0000"/>
              </a:solidFill>
              <a:latin typeface="Arial" panose="020B0604020202020204" pitchFamily="34" charset="0"/>
              <a:ea typeface="Times New Roman" panose="02020603050405020304" pitchFamily="2" charset="0"/>
            </a:endParaRPr>
          </a:p>
          <a:p>
            <a:pPr lvl="1" indent="0"/>
            <a:r>
              <a:rPr lang="en-US" altLang="zh-CN" sz="2800" b="1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2" charset="0"/>
              </a:rPr>
              <a:t>                                     from customers</a:t>
            </a:r>
            <a:r>
              <a:rPr lang="en-US" altLang="zh-CN" sz="2800" b="1">
                <a:latin typeface="Arial" panose="020B0604020202020204" pitchFamily="34" charset="0"/>
                <a:ea typeface="Times New Roman" panose="02020603050405020304" pitchFamily="2" charset="0"/>
              </a:rPr>
              <a:t>        ) ;</a:t>
            </a:r>
            <a:endParaRPr lang="en-US" altLang="zh-CN" sz="2800" b="1">
              <a:latin typeface="Arial" panose="020B0604020202020204" pitchFamily="34" charset="0"/>
              <a:ea typeface="Times New Roman" panose="02020603050405020304" pitchFamily="2" charset="0"/>
            </a:endParaRPr>
          </a:p>
        </p:txBody>
      </p:sp>
      <p:sp>
        <p:nvSpPr>
          <p:cNvPr id="4" name="Rectangle 3"/>
          <p:cNvSpPr>
            <a:spLocks noGrp="1"/>
          </p:cNvSpPr>
          <p:nvPr/>
        </p:nvSpPr>
        <p:spPr>
          <a:xfrm>
            <a:off x="71755" y="4688205"/>
            <a:ext cx="9001125" cy="1533525"/>
          </a:xfrm>
          <a:prstGeom prst="rect">
            <a:avLst/>
          </a:prstGeom>
          <a:noFill/>
          <a:ln w="9525">
            <a:noFill/>
          </a:ln>
        </p:spPr>
        <p:txBody>
          <a:bodyPr wrap="square" anchor="t"/>
          <a:lstStyle>
            <a:lvl1pPr marL="342900" lvl="0" indent="-3429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Wingdings" panose="05000000000000000000" pitchFamily="2" charset="2"/>
              <a:buChar char="q"/>
              <a:defRPr sz="2400" b="1" u="none" kern="1200" baseline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Wingdings" panose="05000000000000000000" pitchFamily="2" charset="2"/>
              <a:buChar char="–"/>
              <a:defRPr sz="2400" b="1" u="none" kern="1200" baseline="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Wingdings" panose="05000000000000000000" pitchFamily="2" charset="2"/>
              <a:buChar char="§"/>
              <a:defRPr sz="2400" b="1" u="none" kern="1200" baseline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Wingdings" panose="05000000000000000000" pitchFamily="2" charset="2"/>
              <a:buChar char="Ø"/>
              <a:defRPr sz="2400" b="1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Wingdings" panose="05000000000000000000" pitchFamily="2" charset="2"/>
              <a:buChar char="»"/>
              <a:defRPr sz="2400" b="1" u="none" kern="1200" baseline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Wingdings" panose="05000000000000000000" pitchFamily="2" charset="2"/>
              <a:buChar char="»"/>
              <a:defRPr sz="2400" b="1" u="none" kern="1200" baseline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Wingdings" panose="05000000000000000000" pitchFamily="2" charset="2"/>
              <a:buChar char="»"/>
              <a:defRPr sz="2400" b="1" u="none" kern="1200" baseline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Wingdings" panose="05000000000000000000" pitchFamily="2" charset="2"/>
              <a:buChar char="»"/>
              <a:defRPr sz="2400" b="1" u="none" kern="1200" baseline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Wingdings" panose="05000000000000000000" pitchFamily="2" charset="2"/>
              <a:buChar char="»"/>
              <a:defRPr sz="2400" b="1" u="none" kern="1200" baseline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hangingPunct="1">
              <a:spcBef>
                <a:spcPts val="600"/>
              </a:spcBef>
            </a:pPr>
            <a:r>
              <a:rPr lang="zh-CN" altLang="en-US" sz="2800" dirty="0">
                <a:solidFill>
                  <a:schemeClr val="accent2"/>
                </a:solidFill>
                <a:ea typeface="宋体" panose="02010600030101010101" pitchFamily="2" charset="-122"/>
              </a:rPr>
              <a:t>比较常见的是在</a:t>
            </a:r>
            <a:r>
              <a:rPr lang="en-US" altLang="zh-CN" sz="2800" dirty="0">
                <a:solidFill>
                  <a:schemeClr val="accent2"/>
                </a:solidFill>
                <a:ea typeface="宋体" panose="02010600030101010101" pitchFamily="2" charset="-122"/>
              </a:rPr>
              <a:t>WHERE</a:t>
            </a:r>
            <a:r>
              <a:rPr lang="zh-CN" altLang="en-US" sz="2800" dirty="0">
                <a:solidFill>
                  <a:schemeClr val="accent2"/>
                </a:solidFill>
                <a:ea typeface="宋体" panose="02010600030101010101" pitchFamily="2" charset="-122"/>
              </a:rPr>
              <a:t>子句中嵌入子查询</a:t>
            </a:r>
            <a:endParaRPr lang="zh-CN" altLang="en-US" sz="2800" dirty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 lvl="0" eaLnBrk="1" hangingPunct="1">
              <a:spcBef>
                <a:spcPts val="600"/>
              </a:spcBef>
            </a:pPr>
            <a:r>
              <a:rPr lang="zh-CN" altLang="en-US" sz="2800" dirty="0">
                <a:solidFill>
                  <a:schemeClr val="accent2"/>
                </a:solidFill>
                <a:ea typeface="宋体" panose="02010600030101010101" pitchFamily="2" charset="-122"/>
              </a:rPr>
              <a:t>在</a:t>
            </a:r>
            <a:r>
              <a:rPr lang="en-US" altLang="zh-CN" sz="2800" dirty="0">
                <a:ea typeface="宋体" panose="02010600030101010101" pitchFamily="2" charset="-122"/>
                <a:sym typeface="+mn-ea"/>
              </a:rPr>
              <a:t>FROM</a:t>
            </a:r>
            <a:r>
              <a:rPr lang="zh-CN" altLang="en-US" sz="2800" dirty="0">
                <a:ea typeface="宋体" panose="02010600030101010101" pitchFamily="2" charset="-122"/>
                <a:sym typeface="+mn-ea"/>
              </a:rPr>
              <a:t>子句中也可以嵌入子查询</a:t>
            </a:r>
            <a:endParaRPr lang="zh-CN" altLang="en-US" sz="2800" dirty="0">
              <a:ea typeface="宋体" panose="02010600030101010101" pitchFamily="2" charset="-122"/>
              <a:sym typeface="+mn-ea"/>
            </a:endParaRPr>
          </a:p>
          <a:p>
            <a:pPr lvl="0" eaLnBrk="1" hangingPunct="1">
              <a:spcBef>
                <a:spcPts val="600"/>
              </a:spcBef>
            </a:pPr>
            <a:r>
              <a:rPr lang="zh-CN" altLang="en-US" sz="2800" dirty="0">
                <a:solidFill>
                  <a:schemeClr val="accent2"/>
                </a:solidFill>
                <a:ea typeface="宋体" panose="02010600030101010101" pitchFamily="2" charset="-122"/>
              </a:rPr>
              <a:t>在</a:t>
            </a:r>
            <a:r>
              <a:rPr lang="en-US" altLang="zh-CN" sz="2800" dirty="0">
                <a:solidFill>
                  <a:schemeClr val="accent2"/>
                </a:solidFill>
                <a:ea typeface="宋体" panose="02010600030101010101" pitchFamily="2" charset="-122"/>
              </a:rPr>
              <a:t>select statement</a:t>
            </a:r>
            <a:r>
              <a:rPr lang="zh-CN" altLang="en-US" sz="2800" dirty="0">
                <a:solidFill>
                  <a:schemeClr val="accent2"/>
                </a:solidFill>
                <a:ea typeface="宋体" panose="02010600030101010101" pitchFamily="2" charset="-122"/>
              </a:rPr>
              <a:t>的其他子句中，一般不允许使用</a:t>
            </a:r>
            <a:r>
              <a:rPr lang="en-US" altLang="zh-CN" sz="2800" dirty="0">
                <a:solidFill>
                  <a:schemeClr val="accent2"/>
                </a:solidFill>
                <a:ea typeface="宋体" panose="02010600030101010101" pitchFamily="2" charset="-122"/>
              </a:rPr>
              <a:t>subquery</a:t>
            </a:r>
            <a:r>
              <a:rPr lang="zh-CN" altLang="zh-CN" sz="2800" dirty="0">
                <a:solidFill>
                  <a:schemeClr val="accent2"/>
                </a:solidFill>
                <a:ea typeface="宋体" panose="02010600030101010101" pitchFamily="2" charset="-122"/>
              </a:rPr>
              <a:t>（标准</a:t>
            </a:r>
            <a:r>
              <a:rPr lang="en-US" altLang="zh-CN" sz="2800" dirty="0">
                <a:solidFill>
                  <a:schemeClr val="accent2"/>
                </a:solidFill>
                <a:ea typeface="宋体" panose="02010600030101010101" pitchFamily="2" charset="-122"/>
              </a:rPr>
              <a:t>SQL</a:t>
            </a:r>
            <a:r>
              <a:rPr lang="zh-CN" altLang="en-US" sz="2800" dirty="0">
                <a:solidFill>
                  <a:schemeClr val="accent2"/>
                </a:solidFill>
                <a:ea typeface="宋体" panose="02010600030101010101" pitchFamily="2" charset="-122"/>
              </a:rPr>
              <a:t>）</a:t>
            </a:r>
            <a:endParaRPr lang="zh-CN" altLang="en-US" sz="2800" dirty="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7" name="日期占位符 3"/>
          <p:cNvSpPr txBox="1">
            <a:spLocks noGrp="1"/>
          </p:cNvSpPr>
          <p:nvPr/>
        </p:nvSpPr>
        <p:spPr>
          <a:xfrm>
            <a:off x="381000" y="6477000"/>
            <a:ext cx="1905000" cy="30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fld id="{BB962C8B-B14F-4D97-AF65-F5344CB8AC3E}" type="datetime1">
              <a:rPr lang="zh-CN" altLang="en-US" sz="1400" b="1" i="1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4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4098" name="页脚占位符 4"/>
          <p:cNvSpPr txBox="1">
            <a:spLocks noGrp="1"/>
          </p:cNvSpPr>
          <p:nvPr/>
        </p:nvSpPr>
        <p:spPr>
          <a:xfrm>
            <a:off x="2590800" y="6477000"/>
            <a:ext cx="3962400" cy="30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algn="ctr"/>
            <a:r>
              <a:rPr lang="zh-CN" altLang="en-US" sz="1400" b="1" i="1" dirty="0">
                <a:latin typeface="Times New Roman" panose="02020603050405020304" pitchFamily="2" charset="0"/>
                <a:ea typeface="宋体" panose="02010600030101010101" pitchFamily="2" charset="-122"/>
              </a:rPr>
              <a:t>Database Principles &amp; Programming</a:t>
            </a:r>
            <a:endParaRPr lang="en-US" altLang="x-none" sz="14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4099" name="灯片编号占位符 5"/>
          <p:cNvSpPr txBox="1">
            <a:spLocks noGrp="1"/>
          </p:cNvSpPr>
          <p:nvPr/>
        </p:nvSpPr>
        <p:spPr>
          <a:xfrm>
            <a:off x="6858000" y="6477000"/>
            <a:ext cx="1905000" cy="30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algn="r"/>
            <a:fld id="{9A0DB2DC-4C9A-4742-B13C-FB6460FD3503}" type="slidenum">
              <a:rPr lang="zh-CN" altLang="en-US" sz="1400" b="1" i="1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4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4100" name="Rectangle 2"/>
          <p:cNvSpPr>
            <a:spLocks noGrp="1"/>
          </p:cNvSpPr>
          <p:nvPr>
            <p:ph type="title"/>
          </p:nvPr>
        </p:nvSpPr>
        <p:spPr>
          <a:xfrm>
            <a:off x="457200" y="85725"/>
            <a:ext cx="8229600" cy="533400"/>
          </a:xfrm>
        </p:spPr>
        <p:txBody>
          <a:bodyPr wrap="square" anchor="ctr"/>
          <a:p>
            <a:pPr lvl="0" eaLnBrk="1" hangingPunct="1"/>
            <a:r>
              <a:rPr lang="en-US" altLang="x-none" sz="2800" dirty="0">
                <a:ea typeface="宋体" panose="02010600030101010101" pitchFamily="2" charset="-122"/>
                <a:sym typeface="+mn-ea"/>
              </a:rPr>
              <a:t>predicate</a:t>
            </a:r>
            <a:endParaRPr lang="en-US" altLang="x-none" sz="2800" dirty="0">
              <a:ea typeface="宋体" panose="02010600030101010101" pitchFamily="2" charset="-122"/>
            </a:endParaRPr>
          </a:p>
        </p:txBody>
      </p:sp>
      <p:sp>
        <p:nvSpPr>
          <p:cNvPr id="4101" name="Rectangle 3"/>
          <p:cNvSpPr>
            <a:spLocks noGrp="1"/>
          </p:cNvSpPr>
          <p:nvPr>
            <p:ph type="body"/>
          </p:nvPr>
        </p:nvSpPr>
        <p:spPr>
          <a:xfrm>
            <a:off x="34925" y="774700"/>
            <a:ext cx="9074150" cy="6038850"/>
          </a:xfrm>
          <a:solidFill>
            <a:schemeClr val="bg1"/>
          </a:solidFill>
        </p:spPr>
        <p:txBody>
          <a:bodyPr wrap="square" lIns="90170" tIns="46990" rIns="90170" bIns="46990" anchor="t"/>
          <a:p>
            <a:pPr lvl="1" indent="-285750" eaLnBrk="1" hangingPunct="1"/>
            <a:r>
              <a:rPr lang="en-US" altLang="x-none" sz="3000" dirty="0">
                <a:ea typeface="宋体" panose="02010600030101010101" pitchFamily="2" charset="-122"/>
              </a:rPr>
              <a:t>The IN Predicate</a:t>
            </a:r>
            <a:endParaRPr lang="en-US" altLang="x-none" sz="3000" dirty="0">
              <a:ea typeface="宋体" panose="02010600030101010101" pitchFamily="2" charset="-122"/>
            </a:endParaRPr>
          </a:p>
          <a:p>
            <a:pPr marL="914400" lvl="2" indent="0" eaLnBrk="1" hangingPunct="1">
              <a:buNone/>
            </a:pPr>
            <a:r>
              <a:rPr lang="en-US" altLang="x-none" sz="3000" dirty="0">
                <a:ea typeface="宋体" panose="02010600030101010101" pitchFamily="2" charset="-122"/>
              </a:rPr>
              <a:t>expr  [NOT] IN  ( subquery )</a:t>
            </a:r>
            <a:endParaRPr lang="en-US" altLang="x-none" sz="3000" dirty="0">
              <a:ea typeface="宋体" panose="02010600030101010101" pitchFamily="2" charset="-122"/>
            </a:endParaRPr>
          </a:p>
          <a:p>
            <a:pPr lvl="2" indent="-228600" eaLnBrk="1" hangingPunct="1"/>
            <a:endParaRPr lang="en-US" altLang="x-none" sz="1400" dirty="0">
              <a:ea typeface="宋体" panose="02010600030101010101" pitchFamily="2" charset="-122"/>
            </a:endParaRPr>
          </a:p>
          <a:p>
            <a:pPr lvl="1" indent="-285750" eaLnBrk="1" hangingPunct="1"/>
            <a:r>
              <a:rPr lang="en-US" altLang="x-none" sz="3000" dirty="0">
                <a:ea typeface="宋体" panose="02010600030101010101" pitchFamily="2" charset="-122"/>
              </a:rPr>
              <a:t>The Quantified Comparison Predicate</a:t>
            </a:r>
            <a:endParaRPr lang="en-US" altLang="x-none" sz="3000" dirty="0">
              <a:ea typeface="宋体" panose="02010600030101010101" pitchFamily="2" charset="-122"/>
            </a:endParaRPr>
          </a:p>
          <a:p>
            <a:pPr marL="914400" lvl="2" indent="0" eaLnBrk="1" hangingPunct="1">
              <a:buNone/>
            </a:pPr>
            <a:r>
              <a:rPr lang="en-US" altLang="x-none" sz="3000" dirty="0">
                <a:ea typeface="宋体" panose="02010600030101010101" pitchFamily="2" charset="-122"/>
              </a:rPr>
              <a:t>expr  </a:t>
            </a:r>
            <a:r>
              <a:rPr lang="en-US" altLang="x-none" sz="3000" dirty="0">
                <a:ea typeface="宋体" panose="02010600030101010101" pitchFamily="2" charset="-122"/>
                <a:sym typeface="Symbol" panose="05050102010706020507" pitchFamily="2" charset="2"/>
              </a:rPr>
              <a:t>  SOME</a:t>
            </a:r>
            <a:r>
              <a:rPr lang="en-US" altLang="x-none" sz="3000" dirty="0">
                <a:solidFill>
                  <a:srgbClr val="FF0066"/>
                </a:solidFill>
                <a:ea typeface="宋体" panose="02010600030101010101" pitchFamily="2" charset="-122"/>
                <a:sym typeface="Symbol" panose="05050102010706020507" pitchFamily="2" charset="2"/>
              </a:rPr>
              <a:t>|</a:t>
            </a:r>
            <a:r>
              <a:rPr lang="en-US" altLang="x-none" sz="3000" dirty="0">
                <a:ea typeface="宋体" panose="02010600030101010101" pitchFamily="2" charset="-122"/>
                <a:sym typeface="Symbol" panose="05050102010706020507" pitchFamily="2" charset="2"/>
              </a:rPr>
              <a:t>ANY</a:t>
            </a:r>
            <a:r>
              <a:rPr lang="en-US" altLang="x-none" sz="3000" dirty="0">
                <a:solidFill>
                  <a:srgbClr val="FF0066"/>
                </a:solidFill>
                <a:ea typeface="宋体" panose="02010600030101010101" pitchFamily="2" charset="-122"/>
                <a:sym typeface="Symbol" panose="05050102010706020507" pitchFamily="2" charset="2"/>
              </a:rPr>
              <a:t>|</a:t>
            </a:r>
            <a:r>
              <a:rPr lang="en-US" altLang="x-none" sz="3000" dirty="0">
                <a:ea typeface="宋体" panose="02010600030101010101" pitchFamily="2" charset="-122"/>
                <a:sym typeface="Symbol" panose="05050102010706020507" pitchFamily="2" charset="2"/>
              </a:rPr>
              <a:t>ALL ( subquery )</a:t>
            </a:r>
            <a:endParaRPr lang="en-US" altLang="x-none" sz="3000" dirty="0">
              <a:ea typeface="宋体" panose="02010600030101010101" pitchFamily="2" charset="-122"/>
              <a:sym typeface="Symbol" panose="05050102010706020507" pitchFamily="2" charset="2"/>
            </a:endParaRPr>
          </a:p>
          <a:p>
            <a:pPr lvl="2" indent="-228600" eaLnBrk="1" hangingPunct="1"/>
            <a:endParaRPr lang="en-US" altLang="x-none" sz="1400" dirty="0">
              <a:ea typeface="宋体" panose="02010600030101010101" pitchFamily="2" charset="-122"/>
            </a:endParaRPr>
          </a:p>
          <a:p>
            <a:pPr lvl="1" indent="-285750" eaLnBrk="1" hangingPunct="1"/>
            <a:r>
              <a:rPr lang="en-US" altLang="x-none" sz="3000" dirty="0">
                <a:ea typeface="宋体" panose="02010600030101010101" pitchFamily="2" charset="-122"/>
              </a:rPr>
              <a:t>The EXISTS Predicate</a:t>
            </a:r>
            <a:endParaRPr lang="en-US" altLang="x-none" sz="3000" dirty="0">
              <a:ea typeface="宋体" panose="02010600030101010101" pitchFamily="2" charset="-122"/>
            </a:endParaRPr>
          </a:p>
          <a:p>
            <a:pPr marL="914400" lvl="2" indent="0" eaLnBrk="1" hangingPunct="1">
              <a:buNone/>
            </a:pPr>
            <a:r>
              <a:rPr lang="en-US" altLang="x-none" sz="3000" dirty="0">
                <a:ea typeface="宋体" panose="02010600030101010101" pitchFamily="2" charset="-122"/>
              </a:rPr>
              <a:t>[NOT] EXISTS ( subquery )</a:t>
            </a:r>
            <a:endParaRPr lang="en-US" altLang="x-none" sz="3000" dirty="0">
              <a:ea typeface="宋体" panose="02010600030101010101" pitchFamily="2" charset="-122"/>
            </a:endParaRPr>
          </a:p>
          <a:p>
            <a:pPr lvl="2" indent="-228600" eaLnBrk="1" hangingPunct="1"/>
            <a:endParaRPr lang="en-US" altLang="x-none" sz="1400" dirty="0">
              <a:ea typeface="宋体" panose="02010600030101010101" pitchFamily="2" charset="-122"/>
            </a:endParaRPr>
          </a:p>
          <a:p>
            <a:pPr lvl="1" indent="-285750" eaLnBrk="1" hangingPunct="1"/>
            <a:r>
              <a:rPr lang="en-US" altLang="x-none" sz="3000" dirty="0">
                <a:ea typeface="宋体" panose="02010600030101010101" pitchFamily="2" charset="-122"/>
              </a:rPr>
              <a:t>The BETWEEN Predicate</a:t>
            </a:r>
            <a:endParaRPr lang="en-US" altLang="x-none" sz="3000" dirty="0">
              <a:ea typeface="宋体" panose="02010600030101010101" pitchFamily="2" charset="-122"/>
            </a:endParaRPr>
          </a:p>
          <a:p>
            <a:pPr marL="914400" lvl="2" indent="0" eaLnBrk="1" hangingPunct="1">
              <a:buNone/>
            </a:pPr>
            <a:r>
              <a:rPr lang="en-US" altLang="x-none" sz="3000" dirty="0">
                <a:ea typeface="宋体" panose="02010600030101010101" pitchFamily="2" charset="-122"/>
              </a:rPr>
              <a:t>expr [NOT] BETWEEN expr1 AND expr2</a:t>
            </a:r>
            <a:endParaRPr lang="en-US" altLang="x-none" sz="30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1" name="日期占位符 3"/>
          <p:cNvSpPr txBox="1">
            <a:spLocks noGrp="1"/>
          </p:cNvSpPr>
          <p:nvPr/>
        </p:nvSpPr>
        <p:spPr>
          <a:xfrm>
            <a:off x="381000" y="6477000"/>
            <a:ext cx="1905000" cy="30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fld id="{BB962C8B-B14F-4D97-AF65-F5344CB8AC3E}" type="datetime1">
              <a:rPr lang="zh-CN" altLang="en-US" sz="1400" b="1" i="1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4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5122" name="页脚占位符 4"/>
          <p:cNvSpPr txBox="1">
            <a:spLocks noGrp="1"/>
          </p:cNvSpPr>
          <p:nvPr/>
        </p:nvSpPr>
        <p:spPr>
          <a:xfrm>
            <a:off x="2590800" y="6477000"/>
            <a:ext cx="3962400" cy="30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algn="ctr"/>
            <a:r>
              <a:rPr lang="zh-CN" altLang="en-US" sz="1400" b="1" i="1" dirty="0">
                <a:latin typeface="Times New Roman" panose="02020603050405020304" pitchFamily="2" charset="0"/>
                <a:ea typeface="宋体" panose="02010600030101010101" pitchFamily="2" charset="-122"/>
              </a:rPr>
              <a:t>Database Principles &amp; Programming</a:t>
            </a:r>
            <a:endParaRPr lang="en-US" altLang="x-none" sz="14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5123" name="灯片编号占位符 5"/>
          <p:cNvSpPr txBox="1">
            <a:spLocks noGrp="1"/>
          </p:cNvSpPr>
          <p:nvPr/>
        </p:nvSpPr>
        <p:spPr>
          <a:xfrm>
            <a:off x="6858000" y="6477000"/>
            <a:ext cx="1905000" cy="30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algn="r"/>
            <a:fld id="{9A0DB2DC-4C9A-4742-B13C-FB6460FD3503}" type="slidenum">
              <a:rPr lang="zh-CN" altLang="en-US" sz="1400" b="1" i="1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4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5124" name="Rectangle 2"/>
          <p:cNvSpPr>
            <a:spLocks noGrp="1"/>
          </p:cNvSpPr>
          <p:nvPr>
            <p:ph type="title"/>
          </p:nvPr>
        </p:nvSpPr>
        <p:spPr/>
        <p:txBody>
          <a:bodyPr wrap="square" anchor="ctr"/>
          <a:p>
            <a:pPr lvl="0" eaLnBrk="1" hangingPunct="1"/>
            <a:r>
              <a:rPr lang="en-US" altLang="x-none" dirty="0">
                <a:ea typeface="宋体" panose="02010600030101010101" pitchFamily="2" charset="-122"/>
                <a:sym typeface="+mn-ea"/>
              </a:rPr>
              <a:t>predicate</a:t>
            </a:r>
            <a:r>
              <a:rPr lang="zh-CN" altLang="en-US" dirty="0">
                <a:ea typeface="宋体" panose="02010600030101010101" pitchFamily="2" charset="-122"/>
                <a:sym typeface="+mn-ea"/>
              </a:rPr>
              <a:t> (cont.)</a:t>
            </a:r>
            <a:endParaRPr lang="en-US" altLang="x-none" dirty="0">
              <a:ea typeface="宋体" panose="02010600030101010101" pitchFamily="2" charset="-122"/>
            </a:endParaRPr>
          </a:p>
        </p:txBody>
      </p:sp>
      <p:sp>
        <p:nvSpPr>
          <p:cNvPr id="5125" name="Rectangle 3"/>
          <p:cNvSpPr>
            <a:spLocks noGrp="1"/>
          </p:cNvSpPr>
          <p:nvPr>
            <p:ph type="body"/>
          </p:nvPr>
        </p:nvSpPr>
        <p:spPr>
          <a:xfrm>
            <a:off x="34925" y="990600"/>
            <a:ext cx="9074150" cy="5751513"/>
          </a:xfrm>
          <a:solidFill>
            <a:schemeClr val="bg1"/>
          </a:solidFill>
        </p:spPr>
        <p:txBody>
          <a:bodyPr wrap="square" lIns="90170" tIns="46990" rIns="90170" bIns="46990" anchor="t"/>
          <a:p>
            <a:pPr lvl="1" indent="-285750" eaLnBrk="1" hangingPunct="1"/>
            <a:r>
              <a:rPr lang="en-US" altLang="x-none" sz="3000" dirty="0">
                <a:ea typeface="宋体" panose="02010600030101010101" pitchFamily="2" charset="-122"/>
              </a:rPr>
              <a:t>The IS NULL Predicate</a:t>
            </a:r>
            <a:endParaRPr lang="en-US" altLang="x-none" sz="3000" dirty="0">
              <a:ea typeface="宋体" panose="02010600030101010101" pitchFamily="2" charset="-122"/>
            </a:endParaRPr>
          </a:p>
          <a:p>
            <a:pPr marL="914400" lvl="2" indent="0" eaLnBrk="1" hangingPunct="1">
              <a:buNone/>
            </a:pPr>
            <a:r>
              <a:rPr lang="en-US" altLang="x-none" sz="3000" dirty="0">
                <a:ea typeface="宋体" panose="02010600030101010101" pitchFamily="2" charset="-122"/>
              </a:rPr>
              <a:t>column  IS [NOT] NULL</a:t>
            </a:r>
            <a:endParaRPr lang="en-US" altLang="x-none" sz="3000" dirty="0">
              <a:ea typeface="宋体" panose="02010600030101010101" pitchFamily="2" charset="-122"/>
            </a:endParaRPr>
          </a:p>
          <a:p>
            <a:pPr marL="914400" lvl="2" indent="0" eaLnBrk="1" hangingPunct="1">
              <a:buNone/>
            </a:pPr>
            <a:endParaRPr lang="en-US" altLang="x-none" sz="3000" dirty="0">
              <a:ea typeface="宋体" panose="02010600030101010101" pitchFamily="2" charset="-122"/>
            </a:endParaRPr>
          </a:p>
          <a:p>
            <a:pPr lvl="1" indent="-285750" eaLnBrk="1" hangingPunct="1"/>
            <a:r>
              <a:rPr lang="en-US" altLang="x-none" sz="3000" dirty="0">
                <a:ea typeface="宋体" panose="02010600030101010101" pitchFamily="2" charset="-122"/>
              </a:rPr>
              <a:t>The LIKE Predicate</a:t>
            </a:r>
            <a:endParaRPr lang="en-US" altLang="x-none" sz="3000" dirty="0">
              <a:ea typeface="宋体" panose="02010600030101010101" pitchFamily="2" charset="-122"/>
            </a:endParaRPr>
          </a:p>
          <a:p>
            <a:pPr marL="914400" lvl="2" indent="0" eaLnBrk="1" hangingPunct="1">
              <a:buNone/>
            </a:pPr>
            <a:r>
              <a:rPr lang="en-US" altLang="x-none" sz="3000" dirty="0">
                <a:ea typeface="宋体" panose="02010600030101010101" pitchFamily="2" charset="-122"/>
              </a:rPr>
              <a:t>column [NOT] LIKE val1 [ ESCAPE val2 ]</a:t>
            </a:r>
            <a:endParaRPr lang="en-US" altLang="x-none" sz="3000" dirty="0">
              <a:ea typeface="宋体" panose="02010600030101010101" pitchFamily="2" charset="-122"/>
            </a:endParaRPr>
          </a:p>
          <a:p>
            <a:pPr lvl="3" indent="-228600" eaLnBrk="1" hangingPunct="1"/>
            <a:r>
              <a:rPr lang="en-US" altLang="x-none" sz="3000" dirty="0">
                <a:ea typeface="宋体" panose="02010600030101010101" pitchFamily="2" charset="-122"/>
              </a:rPr>
              <a:t>underscore ( _ ): any single character</a:t>
            </a:r>
            <a:endParaRPr lang="en-US" altLang="x-none" sz="3000" dirty="0">
              <a:ea typeface="宋体" panose="02010600030101010101" pitchFamily="2" charset="-122"/>
            </a:endParaRPr>
          </a:p>
          <a:p>
            <a:pPr lvl="3" indent="-228600" eaLnBrk="1" hangingPunct="1"/>
            <a:r>
              <a:rPr lang="en-US" altLang="x-none" sz="3000" dirty="0">
                <a:ea typeface="宋体" panose="02010600030101010101" pitchFamily="2" charset="-122"/>
              </a:rPr>
              <a:t>percent ( % ): any sequence of zero or more characters</a:t>
            </a:r>
            <a:endParaRPr lang="en-US" altLang="x-none" sz="30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4" name="Rectangle 2"/>
          <p:cNvSpPr>
            <a:spLocks noGrp="1"/>
          </p:cNvSpPr>
          <p:nvPr>
            <p:ph type="title"/>
          </p:nvPr>
        </p:nvSpPr>
        <p:spPr>
          <a:xfrm>
            <a:off x="685800" y="85090"/>
            <a:ext cx="7772400" cy="533400"/>
          </a:xfrm>
        </p:spPr>
        <p:txBody>
          <a:bodyPr wrap="square" anchor="ctr"/>
          <a:p>
            <a:pPr lvl="0" eaLnBrk="1" hangingPunct="1"/>
            <a:r>
              <a:rPr lang="en-US" altLang="x-none" dirty="0">
                <a:ea typeface="宋体" panose="02010600030101010101" pitchFamily="2" charset="-122"/>
              </a:rPr>
              <a:t>correlated subquery</a:t>
            </a:r>
            <a:endParaRPr lang="en-US" altLang="x-none" dirty="0">
              <a:ea typeface="宋体" panose="02010600030101010101" pitchFamily="2" charset="-122"/>
            </a:endParaRPr>
          </a:p>
        </p:txBody>
      </p:sp>
      <p:sp>
        <p:nvSpPr>
          <p:cNvPr id="35846" name="Rectangle 3"/>
          <p:cNvSpPr>
            <a:spLocks noGrp="1"/>
          </p:cNvSpPr>
          <p:nvPr>
            <p:ph type="body"/>
          </p:nvPr>
        </p:nvSpPr>
        <p:spPr>
          <a:xfrm>
            <a:off x="71755" y="4636770"/>
            <a:ext cx="9001125" cy="1906905"/>
          </a:xfrm>
        </p:spPr>
        <p:txBody>
          <a:bodyPr wrap="square" anchor="t"/>
          <a:p>
            <a:pPr lvl="0" eaLnBrk="1" hangingPunct="1">
              <a:spcBef>
                <a:spcPts val="600"/>
              </a:spcBef>
            </a:pPr>
            <a:r>
              <a:rPr lang="zh-CN" altLang="en-US" sz="2800" dirty="0">
                <a:solidFill>
                  <a:schemeClr val="accent2"/>
                </a:solidFill>
                <a:ea typeface="宋体" panose="02010600030101010101" pitchFamily="2" charset="-122"/>
              </a:rPr>
              <a:t>A subquery can use values from the outer query, in which case it is known as a </a:t>
            </a:r>
            <a:r>
              <a:rPr lang="zh-CN" altLang="en-US" sz="2800" dirty="0">
                <a:solidFill>
                  <a:srgbClr val="FF0000"/>
                </a:solidFill>
                <a:ea typeface="宋体" panose="02010600030101010101" pitchFamily="2" charset="-122"/>
              </a:rPr>
              <a:t>correlated subquery</a:t>
            </a:r>
            <a:r>
              <a:rPr lang="zh-CN" altLang="en-US" sz="2800" dirty="0">
                <a:solidFill>
                  <a:schemeClr val="accent2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800" dirty="0">
                <a:solidFill>
                  <a:schemeClr val="accent2"/>
                </a:solidFill>
                <a:ea typeface="宋体" panose="02010600030101010101" pitchFamily="2" charset="-122"/>
              </a:rPr>
              <a:t>(</a:t>
            </a:r>
            <a:r>
              <a:rPr lang="zh-CN" altLang="en-US" sz="2800" dirty="0">
                <a:solidFill>
                  <a:schemeClr val="accent2"/>
                </a:solidFill>
                <a:ea typeface="宋体" panose="02010600030101010101" pitchFamily="2" charset="-122"/>
              </a:rPr>
              <a:t>相关子查询</a:t>
            </a:r>
            <a:r>
              <a:rPr lang="en-US" altLang="zh-CN" sz="2800" dirty="0">
                <a:solidFill>
                  <a:schemeClr val="accent2"/>
                </a:solidFill>
                <a:ea typeface="宋体" panose="02010600030101010101" pitchFamily="2" charset="-122"/>
              </a:rPr>
              <a:t>)</a:t>
            </a:r>
            <a:endParaRPr lang="en-US" altLang="zh-CN" sz="2800" dirty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 lvl="0" eaLnBrk="1" hangingPunct="1">
              <a:spcBef>
                <a:spcPts val="600"/>
              </a:spcBef>
            </a:pPr>
            <a:r>
              <a:rPr lang="zh-CN" altLang="en-US" sz="2800" dirty="0">
                <a:solidFill>
                  <a:schemeClr val="accent2"/>
                </a:solidFill>
                <a:ea typeface="宋体" panose="02010600030101010101" pitchFamily="2" charset="-122"/>
              </a:rPr>
              <a:t>否则被称为</a:t>
            </a:r>
            <a:r>
              <a:rPr lang="en-US" altLang="zh-CN" sz="2800" dirty="0">
                <a:solidFill>
                  <a:schemeClr val="accent2"/>
                </a:solidFill>
                <a:ea typeface="宋体" panose="02010600030101010101" pitchFamily="2" charset="-122"/>
              </a:rPr>
              <a:t>‘</a:t>
            </a:r>
            <a:r>
              <a:rPr lang="zh-CN" altLang="en-US" sz="2800" dirty="0">
                <a:solidFill>
                  <a:schemeClr val="accent2"/>
                </a:solidFill>
                <a:ea typeface="宋体" panose="02010600030101010101" pitchFamily="2" charset="-122"/>
              </a:rPr>
              <a:t>独立子查询</a:t>
            </a:r>
            <a:r>
              <a:rPr lang="en-US" altLang="zh-CN" sz="2800" dirty="0">
                <a:solidFill>
                  <a:schemeClr val="accent2"/>
                </a:solidFill>
                <a:ea typeface="宋体" panose="02010600030101010101" pitchFamily="2" charset="-122"/>
              </a:rPr>
              <a:t>’</a:t>
            </a:r>
            <a:endParaRPr lang="en-US" altLang="zh-CN" sz="2800" dirty="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40093" y="1531620"/>
            <a:ext cx="7602537" cy="1798320"/>
          </a:xfrm>
          <a:prstGeom prst="rect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anchor="t">
            <a:spAutoFit/>
          </a:bodyPr>
          <a:p>
            <a:pPr lvl="1" indent="0"/>
            <a:r>
              <a:rPr lang="en-US" altLang="zh-CN" sz="2800" b="1">
                <a:latin typeface="Arial" panose="020B0604020202020204" pitchFamily="34" charset="0"/>
                <a:ea typeface="Times New Roman" panose="02020603050405020304" pitchFamily="2" charset="0"/>
              </a:rPr>
              <a:t>select  cid, cname, discnt</a:t>
            </a:r>
            <a:endParaRPr lang="en-US" altLang="zh-CN" sz="2800" b="1">
              <a:latin typeface="Arial" panose="020B0604020202020204" pitchFamily="34" charset="0"/>
              <a:ea typeface="Times New Roman" panose="02020603050405020304" pitchFamily="2" charset="0"/>
            </a:endParaRPr>
          </a:p>
          <a:p>
            <a:pPr lvl="1" indent="0"/>
            <a:r>
              <a:rPr lang="en-US" altLang="zh-CN" sz="2800" b="1">
                <a:latin typeface="Arial" panose="020B0604020202020204" pitchFamily="34" charset="0"/>
                <a:ea typeface="Times New Roman" panose="02020603050405020304" pitchFamily="2" charset="0"/>
              </a:rPr>
              <a:t>from  customers</a:t>
            </a:r>
            <a:endParaRPr lang="en-US" altLang="zh-CN" sz="2800" b="1">
              <a:latin typeface="Arial" panose="020B0604020202020204" pitchFamily="34" charset="0"/>
              <a:ea typeface="Times New Roman" panose="02020603050405020304" pitchFamily="2" charset="0"/>
            </a:endParaRPr>
          </a:p>
          <a:p>
            <a:pPr lvl="1" indent="0"/>
            <a:r>
              <a:rPr lang="en-US" altLang="zh-CN" sz="2800" b="1">
                <a:latin typeface="Arial" panose="020B0604020202020204" pitchFamily="34" charset="0"/>
                <a:ea typeface="Times New Roman" panose="02020603050405020304" pitchFamily="2" charset="0"/>
              </a:rPr>
              <a:t>where  discnt &lt; (  </a:t>
            </a:r>
            <a:r>
              <a:rPr lang="en-US" altLang="zh-CN" sz="2800" b="1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2" charset="0"/>
              </a:rPr>
              <a:t>........ </a:t>
            </a:r>
            <a:endParaRPr lang="en-US" altLang="zh-CN" sz="2800" b="1">
              <a:solidFill>
                <a:srgbClr val="FF0000"/>
              </a:solidFill>
              <a:latin typeface="Arial" panose="020B0604020202020204" pitchFamily="34" charset="0"/>
              <a:ea typeface="Times New Roman" panose="02020603050405020304" pitchFamily="2" charset="0"/>
            </a:endParaRPr>
          </a:p>
          <a:p>
            <a:pPr lvl="1" indent="0"/>
            <a:r>
              <a:rPr lang="en-US" altLang="zh-CN" sz="2800" b="1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2" charset="0"/>
              </a:rPr>
              <a:t>                              ........                   </a:t>
            </a:r>
            <a:r>
              <a:rPr lang="en-US" altLang="zh-CN" sz="2800" b="1">
                <a:latin typeface="Arial" panose="020B0604020202020204" pitchFamily="34" charset="0"/>
                <a:ea typeface="Times New Roman" panose="02020603050405020304" pitchFamily="2" charset="0"/>
              </a:rPr>
              <a:t>        ) ;</a:t>
            </a:r>
            <a:endParaRPr lang="en-US" altLang="zh-CN" sz="2800" b="1">
              <a:latin typeface="Arial" panose="020B0604020202020204" pitchFamily="34" charset="0"/>
              <a:ea typeface="Times New Roman" panose="02020603050405020304" pitchFamily="2" charset="0"/>
            </a:endParaRPr>
          </a:p>
        </p:txBody>
      </p:sp>
      <p:sp>
        <p:nvSpPr>
          <p:cNvPr id="7" name="线形标注 2(带边框和强调线) 6"/>
          <p:cNvSpPr/>
          <p:nvPr/>
        </p:nvSpPr>
        <p:spPr>
          <a:xfrm>
            <a:off x="6448425" y="581660"/>
            <a:ext cx="2406015" cy="822959"/>
          </a:xfrm>
          <a:prstGeom prst="accentBorderCallout2">
            <a:avLst/>
          </a:prstGeom>
          <a:noFill/>
          <a:ln>
            <a:solidFill>
              <a:schemeClr val="accent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p>
            <a:pPr algn="ctr"/>
            <a:r>
              <a:rPr lang="zh-CN" altLang="zh-CN" b="1">
                <a:solidFill>
                  <a:srgbClr val="0000CC"/>
                </a:solidFill>
                <a:ea typeface="宋体" panose="02010600030101010101" pitchFamily="2" charset="-122"/>
              </a:rPr>
              <a:t>外层查询</a:t>
            </a:r>
            <a:endParaRPr lang="zh-CN" altLang="zh-CN" b="1">
              <a:solidFill>
                <a:srgbClr val="0000CC"/>
              </a:solidFill>
              <a:ea typeface="宋体" panose="02010600030101010101" pitchFamily="2" charset="-122"/>
            </a:endParaRPr>
          </a:p>
          <a:p>
            <a:pPr algn="ctr"/>
            <a:r>
              <a:rPr lang="en-US" altLang="zh-CN" b="1">
                <a:solidFill>
                  <a:srgbClr val="0000CC"/>
                </a:solidFill>
                <a:ea typeface="宋体" panose="02010600030101010101" pitchFamily="2" charset="-122"/>
              </a:rPr>
              <a:t>(outer query)</a:t>
            </a:r>
            <a:endParaRPr lang="en-US" altLang="zh-CN" b="1">
              <a:solidFill>
                <a:srgbClr val="0000CC"/>
              </a:solidFill>
              <a:ea typeface="宋体" panose="0201060003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92905" y="2439035"/>
            <a:ext cx="3222625" cy="798195"/>
          </a:xfrm>
          <a:prstGeom prst="rect">
            <a:avLst/>
          </a:prstGeom>
        </p:spPr>
      </p:pic>
      <p:sp>
        <p:nvSpPr>
          <p:cNvPr id="8" name="线形标注 2(带边框和强调线) 7"/>
          <p:cNvSpPr/>
          <p:nvPr/>
        </p:nvSpPr>
        <p:spPr>
          <a:xfrm>
            <a:off x="71755" y="3512821"/>
            <a:ext cx="3429635" cy="822959"/>
          </a:xfrm>
          <a:prstGeom prst="accentBorderCallout2">
            <a:avLst>
              <a:gd name="adj1" fmla="val 20601"/>
              <a:gd name="adj2" fmla="val 102481"/>
              <a:gd name="adj3" fmla="val 20061"/>
              <a:gd name="adj4" fmla="val 106887"/>
              <a:gd name="adj5" fmla="val -51543"/>
              <a:gd name="adj6" fmla="val 119718"/>
            </a:avLst>
          </a:prstGeom>
          <a:noFill/>
          <a:ln>
            <a:solidFill>
              <a:schemeClr val="accent1"/>
            </a:solidFill>
            <a:tailEnd type="arrow" w="lg" len="lg"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p>
            <a:pPr algn="ctr"/>
            <a:r>
              <a:rPr lang="zh-CN" altLang="zh-CN" b="1">
                <a:solidFill>
                  <a:srgbClr val="0000CC"/>
                </a:solidFill>
                <a:ea typeface="宋体" panose="02010600030101010101" pitchFamily="2" charset="-122"/>
              </a:rPr>
              <a:t>内层查询</a:t>
            </a:r>
            <a:r>
              <a:rPr lang="en-US" altLang="zh-CN" b="1">
                <a:solidFill>
                  <a:srgbClr val="0000CC"/>
                </a:solidFill>
                <a:ea typeface="宋体" panose="02010600030101010101" pitchFamily="2" charset="-122"/>
              </a:rPr>
              <a:t>(inner query)</a:t>
            </a:r>
            <a:r>
              <a:rPr lang="zh-CN" altLang="en-US" b="1">
                <a:solidFill>
                  <a:srgbClr val="0000CC"/>
                </a:solidFill>
                <a:ea typeface="宋体" panose="02010600030101010101" pitchFamily="2" charset="-122"/>
              </a:rPr>
              <a:t>即子查询</a:t>
            </a:r>
            <a:r>
              <a:rPr lang="en-US" altLang="zh-CN" b="1">
                <a:solidFill>
                  <a:srgbClr val="0000CC"/>
                </a:solidFill>
                <a:ea typeface="宋体" panose="02010600030101010101" pitchFamily="2" charset="-122"/>
              </a:rPr>
              <a:t>(subquery)</a:t>
            </a:r>
            <a:endParaRPr lang="en-US" altLang="zh-CN" b="1">
              <a:solidFill>
                <a:srgbClr val="0000CC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58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58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58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58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35846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4" name="Rectangle 2"/>
          <p:cNvSpPr>
            <a:spLocks noGrp="1"/>
          </p:cNvSpPr>
          <p:nvPr/>
        </p:nvSpPr>
        <p:spPr>
          <a:xfrm>
            <a:off x="685800" y="85090"/>
            <a:ext cx="7772400" cy="533400"/>
          </a:xfrm>
          <a:prstGeom prst="rect">
            <a:avLst/>
          </a:prstGeom>
          <a:solidFill>
            <a:srgbClr val="DDDDDD">
              <a:alpha val="50000"/>
            </a:srgbClr>
          </a:solidFill>
          <a:ln w="9525">
            <a:noFill/>
          </a:ln>
        </p:spPr>
        <p:txBody>
          <a:bodyPr wrap="square" anchor="ctr"/>
          <a:lstStyle>
            <a:lvl1pPr marL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1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eaLnBrk="1" hangingPunct="1"/>
            <a:r>
              <a:rPr lang="zh-CN" altLang="x-none" dirty="0">
                <a:ea typeface="宋体" panose="02010600030101010101" pitchFamily="2" charset="-122"/>
              </a:rPr>
              <a:t>相关子查询 </a:t>
            </a:r>
            <a:r>
              <a:rPr lang="en-US" altLang="zh-CN" dirty="0">
                <a:ea typeface="宋体" panose="02010600030101010101" pitchFamily="2" charset="-122"/>
              </a:rPr>
              <a:t>&amp; </a:t>
            </a:r>
            <a:r>
              <a:rPr lang="zh-CN" altLang="en-US" dirty="0">
                <a:ea typeface="宋体" panose="02010600030101010101" pitchFamily="2" charset="-122"/>
              </a:rPr>
              <a:t>独立子查询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596900" y="3180715"/>
            <a:ext cx="8152130" cy="2298065"/>
            <a:chOff x="1166" y="2297"/>
            <a:chExt cx="12838" cy="3619"/>
          </a:xfrm>
        </p:grpSpPr>
        <p:sp>
          <p:nvSpPr>
            <p:cNvPr id="2" name="文本框 1"/>
            <p:cNvSpPr txBox="1"/>
            <p:nvPr/>
          </p:nvSpPr>
          <p:spPr>
            <a:xfrm>
              <a:off x="1166" y="2412"/>
              <a:ext cx="11972" cy="3504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anchor="t">
              <a:spAutoFit/>
            </a:bodyPr>
            <a:p>
              <a:pPr lvl="1" indent="0"/>
              <a:r>
                <a:rPr lang="en-US" altLang="zh-CN" sz="2800" b="1">
                  <a:latin typeface="Arial" panose="020B0604020202020204" pitchFamily="34" charset="0"/>
                  <a:ea typeface="Times New Roman" panose="02020603050405020304" pitchFamily="2" charset="0"/>
                  <a:sym typeface="+mn-ea"/>
                </a:rPr>
                <a:t>select  cid, cname, discnt</a:t>
              </a:r>
              <a:endParaRPr lang="en-US" altLang="zh-CN" sz="2800" b="1">
                <a:latin typeface="Arial" panose="020B0604020202020204" pitchFamily="34" charset="0"/>
                <a:ea typeface="Times New Roman" panose="02020603050405020304" pitchFamily="2" charset="0"/>
              </a:endParaRPr>
            </a:p>
            <a:p>
              <a:pPr lvl="1" indent="0"/>
              <a:r>
                <a:rPr lang="en-US" altLang="zh-CN" sz="2800" b="1">
                  <a:latin typeface="Arial" panose="020B0604020202020204" pitchFamily="34" charset="0"/>
                  <a:ea typeface="Times New Roman" panose="02020603050405020304" pitchFamily="2" charset="0"/>
                  <a:sym typeface="+mn-ea"/>
                </a:rPr>
                <a:t>from  customers</a:t>
              </a:r>
              <a:endParaRPr lang="en-US" altLang="zh-CN" sz="2800" b="1">
                <a:latin typeface="Arial" panose="020B0604020202020204" pitchFamily="34" charset="0"/>
                <a:ea typeface="Times New Roman" panose="02020603050405020304" pitchFamily="2" charset="0"/>
              </a:endParaRPr>
            </a:p>
            <a:p>
              <a:pPr lvl="1" indent="0"/>
              <a:r>
                <a:rPr lang="en-US" altLang="zh-CN" sz="2800" b="1">
                  <a:latin typeface="Arial" panose="020B0604020202020204" pitchFamily="34" charset="0"/>
                  <a:ea typeface="Times New Roman" panose="02020603050405020304" pitchFamily="2" charset="0"/>
                  <a:sym typeface="+mn-ea"/>
                </a:rPr>
                <a:t>where  cid  IN  (  </a:t>
              </a:r>
              <a:r>
                <a:rPr lang="en-US" altLang="zh-CN" sz="2800" b="1">
                  <a:solidFill>
                    <a:srgbClr val="FF0000"/>
                  </a:solidFill>
                  <a:latin typeface="Arial" panose="020B0604020202020204" pitchFamily="34" charset="0"/>
                  <a:ea typeface="Times New Roman" panose="02020603050405020304" pitchFamily="2" charset="0"/>
                  <a:sym typeface="+mn-ea"/>
                </a:rPr>
                <a:t>select  cid </a:t>
              </a:r>
              <a:endParaRPr lang="en-US" altLang="zh-CN" sz="2800" b="1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2" charset="0"/>
              </a:endParaRPr>
            </a:p>
            <a:p>
              <a:pPr lvl="1" indent="0"/>
              <a:r>
                <a:rPr lang="en-US" altLang="zh-CN" sz="2800" b="1">
                  <a:solidFill>
                    <a:srgbClr val="FF0000"/>
                  </a:solidFill>
                  <a:latin typeface="Arial" panose="020B0604020202020204" pitchFamily="34" charset="0"/>
                  <a:ea typeface="Times New Roman" panose="02020603050405020304" pitchFamily="2" charset="0"/>
                  <a:sym typeface="+mn-ea"/>
                </a:rPr>
                <a:t>                             from  orders</a:t>
              </a:r>
              <a:endParaRPr lang="en-US" altLang="zh-CN" sz="2800" b="1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2" charset="0"/>
                <a:sym typeface="+mn-ea"/>
              </a:endParaRPr>
            </a:p>
            <a:p>
              <a:pPr lvl="1" indent="0"/>
              <a:r>
                <a:rPr lang="en-US" altLang="zh-CN" sz="2800" b="1">
                  <a:solidFill>
                    <a:srgbClr val="FF0000"/>
                  </a:solidFill>
                  <a:latin typeface="Arial" panose="020B0604020202020204" pitchFamily="34" charset="0"/>
                  <a:ea typeface="Times New Roman" panose="02020603050405020304" pitchFamily="2" charset="0"/>
                  <a:sym typeface="+mn-ea"/>
                </a:rPr>
                <a:t>                             where  pid='p01'   </a:t>
              </a:r>
              <a:r>
                <a:rPr lang="en-US" altLang="zh-CN" sz="2800" b="1">
                  <a:latin typeface="Arial" panose="020B0604020202020204" pitchFamily="34" charset="0"/>
                  <a:ea typeface="Times New Roman" panose="02020603050405020304" pitchFamily="2" charset="0"/>
                  <a:sym typeface="+mn-ea"/>
                </a:rPr>
                <a:t> ) ;</a:t>
              </a:r>
              <a:endParaRPr lang="en-US" altLang="zh-CN" sz="2800" b="1">
                <a:latin typeface="Arial" panose="020B0604020202020204" pitchFamily="34" charset="0"/>
                <a:ea typeface="Times New Roman" panose="02020603050405020304" pitchFamily="2" charset="0"/>
              </a:endParaRPr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10824" y="2297"/>
              <a:ext cx="3180" cy="816"/>
            </a:xfrm>
            <a:prstGeom prst="rect">
              <a:avLst/>
            </a:prstGeom>
            <a:solidFill>
              <a:schemeClr val="bg1"/>
            </a:solidFill>
            <a:ln w="12700" cmpd="sng">
              <a:solidFill>
                <a:srgbClr val="FF0000"/>
              </a:solidFill>
              <a:prstDash val="sysDash"/>
            </a:ln>
          </p:spPr>
          <p:txBody>
            <a:bodyPr wrap="square" rtlCol="0">
              <a:spAutoFit/>
            </a:bodyPr>
            <a:p>
              <a:r>
                <a:rPr lang="zh-CN" altLang="zh-CN" sz="2800" b="1">
                  <a:solidFill>
                    <a:srgbClr val="FF0000"/>
                  </a:solidFill>
                  <a:ea typeface="宋体" panose="02010600030101010101" pitchFamily="2" charset="-122"/>
                </a:rPr>
                <a:t>独立子查询</a:t>
              </a:r>
              <a:endParaRPr lang="zh-CN" altLang="zh-CN" sz="2800" b="1">
                <a:solidFill>
                  <a:srgbClr val="FF0000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596900" y="652780"/>
            <a:ext cx="8152130" cy="2298065"/>
            <a:chOff x="1166" y="2297"/>
            <a:chExt cx="12838" cy="3619"/>
          </a:xfrm>
        </p:grpSpPr>
        <p:sp>
          <p:nvSpPr>
            <p:cNvPr id="8" name="文本框 7"/>
            <p:cNvSpPr txBox="1"/>
            <p:nvPr/>
          </p:nvSpPr>
          <p:spPr>
            <a:xfrm>
              <a:off x="1166" y="2412"/>
              <a:ext cx="11972" cy="3504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anchor="t">
              <a:spAutoFit/>
            </a:bodyPr>
            <a:p>
              <a:pPr lvl="1" indent="0">
                <a:lnSpc>
                  <a:spcPct val="100000"/>
                </a:lnSpc>
              </a:pPr>
              <a:r>
                <a:rPr lang="en-US" altLang="zh-CN" sz="2800" b="1">
                  <a:latin typeface="Arial" panose="020B0604020202020204" pitchFamily="34" charset="0"/>
                  <a:ea typeface="Times New Roman" panose="02020603050405020304" pitchFamily="2" charset="0"/>
                </a:rPr>
                <a:t>select  c.cid, c.cname, c.discnt</a:t>
              </a:r>
              <a:endParaRPr lang="en-US" altLang="zh-CN" sz="2800" b="1">
                <a:latin typeface="Arial" panose="020B0604020202020204" pitchFamily="34" charset="0"/>
                <a:ea typeface="Times New Roman" panose="02020603050405020304" pitchFamily="2" charset="0"/>
              </a:endParaRPr>
            </a:p>
            <a:p>
              <a:pPr lvl="1" indent="0">
                <a:lnSpc>
                  <a:spcPct val="100000"/>
                </a:lnSpc>
              </a:pPr>
              <a:r>
                <a:rPr lang="en-US" altLang="zh-CN" sz="2800" b="1">
                  <a:latin typeface="Arial" panose="020B0604020202020204" pitchFamily="34" charset="0"/>
                  <a:ea typeface="Times New Roman" panose="02020603050405020304" pitchFamily="2" charset="0"/>
                </a:rPr>
                <a:t>from  customers  c</a:t>
              </a:r>
              <a:endParaRPr lang="en-US" altLang="zh-CN" sz="2800" b="1">
                <a:latin typeface="Arial" panose="020B0604020202020204" pitchFamily="34" charset="0"/>
                <a:ea typeface="Times New Roman" panose="02020603050405020304" pitchFamily="2" charset="0"/>
              </a:endParaRPr>
            </a:p>
            <a:p>
              <a:pPr lvl="1" indent="0">
                <a:lnSpc>
                  <a:spcPct val="100000"/>
                </a:lnSpc>
              </a:pPr>
              <a:r>
                <a:rPr lang="en-US" altLang="zh-CN" sz="2800" b="1">
                  <a:latin typeface="Arial" panose="020B0604020202020204" pitchFamily="34" charset="0"/>
                  <a:ea typeface="Times New Roman" panose="02020603050405020304" pitchFamily="2" charset="0"/>
                </a:rPr>
                <a:t>where  </a:t>
              </a:r>
              <a:r>
                <a:rPr lang="en-US" altLang="zh-CN" sz="2800" b="1">
                  <a:latin typeface="Arial" panose="020B0604020202020204" pitchFamily="34" charset="0"/>
                  <a:ea typeface="宋体" panose="02010600030101010101" pitchFamily="2" charset="-122"/>
                </a:rPr>
                <a:t>'p01'</a:t>
              </a:r>
              <a:r>
                <a:rPr lang="en-US" altLang="zh-CN" sz="2800" b="1">
                  <a:latin typeface="Arial" panose="020B0604020202020204" pitchFamily="34" charset="0"/>
                  <a:ea typeface="Times New Roman" panose="02020603050405020304" pitchFamily="2" charset="0"/>
                </a:rPr>
                <a:t>  IN  (  </a:t>
              </a:r>
              <a:r>
                <a:rPr lang="en-US" altLang="zh-CN" sz="2800" b="1">
                  <a:solidFill>
                    <a:srgbClr val="FF0000"/>
                  </a:solidFill>
                  <a:latin typeface="Arial" panose="020B0604020202020204" pitchFamily="34" charset="0"/>
                  <a:ea typeface="Times New Roman" panose="02020603050405020304" pitchFamily="2" charset="0"/>
                  <a:sym typeface="+mn-ea"/>
                </a:rPr>
                <a:t>select  o.pid </a:t>
              </a:r>
              <a:endParaRPr lang="en-US" altLang="zh-CN" sz="2800" b="1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2" charset="0"/>
              </a:endParaRPr>
            </a:p>
            <a:p>
              <a:pPr lvl="1" indent="0">
                <a:lnSpc>
                  <a:spcPct val="100000"/>
                </a:lnSpc>
              </a:pPr>
              <a:r>
                <a:rPr lang="en-US" altLang="zh-CN" sz="2800" b="1">
                  <a:solidFill>
                    <a:srgbClr val="FF0000"/>
                  </a:solidFill>
                  <a:latin typeface="Arial" panose="020B0604020202020204" pitchFamily="34" charset="0"/>
                  <a:ea typeface="Times New Roman" panose="02020603050405020304" pitchFamily="2" charset="0"/>
                  <a:sym typeface="+mn-ea"/>
                </a:rPr>
                <a:t>                               from  orders  o</a:t>
              </a:r>
              <a:endParaRPr lang="en-US" altLang="zh-CN" sz="2800" b="1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2" charset="0"/>
                <a:sym typeface="+mn-ea"/>
              </a:endParaRPr>
            </a:p>
            <a:p>
              <a:pPr lvl="1" indent="0">
                <a:lnSpc>
                  <a:spcPct val="100000"/>
                </a:lnSpc>
              </a:pPr>
              <a:r>
                <a:rPr lang="en-US" altLang="zh-CN" sz="2800" b="1">
                  <a:solidFill>
                    <a:srgbClr val="FF0000"/>
                  </a:solidFill>
                  <a:latin typeface="Arial" panose="020B0604020202020204" pitchFamily="34" charset="0"/>
                  <a:ea typeface="Times New Roman" panose="02020603050405020304" pitchFamily="2" charset="0"/>
                  <a:sym typeface="+mn-ea"/>
                </a:rPr>
                <a:t>                               where  c.cid=o.cid</a:t>
              </a:r>
              <a:r>
                <a:rPr lang="en-US" altLang="zh-CN" sz="2800" b="1">
                  <a:solidFill>
                    <a:srgbClr val="FF0000"/>
                  </a:solidFill>
                  <a:latin typeface="Arial" panose="020B0604020202020204" pitchFamily="34" charset="0"/>
                  <a:ea typeface="Times New Roman" panose="02020603050405020304" pitchFamily="2" charset="0"/>
                </a:rPr>
                <a:t>   </a:t>
              </a:r>
              <a:r>
                <a:rPr lang="en-US" altLang="zh-CN" sz="2800" b="1">
                  <a:latin typeface="Arial" panose="020B0604020202020204" pitchFamily="34" charset="0"/>
                  <a:ea typeface="Times New Roman" panose="02020603050405020304" pitchFamily="2" charset="0"/>
                </a:rPr>
                <a:t> ) ;</a:t>
              </a:r>
              <a:endParaRPr lang="en-US" altLang="zh-CN" sz="2800" b="1">
                <a:latin typeface="Arial" panose="020B0604020202020204" pitchFamily="34" charset="0"/>
                <a:ea typeface="Times New Roman" panose="02020603050405020304" pitchFamily="2" charset="0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10824" y="2297"/>
              <a:ext cx="3180" cy="816"/>
            </a:xfrm>
            <a:prstGeom prst="rect">
              <a:avLst/>
            </a:prstGeom>
            <a:solidFill>
              <a:schemeClr val="bg1"/>
            </a:solidFill>
            <a:ln w="12700" cmpd="sng">
              <a:solidFill>
                <a:srgbClr val="FF0000"/>
              </a:solidFill>
              <a:prstDash val="sysDash"/>
            </a:ln>
          </p:spPr>
          <p:txBody>
            <a:bodyPr wrap="square" rtlCol="0">
              <a:spAutoFit/>
            </a:bodyPr>
            <a:p>
              <a:r>
                <a:rPr lang="zh-CN" altLang="zh-CN" sz="2800" b="1">
                  <a:solidFill>
                    <a:srgbClr val="FF0000"/>
                  </a:solidFill>
                  <a:ea typeface="宋体" panose="02010600030101010101" pitchFamily="2" charset="-122"/>
                </a:rPr>
                <a:t>相关子查询</a:t>
              </a:r>
              <a:endParaRPr lang="zh-CN" altLang="zh-CN" sz="2800" b="1">
                <a:solidFill>
                  <a:srgbClr val="FF0000"/>
                </a:solidFill>
                <a:ea typeface="宋体" panose="02010600030101010101" pitchFamily="2" charset="-122"/>
              </a:endParaRPr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594995" y="5605780"/>
            <a:ext cx="7649210" cy="11887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b="1">
                <a:solidFill>
                  <a:srgbClr val="0000CC"/>
                </a:solidFill>
                <a:ea typeface="宋体" panose="02010600030101010101" pitchFamily="2" charset="-122"/>
              </a:rPr>
              <a:t>‘</a:t>
            </a:r>
            <a:r>
              <a:rPr lang="zh-CN" altLang="zh-CN" b="1">
                <a:solidFill>
                  <a:srgbClr val="0000CC"/>
                </a:solidFill>
                <a:ea typeface="宋体" panose="02010600030101010101" pitchFamily="2" charset="-122"/>
              </a:rPr>
              <a:t>相关子查询</a:t>
            </a:r>
            <a:r>
              <a:rPr lang="en-US" altLang="zh-CN" b="1">
                <a:solidFill>
                  <a:srgbClr val="0000CC"/>
                </a:solidFill>
                <a:ea typeface="宋体" panose="02010600030101010101" pitchFamily="2" charset="-122"/>
              </a:rPr>
              <a:t>’</a:t>
            </a:r>
            <a:r>
              <a:rPr lang="zh-CN" altLang="en-US" b="1">
                <a:solidFill>
                  <a:srgbClr val="0000CC"/>
                </a:solidFill>
                <a:ea typeface="宋体" panose="02010600030101010101" pitchFamily="2" charset="-122"/>
              </a:rPr>
              <a:t>需要被执行若干次（嵌套</a:t>
            </a:r>
            <a:r>
              <a:rPr lang="en-US" altLang="zh-CN" b="1">
                <a:solidFill>
                  <a:srgbClr val="0000CC"/>
                </a:solidFill>
                <a:ea typeface="宋体" panose="02010600030101010101" pitchFamily="2" charset="-122"/>
              </a:rPr>
              <a:t>FOR</a:t>
            </a:r>
            <a:r>
              <a:rPr lang="zh-CN" altLang="en-US" b="1">
                <a:solidFill>
                  <a:srgbClr val="0000CC"/>
                </a:solidFill>
                <a:ea typeface="宋体" panose="02010600030101010101" pitchFamily="2" charset="-122"/>
              </a:rPr>
              <a:t>循环）</a:t>
            </a:r>
            <a:endParaRPr lang="zh-CN" altLang="en-US" b="1">
              <a:solidFill>
                <a:srgbClr val="0000CC"/>
              </a:solidFill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b="1">
                <a:solidFill>
                  <a:srgbClr val="0000CC"/>
                </a:solidFill>
                <a:ea typeface="宋体" panose="02010600030101010101" pitchFamily="2" charset="-122"/>
              </a:rPr>
              <a:t>‘</a:t>
            </a:r>
            <a:r>
              <a:rPr lang="zh-CN" altLang="zh-CN" b="1">
                <a:solidFill>
                  <a:srgbClr val="0000CC"/>
                </a:solidFill>
                <a:ea typeface="宋体" panose="02010600030101010101" pitchFamily="2" charset="-122"/>
              </a:rPr>
              <a:t>独立子查询</a:t>
            </a:r>
            <a:r>
              <a:rPr lang="en-US" altLang="zh-CN" b="1">
                <a:solidFill>
                  <a:srgbClr val="0000CC"/>
                </a:solidFill>
                <a:ea typeface="宋体" panose="02010600030101010101" pitchFamily="2" charset="-122"/>
              </a:rPr>
              <a:t>’</a:t>
            </a:r>
            <a:r>
              <a:rPr lang="zh-CN" altLang="zh-CN" b="1">
                <a:solidFill>
                  <a:srgbClr val="0000CC"/>
                </a:solidFill>
                <a:ea typeface="宋体" panose="02010600030101010101" pitchFamily="2" charset="-122"/>
              </a:rPr>
              <a:t>只需要被执行一次，其结果集可以被用作外层查询的执行（内层</a:t>
            </a:r>
            <a:r>
              <a:rPr lang="en-US" altLang="zh-CN" b="1">
                <a:solidFill>
                  <a:srgbClr val="0000CC"/>
                </a:solidFill>
                <a:ea typeface="宋体" panose="02010600030101010101" pitchFamily="2" charset="-122"/>
              </a:rPr>
              <a:t>FOR+</a:t>
            </a:r>
            <a:r>
              <a:rPr lang="zh-CN" altLang="en-US" b="1">
                <a:solidFill>
                  <a:srgbClr val="0000CC"/>
                </a:solidFill>
                <a:ea typeface="宋体" panose="02010600030101010101" pitchFamily="2" charset="-122"/>
              </a:rPr>
              <a:t>外层</a:t>
            </a:r>
            <a:r>
              <a:rPr lang="en-US" altLang="zh-CN" b="1">
                <a:solidFill>
                  <a:srgbClr val="0000CC"/>
                </a:solidFill>
                <a:ea typeface="宋体" panose="02010600030101010101" pitchFamily="2" charset="-122"/>
              </a:rPr>
              <a:t>FOR</a:t>
            </a:r>
            <a:r>
              <a:rPr lang="zh-CN" altLang="en-US" b="1">
                <a:solidFill>
                  <a:srgbClr val="0000CC"/>
                </a:solidFill>
                <a:ea typeface="宋体" panose="02010600030101010101" pitchFamily="2" charset="-122"/>
              </a:rPr>
              <a:t>）</a:t>
            </a:r>
            <a:endParaRPr lang="zh-CN" altLang="en-US" b="1">
              <a:solidFill>
                <a:srgbClr val="0000CC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日期占位符 3"/>
          <p:cNvSpPr txBox="1">
            <a:spLocks noGrp="1"/>
          </p:cNvSpPr>
          <p:nvPr/>
        </p:nvSpPr>
        <p:spPr>
          <a:xfrm>
            <a:off x="381000" y="6477000"/>
            <a:ext cx="1905000" cy="3048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l" eaLnBrk="1" hangingPunct="1"/>
            <a:fld id="{BB962C8B-B14F-4D97-AF65-F5344CB8AC3E}" type="datetime1">
              <a:rPr lang="zh-CN" altLang="en-US" sz="1400" b="1" i="1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4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6147" name="页脚占位符 4"/>
          <p:cNvSpPr txBox="1">
            <a:spLocks noGrp="1"/>
          </p:cNvSpPr>
          <p:nvPr/>
        </p:nvSpPr>
        <p:spPr>
          <a:xfrm>
            <a:off x="2590800" y="6477000"/>
            <a:ext cx="3962400" cy="3048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eaLnBrk="1" hangingPunct="1"/>
            <a:r>
              <a:rPr lang="zh-CN" altLang="en-US" sz="1400" b="1" i="1" dirty="0">
                <a:latin typeface="Times New Roman" panose="02020603050405020304" pitchFamily="2" charset="0"/>
                <a:ea typeface="宋体" panose="02010600030101010101" pitchFamily="2" charset="-122"/>
              </a:rPr>
              <a:t>Database Principles &amp; Programming</a:t>
            </a:r>
            <a:endParaRPr lang="en-US" altLang="x-none" sz="14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6148" name="灯片编号占位符 5"/>
          <p:cNvSpPr txBox="1">
            <a:spLocks noGrp="1"/>
          </p:cNvSpPr>
          <p:nvPr/>
        </p:nvSpPr>
        <p:spPr>
          <a:xfrm>
            <a:off x="6858000" y="6477000"/>
            <a:ext cx="1905000" cy="3048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 eaLnBrk="1" hangingPunct="1"/>
            <a:fld id="{9A0DB2DC-4C9A-4742-B13C-FB6460FD3503}" type="slidenum">
              <a:rPr lang="zh-CN" altLang="en-US" sz="1400" b="1" i="1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4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6149" name="Rectangle 3"/>
          <p:cNvSpPr>
            <a:spLocks noGrp="1"/>
          </p:cNvSpPr>
          <p:nvPr>
            <p:ph type="body"/>
          </p:nvPr>
        </p:nvSpPr>
        <p:spPr>
          <a:xfrm>
            <a:off x="457200" y="47625"/>
            <a:ext cx="8229600" cy="1079500"/>
          </a:xfrm>
        </p:spPr>
        <p:txBody>
          <a:bodyPr vert="horz" wrap="square" anchor="t"/>
          <a:p>
            <a:pPr lvl="0" eaLnBrk="1" hangingPunct="1"/>
            <a:r>
              <a:rPr lang="en-US" altLang="x-none" sz="3200" dirty="0">
                <a:ea typeface="宋体" panose="02010600030101010101" pitchFamily="2" charset="-122"/>
              </a:rPr>
              <a:t>Exp 3.4.4 </a:t>
            </a:r>
            <a:r>
              <a:rPr lang="en-US" altLang="x-none" sz="3200" dirty="0">
                <a:solidFill>
                  <a:schemeClr val="accent2"/>
                </a:solidFill>
                <a:ea typeface="宋体" panose="02010600030101010101" pitchFamily="2" charset="-122"/>
              </a:rPr>
              <a:t>Find the names of customers who order product p05.</a:t>
            </a:r>
            <a:endParaRPr lang="en-US" altLang="x-none" sz="3200" dirty="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  <p:sp>
        <p:nvSpPr>
          <p:cNvPr id="6150" name="Rectangle 4"/>
          <p:cNvSpPr/>
          <p:nvPr/>
        </p:nvSpPr>
        <p:spPr>
          <a:xfrm>
            <a:off x="468313" y="1128713"/>
            <a:ext cx="8229600" cy="2087562"/>
          </a:xfrm>
          <a:prstGeom prst="rect">
            <a:avLst/>
          </a:prstGeom>
          <a:solidFill>
            <a:schemeClr val="bg1">
              <a:alpha val="100000"/>
            </a:schemeClr>
          </a:solidFill>
          <a:ln w="25400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0170" tIns="46990" rIns="90170" bIns="46990"/>
          <a:p>
            <a:pPr marL="342900" lvl="0" indent="-342900" algn="l" eaLnBrk="1" hangingPunct="1">
              <a:spcBef>
                <a:spcPct val="1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altLang="x-none" sz="3000" b="1" dirty="0">
                <a:solidFill>
                  <a:srgbClr val="FF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SQL(1)</a:t>
            </a:r>
            <a:endParaRPr lang="en-US" altLang="x-none" sz="3000" b="1" dirty="0">
              <a:solidFill>
                <a:srgbClr val="FF0066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1143000" lvl="2" indent="-228600" algn="l" eaLnBrk="1" hangingPunct="1">
              <a:spcBef>
                <a:spcPct val="1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x-none" sz="3000" b="1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SELECT  distinct  cname</a:t>
            </a:r>
            <a:endParaRPr lang="en-US" altLang="x-none" sz="3000" b="1" dirty="0">
              <a:solidFill>
                <a:schemeClr val="tx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1143000" lvl="2" indent="-228600" algn="l" eaLnBrk="1" hangingPunct="1">
              <a:spcBef>
                <a:spcPct val="1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x-none" sz="3000" b="1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FROM   customers  c,  orders  o</a:t>
            </a:r>
            <a:endParaRPr lang="en-US" altLang="x-none" sz="3000" b="1" dirty="0">
              <a:solidFill>
                <a:schemeClr val="tx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1143000" lvl="2" indent="-228600" algn="l" eaLnBrk="1" hangingPunct="1">
              <a:spcBef>
                <a:spcPct val="1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x-none" sz="3000" b="1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WHERE  c.cid=o.cid and o.pid=‘p05’ ; </a:t>
            </a:r>
            <a:endParaRPr lang="en-US" altLang="x-none" sz="3000" b="1" dirty="0">
              <a:solidFill>
                <a:schemeClr val="tx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151" name="Rectangle 5"/>
          <p:cNvSpPr/>
          <p:nvPr/>
        </p:nvSpPr>
        <p:spPr>
          <a:xfrm>
            <a:off x="468313" y="3359150"/>
            <a:ext cx="8229600" cy="3068638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0170" tIns="46990" rIns="90170" bIns="46990"/>
          <a:p>
            <a:pPr marL="342900" lvl="0" indent="-342900" algn="l" eaLnBrk="1" hangingPunct="1">
              <a:spcBef>
                <a:spcPct val="1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altLang="x-none" sz="3000" b="1" dirty="0">
                <a:solidFill>
                  <a:srgbClr val="FF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SQL(2)</a:t>
            </a:r>
            <a:endParaRPr lang="en-US" altLang="x-none" sz="3000" b="1" dirty="0">
              <a:solidFill>
                <a:srgbClr val="FF0066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1143000" lvl="2" indent="-228600" algn="l" eaLnBrk="1" hangingPunct="1">
              <a:spcBef>
                <a:spcPct val="1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x-none" sz="3000" b="1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SELECT  distinct  cname</a:t>
            </a:r>
            <a:endParaRPr lang="en-US" altLang="x-none" sz="3000" b="1" dirty="0">
              <a:solidFill>
                <a:schemeClr val="tx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1143000" lvl="2" indent="-228600" algn="l" eaLnBrk="1" hangingPunct="1">
              <a:spcBef>
                <a:spcPct val="1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x-none" sz="3000" b="1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FROM   customers  c</a:t>
            </a:r>
            <a:endParaRPr lang="en-US" altLang="x-none" sz="3000" b="1" dirty="0">
              <a:solidFill>
                <a:schemeClr val="tx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1143000" lvl="2" indent="-228600" algn="l" eaLnBrk="1" hangingPunct="1">
              <a:spcBef>
                <a:spcPct val="1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x-none" sz="3000" b="1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WHERE ‘p05’  IN  (</a:t>
            </a:r>
            <a:r>
              <a:rPr lang="en-US" altLang="x-none" sz="3000" b="1" dirty="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x-none" sz="3000" b="1" dirty="0">
                <a:solidFill>
                  <a:srgbClr val="FF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select pid</a:t>
            </a:r>
            <a:endParaRPr lang="en-US" altLang="x-none" sz="3000" b="1" dirty="0">
              <a:solidFill>
                <a:srgbClr val="FF0066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1143000" lvl="2" indent="-228600" algn="l" eaLnBrk="1" hangingPunct="1">
              <a:spcBef>
                <a:spcPct val="1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x-none" sz="3000" b="1" dirty="0">
                <a:solidFill>
                  <a:srgbClr val="FF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				from  orders  o</a:t>
            </a:r>
            <a:endParaRPr lang="en-US" altLang="x-none" sz="3000" b="1" dirty="0">
              <a:solidFill>
                <a:srgbClr val="FF0066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1143000" lvl="2" indent="-228600" algn="l" eaLnBrk="1" hangingPunct="1">
              <a:spcBef>
                <a:spcPct val="1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x-none" sz="3000" b="1" dirty="0">
                <a:solidFill>
                  <a:srgbClr val="FF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				where o.cid=c.cid</a:t>
            </a:r>
            <a:r>
              <a:rPr lang="en-US" altLang="x-none" sz="3000" b="1" dirty="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x-none" sz="3000" b="1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);</a:t>
            </a:r>
            <a:endParaRPr lang="en-US" altLang="x-none" sz="3000" b="1" dirty="0">
              <a:solidFill>
                <a:schemeClr val="tx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152" name="文本框 6151"/>
          <p:cNvSpPr txBox="1"/>
          <p:nvPr/>
        </p:nvSpPr>
        <p:spPr>
          <a:xfrm>
            <a:off x="6299200" y="1116013"/>
            <a:ext cx="2378075" cy="5175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0" algn="l" eaLnBrk="1" latinLnBrk="0" hangingPunct="1"/>
            <a:r>
              <a:rPr lang="zh-CN" altLang="en-US" sz="2800" b="1" u="sng" dirty="0">
                <a:solidFill>
                  <a:srgbClr val="FF0000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多表联接查询</a:t>
            </a:r>
            <a:endParaRPr lang="zh-CN" altLang="en-US" sz="2800" b="1" u="sng" dirty="0">
              <a:solidFill>
                <a:srgbClr val="FF0000"/>
              </a:solidFill>
              <a:latin typeface="Times New Roman" panose="02020603050405020304" pitchFamily="2" charset="0"/>
              <a:ea typeface="Times New Roman" panose="02020603050405020304" pitchFamily="2" charset="0"/>
            </a:endParaRPr>
          </a:p>
        </p:txBody>
      </p:sp>
      <p:sp>
        <p:nvSpPr>
          <p:cNvPr id="6153" name="文本框 6152"/>
          <p:cNvSpPr txBox="1"/>
          <p:nvPr/>
        </p:nvSpPr>
        <p:spPr>
          <a:xfrm>
            <a:off x="6281738" y="3324225"/>
            <a:ext cx="2378075" cy="51752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anchor="t">
            <a:spAutoFit/>
          </a:bodyPr>
          <a:p>
            <a:pPr lvl="0" algn="l" eaLnBrk="1" latinLnBrk="0" hangingPunct="1"/>
            <a:r>
              <a:rPr lang="zh-CN" altLang="en-US" sz="2800" b="1" u="sng" dirty="0">
                <a:solidFill>
                  <a:srgbClr val="FF0000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多层嵌套查询</a:t>
            </a:r>
            <a:endParaRPr lang="zh-CN" altLang="en-US" sz="2800" b="1" u="sng" dirty="0">
              <a:solidFill>
                <a:srgbClr val="FF0000"/>
              </a:solidFill>
              <a:latin typeface="Times New Roman" panose="02020603050405020304" pitchFamily="2" charset="0"/>
              <a:ea typeface="Times New Roman" panose="02020603050405020304" pitchFamily="2" charset="0"/>
            </a:endParaRPr>
          </a:p>
        </p:txBody>
      </p:sp>
      <p:sp>
        <p:nvSpPr>
          <p:cNvPr id="2" name="日期占位符 1"/>
          <p:cNvSpPr/>
          <p:nvPr>
            <p:ph type="dt" sz="half" idx="10"/>
          </p:nvPr>
        </p:nvSpPr>
        <p:spPr/>
        <p:txBody>
          <a:bodyPr/>
          <a:p>
            <a:pPr lvl="0" eaLnBrk="1" hangingPunct="1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0" grpId="0" bldLvl="0"/>
      <p:bldP spid="6151" grpId="0" bldLvl="0" animBg="1"/>
      <p:bldP spid="6152" grpId="0" bldLvl="0"/>
      <p:bldP spid="6153" grpId="0" bldLvl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日期占位符 3"/>
          <p:cNvSpPr txBox="1">
            <a:spLocks noGrp="1"/>
          </p:cNvSpPr>
          <p:nvPr/>
        </p:nvSpPr>
        <p:spPr>
          <a:xfrm>
            <a:off x="381000" y="6477000"/>
            <a:ext cx="1905000" cy="3048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l" eaLnBrk="1" hangingPunct="1"/>
            <a:fld id="{BB962C8B-B14F-4D97-AF65-F5344CB8AC3E}" type="datetime1">
              <a:rPr lang="zh-CN" altLang="en-US" sz="1400" b="1" i="1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4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7171" name="页脚占位符 4"/>
          <p:cNvSpPr txBox="1">
            <a:spLocks noGrp="1"/>
          </p:cNvSpPr>
          <p:nvPr/>
        </p:nvSpPr>
        <p:spPr>
          <a:xfrm>
            <a:off x="2590800" y="6477000"/>
            <a:ext cx="3962400" cy="3048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eaLnBrk="1" hangingPunct="1"/>
            <a:r>
              <a:rPr lang="zh-CN" altLang="en-US" sz="1400" b="1" i="1" dirty="0">
                <a:latin typeface="Times New Roman" panose="02020603050405020304" pitchFamily="2" charset="0"/>
                <a:ea typeface="宋体" panose="02010600030101010101" pitchFamily="2" charset="-122"/>
              </a:rPr>
              <a:t>Database Principles &amp; Programming</a:t>
            </a:r>
            <a:endParaRPr lang="en-US" altLang="x-none" sz="14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7172" name="灯片编号占位符 5"/>
          <p:cNvSpPr txBox="1">
            <a:spLocks noGrp="1"/>
          </p:cNvSpPr>
          <p:nvPr/>
        </p:nvSpPr>
        <p:spPr>
          <a:xfrm>
            <a:off x="6858000" y="6477000"/>
            <a:ext cx="1905000" cy="3048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 eaLnBrk="1" hangingPunct="1"/>
            <a:fld id="{9A0DB2DC-4C9A-4742-B13C-FB6460FD3503}" type="slidenum">
              <a:rPr lang="zh-CN" altLang="en-US" sz="1400" b="1" i="1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4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7173" name="Rectangle 3"/>
          <p:cNvSpPr>
            <a:spLocks noGrp="1"/>
          </p:cNvSpPr>
          <p:nvPr>
            <p:ph type="body"/>
          </p:nvPr>
        </p:nvSpPr>
        <p:spPr>
          <a:xfrm>
            <a:off x="457200" y="47625"/>
            <a:ext cx="8229600" cy="1079500"/>
          </a:xfrm>
        </p:spPr>
        <p:txBody>
          <a:bodyPr vert="horz" wrap="square" anchor="t"/>
          <a:p>
            <a:pPr lvl="0" eaLnBrk="1" hangingPunct="1"/>
            <a:r>
              <a:rPr lang="en-US" altLang="x-none" sz="3200" dirty="0">
                <a:ea typeface="宋体" panose="02010600030101010101" pitchFamily="2" charset="-122"/>
              </a:rPr>
              <a:t>Exp 3.4.4 </a:t>
            </a:r>
            <a:r>
              <a:rPr lang="en-US" altLang="x-none" sz="3200" dirty="0">
                <a:solidFill>
                  <a:schemeClr val="accent2"/>
                </a:solidFill>
                <a:ea typeface="宋体" panose="02010600030101010101" pitchFamily="2" charset="-122"/>
              </a:rPr>
              <a:t>Find the names of customers who order product p05.</a:t>
            </a:r>
            <a:endParaRPr lang="en-US" altLang="x-none" sz="3200" dirty="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  <p:sp>
        <p:nvSpPr>
          <p:cNvPr id="7174" name="Rectangle 5"/>
          <p:cNvSpPr/>
          <p:nvPr/>
        </p:nvSpPr>
        <p:spPr>
          <a:xfrm>
            <a:off x="393700" y="1135063"/>
            <a:ext cx="8662988" cy="2582862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0170" tIns="46990" rIns="90170" bIns="46990"/>
          <a:p>
            <a:pPr marL="342900" lvl="0" indent="-342900" algn="l" eaLnBrk="0" hangingPunct="0">
              <a:spcBef>
                <a:spcPct val="1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x-none" sz="3000" b="1" dirty="0">
                <a:solidFill>
                  <a:srgbClr val="FF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SQL(2)</a:t>
            </a:r>
            <a:r>
              <a:rPr lang="zh-CN" altLang="en-US" sz="3000" b="1" dirty="0">
                <a:solidFill>
                  <a:srgbClr val="FF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	</a:t>
            </a:r>
            <a:r>
              <a:rPr lang="en-US" altLang="x-none" sz="3000" b="1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SELECT  distinct  cname</a:t>
            </a:r>
            <a:endParaRPr lang="en-US" altLang="x-none" sz="3000" b="1" dirty="0">
              <a:solidFill>
                <a:schemeClr val="tx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2057400" lvl="4" indent="-228600" algn="l" eaLnBrk="0" hangingPunct="0">
              <a:spcBef>
                <a:spcPct val="1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x-none" sz="3000" b="1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FROM   customers  c</a:t>
            </a:r>
            <a:endParaRPr lang="en-US" altLang="x-none" sz="3000" b="1" dirty="0">
              <a:solidFill>
                <a:schemeClr val="tx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2057400" lvl="4" indent="-228600" algn="l" eaLnBrk="0" hangingPunct="0">
              <a:spcBef>
                <a:spcPct val="1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x-none" sz="3000" b="1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WHERE ‘p05’  IN  (</a:t>
            </a:r>
            <a:r>
              <a:rPr lang="en-US" altLang="x-none" sz="3000" b="1" dirty="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x-none" sz="30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select pid</a:t>
            </a:r>
            <a:endParaRPr lang="en-US" altLang="x-none" sz="3000" b="1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1143000" lvl="2" indent="-228600" algn="l" eaLnBrk="0" hangingPunct="0">
              <a:spcBef>
                <a:spcPct val="1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x-none" sz="30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				from  orders  o</a:t>
            </a:r>
            <a:endParaRPr lang="en-US" altLang="x-none" sz="3000" b="1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1143000" lvl="2" indent="-228600" algn="l" eaLnBrk="0" hangingPunct="0">
              <a:spcBef>
                <a:spcPct val="1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x-none" sz="30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				where o.cid=c.cid</a:t>
            </a:r>
            <a:r>
              <a:rPr lang="en-US" altLang="x-none" sz="3000" b="1" dirty="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x-none" sz="3000" b="1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);</a:t>
            </a:r>
            <a:endParaRPr lang="en-US" altLang="x-none" sz="3000" b="1" dirty="0">
              <a:solidFill>
                <a:schemeClr val="tx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175" name="Rectangle 5"/>
          <p:cNvSpPr/>
          <p:nvPr/>
        </p:nvSpPr>
        <p:spPr>
          <a:xfrm>
            <a:off x="377825" y="3775075"/>
            <a:ext cx="8662988" cy="2606675"/>
          </a:xfrm>
          <a:prstGeom prst="rect">
            <a:avLst/>
          </a:prstGeom>
          <a:solidFill>
            <a:schemeClr val="bg1">
              <a:alpha val="100000"/>
            </a:schemeClr>
          </a:solidFill>
          <a:ln w="25400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vert="horz" wrap="square" lIns="90170" tIns="46990" rIns="90170" bIns="46990" anchor="t"/>
          <a:p>
            <a:pPr marL="342900" lvl="0" indent="-342900" algn="l" eaLnBrk="0" hangingPunct="0">
              <a:spcBef>
                <a:spcPct val="1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x-none" sz="3000" b="1" dirty="0">
                <a:solidFill>
                  <a:srgbClr val="FF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SQL(</a:t>
            </a:r>
            <a:r>
              <a:rPr lang="zh-CN" altLang="en-US" sz="3000" b="1" dirty="0">
                <a:solidFill>
                  <a:srgbClr val="FF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</a:t>
            </a:r>
            <a:r>
              <a:rPr lang="en-US" altLang="x-none" sz="3000" b="1" dirty="0">
                <a:solidFill>
                  <a:srgbClr val="FF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)</a:t>
            </a:r>
            <a:r>
              <a:rPr lang="zh-CN" altLang="en-US" sz="3000" b="1" dirty="0">
                <a:solidFill>
                  <a:srgbClr val="FF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	</a:t>
            </a:r>
            <a:r>
              <a:rPr lang="en-US" altLang="x-none" sz="3000" b="1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SELECT  distinct  cname</a:t>
            </a:r>
            <a:endParaRPr lang="en-US" altLang="x-none" sz="3000" b="1" dirty="0">
              <a:solidFill>
                <a:schemeClr val="tx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2057400" lvl="4" indent="-228600" algn="l" eaLnBrk="0" hangingPunct="0">
              <a:spcBef>
                <a:spcPct val="1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x-none" sz="3000" b="1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FROM   customers  c</a:t>
            </a:r>
            <a:endParaRPr lang="en-US" altLang="x-none" sz="3000" b="1" dirty="0">
              <a:solidFill>
                <a:schemeClr val="tx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2057400" lvl="4" indent="-228600" algn="l" eaLnBrk="0" hangingPunct="0">
              <a:spcBef>
                <a:spcPct val="1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x-none" sz="3000" b="1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WHERE </a:t>
            </a:r>
            <a:r>
              <a:rPr lang="zh-CN" altLang="en-US" sz="3000" b="1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cid</a:t>
            </a:r>
            <a:r>
              <a:rPr lang="en-US" altLang="x-none" sz="3000" b="1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IN  (</a:t>
            </a:r>
            <a:r>
              <a:rPr lang="en-US" altLang="x-none" sz="3000" b="1" dirty="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x-none" sz="30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select </a:t>
            </a:r>
            <a:r>
              <a:rPr lang="zh-CN" altLang="en-US" sz="30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</a:t>
            </a:r>
            <a:r>
              <a:rPr lang="en-US" altLang="x-none" sz="30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id</a:t>
            </a:r>
            <a:endParaRPr lang="en-US" altLang="x-none" sz="3000" b="1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1143000" lvl="2" indent="-228600" algn="l" eaLnBrk="0" hangingPunct="0">
              <a:spcBef>
                <a:spcPct val="1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x-none" sz="30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				from  orders  o</a:t>
            </a:r>
            <a:endParaRPr lang="en-US" altLang="x-none" sz="3000" b="1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1143000" lvl="2" indent="-228600" algn="l" eaLnBrk="0" hangingPunct="0">
              <a:spcBef>
                <a:spcPct val="1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x-none" sz="30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				where o.</a:t>
            </a:r>
            <a:r>
              <a:rPr lang="zh-CN" altLang="en-US" sz="30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</a:t>
            </a:r>
            <a:r>
              <a:rPr lang="en-US" altLang="x-none" sz="30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id=‘p05’ </a:t>
            </a:r>
            <a:r>
              <a:rPr lang="en-US" altLang="x-none" sz="3000" b="1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);</a:t>
            </a:r>
            <a:endParaRPr lang="en-US" altLang="x-none" sz="3000" b="1" dirty="0">
              <a:solidFill>
                <a:schemeClr val="tx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日期占位符 1"/>
          <p:cNvSpPr/>
          <p:nvPr>
            <p:ph type="dt" sz="half" idx="10"/>
          </p:nvPr>
        </p:nvSpPr>
        <p:spPr/>
        <p:txBody>
          <a:bodyPr/>
          <a:p>
            <a:pPr lvl="0" eaLnBrk="1" hangingPunct="1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5" grpId="0" bldLvl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日期占位符 3"/>
          <p:cNvSpPr txBox="1">
            <a:spLocks noGrp="1"/>
          </p:cNvSpPr>
          <p:nvPr/>
        </p:nvSpPr>
        <p:spPr>
          <a:xfrm>
            <a:off x="381000" y="6477000"/>
            <a:ext cx="1905000" cy="3048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l" eaLnBrk="1" hangingPunct="1"/>
            <a:fld id="{BB962C8B-B14F-4D97-AF65-F5344CB8AC3E}" type="datetime1">
              <a:rPr lang="zh-CN" altLang="en-US" sz="1400" b="1" i="1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4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8195" name="页脚占位符 4"/>
          <p:cNvSpPr txBox="1">
            <a:spLocks noGrp="1"/>
          </p:cNvSpPr>
          <p:nvPr/>
        </p:nvSpPr>
        <p:spPr>
          <a:xfrm>
            <a:off x="2590800" y="6477000"/>
            <a:ext cx="3962400" cy="3048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eaLnBrk="1" hangingPunct="1"/>
            <a:r>
              <a:rPr lang="zh-CN" altLang="en-US" sz="1400" b="1" i="1" dirty="0">
                <a:latin typeface="Times New Roman" panose="02020603050405020304" pitchFamily="2" charset="0"/>
                <a:ea typeface="宋体" panose="02010600030101010101" pitchFamily="2" charset="-122"/>
              </a:rPr>
              <a:t>Database Principles &amp; Programming</a:t>
            </a:r>
            <a:endParaRPr lang="en-US" altLang="x-none" sz="14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8196" name="灯片编号占位符 5"/>
          <p:cNvSpPr txBox="1">
            <a:spLocks noGrp="1"/>
          </p:cNvSpPr>
          <p:nvPr/>
        </p:nvSpPr>
        <p:spPr>
          <a:xfrm>
            <a:off x="6858000" y="6477000"/>
            <a:ext cx="1905000" cy="3048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 eaLnBrk="1" hangingPunct="1"/>
            <a:fld id="{9A0DB2DC-4C9A-4742-B13C-FB6460FD3503}" type="slidenum">
              <a:rPr lang="zh-CN" altLang="en-US" sz="1400" b="1" i="1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4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8197" name="Rectangle 3"/>
          <p:cNvSpPr>
            <a:spLocks noGrp="1"/>
          </p:cNvSpPr>
          <p:nvPr>
            <p:ph type="body"/>
          </p:nvPr>
        </p:nvSpPr>
        <p:spPr>
          <a:xfrm>
            <a:off x="457200" y="47625"/>
            <a:ext cx="8229600" cy="1079500"/>
          </a:xfrm>
        </p:spPr>
        <p:txBody>
          <a:bodyPr vert="horz" wrap="square" anchor="t"/>
          <a:p>
            <a:pPr lvl="0" eaLnBrk="1" hangingPunct="1"/>
            <a:r>
              <a:rPr lang="en-US" altLang="x-none" sz="3200" dirty="0">
                <a:ea typeface="宋体" panose="02010600030101010101" pitchFamily="2" charset="-122"/>
              </a:rPr>
              <a:t>Exp 3.4.4 </a:t>
            </a:r>
            <a:r>
              <a:rPr lang="en-US" altLang="x-none" sz="3200" dirty="0">
                <a:solidFill>
                  <a:schemeClr val="accent2"/>
                </a:solidFill>
                <a:ea typeface="宋体" panose="02010600030101010101" pitchFamily="2" charset="-122"/>
              </a:rPr>
              <a:t>Find the names of customers who order product p05.</a:t>
            </a:r>
            <a:endParaRPr lang="en-US" altLang="x-none" sz="3200" dirty="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  <p:sp>
        <p:nvSpPr>
          <p:cNvPr id="8198" name="Rectangle 5"/>
          <p:cNvSpPr/>
          <p:nvPr/>
        </p:nvSpPr>
        <p:spPr>
          <a:xfrm>
            <a:off x="393700" y="1135063"/>
            <a:ext cx="8662988" cy="2582862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0170" tIns="46990" rIns="90170" bIns="46990"/>
          <a:p>
            <a:pPr marL="342900" lvl="0" indent="-342900" algn="l" eaLnBrk="0" hangingPunct="0">
              <a:spcBef>
                <a:spcPct val="1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x-none" sz="3000" b="1" dirty="0">
                <a:solidFill>
                  <a:srgbClr val="FF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SQL(2)</a:t>
            </a:r>
            <a:r>
              <a:rPr lang="zh-CN" altLang="en-US" sz="3000" b="1" dirty="0">
                <a:solidFill>
                  <a:srgbClr val="FF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	</a:t>
            </a:r>
            <a:r>
              <a:rPr lang="en-US" altLang="x-none" sz="3000" b="1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SELECT  distinct  cname</a:t>
            </a:r>
            <a:endParaRPr lang="en-US" altLang="x-none" sz="3000" b="1" dirty="0">
              <a:solidFill>
                <a:schemeClr val="tx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2057400" lvl="4" indent="-228600" algn="l" eaLnBrk="0" hangingPunct="0">
              <a:spcBef>
                <a:spcPct val="1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x-none" sz="3000" b="1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FROM   customers  c</a:t>
            </a:r>
            <a:endParaRPr lang="en-US" altLang="x-none" sz="3000" b="1" dirty="0">
              <a:solidFill>
                <a:schemeClr val="tx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2057400" lvl="4" indent="-228600" algn="l" eaLnBrk="0" hangingPunct="0">
              <a:spcBef>
                <a:spcPct val="1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x-none" sz="3000" b="1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WHERE ‘p05’  IN  (</a:t>
            </a:r>
            <a:r>
              <a:rPr lang="en-US" altLang="x-none" sz="3000" b="1" dirty="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x-none" sz="30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select pid</a:t>
            </a:r>
            <a:endParaRPr lang="en-US" altLang="x-none" sz="3000" b="1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1143000" lvl="2" indent="-228600" algn="l" eaLnBrk="0" hangingPunct="0">
              <a:spcBef>
                <a:spcPct val="1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x-none" sz="30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				from  orders  o</a:t>
            </a:r>
            <a:endParaRPr lang="en-US" altLang="x-none" sz="3000" b="1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1143000" lvl="2" indent="-228600" algn="l" eaLnBrk="0" hangingPunct="0">
              <a:spcBef>
                <a:spcPct val="1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x-none" sz="30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				where o.cid=c.cid</a:t>
            </a:r>
            <a:r>
              <a:rPr lang="en-US" altLang="x-none" sz="3000" b="1" dirty="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x-none" sz="3000" b="1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);</a:t>
            </a:r>
            <a:endParaRPr lang="en-US" altLang="x-none" sz="3000" b="1" dirty="0">
              <a:solidFill>
                <a:schemeClr val="tx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199" name="Rectangle 5"/>
          <p:cNvSpPr/>
          <p:nvPr/>
        </p:nvSpPr>
        <p:spPr>
          <a:xfrm>
            <a:off x="377825" y="3775075"/>
            <a:ext cx="8662988" cy="2606675"/>
          </a:xfrm>
          <a:prstGeom prst="rect">
            <a:avLst/>
          </a:prstGeom>
          <a:solidFill>
            <a:schemeClr val="bg1">
              <a:alpha val="100000"/>
            </a:schemeClr>
          </a:solidFill>
          <a:ln w="25400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vert="horz" wrap="square" lIns="90170" tIns="46990" rIns="90170" bIns="46990" anchor="t"/>
          <a:p>
            <a:pPr marL="342900" lvl="0" indent="-342900" algn="l" eaLnBrk="0" hangingPunct="0">
              <a:spcBef>
                <a:spcPct val="1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x-none" sz="3000" b="1" dirty="0">
                <a:solidFill>
                  <a:srgbClr val="FF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SQL(</a:t>
            </a:r>
            <a:r>
              <a:rPr lang="zh-CN" altLang="en-US" sz="3000" b="1" dirty="0">
                <a:solidFill>
                  <a:srgbClr val="FF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</a:t>
            </a:r>
            <a:r>
              <a:rPr lang="en-US" altLang="x-none" sz="3000" b="1" dirty="0">
                <a:solidFill>
                  <a:srgbClr val="FF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)</a:t>
            </a:r>
            <a:r>
              <a:rPr lang="zh-CN" altLang="en-US" sz="3000" b="1" dirty="0">
                <a:solidFill>
                  <a:srgbClr val="FF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	</a:t>
            </a:r>
            <a:r>
              <a:rPr lang="en-US" altLang="x-none" sz="3000" b="1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SELECT  distinct  cname</a:t>
            </a:r>
            <a:endParaRPr lang="en-US" altLang="x-none" sz="3000" b="1" dirty="0">
              <a:solidFill>
                <a:schemeClr val="tx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2057400" lvl="4" indent="-228600" algn="l" eaLnBrk="0" hangingPunct="0">
              <a:spcBef>
                <a:spcPct val="1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x-none" sz="3000" b="1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FROM   customers  c</a:t>
            </a:r>
            <a:endParaRPr lang="en-US" altLang="x-none" sz="3000" b="1" dirty="0">
              <a:solidFill>
                <a:schemeClr val="tx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2057400" lvl="4" indent="-228600" algn="l" eaLnBrk="0" hangingPunct="0">
              <a:spcBef>
                <a:spcPct val="1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x-none" sz="3000" b="1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WHERE </a:t>
            </a:r>
            <a:r>
              <a:rPr lang="zh-CN" altLang="en-US" sz="3000" b="1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cid</a:t>
            </a:r>
            <a:r>
              <a:rPr lang="en-US" altLang="x-none" sz="3000" b="1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IN  (</a:t>
            </a:r>
            <a:r>
              <a:rPr lang="en-US" altLang="x-none" sz="3000" b="1" dirty="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x-none" sz="30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select </a:t>
            </a:r>
            <a:r>
              <a:rPr lang="zh-CN" altLang="en-US" sz="30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</a:t>
            </a:r>
            <a:r>
              <a:rPr lang="en-US" altLang="x-none" sz="30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id</a:t>
            </a:r>
            <a:endParaRPr lang="en-US" altLang="x-none" sz="3000" b="1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1143000" lvl="2" indent="-228600" algn="l" eaLnBrk="0" hangingPunct="0">
              <a:spcBef>
                <a:spcPct val="1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x-none" sz="30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				from  orders  o</a:t>
            </a:r>
            <a:endParaRPr lang="en-US" altLang="x-none" sz="3000" b="1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1143000" lvl="2" indent="-228600" algn="l" eaLnBrk="0" hangingPunct="0">
              <a:spcBef>
                <a:spcPct val="1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x-none" sz="30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				where o.</a:t>
            </a:r>
            <a:r>
              <a:rPr lang="zh-CN" altLang="en-US" sz="30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</a:t>
            </a:r>
            <a:r>
              <a:rPr lang="en-US" altLang="x-none" sz="30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id=‘p05’ </a:t>
            </a:r>
            <a:r>
              <a:rPr lang="en-US" altLang="x-none" sz="3000" b="1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);</a:t>
            </a:r>
            <a:endParaRPr lang="en-US" altLang="x-none" sz="3000" b="1" dirty="0">
              <a:solidFill>
                <a:schemeClr val="tx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8200" name="组合 8199"/>
          <p:cNvGrpSpPr/>
          <p:nvPr/>
        </p:nvGrpSpPr>
        <p:grpSpPr>
          <a:xfrm>
            <a:off x="1947863" y="1196975"/>
            <a:ext cx="6080125" cy="4132263"/>
            <a:chOff x="0" y="0"/>
            <a:chExt cx="9576" cy="6507"/>
          </a:xfrm>
        </p:grpSpPr>
        <p:grpSp>
          <p:nvGrpSpPr>
            <p:cNvPr id="8201" name="组合 8200"/>
            <p:cNvGrpSpPr/>
            <p:nvPr/>
          </p:nvGrpSpPr>
          <p:grpSpPr>
            <a:xfrm>
              <a:off x="252" y="0"/>
              <a:ext cx="9324" cy="2352"/>
              <a:chOff x="0" y="0"/>
              <a:chExt cx="9324" cy="2352"/>
            </a:xfrm>
          </p:grpSpPr>
          <p:sp>
            <p:nvSpPr>
              <p:cNvPr id="8202" name="矩形 8201"/>
              <p:cNvSpPr/>
              <p:nvPr/>
            </p:nvSpPr>
            <p:spPr>
              <a:xfrm>
                <a:off x="26" y="0"/>
                <a:ext cx="9298" cy="1474"/>
              </a:xfrm>
              <a:prstGeom prst="rect">
                <a:avLst/>
              </a:prstGeom>
              <a:solidFill>
                <a:schemeClr val="bg1">
                  <a:alpha val="100000"/>
                </a:scheme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8203" name="矩形 8202"/>
              <p:cNvSpPr/>
              <p:nvPr/>
            </p:nvSpPr>
            <p:spPr>
              <a:xfrm>
                <a:off x="0" y="1700"/>
                <a:ext cx="5128" cy="652"/>
              </a:xfrm>
              <a:prstGeom prst="rect">
                <a:avLst/>
              </a:prstGeom>
              <a:solidFill>
                <a:schemeClr val="bg1">
                  <a:alpha val="100000"/>
                </a:scheme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</p:grpSp>
        <p:grpSp>
          <p:nvGrpSpPr>
            <p:cNvPr id="8204" name="组合 8203"/>
            <p:cNvGrpSpPr/>
            <p:nvPr/>
          </p:nvGrpSpPr>
          <p:grpSpPr>
            <a:xfrm>
              <a:off x="0" y="4155"/>
              <a:ext cx="9324" cy="2352"/>
              <a:chOff x="0" y="0"/>
              <a:chExt cx="9324" cy="2352"/>
            </a:xfrm>
          </p:grpSpPr>
          <p:sp>
            <p:nvSpPr>
              <p:cNvPr id="8205" name="矩形 8204"/>
              <p:cNvSpPr/>
              <p:nvPr/>
            </p:nvSpPr>
            <p:spPr>
              <a:xfrm>
                <a:off x="26" y="0"/>
                <a:ext cx="9298" cy="1474"/>
              </a:xfrm>
              <a:prstGeom prst="rect">
                <a:avLst/>
              </a:prstGeom>
              <a:solidFill>
                <a:schemeClr val="bg1">
                  <a:alpha val="100000"/>
                </a:scheme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8206" name="矩形 8205"/>
              <p:cNvSpPr/>
              <p:nvPr/>
            </p:nvSpPr>
            <p:spPr>
              <a:xfrm>
                <a:off x="0" y="1700"/>
                <a:ext cx="5128" cy="652"/>
              </a:xfrm>
              <a:prstGeom prst="rect">
                <a:avLst/>
              </a:prstGeom>
              <a:solidFill>
                <a:schemeClr val="bg1">
                  <a:alpha val="100000"/>
                </a:scheme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</p:grpSp>
      </p:grpSp>
      <p:pic>
        <p:nvPicPr>
          <p:cNvPr id="8207" name="图片 820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54875" y="1311275"/>
            <a:ext cx="1800225" cy="4064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208" name="图片 820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6775" y="4013200"/>
            <a:ext cx="1797050" cy="4286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日期占位符 1"/>
          <p:cNvSpPr/>
          <p:nvPr>
            <p:ph type="dt" sz="half" idx="10"/>
          </p:nvPr>
        </p:nvSpPr>
        <p:spPr/>
        <p:txBody>
          <a:bodyPr/>
          <a:p>
            <a:pPr lvl="0" eaLnBrk="1" hangingPunct="1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2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2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2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2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日期占位符 3"/>
          <p:cNvSpPr txBox="1">
            <a:spLocks noGrp="1"/>
          </p:cNvSpPr>
          <p:nvPr/>
        </p:nvSpPr>
        <p:spPr>
          <a:xfrm>
            <a:off x="381000" y="6477000"/>
            <a:ext cx="1905000" cy="3048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l" eaLnBrk="1" hangingPunct="1"/>
            <a:fld id="{BB962C8B-B14F-4D97-AF65-F5344CB8AC3E}" type="datetime1">
              <a:rPr lang="zh-CN" altLang="en-US" sz="1400" b="1" i="1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4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9219" name="页脚占位符 4"/>
          <p:cNvSpPr txBox="1">
            <a:spLocks noGrp="1"/>
          </p:cNvSpPr>
          <p:nvPr/>
        </p:nvSpPr>
        <p:spPr>
          <a:xfrm>
            <a:off x="2590800" y="6477000"/>
            <a:ext cx="3962400" cy="3048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eaLnBrk="1" hangingPunct="1"/>
            <a:r>
              <a:rPr lang="zh-CN" altLang="en-US" sz="1400" b="1" i="1" dirty="0">
                <a:latin typeface="Times New Roman" panose="02020603050405020304" pitchFamily="2" charset="0"/>
                <a:ea typeface="宋体" panose="02010600030101010101" pitchFamily="2" charset="-122"/>
              </a:rPr>
              <a:t>Database Principles &amp; Programming</a:t>
            </a:r>
            <a:endParaRPr lang="en-US" altLang="x-none" sz="14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9220" name="灯片编号占位符 5"/>
          <p:cNvSpPr txBox="1">
            <a:spLocks noGrp="1"/>
          </p:cNvSpPr>
          <p:nvPr/>
        </p:nvSpPr>
        <p:spPr>
          <a:xfrm>
            <a:off x="6858000" y="6477000"/>
            <a:ext cx="1905000" cy="3048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 eaLnBrk="1" hangingPunct="1"/>
            <a:fld id="{9A0DB2DC-4C9A-4742-B13C-FB6460FD3503}" type="slidenum">
              <a:rPr lang="zh-CN" altLang="en-US" sz="1400" b="1" i="1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4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9221" name="Rectangle 3"/>
          <p:cNvSpPr>
            <a:spLocks noGrp="1"/>
          </p:cNvSpPr>
          <p:nvPr>
            <p:ph type="body"/>
          </p:nvPr>
        </p:nvSpPr>
        <p:spPr>
          <a:xfrm>
            <a:off x="36513" y="-14287"/>
            <a:ext cx="9001125" cy="1060450"/>
          </a:xfrm>
        </p:spPr>
        <p:txBody>
          <a:bodyPr vert="horz" wrap="square" anchor="t"/>
          <a:p>
            <a:pPr lvl="0" eaLnBrk="1" hangingPunct="1"/>
            <a:r>
              <a:rPr lang="en-US" altLang="x-none" sz="3000" dirty="0">
                <a:ea typeface="宋体" panose="02010600030101010101" pitchFamily="2" charset="-122"/>
              </a:rPr>
              <a:t>Exp 3.4.4 </a:t>
            </a:r>
            <a:r>
              <a:rPr lang="en-US" altLang="x-none" sz="3000" dirty="0">
                <a:solidFill>
                  <a:schemeClr val="accent2"/>
                </a:solidFill>
                <a:ea typeface="宋体" panose="02010600030101010101" pitchFamily="2" charset="-122"/>
              </a:rPr>
              <a:t>Find the names of customers who order product p05.</a:t>
            </a:r>
            <a:endParaRPr lang="en-US" altLang="x-none" sz="3000" dirty="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  <p:sp>
        <p:nvSpPr>
          <p:cNvPr id="9222" name="Rectangle 4"/>
          <p:cNvSpPr/>
          <p:nvPr/>
        </p:nvSpPr>
        <p:spPr>
          <a:xfrm>
            <a:off x="0" y="1054100"/>
            <a:ext cx="9144000" cy="2016125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pPr marL="342900" lvl="0" indent="-342900" algn="l" eaLnBrk="1" hangingPunct="1">
              <a:lnSpc>
                <a:spcPct val="10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altLang="x-none" sz="3000" b="1" dirty="0">
                <a:solidFill>
                  <a:srgbClr val="FF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SQL(1</a:t>
            </a:r>
            <a:r>
              <a:rPr lang="en-US" altLang="x-none" sz="30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) </a:t>
            </a:r>
            <a:r>
              <a:rPr lang="zh-CN" altLang="en-US" sz="3000" b="1" u="sng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多表联接查询</a:t>
            </a:r>
            <a:endParaRPr lang="en-US" altLang="x-none" sz="3000" b="1" u="sng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1143000" lvl="2" indent="-228600" algn="l" eaLnBrk="1" hangingPunct="1">
              <a:lnSpc>
                <a:spcPct val="100000"/>
              </a:lnSpc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x-none" sz="3000" b="1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SELECT  distinct  cname</a:t>
            </a:r>
            <a:endParaRPr lang="en-US" altLang="x-none" sz="3000" b="1" dirty="0">
              <a:solidFill>
                <a:schemeClr val="tx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1143000" lvl="2" indent="-228600" algn="l" eaLnBrk="1" hangingPunct="1">
              <a:lnSpc>
                <a:spcPct val="100000"/>
              </a:lnSpc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x-none" sz="3000" b="1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FROM   customers  c,  orders  o</a:t>
            </a:r>
            <a:endParaRPr lang="en-US" altLang="x-none" sz="3000" b="1" dirty="0">
              <a:solidFill>
                <a:schemeClr val="tx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1143000" lvl="2" indent="-228600" algn="l" eaLnBrk="1" hangingPunct="1">
              <a:lnSpc>
                <a:spcPct val="100000"/>
              </a:lnSpc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x-none" sz="3000" b="1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WHERE  c.cid=o.cid and o.pid=‘p05’ ; </a:t>
            </a:r>
            <a:endParaRPr lang="en-US" altLang="x-none" sz="3000" b="1" dirty="0">
              <a:solidFill>
                <a:schemeClr val="tx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223" name="Rectangle 5"/>
          <p:cNvSpPr/>
          <p:nvPr/>
        </p:nvSpPr>
        <p:spPr>
          <a:xfrm>
            <a:off x="14288" y="3140075"/>
            <a:ext cx="4413250" cy="3673475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chemeClr val="accent2"/>
            </a:solidFill>
            <a:prstDash val="sysDot"/>
            <a:miter/>
            <a:headEnd type="none" w="med" len="med"/>
            <a:tailEnd type="none" w="med" len="med"/>
          </a:ln>
        </p:spPr>
        <p:txBody>
          <a:bodyPr lIns="90170" tIns="46990" rIns="90170" bIns="46990"/>
          <a:p>
            <a:pPr marL="342900" lvl="0" indent="-342900" algn="l" eaLnBrk="1" hangingPunct="1">
              <a:spcBef>
                <a:spcPct val="1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altLang="x-none" sz="3000" b="1" dirty="0">
                <a:solidFill>
                  <a:srgbClr val="FF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</a:t>
            </a:r>
            <a:r>
              <a:rPr lang="en-US" altLang="x-none" sz="30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QL(2) </a:t>
            </a:r>
            <a:r>
              <a:rPr lang="zh-CN" altLang="en-US" sz="3000" b="1" u="sng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相关子查询</a:t>
            </a:r>
            <a:endParaRPr lang="en-US" altLang="x-none" sz="3000" b="1" u="sng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lvl="0" indent="-342900" algn="l" eaLnBrk="1" hangingPunct="1">
              <a:spcBef>
                <a:spcPct val="1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x-none" sz="3000" b="1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SELECT </a:t>
            </a:r>
            <a:r>
              <a:rPr lang="en-US" altLang="x-none" sz="2800" b="1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distinct cname</a:t>
            </a:r>
            <a:endParaRPr lang="en-US" altLang="x-none" sz="2800" b="1" dirty="0">
              <a:solidFill>
                <a:schemeClr val="tx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lvl="0" indent="-342900" algn="l" eaLnBrk="1" hangingPunct="1">
              <a:spcBef>
                <a:spcPct val="1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x-none" sz="3000" b="1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FROM   customers  c</a:t>
            </a:r>
            <a:endParaRPr lang="en-US" altLang="x-none" sz="3000" b="1" dirty="0">
              <a:solidFill>
                <a:schemeClr val="tx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lvl="0" indent="-342900" algn="l" eaLnBrk="1" hangingPunct="1">
              <a:spcBef>
                <a:spcPct val="1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x-none" sz="3000" b="1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WHERE ‘p05’  IN  (</a:t>
            </a:r>
            <a:endParaRPr lang="en-US" altLang="x-none" sz="3000" b="1" dirty="0">
              <a:solidFill>
                <a:schemeClr val="tx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lvl="0" indent="-342900" algn="l" eaLnBrk="1" hangingPunct="1">
              <a:spcBef>
                <a:spcPct val="1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x-none" sz="3000" b="1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	</a:t>
            </a:r>
            <a:r>
              <a:rPr lang="en-US" altLang="x-none" sz="3000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select pid</a:t>
            </a:r>
            <a:endParaRPr lang="en-US" altLang="x-none" sz="3000" b="1" dirty="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lvl="0" indent="-342900" algn="l" eaLnBrk="1" hangingPunct="1">
              <a:spcBef>
                <a:spcPct val="1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x-none" sz="3000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	from  orders  o</a:t>
            </a:r>
            <a:endParaRPr lang="en-US" altLang="x-none" sz="3000" b="1" dirty="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lvl="0" indent="-342900" algn="l" eaLnBrk="1" hangingPunct="1">
              <a:spcBef>
                <a:spcPct val="1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x-none" sz="3000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	where o.cid=c.cid</a:t>
            </a:r>
            <a:r>
              <a:rPr lang="en-US" altLang="x-none" sz="3000" b="1" dirty="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x-none" sz="3000" b="1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);</a:t>
            </a:r>
            <a:endParaRPr lang="en-US" altLang="x-none" sz="3000" b="1" dirty="0">
              <a:solidFill>
                <a:schemeClr val="tx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224" name="Rectangle 5"/>
          <p:cNvSpPr/>
          <p:nvPr/>
        </p:nvSpPr>
        <p:spPr>
          <a:xfrm>
            <a:off x="4429125" y="3140075"/>
            <a:ext cx="4752975" cy="3673475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chemeClr val="accent2"/>
            </a:solidFill>
            <a:prstDash val="sysDot"/>
            <a:miter/>
            <a:headEnd type="none" w="med" len="med"/>
            <a:tailEnd type="none" w="med" len="med"/>
          </a:ln>
        </p:spPr>
        <p:txBody>
          <a:bodyPr lIns="90170" tIns="46990" rIns="90170" bIns="46990"/>
          <a:p>
            <a:pPr marL="342900" lvl="0" indent="-342900" algn="l" eaLnBrk="1" hangingPunct="1">
              <a:spcBef>
                <a:spcPct val="1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altLang="x-none" sz="3000" b="1" dirty="0">
                <a:solidFill>
                  <a:srgbClr val="FF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SQL(3</a:t>
            </a:r>
            <a:r>
              <a:rPr lang="en-US" altLang="x-none" sz="30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) </a:t>
            </a:r>
            <a:r>
              <a:rPr lang="zh-CN" altLang="en-US" sz="3000" b="1" u="sng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独立子查询</a:t>
            </a:r>
            <a:endParaRPr lang="en-US" altLang="x-none" sz="3000" b="1" u="sng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lvl="0" indent="-342900" algn="l" eaLnBrk="1" hangingPunct="1">
              <a:spcBef>
                <a:spcPct val="1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x-none" sz="3000" b="1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SELECT  distinct  cname</a:t>
            </a:r>
            <a:endParaRPr lang="en-US" altLang="x-none" sz="3000" b="1" dirty="0">
              <a:solidFill>
                <a:schemeClr val="tx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lvl="0" indent="-342900" algn="l" eaLnBrk="1" hangingPunct="1">
              <a:spcBef>
                <a:spcPct val="1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x-none" sz="3000" b="1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FROM   customers  c</a:t>
            </a:r>
            <a:endParaRPr lang="en-US" altLang="x-none" sz="3000" b="1" dirty="0">
              <a:solidFill>
                <a:schemeClr val="tx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lvl="0" indent="-342900" algn="l" eaLnBrk="1" hangingPunct="1">
              <a:spcBef>
                <a:spcPct val="1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x-none" sz="3000" b="1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WHERE  cid  IN  (</a:t>
            </a:r>
            <a:endParaRPr lang="en-US" altLang="x-none" sz="3000" b="1" dirty="0">
              <a:solidFill>
                <a:schemeClr val="tx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685800" lvl="1" indent="-228600" algn="l" eaLnBrk="1" hangingPunct="1">
              <a:spcBef>
                <a:spcPct val="1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x-none" sz="3000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select  cid</a:t>
            </a:r>
            <a:endParaRPr lang="en-US" altLang="x-none" sz="3000" b="1" dirty="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685800" lvl="1" indent="-228600" algn="l" eaLnBrk="1" hangingPunct="1">
              <a:spcBef>
                <a:spcPct val="1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x-none" sz="3000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from  orders  o</a:t>
            </a:r>
            <a:endParaRPr lang="en-US" altLang="x-none" sz="3000" b="1" dirty="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685800" lvl="1" indent="-228600" algn="l" eaLnBrk="1" hangingPunct="1">
              <a:spcBef>
                <a:spcPct val="1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x-none" sz="3000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where o.pid=‘p05’</a:t>
            </a:r>
            <a:r>
              <a:rPr lang="en-US" altLang="x-none" sz="3000" b="1" dirty="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x-none" sz="3000" b="1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);</a:t>
            </a:r>
            <a:endParaRPr lang="en-US" altLang="x-none" sz="3000" b="1" dirty="0">
              <a:solidFill>
                <a:schemeClr val="tx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日期占位符 1"/>
          <p:cNvSpPr/>
          <p:nvPr>
            <p:ph type="dt" sz="half" idx="10"/>
          </p:nvPr>
        </p:nvSpPr>
        <p:spPr/>
        <p:txBody>
          <a:bodyPr/>
          <a:p>
            <a:pPr lvl="0" eaLnBrk="1" hangingPunct="1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ransition advClick="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日期占位符 3"/>
          <p:cNvSpPr txBox="1">
            <a:spLocks noGrp="1"/>
          </p:cNvSpPr>
          <p:nvPr/>
        </p:nvSpPr>
        <p:spPr>
          <a:xfrm>
            <a:off x="381000" y="6477000"/>
            <a:ext cx="1905000" cy="3048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l" eaLnBrk="1" hangingPunct="1"/>
            <a:fld id="{BB962C8B-B14F-4D97-AF65-F5344CB8AC3E}" type="datetime1">
              <a:rPr lang="zh-CN" altLang="en-US" sz="1400" b="1" i="1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4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4099" name="页脚占位符 4"/>
          <p:cNvSpPr txBox="1">
            <a:spLocks noGrp="1"/>
          </p:cNvSpPr>
          <p:nvPr/>
        </p:nvSpPr>
        <p:spPr>
          <a:xfrm>
            <a:off x="2590800" y="6477000"/>
            <a:ext cx="3962400" cy="3048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eaLnBrk="1" hangingPunct="1"/>
            <a:r>
              <a:rPr lang="zh-CN" altLang="en-US" sz="1400" b="1" i="1" dirty="0">
                <a:latin typeface="Times New Roman" panose="02020603050405020304" pitchFamily="2" charset="0"/>
                <a:ea typeface="宋体" panose="02010600030101010101" pitchFamily="2" charset="-122"/>
              </a:rPr>
              <a:t>Database Principles &amp; Programming</a:t>
            </a:r>
            <a:endParaRPr lang="en-US" altLang="x-none" sz="14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4100" name="灯片编号占位符 5"/>
          <p:cNvSpPr txBox="1">
            <a:spLocks noGrp="1"/>
          </p:cNvSpPr>
          <p:nvPr/>
        </p:nvSpPr>
        <p:spPr>
          <a:xfrm>
            <a:off x="6858000" y="6477000"/>
            <a:ext cx="1905000" cy="3048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 eaLnBrk="1" hangingPunct="1"/>
            <a:fld id="{9A0DB2DC-4C9A-4742-B13C-FB6460FD3503}" type="slidenum">
              <a:rPr lang="zh-CN" altLang="en-US" sz="1400" b="1" i="1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4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4101" name="Rectangle 2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533400"/>
          </a:xfrm>
        </p:spPr>
        <p:txBody>
          <a:bodyPr vert="horz" wrap="square" anchor="ctr"/>
          <a:p>
            <a:pPr lvl="0" eaLnBrk="1" hangingPunct="1"/>
            <a:r>
              <a:rPr lang="en-US" altLang="zh-CN" sz="3600">
                <a:latin typeface="Arial" panose="020B0604020202020204" pitchFamily="34" charset="0"/>
                <a:ea typeface="宋体" panose="02010600030101010101" pitchFamily="2" charset="-122"/>
              </a:rPr>
              <a:t>Basic SQL</a:t>
            </a:r>
            <a:endParaRPr lang="en-US" altLang="zh-CN" sz="36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102" name="Rectangle 3"/>
          <p:cNvSpPr>
            <a:spLocks noGrp="1"/>
          </p:cNvSpPr>
          <p:nvPr>
            <p:ph type="body"/>
          </p:nvPr>
        </p:nvSpPr>
        <p:spPr>
          <a:xfrm>
            <a:off x="241300" y="774700"/>
            <a:ext cx="8686800" cy="5967413"/>
          </a:xfrm>
          <a:solidFill>
            <a:schemeClr val="bg1">
              <a:alpha val="100000"/>
            </a:schemeClr>
          </a:solidFill>
        </p:spPr>
        <p:txBody>
          <a:bodyPr vert="horz" wrap="square" lIns="90170" tIns="46990" rIns="90170" bIns="46990" anchor="t"/>
          <a:p>
            <a:pPr lvl="0" eaLnBrk="1" hangingPunct="1">
              <a:lnSpc>
                <a:spcPct val="100000"/>
              </a:lnSpc>
            </a:pPr>
            <a:r>
              <a:rPr lang="en-US" altLang="x-none" sz="3200" dirty="0">
                <a:ea typeface="宋体" panose="02010600030101010101" pitchFamily="2" charset="-122"/>
              </a:rPr>
              <a:t>Data Type in SQL</a:t>
            </a:r>
            <a:endParaRPr lang="en-US" altLang="x-none" sz="3200" dirty="0">
              <a:ea typeface="宋体" panose="02010600030101010101" pitchFamily="2" charset="-122"/>
            </a:endParaRPr>
          </a:p>
          <a:p>
            <a:pPr lvl="0" eaLnBrk="1" hangingPunct="1">
              <a:lnSpc>
                <a:spcPct val="100000"/>
              </a:lnSpc>
            </a:pPr>
            <a:r>
              <a:rPr lang="en-US" altLang="x-none" sz="3200" dirty="0">
                <a:ea typeface="宋体" panose="02010600030101010101" pitchFamily="2" charset="-122"/>
              </a:rPr>
              <a:t>SQL statement</a:t>
            </a:r>
            <a:endParaRPr lang="en-US" altLang="x-none" sz="3200" dirty="0">
              <a:ea typeface="宋体" panose="02010600030101010101" pitchFamily="2" charset="-122"/>
            </a:endParaRPr>
          </a:p>
          <a:p>
            <a:pPr lvl="1" eaLnBrk="1" hangingPunct="1">
              <a:lnSpc>
                <a:spcPct val="100000"/>
              </a:lnSpc>
            </a:pPr>
            <a:r>
              <a:rPr lang="en-US" altLang="x-none" sz="3200" dirty="0">
                <a:ea typeface="宋体" panose="02010600030101010101" pitchFamily="2" charset="-122"/>
              </a:rPr>
              <a:t>CREATE TABLE</a:t>
            </a:r>
            <a:endParaRPr lang="en-US" altLang="x-none" sz="3200" dirty="0">
              <a:ea typeface="宋体" panose="02010600030101010101" pitchFamily="2" charset="-122"/>
            </a:endParaRPr>
          </a:p>
          <a:p>
            <a:pPr lvl="1" eaLnBrk="1" hangingPunct="1">
              <a:lnSpc>
                <a:spcPct val="100000"/>
              </a:lnSpc>
            </a:pPr>
            <a:r>
              <a:rPr lang="en-US" altLang="x-none" sz="3200" dirty="0">
                <a:ea typeface="宋体" panose="02010600030101010101" pitchFamily="2" charset="-122"/>
              </a:rPr>
              <a:t>Simple Select Statement</a:t>
            </a:r>
            <a:endParaRPr lang="en-US" altLang="x-none" sz="3200" dirty="0">
              <a:ea typeface="宋体" panose="02010600030101010101" pitchFamily="2" charset="-122"/>
            </a:endParaRPr>
          </a:p>
          <a:p>
            <a:pPr lvl="2" eaLnBrk="1" hangingPunct="1">
              <a:lnSpc>
                <a:spcPct val="100000"/>
              </a:lnSpc>
            </a:pPr>
            <a:r>
              <a:rPr lang="en-US" altLang="x-none" sz="3200" dirty="0">
                <a:ea typeface="宋体" panose="02010600030101010101" pitchFamily="2" charset="-122"/>
              </a:rPr>
              <a:t>Relational Algebra  vs  SQL Query Statement</a:t>
            </a:r>
            <a:endParaRPr lang="en-US" altLang="x-none" sz="3200" dirty="0">
              <a:ea typeface="宋体" panose="02010600030101010101" pitchFamily="2" charset="-122"/>
            </a:endParaRPr>
          </a:p>
          <a:p>
            <a:pPr lvl="3" eaLnBrk="1" hangingPunct="1">
              <a:lnSpc>
                <a:spcPct val="100000"/>
              </a:lnSpc>
            </a:pPr>
            <a:r>
              <a:rPr lang="en-US" altLang="x-none" sz="3200" dirty="0">
                <a:ea typeface="宋体" panose="02010600030101010101" pitchFamily="2" charset="-122"/>
              </a:rPr>
              <a:t>single table, product, natural join, theta join</a:t>
            </a:r>
            <a:endParaRPr lang="en-US" altLang="x-none" sz="3200" dirty="0">
              <a:ea typeface="宋体" panose="02010600030101010101" pitchFamily="2" charset="-122"/>
            </a:endParaRPr>
          </a:p>
          <a:p>
            <a:pPr lvl="2" eaLnBrk="1" hangingPunct="1">
              <a:lnSpc>
                <a:spcPct val="100000"/>
              </a:lnSpc>
            </a:pPr>
            <a:r>
              <a:rPr lang="en-US" altLang="x-none" sz="3200" dirty="0">
                <a:ea typeface="宋体" panose="02010600030101010101" pitchFamily="2" charset="-122"/>
              </a:rPr>
              <a:t>table &amp; column alias</a:t>
            </a:r>
            <a:endParaRPr lang="en-US" altLang="x-none" sz="3200" dirty="0">
              <a:ea typeface="宋体" panose="02010600030101010101" pitchFamily="2" charset="-122"/>
            </a:endParaRPr>
          </a:p>
        </p:txBody>
      </p:sp>
      <p:sp>
        <p:nvSpPr>
          <p:cNvPr id="2" name="日期占位符 1"/>
          <p:cNvSpPr/>
          <p:nvPr>
            <p:ph type="dt" sz="half" idx="10"/>
          </p:nvPr>
        </p:nvSpPr>
        <p:spPr/>
        <p:txBody>
          <a:bodyPr/>
          <a:p>
            <a:pPr lvl="0" eaLnBrk="1" hangingPunct="1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Rectangle 4"/>
          <p:cNvSpPr/>
          <p:nvPr/>
        </p:nvSpPr>
        <p:spPr>
          <a:xfrm>
            <a:off x="34925" y="3217863"/>
            <a:ext cx="9074150" cy="3441700"/>
          </a:xfrm>
          <a:prstGeom prst="rect">
            <a:avLst/>
          </a:prstGeom>
          <a:solidFill>
            <a:schemeClr val="bg1">
              <a:alpha val="100000"/>
            </a:schemeClr>
          </a:solidFill>
          <a:ln w="25400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vert="horz" wrap="square" lIns="90170" tIns="118745" rIns="90170" bIns="46990" anchor="t"/>
          <a:p>
            <a:pPr marL="742950" lvl="1" indent="-614045" algn="l" eaLnBrk="1" hangingPunct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None/>
            </a:pPr>
            <a:r>
              <a:rPr lang="en-US" altLang="x-none" sz="30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FOR</a:t>
            </a:r>
            <a:r>
              <a:rPr lang="en-US" altLang="x-none" sz="3000" b="1" dirty="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zh-CN" altLang="en-US" sz="30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</a:t>
            </a:r>
            <a:r>
              <a:rPr lang="zh-CN" altLang="en-US" sz="3000" b="1" baseline="-250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en-US" altLang="x-none" sz="3000" b="1" dirty="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x-none" sz="30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FROM ROWS 1 TO LAST OF</a:t>
            </a:r>
            <a:r>
              <a:rPr lang="en-US" altLang="x-none" sz="3000" b="1" dirty="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zh-CN" altLang="en-US" sz="30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customers</a:t>
            </a:r>
            <a:endParaRPr lang="zh-CN" altLang="en-US" sz="3000" b="1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1143000" lvl="2" indent="-228600" algn="l" eaLnBrk="1" hangingPunct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None/>
            </a:pPr>
            <a:r>
              <a:rPr lang="en-US" altLang="x-none" sz="30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FOR</a:t>
            </a:r>
            <a:r>
              <a:rPr lang="en-US" altLang="x-none" sz="3000" b="1" dirty="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zh-CN" altLang="en-US" sz="30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o</a:t>
            </a:r>
            <a:r>
              <a:rPr lang="zh-CN" altLang="en-US" sz="3000" b="1" baseline="-250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1</a:t>
            </a:r>
            <a:r>
              <a:rPr lang="en-US" altLang="x-none" sz="3000" b="1" dirty="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x-none" sz="30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FROM ROWS 1 TO LAST OF</a:t>
            </a:r>
            <a:r>
              <a:rPr lang="en-US" altLang="x-none" sz="3000" b="1" dirty="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zh-CN" altLang="en-US" sz="30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orders</a:t>
            </a:r>
            <a:endParaRPr lang="zh-CN" altLang="en-US" sz="3000" b="1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1143000" lvl="2" indent="-228600" algn="l" eaLnBrk="1" hangingPunct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None/>
            </a:pPr>
            <a:r>
              <a:rPr lang="zh-CN" altLang="en-US" sz="30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if (O1.cid=c1.cid) then o1.pid =&gt; m_set;</a:t>
            </a:r>
            <a:endParaRPr lang="en-US" altLang="x-none" sz="3000" b="1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1143000" lvl="2" indent="-228600" algn="l" eaLnBrk="1" hangingPunct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None/>
            </a:pPr>
            <a:r>
              <a:rPr lang="en-US" altLang="x-none" sz="30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END FOR</a:t>
            </a:r>
            <a:r>
              <a:rPr lang="en-US" altLang="x-none" sz="3000" b="1" dirty="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zh-CN" altLang="en-US" sz="30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o</a:t>
            </a:r>
            <a:r>
              <a:rPr lang="zh-CN" altLang="en-US" sz="3000" b="1" baseline="-250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1</a:t>
            </a:r>
            <a:endParaRPr lang="zh-CN" altLang="en-US" sz="3000" b="1" baseline="-25000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marL="1143000" lvl="2" indent="-228600" algn="l" eaLnBrk="1" hangingPunct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None/>
            </a:pPr>
            <a:r>
              <a:rPr lang="zh-CN" altLang="en-US" sz="30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if p05 IN m_set then print c1.cid</a:t>
            </a:r>
            <a:endParaRPr lang="zh-CN" altLang="en-US" sz="3000" b="1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marL="742950" lvl="1" indent="-614045" algn="l" eaLnBrk="1" hangingPunct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None/>
            </a:pPr>
            <a:r>
              <a:rPr lang="en-US" altLang="x-none" sz="30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END </a:t>
            </a:r>
            <a:r>
              <a:rPr lang="en-US" altLang="x-none" sz="30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FOR</a:t>
            </a:r>
            <a:r>
              <a:rPr lang="en-US" altLang="x-none" sz="3000" b="1" dirty="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zh-CN" altLang="en-US" sz="30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o</a:t>
            </a:r>
            <a:r>
              <a:rPr lang="zh-CN" altLang="en-US" sz="3000" b="1" baseline="-250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1</a:t>
            </a:r>
            <a:endParaRPr lang="zh-CN" altLang="en-US" dirty="0">
              <a:latin typeface="Times New Roman" panose="02020603050405020304" pitchFamily="2" charset="0"/>
              <a:ea typeface="Times New Roman" panose="02020603050405020304" pitchFamily="2" charset="0"/>
            </a:endParaRPr>
          </a:p>
        </p:txBody>
      </p:sp>
      <p:sp>
        <p:nvSpPr>
          <p:cNvPr id="10243" name="Rectangle 5"/>
          <p:cNvSpPr/>
          <p:nvPr/>
        </p:nvSpPr>
        <p:spPr>
          <a:xfrm>
            <a:off x="468313" y="58738"/>
            <a:ext cx="8229600" cy="3068637"/>
          </a:xfrm>
          <a:prstGeom prst="rect">
            <a:avLst/>
          </a:prstGeom>
          <a:solidFill>
            <a:schemeClr val="bg1">
              <a:alpha val="100000"/>
            </a:schemeClr>
          </a:solidFill>
          <a:ln w="25400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vert="horz" wrap="square" lIns="90170" tIns="46990" rIns="90170" bIns="46990" anchor="t"/>
          <a:p>
            <a:pPr marL="342900" lvl="0" indent="-342900" algn="l" eaLnBrk="1" hangingPunct="1">
              <a:spcBef>
                <a:spcPct val="1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altLang="x-none" sz="3000" b="1" dirty="0">
                <a:solidFill>
                  <a:srgbClr val="FF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SQL(2)</a:t>
            </a:r>
            <a:r>
              <a:rPr lang="zh-CN" altLang="en-US" sz="3000" b="1" dirty="0">
                <a:solidFill>
                  <a:srgbClr val="FF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的执行过程如下：</a:t>
            </a:r>
            <a:endParaRPr lang="en-US" altLang="x-none" sz="3000" b="1" dirty="0">
              <a:solidFill>
                <a:srgbClr val="FF0066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1143000" lvl="2" indent="-228600" algn="l" eaLnBrk="1" hangingPunct="1">
              <a:spcBef>
                <a:spcPct val="1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x-none" sz="3000" b="1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SELECT  distinct  cname</a:t>
            </a:r>
            <a:endParaRPr lang="en-US" altLang="x-none" sz="3000" b="1" dirty="0">
              <a:solidFill>
                <a:schemeClr val="tx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1143000" lvl="2" indent="-228600" algn="l" eaLnBrk="1" hangingPunct="1">
              <a:spcBef>
                <a:spcPct val="1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x-none" sz="3000" b="1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FROM   customers  c</a:t>
            </a:r>
            <a:endParaRPr lang="en-US" altLang="x-none" sz="3000" b="1" dirty="0">
              <a:solidFill>
                <a:schemeClr val="tx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1143000" lvl="2" indent="-228600" algn="l" eaLnBrk="1" hangingPunct="1">
              <a:spcBef>
                <a:spcPct val="1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x-none" sz="3000" b="1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WHERE ‘p05’  IN  (</a:t>
            </a:r>
            <a:r>
              <a:rPr lang="en-US" altLang="x-none" sz="3000" b="1" dirty="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x-none" sz="3000" b="1" dirty="0">
                <a:solidFill>
                  <a:srgbClr val="FF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select pid</a:t>
            </a:r>
            <a:endParaRPr lang="en-US" altLang="x-none" sz="3000" b="1" dirty="0">
              <a:solidFill>
                <a:srgbClr val="FF0066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1143000" lvl="2" indent="-228600" algn="l" eaLnBrk="1" hangingPunct="1">
              <a:spcBef>
                <a:spcPct val="1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x-none" sz="3000" b="1" dirty="0">
                <a:solidFill>
                  <a:srgbClr val="FF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				from  orders  o</a:t>
            </a:r>
            <a:endParaRPr lang="en-US" altLang="x-none" sz="3000" b="1" dirty="0">
              <a:solidFill>
                <a:srgbClr val="FF0066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1143000" lvl="2" indent="-228600" algn="l" eaLnBrk="1" hangingPunct="1">
              <a:spcBef>
                <a:spcPct val="1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x-none" sz="3000" b="1" dirty="0">
                <a:solidFill>
                  <a:srgbClr val="FF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				where o.cid=c.cid</a:t>
            </a:r>
            <a:r>
              <a:rPr lang="en-US" altLang="x-none" sz="3000" b="1" dirty="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x-none" sz="3000" b="1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);</a:t>
            </a:r>
            <a:endParaRPr lang="en-US" altLang="x-none" sz="3000" b="1" dirty="0">
              <a:solidFill>
                <a:schemeClr val="tx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日期占位符 1"/>
          <p:cNvSpPr/>
          <p:nvPr>
            <p:ph type="dt" sz="half" idx="10"/>
          </p:nvPr>
        </p:nvSpPr>
        <p:spPr/>
        <p:txBody>
          <a:bodyPr/>
          <a:p>
            <a:pPr lvl="0" eaLnBrk="1" hangingPunct="1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6" name="日期占位符 3"/>
          <p:cNvSpPr txBox="1">
            <a:spLocks noGrp="1"/>
          </p:cNvSpPr>
          <p:nvPr/>
        </p:nvSpPr>
        <p:spPr>
          <a:xfrm>
            <a:off x="381000" y="6477000"/>
            <a:ext cx="1905000" cy="3048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l" eaLnBrk="1" hangingPunct="1"/>
            <a:fld id="{BB962C8B-B14F-4D97-AF65-F5344CB8AC3E}" type="datetime1">
              <a:rPr lang="zh-CN" altLang="en-US" sz="1400" b="1" i="1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4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11267" name="页脚占位符 4"/>
          <p:cNvSpPr txBox="1">
            <a:spLocks noGrp="1"/>
          </p:cNvSpPr>
          <p:nvPr/>
        </p:nvSpPr>
        <p:spPr>
          <a:xfrm>
            <a:off x="2590800" y="6477000"/>
            <a:ext cx="3962400" cy="3048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eaLnBrk="1" hangingPunct="1"/>
            <a:r>
              <a:rPr lang="zh-CN" altLang="en-US" sz="1400" b="1" i="1" dirty="0">
                <a:latin typeface="Times New Roman" panose="02020603050405020304" pitchFamily="2" charset="0"/>
                <a:ea typeface="宋体" panose="02010600030101010101" pitchFamily="2" charset="-122"/>
              </a:rPr>
              <a:t>Database Principles &amp; Programming</a:t>
            </a:r>
            <a:endParaRPr lang="en-US" altLang="x-none" sz="14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11268" name="灯片编号占位符 5"/>
          <p:cNvSpPr txBox="1">
            <a:spLocks noGrp="1"/>
          </p:cNvSpPr>
          <p:nvPr/>
        </p:nvSpPr>
        <p:spPr>
          <a:xfrm>
            <a:off x="6858000" y="6477000"/>
            <a:ext cx="1905000" cy="3048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 eaLnBrk="1" hangingPunct="1"/>
            <a:fld id="{9A0DB2DC-4C9A-4742-B13C-FB6460FD3503}" type="slidenum">
              <a:rPr lang="zh-CN" altLang="en-US" sz="1400" b="1" i="1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4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11269" name="Rectangle 3"/>
          <p:cNvSpPr>
            <a:spLocks noGrp="1"/>
          </p:cNvSpPr>
          <p:nvPr>
            <p:ph type="body"/>
          </p:nvPr>
        </p:nvSpPr>
        <p:spPr>
          <a:xfrm>
            <a:off x="457200" y="47625"/>
            <a:ext cx="8229600" cy="1079500"/>
          </a:xfrm>
        </p:spPr>
        <p:txBody>
          <a:bodyPr vert="horz" wrap="square" anchor="t"/>
          <a:p>
            <a:pPr lvl="0" eaLnBrk="1" hangingPunct="1"/>
            <a:r>
              <a:rPr lang="en-US" altLang="x-none" sz="3200" dirty="0">
                <a:ea typeface="宋体" panose="02010600030101010101" pitchFamily="2" charset="-122"/>
              </a:rPr>
              <a:t>Exp 3.4.4 </a:t>
            </a:r>
            <a:r>
              <a:rPr lang="en-US" altLang="x-none" sz="3200" dirty="0">
                <a:solidFill>
                  <a:schemeClr val="accent2"/>
                </a:solidFill>
                <a:ea typeface="宋体" panose="02010600030101010101" pitchFamily="2" charset="-122"/>
              </a:rPr>
              <a:t>Find the names of customers who </a:t>
            </a:r>
            <a:r>
              <a:rPr lang="zh-CN" altLang="en-US" sz="3200" dirty="0">
                <a:solidFill>
                  <a:schemeClr val="accent2"/>
                </a:solidFill>
                <a:ea typeface="宋体" panose="02010600030101010101" pitchFamily="2" charset="-122"/>
              </a:rPr>
              <a:t>don't </a:t>
            </a:r>
            <a:r>
              <a:rPr lang="en-US" altLang="x-none" sz="3200" dirty="0">
                <a:solidFill>
                  <a:schemeClr val="accent2"/>
                </a:solidFill>
                <a:ea typeface="宋体" panose="02010600030101010101" pitchFamily="2" charset="-122"/>
              </a:rPr>
              <a:t>order product p05.</a:t>
            </a:r>
            <a:endParaRPr lang="en-US" altLang="x-none" sz="3200" dirty="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  <p:sp>
        <p:nvSpPr>
          <p:cNvPr id="11270" name="文本框 11269"/>
          <p:cNvSpPr txBox="1"/>
          <p:nvPr/>
        </p:nvSpPr>
        <p:spPr>
          <a:xfrm>
            <a:off x="468313" y="1196975"/>
            <a:ext cx="8210550" cy="944563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1905" lvl="0" indent="455295" algn="l" eaLnBrk="1" latinLnBrk="0" hangingPunct="1">
              <a:buChar char="•"/>
            </a:pPr>
            <a:r>
              <a:rPr lang="zh-CN" altLang="en-US" sz="2800" b="1" u="sng" dirty="0">
                <a:solidFill>
                  <a:srgbClr val="FF0000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该题无法用SQL的多表联接查询表示！</a:t>
            </a:r>
            <a:endParaRPr lang="zh-CN" altLang="en-US" sz="2800" b="1" u="sng" dirty="0">
              <a:solidFill>
                <a:srgbClr val="FF0000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marL="1905" lvl="0" indent="455295" algn="l" eaLnBrk="1" latinLnBrk="0" hangingPunct="1">
              <a:buChar char="•"/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可以用  NOT IN + 嵌套子查询  来表示</a:t>
            </a:r>
            <a:r>
              <a:rPr lang="zh-CN" altLang="en-US" sz="2800" b="1" u="sng" dirty="0">
                <a:solidFill>
                  <a:srgbClr val="FF0000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 </a:t>
            </a:r>
            <a:endParaRPr lang="zh-CN" altLang="en-US" sz="2800" b="1" u="sng" dirty="0">
              <a:solidFill>
                <a:srgbClr val="FF0000"/>
              </a:solidFill>
              <a:latin typeface="Times New Roman" panose="02020603050405020304" pitchFamily="2" charset="0"/>
              <a:ea typeface="Times New Roman" panose="02020603050405020304" pitchFamily="2" charset="0"/>
            </a:endParaRPr>
          </a:p>
        </p:txBody>
      </p:sp>
      <p:sp>
        <p:nvSpPr>
          <p:cNvPr id="11271" name="Rectangle 5"/>
          <p:cNvSpPr/>
          <p:nvPr/>
        </p:nvSpPr>
        <p:spPr>
          <a:xfrm>
            <a:off x="14288" y="2351088"/>
            <a:ext cx="4413250" cy="3673475"/>
          </a:xfrm>
          <a:prstGeom prst="rect">
            <a:avLst/>
          </a:prstGeom>
          <a:solidFill>
            <a:schemeClr val="bg1">
              <a:alpha val="100000"/>
            </a:schemeClr>
          </a:solidFill>
          <a:ln w="25400" cap="flat" cmpd="sng">
            <a:solidFill>
              <a:schemeClr val="accent2"/>
            </a:solidFill>
            <a:prstDash val="sysDot"/>
            <a:bevel/>
            <a:headEnd type="none" w="med" len="med"/>
            <a:tailEnd type="none" w="med" len="med"/>
          </a:ln>
        </p:spPr>
        <p:txBody>
          <a:bodyPr vert="horz" wrap="square" lIns="90170" tIns="46990" rIns="90170" bIns="46990" anchor="t"/>
          <a:p>
            <a:pPr marL="342900" lvl="0" indent="-342900" algn="l" eaLnBrk="1" hangingPunct="1">
              <a:spcBef>
                <a:spcPct val="1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altLang="x-none" sz="3000" b="1" dirty="0">
                <a:solidFill>
                  <a:srgbClr val="FF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</a:t>
            </a:r>
            <a:r>
              <a:rPr lang="en-US" altLang="x-none" sz="30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QL(</a:t>
            </a:r>
            <a:r>
              <a:rPr lang="zh-CN" altLang="en-US" sz="30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en-US" altLang="x-none" sz="30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) </a:t>
            </a:r>
            <a:r>
              <a:rPr lang="zh-CN" altLang="en-US" sz="3000" b="1" u="sng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相关子查询</a:t>
            </a:r>
            <a:endParaRPr lang="en-US" altLang="x-none" sz="3000" b="1" u="sng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lvl="0" indent="-342900" algn="l" eaLnBrk="1" hangingPunct="1">
              <a:spcBef>
                <a:spcPct val="1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x-none" sz="3000" b="1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SELECT </a:t>
            </a:r>
            <a:r>
              <a:rPr lang="zh-CN" altLang="en-US" sz="2800" b="1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x-none" sz="2800" b="1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cname</a:t>
            </a:r>
            <a:endParaRPr lang="en-US" altLang="x-none" sz="2800" b="1" dirty="0">
              <a:solidFill>
                <a:schemeClr val="tx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lvl="0" indent="-342900" algn="l" eaLnBrk="1" hangingPunct="1">
              <a:spcBef>
                <a:spcPct val="1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x-none" sz="3000" b="1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FROM   customers  c</a:t>
            </a:r>
            <a:endParaRPr lang="en-US" altLang="x-none" sz="3000" b="1" dirty="0">
              <a:solidFill>
                <a:schemeClr val="tx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lvl="0" indent="-342900" algn="l" eaLnBrk="1" hangingPunct="1">
              <a:spcBef>
                <a:spcPct val="1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x-none" sz="3000" b="1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WHERE ‘p05’  </a:t>
            </a:r>
            <a:r>
              <a:rPr lang="zh-CN" altLang="en-US" sz="30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NOT </a:t>
            </a:r>
            <a:r>
              <a:rPr lang="en-US" altLang="x-none" sz="30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IN</a:t>
            </a:r>
            <a:r>
              <a:rPr lang="en-US" altLang="x-none" sz="3000" b="1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(</a:t>
            </a:r>
            <a:endParaRPr lang="en-US" altLang="x-none" sz="3000" b="1" dirty="0">
              <a:solidFill>
                <a:schemeClr val="tx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lvl="0" indent="-342900" algn="l" eaLnBrk="1" hangingPunct="1">
              <a:spcBef>
                <a:spcPct val="1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x-none" sz="3000" b="1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	</a:t>
            </a:r>
            <a:r>
              <a:rPr lang="en-US" altLang="x-none" sz="3000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select pid</a:t>
            </a:r>
            <a:endParaRPr lang="en-US" altLang="x-none" sz="3000" b="1" dirty="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lvl="0" indent="-342900" algn="l" eaLnBrk="1" hangingPunct="1">
              <a:spcBef>
                <a:spcPct val="1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x-none" sz="3000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	from  orders  o</a:t>
            </a:r>
            <a:endParaRPr lang="en-US" altLang="x-none" sz="3000" b="1" dirty="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lvl="0" indent="-342900" algn="l" eaLnBrk="1" hangingPunct="1">
              <a:spcBef>
                <a:spcPct val="1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x-none" sz="3000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	where o.cid=c.cid</a:t>
            </a:r>
            <a:r>
              <a:rPr lang="en-US" altLang="x-none" sz="3000" b="1" dirty="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x-none" sz="3000" b="1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);</a:t>
            </a:r>
            <a:endParaRPr lang="en-US" altLang="x-none" sz="3000" b="1" dirty="0">
              <a:solidFill>
                <a:schemeClr val="tx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272" name="Rectangle 5"/>
          <p:cNvSpPr/>
          <p:nvPr/>
        </p:nvSpPr>
        <p:spPr>
          <a:xfrm>
            <a:off x="4429125" y="2351088"/>
            <a:ext cx="4752975" cy="3673475"/>
          </a:xfrm>
          <a:prstGeom prst="rect">
            <a:avLst/>
          </a:prstGeom>
          <a:solidFill>
            <a:schemeClr val="bg1">
              <a:alpha val="100000"/>
            </a:schemeClr>
          </a:solidFill>
          <a:ln w="25400" cap="flat" cmpd="sng">
            <a:solidFill>
              <a:schemeClr val="accent2"/>
            </a:solidFill>
            <a:prstDash val="sysDot"/>
            <a:bevel/>
            <a:headEnd type="none" w="med" len="med"/>
            <a:tailEnd type="none" w="med" len="med"/>
          </a:ln>
        </p:spPr>
        <p:txBody>
          <a:bodyPr vert="horz" wrap="square" lIns="90170" tIns="46990" rIns="90170" bIns="46990" anchor="t"/>
          <a:p>
            <a:pPr marL="342900" lvl="0" indent="-342900" algn="l" eaLnBrk="1" hangingPunct="1">
              <a:spcBef>
                <a:spcPct val="1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altLang="x-none" sz="3000" b="1" dirty="0">
                <a:solidFill>
                  <a:srgbClr val="FF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SQL(</a:t>
            </a:r>
            <a:r>
              <a:rPr lang="zh-CN" altLang="en-US" sz="3000" b="1" dirty="0">
                <a:solidFill>
                  <a:srgbClr val="FF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en-US" altLang="x-none" sz="30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) </a:t>
            </a:r>
            <a:r>
              <a:rPr lang="zh-CN" altLang="en-US" sz="3000" b="1" u="sng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独立子查询</a:t>
            </a:r>
            <a:endParaRPr lang="en-US" altLang="x-none" sz="3000" b="1" u="sng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lvl="0" indent="-342900" algn="l" eaLnBrk="1" hangingPunct="1">
              <a:spcBef>
                <a:spcPct val="1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x-none" sz="3000" b="1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SELECT  </a:t>
            </a:r>
            <a:r>
              <a:rPr lang="zh-CN" altLang="en-US" sz="3000" b="1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x-none" sz="3000" b="1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cname</a:t>
            </a:r>
            <a:endParaRPr lang="en-US" altLang="x-none" sz="3000" b="1" dirty="0">
              <a:solidFill>
                <a:schemeClr val="tx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lvl="0" indent="-342900" algn="l" eaLnBrk="1" hangingPunct="1">
              <a:spcBef>
                <a:spcPct val="1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x-none" sz="3000" b="1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FROM   customers  c</a:t>
            </a:r>
            <a:endParaRPr lang="en-US" altLang="x-none" sz="3000" b="1" dirty="0">
              <a:solidFill>
                <a:schemeClr val="tx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lvl="0" indent="-342900" algn="l" eaLnBrk="1" hangingPunct="1">
              <a:spcBef>
                <a:spcPct val="1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x-none" sz="3000" b="1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WHERE  cid  </a:t>
            </a:r>
            <a:r>
              <a:rPr lang="zh-CN" altLang="en-US" sz="30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NOT </a:t>
            </a:r>
            <a:r>
              <a:rPr lang="en-US" altLang="x-none" sz="30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IN</a:t>
            </a:r>
            <a:r>
              <a:rPr lang="en-US" altLang="x-none" sz="3000" b="1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(</a:t>
            </a:r>
            <a:endParaRPr lang="en-US" altLang="x-none" sz="3000" b="1" dirty="0">
              <a:solidFill>
                <a:schemeClr val="tx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685800" lvl="1" indent="-228600" algn="l" eaLnBrk="1" hangingPunct="1">
              <a:spcBef>
                <a:spcPct val="1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x-none" sz="3000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select  cid</a:t>
            </a:r>
            <a:endParaRPr lang="en-US" altLang="x-none" sz="3000" b="1" dirty="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685800" lvl="1" indent="-228600" algn="l" eaLnBrk="1" hangingPunct="1">
              <a:spcBef>
                <a:spcPct val="1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x-none" sz="3000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from  orders  o</a:t>
            </a:r>
            <a:endParaRPr lang="en-US" altLang="x-none" sz="3000" b="1" dirty="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685800" lvl="1" indent="-228600" algn="l" eaLnBrk="1" hangingPunct="1">
              <a:spcBef>
                <a:spcPct val="1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x-none" sz="3000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where o.pid=‘p05’</a:t>
            </a:r>
            <a:r>
              <a:rPr lang="en-US" altLang="x-none" sz="3000" b="1" dirty="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x-none" sz="3000" b="1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);</a:t>
            </a:r>
            <a:endParaRPr lang="en-US" altLang="x-none" sz="3000" b="1" dirty="0">
              <a:solidFill>
                <a:schemeClr val="tx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日期占位符 1"/>
          <p:cNvSpPr/>
          <p:nvPr>
            <p:ph type="dt" sz="half" idx="10"/>
          </p:nvPr>
        </p:nvSpPr>
        <p:spPr/>
        <p:txBody>
          <a:bodyPr/>
          <a:p>
            <a:pPr lvl="0" eaLnBrk="1" hangingPunct="1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1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1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0" grpId="0" bldLvl="0"/>
      <p:bldP spid="11271" grpId="0" bldLvl="0"/>
      <p:bldP spid="11272" grpId="0" bldLvl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日期占位符 3"/>
          <p:cNvSpPr txBox="1">
            <a:spLocks noGrp="1"/>
          </p:cNvSpPr>
          <p:nvPr/>
        </p:nvSpPr>
        <p:spPr>
          <a:xfrm>
            <a:off x="381000" y="6477000"/>
            <a:ext cx="1905000" cy="3048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fld id="{BB962C8B-B14F-4D97-AF65-F5344CB8AC3E}" type="datetime1">
              <a:rPr lang="zh-CN" altLang="en-US" sz="1400" b="1" i="1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4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6147" name="页脚占位符 4"/>
          <p:cNvSpPr txBox="1">
            <a:spLocks noGrp="1"/>
          </p:cNvSpPr>
          <p:nvPr/>
        </p:nvSpPr>
        <p:spPr>
          <a:xfrm>
            <a:off x="2590800" y="6477000"/>
            <a:ext cx="3962400" cy="3048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r>
              <a:rPr lang="zh-CN" altLang="en-US" sz="1400" b="1" i="1" dirty="0">
                <a:latin typeface="Times New Roman" panose="02020603050405020304" pitchFamily="2" charset="0"/>
                <a:ea typeface="宋体" panose="02010600030101010101" pitchFamily="2" charset="-122"/>
              </a:rPr>
              <a:t>Database Principles &amp; Programming</a:t>
            </a:r>
            <a:endParaRPr lang="en-US" altLang="x-none" sz="14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6148" name="灯片编号占位符 5"/>
          <p:cNvSpPr txBox="1">
            <a:spLocks noGrp="1"/>
          </p:cNvSpPr>
          <p:nvPr/>
        </p:nvSpPr>
        <p:spPr>
          <a:xfrm>
            <a:off x="6858000" y="6477000"/>
            <a:ext cx="1905000" cy="3048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algn="r"/>
            <a:fld id="{9A0DB2DC-4C9A-4742-B13C-FB6460FD3503}" type="slidenum">
              <a:rPr lang="zh-CN" altLang="en-US" sz="1400" b="1" i="1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4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6149" name="Rectangle 2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533400"/>
          </a:xfrm>
        </p:spPr>
        <p:txBody>
          <a:bodyPr vert="horz" wrap="square" anchor="ctr"/>
          <a:p>
            <a:pPr eaLnBrk="1" hangingPunct="1"/>
            <a:r>
              <a:rPr lang="en-US" altLang="x-none" dirty="0">
                <a:ea typeface="宋体" panose="02010600030101010101" pitchFamily="2" charset="-122"/>
              </a:rPr>
              <a:t>Subqueries</a:t>
            </a:r>
            <a:endParaRPr lang="en-US" altLang="x-none" dirty="0">
              <a:ea typeface="宋体" panose="02010600030101010101" pitchFamily="2" charset="-122"/>
            </a:endParaRPr>
          </a:p>
        </p:txBody>
      </p:sp>
      <p:graphicFrame>
        <p:nvGraphicFramePr>
          <p:cNvPr id="6150" name="表格 6149"/>
          <p:cNvGraphicFramePr/>
          <p:nvPr/>
        </p:nvGraphicFramePr>
        <p:xfrm>
          <a:off x="612775" y="963613"/>
          <a:ext cx="7920038" cy="4543425"/>
        </p:xfrm>
        <a:graphic>
          <a:graphicData uri="http://schemas.openxmlformats.org/drawingml/2006/table">
            <a:tbl>
              <a:tblPr/>
              <a:tblGrid>
                <a:gridCol w="4356100"/>
                <a:gridCol w="3563938"/>
              </a:tblGrid>
              <a:tr h="1066800"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9900"/>
                        </a:buClr>
                        <a:buFont typeface="Wingdings" panose="05000000000000000000" pitchFamily="2" charset="2"/>
                        <a:buChar char="q"/>
                        <a:defRPr sz="2000" b="1" u="none" kern="1200" baseline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9900"/>
                        </a:buClr>
                        <a:buFont typeface="Wingdings" panose="05000000000000000000" pitchFamily="2" charset="2"/>
                        <a:buChar char="–"/>
                        <a:defRPr sz="2000" b="1" u="none" kern="1200" baseline="0">
                          <a:solidFill>
                            <a:srgbClr val="FF0000"/>
                          </a:solidFill>
                          <a:latin typeface="Arial" panose="020B0604020202020204" pitchFamily="34" charset="0"/>
                        </a:defRPr>
                      </a:lvl2pPr>
                      <a:lvl3pPr marL="1143000" lvl="2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9900"/>
                        </a:buClr>
                        <a:buFont typeface="Wingdings" panose="05000000000000000000" pitchFamily="2" charset="2"/>
                        <a:buChar char="§"/>
                        <a:defRPr sz="2000" b="1" u="none" kern="1200" baseline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3pPr>
                      <a:lvl4pPr marL="1600200" lvl="3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9900"/>
                        </a:buClr>
                        <a:buFont typeface="Wingdings" panose="05000000000000000000" pitchFamily="2" charset="2"/>
                        <a:buChar char="Ø"/>
                        <a:defRPr sz="20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lvl="4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9900"/>
                        </a:buClr>
                        <a:buFont typeface="Wingdings" panose="05000000000000000000" pitchFamily="2" charset="2"/>
                        <a:buChar char="»"/>
                        <a:defRPr sz="2000" b="1" u="none" kern="1200" baseline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x-none" sz="32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Relational Algebra</a:t>
                      </a:r>
                      <a:endParaRPr lang="en-US" altLang="x-none" sz="320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9900"/>
                        </a:buClr>
                        <a:buFont typeface="Wingdings" panose="05000000000000000000" pitchFamily="2" charset="2"/>
                        <a:buChar char="q"/>
                        <a:defRPr sz="2000" b="1" u="none" kern="1200" baseline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9900"/>
                        </a:buClr>
                        <a:buFont typeface="Wingdings" panose="05000000000000000000" pitchFamily="2" charset="2"/>
                        <a:buChar char="–"/>
                        <a:defRPr sz="2000" b="1" u="none" kern="1200" baseline="0">
                          <a:solidFill>
                            <a:srgbClr val="FF0000"/>
                          </a:solidFill>
                          <a:latin typeface="Arial" panose="020B0604020202020204" pitchFamily="34" charset="0"/>
                        </a:defRPr>
                      </a:lvl2pPr>
                      <a:lvl3pPr marL="1143000" lvl="2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9900"/>
                        </a:buClr>
                        <a:buFont typeface="Wingdings" panose="05000000000000000000" pitchFamily="2" charset="2"/>
                        <a:buChar char="§"/>
                        <a:defRPr sz="2000" b="1" u="none" kern="1200" baseline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3pPr>
                      <a:lvl4pPr marL="1600200" lvl="3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9900"/>
                        </a:buClr>
                        <a:buFont typeface="Wingdings" panose="05000000000000000000" pitchFamily="2" charset="2"/>
                        <a:buChar char="Ø"/>
                        <a:defRPr sz="20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lvl="4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9900"/>
                        </a:buClr>
                        <a:buFont typeface="Wingdings" panose="05000000000000000000" pitchFamily="2" charset="2"/>
                        <a:buChar char="»"/>
                        <a:defRPr sz="2000" b="1" u="none" kern="1200" baseline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x-none" sz="32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SQL Predicate</a:t>
                      </a:r>
                      <a:endParaRPr lang="en-US" altLang="x-none" sz="320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100000"/>
                      </a:srgbClr>
                    </a:solidFill>
                  </a:tcPr>
                </a:tc>
              </a:tr>
              <a:tr h="579438">
                <a:tc rowSpan="3"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9900"/>
                        </a:buClr>
                        <a:buFont typeface="Wingdings" panose="05000000000000000000" pitchFamily="2" charset="2"/>
                        <a:buChar char="q"/>
                        <a:defRPr sz="2000" b="1" u="none" kern="1200" baseline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9900"/>
                        </a:buClr>
                        <a:buFont typeface="Wingdings" panose="05000000000000000000" pitchFamily="2" charset="2"/>
                        <a:buChar char="–"/>
                        <a:defRPr sz="2000" b="1" u="none" kern="1200" baseline="0">
                          <a:solidFill>
                            <a:srgbClr val="FF0000"/>
                          </a:solidFill>
                          <a:latin typeface="Arial" panose="020B0604020202020204" pitchFamily="34" charset="0"/>
                        </a:defRPr>
                      </a:lvl2pPr>
                      <a:lvl3pPr marL="1143000" lvl="2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9900"/>
                        </a:buClr>
                        <a:buFont typeface="Wingdings" panose="05000000000000000000" pitchFamily="2" charset="2"/>
                        <a:buChar char="§"/>
                        <a:defRPr sz="2000" b="1" u="none" kern="1200" baseline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3pPr>
                      <a:lvl4pPr marL="1600200" lvl="3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9900"/>
                        </a:buClr>
                        <a:buFont typeface="Wingdings" panose="05000000000000000000" pitchFamily="2" charset="2"/>
                        <a:buChar char="Ø"/>
                        <a:defRPr sz="20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lvl="4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9900"/>
                        </a:buClr>
                        <a:buFont typeface="Wingdings" panose="05000000000000000000" pitchFamily="2" charset="2"/>
                        <a:buChar char="»"/>
                        <a:defRPr sz="2000" b="1" u="none" kern="1200" baseline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x-none" sz="3200" dirty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natural  join</a:t>
                      </a:r>
                      <a:endParaRPr lang="en-US" altLang="x-none" sz="3200" dirty="0">
                        <a:solidFill>
                          <a:schemeClr val="accent2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9900"/>
                        </a:buClr>
                        <a:buFont typeface="Wingdings" panose="05000000000000000000" pitchFamily="2" charset="2"/>
                        <a:buChar char="q"/>
                        <a:defRPr sz="2000" b="1" u="none" kern="1200" baseline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9900"/>
                        </a:buClr>
                        <a:buFont typeface="Wingdings" panose="05000000000000000000" pitchFamily="2" charset="2"/>
                        <a:buChar char="–"/>
                        <a:defRPr sz="2000" b="1" u="none" kern="1200" baseline="0">
                          <a:solidFill>
                            <a:srgbClr val="FF0000"/>
                          </a:solidFill>
                          <a:latin typeface="Arial" panose="020B0604020202020204" pitchFamily="34" charset="0"/>
                        </a:defRPr>
                      </a:lvl2pPr>
                      <a:lvl3pPr marL="1143000" lvl="2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9900"/>
                        </a:buClr>
                        <a:buFont typeface="Wingdings" panose="05000000000000000000" pitchFamily="2" charset="2"/>
                        <a:buChar char="§"/>
                        <a:defRPr sz="2000" b="1" u="none" kern="1200" baseline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3pPr>
                      <a:lvl4pPr marL="1600200" lvl="3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9900"/>
                        </a:buClr>
                        <a:buFont typeface="Wingdings" panose="05000000000000000000" pitchFamily="2" charset="2"/>
                        <a:buChar char="Ø"/>
                        <a:defRPr sz="20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lvl="4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9900"/>
                        </a:buClr>
                        <a:buFont typeface="Wingdings" panose="05000000000000000000" pitchFamily="2" charset="2"/>
                        <a:buChar char="»"/>
                        <a:defRPr sz="2000" b="1" u="none" kern="1200" baseline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x-none" sz="3200" dirty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IN</a:t>
                      </a:r>
                      <a:endParaRPr lang="en-US" altLang="x-none" sz="3200" dirty="0">
                        <a:solidFill>
                          <a:schemeClr val="accent2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9437">
                <a:tc vMerge="1"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9900"/>
                        </a:buClr>
                        <a:buFont typeface="Wingdings" panose="05000000000000000000" pitchFamily="2" charset="2"/>
                        <a:buChar char="q"/>
                        <a:defRPr sz="2000" b="1" u="none" kern="1200" baseline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9900"/>
                        </a:buClr>
                        <a:buFont typeface="Wingdings" panose="05000000000000000000" pitchFamily="2" charset="2"/>
                        <a:buChar char="–"/>
                        <a:defRPr sz="2000" b="1" u="none" kern="1200" baseline="0">
                          <a:solidFill>
                            <a:srgbClr val="FF0000"/>
                          </a:solidFill>
                          <a:latin typeface="Arial" panose="020B0604020202020204" pitchFamily="34" charset="0"/>
                        </a:defRPr>
                      </a:lvl2pPr>
                      <a:lvl3pPr marL="1143000" lvl="2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9900"/>
                        </a:buClr>
                        <a:buFont typeface="Wingdings" panose="05000000000000000000" pitchFamily="2" charset="2"/>
                        <a:buChar char="§"/>
                        <a:defRPr sz="2000" b="1" u="none" kern="1200" baseline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3pPr>
                      <a:lvl4pPr marL="1600200" lvl="3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9900"/>
                        </a:buClr>
                        <a:buFont typeface="Wingdings" panose="05000000000000000000" pitchFamily="2" charset="2"/>
                        <a:buChar char="Ø"/>
                        <a:defRPr sz="20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lvl="4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9900"/>
                        </a:buClr>
                        <a:buFont typeface="Wingdings" panose="05000000000000000000" pitchFamily="2" charset="2"/>
                        <a:buChar char="»"/>
                        <a:defRPr sz="2000" b="1" u="none" kern="1200" baseline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x-none" sz="3200" dirty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= SOME</a:t>
                      </a:r>
                      <a:endParaRPr lang="en-US" altLang="x-none" sz="3200" dirty="0">
                        <a:solidFill>
                          <a:schemeClr val="accent2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9438">
                <a:tc vMerge="1"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9900"/>
                        </a:buClr>
                        <a:buFont typeface="Wingdings" panose="05000000000000000000" pitchFamily="2" charset="2"/>
                        <a:buChar char="q"/>
                        <a:defRPr sz="2000" b="1" u="none" kern="1200" baseline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9900"/>
                        </a:buClr>
                        <a:buFont typeface="Wingdings" panose="05000000000000000000" pitchFamily="2" charset="2"/>
                        <a:buChar char="–"/>
                        <a:defRPr sz="2000" b="1" u="none" kern="1200" baseline="0">
                          <a:solidFill>
                            <a:srgbClr val="FF0000"/>
                          </a:solidFill>
                          <a:latin typeface="Arial" panose="020B0604020202020204" pitchFamily="34" charset="0"/>
                        </a:defRPr>
                      </a:lvl2pPr>
                      <a:lvl3pPr marL="1143000" lvl="2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9900"/>
                        </a:buClr>
                        <a:buFont typeface="Wingdings" panose="05000000000000000000" pitchFamily="2" charset="2"/>
                        <a:buChar char="§"/>
                        <a:defRPr sz="2000" b="1" u="none" kern="1200" baseline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3pPr>
                      <a:lvl4pPr marL="1600200" lvl="3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9900"/>
                        </a:buClr>
                        <a:buFont typeface="Wingdings" panose="05000000000000000000" pitchFamily="2" charset="2"/>
                        <a:buChar char="Ø"/>
                        <a:defRPr sz="20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lvl="4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9900"/>
                        </a:buClr>
                        <a:buFont typeface="Wingdings" panose="05000000000000000000" pitchFamily="2" charset="2"/>
                        <a:buChar char="»"/>
                        <a:defRPr sz="2000" b="1" u="none" kern="1200" baseline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x-none" sz="3200" dirty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EXISTS</a:t>
                      </a:r>
                      <a:endParaRPr lang="en-US" altLang="x-none" sz="3200" dirty="0">
                        <a:solidFill>
                          <a:schemeClr val="accent2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9437">
                <a:tc rowSpan="3"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9900"/>
                        </a:buClr>
                        <a:buFont typeface="Wingdings" panose="05000000000000000000" pitchFamily="2" charset="2"/>
                        <a:buChar char="q"/>
                        <a:defRPr sz="2000" b="1" u="none" kern="1200" baseline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9900"/>
                        </a:buClr>
                        <a:buFont typeface="Wingdings" panose="05000000000000000000" pitchFamily="2" charset="2"/>
                        <a:buChar char="–"/>
                        <a:defRPr sz="2000" b="1" u="none" kern="1200" baseline="0">
                          <a:solidFill>
                            <a:srgbClr val="FF0000"/>
                          </a:solidFill>
                          <a:latin typeface="Arial" panose="020B0604020202020204" pitchFamily="34" charset="0"/>
                        </a:defRPr>
                      </a:lvl2pPr>
                      <a:lvl3pPr marL="1143000" lvl="2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9900"/>
                        </a:buClr>
                        <a:buFont typeface="Wingdings" panose="05000000000000000000" pitchFamily="2" charset="2"/>
                        <a:buChar char="§"/>
                        <a:defRPr sz="2000" b="1" u="none" kern="1200" baseline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3pPr>
                      <a:lvl4pPr marL="1600200" lvl="3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9900"/>
                        </a:buClr>
                        <a:buFont typeface="Wingdings" panose="05000000000000000000" pitchFamily="2" charset="2"/>
                        <a:buChar char="Ø"/>
                        <a:defRPr sz="20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lvl="4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9900"/>
                        </a:buClr>
                        <a:buFont typeface="Wingdings" panose="05000000000000000000" pitchFamily="2" charset="2"/>
                        <a:buChar char="»"/>
                        <a:defRPr sz="2000" b="1" u="none" kern="1200" baseline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x-none" sz="3200" dirty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difference</a:t>
                      </a:r>
                      <a:endParaRPr lang="en-US" altLang="x-none" sz="3200" dirty="0">
                        <a:solidFill>
                          <a:schemeClr val="accent2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9900"/>
                        </a:buClr>
                        <a:buFont typeface="Wingdings" panose="05000000000000000000" pitchFamily="2" charset="2"/>
                        <a:buChar char="q"/>
                        <a:defRPr sz="2000" b="1" u="none" kern="1200" baseline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9900"/>
                        </a:buClr>
                        <a:buFont typeface="Wingdings" panose="05000000000000000000" pitchFamily="2" charset="2"/>
                        <a:buChar char="–"/>
                        <a:defRPr sz="2000" b="1" u="none" kern="1200" baseline="0">
                          <a:solidFill>
                            <a:srgbClr val="FF0000"/>
                          </a:solidFill>
                          <a:latin typeface="Arial" panose="020B0604020202020204" pitchFamily="34" charset="0"/>
                        </a:defRPr>
                      </a:lvl2pPr>
                      <a:lvl3pPr marL="1143000" lvl="2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9900"/>
                        </a:buClr>
                        <a:buFont typeface="Wingdings" panose="05000000000000000000" pitchFamily="2" charset="2"/>
                        <a:buChar char="§"/>
                        <a:defRPr sz="2000" b="1" u="none" kern="1200" baseline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3pPr>
                      <a:lvl4pPr marL="1600200" lvl="3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9900"/>
                        </a:buClr>
                        <a:buFont typeface="Wingdings" panose="05000000000000000000" pitchFamily="2" charset="2"/>
                        <a:buChar char="Ø"/>
                        <a:defRPr sz="20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lvl="4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9900"/>
                        </a:buClr>
                        <a:buFont typeface="Wingdings" panose="05000000000000000000" pitchFamily="2" charset="2"/>
                        <a:buChar char="»"/>
                        <a:defRPr sz="2000" b="1" u="none" kern="1200" baseline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x-none" sz="3200" dirty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NOT  IN</a:t>
                      </a:r>
                      <a:endParaRPr lang="en-US" altLang="x-none" sz="3200" dirty="0">
                        <a:solidFill>
                          <a:schemeClr val="accent2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9438">
                <a:tc vMerge="1"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9900"/>
                        </a:buClr>
                        <a:buFont typeface="Wingdings" panose="05000000000000000000" pitchFamily="2" charset="2"/>
                        <a:buChar char="q"/>
                        <a:defRPr sz="2000" b="1" u="none" kern="1200" baseline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9900"/>
                        </a:buClr>
                        <a:buFont typeface="Wingdings" panose="05000000000000000000" pitchFamily="2" charset="2"/>
                        <a:buChar char="–"/>
                        <a:defRPr sz="2000" b="1" u="none" kern="1200" baseline="0">
                          <a:solidFill>
                            <a:srgbClr val="FF0000"/>
                          </a:solidFill>
                          <a:latin typeface="Arial" panose="020B0604020202020204" pitchFamily="34" charset="0"/>
                        </a:defRPr>
                      </a:lvl2pPr>
                      <a:lvl3pPr marL="1143000" lvl="2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9900"/>
                        </a:buClr>
                        <a:buFont typeface="Wingdings" panose="05000000000000000000" pitchFamily="2" charset="2"/>
                        <a:buChar char="§"/>
                        <a:defRPr sz="2000" b="1" u="none" kern="1200" baseline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3pPr>
                      <a:lvl4pPr marL="1600200" lvl="3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9900"/>
                        </a:buClr>
                        <a:buFont typeface="Wingdings" panose="05000000000000000000" pitchFamily="2" charset="2"/>
                        <a:buChar char="Ø"/>
                        <a:defRPr sz="20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lvl="4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9900"/>
                        </a:buClr>
                        <a:buFont typeface="Wingdings" panose="05000000000000000000" pitchFamily="2" charset="2"/>
                        <a:buChar char="»"/>
                        <a:defRPr sz="2000" b="1" u="none" kern="1200" baseline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x-none" sz="3200" dirty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&lt;&gt; ALL</a:t>
                      </a:r>
                      <a:endParaRPr lang="en-US" altLang="x-none" sz="3200" dirty="0">
                        <a:solidFill>
                          <a:schemeClr val="accent2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9437">
                <a:tc vMerge="1"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9900"/>
                        </a:buClr>
                        <a:buFont typeface="Wingdings" panose="05000000000000000000" pitchFamily="2" charset="2"/>
                        <a:buChar char="q"/>
                        <a:defRPr sz="2000" b="1" u="none" kern="1200" baseline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9900"/>
                        </a:buClr>
                        <a:buFont typeface="Wingdings" panose="05000000000000000000" pitchFamily="2" charset="2"/>
                        <a:buChar char="–"/>
                        <a:defRPr sz="2000" b="1" u="none" kern="1200" baseline="0">
                          <a:solidFill>
                            <a:srgbClr val="FF0000"/>
                          </a:solidFill>
                          <a:latin typeface="Arial" panose="020B0604020202020204" pitchFamily="34" charset="0"/>
                        </a:defRPr>
                      </a:lvl2pPr>
                      <a:lvl3pPr marL="1143000" lvl="2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9900"/>
                        </a:buClr>
                        <a:buFont typeface="Wingdings" panose="05000000000000000000" pitchFamily="2" charset="2"/>
                        <a:buChar char="§"/>
                        <a:defRPr sz="2000" b="1" u="none" kern="1200" baseline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3pPr>
                      <a:lvl4pPr marL="1600200" lvl="3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9900"/>
                        </a:buClr>
                        <a:buFont typeface="Wingdings" panose="05000000000000000000" pitchFamily="2" charset="2"/>
                        <a:buChar char="Ø"/>
                        <a:defRPr sz="20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lvl="4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9900"/>
                        </a:buClr>
                        <a:buFont typeface="Wingdings" panose="05000000000000000000" pitchFamily="2" charset="2"/>
                        <a:buChar char="»"/>
                        <a:defRPr sz="2000" b="1" u="none" kern="1200" baseline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x-none" sz="3200" dirty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NOT  EXISTS</a:t>
                      </a:r>
                      <a:endParaRPr lang="en-US" altLang="x-none" sz="3200" dirty="0">
                        <a:solidFill>
                          <a:schemeClr val="accent2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日期占位符 1"/>
          <p:cNvSpPr/>
          <p:nvPr>
            <p:ph type="dt" sz="half" idx="10"/>
          </p:nvPr>
        </p:nvSpPr>
        <p:spPr/>
        <p:txBody>
          <a:bodyPr/>
          <a:p>
            <a:pPr lvl="0" eaLnBrk="1" hangingPunct="1"/>
            <a:fld id="{BB962C8B-B14F-4D97-AF65-F5344CB8AC3E}" type="datetime1">
              <a:rPr lang="zh-CN" altLang="en-US" dirty="0">
                <a:latin typeface="Times New Roman" panose="02020603050405020304" pitchFamily="2" charset="0"/>
              </a:rPr>
            </a:fld>
            <a:endParaRPr lang="zh-CN" altLang="en-US" dirty="0">
              <a:latin typeface="Times New Roman" panose="02020603050405020304" pitchFamily="2" charset="0"/>
            </a:endParaRPr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标题 7169"/>
          <p:cNvSpPr>
            <a:spLocks noGrp="1"/>
          </p:cNvSpPr>
          <p:nvPr>
            <p:ph type="title"/>
          </p:nvPr>
        </p:nvSpPr>
        <p:spPr>
          <a:xfrm>
            <a:off x="685800" y="85725"/>
            <a:ext cx="7772400" cy="533400"/>
          </a:xfrm>
        </p:spPr>
        <p:txBody>
          <a:bodyPr anchor="ctr"/>
          <a:p>
            <a:r>
              <a:rPr lang="zh-CN" altLang="en-US" dirty="0">
                <a:ea typeface="宋体" panose="02010600030101010101" pitchFamily="2" charset="-122"/>
              </a:rPr>
              <a:t>复杂查询（表的自联接）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7171" name="Rectangle 3"/>
          <p:cNvSpPr>
            <a:spLocks noGrp="1"/>
          </p:cNvSpPr>
          <p:nvPr/>
        </p:nvSpPr>
        <p:spPr>
          <a:xfrm>
            <a:off x="38100" y="639763"/>
            <a:ext cx="9070975" cy="98742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anchor="t"/>
          <a:lstStyle>
            <a:lvl1pPr marL="342900" lvl="0" indent="-3429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Wingdings" panose="05000000000000000000" pitchFamily="2" charset="2"/>
              <a:buChar char="q"/>
              <a:defRPr sz="2400" b="1" u="none" kern="1200" baseline="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lvl="1" indent="-28575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Wingdings" panose="05000000000000000000" pitchFamily="2" charset="2"/>
              <a:buChar char="–"/>
              <a:defRPr sz="2400" b="1" u="none" kern="1200" baseline="0">
                <a:solidFill>
                  <a:srgbClr val="FF0000"/>
                </a:solidFill>
                <a:latin typeface="Arial" panose="020B0604020202020204" pitchFamily="34" charset="0"/>
              </a:defRPr>
            </a:lvl2pPr>
            <a:lvl3pPr marL="1143000" lvl="2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Wingdings" panose="05000000000000000000" pitchFamily="2" charset="2"/>
              <a:buChar char="§"/>
              <a:defRPr sz="2400" b="1" u="none" kern="1200" baseline="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lvl="3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Wingdings" panose="05000000000000000000" pitchFamily="2" charset="2"/>
              <a:buChar char="Ø"/>
              <a:defRPr sz="2400" b="1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lvl="4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Wingdings" panose="05000000000000000000" pitchFamily="2" charset="2"/>
              <a:buChar char="»"/>
              <a:defRPr sz="2400" b="1" u="none" kern="1200" baseline="0">
                <a:solidFill>
                  <a:schemeClr val="accent2"/>
                </a:solidFill>
                <a:latin typeface="Arial" panose="020B0604020202020204" pitchFamily="34" charset="0"/>
              </a:defRPr>
            </a:lvl5pPr>
          </a:lstStyle>
          <a:p>
            <a:pPr lvl="0" eaLnBrk="1" hangingPunct="1">
              <a:buNone/>
            </a:pPr>
            <a:r>
              <a:rPr lang="en-US" altLang="x-none" sz="3000" dirty="0">
                <a:ea typeface="宋体" panose="02010600030101010101" pitchFamily="2" charset="-122"/>
              </a:rPr>
              <a:t>Exp 3.4.11 </a:t>
            </a:r>
            <a:r>
              <a:rPr lang="en-US" altLang="x-none" sz="3000" dirty="0">
                <a:solidFill>
                  <a:schemeClr val="accent2"/>
                </a:solidFill>
                <a:ea typeface="宋体" panose="02010600030101010101" pitchFamily="2" charset="-122"/>
              </a:rPr>
              <a:t>Get cids of customers who order both products p01 and p07.</a:t>
            </a:r>
            <a:endParaRPr lang="en-US" altLang="x-none" sz="3000" dirty="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  <p:sp>
        <p:nvSpPr>
          <p:cNvPr id="7172" name="Text Box 5"/>
          <p:cNvSpPr txBox="1"/>
          <p:nvPr/>
        </p:nvSpPr>
        <p:spPr>
          <a:xfrm>
            <a:off x="0" y="1851025"/>
            <a:ext cx="9144000" cy="2405063"/>
          </a:xfrm>
          <a:prstGeom prst="rect">
            <a:avLst/>
          </a:prstGeom>
          <a:solidFill>
            <a:schemeClr val="bg1">
              <a:alpha val="100000"/>
            </a:schemeClr>
          </a:solidFill>
          <a:ln w="25400" cap="flat" cmpd="sng">
            <a:solidFill>
              <a:schemeClr val="hlink"/>
            </a:solidFill>
            <a:prstDash val="solid"/>
            <a:bevel/>
            <a:headEnd type="none" w="med" len="med"/>
            <a:tailEnd type="none" w="med" len="med"/>
          </a:ln>
        </p:spPr>
        <p:txBody>
          <a:bodyPr vert="horz" wrap="square" lIns="90170" tIns="46990" rIns="90170" bIns="46990" anchor="t">
            <a:spAutoFit/>
          </a:bodyPr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zh-CN" altLang="en-US" sz="3000" b="1" u="sng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2" charset="2"/>
              </a:rPr>
              <a:t>(表联接查询)</a:t>
            </a:r>
            <a:endParaRPr lang="zh-CN" altLang="en-US" sz="3000" b="1" u="sng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  <a:sym typeface="Symbol" panose="05050102010706020507" pitchFamily="2" charset="2"/>
            </a:endParaRPr>
          </a:p>
          <a:p>
            <a:pPr marL="914400" lvl="1" indent="-457200" algn="l" eaLnBrk="1" hangingPunct="1">
              <a:lnSpc>
                <a:spcPct val="100000"/>
              </a:lnSpc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x-none" sz="30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2" charset="2"/>
              </a:rPr>
              <a:t>SELECT  o1.cid  </a:t>
            </a:r>
            <a:endParaRPr lang="en-US" altLang="x-none" sz="3000" b="1" dirty="0">
              <a:solidFill>
                <a:srgbClr val="0000CC"/>
              </a:solidFill>
              <a:latin typeface="Arial" panose="020B0604020202020204" pitchFamily="34" charset="0"/>
              <a:ea typeface="宋体" panose="02010600030101010101" pitchFamily="2" charset="-122"/>
              <a:sym typeface="Symbol" panose="05050102010706020507" pitchFamily="2" charset="2"/>
            </a:endParaRPr>
          </a:p>
          <a:p>
            <a:pPr marL="914400" lvl="1" indent="-457200" algn="l" eaLnBrk="1" hangingPunct="1">
              <a:lnSpc>
                <a:spcPct val="100000"/>
              </a:lnSpc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x-none" sz="30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2" charset="2"/>
              </a:rPr>
              <a:t>FROM  orders  o1, orders  o2</a:t>
            </a:r>
            <a:endParaRPr lang="en-US" altLang="x-none" sz="3000" b="1" dirty="0">
              <a:solidFill>
                <a:srgbClr val="0000CC"/>
              </a:solidFill>
              <a:latin typeface="Arial" panose="020B0604020202020204" pitchFamily="34" charset="0"/>
              <a:ea typeface="宋体" panose="02010600030101010101" pitchFamily="2" charset="-122"/>
              <a:sym typeface="Symbol" panose="05050102010706020507" pitchFamily="2" charset="2"/>
            </a:endParaRPr>
          </a:p>
          <a:p>
            <a:pPr marL="914400" lvl="1" indent="-457200" algn="l" eaLnBrk="1" hangingPunct="1">
              <a:lnSpc>
                <a:spcPct val="100000"/>
              </a:lnSpc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x-none" sz="30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2" charset="2"/>
              </a:rPr>
              <a:t>WHERE  o1.cid=o2.cid  and</a:t>
            </a:r>
            <a:endParaRPr lang="en-US" altLang="x-none" sz="3000" b="1" dirty="0">
              <a:solidFill>
                <a:srgbClr val="0000CC"/>
              </a:solidFill>
              <a:latin typeface="Arial" panose="020B0604020202020204" pitchFamily="34" charset="0"/>
              <a:ea typeface="宋体" panose="02010600030101010101" pitchFamily="2" charset="-122"/>
              <a:sym typeface="Symbol" panose="05050102010706020507" pitchFamily="2" charset="2"/>
            </a:endParaRPr>
          </a:p>
          <a:p>
            <a:pPr marL="2286000" lvl="4" indent="-457200" algn="l" eaLnBrk="1" hangingPunct="1">
              <a:lnSpc>
                <a:spcPct val="100000"/>
              </a:lnSpc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x-none" sz="30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2" charset="2"/>
              </a:rPr>
              <a:t>  o1.pid=‘p01’  and  o2.pid=‘p07’ ) ;</a:t>
            </a:r>
            <a:endParaRPr lang="zh-CN" altLang="en-US" sz="3000" b="1" dirty="0">
              <a:solidFill>
                <a:srgbClr val="0000CC"/>
              </a:solidFill>
              <a:latin typeface="Arial" panose="020B0604020202020204" pitchFamily="34" charset="0"/>
              <a:ea typeface="宋体" panose="02010600030101010101" pitchFamily="2" charset="-122"/>
              <a:sym typeface="Symbol" panose="05050102010706020507" pitchFamily="2" charset="2"/>
            </a:endParaRPr>
          </a:p>
        </p:txBody>
      </p:sp>
      <p:sp>
        <p:nvSpPr>
          <p:cNvPr id="7173" name="Text Box 6"/>
          <p:cNvSpPr txBox="1"/>
          <p:nvPr/>
        </p:nvSpPr>
        <p:spPr>
          <a:xfrm>
            <a:off x="0" y="4295775"/>
            <a:ext cx="9144000" cy="2405063"/>
          </a:xfrm>
          <a:prstGeom prst="rect">
            <a:avLst/>
          </a:prstGeom>
          <a:solidFill>
            <a:schemeClr val="bg1">
              <a:alpha val="100000"/>
            </a:schemeClr>
          </a:solidFill>
          <a:ln w="25400" cap="flat" cmpd="sng">
            <a:solidFill>
              <a:schemeClr val="hlink"/>
            </a:solidFill>
            <a:prstDash val="solid"/>
            <a:bevel/>
            <a:headEnd type="none" w="med" len="med"/>
            <a:tailEnd type="none" w="med" len="med"/>
          </a:ln>
        </p:spPr>
        <p:txBody>
          <a:bodyPr vert="horz" wrap="square" lIns="90170" tIns="46990" rIns="90170" bIns="46990" anchor="t">
            <a:spAutoFit/>
          </a:bodyPr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zh-CN" altLang="en-US" sz="3000" b="1" u="sng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2" charset="2"/>
              </a:rPr>
              <a:t>(嵌套查询)</a:t>
            </a:r>
            <a:endParaRPr lang="zh-CN" altLang="en-US" sz="3000" b="1" u="sng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  <a:sym typeface="Symbol" panose="05050102010706020507" pitchFamily="2" charset="2"/>
            </a:endParaRPr>
          </a:p>
          <a:p>
            <a:pPr marL="914400" lvl="1" indent="-457200" algn="l" eaLnBrk="1" hangingPunct="1">
              <a:lnSpc>
                <a:spcPct val="100000"/>
              </a:lnSpc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x-none" sz="30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2" charset="2"/>
              </a:rPr>
              <a:t>SELECT  o1.cid  FROM orders  o1</a:t>
            </a:r>
            <a:endParaRPr lang="en-US" altLang="x-none" sz="3000" b="1" dirty="0">
              <a:solidFill>
                <a:srgbClr val="0000CC"/>
              </a:solidFill>
              <a:latin typeface="Arial" panose="020B0604020202020204" pitchFamily="34" charset="0"/>
              <a:ea typeface="宋体" panose="02010600030101010101" pitchFamily="2" charset="-122"/>
              <a:sym typeface="Symbol" panose="05050102010706020507" pitchFamily="2" charset="2"/>
            </a:endParaRPr>
          </a:p>
          <a:p>
            <a:pPr marL="914400" lvl="1" indent="-457200" algn="l" eaLnBrk="1" hangingPunct="1">
              <a:lnSpc>
                <a:spcPct val="100000"/>
              </a:lnSpc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x-none" sz="30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2" charset="2"/>
              </a:rPr>
              <a:t>WHERE  o1.pid=‘p01’  and  o1.cid  IN (</a:t>
            </a:r>
            <a:endParaRPr lang="en-US" altLang="x-none" sz="3000" b="1" dirty="0">
              <a:solidFill>
                <a:srgbClr val="0000CC"/>
              </a:solidFill>
              <a:latin typeface="Arial" panose="020B0604020202020204" pitchFamily="34" charset="0"/>
              <a:ea typeface="宋体" panose="02010600030101010101" pitchFamily="2" charset="-122"/>
              <a:sym typeface="Symbol" panose="05050102010706020507" pitchFamily="2" charset="2"/>
            </a:endParaRPr>
          </a:p>
          <a:p>
            <a:pPr marL="1828800" lvl="3" indent="-457200" algn="l" eaLnBrk="1" hangingPunct="1">
              <a:lnSpc>
                <a:spcPct val="100000"/>
              </a:lnSpc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x-none" sz="3000" b="1" dirty="0">
                <a:solidFill>
                  <a:srgbClr val="FF0066"/>
                </a:solidFill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2" charset="2"/>
              </a:rPr>
              <a:t>SELECT  o2.cid   FROM  orders  o2</a:t>
            </a:r>
            <a:endParaRPr lang="en-US" altLang="x-none" sz="3000" b="1" dirty="0">
              <a:solidFill>
                <a:srgbClr val="FF0066"/>
              </a:solidFill>
              <a:latin typeface="Arial" panose="020B0604020202020204" pitchFamily="34" charset="0"/>
              <a:ea typeface="宋体" panose="02010600030101010101" pitchFamily="2" charset="-122"/>
              <a:sym typeface="Symbol" panose="05050102010706020507" pitchFamily="2" charset="2"/>
            </a:endParaRPr>
          </a:p>
          <a:p>
            <a:pPr marL="1828800" lvl="3" indent="-457200" algn="l" eaLnBrk="1" hangingPunct="1">
              <a:lnSpc>
                <a:spcPct val="100000"/>
              </a:lnSpc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x-none" sz="3000" b="1" dirty="0">
                <a:solidFill>
                  <a:srgbClr val="FF0066"/>
                </a:solidFill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2" charset="2"/>
              </a:rPr>
              <a:t>WHERE  o2.pid=‘p07’</a:t>
            </a:r>
            <a:r>
              <a:rPr lang="en-US" altLang="x-none" sz="3000" b="1" dirty="0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2" charset="2"/>
              </a:rPr>
              <a:t> </a:t>
            </a:r>
            <a:r>
              <a:rPr lang="en-US" altLang="x-none" sz="30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2" charset="2"/>
              </a:rPr>
              <a:t>) ;</a:t>
            </a:r>
            <a:endParaRPr lang="en-US" altLang="x-none" sz="3000" b="1" dirty="0">
              <a:solidFill>
                <a:srgbClr val="0000CC"/>
              </a:solidFill>
              <a:latin typeface="Arial" panose="020B0604020202020204" pitchFamily="34" charset="0"/>
              <a:ea typeface="宋体" panose="02010600030101010101" pitchFamily="2" charset="-122"/>
              <a:sym typeface="Symbol" panose="05050102010706020507" pitchFamily="2" charset="2"/>
            </a:endParaRPr>
          </a:p>
        </p:txBody>
      </p:sp>
      <p:sp>
        <p:nvSpPr>
          <p:cNvPr id="2" name="日期占位符 1"/>
          <p:cNvSpPr/>
          <p:nvPr>
            <p:ph type="dt" sz="half" idx="10"/>
          </p:nvPr>
        </p:nvSpPr>
        <p:spPr/>
        <p:txBody>
          <a:bodyPr/>
          <a:p>
            <a:pPr lvl="0" eaLnBrk="1" hangingPunct="1"/>
            <a:fld id="{BB962C8B-B14F-4D97-AF65-F5344CB8AC3E}" type="datetime1">
              <a:rPr lang="zh-CN" altLang="en-US" dirty="0">
                <a:latin typeface="Times New Roman" panose="02020603050405020304" pitchFamily="2" charset="0"/>
              </a:rPr>
            </a:fld>
            <a:endParaRPr lang="zh-CN" altLang="en-US" dirty="0">
              <a:latin typeface="Times New Roman" panose="02020603050405020304" pitchFamily="2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2" grpId="0" bldLvl="0" animBg="1"/>
      <p:bldP spid="7173" grpId="0" bldLvl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标题 8193"/>
          <p:cNvSpPr>
            <a:spLocks noGrp="1"/>
          </p:cNvSpPr>
          <p:nvPr>
            <p:ph type="title"/>
          </p:nvPr>
        </p:nvSpPr>
        <p:spPr>
          <a:xfrm>
            <a:off x="685800" y="85725"/>
            <a:ext cx="7772400" cy="533400"/>
          </a:xfrm>
        </p:spPr>
        <p:txBody>
          <a:bodyPr anchor="ctr"/>
          <a:p>
            <a:r>
              <a:rPr lang="zh-CN" altLang="en-US" sz="2800" dirty="0">
                <a:ea typeface="宋体" panose="02010600030101010101" pitchFamily="2" charset="-122"/>
              </a:rPr>
              <a:t>复杂查询（除法）在SQL中的表示</a:t>
            </a:r>
            <a:endParaRPr lang="zh-CN" altLang="en-US" sz="2800" dirty="0"/>
          </a:p>
        </p:txBody>
      </p:sp>
      <p:sp>
        <p:nvSpPr>
          <p:cNvPr id="8195" name="Rectangle 3"/>
          <p:cNvSpPr>
            <a:spLocks noGrp="1"/>
          </p:cNvSpPr>
          <p:nvPr/>
        </p:nvSpPr>
        <p:spPr>
          <a:xfrm>
            <a:off x="34925" y="765175"/>
            <a:ext cx="9074150" cy="792163"/>
          </a:xfrm>
          <a:prstGeom prst="rect">
            <a:avLst/>
          </a:prstGeom>
          <a:noFill/>
          <a:ln w="9525">
            <a:noFill/>
          </a:ln>
        </p:spPr>
        <p:txBody>
          <a:bodyPr vert="horz" wrap="square" anchor="t"/>
          <a:lstStyle>
            <a:lvl1pPr marL="342900" lvl="0" indent="-3429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Wingdings" panose="05000000000000000000" pitchFamily="2" charset="2"/>
              <a:buChar char="q"/>
              <a:defRPr sz="2400" b="1" u="none" kern="1200" baseline="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lvl="1" indent="-28575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Wingdings" panose="05000000000000000000" pitchFamily="2" charset="2"/>
              <a:buChar char="–"/>
              <a:defRPr sz="2400" b="1" u="none" kern="1200" baseline="0">
                <a:solidFill>
                  <a:srgbClr val="FF0000"/>
                </a:solidFill>
                <a:latin typeface="Arial" panose="020B0604020202020204" pitchFamily="34" charset="0"/>
              </a:defRPr>
            </a:lvl2pPr>
            <a:lvl3pPr marL="1143000" lvl="2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Wingdings" panose="05000000000000000000" pitchFamily="2" charset="2"/>
              <a:buChar char="§"/>
              <a:defRPr sz="2400" b="1" u="none" kern="1200" baseline="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lvl="3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Wingdings" panose="05000000000000000000" pitchFamily="2" charset="2"/>
              <a:buChar char="Ø"/>
              <a:defRPr sz="2400" b="1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lvl="4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Wingdings" panose="05000000000000000000" pitchFamily="2" charset="2"/>
              <a:buChar char="»"/>
              <a:defRPr sz="2400" b="1" u="none" kern="1200" baseline="0">
                <a:solidFill>
                  <a:schemeClr val="accent2"/>
                </a:solidFill>
                <a:latin typeface="Arial" panose="020B0604020202020204" pitchFamily="34" charset="0"/>
              </a:defRPr>
            </a:lvl5pPr>
          </a:lstStyle>
          <a:p>
            <a:pPr marL="1905" lvl="0" indent="-1905" eaLnBrk="0" hangingPunct="0">
              <a:lnSpc>
                <a:spcPts val="3000"/>
              </a:lnSpc>
              <a:spcBef>
                <a:spcPct val="40000"/>
              </a:spcBef>
              <a:buNone/>
            </a:pPr>
            <a:r>
              <a:rPr lang="en-US" altLang="x-none" sz="3000" dirty="0"/>
              <a:t>[Exp 3.5.2] Find cids of customers who place orders with </a:t>
            </a:r>
            <a:r>
              <a:rPr lang="en-US" altLang="x-none" sz="3000" dirty="0">
                <a:solidFill>
                  <a:srgbClr val="FF0066"/>
                </a:solidFill>
              </a:rPr>
              <a:t>ALL</a:t>
            </a:r>
            <a:r>
              <a:rPr lang="en-US" altLang="x-none" sz="3000" dirty="0"/>
              <a:t> </a:t>
            </a:r>
            <a:r>
              <a:rPr lang="en-US" altLang="x-none" sz="3000" dirty="0">
                <a:solidFill>
                  <a:srgbClr val="FF0066"/>
                </a:solidFill>
              </a:rPr>
              <a:t>agents</a:t>
            </a:r>
            <a:r>
              <a:rPr lang="en-US" altLang="x-none" sz="3000" dirty="0"/>
              <a:t> based in New York.</a:t>
            </a:r>
            <a:endParaRPr lang="en-US" altLang="x-none" sz="3000" u="sng" dirty="0">
              <a:solidFill>
                <a:schemeClr val="tx1"/>
              </a:solidFill>
              <a:sym typeface="Symbol" panose="05050102010706020507" pitchFamily="2" charset="2"/>
            </a:endParaRPr>
          </a:p>
        </p:txBody>
      </p:sp>
      <p:sp>
        <p:nvSpPr>
          <p:cNvPr id="8196" name="Rectangle 3"/>
          <p:cNvSpPr>
            <a:spLocks noGrp="1"/>
          </p:cNvSpPr>
          <p:nvPr/>
        </p:nvSpPr>
        <p:spPr>
          <a:xfrm>
            <a:off x="19050" y="1754188"/>
            <a:ext cx="9074150" cy="117475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anchor="t"/>
          <a:lstStyle>
            <a:lvl1pPr marL="342900" lvl="0" indent="-3429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Wingdings" panose="05000000000000000000" pitchFamily="2" charset="2"/>
              <a:buChar char="q"/>
              <a:defRPr sz="2400" b="1" u="none" kern="1200" baseline="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lvl="1" indent="-28575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Wingdings" panose="05000000000000000000" pitchFamily="2" charset="2"/>
              <a:buChar char="–"/>
              <a:defRPr sz="2400" b="1" u="none" kern="1200" baseline="0">
                <a:solidFill>
                  <a:srgbClr val="FF0000"/>
                </a:solidFill>
                <a:latin typeface="Arial" panose="020B0604020202020204" pitchFamily="34" charset="0"/>
              </a:defRPr>
            </a:lvl2pPr>
            <a:lvl3pPr marL="1143000" lvl="2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Wingdings" panose="05000000000000000000" pitchFamily="2" charset="2"/>
              <a:buChar char="§"/>
              <a:defRPr sz="2400" b="1" u="none" kern="1200" baseline="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lvl="3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Wingdings" panose="05000000000000000000" pitchFamily="2" charset="2"/>
              <a:buChar char="Ø"/>
              <a:defRPr sz="2400" b="1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lvl="4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Wingdings" panose="05000000000000000000" pitchFamily="2" charset="2"/>
              <a:buChar char="»"/>
              <a:defRPr sz="2400" b="1" u="none" kern="1200" baseline="0">
                <a:solidFill>
                  <a:schemeClr val="accent2"/>
                </a:solidFill>
                <a:latin typeface="Arial" panose="020B0604020202020204" pitchFamily="34" charset="0"/>
              </a:defRPr>
            </a:lvl5pPr>
          </a:lstStyle>
          <a:p>
            <a:pPr marL="1905" lvl="0" indent="-1905" eaLnBrk="0" hangingPunct="0">
              <a:lnSpc>
                <a:spcPts val="3000"/>
              </a:lnSpc>
              <a:spcBef>
                <a:spcPct val="20000"/>
              </a:spcBef>
              <a:buClr>
                <a:schemeClr val="tx1"/>
              </a:buClr>
            </a:pPr>
            <a:r>
              <a:rPr lang="zh-CN" altLang="en-US" sz="3000" dirty="0">
                <a:ea typeface="宋体" panose="02010600030101010101" pitchFamily="2" charset="-122"/>
              </a:rPr>
              <a:t>在关系代数中的表示：</a:t>
            </a:r>
            <a:endParaRPr lang="zh-CN" altLang="en-US" sz="3000" dirty="0">
              <a:ea typeface="宋体" panose="02010600030101010101" pitchFamily="2" charset="-122"/>
            </a:endParaRPr>
          </a:p>
          <a:p>
            <a:pPr marL="1905" lvl="2" indent="479425" eaLnBrk="0" hangingPunct="0">
              <a:lnSpc>
                <a:spcPts val="3000"/>
              </a:lnSpc>
              <a:spcBef>
                <a:spcPct val="20000"/>
              </a:spcBef>
              <a:buNone/>
            </a:pPr>
            <a:r>
              <a:rPr lang="en-US" altLang="x-none" sz="3000" dirty="0">
                <a:solidFill>
                  <a:srgbClr val="FF0000"/>
                </a:solidFill>
              </a:rPr>
              <a:t>o[cid, aid] </a:t>
            </a:r>
            <a:r>
              <a:rPr lang="en-US" altLang="x-none" sz="3000" dirty="0">
                <a:solidFill>
                  <a:srgbClr val="FF0000"/>
                </a:solidFill>
                <a:sym typeface="Symbol" panose="05050102010706020507" pitchFamily="2" charset="2"/>
              </a:rPr>
              <a:t> (a where city=‘New York’)[aid]</a:t>
            </a:r>
            <a:endParaRPr lang="en-US" altLang="x-none" sz="3000" dirty="0">
              <a:solidFill>
                <a:srgbClr val="FF0000"/>
              </a:solidFill>
              <a:sym typeface="Symbol" panose="05050102010706020507" pitchFamily="2" charset="2"/>
            </a:endParaRPr>
          </a:p>
        </p:txBody>
      </p:sp>
      <p:sp>
        <p:nvSpPr>
          <p:cNvPr id="8197" name="Text Box 5"/>
          <p:cNvSpPr txBox="1"/>
          <p:nvPr/>
        </p:nvSpPr>
        <p:spPr>
          <a:xfrm>
            <a:off x="0" y="2990850"/>
            <a:ext cx="9144000" cy="3775075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bevel/>
            <a:headEnd type="none" w="med" len="med"/>
            <a:tailEnd type="none" w="med" len="med"/>
          </a:ln>
        </p:spPr>
        <p:txBody>
          <a:bodyPr vert="horz" wrap="square" anchor="t">
            <a:spAutoFit/>
          </a:bodyPr>
          <a:p>
            <a:pPr lvl="1" algn="l" eaLnBrk="1" hangingPunct="1"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x-none" sz="3000" b="1" dirty="0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2" charset="2"/>
              </a:rPr>
              <a:t>SELECT  c.cid</a:t>
            </a:r>
            <a:endParaRPr lang="en-US" altLang="x-none" sz="3000" b="1" dirty="0">
              <a:latin typeface="Arial" panose="020B0604020202020204" pitchFamily="34" charset="0"/>
              <a:ea typeface="宋体" panose="02010600030101010101" pitchFamily="2" charset="-122"/>
              <a:sym typeface="Symbol" panose="05050102010706020507" pitchFamily="2" charset="2"/>
            </a:endParaRPr>
          </a:p>
          <a:p>
            <a:pPr lvl="1" algn="l" eaLnBrk="1" hangingPunct="1"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x-none" sz="3000" b="1" dirty="0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2" charset="2"/>
              </a:rPr>
              <a:t>FROM    customers  c</a:t>
            </a:r>
            <a:endParaRPr lang="en-US" altLang="x-none" sz="3000" b="1" dirty="0">
              <a:latin typeface="Arial" panose="020B0604020202020204" pitchFamily="34" charset="0"/>
              <a:ea typeface="宋体" panose="02010600030101010101" pitchFamily="2" charset="-122"/>
              <a:sym typeface="Symbol" panose="05050102010706020507" pitchFamily="2" charset="2"/>
            </a:endParaRPr>
          </a:p>
          <a:p>
            <a:pPr lvl="1" algn="l" eaLnBrk="1" hangingPunct="1"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x-none" sz="3000" b="1" dirty="0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2" charset="2"/>
              </a:rPr>
              <a:t>WHERE  </a:t>
            </a:r>
            <a:r>
              <a:rPr lang="en-US" altLang="x-none" sz="30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2" charset="2"/>
              </a:rPr>
              <a:t>NOT EXISTS</a:t>
            </a:r>
            <a:r>
              <a:rPr lang="en-US" altLang="x-none" sz="3000" b="1" dirty="0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2" charset="2"/>
              </a:rPr>
              <a:t> (</a:t>
            </a:r>
            <a:endParaRPr lang="en-US" altLang="x-none" sz="3000" b="1" dirty="0">
              <a:latin typeface="Arial" panose="020B0604020202020204" pitchFamily="34" charset="0"/>
              <a:ea typeface="宋体" panose="02010600030101010101" pitchFamily="2" charset="-122"/>
              <a:sym typeface="Symbol" panose="05050102010706020507" pitchFamily="2" charset="2"/>
            </a:endParaRPr>
          </a:p>
          <a:p>
            <a:pPr lvl="2" algn="l" eaLnBrk="1" hangingPunct="1"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x-none" sz="30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2" charset="2"/>
              </a:rPr>
              <a:t>SELECT  *</a:t>
            </a:r>
            <a:r>
              <a:rPr lang="zh-CN" altLang="en-US" sz="30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2" charset="2"/>
              </a:rPr>
              <a:t>    </a:t>
            </a:r>
            <a:r>
              <a:rPr lang="en-US" altLang="x-none" sz="30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2" charset="2"/>
              </a:rPr>
              <a:t>FROM  agents  a</a:t>
            </a:r>
            <a:endParaRPr lang="en-US" altLang="x-none" sz="3000" b="1" dirty="0">
              <a:solidFill>
                <a:srgbClr val="0000CC"/>
              </a:solidFill>
              <a:latin typeface="Arial" panose="020B0604020202020204" pitchFamily="34" charset="0"/>
              <a:ea typeface="宋体" panose="02010600030101010101" pitchFamily="2" charset="-122"/>
              <a:sym typeface="Symbol" panose="05050102010706020507" pitchFamily="2" charset="2"/>
            </a:endParaRPr>
          </a:p>
          <a:p>
            <a:pPr lvl="2" algn="l" eaLnBrk="1" hangingPunct="1"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x-none" sz="30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2" charset="2"/>
              </a:rPr>
              <a:t>WHERE  a.city = ‘New York’  and </a:t>
            </a:r>
            <a:r>
              <a:rPr lang="en-US" altLang="x-none" sz="3000" b="1" dirty="0">
                <a:solidFill>
                  <a:srgbClr val="FF0066"/>
                </a:solidFill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2" charset="2"/>
              </a:rPr>
              <a:t> </a:t>
            </a:r>
            <a:endParaRPr lang="en-US" altLang="x-none" sz="3000" b="1" dirty="0">
              <a:solidFill>
                <a:srgbClr val="FF0066"/>
              </a:solidFill>
              <a:latin typeface="Arial" panose="020B0604020202020204" pitchFamily="34" charset="0"/>
              <a:ea typeface="宋体" panose="02010600030101010101" pitchFamily="2" charset="-122"/>
              <a:sym typeface="Symbol" panose="05050102010706020507" pitchFamily="2" charset="2"/>
            </a:endParaRPr>
          </a:p>
          <a:p>
            <a:pPr marL="1905" lvl="3" indent="1369695" algn="l" eaLnBrk="1" hangingPunct="1"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x-none" sz="30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2" charset="2"/>
              </a:rPr>
              <a:t>NOT EXISTS (</a:t>
            </a:r>
            <a:endParaRPr lang="en-US" altLang="x-none" sz="3000" b="1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  <a:sym typeface="Symbol" panose="05050102010706020507" pitchFamily="2" charset="2"/>
            </a:endParaRPr>
          </a:p>
          <a:p>
            <a:pPr marL="2057400" lvl="4" indent="-228600" algn="l" eaLnBrk="1" hangingPunct="1"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x-none" sz="3000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2" charset="2"/>
              </a:rPr>
              <a:t>SELECT</a:t>
            </a:r>
            <a:r>
              <a:rPr lang="en-US" altLang="x-none" sz="3000" b="1" dirty="0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2" charset="2"/>
              </a:rPr>
              <a:t>  </a:t>
            </a:r>
            <a:r>
              <a:rPr lang="en-US" altLang="x-none" sz="3000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2" charset="2"/>
              </a:rPr>
              <a:t>*</a:t>
            </a:r>
            <a:r>
              <a:rPr lang="zh-CN" altLang="en-US" sz="3000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2" charset="2"/>
              </a:rPr>
              <a:t>    </a:t>
            </a:r>
            <a:r>
              <a:rPr lang="en-US" altLang="x-none" sz="3000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2" charset="2"/>
              </a:rPr>
              <a:t>FROM</a:t>
            </a:r>
            <a:r>
              <a:rPr lang="en-US" altLang="x-none" sz="3000" b="1" dirty="0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2" charset="2"/>
              </a:rPr>
              <a:t>  </a:t>
            </a:r>
            <a:r>
              <a:rPr lang="en-US" altLang="x-none" sz="3000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2" charset="2"/>
              </a:rPr>
              <a:t>orders  o</a:t>
            </a:r>
            <a:endParaRPr lang="en-US" altLang="x-none" sz="3000" b="1" dirty="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  <a:sym typeface="Symbol" panose="05050102010706020507" pitchFamily="2" charset="2"/>
            </a:endParaRPr>
          </a:p>
          <a:p>
            <a:pPr marL="2057400" lvl="4" indent="-228600" algn="l" eaLnBrk="1" hangingPunct="1"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x-none" sz="3000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2" charset="2"/>
              </a:rPr>
              <a:t>WHERE</a:t>
            </a:r>
            <a:r>
              <a:rPr lang="en-US" altLang="x-none" sz="3000" b="1" dirty="0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2" charset="2"/>
              </a:rPr>
              <a:t>  </a:t>
            </a:r>
            <a:r>
              <a:rPr lang="en-US" altLang="x-none" sz="3000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2" charset="2"/>
              </a:rPr>
              <a:t>o.cid=c.cid and o.aid=a.aid </a:t>
            </a:r>
            <a:r>
              <a:rPr lang="en-US" altLang="x-none" sz="3000" b="1" dirty="0">
                <a:solidFill>
                  <a:srgbClr val="FF0066"/>
                </a:solidFill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2" charset="2"/>
              </a:rPr>
              <a:t>)</a:t>
            </a:r>
            <a:r>
              <a:rPr lang="en-US" altLang="x-none" sz="3000" b="1" dirty="0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2" charset="2"/>
              </a:rPr>
              <a:t>)</a:t>
            </a:r>
            <a:endParaRPr lang="en-US" altLang="x-none" sz="3000" b="1" dirty="0">
              <a:latin typeface="Arial" panose="020B0604020202020204" pitchFamily="34" charset="0"/>
              <a:ea typeface="宋体" panose="02010600030101010101" pitchFamily="2" charset="-122"/>
              <a:sym typeface="Symbol" panose="05050102010706020507" pitchFamily="2" charset="2"/>
            </a:endParaRPr>
          </a:p>
        </p:txBody>
      </p:sp>
      <p:sp>
        <p:nvSpPr>
          <p:cNvPr id="2" name="日期占位符 1"/>
          <p:cNvSpPr/>
          <p:nvPr>
            <p:ph type="dt" sz="half" idx="10"/>
          </p:nvPr>
        </p:nvSpPr>
        <p:spPr/>
        <p:txBody>
          <a:bodyPr/>
          <a:p>
            <a:pPr lvl="0" eaLnBrk="1" hangingPunct="1"/>
            <a:fld id="{BB962C8B-B14F-4D97-AF65-F5344CB8AC3E}" type="datetime1">
              <a:rPr lang="zh-CN" altLang="en-US" dirty="0">
                <a:latin typeface="Times New Roman" panose="02020603050405020304" pitchFamily="2" charset="0"/>
              </a:rPr>
            </a:fld>
            <a:endParaRPr lang="zh-CN" altLang="en-US" dirty="0">
              <a:latin typeface="Times New Roman" panose="02020603050405020304" pitchFamily="2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6" grpId="0" bldLvl="0"/>
      <p:bldP spid="8197" grpId="0" bldLvl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Rectangle 2"/>
          <p:cNvSpPr>
            <a:spLocks noGrp="1"/>
          </p:cNvSpPr>
          <p:nvPr>
            <p:ph type="title"/>
          </p:nvPr>
        </p:nvSpPr>
        <p:spPr>
          <a:xfrm>
            <a:off x="6948488" y="228600"/>
            <a:ext cx="1509712" cy="533400"/>
          </a:xfrm>
        </p:spPr>
        <p:txBody>
          <a:bodyPr vert="horz" wrap="square" anchor="ctr"/>
          <a:p>
            <a:pPr eaLnBrk="1" hangingPunct="1"/>
            <a:r>
              <a:rPr lang="en-US" altLang="zh-CN"/>
              <a:t>SQL</a:t>
            </a:r>
            <a:endParaRPr lang="en-US" altLang="zh-CN"/>
          </a:p>
        </p:txBody>
      </p:sp>
      <p:sp>
        <p:nvSpPr>
          <p:cNvPr id="9219" name="Rectangle 3"/>
          <p:cNvSpPr>
            <a:spLocks noGrp="1"/>
          </p:cNvSpPr>
          <p:nvPr>
            <p:ph type="body"/>
          </p:nvPr>
        </p:nvSpPr>
        <p:spPr>
          <a:xfrm>
            <a:off x="457200" y="765175"/>
            <a:ext cx="8686800" cy="5688013"/>
          </a:xfrm>
        </p:spPr>
        <p:txBody>
          <a:bodyPr vert="horz" wrap="square" anchor="t"/>
          <a:p>
            <a:pPr eaLnBrk="1" hangingPunct="1">
              <a:spcBef>
                <a:spcPts val="1200"/>
              </a:spcBef>
            </a:pPr>
            <a:r>
              <a:rPr lang="zh-CN" altLang="en-US" sz="3200" dirty="0">
                <a:solidFill>
                  <a:srgbClr val="FF0000"/>
                </a:solidFill>
              </a:rPr>
              <a:t>统计查询</a:t>
            </a:r>
            <a:endParaRPr lang="zh-CN" altLang="en-US" sz="3200" dirty="0"/>
          </a:p>
          <a:p>
            <a:pPr lvl="1" eaLnBrk="1" hangingPunct="1">
              <a:spcBef>
                <a:spcPts val="1200"/>
              </a:spcBef>
            </a:pPr>
            <a:r>
              <a:rPr lang="zh-CN" altLang="en-US" sz="3200" dirty="0">
                <a:solidFill>
                  <a:srgbClr val="0000CC"/>
                </a:solidFill>
              </a:rPr>
              <a:t>统计查询</a:t>
            </a:r>
            <a:endParaRPr lang="zh-CN" altLang="en-US" sz="3200" dirty="0">
              <a:solidFill>
                <a:srgbClr val="0000CC"/>
              </a:solidFill>
            </a:endParaRPr>
          </a:p>
          <a:p>
            <a:pPr marL="1905" lvl="2" indent="912495" eaLnBrk="1" hangingPunct="1">
              <a:spcBef>
                <a:spcPts val="1200"/>
              </a:spcBef>
            </a:pPr>
            <a:r>
              <a:rPr lang="zh-CN" altLang="en-US" sz="3200" dirty="0">
                <a:solidFill>
                  <a:srgbClr val="0000CC"/>
                </a:solidFill>
              </a:rPr>
              <a:t>COUNT, SUM, AVG, MIN, MAX</a:t>
            </a:r>
            <a:endParaRPr lang="zh-CN" altLang="en-US" sz="3200" dirty="0">
              <a:solidFill>
                <a:srgbClr val="0000CC"/>
              </a:solidFill>
            </a:endParaRPr>
          </a:p>
          <a:p>
            <a:pPr marL="1905" lvl="2" indent="912495" eaLnBrk="1" hangingPunct="1">
              <a:spcBef>
                <a:spcPts val="1200"/>
              </a:spcBef>
            </a:pPr>
            <a:endParaRPr lang="zh-CN" altLang="en-US" sz="3200" dirty="0">
              <a:solidFill>
                <a:srgbClr val="0000CC"/>
              </a:solidFill>
            </a:endParaRPr>
          </a:p>
          <a:p>
            <a:pPr lvl="1" eaLnBrk="1" hangingPunct="1">
              <a:spcBef>
                <a:spcPts val="1200"/>
              </a:spcBef>
            </a:pPr>
            <a:r>
              <a:rPr lang="zh-CN" altLang="en-US" sz="3200" dirty="0">
                <a:solidFill>
                  <a:srgbClr val="0000CC"/>
                </a:solidFill>
              </a:rPr>
              <a:t>分组统计查询 (GROUP BY)</a:t>
            </a:r>
            <a:endParaRPr lang="zh-CN" altLang="en-US" sz="3200" dirty="0">
              <a:solidFill>
                <a:srgbClr val="0000CC"/>
              </a:solidFill>
            </a:endParaRPr>
          </a:p>
          <a:p>
            <a:pPr lvl="1" eaLnBrk="1" hangingPunct="1">
              <a:spcBef>
                <a:spcPts val="1200"/>
              </a:spcBef>
            </a:pPr>
            <a:endParaRPr lang="zh-CN" altLang="en-US" sz="3200" dirty="0">
              <a:solidFill>
                <a:srgbClr val="0000CC"/>
              </a:solidFill>
            </a:endParaRPr>
          </a:p>
          <a:p>
            <a:pPr lvl="1" eaLnBrk="1" hangingPunct="1">
              <a:spcBef>
                <a:spcPts val="1200"/>
              </a:spcBef>
            </a:pPr>
            <a:r>
              <a:rPr lang="zh-CN" altLang="en-US" sz="3200" dirty="0">
                <a:solidFill>
                  <a:srgbClr val="0000CC"/>
                </a:solidFill>
              </a:rPr>
              <a:t>分组统计选择查询 </a:t>
            </a:r>
            <a:endParaRPr lang="zh-CN" altLang="en-US" sz="3200" dirty="0">
              <a:solidFill>
                <a:srgbClr val="0000CC"/>
              </a:solidFill>
            </a:endParaRPr>
          </a:p>
          <a:p>
            <a:pPr marL="1905" lvl="2" indent="912495" eaLnBrk="1" hangingPunct="1">
              <a:spcBef>
                <a:spcPts val="1200"/>
              </a:spcBef>
              <a:buNone/>
            </a:pPr>
            <a:r>
              <a:rPr lang="zh-CN" altLang="en-US" sz="3200" dirty="0">
                <a:solidFill>
                  <a:srgbClr val="0000CC"/>
                </a:solidFill>
              </a:rPr>
              <a:t>(GROUP BY </a:t>
            </a:r>
            <a:r>
              <a:rPr lang="zh-CN" altLang="en-US" sz="3200" dirty="0">
                <a:solidFill>
                  <a:srgbClr val="0000CC"/>
                </a:solidFill>
                <a:latin typeface="黑体" panose="02010609060101010101" pitchFamily="1" charset="-122"/>
              </a:rPr>
              <a:t>…</a:t>
            </a:r>
            <a:r>
              <a:rPr lang="zh-CN" altLang="en-US" sz="3200" dirty="0">
                <a:solidFill>
                  <a:srgbClr val="0000CC"/>
                </a:solidFill>
              </a:rPr>
              <a:t> HAVING </a:t>
            </a:r>
            <a:r>
              <a:rPr lang="zh-CN" altLang="en-US" sz="3200" dirty="0">
                <a:solidFill>
                  <a:srgbClr val="0000CC"/>
                </a:solidFill>
                <a:latin typeface="黑体" panose="02010609060101010101" pitchFamily="1" charset="-122"/>
              </a:rPr>
              <a:t>…</a:t>
            </a:r>
            <a:r>
              <a:rPr lang="zh-CN" altLang="en-US" sz="3200" dirty="0">
                <a:solidFill>
                  <a:srgbClr val="0000CC"/>
                </a:solidFill>
              </a:rPr>
              <a:t>)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  <p:sp>
        <p:nvSpPr>
          <p:cNvPr id="2" name="日期占位符 1"/>
          <p:cNvSpPr/>
          <p:nvPr>
            <p:ph type="dt" sz="half" idx="10"/>
          </p:nvPr>
        </p:nvSpPr>
        <p:spPr/>
        <p:txBody>
          <a:bodyPr/>
          <a:p>
            <a:pPr lvl="0" eaLnBrk="1" hangingPunct="1"/>
            <a:fld id="{BB962C8B-B14F-4D97-AF65-F5344CB8AC3E}" type="datetime1">
              <a:rPr lang="zh-CN" altLang="en-US" dirty="0">
                <a:latin typeface="Times New Roman" panose="02020603050405020304" pitchFamily="2" charset="0"/>
              </a:rPr>
            </a:fld>
            <a:endParaRPr lang="zh-CN" altLang="en-US" dirty="0">
              <a:latin typeface="Times New Roman" panose="02020603050405020304" pitchFamily="2" charset="0"/>
            </a:endParaRPr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标题 10241"/>
          <p:cNvSpPr>
            <a:spLocks noGrp="1"/>
          </p:cNvSpPr>
          <p:nvPr>
            <p:ph type="title"/>
          </p:nvPr>
        </p:nvSpPr>
        <p:spPr>
          <a:xfrm>
            <a:off x="685800" y="85725"/>
            <a:ext cx="7772400" cy="533400"/>
          </a:xfrm>
        </p:spPr>
        <p:txBody>
          <a:bodyPr anchor="ctr"/>
          <a:p>
            <a:r>
              <a:rPr lang="zh-CN" altLang="en-US" sz="2800" dirty="0">
                <a:ea typeface="宋体" panose="02010600030101010101" pitchFamily="2" charset="-122"/>
              </a:rPr>
              <a:t>简单统计查询</a:t>
            </a:r>
            <a:endParaRPr lang="zh-CN" altLang="en-US" sz="2800" dirty="0"/>
          </a:p>
        </p:txBody>
      </p:sp>
      <p:sp>
        <p:nvSpPr>
          <p:cNvPr id="10243" name="文本占位符 10242"/>
          <p:cNvSpPr>
            <a:spLocks noGrp="1"/>
          </p:cNvSpPr>
          <p:nvPr>
            <p:ph type="body" idx="1"/>
          </p:nvPr>
        </p:nvSpPr>
        <p:spPr>
          <a:xfrm>
            <a:off x="327025" y="622300"/>
            <a:ext cx="8423275" cy="3527425"/>
          </a:xfrm>
        </p:spPr>
        <p:txBody>
          <a:bodyPr/>
          <a:p>
            <a:pPr marL="1905" indent="-1905"/>
            <a:r>
              <a:rPr lang="zh-CN" altLang="en-US" dirty="0">
                <a:ea typeface="宋体" panose="02010600030101010101" pitchFamily="2" charset="-122"/>
              </a:rPr>
              <a:t>五个统计函数：count,  sum,  avg,  min,  max</a:t>
            </a:r>
            <a:endParaRPr lang="zh-CN" altLang="en-US" dirty="0">
              <a:ea typeface="宋体" panose="02010600030101010101" pitchFamily="2" charset="-122"/>
            </a:endParaRPr>
          </a:p>
          <a:p>
            <a:pPr marL="1905" indent="-1905"/>
            <a:r>
              <a:rPr lang="zh-CN" altLang="en-US" dirty="0">
                <a:ea typeface="宋体" panose="02010600030101010101" pitchFamily="2" charset="-122"/>
              </a:rPr>
              <a:t>distinct 谓词在统计函数中的使用</a:t>
            </a:r>
            <a:endParaRPr lang="zh-CN" altLang="en-US" dirty="0">
              <a:ea typeface="宋体" panose="02010600030101010101" pitchFamily="2" charset="-122"/>
            </a:endParaRPr>
          </a:p>
          <a:p>
            <a:pPr marL="1905" lvl="1" indent="455295"/>
            <a:r>
              <a:rPr lang="zh-CN" altLang="en-US" dirty="0">
                <a:solidFill>
                  <a:srgbClr val="0000CC"/>
                </a:solidFill>
                <a:ea typeface="宋体" panose="02010600030101010101" pitchFamily="2" charset="-122"/>
              </a:rPr>
              <a:t>例如：</a:t>
            </a:r>
            <a:r>
              <a:rPr lang="zh-CN" altLang="en-US" dirty="0">
                <a:ea typeface="宋体" panose="02010600030101010101" pitchFamily="2" charset="-122"/>
              </a:rPr>
              <a:t>count(city) </a:t>
            </a:r>
            <a:r>
              <a:rPr lang="zh-CN" altLang="en-US" dirty="0">
                <a:solidFill>
                  <a:srgbClr val="0000CC"/>
                </a:solidFill>
                <a:ea typeface="宋体" panose="02010600030101010101" pitchFamily="2" charset="-122"/>
              </a:rPr>
              <a:t>与</a:t>
            </a:r>
            <a:r>
              <a:rPr lang="zh-CN" altLang="en-US" dirty="0">
                <a:ea typeface="宋体" panose="02010600030101010101" pitchFamily="2" charset="-122"/>
              </a:rPr>
              <a:t> count(distinct city) </a:t>
            </a:r>
            <a:r>
              <a:rPr lang="zh-CN" altLang="en-US" dirty="0">
                <a:solidFill>
                  <a:srgbClr val="0000CC"/>
                </a:solidFill>
                <a:ea typeface="宋体" panose="02010600030101010101" pitchFamily="2" charset="-122"/>
              </a:rPr>
              <a:t>的区别</a:t>
            </a:r>
            <a:endParaRPr lang="zh-CN" altLang="en-US" dirty="0">
              <a:solidFill>
                <a:srgbClr val="0000CC"/>
              </a:solidFill>
              <a:ea typeface="宋体" panose="02010600030101010101" pitchFamily="2" charset="-122"/>
            </a:endParaRPr>
          </a:p>
          <a:p>
            <a:pPr marL="1905" indent="-1905"/>
            <a:r>
              <a:rPr lang="zh-CN" altLang="en-US" dirty="0">
                <a:ea typeface="宋体" panose="02010600030101010101" pitchFamily="2" charset="-122"/>
              </a:rPr>
              <a:t>如果被统计的集合是一个空集，函数的返回是什么？</a:t>
            </a:r>
            <a:endParaRPr lang="zh-CN" altLang="en-US" dirty="0">
              <a:ea typeface="宋体" panose="02010600030101010101" pitchFamily="2" charset="-122"/>
            </a:endParaRPr>
          </a:p>
          <a:p>
            <a:pPr marL="1905" indent="-1905"/>
            <a:r>
              <a:rPr lang="zh-CN" altLang="en-US" dirty="0">
                <a:ea typeface="宋体" panose="02010600030101010101" pitchFamily="2" charset="-122"/>
              </a:rPr>
              <a:t>如果集合中含有取值为NULL的元素，这五个函数的处理规则是什么？</a:t>
            </a:r>
            <a:endParaRPr lang="zh-CN" altLang="en-US" dirty="0">
              <a:ea typeface="宋体" panose="02010600030101010101" pitchFamily="2" charset="-122"/>
            </a:endParaRPr>
          </a:p>
          <a:p>
            <a:pPr marL="1905" lvl="1" indent="455295"/>
            <a:r>
              <a:rPr lang="zh-CN" altLang="en-US" dirty="0">
                <a:solidFill>
                  <a:srgbClr val="0000CC"/>
                </a:solidFill>
                <a:ea typeface="宋体" panose="02010600030101010101" pitchFamily="2" charset="-122"/>
              </a:rPr>
              <a:t>例如：</a:t>
            </a:r>
            <a:r>
              <a:rPr lang="zh-CN" altLang="en-US" dirty="0">
                <a:ea typeface="宋体" panose="02010600030101010101" pitchFamily="2" charset="-122"/>
              </a:rPr>
              <a:t>count(*) </a:t>
            </a:r>
            <a:r>
              <a:rPr lang="zh-CN" altLang="en-US" dirty="0">
                <a:solidFill>
                  <a:srgbClr val="0000CC"/>
                </a:solidFill>
                <a:ea typeface="宋体" panose="02010600030101010101" pitchFamily="2" charset="-122"/>
              </a:rPr>
              <a:t> 和 </a:t>
            </a:r>
            <a:r>
              <a:rPr lang="zh-CN" altLang="en-US" dirty="0">
                <a:ea typeface="宋体" panose="02010600030101010101" pitchFamily="2" charset="-122"/>
              </a:rPr>
              <a:t>count(city) </a:t>
            </a:r>
            <a:r>
              <a:rPr lang="zh-CN" altLang="en-US" dirty="0">
                <a:solidFill>
                  <a:srgbClr val="0000CC"/>
                </a:solidFill>
                <a:ea typeface="宋体" panose="02010600030101010101" pitchFamily="2" charset="-122"/>
              </a:rPr>
              <a:t>的区别</a:t>
            </a:r>
            <a:endParaRPr lang="zh-CN" altLang="en-US" dirty="0">
              <a:solidFill>
                <a:srgbClr val="0000CC"/>
              </a:solidFill>
            </a:endParaRPr>
          </a:p>
          <a:p>
            <a:pPr marL="1905" indent="-1905"/>
            <a:r>
              <a:rPr lang="zh-CN" altLang="en-US" dirty="0">
                <a:solidFill>
                  <a:srgbClr val="FF0000"/>
                </a:solidFill>
                <a:ea typeface="宋体" panose="02010600030101010101" pitchFamily="2" charset="-122"/>
              </a:rPr>
              <a:t>目标子句中只包含统计结果！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0244" name="文本框 10243"/>
          <p:cNvSpPr txBox="1"/>
          <p:nvPr/>
        </p:nvSpPr>
        <p:spPr>
          <a:xfrm>
            <a:off x="250825" y="4452938"/>
            <a:ext cx="8642350" cy="468312"/>
          </a:xfrm>
          <a:prstGeom prst="rect">
            <a:avLst/>
          </a:prstGeom>
          <a:noFill/>
          <a:ln w="9525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 lIns="90170" tIns="46990" rIns="90170" bIns="46990">
            <a:spAutoFit/>
          </a:bodyPr>
          <a:p>
            <a:r>
              <a:rPr lang="zh-CN" altLang="en-US" b="1" dirty="0">
                <a:latin typeface="Times New Roman" panose="02020603050405020304" pitchFamily="2" charset="0"/>
                <a:ea typeface="宋体" panose="02010600030101010101" pitchFamily="2" charset="-122"/>
              </a:rPr>
              <a:t>例：查询所有客户的总人数，平均折扣，以及所在城市的个数</a:t>
            </a:r>
            <a:endParaRPr lang="zh-CN" altLang="en-US" b="1" dirty="0">
              <a:latin typeface="Times New Roman" panose="02020603050405020304" pitchFamily="2" charset="0"/>
            </a:endParaRPr>
          </a:p>
        </p:txBody>
      </p:sp>
      <p:sp>
        <p:nvSpPr>
          <p:cNvPr id="10245" name="文本框 10244"/>
          <p:cNvSpPr txBox="1"/>
          <p:nvPr/>
        </p:nvSpPr>
        <p:spPr>
          <a:xfrm>
            <a:off x="323850" y="4935538"/>
            <a:ext cx="8783638" cy="13716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SELECT count(*), avg(discnt), count(distinct city)</a:t>
            </a:r>
            <a:endParaRPr lang="zh-CN" altLang="en-US" sz="2800" b="1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FROM  customers ;</a:t>
            </a:r>
            <a:endParaRPr lang="zh-CN" altLang="en-US" sz="2800" b="1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2" name="日期占位符 1"/>
          <p:cNvSpPr/>
          <p:nvPr>
            <p:ph type="dt" sz="half" idx="10"/>
          </p:nvPr>
        </p:nvSpPr>
        <p:spPr/>
        <p:txBody>
          <a:bodyPr/>
          <a:p>
            <a:pPr lvl="0" eaLnBrk="1" hangingPunct="1"/>
            <a:fld id="{BB962C8B-B14F-4D97-AF65-F5344CB8AC3E}" type="datetime1">
              <a:rPr lang="zh-CN" altLang="en-US" dirty="0">
                <a:latin typeface="Times New Roman" panose="02020603050405020304" pitchFamily="2" charset="0"/>
              </a:rPr>
            </a:fld>
            <a:endParaRPr lang="zh-CN" altLang="en-US" dirty="0">
              <a:latin typeface="Times New Roman" panose="02020603050405020304" pitchFamily="2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charRg st="0" end="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charRg st="0" end="3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charRg st="37" end="5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charRg st="37" end="5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charRg st="58" end="10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0243">
                                            <p:txEl>
                                              <p:charRg st="58" end="10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charRg st="100" end="1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0243">
                                            <p:txEl>
                                              <p:charRg st="100" end="1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charRg st="124" end="15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0243">
                                            <p:txEl>
                                              <p:charRg st="124" end="15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charRg st="157" end="18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0243">
                                            <p:txEl>
                                              <p:charRg st="157" end="18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charRg st="188" end="20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0243">
                                            <p:txEl>
                                              <p:charRg st="188" end="20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2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0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uiExpand="1" build="p"/>
      <p:bldP spid="10244" grpId="0" bldLvl="0" animBg="1"/>
      <p:bldP spid="10245" grpId="0" bldLvl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6" name="标题 11265"/>
          <p:cNvSpPr>
            <a:spLocks noGrp="1"/>
          </p:cNvSpPr>
          <p:nvPr>
            <p:ph type="title"/>
          </p:nvPr>
        </p:nvSpPr>
        <p:spPr>
          <a:xfrm>
            <a:off x="685800" y="85725"/>
            <a:ext cx="7772400" cy="533400"/>
          </a:xfrm>
        </p:spPr>
        <p:txBody>
          <a:bodyPr anchor="ctr"/>
          <a:p>
            <a:r>
              <a:rPr lang="zh-CN" altLang="en-US" sz="2800" dirty="0">
                <a:ea typeface="宋体" panose="02010600030101010101" pitchFamily="2" charset="-122"/>
              </a:rPr>
              <a:t>分组统计查询（含GROUP BY子句）</a:t>
            </a:r>
            <a:endParaRPr lang="zh-CN" altLang="en-US" sz="2800" dirty="0"/>
          </a:p>
        </p:txBody>
      </p:sp>
      <p:sp>
        <p:nvSpPr>
          <p:cNvPr id="11267" name="文本占位符 11266"/>
          <p:cNvSpPr>
            <a:spLocks noGrp="1"/>
          </p:cNvSpPr>
          <p:nvPr>
            <p:ph type="body" idx="1"/>
          </p:nvPr>
        </p:nvSpPr>
        <p:spPr>
          <a:xfrm>
            <a:off x="398463" y="850900"/>
            <a:ext cx="8458200" cy="5105400"/>
          </a:xfrm>
        </p:spPr>
        <p:txBody>
          <a:bodyPr/>
          <a:p>
            <a:pPr>
              <a:spcBef>
                <a:spcPct val="60000"/>
              </a:spcBef>
            </a:pPr>
            <a:r>
              <a:rPr lang="zh-CN" altLang="en-US" sz="3000" dirty="0">
                <a:ea typeface="宋体" panose="02010600030101010101" pitchFamily="2" charset="-122"/>
              </a:rPr>
              <a:t>先将满足条件的所有元组，根据它们在分组属性上取值划分为若干个不同的小组，然后再对每一个小组中的元组进行统计计算。</a:t>
            </a:r>
            <a:endParaRPr lang="zh-CN" altLang="en-US" sz="3000" dirty="0">
              <a:ea typeface="宋体" panose="02010600030101010101" pitchFamily="2" charset="-122"/>
            </a:endParaRPr>
          </a:p>
          <a:p>
            <a:pPr>
              <a:spcBef>
                <a:spcPct val="60000"/>
              </a:spcBef>
            </a:pPr>
            <a:r>
              <a:rPr lang="zh-CN" altLang="en-US" sz="3000" dirty="0">
                <a:ea typeface="宋体" panose="02010600030101010101" pitchFamily="2" charset="-122"/>
              </a:rPr>
              <a:t>每一个小组将产生一条结果元组！</a:t>
            </a:r>
            <a:endParaRPr lang="zh-CN" altLang="en-US" sz="3000" dirty="0">
              <a:ea typeface="宋体" panose="02010600030101010101" pitchFamily="2" charset="-122"/>
            </a:endParaRPr>
          </a:p>
          <a:p>
            <a:pPr>
              <a:spcBef>
                <a:spcPct val="60000"/>
              </a:spcBef>
            </a:pPr>
            <a:r>
              <a:rPr lang="zh-CN" altLang="en-US" sz="3000" dirty="0">
                <a:ea typeface="宋体" panose="02010600030101010101" pitchFamily="2" charset="-122"/>
              </a:rPr>
              <a:t>结果关系中必须包含GROUP BY子句中的所有分组属性，以及 </a:t>
            </a:r>
            <a:r>
              <a:rPr lang="zh-CN" altLang="en-US" sz="3000" u="sng" dirty="0">
                <a:solidFill>
                  <a:srgbClr val="FF0000"/>
                </a:solidFill>
                <a:effectLst>
                  <a:outerShdw blurRad="38100" dist="38100" dir="2700000">
                    <a:srgbClr val="C0C0C0"/>
                  </a:outerShdw>
                </a:effectLst>
                <a:ea typeface="宋体" panose="02010600030101010101" pitchFamily="2" charset="-122"/>
              </a:rPr>
              <a:t>可能</a:t>
            </a:r>
            <a:r>
              <a:rPr lang="zh-CN" altLang="en-US" sz="3000" dirty="0">
                <a:solidFill>
                  <a:srgbClr val="FF0000"/>
                </a:solidFill>
                <a:effectLst>
                  <a:outerShdw blurRad="38100" dist="38100" dir="2700000">
                    <a:srgbClr val="C0C0C0"/>
                  </a:outerShdw>
                </a:effectLst>
                <a:ea typeface="宋体" panose="02010600030101010101" pitchFamily="2" charset="-122"/>
              </a:rPr>
              <a:t> </a:t>
            </a:r>
            <a:r>
              <a:rPr lang="zh-CN" altLang="en-US" sz="3000" dirty="0">
                <a:ea typeface="宋体" panose="02010600030101010101" pitchFamily="2" charset="-122"/>
              </a:rPr>
              <a:t>的统计计算结果，但不能含其他任何属性！</a:t>
            </a:r>
            <a:endParaRPr lang="zh-CN" altLang="en-US" sz="3000" dirty="0">
              <a:ea typeface="宋体" panose="02010600030101010101" pitchFamily="2" charset="-122"/>
            </a:endParaRPr>
          </a:p>
          <a:p>
            <a:pPr>
              <a:spcBef>
                <a:spcPct val="60000"/>
              </a:spcBef>
            </a:pPr>
            <a:r>
              <a:rPr lang="zh-CN" altLang="en-US" sz="3000" dirty="0">
                <a:ea typeface="宋体" panose="02010600030101010101" pitchFamily="2" charset="-122"/>
              </a:rPr>
              <a:t>请注意：与不含GROUP BY子句的简单统计查询的区别</a:t>
            </a:r>
            <a:endParaRPr lang="zh-CN" altLang="en-US" sz="3000" dirty="0"/>
          </a:p>
        </p:txBody>
      </p:sp>
      <p:sp>
        <p:nvSpPr>
          <p:cNvPr id="2" name="日期占位符 1"/>
          <p:cNvSpPr/>
          <p:nvPr>
            <p:ph type="dt" sz="half" idx="10"/>
          </p:nvPr>
        </p:nvSpPr>
        <p:spPr/>
        <p:txBody>
          <a:bodyPr/>
          <a:p>
            <a:pPr lvl="0" eaLnBrk="1" hangingPunct="1"/>
            <a:fld id="{BB962C8B-B14F-4D97-AF65-F5344CB8AC3E}" type="datetime1">
              <a:rPr lang="zh-CN" altLang="en-US" dirty="0">
                <a:latin typeface="Times New Roman" panose="02020603050405020304" pitchFamily="2" charset="0"/>
              </a:rPr>
            </a:fld>
            <a:endParaRPr lang="zh-CN" altLang="en-US" dirty="0">
              <a:latin typeface="Times New Roman" panose="02020603050405020304" pitchFamily="2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charRg st="0" end="5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267">
                                            <p:txEl>
                                              <p:charRg st="0" end="5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charRg st="57" end="7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267">
                                            <p:txEl>
                                              <p:charRg st="57" end="7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charRg st="73" end="1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267">
                                            <p:txEl>
                                              <p:charRg st="73" end="1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charRg st="127" end="15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267">
                                            <p:txEl>
                                              <p:charRg st="127" end="15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0" name="Rectangle 3"/>
          <p:cNvSpPr>
            <a:spLocks noGrp="1"/>
          </p:cNvSpPr>
          <p:nvPr/>
        </p:nvSpPr>
        <p:spPr>
          <a:xfrm>
            <a:off x="457200" y="847725"/>
            <a:ext cx="8229600" cy="9144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anchor="t"/>
          <a:lstStyle>
            <a:lvl1pPr marL="342900" lvl="0" indent="-3429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Wingdings" panose="05000000000000000000" pitchFamily="2" charset="2"/>
              <a:buChar char="q"/>
              <a:defRPr sz="2400" b="1" u="none" kern="1200" baseline="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lvl="1" indent="-28575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Wingdings" panose="05000000000000000000" pitchFamily="2" charset="2"/>
              <a:buChar char="–"/>
              <a:defRPr sz="2400" b="1" u="none" kern="1200" baseline="0">
                <a:solidFill>
                  <a:srgbClr val="FF0000"/>
                </a:solidFill>
                <a:latin typeface="Arial" panose="020B0604020202020204" pitchFamily="34" charset="0"/>
              </a:defRPr>
            </a:lvl2pPr>
            <a:lvl3pPr marL="1143000" lvl="2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Wingdings" panose="05000000000000000000" pitchFamily="2" charset="2"/>
              <a:buChar char="§"/>
              <a:defRPr sz="2400" b="1" u="none" kern="1200" baseline="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lvl="3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Wingdings" panose="05000000000000000000" pitchFamily="2" charset="2"/>
              <a:buChar char="Ø"/>
              <a:defRPr sz="2400" b="1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lvl="4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Wingdings" panose="05000000000000000000" pitchFamily="2" charset="2"/>
              <a:buChar char="»"/>
              <a:defRPr sz="2400" b="1" u="none" kern="1200" baseline="0">
                <a:solidFill>
                  <a:schemeClr val="accent2"/>
                </a:solidFill>
                <a:latin typeface="Arial" panose="020B0604020202020204" pitchFamily="34" charset="0"/>
              </a:defRPr>
            </a:lvl5pPr>
          </a:lstStyle>
          <a:p>
            <a:pPr lvl="0" eaLnBrk="1" hangingPunct="1">
              <a:lnSpc>
                <a:spcPct val="90000"/>
              </a:lnSpc>
            </a:pPr>
            <a:r>
              <a:rPr lang="en-US" altLang="x-none" sz="3000" dirty="0">
                <a:ea typeface="宋体" panose="02010600030101010101" pitchFamily="2" charset="-122"/>
              </a:rPr>
              <a:t>Example: </a:t>
            </a:r>
            <a:r>
              <a:rPr lang="en-US" altLang="x-none" sz="3000" dirty="0">
                <a:solidFill>
                  <a:schemeClr val="accent2"/>
                </a:solidFill>
                <a:ea typeface="宋体" panose="02010600030101010101" pitchFamily="2" charset="-122"/>
              </a:rPr>
              <a:t>Get the total quantity for each products that has been ordered.</a:t>
            </a:r>
            <a:endParaRPr lang="en-US" altLang="x-none" sz="3000" dirty="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  <p:sp>
        <p:nvSpPr>
          <p:cNvPr id="12291" name="Rectangle 4"/>
          <p:cNvSpPr/>
          <p:nvPr/>
        </p:nvSpPr>
        <p:spPr>
          <a:xfrm>
            <a:off x="457200" y="2054225"/>
            <a:ext cx="8229600" cy="1592263"/>
          </a:xfrm>
          <a:prstGeom prst="rect">
            <a:avLst/>
          </a:prstGeom>
          <a:solidFill>
            <a:schemeClr val="bg1">
              <a:alpha val="100000"/>
            </a:schemeClr>
          </a:solidFill>
          <a:ln w="25400" cap="flat" cmpd="sng">
            <a:solidFill>
              <a:schemeClr val="hlink"/>
            </a:solidFill>
            <a:prstDash val="solid"/>
            <a:bevel/>
            <a:headEnd type="none" w="med" len="med"/>
            <a:tailEnd type="none" w="med" len="med"/>
          </a:ln>
        </p:spPr>
        <p:txBody>
          <a:bodyPr vert="horz" wrap="square" lIns="90170" tIns="46990" rIns="90170" bIns="46990" anchor="t"/>
          <a:p>
            <a:pPr marL="1143000" lvl="2" indent="-228600" algn="l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x-none" sz="30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select  pid,  sum(qty) as total</a:t>
            </a:r>
            <a:endParaRPr lang="en-US" altLang="x-none" sz="3000" b="1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1143000" lvl="2" indent="-228600" algn="l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x-none" sz="30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from  orders</a:t>
            </a:r>
            <a:endParaRPr lang="en-US" altLang="x-none" sz="3000" b="1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1143000" lvl="2" indent="-228600" algn="l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x-none" sz="30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group by  pid ;</a:t>
            </a:r>
            <a:endParaRPr lang="en-US" altLang="x-none" sz="3000" b="1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日期占位符 1"/>
          <p:cNvSpPr/>
          <p:nvPr>
            <p:ph type="dt" sz="half" idx="10"/>
          </p:nvPr>
        </p:nvSpPr>
        <p:spPr/>
        <p:txBody>
          <a:bodyPr/>
          <a:p>
            <a:pPr lvl="0" eaLnBrk="1" hangingPunct="1"/>
            <a:fld id="{BB962C8B-B14F-4D97-AF65-F5344CB8AC3E}" type="datetime1">
              <a:rPr lang="zh-CN" altLang="en-US" dirty="0">
                <a:latin typeface="Times New Roman" panose="02020603050405020304" pitchFamily="2" charset="0"/>
              </a:rPr>
            </a:fld>
            <a:endParaRPr lang="zh-CN" altLang="en-US" dirty="0">
              <a:latin typeface="Times New Roman" panose="02020603050405020304" pitchFamily="2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3" name="日期占位符 3"/>
          <p:cNvSpPr txBox="1">
            <a:spLocks noGrp="1"/>
          </p:cNvSpPr>
          <p:nvPr/>
        </p:nvSpPr>
        <p:spPr>
          <a:xfrm>
            <a:off x="381000" y="6477000"/>
            <a:ext cx="1905000" cy="30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fld id="{BB962C8B-B14F-4D97-AF65-F5344CB8AC3E}" type="datetime1">
              <a:rPr lang="zh-CN" altLang="en-US" sz="1400" b="1" i="1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4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13316" name="Rectangle 2"/>
          <p:cNvSpPr>
            <a:spLocks noGrp="1"/>
          </p:cNvSpPr>
          <p:nvPr>
            <p:ph type="body"/>
          </p:nvPr>
        </p:nvSpPr>
        <p:spPr>
          <a:xfrm>
            <a:off x="-22225" y="0"/>
            <a:ext cx="9131300" cy="6454775"/>
          </a:xfrm>
        </p:spPr>
        <p:txBody>
          <a:bodyPr wrap="square" anchor="t"/>
          <a:p>
            <a:pPr marL="457200" lvl="0" indent="-457200" algn="ctr" eaLnBrk="1" hangingPunct="1">
              <a:lnSpc>
                <a:spcPct val="110000"/>
              </a:lnSpc>
              <a:buNone/>
            </a:pPr>
            <a:r>
              <a:rPr lang="en-US" altLang="x-none" dirty="0">
                <a:ea typeface="宋体" panose="02010600030101010101" pitchFamily="2" charset="-122"/>
              </a:rPr>
              <a:t>Figure 3.2  Limited Form of Create Table Statement</a:t>
            </a:r>
            <a:endParaRPr lang="en-US" altLang="x-none" dirty="0">
              <a:ea typeface="宋体" panose="02010600030101010101" pitchFamily="2" charset="-122"/>
            </a:endParaRPr>
          </a:p>
          <a:p>
            <a:pPr marL="457200" lvl="0" indent="-457200" eaLnBrk="1" hangingPunct="1">
              <a:lnSpc>
                <a:spcPct val="90000"/>
              </a:lnSpc>
            </a:pPr>
            <a:endParaRPr lang="en-US" altLang="x-none" sz="2600" dirty="0">
              <a:ea typeface="宋体" panose="02010600030101010101" pitchFamily="2" charset="-122"/>
            </a:endParaRPr>
          </a:p>
          <a:p>
            <a:pPr marL="457200" lvl="0" indent="-457200" eaLnBrk="1" hangingPunct="1">
              <a:lnSpc>
                <a:spcPct val="90000"/>
              </a:lnSpc>
            </a:pPr>
            <a:endParaRPr lang="en-US" altLang="x-none" sz="2600" dirty="0">
              <a:ea typeface="宋体" panose="02010600030101010101" pitchFamily="2" charset="-122"/>
            </a:endParaRPr>
          </a:p>
          <a:p>
            <a:pPr marL="457200" lvl="0" indent="-457200" eaLnBrk="1" hangingPunct="1">
              <a:lnSpc>
                <a:spcPct val="90000"/>
              </a:lnSpc>
            </a:pPr>
            <a:endParaRPr lang="en-US" altLang="x-none" sz="2600" dirty="0">
              <a:ea typeface="宋体" panose="02010600030101010101" pitchFamily="2" charset="-122"/>
            </a:endParaRPr>
          </a:p>
          <a:p>
            <a:pPr marL="457200" lvl="0" indent="-457200" eaLnBrk="1" hangingPunct="1">
              <a:lnSpc>
                <a:spcPct val="90000"/>
              </a:lnSpc>
            </a:pPr>
            <a:endParaRPr lang="en-US" altLang="x-none" sz="2600" dirty="0">
              <a:ea typeface="宋体" panose="02010600030101010101" pitchFamily="2" charset="-122"/>
            </a:endParaRPr>
          </a:p>
          <a:p>
            <a:pPr marL="457200" lvl="0" indent="-457200" eaLnBrk="1" hangingPunct="1">
              <a:lnSpc>
                <a:spcPct val="90000"/>
              </a:lnSpc>
            </a:pPr>
            <a:endParaRPr lang="en-US" altLang="x-none" sz="2600" dirty="0">
              <a:ea typeface="宋体" panose="02010600030101010101" pitchFamily="2" charset="-122"/>
            </a:endParaRPr>
          </a:p>
          <a:p>
            <a:pPr marL="457200" lvl="0" indent="-457200" eaLnBrk="1" hangingPunct="1">
              <a:lnSpc>
                <a:spcPct val="90000"/>
              </a:lnSpc>
            </a:pPr>
            <a:endParaRPr lang="en-US" altLang="x-none" sz="2600" dirty="0">
              <a:ea typeface="宋体" panose="02010600030101010101" pitchFamily="2" charset="-122"/>
            </a:endParaRPr>
          </a:p>
          <a:p>
            <a:pPr marL="457200" lvl="0" indent="-457200" eaLnBrk="1" hangingPunct="1">
              <a:lnSpc>
                <a:spcPct val="90000"/>
              </a:lnSpc>
            </a:pPr>
            <a:endParaRPr lang="en-US" altLang="x-none" sz="2600" dirty="0">
              <a:ea typeface="宋体" panose="02010600030101010101" pitchFamily="2" charset="-122"/>
            </a:endParaRPr>
          </a:p>
          <a:p>
            <a:pPr marL="457200" lvl="0" indent="-457200" eaLnBrk="1" hangingPunct="1">
              <a:lnSpc>
                <a:spcPct val="90000"/>
              </a:lnSpc>
            </a:pPr>
            <a:endParaRPr lang="en-US" altLang="x-none" sz="2600" dirty="0">
              <a:ea typeface="宋体" panose="02010600030101010101" pitchFamily="2" charset="-122"/>
            </a:endParaRPr>
          </a:p>
          <a:p>
            <a:pPr lvl="3" eaLnBrk="1" hangingPunct="1">
              <a:lnSpc>
                <a:spcPct val="110000"/>
              </a:lnSpc>
              <a:buClrTx/>
              <a:buFont typeface="Arial" panose="020B0604020202020204" pitchFamily="34" charset="0"/>
              <a:buChar char="•"/>
            </a:pPr>
            <a:r>
              <a:rPr lang="en-US" altLang="x-none" sz="2600" dirty="0">
                <a:solidFill>
                  <a:schemeClr val="tx1"/>
                </a:solidFill>
                <a:ea typeface="宋体" panose="02010600030101010101" pitchFamily="2" charset="-122"/>
              </a:rPr>
              <a:t> [ ... ]</a:t>
            </a:r>
            <a:r>
              <a:rPr lang="zh-CN" altLang="en-US" sz="2600" dirty="0">
                <a:solidFill>
                  <a:schemeClr val="tx1"/>
                </a:solidFill>
                <a:ea typeface="宋体" panose="02010600030101010101" pitchFamily="2" charset="-122"/>
              </a:rPr>
              <a:t>                </a:t>
            </a:r>
            <a:r>
              <a:rPr lang="en-US" altLang="x-none" sz="2600" dirty="0">
                <a:solidFill>
                  <a:schemeClr val="tx1"/>
                </a:solidFill>
                <a:ea typeface="宋体" panose="02010600030101010101" pitchFamily="2" charset="-122"/>
              </a:rPr>
              <a:t> { ... }</a:t>
            </a:r>
            <a:endParaRPr lang="en-US" altLang="x-none" sz="260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lvl="3" eaLnBrk="1" hangingPunct="1">
              <a:lnSpc>
                <a:spcPct val="110000"/>
              </a:lnSpc>
              <a:buClrTx/>
              <a:buFont typeface="Arial" panose="020B0604020202020204" pitchFamily="34" charset="0"/>
              <a:buChar char="•"/>
            </a:pPr>
            <a:r>
              <a:rPr lang="en-US" altLang="x-none" sz="2600" dirty="0">
                <a:ea typeface="宋体" panose="02010600030101010101" pitchFamily="2" charset="-122"/>
              </a:rPr>
              <a:t> CREATE TABLE</a:t>
            </a:r>
            <a:endParaRPr lang="en-US" altLang="x-none" sz="2600" dirty="0">
              <a:ea typeface="宋体" panose="02010600030101010101" pitchFamily="2" charset="-122"/>
            </a:endParaRPr>
          </a:p>
          <a:p>
            <a:pPr lvl="3" eaLnBrk="1" hangingPunct="1">
              <a:lnSpc>
                <a:spcPct val="110000"/>
              </a:lnSpc>
              <a:buClrTx/>
              <a:buFont typeface="Arial" panose="020B0604020202020204" pitchFamily="34" charset="0"/>
              <a:buChar char="•"/>
            </a:pPr>
            <a:r>
              <a:rPr lang="en-US" altLang="x-none" sz="2600" dirty="0">
                <a:ea typeface="宋体" panose="02010600030101010101" pitchFamily="2" charset="-122"/>
              </a:rPr>
              <a:t> NOT NULL</a:t>
            </a:r>
            <a:endParaRPr lang="en-US" altLang="x-none" sz="2600" dirty="0">
              <a:ea typeface="宋体" panose="02010600030101010101" pitchFamily="2" charset="-122"/>
            </a:endParaRPr>
          </a:p>
          <a:p>
            <a:pPr lvl="3" eaLnBrk="1" hangingPunct="1">
              <a:lnSpc>
                <a:spcPct val="110000"/>
              </a:lnSpc>
              <a:buClrTx/>
              <a:buFont typeface="Arial" panose="020B0604020202020204" pitchFamily="34" charset="0"/>
              <a:buChar char="•"/>
            </a:pPr>
            <a:r>
              <a:rPr lang="en-US" altLang="x-none" sz="2600" dirty="0">
                <a:ea typeface="宋体" panose="02010600030101010101" pitchFamily="2" charset="-122"/>
              </a:rPr>
              <a:t> PRIMARY KEY</a:t>
            </a:r>
            <a:endParaRPr lang="en-US" altLang="x-none" sz="2600" dirty="0">
              <a:ea typeface="宋体" panose="02010600030101010101" pitchFamily="2" charset="-122"/>
            </a:endParaRPr>
          </a:p>
        </p:txBody>
      </p:sp>
      <p:sp>
        <p:nvSpPr>
          <p:cNvPr id="13317" name="Text Box 4"/>
          <p:cNvSpPr txBox="1"/>
          <p:nvPr/>
        </p:nvSpPr>
        <p:spPr>
          <a:xfrm>
            <a:off x="36513" y="574675"/>
            <a:ext cx="9074150" cy="3313113"/>
          </a:xfrm>
          <a:prstGeom prst="rect">
            <a:avLst/>
          </a:prstGeom>
          <a:solidFill>
            <a:schemeClr val="bg1"/>
          </a:solidFill>
          <a:ln w="1905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 lIns="90170" tIns="46990" rIns="90170" bIns="46990" anchor="t">
            <a:spAutoFit/>
          </a:bodyPr>
          <a:p>
            <a:pPr lvl="0">
              <a:spcBef>
                <a:spcPct val="50000"/>
              </a:spcBef>
            </a:pPr>
            <a:r>
              <a:rPr lang="en-US" altLang="x-none" sz="30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CREATE TABLE tablename (</a:t>
            </a:r>
            <a:endParaRPr lang="en-US" altLang="x-none" sz="3000" b="1" dirty="0">
              <a:solidFill>
                <a:srgbClr val="0000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indent="0">
              <a:spcBef>
                <a:spcPct val="50000"/>
              </a:spcBef>
            </a:pPr>
            <a:r>
              <a:rPr lang="en-US" altLang="x-none" sz="30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colname datatype [ NOT NULL ]</a:t>
            </a:r>
            <a:endParaRPr lang="en-US" altLang="x-none" sz="3000" b="1" dirty="0">
              <a:solidFill>
                <a:srgbClr val="0000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indent="0">
              <a:spcBef>
                <a:spcPct val="50000"/>
              </a:spcBef>
            </a:pPr>
            <a:r>
              <a:rPr lang="en-US" altLang="x-none" sz="30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{ , colname datatype [ NOT NULL ] ... }</a:t>
            </a:r>
            <a:endParaRPr lang="en-US" altLang="x-none" sz="3000" b="1" dirty="0">
              <a:solidFill>
                <a:srgbClr val="0000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indent="0">
              <a:spcBef>
                <a:spcPct val="50000"/>
              </a:spcBef>
            </a:pPr>
            <a:r>
              <a:rPr lang="en-US" altLang="x-none" sz="30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[ , PRIMARY KEY ( colname { , colname ... } ) ]</a:t>
            </a:r>
            <a:endParaRPr lang="en-US" altLang="x-none" sz="3000" b="1" dirty="0">
              <a:solidFill>
                <a:srgbClr val="0000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spcBef>
                <a:spcPct val="50000"/>
              </a:spcBef>
            </a:pPr>
            <a:r>
              <a:rPr lang="en-US" altLang="x-none" sz="30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) ;</a:t>
            </a:r>
            <a:endParaRPr lang="en-US" altLang="x-none" sz="3000" b="1" dirty="0">
              <a:solidFill>
                <a:srgbClr val="0000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7" name="日期占位符 3"/>
          <p:cNvSpPr txBox="1">
            <a:spLocks noGrp="1"/>
          </p:cNvSpPr>
          <p:nvPr/>
        </p:nvSpPr>
        <p:spPr>
          <a:xfrm>
            <a:off x="381000" y="6477000"/>
            <a:ext cx="1905000" cy="30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fld id="{BB962C8B-B14F-4D97-AF65-F5344CB8AC3E}" type="datetime1">
              <a:rPr lang="zh-CN" altLang="en-US" sz="1400" b="1" i="1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4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19458" name="页脚占位符 4"/>
          <p:cNvSpPr txBox="1">
            <a:spLocks noGrp="1"/>
          </p:cNvSpPr>
          <p:nvPr/>
        </p:nvSpPr>
        <p:spPr>
          <a:xfrm>
            <a:off x="2590800" y="6477000"/>
            <a:ext cx="3962400" cy="30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algn="ctr"/>
            <a:r>
              <a:rPr lang="zh-CN" altLang="en-US" sz="1400" b="1" i="1" dirty="0">
                <a:latin typeface="Times New Roman" panose="02020603050405020304" pitchFamily="2" charset="0"/>
                <a:ea typeface="宋体" panose="02010600030101010101" pitchFamily="2" charset="-122"/>
              </a:rPr>
              <a:t>Database Principles &amp; Programming</a:t>
            </a:r>
            <a:endParaRPr lang="en-US" altLang="x-none" sz="14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19459" name="灯片编号占位符 5"/>
          <p:cNvSpPr txBox="1">
            <a:spLocks noGrp="1"/>
          </p:cNvSpPr>
          <p:nvPr/>
        </p:nvSpPr>
        <p:spPr>
          <a:xfrm>
            <a:off x="6858000" y="6477000"/>
            <a:ext cx="1905000" cy="30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algn="r"/>
            <a:fld id="{9A0DB2DC-4C9A-4742-B13C-FB6460FD3503}" type="slidenum">
              <a:rPr lang="zh-CN" altLang="en-US" sz="1400" b="1" i="1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4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19460" name="Rectangle 2"/>
          <p:cNvSpPr>
            <a:spLocks noGrp="1"/>
          </p:cNvSpPr>
          <p:nvPr>
            <p:ph type="title"/>
          </p:nvPr>
        </p:nvSpPr>
        <p:spPr/>
        <p:txBody>
          <a:bodyPr wrap="square" anchor="ctr"/>
          <a:p>
            <a:pPr lvl="0" eaLnBrk="1" hangingPunct="1"/>
            <a:r>
              <a:rPr lang="en-US" altLang="x-none" dirty="0">
                <a:ea typeface="宋体" panose="02010600030101010101" pitchFamily="2" charset="-122"/>
              </a:rPr>
              <a:t>Select Statements</a:t>
            </a:r>
            <a:endParaRPr lang="en-US" altLang="x-none" dirty="0">
              <a:ea typeface="宋体" panose="02010600030101010101" pitchFamily="2" charset="-122"/>
            </a:endParaRPr>
          </a:p>
        </p:txBody>
      </p:sp>
      <p:sp>
        <p:nvSpPr>
          <p:cNvPr id="19461" name="Rectangle 3"/>
          <p:cNvSpPr>
            <a:spLocks noGrp="1"/>
          </p:cNvSpPr>
          <p:nvPr>
            <p:ph type="body"/>
          </p:nvPr>
        </p:nvSpPr>
        <p:spPr>
          <a:xfrm>
            <a:off x="314325" y="1063625"/>
            <a:ext cx="8686800" cy="4608830"/>
          </a:xfrm>
        </p:spPr>
        <p:txBody>
          <a:bodyPr wrap="square" anchor="t"/>
          <a:p>
            <a:pPr lvl="2" indent="-228600" eaLnBrk="1" hangingPunct="1">
              <a:lnSpc>
                <a:spcPct val="120000"/>
              </a:lnSpc>
              <a:buNone/>
            </a:pPr>
            <a:r>
              <a:rPr lang="en-US" altLang="x-none" sz="3000" dirty="0">
                <a:solidFill>
                  <a:srgbClr val="FF0000"/>
                </a:solidFill>
                <a:ea typeface="宋体" panose="02010600030101010101" pitchFamily="2" charset="-122"/>
              </a:rPr>
              <a:t>SELECT  </a:t>
            </a:r>
            <a:r>
              <a:rPr lang="en-US" altLang="x-none" sz="3000" dirty="0">
                <a:solidFill>
                  <a:srgbClr val="0000CC"/>
                </a:solidFill>
                <a:ea typeface="宋体" panose="02010600030101010101" pitchFamily="2" charset="-122"/>
              </a:rPr>
              <a:t>* | colname { , colname ... }</a:t>
            </a:r>
            <a:endParaRPr lang="en-US" altLang="x-none" sz="3000" dirty="0">
              <a:solidFill>
                <a:srgbClr val="0000CC"/>
              </a:solidFill>
              <a:ea typeface="宋体" panose="02010600030101010101" pitchFamily="2" charset="-122"/>
            </a:endParaRPr>
          </a:p>
          <a:p>
            <a:pPr lvl="2" indent="-228600" eaLnBrk="1" hangingPunct="1">
              <a:lnSpc>
                <a:spcPct val="120000"/>
              </a:lnSpc>
              <a:buNone/>
            </a:pPr>
            <a:r>
              <a:rPr lang="en-US" altLang="x-none" sz="3000" dirty="0">
                <a:solidFill>
                  <a:srgbClr val="FF0000"/>
                </a:solidFill>
                <a:ea typeface="宋体" panose="02010600030101010101" pitchFamily="2" charset="-122"/>
              </a:rPr>
              <a:t>FROM  </a:t>
            </a:r>
            <a:r>
              <a:rPr lang="en-US" altLang="x-none" sz="3000" dirty="0">
                <a:solidFill>
                  <a:srgbClr val="0000CC"/>
                </a:solidFill>
                <a:ea typeface="宋体" panose="02010600030101010101" pitchFamily="2" charset="-122"/>
              </a:rPr>
              <a:t>tablename { , tablename ... }</a:t>
            </a:r>
            <a:endParaRPr lang="en-US" altLang="x-none" sz="3000" dirty="0">
              <a:solidFill>
                <a:srgbClr val="0000CC"/>
              </a:solidFill>
              <a:ea typeface="宋体" panose="02010600030101010101" pitchFamily="2" charset="-122"/>
            </a:endParaRPr>
          </a:p>
          <a:p>
            <a:pPr lvl="2" indent="-228600" eaLnBrk="1" hangingPunct="1">
              <a:lnSpc>
                <a:spcPct val="120000"/>
              </a:lnSpc>
              <a:buNone/>
            </a:pPr>
            <a:r>
              <a:rPr lang="en-US" altLang="x-none" sz="3000" dirty="0">
                <a:solidFill>
                  <a:srgbClr val="0000CC"/>
                </a:solidFill>
                <a:ea typeface="宋体" panose="02010600030101010101" pitchFamily="2" charset="-122"/>
              </a:rPr>
              <a:t>[ </a:t>
            </a:r>
            <a:r>
              <a:rPr lang="en-US" altLang="x-none" sz="3000" dirty="0">
                <a:solidFill>
                  <a:srgbClr val="FF0000"/>
                </a:solidFill>
                <a:ea typeface="宋体" panose="02010600030101010101" pitchFamily="2" charset="-122"/>
              </a:rPr>
              <a:t>WHERE </a:t>
            </a:r>
            <a:r>
              <a:rPr lang="en-US" altLang="x-none" sz="3000" dirty="0">
                <a:solidFill>
                  <a:srgbClr val="0000CC"/>
                </a:solidFill>
                <a:ea typeface="宋体" panose="02010600030101010101" pitchFamily="2" charset="-122"/>
              </a:rPr>
              <a:t>search_condition ]</a:t>
            </a:r>
            <a:endParaRPr lang="en-US" altLang="x-none" sz="3000" dirty="0">
              <a:solidFill>
                <a:srgbClr val="0000CC"/>
              </a:solidFill>
              <a:ea typeface="宋体" panose="02010600030101010101" pitchFamily="2" charset="-122"/>
            </a:endParaRPr>
          </a:p>
          <a:p>
            <a:pPr lvl="2" indent="-228600" eaLnBrk="1" hangingPunct="1">
              <a:lnSpc>
                <a:spcPct val="120000"/>
              </a:lnSpc>
              <a:buNone/>
            </a:pPr>
            <a:r>
              <a:rPr lang="en-US" altLang="x-none" sz="3000" dirty="0">
                <a:solidFill>
                  <a:srgbClr val="0000CC"/>
                </a:solidFill>
                <a:ea typeface="宋体" panose="02010600030101010101" pitchFamily="2" charset="-122"/>
              </a:rPr>
              <a:t>[ </a:t>
            </a:r>
            <a:r>
              <a:rPr lang="en-US" altLang="x-none" sz="3000" dirty="0">
                <a:solidFill>
                  <a:srgbClr val="FF0000"/>
                </a:solidFill>
                <a:ea typeface="宋体" panose="02010600030101010101" pitchFamily="2" charset="-122"/>
              </a:rPr>
              <a:t>GROUP BY</a:t>
            </a:r>
            <a:r>
              <a:rPr lang="en-US" altLang="x-none" sz="3000" dirty="0">
                <a:solidFill>
                  <a:srgbClr val="0000CC"/>
                </a:solidFill>
                <a:ea typeface="宋体" panose="02010600030101010101" pitchFamily="2" charset="-122"/>
              </a:rPr>
              <a:t> colname { , colname ... }</a:t>
            </a:r>
            <a:endParaRPr lang="en-US" altLang="x-none" sz="3000" dirty="0">
              <a:solidFill>
                <a:srgbClr val="0000CC"/>
              </a:solidFill>
              <a:ea typeface="宋体" panose="02010600030101010101" pitchFamily="2" charset="-122"/>
            </a:endParaRPr>
          </a:p>
          <a:p>
            <a:pPr lvl="3" indent="-228600" eaLnBrk="1" hangingPunct="1">
              <a:lnSpc>
                <a:spcPct val="120000"/>
              </a:lnSpc>
              <a:buNone/>
            </a:pPr>
            <a:r>
              <a:rPr lang="en-US" altLang="x-none" sz="3000" dirty="0">
                <a:solidFill>
                  <a:srgbClr val="0000CC"/>
                </a:solidFill>
                <a:ea typeface="宋体" panose="02010600030101010101" pitchFamily="2" charset="-122"/>
              </a:rPr>
              <a:t>[ </a:t>
            </a:r>
            <a:r>
              <a:rPr lang="en-US" altLang="x-none" sz="3000" dirty="0">
                <a:solidFill>
                  <a:srgbClr val="FF0000"/>
                </a:solidFill>
                <a:ea typeface="宋体" panose="02010600030101010101" pitchFamily="2" charset="-122"/>
              </a:rPr>
              <a:t>HAVING </a:t>
            </a:r>
            <a:r>
              <a:rPr lang="en-US" altLang="x-none" sz="3000" dirty="0">
                <a:solidFill>
                  <a:srgbClr val="0000CC"/>
                </a:solidFill>
                <a:ea typeface="宋体" panose="02010600030101010101" pitchFamily="2" charset="-122"/>
              </a:rPr>
              <a:t>search_condition ] ]</a:t>
            </a:r>
            <a:endParaRPr lang="en-US" altLang="x-none" sz="3000" dirty="0">
              <a:solidFill>
                <a:srgbClr val="0000CC"/>
              </a:solidFill>
              <a:ea typeface="宋体" panose="02010600030101010101" pitchFamily="2" charset="-122"/>
            </a:endParaRPr>
          </a:p>
          <a:p>
            <a:pPr lvl="2" indent="-228600" eaLnBrk="1" hangingPunct="1">
              <a:lnSpc>
                <a:spcPct val="120000"/>
              </a:lnSpc>
              <a:buNone/>
            </a:pPr>
            <a:r>
              <a:rPr lang="en-US" altLang="x-none" sz="3000" dirty="0">
                <a:solidFill>
                  <a:srgbClr val="0000CC"/>
                </a:solidFill>
                <a:ea typeface="宋体" panose="02010600030101010101" pitchFamily="2" charset="-122"/>
              </a:rPr>
              <a:t>[ </a:t>
            </a:r>
            <a:r>
              <a:rPr lang="en-US" altLang="x-none" sz="3000" dirty="0">
                <a:solidFill>
                  <a:srgbClr val="FF0000"/>
                </a:solidFill>
                <a:ea typeface="宋体" panose="02010600030101010101" pitchFamily="2" charset="-122"/>
              </a:rPr>
              <a:t>ORDER BY</a:t>
            </a:r>
            <a:r>
              <a:rPr lang="en-US" altLang="x-none" sz="3000" dirty="0">
                <a:solidFill>
                  <a:srgbClr val="0000CC"/>
                </a:solidFill>
                <a:ea typeface="宋体" panose="02010600030101010101" pitchFamily="2" charset="-122"/>
              </a:rPr>
              <a:t> colname [ ASC | DESC ]</a:t>
            </a:r>
            <a:endParaRPr lang="en-US" altLang="x-none" sz="3000" dirty="0">
              <a:solidFill>
                <a:srgbClr val="0000CC"/>
              </a:solidFill>
              <a:ea typeface="宋体" panose="02010600030101010101" pitchFamily="2" charset="-122"/>
            </a:endParaRPr>
          </a:p>
          <a:p>
            <a:pPr lvl="4" indent="-228600" eaLnBrk="1" hangingPunct="1">
              <a:lnSpc>
                <a:spcPct val="120000"/>
              </a:lnSpc>
              <a:buNone/>
            </a:pPr>
            <a:r>
              <a:rPr lang="en-US" altLang="x-none" sz="3000" dirty="0">
                <a:solidFill>
                  <a:srgbClr val="0000CC"/>
                </a:solidFill>
                <a:ea typeface="宋体" panose="02010600030101010101" pitchFamily="2" charset="-122"/>
              </a:rPr>
              <a:t> { , colname [ ASC | DESC ] ... } ];</a:t>
            </a:r>
            <a:endParaRPr lang="en-US" altLang="x-none" sz="3000" dirty="0">
              <a:solidFill>
                <a:srgbClr val="0000CC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7" name="日期占位符 3"/>
          <p:cNvSpPr txBox="1">
            <a:spLocks noGrp="1"/>
          </p:cNvSpPr>
          <p:nvPr/>
        </p:nvSpPr>
        <p:spPr>
          <a:xfrm>
            <a:off x="381000" y="6477000"/>
            <a:ext cx="1905000" cy="30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fld id="{BB962C8B-B14F-4D97-AF65-F5344CB8AC3E}" type="datetime1">
              <a:rPr lang="zh-CN" altLang="en-US" sz="1400" b="1" i="1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4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29698" name="页脚占位符 4"/>
          <p:cNvSpPr txBox="1">
            <a:spLocks noGrp="1"/>
          </p:cNvSpPr>
          <p:nvPr/>
        </p:nvSpPr>
        <p:spPr>
          <a:xfrm>
            <a:off x="2590800" y="6477000"/>
            <a:ext cx="3962400" cy="30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algn="ctr"/>
            <a:r>
              <a:rPr lang="zh-CN" altLang="en-US" sz="1400" b="1" i="1" dirty="0">
                <a:latin typeface="Times New Roman" panose="02020603050405020304" pitchFamily="2" charset="0"/>
                <a:ea typeface="宋体" panose="02010600030101010101" pitchFamily="2" charset="-122"/>
              </a:rPr>
              <a:t>Database Principles &amp; Programming</a:t>
            </a:r>
            <a:endParaRPr lang="en-US" altLang="x-none" sz="14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29699" name="灯片编号占位符 5"/>
          <p:cNvSpPr txBox="1">
            <a:spLocks noGrp="1"/>
          </p:cNvSpPr>
          <p:nvPr/>
        </p:nvSpPr>
        <p:spPr>
          <a:xfrm>
            <a:off x="6858000" y="6477000"/>
            <a:ext cx="1905000" cy="30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algn="r"/>
            <a:fld id="{9A0DB2DC-4C9A-4742-B13C-FB6460FD3503}" type="slidenum">
              <a:rPr lang="zh-CN" altLang="en-US" sz="1400" b="1" i="1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4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29700" name="Rectangle 2"/>
          <p:cNvSpPr>
            <a:spLocks noGrp="1"/>
          </p:cNvSpPr>
          <p:nvPr>
            <p:ph type="title"/>
          </p:nvPr>
        </p:nvSpPr>
        <p:spPr/>
        <p:txBody>
          <a:bodyPr wrap="square" anchor="ctr"/>
          <a:p>
            <a:pPr lvl="0" eaLnBrk="1" hangingPunct="1"/>
            <a:r>
              <a:rPr lang="en-US" altLang="x-none" dirty="0">
                <a:solidFill>
                  <a:schemeClr val="accent2"/>
                </a:solidFill>
                <a:ea typeface="宋体" panose="02010600030101010101" pitchFamily="2" charset="-122"/>
                <a:sym typeface="+mn-ea"/>
              </a:rPr>
              <a:t>table and column alias</a:t>
            </a:r>
            <a:endParaRPr lang="en-US" altLang="x-none" dirty="0">
              <a:ea typeface="宋体" panose="02010600030101010101" pitchFamily="2" charset="-122"/>
            </a:endParaRPr>
          </a:p>
        </p:txBody>
      </p:sp>
      <p:sp>
        <p:nvSpPr>
          <p:cNvPr id="29701" name="Rectangle 3"/>
          <p:cNvSpPr>
            <a:spLocks noGrp="1"/>
          </p:cNvSpPr>
          <p:nvPr>
            <p:ph type="body"/>
          </p:nvPr>
        </p:nvSpPr>
        <p:spPr>
          <a:xfrm>
            <a:off x="169863" y="918845"/>
            <a:ext cx="8229600" cy="5391150"/>
          </a:xfrm>
        </p:spPr>
        <p:txBody>
          <a:bodyPr wrap="square" anchor="t"/>
          <a:p>
            <a:pPr lvl="0" indent="-285750" eaLnBrk="1" hangingPunct="1">
              <a:lnSpc>
                <a:spcPct val="150000"/>
              </a:lnSpc>
            </a:pPr>
            <a:r>
              <a:rPr lang="en-US" altLang="x-none" sz="2800" u="sng" dirty="0">
                <a:solidFill>
                  <a:srgbClr val="0000CC"/>
                </a:solidFill>
                <a:ea typeface="宋体" panose="02010600030101010101" pitchFamily="2" charset="-122"/>
              </a:rPr>
              <a:t>table alias in FROM clause</a:t>
            </a:r>
            <a:endParaRPr lang="en-US" altLang="x-none" sz="2800" u="sng" dirty="0">
              <a:solidFill>
                <a:srgbClr val="0000CC"/>
              </a:solidFill>
              <a:ea typeface="宋体" panose="02010600030101010101" pitchFamily="2" charset="-122"/>
            </a:endParaRPr>
          </a:p>
          <a:p>
            <a:pPr lvl="1" indent="-228600" eaLnBrk="1" hangingPunct="1">
              <a:lnSpc>
                <a:spcPct val="150000"/>
              </a:lnSpc>
            </a:pPr>
            <a:r>
              <a:rPr lang="en-US" altLang="x-none" sz="2800" dirty="0">
                <a:solidFill>
                  <a:srgbClr val="0000CC"/>
                </a:solidFill>
                <a:ea typeface="宋体" panose="02010600030101010101" pitchFamily="2" charset="-122"/>
              </a:rPr>
              <a:t>table_name  [</a:t>
            </a:r>
            <a:r>
              <a:rPr lang="zh-CN" altLang="en-US" sz="2800" dirty="0">
                <a:solidFill>
                  <a:srgbClr val="0000CC"/>
                </a:solidFill>
                <a:ea typeface="宋体" panose="02010600030101010101" pitchFamily="2" charset="-122"/>
              </a:rPr>
              <a:t>AS</a:t>
            </a:r>
            <a:r>
              <a:rPr lang="en-US" altLang="zh-CN" sz="2800" dirty="0">
                <a:solidFill>
                  <a:srgbClr val="0000CC"/>
                </a:solidFill>
                <a:ea typeface="宋体" panose="02010600030101010101" pitchFamily="2" charset="-122"/>
              </a:rPr>
              <a:t>]</a:t>
            </a:r>
            <a:r>
              <a:rPr lang="en-US" altLang="x-none" sz="2800" dirty="0">
                <a:solidFill>
                  <a:srgbClr val="0000CC"/>
                </a:solidFill>
                <a:ea typeface="宋体" panose="02010600030101010101" pitchFamily="2" charset="-122"/>
              </a:rPr>
              <a:t>  alias_name</a:t>
            </a:r>
            <a:endParaRPr lang="en-US" altLang="x-none" sz="2800" dirty="0">
              <a:solidFill>
                <a:srgbClr val="0000CC"/>
              </a:solidFill>
              <a:ea typeface="宋体" panose="02010600030101010101" pitchFamily="2" charset="-122"/>
            </a:endParaRPr>
          </a:p>
          <a:p>
            <a:pPr lvl="1" indent="-228600" eaLnBrk="1" hangingPunct="1">
              <a:lnSpc>
                <a:spcPct val="150000"/>
              </a:lnSpc>
            </a:pPr>
            <a:endParaRPr lang="en-US" altLang="x-none" sz="2800" dirty="0">
              <a:solidFill>
                <a:srgbClr val="0000CC"/>
              </a:solidFill>
              <a:ea typeface="宋体" panose="02010600030101010101" pitchFamily="2" charset="-122"/>
            </a:endParaRPr>
          </a:p>
          <a:p>
            <a:pPr lvl="2" indent="-228600" eaLnBrk="1" hangingPunct="1">
              <a:lnSpc>
                <a:spcPct val="150000"/>
              </a:lnSpc>
            </a:pPr>
            <a:endParaRPr lang="en-US" altLang="x-none" sz="2800" dirty="0">
              <a:solidFill>
                <a:srgbClr val="0000CC"/>
              </a:solidFill>
              <a:ea typeface="宋体" panose="02010600030101010101" pitchFamily="2" charset="-122"/>
            </a:endParaRPr>
          </a:p>
          <a:p>
            <a:pPr lvl="2" indent="-228600" eaLnBrk="1" hangingPunct="1">
              <a:lnSpc>
                <a:spcPct val="150000"/>
              </a:lnSpc>
            </a:pPr>
            <a:endParaRPr lang="en-US" altLang="x-none" sz="2800" dirty="0">
              <a:solidFill>
                <a:srgbClr val="0000CC"/>
              </a:solidFill>
              <a:ea typeface="宋体" panose="02010600030101010101" pitchFamily="2" charset="-122"/>
            </a:endParaRPr>
          </a:p>
          <a:p>
            <a:pPr lvl="0" indent="-285750" eaLnBrk="1" hangingPunct="1">
              <a:lnSpc>
                <a:spcPct val="150000"/>
              </a:lnSpc>
            </a:pPr>
            <a:r>
              <a:rPr lang="en-US" altLang="x-none" sz="2800" u="sng" dirty="0">
                <a:solidFill>
                  <a:srgbClr val="0000CC"/>
                </a:solidFill>
                <a:ea typeface="宋体" panose="02010600030101010101" pitchFamily="2" charset="-122"/>
              </a:rPr>
              <a:t>column alias in SELECT clause</a:t>
            </a:r>
            <a:endParaRPr lang="en-US" altLang="x-none" sz="2800" u="sng" dirty="0">
              <a:solidFill>
                <a:srgbClr val="0000CC"/>
              </a:solidFill>
              <a:ea typeface="宋体" panose="02010600030101010101" pitchFamily="2" charset="-122"/>
            </a:endParaRPr>
          </a:p>
          <a:p>
            <a:pPr lvl="1" eaLnBrk="1" hangingPunct="1">
              <a:lnSpc>
                <a:spcPct val="150000"/>
              </a:lnSpc>
            </a:pPr>
            <a:r>
              <a:rPr lang="en-US" altLang="x-none" sz="2800" dirty="0">
                <a:solidFill>
                  <a:srgbClr val="0000CC"/>
                </a:solidFill>
                <a:ea typeface="宋体" panose="02010600030101010101" pitchFamily="2" charset="-122"/>
              </a:rPr>
              <a:t>expression  </a:t>
            </a:r>
            <a:r>
              <a:rPr lang="zh-CN" altLang="en-US" sz="2800" dirty="0">
                <a:solidFill>
                  <a:srgbClr val="0000CC"/>
                </a:solidFill>
                <a:ea typeface="宋体" panose="02010600030101010101" pitchFamily="2" charset="-122"/>
              </a:rPr>
              <a:t>AS</a:t>
            </a:r>
            <a:r>
              <a:rPr lang="en-US" altLang="x-none" sz="2800" dirty="0">
                <a:solidFill>
                  <a:srgbClr val="0000CC"/>
                </a:solidFill>
                <a:ea typeface="宋体" panose="02010600030101010101" pitchFamily="2" charset="-122"/>
              </a:rPr>
              <a:t>  alias_name</a:t>
            </a:r>
            <a:endParaRPr lang="en-US" altLang="x-none" sz="2800" dirty="0">
              <a:solidFill>
                <a:srgbClr val="0000CC"/>
              </a:solidFill>
              <a:ea typeface="宋体" panose="02010600030101010101" pitchFamily="2" charset="-122"/>
            </a:endParaRPr>
          </a:p>
        </p:txBody>
      </p:sp>
      <p:sp>
        <p:nvSpPr>
          <p:cNvPr id="29703" name="文本框 29702"/>
          <p:cNvSpPr txBox="1"/>
          <p:nvPr/>
        </p:nvSpPr>
        <p:spPr>
          <a:xfrm>
            <a:off x="1057275" y="2458720"/>
            <a:ext cx="7028815" cy="1582420"/>
          </a:xfrm>
          <a:prstGeom prst="rect">
            <a:avLst/>
          </a:prstGeom>
          <a:solidFill>
            <a:schemeClr val="bg1"/>
          </a:solidFill>
          <a:ln w="19050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 lIns="90170" tIns="0" rIns="90170" bIns="46990" anchor="t">
            <a:spAutoFit/>
          </a:bodyPr>
          <a:p>
            <a:pPr marL="1905" lvl="0" indent="-1905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b="1" dirty="0">
                <a:solidFill>
                  <a:srgbClr val="0000CC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对表或列进行重命名的目的：</a:t>
            </a:r>
            <a:endParaRPr lang="zh-CN" altLang="en-US" sz="2800" b="1" dirty="0">
              <a:solidFill>
                <a:srgbClr val="0000CC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marL="459105" lvl="1" indent="-1905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har char="•"/>
            </a:pPr>
            <a:r>
              <a:rPr lang="zh-CN" altLang="en-US" sz="2800" b="1" dirty="0">
                <a:solidFill>
                  <a:srgbClr val="0000CC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 简化书写，便于记忆</a:t>
            </a:r>
            <a:endParaRPr lang="zh-CN" altLang="en-US" sz="2800" b="1" dirty="0">
              <a:solidFill>
                <a:srgbClr val="0000CC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marL="459105" lvl="1" indent="-1905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har char="•"/>
            </a:pPr>
            <a:r>
              <a:rPr lang="zh-CN" altLang="en-US" sz="2800" b="1" dirty="0">
                <a:solidFill>
                  <a:srgbClr val="0000CC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 表的自联接</a:t>
            </a:r>
            <a:endParaRPr lang="zh-CN" altLang="en-US" sz="2800" b="1" dirty="0">
              <a:solidFill>
                <a:srgbClr val="0000CC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97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97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3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Rectangle 2"/>
          <p:cNvSpPr>
            <a:spLocks noGrp="1"/>
          </p:cNvSpPr>
          <p:nvPr>
            <p:ph type="title"/>
          </p:nvPr>
        </p:nvSpPr>
        <p:spPr>
          <a:xfrm>
            <a:off x="7380288" y="44450"/>
            <a:ext cx="1306512" cy="639763"/>
          </a:xfrm>
        </p:spPr>
        <p:txBody>
          <a:bodyPr vert="horz" wrap="square" anchor="ctr"/>
          <a:p>
            <a:pPr lvl="0" eaLnBrk="1" hangingPunct="1"/>
            <a:r>
              <a:rPr lang="en-US" altLang="zh-CN"/>
              <a:t>SQL</a:t>
            </a:r>
            <a:endParaRPr lang="en-US" altLang="zh-CN"/>
          </a:p>
        </p:txBody>
      </p:sp>
      <p:sp>
        <p:nvSpPr>
          <p:cNvPr id="5123" name="Rectangle 3"/>
          <p:cNvSpPr>
            <a:spLocks noGrp="1"/>
          </p:cNvSpPr>
          <p:nvPr>
            <p:ph type="body"/>
          </p:nvPr>
        </p:nvSpPr>
        <p:spPr>
          <a:xfrm>
            <a:off x="457200" y="188913"/>
            <a:ext cx="8229600" cy="6264275"/>
          </a:xfrm>
        </p:spPr>
        <p:txBody>
          <a:bodyPr vert="horz" wrap="square" anchor="t"/>
          <a:p>
            <a:pPr lvl="0" eaLnBrk="1" hangingPunct="1"/>
            <a:r>
              <a:rPr lang="zh-CN" altLang="en-US" sz="3000" dirty="0">
                <a:solidFill>
                  <a:srgbClr val="FF0000"/>
                </a:solidFill>
              </a:rPr>
              <a:t>Simple SELECT statement</a:t>
            </a:r>
            <a:endParaRPr lang="zh-CN" altLang="en-US" sz="3000" dirty="0">
              <a:solidFill>
                <a:srgbClr val="FF0000"/>
              </a:solidFill>
            </a:endParaRPr>
          </a:p>
          <a:p>
            <a:pPr lvl="1" eaLnBrk="1" hangingPunct="1"/>
            <a:r>
              <a:rPr lang="zh-CN" altLang="en-US" sz="3000" dirty="0">
                <a:solidFill>
                  <a:srgbClr val="0000CC"/>
                </a:solidFill>
              </a:rPr>
              <a:t>SQL查询语句(Select statement)的格式</a:t>
            </a:r>
            <a:endParaRPr lang="zh-CN" altLang="en-US" sz="3000" dirty="0">
              <a:solidFill>
                <a:srgbClr val="0000CC"/>
              </a:solidFill>
            </a:endParaRPr>
          </a:p>
          <a:p>
            <a:pPr marL="1373505" lvl="4" indent="-457200" eaLnBrk="1" hangingPunct="1">
              <a:buFont typeface="Arial" panose="020B0604020202020204" pitchFamily="34" charset="0"/>
              <a:buChar char="•"/>
            </a:pPr>
            <a:r>
              <a:rPr lang="zh-CN" altLang="en-US" sz="3000" dirty="0">
                <a:solidFill>
                  <a:schemeClr val="tx1"/>
                </a:solidFill>
              </a:rPr>
              <a:t>与关系代数查询表达式的关系</a:t>
            </a:r>
            <a:endParaRPr lang="zh-CN" altLang="en-US" sz="3000" dirty="0">
              <a:solidFill>
                <a:schemeClr val="tx1"/>
              </a:solidFill>
            </a:endParaRPr>
          </a:p>
          <a:p>
            <a:pPr marL="1373505" lvl="4" indent="-457200" eaLnBrk="1" hangingPunct="1">
              <a:buFont typeface="Arial" panose="020B0604020202020204" pitchFamily="34" charset="0"/>
              <a:buChar char="•"/>
            </a:pPr>
            <a:r>
              <a:rPr lang="zh-CN" altLang="en-US" sz="3000" dirty="0">
                <a:solidFill>
                  <a:schemeClr val="tx1"/>
                </a:solidFill>
              </a:rPr>
              <a:t>单表查询，多表联接查询</a:t>
            </a:r>
            <a:endParaRPr lang="zh-CN" altLang="en-US" sz="3000" dirty="0">
              <a:solidFill>
                <a:schemeClr val="tx1"/>
              </a:solidFill>
            </a:endParaRPr>
          </a:p>
          <a:p>
            <a:pPr marL="1373505" lvl="4" indent="-457200" eaLnBrk="1" hangingPunct="1">
              <a:buFont typeface="Arial" panose="020B0604020202020204" pitchFamily="34" charset="0"/>
              <a:buChar char="•"/>
            </a:pPr>
            <a:endParaRPr lang="zh-CN" altLang="en-US" sz="3000" dirty="0">
              <a:solidFill>
                <a:schemeClr val="tx1"/>
              </a:solidFill>
            </a:endParaRPr>
          </a:p>
          <a:p>
            <a:pPr lvl="1" eaLnBrk="1" hangingPunct="1"/>
            <a:r>
              <a:rPr lang="zh-CN" altLang="en-US" sz="3000" dirty="0"/>
              <a:t>DISTINCT</a:t>
            </a:r>
            <a:endParaRPr lang="en-US" altLang="x-none" sz="3000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2" name="日期占位符 1"/>
          <p:cNvSpPr/>
          <p:nvPr>
            <p:ph type="dt" sz="half" idx="10"/>
          </p:nvPr>
        </p:nvSpPr>
        <p:spPr/>
        <p:txBody>
          <a:bodyPr/>
          <a:p>
            <a:pPr lvl="0" eaLnBrk="1" hangingPunct="1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8" name="Rectangle 3"/>
          <p:cNvSpPr>
            <a:spLocks noGrp="1"/>
          </p:cNvSpPr>
          <p:nvPr>
            <p:ph type="body"/>
          </p:nvPr>
        </p:nvSpPr>
        <p:spPr>
          <a:xfrm>
            <a:off x="34925" y="620395"/>
            <a:ext cx="9074150" cy="2056130"/>
          </a:xfrm>
          <a:ln w="25400">
            <a:solidFill>
              <a:schemeClr val="hlink"/>
            </a:solidFill>
            <a:miter/>
          </a:ln>
        </p:spPr>
        <p:txBody>
          <a:bodyPr wrap="square" lIns="90170" tIns="46990" rIns="90170" bIns="46990" anchor="t">
            <a:spAutoFit/>
          </a:bodyPr>
          <a:p>
            <a:pPr lvl="1" indent="-285750" eaLnBrk="1" hangingPunct="1">
              <a:buNone/>
            </a:pPr>
            <a:r>
              <a:rPr lang="en-US" altLang="x-none" sz="2800" dirty="0">
                <a:solidFill>
                  <a:srgbClr val="FF0000"/>
                </a:solidFill>
                <a:ea typeface="宋体" panose="02010600030101010101" pitchFamily="2" charset="-122"/>
              </a:rPr>
              <a:t>SELECT  ordno, dollars, qty*price*(1-discnt*0.01)</a:t>
            </a:r>
            <a:endParaRPr lang="en-US" altLang="x-none" sz="2800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lvl="1" indent="-285750" eaLnBrk="1" hangingPunct="1">
              <a:buNone/>
            </a:pPr>
            <a:r>
              <a:rPr lang="en-US" altLang="x-none" sz="2800" dirty="0">
                <a:solidFill>
                  <a:srgbClr val="FF0000"/>
                </a:solidFill>
                <a:ea typeface="宋体" panose="02010600030101010101" pitchFamily="2" charset="-122"/>
              </a:rPr>
              <a:t>FROM      customers, orders, products</a:t>
            </a:r>
            <a:endParaRPr lang="en-US" altLang="x-none" sz="2800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lvl="1" indent="-285750" eaLnBrk="1" hangingPunct="1">
              <a:buNone/>
            </a:pPr>
            <a:r>
              <a:rPr lang="en-US" altLang="x-none" sz="2800" dirty="0">
                <a:solidFill>
                  <a:srgbClr val="FF0000"/>
                </a:solidFill>
                <a:ea typeface="宋体" panose="02010600030101010101" pitchFamily="2" charset="-122"/>
              </a:rPr>
              <a:t>WHERE   customers.cid=orders.cid  and</a:t>
            </a:r>
            <a:endParaRPr lang="en-US" altLang="x-none" sz="2800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lvl="4" indent="-228600" eaLnBrk="1" hangingPunct="1">
              <a:buNone/>
            </a:pPr>
            <a:r>
              <a:rPr lang="en-US" altLang="x-none" sz="2800" dirty="0">
                <a:solidFill>
                  <a:srgbClr val="FF0000"/>
                </a:solidFill>
                <a:ea typeface="宋体" panose="02010600030101010101" pitchFamily="2" charset="-122"/>
              </a:rPr>
              <a:t>  orders.pid=products.pid ;</a:t>
            </a:r>
            <a:endParaRPr lang="en-US" altLang="x-none" sz="2800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29700" name="Rectangle 2"/>
          <p:cNvSpPr>
            <a:spLocks noGrp="1"/>
          </p:cNvSpPr>
          <p:nvPr/>
        </p:nvSpPr>
        <p:spPr>
          <a:xfrm>
            <a:off x="685800" y="85090"/>
            <a:ext cx="7772400" cy="533400"/>
          </a:xfrm>
          <a:prstGeom prst="rect">
            <a:avLst/>
          </a:prstGeom>
          <a:solidFill>
            <a:srgbClr val="DDDDDD">
              <a:alpha val="50000"/>
            </a:srgbClr>
          </a:solidFill>
          <a:ln w="9525">
            <a:noFill/>
          </a:ln>
        </p:spPr>
        <p:txBody>
          <a:bodyPr wrap="square" anchor="ctr"/>
          <a:lstStyle>
            <a:lvl1pPr marL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1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eaLnBrk="1" hangingPunct="1"/>
            <a:r>
              <a:rPr lang="zh-CN" altLang="x-none" dirty="0">
                <a:ea typeface="宋体" panose="02010600030101010101" pitchFamily="2" charset="-122"/>
              </a:rPr>
              <a:t>多表连接查询</a:t>
            </a:r>
            <a:endParaRPr lang="zh-CN" altLang="x-none" dirty="0">
              <a:ea typeface="宋体" panose="02010600030101010101" pitchFamily="2" charset="-122"/>
            </a:endParaRPr>
          </a:p>
        </p:txBody>
      </p:sp>
      <p:sp>
        <p:nvSpPr>
          <p:cNvPr id="32774" name="Text Box 4"/>
          <p:cNvSpPr txBox="1"/>
          <p:nvPr/>
        </p:nvSpPr>
        <p:spPr>
          <a:xfrm>
            <a:off x="36513" y="2712403"/>
            <a:ext cx="9072562" cy="4103370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 lIns="90170" tIns="46990" rIns="90170" bIns="46990" anchor="t">
            <a:spAutoFit/>
          </a:bodyPr>
          <a:p>
            <a:pPr lvl="1">
              <a:lnSpc>
                <a:spcPct val="100000"/>
              </a:lnSpc>
              <a:spcBef>
                <a:spcPct val="20000"/>
              </a:spcBef>
            </a:pPr>
            <a:r>
              <a:rPr lang="en-US" altLang="x-none" sz="2800" b="1" dirty="0">
                <a:solidFill>
                  <a:srgbClr val="0000CC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FOR c FROM ROWS 1 TO LAST OF customers</a:t>
            </a:r>
            <a:endParaRPr lang="en-US" altLang="x-none" sz="2800" b="1" dirty="0">
              <a:solidFill>
                <a:srgbClr val="0000CC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lvl="2" indent="0">
              <a:lnSpc>
                <a:spcPct val="100000"/>
              </a:lnSpc>
              <a:spcBef>
                <a:spcPct val="20000"/>
              </a:spcBef>
            </a:pPr>
            <a:r>
              <a:rPr lang="en-US" altLang="x-none" sz="2800" b="1" dirty="0">
                <a:solidFill>
                  <a:srgbClr val="0000CC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FOR o FROM ROWS 1 TO LAST OF </a:t>
            </a:r>
            <a:r>
              <a:rPr lang="en-US" altLang="zh-CN" sz="2800" b="1" dirty="0">
                <a:solidFill>
                  <a:srgbClr val="0000CC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orders</a:t>
            </a:r>
            <a:endParaRPr lang="en-US" altLang="zh-CN" sz="2800" b="1" dirty="0">
              <a:solidFill>
                <a:srgbClr val="0000CC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lvl="3" indent="0">
              <a:lnSpc>
                <a:spcPct val="100000"/>
              </a:lnSpc>
              <a:spcBef>
                <a:spcPct val="20000"/>
              </a:spcBef>
            </a:pPr>
            <a:r>
              <a:rPr lang="en-US" altLang="x-none" sz="2800" b="1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FOR p FROM ROWS 1 TO LAST OF products</a:t>
            </a:r>
            <a:endParaRPr lang="en-US" altLang="x-none" sz="2800" b="1" dirty="0">
              <a:solidFill>
                <a:srgbClr val="0000CC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lvl="4" indent="0">
              <a:lnSpc>
                <a:spcPct val="100000"/>
              </a:lnSpc>
              <a:spcBef>
                <a:spcPct val="20000"/>
              </a:spcBef>
            </a:pPr>
            <a:r>
              <a:rPr lang="en-US" altLang="zh-CN" sz="28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if (c.cid=o.cid and o.pid=p.pid)</a:t>
            </a:r>
            <a:endParaRPr lang="en-US" altLang="zh-CN" sz="2800" b="1" dirty="0">
              <a:solidFill>
                <a:srgbClr val="0000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4" indent="0">
              <a:lnSpc>
                <a:spcPct val="100000"/>
              </a:lnSpc>
              <a:spcBef>
                <a:spcPct val="20000"/>
              </a:spcBef>
            </a:pPr>
            <a:r>
              <a:rPr lang="en-US" altLang="zh-CN" sz="28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{               </a:t>
            </a:r>
            <a:r>
              <a:rPr lang="zh-CN" altLang="en-US" sz="28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......</a:t>
            </a:r>
            <a:r>
              <a:rPr lang="en-US" altLang="x-none" sz="2800" b="1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........</a:t>
            </a:r>
            <a:r>
              <a:rPr lang="zh-CN" altLang="en-US" sz="28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                </a:t>
            </a:r>
            <a:r>
              <a:rPr lang="en-US" altLang="zh-CN" sz="28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}</a:t>
            </a:r>
            <a:endParaRPr lang="en-US" altLang="zh-CN" sz="2800" b="1" dirty="0">
              <a:solidFill>
                <a:srgbClr val="0000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3" indent="0">
              <a:lnSpc>
                <a:spcPct val="100000"/>
              </a:lnSpc>
              <a:spcBef>
                <a:spcPct val="20000"/>
              </a:spcBef>
            </a:pPr>
            <a:r>
              <a:rPr lang="en-US" altLang="x-none" sz="2800" b="1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END FOR p</a:t>
            </a:r>
            <a:endParaRPr lang="zh-CN" altLang="en-US" sz="2800" b="1" dirty="0">
              <a:solidFill>
                <a:srgbClr val="0000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2" indent="0">
              <a:lnSpc>
                <a:spcPct val="100000"/>
              </a:lnSpc>
              <a:spcBef>
                <a:spcPct val="20000"/>
              </a:spcBef>
            </a:pPr>
            <a:r>
              <a:rPr lang="en-US" altLang="x-none" sz="2800" b="1" dirty="0">
                <a:solidFill>
                  <a:srgbClr val="0000CC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END FOR o</a:t>
            </a:r>
            <a:endParaRPr lang="en-US" altLang="x-none" sz="2800" b="1" dirty="0">
              <a:solidFill>
                <a:srgbClr val="0000CC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lvl="1">
              <a:lnSpc>
                <a:spcPct val="100000"/>
              </a:lnSpc>
              <a:spcBef>
                <a:spcPct val="20000"/>
              </a:spcBef>
            </a:pPr>
            <a:r>
              <a:rPr lang="en-US" altLang="x-none" sz="2800" b="1" dirty="0">
                <a:solidFill>
                  <a:srgbClr val="0000CC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END FOR c</a:t>
            </a:r>
            <a:endParaRPr lang="en-US" altLang="x-none" sz="2800" b="1" dirty="0">
              <a:solidFill>
                <a:srgbClr val="0000CC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32777" name="文本框 32776"/>
          <p:cNvSpPr txBox="1"/>
          <p:nvPr/>
        </p:nvSpPr>
        <p:spPr>
          <a:xfrm>
            <a:off x="4244975" y="5259705"/>
            <a:ext cx="4572000" cy="155702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dash"/>
            <a:miter/>
            <a:headEnd type="none" w="med" len="med"/>
            <a:tailEnd type="none" w="med" len="med"/>
          </a:ln>
        </p:spPr>
        <p:txBody>
          <a:bodyPr wrap="square" lIns="90170" tIns="46990" rIns="90170" bIns="46990" anchor="t">
            <a:spAutoFit/>
          </a:bodyPr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在数据库系统内部，表联接查询的实现方法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zh-CN" altLang="zh-CN" b="1" dirty="0">
                <a:solidFill>
                  <a:srgbClr val="FF0000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三层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FOR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循环的嵌套顺序由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DBMS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来决定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2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2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4" grpId="0" bldLvl="0" animBg="1"/>
      <p:bldP spid="32777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75" name="Rectangle 5"/>
          <p:cNvSpPr/>
          <p:nvPr/>
        </p:nvSpPr>
        <p:spPr>
          <a:xfrm>
            <a:off x="38100" y="695325"/>
            <a:ext cx="9070975" cy="1582738"/>
          </a:xfrm>
          <a:prstGeom prst="rect">
            <a:avLst/>
          </a:prstGeom>
          <a:noFill/>
          <a:ln w="25400" cap="flat" cmpd="sng">
            <a:solidFill>
              <a:schemeClr val="fol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0170" tIns="46990" rIns="90170" bIns="46990" anchor="t"/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None/>
            </a:pPr>
            <a:r>
              <a:rPr lang="en-US" altLang="x-none" sz="28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SELECT  c1.cid, c2.cid</a:t>
            </a:r>
            <a:endParaRPr lang="en-US" altLang="x-none" sz="2800" b="1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None/>
            </a:pPr>
            <a:r>
              <a:rPr lang="en-US" altLang="x-none" sz="28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FROM      customers  c1, customers  c2</a:t>
            </a:r>
            <a:endParaRPr lang="en-US" altLang="x-none" sz="2800" b="1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None/>
            </a:pPr>
            <a:r>
              <a:rPr lang="en-US" altLang="x-none" sz="28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WHERE   c1.city = c2.city and c1.cid &lt; c2.cid ;</a:t>
            </a:r>
            <a:endParaRPr lang="en-US" altLang="x-none" sz="2800" b="1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36830" y="2569210"/>
            <a:ext cx="9071610" cy="3501390"/>
            <a:chOff x="58" y="4046"/>
            <a:chExt cx="14286" cy="5514"/>
          </a:xfrm>
        </p:grpSpPr>
        <p:sp>
          <p:nvSpPr>
            <p:cNvPr id="32774" name="Text Box 4"/>
            <p:cNvSpPr txBox="1"/>
            <p:nvPr/>
          </p:nvSpPr>
          <p:spPr>
            <a:xfrm>
              <a:off x="58" y="4046"/>
              <a:ext cx="14287" cy="5515"/>
            </a:xfrm>
            <a:prstGeom prst="rect">
              <a:avLst/>
            </a:prstGeom>
            <a:solidFill>
              <a:schemeClr val="bg1"/>
            </a:solidFill>
            <a:ln w="25400" cap="flat" cmpd="sng">
              <a:solidFill>
                <a:schemeClr val="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square" lIns="90170" tIns="46990" rIns="90170" bIns="46990" anchor="t">
              <a:spAutoFit/>
            </a:bodyPr>
            <a:p>
              <a:pPr lvl="0">
                <a:lnSpc>
                  <a:spcPct val="110000"/>
                </a:lnSpc>
                <a:spcBef>
                  <a:spcPct val="20000"/>
                </a:spcBef>
              </a:pPr>
              <a:r>
                <a:rPr lang="en-US" altLang="x-none" sz="3000" b="1" dirty="0">
                  <a:solidFill>
                    <a:srgbClr val="0000CC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FOR c1 FROM ROWS 1 TO LAST OF customers</a:t>
              </a:r>
              <a:endParaRPr lang="en-US" altLang="x-none" sz="3000" b="1" dirty="0">
                <a:solidFill>
                  <a:srgbClr val="0000CC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  <a:p>
              <a:pPr lvl="1" indent="0">
                <a:lnSpc>
                  <a:spcPct val="110000"/>
                </a:lnSpc>
                <a:spcBef>
                  <a:spcPct val="20000"/>
                </a:spcBef>
              </a:pPr>
              <a:r>
                <a:rPr lang="en-US" altLang="x-none" sz="3000" b="1" dirty="0">
                  <a:solidFill>
                    <a:srgbClr val="0000CC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FOR c2 FROM ROWS 1 TO LAST OF customers</a:t>
              </a:r>
              <a:endParaRPr lang="en-US" altLang="x-none" sz="3000" b="1" dirty="0">
                <a:solidFill>
                  <a:srgbClr val="0000CC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  <a:p>
              <a:pPr lvl="2" indent="0">
                <a:lnSpc>
                  <a:spcPct val="110000"/>
                </a:lnSpc>
                <a:spcBef>
                  <a:spcPct val="20000"/>
                </a:spcBef>
              </a:pPr>
              <a:r>
                <a:rPr lang="zh-CN" altLang="en-US" sz="3000" b="1" dirty="0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     ......</a:t>
              </a:r>
              <a:endParaRPr lang="zh-CN" altLang="en-US" sz="30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 lvl="2" indent="0">
                <a:lnSpc>
                  <a:spcPct val="110000"/>
                </a:lnSpc>
                <a:spcBef>
                  <a:spcPct val="20000"/>
                </a:spcBef>
              </a:pPr>
              <a:r>
                <a:rPr lang="zh-CN" altLang="en-US" sz="3000" b="1" dirty="0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     ......</a:t>
              </a:r>
              <a:endParaRPr lang="zh-CN" altLang="en-US" sz="30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 lvl="1" indent="0">
                <a:spcBef>
                  <a:spcPct val="20000"/>
                </a:spcBef>
              </a:pPr>
              <a:r>
                <a:rPr lang="en-US" altLang="x-none" sz="3000" b="1" dirty="0">
                  <a:solidFill>
                    <a:srgbClr val="0000CC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END FOR c2</a:t>
              </a:r>
              <a:endParaRPr lang="en-US" altLang="x-none" sz="3000" b="1" dirty="0">
                <a:solidFill>
                  <a:srgbClr val="0000CC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  <a:p>
              <a:pPr lvl="0">
                <a:spcBef>
                  <a:spcPct val="20000"/>
                </a:spcBef>
              </a:pPr>
              <a:r>
                <a:rPr lang="en-US" altLang="x-none" sz="3000" b="1" dirty="0">
                  <a:solidFill>
                    <a:srgbClr val="0000CC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END FOR c1</a:t>
              </a:r>
              <a:endParaRPr lang="en-US" altLang="x-none" sz="3000" b="1" dirty="0">
                <a:solidFill>
                  <a:srgbClr val="0000CC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2776" name="Text Box 4"/>
            <p:cNvSpPr txBox="1"/>
            <p:nvPr/>
          </p:nvSpPr>
          <p:spPr>
            <a:xfrm>
              <a:off x="258" y="5940"/>
              <a:ext cx="12837" cy="1733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wrap="square" lIns="90170" tIns="46990" rIns="90170" bIns="46990" anchor="t">
              <a:spAutoFit/>
            </a:bodyPr>
            <a:p>
              <a:pPr lvl="2" indent="0">
                <a:spcBef>
                  <a:spcPct val="20000"/>
                </a:spcBef>
              </a:pPr>
              <a:r>
                <a:rPr lang="en-US" altLang="x-none" sz="3000" b="1" dirty="0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IF (c1.city = c2.city and c1.cid &lt; c2.cid)</a:t>
              </a:r>
              <a:endParaRPr lang="en-US" altLang="x-none" sz="30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 lvl="2" indent="0">
                <a:spcBef>
                  <a:spcPct val="20000"/>
                </a:spcBef>
              </a:pPr>
              <a:r>
                <a:rPr lang="en-US" altLang="x-none" sz="3000" b="1" dirty="0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PRINT OUT pairs of (c1.cid, c2.cid)</a:t>
              </a:r>
              <a:endParaRPr lang="en-US" altLang="x-none" sz="30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32777" name="文本框 32776"/>
          <p:cNvSpPr txBox="1"/>
          <p:nvPr/>
        </p:nvSpPr>
        <p:spPr>
          <a:xfrm>
            <a:off x="4649470" y="5594668"/>
            <a:ext cx="3937000" cy="8255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dash"/>
            <a:miter/>
            <a:headEnd type="none" w="med" len="med"/>
            <a:tailEnd type="none" w="med" len="med"/>
          </a:ln>
        </p:spPr>
        <p:txBody>
          <a:bodyPr lIns="90170" tIns="46990" rIns="90170" bIns="46990" anchor="t">
            <a:spAutoFit/>
          </a:bodyPr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zh-CN" altLang="zh-CN" b="1" dirty="0">
                <a:solidFill>
                  <a:srgbClr val="FF0000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通过对表的换名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(alias)</a:t>
            </a:r>
            <a:r>
              <a:rPr lang="zh-CN" altLang="zh-CN" b="1" dirty="0">
                <a:solidFill>
                  <a:srgbClr val="FF0000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，可以实现表的自连接</a:t>
            </a:r>
            <a:endParaRPr lang="zh-CN" altLang="zh-CN" b="1" dirty="0">
              <a:solidFill>
                <a:srgbClr val="FF0000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29700" name="Rectangle 2"/>
          <p:cNvSpPr>
            <a:spLocks noGrp="1"/>
          </p:cNvSpPr>
          <p:nvPr/>
        </p:nvSpPr>
        <p:spPr>
          <a:xfrm>
            <a:off x="685800" y="85090"/>
            <a:ext cx="7772400" cy="533400"/>
          </a:xfrm>
          <a:prstGeom prst="rect">
            <a:avLst/>
          </a:prstGeom>
          <a:solidFill>
            <a:srgbClr val="DDDDDD">
              <a:alpha val="50000"/>
            </a:srgbClr>
          </a:solidFill>
          <a:ln w="9525">
            <a:noFill/>
          </a:ln>
        </p:spPr>
        <p:txBody>
          <a:bodyPr wrap="square" anchor="ctr"/>
          <a:lstStyle>
            <a:lvl1pPr marL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1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eaLnBrk="1" hangingPunct="1"/>
            <a:r>
              <a:rPr lang="zh-CN" altLang="x-none" dirty="0">
                <a:ea typeface="宋体" panose="02010600030101010101" pitchFamily="2" charset="-122"/>
              </a:rPr>
              <a:t>表的自连接</a:t>
            </a:r>
            <a:endParaRPr lang="zh-CN" altLang="x-none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2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7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Rectangle 2"/>
          <p:cNvSpPr>
            <a:spLocks noGrp="1"/>
          </p:cNvSpPr>
          <p:nvPr>
            <p:ph type="title"/>
          </p:nvPr>
        </p:nvSpPr>
        <p:spPr>
          <a:xfrm>
            <a:off x="7380288" y="44450"/>
            <a:ext cx="1306512" cy="639763"/>
          </a:xfrm>
        </p:spPr>
        <p:txBody>
          <a:bodyPr vert="horz" wrap="square" anchor="ctr"/>
          <a:p>
            <a:pPr eaLnBrk="1" hangingPunct="1"/>
            <a:r>
              <a:rPr lang="en-US" altLang="zh-CN"/>
              <a:t>SQL</a:t>
            </a:r>
            <a:endParaRPr lang="en-US" altLang="zh-CN"/>
          </a:p>
        </p:txBody>
      </p:sp>
      <p:sp>
        <p:nvSpPr>
          <p:cNvPr id="4099" name="Rectangle 3"/>
          <p:cNvSpPr>
            <a:spLocks noGrp="1"/>
          </p:cNvSpPr>
          <p:nvPr>
            <p:ph type="body"/>
          </p:nvPr>
        </p:nvSpPr>
        <p:spPr>
          <a:xfrm>
            <a:off x="457200" y="188913"/>
            <a:ext cx="8229600" cy="6264275"/>
          </a:xfrm>
        </p:spPr>
        <p:txBody>
          <a:bodyPr vert="horz" wrap="square" anchor="t"/>
          <a:p>
            <a:pPr marL="1905" indent="-1905" eaLnBrk="1" hangingPunct="1">
              <a:lnSpc>
                <a:spcPct val="90000"/>
              </a:lnSpc>
            </a:pPr>
            <a:r>
              <a:rPr lang="zh-CN" altLang="en-US" sz="3000" dirty="0">
                <a:solidFill>
                  <a:srgbClr val="0000CC"/>
                </a:solidFill>
              </a:rPr>
              <a:t>Predicate </a:t>
            </a:r>
            <a:r>
              <a:rPr lang="zh-CN" altLang="en-US" sz="3000" dirty="0">
                <a:solidFill>
                  <a:schemeClr val="accent1"/>
                </a:solidFill>
              </a:rPr>
              <a:t>(review 2)</a:t>
            </a:r>
            <a:endParaRPr lang="zh-CN" altLang="en-US" sz="3000" dirty="0">
              <a:solidFill>
                <a:srgbClr val="0000CC"/>
              </a:solidFill>
            </a:endParaRPr>
          </a:p>
          <a:p>
            <a:pPr marL="1905" lvl="1" indent="455295" eaLnBrk="1" hangingPunct="1">
              <a:lnSpc>
                <a:spcPct val="90000"/>
              </a:lnSpc>
            </a:pPr>
            <a:r>
              <a:rPr lang="zh-CN" altLang="en-US" sz="3000" dirty="0"/>
              <a:t>BETWEEN </a:t>
            </a:r>
            <a:r>
              <a:rPr lang="zh-CN" altLang="en-US" sz="3000" dirty="0">
                <a:latin typeface="黑体" panose="02010609060101010101" pitchFamily="1" charset="-122"/>
              </a:rPr>
              <a:t>…</a:t>
            </a:r>
            <a:r>
              <a:rPr lang="zh-CN" altLang="en-US" sz="3000" dirty="0"/>
              <a:t> AND </a:t>
            </a:r>
            <a:r>
              <a:rPr lang="zh-CN" altLang="en-US" sz="3000" dirty="0">
                <a:latin typeface="黑体" panose="02010609060101010101" pitchFamily="1" charset="-122"/>
              </a:rPr>
              <a:t>…</a:t>
            </a:r>
            <a:endParaRPr lang="zh-CN" altLang="en-US" sz="3000" dirty="0"/>
          </a:p>
          <a:p>
            <a:pPr marL="1905" lvl="1" indent="455295" eaLnBrk="1" hangingPunct="1">
              <a:lnSpc>
                <a:spcPct val="90000"/>
              </a:lnSpc>
            </a:pPr>
            <a:r>
              <a:rPr lang="zh-CN" altLang="en-US" sz="3000" dirty="0"/>
              <a:t>IS NULL</a:t>
            </a:r>
            <a:endParaRPr lang="zh-CN" altLang="en-US" sz="3000" dirty="0"/>
          </a:p>
          <a:p>
            <a:pPr marL="1905" lvl="1" indent="455295" eaLnBrk="1" hangingPunct="1">
              <a:lnSpc>
                <a:spcPct val="90000"/>
              </a:lnSpc>
            </a:pPr>
            <a:r>
              <a:rPr lang="zh-CN" altLang="en-US" sz="3000" dirty="0"/>
              <a:t>LIKE:  </a:t>
            </a:r>
            <a:endParaRPr lang="zh-CN" altLang="en-US" sz="3000" dirty="0"/>
          </a:p>
          <a:p>
            <a:pPr marL="1905" lvl="2" indent="912495" eaLnBrk="1" hangingPunct="1">
              <a:lnSpc>
                <a:spcPct val="90000"/>
              </a:lnSpc>
            </a:pPr>
            <a:r>
              <a:rPr lang="zh-CN" altLang="en-US" sz="3000" dirty="0">
                <a:solidFill>
                  <a:srgbClr val="0000CC"/>
                </a:solidFill>
              </a:rPr>
              <a:t>两种通配符：</a:t>
            </a:r>
            <a:r>
              <a:rPr lang="zh-CN" altLang="en-US" sz="3000" dirty="0">
                <a:solidFill>
                  <a:srgbClr val="FF0000"/>
                </a:solidFill>
              </a:rPr>
              <a:t>_</a:t>
            </a:r>
            <a:r>
              <a:rPr lang="zh-CN" altLang="en-US" sz="3000" dirty="0">
                <a:solidFill>
                  <a:srgbClr val="0000CC"/>
                </a:solidFill>
              </a:rPr>
              <a:t>     </a:t>
            </a:r>
            <a:r>
              <a:rPr lang="zh-CN" altLang="en-US" sz="3000" dirty="0">
                <a:solidFill>
                  <a:srgbClr val="FF0000"/>
                </a:solidFill>
              </a:rPr>
              <a:t>%</a:t>
            </a:r>
            <a:endParaRPr lang="zh-CN" altLang="en-US" sz="3000" dirty="0">
              <a:solidFill>
                <a:srgbClr val="FF0000"/>
              </a:solidFill>
            </a:endParaRPr>
          </a:p>
          <a:p>
            <a:pPr marL="1905" lvl="2" indent="912495" eaLnBrk="1" hangingPunct="1">
              <a:lnSpc>
                <a:spcPct val="90000"/>
              </a:lnSpc>
            </a:pPr>
            <a:r>
              <a:rPr lang="zh-CN" altLang="en-US" sz="3000" dirty="0">
                <a:solidFill>
                  <a:srgbClr val="0000CC"/>
                </a:solidFill>
              </a:rPr>
              <a:t>转义指示符</a:t>
            </a:r>
            <a:endParaRPr lang="zh-CN" altLang="en-US" sz="3000" dirty="0">
              <a:solidFill>
                <a:srgbClr val="0000CC"/>
              </a:solidFill>
            </a:endParaRPr>
          </a:p>
          <a:p>
            <a:pPr marL="1905" lvl="1" indent="455295" eaLnBrk="1" hangingPunct="1">
              <a:lnSpc>
                <a:spcPct val="90000"/>
              </a:lnSpc>
            </a:pPr>
            <a:r>
              <a:rPr lang="zh-CN" altLang="en-US" sz="3000" dirty="0">
                <a:solidFill>
                  <a:srgbClr val="0000CC"/>
                </a:solidFill>
                <a:ea typeface="宋体" panose="02010600030101010101" pitchFamily="2" charset="-122"/>
              </a:rPr>
              <a:t>The Quantified Comparison Predicate</a:t>
            </a:r>
            <a:endParaRPr lang="zh-CN" altLang="en-US" sz="3000" dirty="0">
              <a:solidFill>
                <a:srgbClr val="0000CC"/>
              </a:solidFill>
              <a:ea typeface="宋体" panose="02010600030101010101" pitchFamily="2" charset="-122"/>
            </a:endParaRPr>
          </a:p>
          <a:p>
            <a:pPr marL="1905" lvl="2" indent="912495" eaLnBrk="1" hangingPunct="1">
              <a:lnSpc>
                <a:spcPct val="90000"/>
              </a:lnSpc>
            </a:pPr>
            <a:r>
              <a:rPr lang="zh-CN" altLang="en-US" sz="3000" dirty="0">
                <a:solidFill>
                  <a:srgbClr val="0000CC"/>
                </a:solidFill>
                <a:ea typeface="宋体" panose="02010600030101010101" pitchFamily="2" charset="-122"/>
              </a:rPr>
              <a:t>量化比较谓词：</a:t>
            </a:r>
            <a:r>
              <a:rPr lang="zh-CN" altLang="en-US" sz="3000" dirty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2" charset="2"/>
              </a:rPr>
              <a:t>SOME</a:t>
            </a:r>
            <a:r>
              <a:rPr lang="zh-CN" altLang="en-US" sz="3000" dirty="0">
                <a:solidFill>
                  <a:srgbClr val="0000CC"/>
                </a:solidFill>
                <a:ea typeface="宋体" panose="02010600030101010101" pitchFamily="2" charset="-122"/>
                <a:sym typeface="Symbol" panose="05050102010706020507" pitchFamily="2" charset="2"/>
              </a:rPr>
              <a:t>，</a:t>
            </a:r>
            <a:r>
              <a:rPr lang="zh-CN" altLang="en-US" sz="3000" dirty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2" charset="2"/>
              </a:rPr>
              <a:t>ANY</a:t>
            </a:r>
            <a:r>
              <a:rPr lang="zh-CN" altLang="en-US" sz="3000" dirty="0">
                <a:solidFill>
                  <a:srgbClr val="0000CC"/>
                </a:solidFill>
                <a:ea typeface="宋体" panose="02010600030101010101" pitchFamily="2" charset="-122"/>
                <a:sym typeface="Symbol" panose="05050102010706020507" pitchFamily="2" charset="2"/>
              </a:rPr>
              <a:t>，</a:t>
            </a:r>
            <a:r>
              <a:rPr lang="zh-CN" altLang="en-US" sz="3000" dirty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2" charset="2"/>
              </a:rPr>
              <a:t>ALL</a:t>
            </a:r>
            <a:endParaRPr lang="zh-CN" altLang="en-US" sz="3000" dirty="0">
              <a:solidFill>
                <a:srgbClr val="FF0000"/>
              </a:solidFill>
              <a:ea typeface="宋体" panose="02010600030101010101" pitchFamily="2" charset="-122"/>
              <a:sym typeface="Symbol" panose="05050102010706020507" pitchFamily="2" charset="2"/>
            </a:endParaRPr>
          </a:p>
          <a:p>
            <a:pPr marL="1905" lvl="1" indent="455295" eaLnBrk="1" hangingPunct="1">
              <a:lnSpc>
                <a:spcPct val="90000"/>
              </a:lnSpc>
            </a:pPr>
            <a:r>
              <a:rPr lang="zh-CN" altLang="en-US" sz="3000" dirty="0"/>
              <a:t>EXISTS</a:t>
            </a:r>
            <a:r>
              <a:rPr lang="zh-CN" altLang="en-US" sz="3000" dirty="0">
                <a:solidFill>
                  <a:srgbClr val="0000CC"/>
                </a:solidFill>
              </a:rPr>
              <a:t>谓词</a:t>
            </a:r>
            <a:endParaRPr lang="zh-CN" altLang="en-US" sz="3000" dirty="0">
              <a:solidFill>
                <a:srgbClr val="0000CC"/>
              </a:solidFill>
            </a:endParaRPr>
          </a:p>
          <a:p>
            <a:pPr marL="1905" lvl="1" indent="455295" eaLnBrk="1" hangingPunct="1">
              <a:lnSpc>
                <a:spcPct val="90000"/>
              </a:lnSpc>
            </a:pPr>
            <a:endParaRPr lang="zh-CN" altLang="en-US" sz="3000" dirty="0"/>
          </a:p>
          <a:p>
            <a:pPr marL="1905" indent="-1905" eaLnBrk="1" hangingPunct="1">
              <a:lnSpc>
                <a:spcPct val="90000"/>
              </a:lnSpc>
            </a:pPr>
            <a:r>
              <a:rPr lang="zh-CN" altLang="en-US" sz="3000" dirty="0">
                <a:solidFill>
                  <a:srgbClr val="0000CC"/>
                </a:solidFill>
              </a:rPr>
              <a:t>结果排序子句：</a:t>
            </a:r>
            <a:r>
              <a:rPr lang="zh-CN" altLang="en-US" sz="3000" dirty="0">
                <a:solidFill>
                  <a:srgbClr val="FF0000"/>
                </a:solidFill>
              </a:rPr>
              <a:t>ORDER BY</a:t>
            </a:r>
            <a:endParaRPr lang="zh-CN" altLang="en-US" sz="3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7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FF"/>
        </a:lt1>
        <a:dk2>
          <a:srgbClr val="FFFF00"/>
        </a:dk2>
        <a:lt2>
          <a:srgbClr val="0000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CDCDC"/>
        </a:accent4>
        <a:accent5>
          <a:srgbClr val="FFCAAA"/>
        </a:accent5>
        <a:accent6>
          <a:srgbClr val="00E5E5"/>
        </a:accent6>
        <a:hlink>
          <a:srgbClr val="FF00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2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27272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9"/>
        </a:accent5>
        <a:accent6>
          <a:srgbClr val="0000E5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BE5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9E5B7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7483</Words>
  <Application>WPS 演示</Application>
  <PresentationFormat>全屏显示(4:3)</PresentationFormat>
  <Paragraphs>507</Paragraphs>
  <Slides>28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7" baseType="lpstr">
      <vt:lpstr>Arial</vt:lpstr>
      <vt:lpstr>宋体</vt:lpstr>
      <vt:lpstr>Wingdings</vt:lpstr>
      <vt:lpstr>Times New Roman</vt:lpstr>
      <vt:lpstr>Symbol</vt:lpstr>
      <vt:lpstr>微软雅黑</vt:lpstr>
      <vt:lpstr>Arial Unicode MS</vt:lpstr>
      <vt:lpstr>黑体</vt:lpstr>
      <vt:lpstr>默认设计模板</vt:lpstr>
      <vt:lpstr>Chapter 3 Basic SQL Query Language (review 2017)</vt:lpstr>
      <vt:lpstr>Basic SQL</vt:lpstr>
      <vt:lpstr>PowerPoint 演示文稿</vt:lpstr>
      <vt:lpstr>Select Statements</vt:lpstr>
      <vt:lpstr>table and column alias</vt:lpstr>
      <vt:lpstr>SQL</vt:lpstr>
      <vt:lpstr>PowerPoint 演示文稿</vt:lpstr>
      <vt:lpstr>PowerPoint 演示文稿</vt:lpstr>
      <vt:lpstr>SQL</vt:lpstr>
      <vt:lpstr>SQL</vt:lpstr>
      <vt:lpstr>Subqueries</vt:lpstr>
      <vt:lpstr>predicate</vt:lpstr>
      <vt:lpstr>predicate (cont.)</vt:lpstr>
      <vt:lpstr>correlated subquery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Subqueries</vt:lpstr>
      <vt:lpstr>复杂查询（表的自联接）</vt:lpstr>
      <vt:lpstr>复杂查询（除法）在SQL中的表示</vt:lpstr>
      <vt:lpstr>SQL</vt:lpstr>
      <vt:lpstr>简单统计查询</vt:lpstr>
      <vt:lpstr>分组统计查询（含GROUP BY子句）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NJU</dc:creator>
  <cp:lastModifiedBy>njujack</cp:lastModifiedBy>
  <cp:revision>347</cp:revision>
  <dcterms:created xsi:type="dcterms:W3CDTF">2014-06-15T13:55:00Z</dcterms:created>
  <dcterms:modified xsi:type="dcterms:W3CDTF">2017-06-20T17:33:00Z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2052-10.1.0.6554</vt:lpwstr>
  </property>
</Properties>
</file>