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70" r:id="rId4"/>
    <p:sldId id="257" r:id="rId5"/>
    <p:sldId id="264" r:id="rId6"/>
    <p:sldId id="260" r:id="rId7"/>
    <p:sldId id="273" r:id="rId8"/>
    <p:sldId id="272" r:id="rId9"/>
    <p:sldId id="271" r:id="rId10"/>
    <p:sldId id="274" r:id="rId11"/>
    <p:sldId id="262" r:id="rId12"/>
    <p:sldId id="263" r:id="rId13"/>
    <p:sldId id="281" r:id="rId14"/>
    <p:sldId id="28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homework 3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" y="365760"/>
            <a:ext cx="11485245" cy="5048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710" y="19685"/>
            <a:ext cx="6277573" cy="61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572135"/>
            <a:ext cx="5579201" cy="576000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/>
        </p:nvGraphicFramePr>
        <p:xfrm>
          <a:off x="863600" y="1237615"/>
          <a:ext cx="8531860" cy="528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</a:tblGrid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step 1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solidFill>
                      <a:schemeClr val="bg2"/>
                    </a:solidFill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→B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A→C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ABE→C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ABE→D</a:t>
                      </a:r>
                      <a:endParaRPr lang="zh-CN" altLang="en-US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ABE→G</a:t>
                      </a:r>
                      <a:endParaRPr lang="zh-CN" altLang="en-US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ABE→F</a:t>
                      </a:r>
                      <a:endParaRPr lang="zh-CN" altLang="en-US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C→G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C→D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D→G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F→E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3159125" y="1237615"/>
          <a:ext cx="8531860" cy="528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</a:tblGrid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step 2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solidFill>
                      <a:schemeClr val="bg2"/>
                    </a:solidFill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→B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A→C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ABE→F</a:t>
                      </a:r>
                      <a:endParaRPr lang="zh-CN" altLang="en-US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C→D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D→G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F→E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5451475" y="1237615"/>
          <a:ext cx="8531860" cy="528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</a:tblGrid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step 3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solidFill>
                      <a:schemeClr val="bg2"/>
                    </a:solidFill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→B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A→C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AE→F</a:t>
                      </a:r>
                      <a:endParaRPr lang="zh-CN" altLang="en-US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C→D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D→G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F→E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7732395" y="1237615"/>
          <a:ext cx="8531860" cy="528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</a:tblGrid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step 4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solidFill>
                      <a:schemeClr val="bg2"/>
                    </a:solidFill>
                  </a:tcPr>
                </a:tc>
              </a:tr>
              <a:tr h="961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→BC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AE→F</a:t>
                      </a:r>
                      <a:endParaRPr lang="zh-CN" altLang="en-US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C→D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D→G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F→E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710" y="19685"/>
            <a:ext cx="6277573" cy="61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572135"/>
            <a:ext cx="5579201" cy="576000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/>
        </p:nvGraphicFramePr>
        <p:xfrm>
          <a:off x="863600" y="1237615"/>
          <a:ext cx="8531860" cy="528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</a:tblGrid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step 1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solidFill>
                      <a:schemeClr val="bg2"/>
                    </a:solidFill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→B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A→C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ABE→C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ABE→D</a:t>
                      </a:r>
                      <a:endParaRPr lang="zh-CN" altLang="en-US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ABE→G</a:t>
                      </a:r>
                      <a:endParaRPr lang="zh-CN" altLang="en-US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ABE→F</a:t>
                      </a:r>
                      <a:endParaRPr lang="zh-CN" altLang="en-US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C→G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C→D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D→G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F→E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3159125" y="1237615"/>
          <a:ext cx="8531860" cy="528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</a:tblGrid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step 3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solidFill>
                      <a:schemeClr val="bg2"/>
                    </a:solidFill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→B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A→C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A→C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A→D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A→G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AE→F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C→G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C→D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D→G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F→E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5451475" y="1237615"/>
          <a:ext cx="8531860" cy="528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</a:tblGrid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step 2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solidFill>
                      <a:schemeClr val="bg2"/>
                    </a:solidFill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→B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A→C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AE→F</a:t>
                      </a:r>
                      <a:endParaRPr lang="zh-CN" altLang="en-US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C→D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D→G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F→E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7732395" y="1237615"/>
          <a:ext cx="8531860" cy="528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</a:tblGrid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step 4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solidFill>
                      <a:schemeClr val="bg2"/>
                    </a:solidFill>
                  </a:tcPr>
                </a:tc>
              </a:tr>
              <a:tr h="961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→BC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AE→F</a:t>
                      </a:r>
                      <a:endParaRPr lang="zh-CN" altLang="en-US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C→D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D→G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noFill/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F→E</a:t>
                      </a:r>
                      <a:endParaRPr lang="en-US" altLang="zh-CN" sz="24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697855" y="675640"/>
            <a:ext cx="6305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solidFill>
                  <a:srgbClr val="0000CC"/>
                </a:solidFill>
              </a:rPr>
              <a:t>（改变一下</a:t>
            </a:r>
            <a:r>
              <a:rPr lang="en-US" altLang="zh-CN" sz="2400" b="1">
                <a:solidFill>
                  <a:srgbClr val="0000CC"/>
                </a:solidFill>
              </a:rPr>
              <a:t>step2</a:t>
            </a:r>
            <a:r>
              <a:rPr lang="zh-CN" altLang="en-US" sz="2400" b="1">
                <a:solidFill>
                  <a:srgbClr val="0000CC"/>
                </a:solidFill>
              </a:rPr>
              <a:t>和</a:t>
            </a:r>
            <a:r>
              <a:rPr lang="en-US" altLang="zh-CN" sz="2400" b="1">
                <a:solidFill>
                  <a:srgbClr val="0000CC"/>
                </a:solidFill>
              </a:rPr>
              <a:t>step3</a:t>
            </a:r>
            <a:r>
              <a:rPr lang="zh-CN" altLang="en-US" sz="2400" b="1">
                <a:solidFill>
                  <a:srgbClr val="0000CC"/>
                </a:solidFill>
              </a:rPr>
              <a:t>的计算顺序</a:t>
            </a:r>
            <a:r>
              <a:rPr lang="en-US" altLang="zh-CN" sz="2400" b="1">
                <a:solidFill>
                  <a:srgbClr val="0000CC"/>
                </a:solidFill>
              </a:rPr>
              <a:t>,</a:t>
            </a:r>
            <a:r>
              <a:rPr lang="zh-CN" altLang="zh-CN" sz="2400" b="1">
                <a:solidFill>
                  <a:srgbClr val="0000CC"/>
                </a:solidFill>
              </a:rPr>
              <a:t>结果如下</a:t>
            </a:r>
            <a:r>
              <a:rPr lang="zh-CN" altLang="en-US" sz="2400" b="1">
                <a:solidFill>
                  <a:srgbClr val="0000CC"/>
                </a:solidFill>
              </a:rPr>
              <a:t>）</a:t>
            </a:r>
            <a:endParaRPr lang="zh-CN" altLang="en-US" sz="2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710" y="19685"/>
            <a:ext cx="6277573" cy="61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572135"/>
            <a:ext cx="5579201" cy="576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0710" y="1132205"/>
            <a:ext cx="10380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</a:rPr>
              <a:t>{ A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→BC, AE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→F, C→D, D→G, F→E }</a:t>
            </a:r>
            <a:endParaRPr lang="en-US" altLang="zh-CN" sz="28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" y="1859280"/>
            <a:ext cx="4862011" cy="50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05" y="3228975"/>
            <a:ext cx="8806287" cy="5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05" y="4782820"/>
            <a:ext cx="11470639" cy="46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0710" y="2474595"/>
            <a:ext cx="10380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有两个候选关键字：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AE  </a:t>
            </a:r>
            <a:r>
              <a:rPr lang="zh-CN" altLang="en-US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  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AF</a:t>
            </a:r>
            <a:endParaRPr lang="en-US" altLang="zh-CN" sz="28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0710" y="3898900"/>
            <a:ext cx="10380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R1(A,B,C)    R2(A,E,F)    R3(C, D)    R4(D, G)</a:t>
            </a:r>
            <a:endParaRPr lang="en-US" sz="28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0710" y="5362575"/>
            <a:ext cx="10380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R2</a:t>
            </a:r>
            <a:r>
              <a:rPr 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不满足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BCNF</a:t>
            </a:r>
            <a:r>
              <a:rPr lang="zh-CN" altLang="en-US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，可以将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R2</a:t>
            </a:r>
            <a:r>
              <a:rPr lang="zh-CN" altLang="en-US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继续分解为：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R21(A, F)    R22(E, F)</a:t>
            </a:r>
            <a:endParaRPr lang="en-US" sz="28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5115" y="190500"/>
            <a:ext cx="11677650" cy="6277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1045" indent="-741045"/>
            <a:r>
              <a:rPr lang="zh-CN" altLang="en-US" sz="2800" b="1">
                <a:solidFill>
                  <a:srgbClr val="0000CC"/>
                </a:solidFill>
              </a:rPr>
              <a:t>一、设有一个期末考试监考安排系统，其中需要存储的信息如下：每一门课程的课程号（具有唯一性）、课程名；每一位教师的工作证编号（具有唯一性）、姓名；每一场考试的开始时间、结束时间和考试教室。（开始时间和结束时间是date类型的字段，含日期和时间）</a:t>
            </a:r>
            <a:endParaRPr lang="zh-CN" altLang="en-US" sz="2800" b="1">
              <a:solidFill>
                <a:srgbClr val="0000CC"/>
              </a:solidFill>
            </a:endParaRPr>
          </a:p>
          <a:p>
            <a:pPr lvl="0"/>
            <a:r>
              <a:rPr lang="zh-CN" altLang="en-US" sz="2800" b="1">
                <a:solidFill>
                  <a:srgbClr val="0000CC"/>
                </a:solidFill>
              </a:rPr>
              <a:t>如果规定：</a:t>
            </a:r>
            <a:endParaRPr lang="zh-CN" altLang="en-US" sz="2800" b="1">
              <a:solidFill>
                <a:srgbClr val="0000CC"/>
              </a:solidFill>
            </a:endParaRPr>
          </a:p>
          <a:p>
            <a:pPr lvl="1"/>
            <a:r>
              <a:rPr lang="zh-CN" altLang="en-US" sz="2800" b="1">
                <a:solidFill>
                  <a:srgbClr val="0000CC"/>
                </a:solidFill>
              </a:rPr>
              <a:t>1）每一门课程都有一位主讲教师、零或若干位助教老师；</a:t>
            </a:r>
            <a:endParaRPr lang="zh-CN" altLang="en-US" sz="2800" b="1">
              <a:solidFill>
                <a:srgbClr val="0000CC"/>
              </a:solidFill>
            </a:endParaRPr>
          </a:p>
          <a:p>
            <a:pPr marL="1010285" lvl="1" indent="-553085"/>
            <a:r>
              <a:rPr lang="zh-CN" altLang="en-US" sz="2800" b="1">
                <a:solidFill>
                  <a:srgbClr val="0000CC"/>
                </a:solidFill>
              </a:rPr>
              <a:t>2）一位老师可以担任多门课程的主讲任务，或者多门课程的助教任务；</a:t>
            </a:r>
            <a:endParaRPr lang="zh-CN" altLang="en-US" sz="2800" b="1">
              <a:solidFill>
                <a:srgbClr val="0000CC"/>
              </a:solidFill>
            </a:endParaRPr>
          </a:p>
          <a:p>
            <a:pPr marL="1010285" lvl="1" indent="-553085"/>
            <a:r>
              <a:rPr lang="en-US" altLang="zh-CN" sz="2800" b="1">
                <a:solidFill>
                  <a:srgbClr val="0000CC"/>
                </a:solidFill>
              </a:rPr>
              <a:t>3</a:t>
            </a:r>
            <a:r>
              <a:rPr lang="zh-CN" altLang="en-US" sz="2800" b="1">
                <a:solidFill>
                  <a:srgbClr val="0000CC"/>
                </a:solidFill>
              </a:rPr>
              <a:t>）每一门课的期末考试只安排一场，可分在多个教室中同时进行，在每一间考试教室中都可以安排一位或多位监考老师；</a:t>
            </a:r>
            <a:endParaRPr lang="zh-CN" altLang="en-US" sz="2800" b="1">
              <a:solidFill>
                <a:srgbClr val="0000CC"/>
              </a:solidFill>
            </a:endParaRPr>
          </a:p>
          <a:p>
            <a:pPr marL="1010285" lvl="1" indent="-553085"/>
            <a:r>
              <a:rPr lang="en-US" altLang="zh-CN" sz="2800" b="1">
                <a:solidFill>
                  <a:srgbClr val="0000CC"/>
                </a:solidFill>
              </a:rPr>
              <a:t>4</a:t>
            </a:r>
            <a:r>
              <a:rPr lang="zh-CN" altLang="en-US" sz="2800" b="1">
                <a:solidFill>
                  <a:srgbClr val="0000CC"/>
                </a:solidFill>
              </a:rPr>
              <a:t>）同一时间段，一间教室中只能安排一门课程的考试；</a:t>
            </a:r>
            <a:endParaRPr lang="zh-CN" altLang="en-US" sz="2800" b="1">
              <a:solidFill>
                <a:srgbClr val="0000CC"/>
              </a:solidFill>
            </a:endParaRPr>
          </a:p>
          <a:p>
            <a:pPr marL="1010285" lvl="1" indent="-553085"/>
            <a:r>
              <a:rPr lang="en-US" altLang="zh-CN" sz="2800" b="1">
                <a:solidFill>
                  <a:srgbClr val="0000CC"/>
                </a:solidFill>
              </a:rPr>
              <a:t>5</a:t>
            </a:r>
            <a:r>
              <a:rPr lang="zh-CN" altLang="en-US" sz="2800" b="1">
                <a:solidFill>
                  <a:srgbClr val="0000CC"/>
                </a:solidFill>
              </a:rPr>
              <a:t>）一位老师可以担任多门课程的监考任务，但在同一时间段内，一位老师只能在指定的一间教室中监考一门课。</a:t>
            </a:r>
            <a:endParaRPr lang="zh-CN" altLang="en-US" sz="2800" b="1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800" b="1">
                <a:solidFill>
                  <a:srgbClr val="0000CC"/>
                </a:solidFill>
              </a:rPr>
              <a:t>1.请画出该数据库系统的E-R模型图；</a:t>
            </a:r>
            <a:endParaRPr lang="zh-CN" altLang="en-US" sz="2800" b="1">
              <a:solidFill>
                <a:srgbClr val="0000CC"/>
              </a:solidFill>
            </a:endParaRPr>
          </a:p>
          <a:p>
            <a:r>
              <a:rPr lang="zh-CN" altLang="en-US" sz="2800" b="1">
                <a:solidFill>
                  <a:srgbClr val="0000CC"/>
                </a:solidFill>
              </a:rPr>
              <a:t>2.请将上述E-R模型转换成相应的关系模型；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1538605" y="3443605"/>
            <a:ext cx="2444750" cy="1049655"/>
            <a:chOff x="2100" y="5765"/>
            <a:chExt cx="3850" cy="1653"/>
          </a:xfrm>
        </p:grpSpPr>
        <p:sp>
          <p:nvSpPr>
            <p:cNvPr id="2" name="矩形 1"/>
            <p:cNvSpPr/>
            <p:nvPr/>
          </p:nvSpPr>
          <p:spPr>
            <a:xfrm>
              <a:off x="4348" y="6159"/>
              <a:ext cx="1603" cy="73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 b="1">
                  <a:solidFill>
                    <a:schemeClr val="tx1"/>
                  </a:solidFill>
                </a:rPr>
                <a:t>课程</a:t>
              </a:r>
              <a:endParaRPr lang="zh-CN" altLang="zh-CN" b="1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00" y="5765"/>
              <a:ext cx="1755" cy="6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u="sng">
                  <a:solidFill>
                    <a:schemeClr val="tx1"/>
                  </a:solidFill>
                </a:rPr>
                <a:t>课程号</a:t>
              </a:r>
              <a:endParaRPr lang="zh-CN" altLang="en-US" u="sng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00" y="6736"/>
              <a:ext cx="1755" cy="6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课程名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直接连接符 7"/>
            <p:cNvCxnSpPr>
              <a:stCxn id="6" idx="6"/>
              <a:endCxn id="2" idx="1"/>
            </p:cNvCxnSpPr>
            <p:nvPr/>
          </p:nvCxnSpPr>
          <p:spPr>
            <a:xfrm>
              <a:off x="3855" y="6106"/>
              <a:ext cx="493" cy="4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6"/>
              <a:endCxn id="2" idx="1"/>
            </p:cNvCxnSpPr>
            <p:nvPr/>
          </p:nvCxnSpPr>
          <p:spPr>
            <a:xfrm flipV="1">
              <a:off x="3855" y="6526"/>
              <a:ext cx="493" cy="5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7584440" y="3443605"/>
            <a:ext cx="2849880" cy="1049655"/>
            <a:chOff x="4348" y="5765"/>
            <a:chExt cx="4488" cy="1653"/>
          </a:xfrm>
        </p:grpSpPr>
        <p:sp>
          <p:nvSpPr>
            <p:cNvPr id="12" name="矩形 11"/>
            <p:cNvSpPr/>
            <p:nvPr/>
          </p:nvSpPr>
          <p:spPr>
            <a:xfrm>
              <a:off x="4348" y="6159"/>
              <a:ext cx="1603" cy="73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 b="1">
                  <a:solidFill>
                    <a:schemeClr val="tx1"/>
                  </a:solidFill>
                </a:rPr>
                <a:t>教师</a:t>
              </a:r>
              <a:endParaRPr lang="zh-CN" altLang="zh-CN" b="1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793" y="5765"/>
              <a:ext cx="2043" cy="6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u="sng">
                  <a:solidFill>
                    <a:schemeClr val="tx1"/>
                  </a:solidFill>
                </a:rPr>
                <a:t>工作证号</a:t>
              </a:r>
              <a:endParaRPr lang="zh-CN" altLang="en-US" u="sng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793" y="6736"/>
              <a:ext cx="1755" cy="6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姓名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>
              <a:stCxn id="13" idx="2"/>
              <a:endCxn id="12" idx="3"/>
            </p:cNvCxnSpPr>
            <p:nvPr/>
          </p:nvCxnSpPr>
          <p:spPr>
            <a:xfrm flipH="1">
              <a:off x="5951" y="6106"/>
              <a:ext cx="842" cy="4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4" idx="2"/>
              <a:endCxn id="12" idx="3"/>
            </p:cNvCxnSpPr>
            <p:nvPr/>
          </p:nvCxnSpPr>
          <p:spPr>
            <a:xfrm flipH="1" flipV="1">
              <a:off x="5951" y="6526"/>
              <a:ext cx="842" cy="5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3974465" y="3060065"/>
            <a:ext cx="3598545" cy="722630"/>
            <a:chOff x="6259" y="4819"/>
            <a:chExt cx="5667" cy="1138"/>
          </a:xfrm>
        </p:grpSpPr>
        <p:sp>
          <p:nvSpPr>
            <p:cNvPr id="17" name="菱形 16"/>
            <p:cNvSpPr/>
            <p:nvPr/>
          </p:nvSpPr>
          <p:spPr>
            <a:xfrm>
              <a:off x="7915" y="4819"/>
              <a:ext cx="2275" cy="113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主讲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18" name="直接连接符 17"/>
            <p:cNvCxnSpPr>
              <a:endCxn id="17" idx="1"/>
            </p:cNvCxnSpPr>
            <p:nvPr/>
          </p:nvCxnSpPr>
          <p:spPr>
            <a:xfrm flipV="1">
              <a:off x="6259" y="5388"/>
              <a:ext cx="1656" cy="4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endCxn id="17" idx="3"/>
            </p:cNvCxnSpPr>
            <p:nvPr/>
          </p:nvCxnSpPr>
          <p:spPr>
            <a:xfrm flipH="1" flipV="1">
              <a:off x="10190" y="5388"/>
              <a:ext cx="1737" cy="4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3974465" y="3232150"/>
            <a:ext cx="3609340" cy="368300"/>
            <a:chOff x="6259" y="5090"/>
            <a:chExt cx="5684" cy="580"/>
          </a:xfrm>
        </p:grpSpPr>
        <p:sp>
          <p:nvSpPr>
            <p:cNvPr id="20" name="文本框 19"/>
            <p:cNvSpPr txBox="1"/>
            <p:nvPr/>
          </p:nvSpPr>
          <p:spPr>
            <a:xfrm>
              <a:off x="6259" y="5090"/>
              <a:ext cx="12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(1, 1)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691" y="5090"/>
              <a:ext cx="12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(0, N)</a:t>
              </a:r>
              <a:endParaRPr lang="en-US" altLang="zh-CN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974465" y="4031615"/>
            <a:ext cx="3610610" cy="722630"/>
            <a:chOff x="6259" y="6349"/>
            <a:chExt cx="5686" cy="1138"/>
          </a:xfrm>
        </p:grpSpPr>
        <p:sp>
          <p:nvSpPr>
            <p:cNvPr id="24" name="菱形 23"/>
            <p:cNvSpPr/>
            <p:nvPr/>
          </p:nvSpPr>
          <p:spPr>
            <a:xfrm>
              <a:off x="7906" y="6349"/>
              <a:ext cx="2275" cy="113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助教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25" name="直接连接符 24"/>
            <p:cNvCxnSpPr>
              <a:endCxn id="24" idx="1"/>
            </p:cNvCxnSpPr>
            <p:nvPr/>
          </p:nvCxnSpPr>
          <p:spPr>
            <a:xfrm>
              <a:off x="6259" y="6555"/>
              <a:ext cx="1647" cy="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endCxn id="24" idx="3"/>
            </p:cNvCxnSpPr>
            <p:nvPr/>
          </p:nvCxnSpPr>
          <p:spPr>
            <a:xfrm flipH="1">
              <a:off x="10181" y="6555"/>
              <a:ext cx="1765" cy="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3968750" y="4203700"/>
            <a:ext cx="3609340" cy="368300"/>
            <a:chOff x="6250" y="6620"/>
            <a:chExt cx="5684" cy="580"/>
          </a:xfrm>
        </p:grpSpPr>
        <p:sp>
          <p:nvSpPr>
            <p:cNvPr id="27" name="文本框 26"/>
            <p:cNvSpPr txBox="1"/>
            <p:nvPr/>
          </p:nvSpPr>
          <p:spPr>
            <a:xfrm>
              <a:off x="6250" y="6620"/>
              <a:ext cx="12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(0, N)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682" y="6620"/>
              <a:ext cx="12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(0, N)</a:t>
              </a:r>
              <a:endParaRPr lang="en-US" altLang="zh-CN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475355" y="4147820"/>
            <a:ext cx="4618355" cy="1722120"/>
            <a:chOff x="5473" y="6532"/>
            <a:chExt cx="7273" cy="2712"/>
          </a:xfrm>
        </p:grpSpPr>
        <p:sp>
          <p:nvSpPr>
            <p:cNvPr id="30" name="菱形 29"/>
            <p:cNvSpPr/>
            <p:nvPr/>
          </p:nvSpPr>
          <p:spPr>
            <a:xfrm>
              <a:off x="7851" y="8106"/>
              <a:ext cx="2275" cy="113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监考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31" name="直接连接符 30"/>
            <p:cNvCxnSpPr>
              <a:stCxn id="2" idx="2"/>
              <a:endCxn id="30" idx="1"/>
            </p:cNvCxnSpPr>
            <p:nvPr/>
          </p:nvCxnSpPr>
          <p:spPr>
            <a:xfrm>
              <a:off x="5473" y="6532"/>
              <a:ext cx="2378" cy="21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2" idx="2"/>
              <a:endCxn id="30" idx="3"/>
            </p:cNvCxnSpPr>
            <p:nvPr/>
          </p:nvCxnSpPr>
          <p:spPr>
            <a:xfrm flipH="1">
              <a:off x="10126" y="6532"/>
              <a:ext cx="2620" cy="21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511550" y="4728210"/>
            <a:ext cx="4478020" cy="368300"/>
            <a:chOff x="5530" y="7446"/>
            <a:chExt cx="7052" cy="580"/>
          </a:xfrm>
        </p:grpSpPr>
        <p:sp>
          <p:nvSpPr>
            <p:cNvPr id="33" name="文本框 32"/>
            <p:cNvSpPr txBox="1"/>
            <p:nvPr/>
          </p:nvSpPr>
          <p:spPr>
            <a:xfrm>
              <a:off x="5530" y="7446"/>
              <a:ext cx="12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(1, N)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330" y="7446"/>
              <a:ext cx="12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(0, N)</a:t>
              </a:r>
              <a:endParaRPr lang="en-US" altLang="zh-CN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558540" y="5857875"/>
            <a:ext cx="4309110" cy="725170"/>
            <a:chOff x="5604" y="9225"/>
            <a:chExt cx="6786" cy="1142"/>
          </a:xfrm>
        </p:grpSpPr>
        <p:sp>
          <p:nvSpPr>
            <p:cNvPr id="35" name="椭圆 34"/>
            <p:cNvSpPr/>
            <p:nvPr/>
          </p:nvSpPr>
          <p:spPr>
            <a:xfrm>
              <a:off x="5604" y="9685"/>
              <a:ext cx="2137" cy="6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开始时间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直接连接符 35"/>
            <p:cNvCxnSpPr>
              <a:stCxn id="30" idx="2"/>
              <a:endCxn id="35" idx="0"/>
            </p:cNvCxnSpPr>
            <p:nvPr/>
          </p:nvCxnSpPr>
          <p:spPr>
            <a:xfrm flipH="1">
              <a:off x="6673" y="9225"/>
              <a:ext cx="2316" cy="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7931" y="9685"/>
              <a:ext cx="2137" cy="6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结束时间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直接连接符 37"/>
            <p:cNvCxnSpPr>
              <a:stCxn id="30" idx="2"/>
              <a:endCxn id="37" idx="0"/>
            </p:cNvCxnSpPr>
            <p:nvPr/>
          </p:nvCxnSpPr>
          <p:spPr>
            <a:xfrm>
              <a:off x="8989" y="9225"/>
              <a:ext cx="11" cy="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10254" y="9685"/>
              <a:ext cx="2137" cy="6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考试教室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0" name="直接连接符 39"/>
            <p:cNvCxnSpPr>
              <a:endCxn id="39" idx="0"/>
            </p:cNvCxnSpPr>
            <p:nvPr/>
          </p:nvCxnSpPr>
          <p:spPr>
            <a:xfrm>
              <a:off x="8977" y="9234"/>
              <a:ext cx="2346" cy="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238125" y="56515"/>
            <a:ext cx="11555095" cy="26765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marL="429260" indent="-429260"/>
            <a:r>
              <a:rPr lang="zh-CN" altLang="en-US" sz="2400"/>
              <a:t>1）每一门课程都有一位主讲教师、零或若干位助教老师；</a:t>
            </a:r>
            <a:endParaRPr lang="zh-CN" altLang="en-US" sz="2400"/>
          </a:p>
          <a:p>
            <a:pPr marL="429260" indent="-429260"/>
            <a:r>
              <a:rPr lang="zh-CN" altLang="en-US" sz="2400"/>
              <a:t>2）一位老师可以担任多门课程的主讲任务，或者多门课程的助教任务；</a:t>
            </a:r>
            <a:endParaRPr lang="zh-CN" altLang="en-US" sz="2400"/>
          </a:p>
          <a:p>
            <a:pPr marL="429260" indent="-429260"/>
            <a:r>
              <a:rPr lang="en-US" altLang="zh-CN" sz="2400"/>
              <a:t>3</a:t>
            </a:r>
            <a:r>
              <a:rPr lang="zh-CN" altLang="en-US" sz="2400"/>
              <a:t>）每一门课的期末考试只安排一场，可分在多个教室中同时进行，在每一间考试教室中都可以安排一位或多位监考老师；</a:t>
            </a:r>
            <a:endParaRPr lang="zh-CN" altLang="en-US" sz="2400"/>
          </a:p>
          <a:p>
            <a:pPr marL="429260" indent="-429260"/>
            <a:r>
              <a:rPr lang="en-US" altLang="zh-CN" sz="2400"/>
              <a:t>4</a:t>
            </a:r>
            <a:r>
              <a:rPr lang="zh-CN" altLang="en-US" sz="2400"/>
              <a:t>）同一时间段，一间教室中只能安排一门课程的考试；</a:t>
            </a:r>
            <a:endParaRPr lang="zh-CN" altLang="en-US" sz="2400"/>
          </a:p>
          <a:p>
            <a:pPr marL="429260" indent="-429260"/>
            <a:r>
              <a:rPr lang="en-US" altLang="zh-CN" sz="2400"/>
              <a:t>5</a:t>
            </a:r>
            <a:r>
              <a:rPr lang="zh-CN" altLang="en-US" sz="2400"/>
              <a:t>）一位老师可以担任多门课程的监考任务，但在同一时间段内，一位老师只能在指定的一间教室中监考一门课。</a:t>
            </a:r>
            <a:endParaRPr lang="zh-CN" altLang="en-US" sz="2400"/>
          </a:p>
        </p:txBody>
      </p:sp>
      <p:sp>
        <p:nvSpPr>
          <p:cNvPr id="52" name="文本框 51"/>
          <p:cNvSpPr txBox="1"/>
          <p:nvPr/>
        </p:nvSpPr>
        <p:spPr>
          <a:xfrm>
            <a:off x="9584055" y="6123940"/>
            <a:ext cx="2362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 u="sng">
                <a:solidFill>
                  <a:srgbClr val="0000CC"/>
                </a:solidFill>
              </a:rPr>
              <a:t>ER</a:t>
            </a:r>
            <a:r>
              <a:rPr lang="zh-CN" altLang="en-US" sz="2800" b="1" u="sng">
                <a:solidFill>
                  <a:srgbClr val="0000CC"/>
                </a:solidFill>
              </a:rPr>
              <a:t>模型设计</a:t>
            </a:r>
            <a:endParaRPr lang="zh-CN" altLang="en-US" sz="2800" b="1" u="sng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538605" y="116205"/>
            <a:ext cx="8895715" cy="3522980"/>
            <a:chOff x="2423" y="4819"/>
            <a:chExt cx="14009" cy="5548"/>
          </a:xfrm>
        </p:grpSpPr>
        <p:grpSp>
          <p:nvGrpSpPr>
            <p:cNvPr id="10" name="组合 9"/>
            <p:cNvGrpSpPr/>
            <p:nvPr/>
          </p:nvGrpSpPr>
          <p:grpSpPr>
            <a:xfrm>
              <a:off x="2423" y="5423"/>
              <a:ext cx="3850" cy="1653"/>
              <a:chOff x="2100" y="5765"/>
              <a:chExt cx="3850" cy="1653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4348" y="6159"/>
                <a:ext cx="1603" cy="734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zh-CN" b="1">
                    <a:solidFill>
                      <a:schemeClr val="tx1"/>
                    </a:solidFill>
                  </a:rPr>
                  <a:t>课程</a:t>
                </a:r>
                <a:endParaRPr lang="zh-CN" altLang="zh-CN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100" y="5765"/>
                <a:ext cx="1755" cy="6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zh-CN" altLang="en-US" u="sng">
                    <a:solidFill>
                      <a:schemeClr val="tx1"/>
                    </a:solidFill>
                  </a:rPr>
                  <a:t>课程号</a:t>
                </a:r>
                <a:endParaRPr lang="zh-CN" altLang="en-US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100" y="6736"/>
                <a:ext cx="1755" cy="6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课程名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直接连接符 7"/>
              <p:cNvCxnSpPr>
                <a:stCxn id="6" idx="6"/>
                <a:endCxn id="2" idx="1"/>
              </p:cNvCxnSpPr>
              <p:nvPr/>
            </p:nvCxnSpPr>
            <p:spPr>
              <a:xfrm>
                <a:off x="3855" y="6106"/>
                <a:ext cx="493" cy="4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>
                <a:stCxn id="7" idx="6"/>
                <a:endCxn id="2" idx="1"/>
              </p:cNvCxnSpPr>
              <p:nvPr/>
            </p:nvCxnSpPr>
            <p:spPr>
              <a:xfrm flipV="1">
                <a:off x="3855" y="6526"/>
                <a:ext cx="493" cy="5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/>
            <p:cNvGrpSpPr/>
            <p:nvPr/>
          </p:nvGrpSpPr>
          <p:grpSpPr>
            <a:xfrm>
              <a:off x="11944" y="5423"/>
              <a:ext cx="4488" cy="1653"/>
              <a:chOff x="4348" y="5765"/>
              <a:chExt cx="4488" cy="1653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348" y="6159"/>
                <a:ext cx="1603" cy="734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zh-CN" b="1">
                    <a:solidFill>
                      <a:schemeClr val="tx1"/>
                    </a:solidFill>
                  </a:rPr>
                  <a:t>教师</a:t>
                </a:r>
                <a:endParaRPr lang="zh-CN" altLang="zh-CN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793" y="5765"/>
                <a:ext cx="2043" cy="6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zh-CN" altLang="en-US" u="sng">
                    <a:solidFill>
                      <a:schemeClr val="tx1"/>
                    </a:solidFill>
                  </a:rPr>
                  <a:t>工作证号</a:t>
                </a:r>
                <a:endParaRPr lang="zh-CN" altLang="en-US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793" y="6736"/>
                <a:ext cx="1755" cy="6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姓名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接连接符 14"/>
              <p:cNvCxnSpPr>
                <a:stCxn id="13" idx="2"/>
                <a:endCxn id="12" idx="3"/>
              </p:cNvCxnSpPr>
              <p:nvPr/>
            </p:nvCxnSpPr>
            <p:spPr>
              <a:xfrm flipH="1">
                <a:off x="5951" y="6106"/>
                <a:ext cx="842" cy="4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4" idx="2"/>
                <a:endCxn id="12" idx="3"/>
              </p:cNvCxnSpPr>
              <p:nvPr/>
            </p:nvCxnSpPr>
            <p:spPr>
              <a:xfrm flipH="1" flipV="1">
                <a:off x="5951" y="6526"/>
                <a:ext cx="842" cy="5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/>
            <p:cNvGrpSpPr/>
            <p:nvPr/>
          </p:nvGrpSpPr>
          <p:grpSpPr>
            <a:xfrm>
              <a:off x="6259" y="4819"/>
              <a:ext cx="5667" cy="1138"/>
              <a:chOff x="6259" y="4819"/>
              <a:chExt cx="5667" cy="1138"/>
            </a:xfrm>
          </p:grpSpPr>
          <p:sp>
            <p:nvSpPr>
              <p:cNvPr id="17" name="菱形 16"/>
              <p:cNvSpPr/>
              <p:nvPr/>
            </p:nvSpPr>
            <p:spPr>
              <a:xfrm>
                <a:off x="7915" y="4819"/>
                <a:ext cx="2275" cy="1138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主讲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接连接符 17"/>
              <p:cNvCxnSpPr>
                <a:endCxn id="17" idx="1"/>
              </p:cNvCxnSpPr>
              <p:nvPr/>
            </p:nvCxnSpPr>
            <p:spPr>
              <a:xfrm flipV="1">
                <a:off x="6259" y="5388"/>
                <a:ext cx="1656" cy="45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endCxn id="17" idx="3"/>
              </p:cNvCxnSpPr>
              <p:nvPr/>
            </p:nvCxnSpPr>
            <p:spPr>
              <a:xfrm flipH="1" flipV="1">
                <a:off x="10190" y="5388"/>
                <a:ext cx="1737" cy="4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/>
          </p:nvGrpSpPr>
          <p:grpSpPr>
            <a:xfrm>
              <a:off x="6259" y="5090"/>
              <a:ext cx="5684" cy="580"/>
              <a:chOff x="6259" y="5090"/>
              <a:chExt cx="5684" cy="580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6259" y="5090"/>
                <a:ext cx="12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(1, 1)</a:t>
                </a:r>
                <a:endParaRPr lang="en-US" altLang="zh-CN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0691" y="5090"/>
                <a:ext cx="12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(0, N)</a:t>
                </a:r>
                <a:endParaRPr lang="en-US" altLang="zh-CN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259" y="6349"/>
              <a:ext cx="5686" cy="1138"/>
              <a:chOff x="6259" y="6349"/>
              <a:chExt cx="5686" cy="1138"/>
            </a:xfrm>
          </p:grpSpPr>
          <p:sp>
            <p:nvSpPr>
              <p:cNvPr id="24" name="菱形 23"/>
              <p:cNvSpPr/>
              <p:nvPr/>
            </p:nvSpPr>
            <p:spPr>
              <a:xfrm>
                <a:off x="7906" y="6349"/>
                <a:ext cx="2275" cy="1138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助教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直接连接符 24"/>
              <p:cNvCxnSpPr>
                <a:endCxn id="24" idx="1"/>
              </p:cNvCxnSpPr>
              <p:nvPr/>
            </p:nvCxnSpPr>
            <p:spPr>
              <a:xfrm>
                <a:off x="6259" y="6555"/>
                <a:ext cx="1647" cy="3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endCxn id="24" idx="3"/>
              </p:cNvCxnSpPr>
              <p:nvPr/>
            </p:nvCxnSpPr>
            <p:spPr>
              <a:xfrm flipH="1">
                <a:off x="10181" y="6555"/>
                <a:ext cx="1765" cy="3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/>
            <p:cNvGrpSpPr/>
            <p:nvPr/>
          </p:nvGrpSpPr>
          <p:grpSpPr>
            <a:xfrm>
              <a:off x="6250" y="6620"/>
              <a:ext cx="5684" cy="580"/>
              <a:chOff x="6250" y="6620"/>
              <a:chExt cx="5684" cy="58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6250" y="6620"/>
                <a:ext cx="12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(0, N)</a:t>
                </a:r>
                <a:endParaRPr lang="en-US" altLang="zh-CN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0682" y="6620"/>
                <a:ext cx="12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(0, N)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473" y="6532"/>
              <a:ext cx="7273" cy="2712"/>
              <a:chOff x="5473" y="6532"/>
              <a:chExt cx="7273" cy="2712"/>
            </a:xfrm>
          </p:grpSpPr>
          <p:sp>
            <p:nvSpPr>
              <p:cNvPr id="30" name="菱形 29"/>
              <p:cNvSpPr/>
              <p:nvPr/>
            </p:nvSpPr>
            <p:spPr>
              <a:xfrm>
                <a:off x="7851" y="8106"/>
                <a:ext cx="2275" cy="1138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监考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直接连接符 30"/>
              <p:cNvCxnSpPr>
                <a:stCxn id="2" idx="2"/>
                <a:endCxn id="30" idx="1"/>
              </p:cNvCxnSpPr>
              <p:nvPr/>
            </p:nvCxnSpPr>
            <p:spPr>
              <a:xfrm>
                <a:off x="5473" y="6532"/>
                <a:ext cx="2378" cy="214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2" idx="2"/>
                <a:endCxn id="30" idx="3"/>
              </p:cNvCxnSpPr>
              <p:nvPr/>
            </p:nvCxnSpPr>
            <p:spPr>
              <a:xfrm flipH="1">
                <a:off x="10126" y="6532"/>
                <a:ext cx="2620" cy="214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/>
            <p:cNvGrpSpPr/>
            <p:nvPr/>
          </p:nvGrpSpPr>
          <p:grpSpPr>
            <a:xfrm>
              <a:off x="5530" y="7446"/>
              <a:ext cx="7052" cy="580"/>
              <a:chOff x="5530" y="7446"/>
              <a:chExt cx="7052" cy="580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5530" y="7446"/>
                <a:ext cx="12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(1, N)</a:t>
                </a:r>
                <a:endParaRPr lang="en-US" altLang="zh-CN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1330" y="7446"/>
                <a:ext cx="12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(0, N)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5604" y="9225"/>
              <a:ext cx="6786" cy="1142"/>
              <a:chOff x="5604" y="9225"/>
              <a:chExt cx="6786" cy="1142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5604" y="9685"/>
                <a:ext cx="2137" cy="6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开始时间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接连接符 35"/>
              <p:cNvCxnSpPr>
                <a:stCxn id="30" idx="2"/>
                <a:endCxn id="35" idx="0"/>
              </p:cNvCxnSpPr>
              <p:nvPr/>
            </p:nvCxnSpPr>
            <p:spPr>
              <a:xfrm flipH="1">
                <a:off x="6673" y="9225"/>
                <a:ext cx="2316" cy="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椭圆 36"/>
              <p:cNvSpPr/>
              <p:nvPr/>
            </p:nvSpPr>
            <p:spPr>
              <a:xfrm>
                <a:off x="7931" y="9685"/>
                <a:ext cx="2137" cy="6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结束时间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接连接符 37"/>
              <p:cNvCxnSpPr>
                <a:stCxn id="30" idx="2"/>
                <a:endCxn id="37" idx="0"/>
              </p:cNvCxnSpPr>
              <p:nvPr/>
            </p:nvCxnSpPr>
            <p:spPr>
              <a:xfrm>
                <a:off x="8989" y="9225"/>
                <a:ext cx="11" cy="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/>
              <p:cNvSpPr/>
              <p:nvPr/>
            </p:nvSpPr>
            <p:spPr>
              <a:xfrm>
                <a:off x="10254" y="9685"/>
                <a:ext cx="2137" cy="6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考试教室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接连接符 39"/>
              <p:cNvCxnSpPr>
                <a:endCxn id="39" idx="0"/>
              </p:cNvCxnSpPr>
              <p:nvPr/>
            </p:nvCxnSpPr>
            <p:spPr>
              <a:xfrm>
                <a:off x="8977" y="9234"/>
                <a:ext cx="2346" cy="4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226060" y="3869055"/>
            <a:ext cx="11555095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marL="429260" indent="-429260"/>
            <a:r>
              <a:rPr lang="en-US" sz="2400"/>
              <a:t>2. ER</a:t>
            </a:r>
            <a:r>
              <a:rPr lang="zh-CN" altLang="en-US" sz="2400"/>
              <a:t>模型到关系模型的转换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353060" y="4394200"/>
            <a:ext cx="1155509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marL="429260" indent="-42926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课程（</a:t>
            </a:r>
            <a:r>
              <a:rPr lang="zh-CN" altLang="en-US" sz="2400" u="sng"/>
              <a:t>课程号</a:t>
            </a:r>
            <a:r>
              <a:rPr lang="zh-CN" altLang="en-US" sz="2400"/>
              <a:t>，课程名）</a:t>
            </a:r>
            <a:endParaRPr lang="zh-CN" altLang="en-US" sz="2400"/>
          </a:p>
          <a:p>
            <a:pPr marL="429260" indent="-42926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教师（</a:t>
            </a:r>
            <a:r>
              <a:rPr lang="zh-CN" altLang="en-US" sz="2400" u="sng"/>
              <a:t>工作证号</a:t>
            </a:r>
            <a:r>
              <a:rPr lang="zh-CN" altLang="en-US" sz="2400"/>
              <a:t>，姓名）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3935730" y="4551045"/>
            <a:ext cx="2962275" cy="460375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p>
            <a:r>
              <a:rPr lang="zh-CN" altLang="en-US" sz="2400"/>
              <a:t>，主讲教师证号）</a:t>
            </a:r>
            <a:endParaRPr lang="zh-CN" altLang="en-US" sz="2400"/>
          </a:p>
        </p:txBody>
      </p:sp>
      <p:sp>
        <p:nvSpPr>
          <p:cNvPr id="23" name="文本框 22"/>
          <p:cNvSpPr txBox="1"/>
          <p:nvPr/>
        </p:nvSpPr>
        <p:spPr>
          <a:xfrm>
            <a:off x="353060" y="5510530"/>
            <a:ext cx="1155509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marL="429260" indent="-42926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助教（</a:t>
            </a:r>
            <a:r>
              <a:rPr lang="zh-CN" altLang="en-US" sz="2400" u="sng"/>
              <a:t>课程号，助教教师证号</a:t>
            </a:r>
            <a:r>
              <a:rPr lang="zh-CN" altLang="en-US" sz="2400"/>
              <a:t>）</a:t>
            </a:r>
            <a:endParaRPr lang="zh-CN" altLang="en-US" sz="2400"/>
          </a:p>
          <a:p>
            <a:pPr marL="429260" indent="-42926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监考（</a:t>
            </a:r>
            <a:r>
              <a:rPr lang="zh-CN" altLang="en-US" sz="2400" u="sng"/>
              <a:t>课程号，监考老师证号</a:t>
            </a:r>
            <a:r>
              <a:rPr lang="zh-CN" altLang="en-US" sz="2400"/>
              <a:t>，开始时间，结束时间，教室）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60045" y="229235"/>
            <a:ext cx="11393805" cy="31076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marL="358775" indent="-358775"/>
            <a:r>
              <a:rPr lang="en-US" altLang="zh-CN" sz="2800" b="1">
                <a:solidFill>
                  <a:srgbClr val="0000CC"/>
                </a:solidFill>
              </a:rPr>
              <a:t>3. 假设用课程号，主讲教师编号，监考教师编号，考试教室和考试时间构成如下的关系：</a:t>
            </a:r>
            <a:endParaRPr lang="en-US" altLang="zh-CN" sz="2800" b="1">
              <a:solidFill>
                <a:srgbClr val="0000CC"/>
              </a:solidFill>
            </a:endParaRPr>
          </a:p>
          <a:p>
            <a:pPr lvl="1"/>
            <a:r>
              <a:rPr lang="en-US" altLang="zh-CN" sz="2800" b="1">
                <a:solidFill>
                  <a:srgbClr val="0000CC"/>
                </a:solidFill>
              </a:rPr>
              <a:t>R（课程号，主讲教师编号，监考教师编号，考试教室，考试时间）</a:t>
            </a:r>
            <a:endParaRPr lang="en-US" altLang="zh-CN" sz="2800" b="1">
              <a:solidFill>
                <a:srgbClr val="0000CC"/>
              </a:solidFill>
            </a:endParaRPr>
          </a:p>
          <a:p>
            <a:r>
              <a:rPr lang="en-US" altLang="zh-CN" sz="2800" b="1">
                <a:solidFill>
                  <a:srgbClr val="0000CC"/>
                </a:solidFill>
              </a:rPr>
              <a:t>请回答以下问题：</a:t>
            </a:r>
            <a:endParaRPr lang="en-US" altLang="zh-CN" sz="2800" b="1">
              <a:solidFill>
                <a:srgbClr val="0000CC"/>
              </a:solidFill>
            </a:endParaRPr>
          </a:p>
          <a:p>
            <a:r>
              <a:rPr lang="en-US" altLang="zh-CN" sz="2800" b="1">
                <a:solidFill>
                  <a:srgbClr val="0000CC"/>
                </a:solidFill>
              </a:rPr>
              <a:t>（1）写出该关系上的最小函数依赖集和所有关键字；</a:t>
            </a:r>
            <a:endParaRPr lang="en-US" altLang="zh-CN" sz="2800" b="1">
              <a:solidFill>
                <a:srgbClr val="0000CC"/>
              </a:solidFill>
            </a:endParaRPr>
          </a:p>
          <a:p>
            <a:r>
              <a:rPr lang="en-US" altLang="zh-CN" sz="2800" b="1">
                <a:solidFill>
                  <a:srgbClr val="0000CC"/>
                </a:solidFill>
              </a:rPr>
              <a:t>（2）请判断该关系最高能够满足到第几范式？</a:t>
            </a:r>
            <a:endParaRPr lang="en-US" altLang="zh-CN" sz="2800" b="1">
              <a:solidFill>
                <a:srgbClr val="0000CC"/>
              </a:solidFill>
            </a:endParaRPr>
          </a:p>
          <a:p>
            <a:r>
              <a:rPr lang="en-US" altLang="zh-CN" sz="2800" b="1">
                <a:solidFill>
                  <a:srgbClr val="0000CC"/>
                </a:solidFill>
              </a:rPr>
              <a:t>（3）如果关系R不满足BCNF，请将其分解到满足BCNF。</a:t>
            </a:r>
            <a:endParaRPr lang="en-US" altLang="zh-CN" sz="2800" b="1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60045" y="591185"/>
            <a:ext cx="11393805" cy="31076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lvl="0"/>
            <a:r>
              <a:rPr lang="zh-CN" altLang="en-US" sz="2800" b="1">
                <a:solidFill>
                  <a:srgbClr val="0000CC"/>
                </a:solidFill>
                <a:sym typeface="+mn-ea"/>
              </a:rPr>
              <a:t>1）每一门课程都有一位主讲教师、零或若干位助教老师；</a:t>
            </a:r>
            <a:endParaRPr lang="zh-CN" altLang="en-US" sz="2800" b="1">
              <a:solidFill>
                <a:srgbClr val="0000CC"/>
              </a:solidFill>
            </a:endParaRPr>
          </a:p>
          <a:p>
            <a:pPr marL="553085" lvl="0" indent="-553085"/>
            <a:r>
              <a:rPr lang="zh-CN" altLang="en-US" sz="2800" b="1">
                <a:solidFill>
                  <a:srgbClr val="0000CC"/>
                </a:solidFill>
                <a:sym typeface="+mn-ea"/>
              </a:rPr>
              <a:t>2）一位老师可以担任多门课程的主讲任务，或者多门课程的助教任务；</a:t>
            </a:r>
            <a:endParaRPr lang="zh-CN" altLang="en-US" sz="2800" b="1">
              <a:solidFill>
                <a:srgbClr val="0000CC"/>
              </a:solidFill>
            </a:endParaRPr>
          </a:p>
          <a:p>
            <a:pPr marL="553085" lvl="0" indent="-553085"/>
            <a:r>
              <a:rPr lang="en-US" altLang="zh-CN" sz="2800" b="1">
                <a:solidFill>
                  <a:srgbClr val="0000CC"/>
                </a:solidFill>
                <a:sym typeface="+mn-ea"/>
              </a:rPr>
              <a:t>3</a:t>
            </a:r>
            <a:r>
              <a:rPr lang="zh-CN" altLang="en-US" sz="2800" b="1">
                <a:solidFill>
                  <a:srgbClr val="0000CC"/>
                </a:solidFill>
                <a:sym typeface="+mn-ea"/>
              </a:rPr>
              <a:t>）每一门课的期末考试只安排一场，可分在多个教室中同时进行，在每一间考试教室中都可以安排一位或多位监考老师；</a:t>
            </a:r>
            <a:endParaRPr lang="zh-CN" altLang="en-US" sz="2800" b="1">
              <a:solidFill>
                <a:srgbClr val="0000CC"/>
              </a:solidFill>
            </a:endParaRPr>
          </a:p>
          <a:p>
            <a:pPr marL="553085" lvl="0" indent="-553085"/>
            <a:r>
              <a:rPr lang="en-US" altLang="zh-CN" sz="2800" b="1">
                <a:solidFill>
                  <a:srgbClr val="0000CC"/>
                </a:solidFill>
                <a:sym typeface="+mn-ea"/>
              </a:rPr>
              <a:t>4</a:t>
            </a:r>
            <a:r>
              <a:rPr lang="zh-CN" altLang="en-US" sz="2800" b="1">
                <a:solidFill>
                  <a:srgbClr val="0000CC"/>
                </a:solidFill>
                <a:sym typeface="+mn-ea"/>
              </a:rPr>
              <a:t>）同一时间段，一间教室中只能安排一门课程的考试；</a:t>
            </a:r>
            <a:endParaRPr lang="zh-CN" altLang="en-US" sz="2800" b="1">
              <a:solidFill>
                <a:srgbClr val="0000CC"/>
              </a:solidFill>
            </a:endParaRPr>
          </a:p>
          <a:p>
            <a:pPr marL="553085" lvl="0" indent="-553085"/>
            <a:r>
              <a:rPr lang="en-US" altLang="zh-CN" sz="2800" b="1">
                <a:solidFill>
                  <a:srgbClr val="0000CC"/>
                </a:solidFill>
                <a:sym typeface="+mn-ea"/>
              </a:rPr>
              <a:t>5</a:t>
            </a:r>
            <a:r>
              <a:rPr lang="zh-CN" altLang="en-US" sz="2800" b="1">
                <a:solidFill>
                  <a:srgbClr val="0000CC"/>
                </a:solidFill>
                <a:sym typeface="+mn-ea"/>
              </a:rPr>
              <a:t>）一位老师可以担任多门课程的监考任务，但在同一时间段内，一位老师只能在指定的一间教室中监考一门课。</a:t>
            </a:r>
            <a:endParaRPr lang="en-US" altLang="zh-CN" sz="2800" b="1">
              <a:solidFill>
                <a:srgbClr val="0000CC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6350" y="3868420"/>
            <a:ext cx="120884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/>
              <a:t>FD： 课程号→主讲教师编号</a:t>
            </a:r>
            <a:endParaRPr lang="zh-CN" altLang="en-US" sz="2800" b="1"/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ym typeface="+mn-ea"/>
              </a:rPr>
              <a:t>课程号→考试时间</a:t>
            </a:r>
            <a:endParaRPr lang="zh-CN" altLang="en-US" sz="2800" b="1">
              <a:sym typeface="+mn-ea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ym typeface="+mn-ea"/>
              </a:rPr>
              <a:t>(考试教室,考试时间)→课程号</a:t>
            </a:r>
            <a:endParaRPr lang="zh-CN" altLang="en-US" sz="2800" b="1"/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/>
              <a:t>(监考教师编号,</a:t>
            </a:r>
            <a:r>
              <a:rPr lang="zh-CN" altLang="en-US" sz="2800" b="1">
                <a:sym typeface="+mn-ea"/>
              </a:rPr>
              <a:t>考试</a:t>
            </a:r>
            <a:r>
              <a:rPr lang="zh-CN" altLang="en-US" sz="2800" b="1"/>
              <a:t>时间)→</a:t>
            </a:r>
            <a:r>
              <a:rPr lang="zh-CN" altLang="en-US" sz="2800" b="1">
                <a:sym typeface="+mn-ea"/>
              </a:rPr>
              <a:t>考试教室</a:t>
            </a:r>
            <a:endParaRPr lang="zh-CN" altLang="en-US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513715" y="76835"/>
            <a:ext cx="11200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000CC"/>
                </a:solidFill>
                <a:sym typeface="+mn-ea"/>
              </a:rPr>
              <a:t>R（课程号，主讲教师编号，监考教师编号，考试教室，考试时间）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60045" y="687705"/>
            <a:ext cx="1139380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lvl="0"/>
            <a:r>
              <a:rPr lang="zh-CN" altLang="zh-CN" sz="2800" b="1">
                <a:solidFill>
                  <a:schemeClr val="tx1"/>
                </a:solidFill>
              </a:rPr>
              <a:t>经过检验和合并后，得到最小函数依赖集如下：</a:t>
            </a:r>
            <a:endParaRPr lang="zh-CN" altLang="zh-CN" sz="2800" b="1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045" y="1298575"/>
            <a:ext cx="1130617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FD：{ 课程号→(主讲教师编号,  考试时间)</a:t>
            </a:r>
            <a:endParaRPr lang="zh-CN" altLang="en-US" sz="2800" b="1"/>
          </a:p>
          <a:p>
            <a:pPr lvl="2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ym typeface="+mn-ea"/>
              </a:rPr>
              <a:t>(考试教室,  考试时间)→课程号</a:t>
            </a:r>
            <a:endParaRPr lang="zh-CN" altLang="en-US" sz="2800" b="1"/>
          </a:p>
          <a:p>
            <a:pPr lvl="2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ym typeface="+mn-ea"/>
              </a:rPr>
              <a:t>(监考教师编号,  考试时间)→考试教室                               </a:t>
            </a:r>
            <a:r>
              <a:rPr lang="en-US" altLang="zh-CN" sz="2800" b="1">
                <a:sym typeface="+mn-ea"/>
              </a:rPr>
              <a:t>}</a:t>
            </a:r>
            <a:endParaRPr lang="en-US" altLang="zh-CN" sz="28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715" y="76835"/>
            <a:ext cx="11200130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000CC"/>
                </a:solidFill>
                <a:sym typeface="+mn-ea"/>
              </a:rPr>
              <a:t>R（课程号，主讲教师编号，监考教师编号，考试教室，考试时间）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360045" y="3397885"/>
            <a:ext cx="1130617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/>
              <a:t>候选关键字如下：</a:t>
            </a:r>
            <a:endParaRPr lang="zh-CN" altLang="en-US" sz="2800" b="1"/>
          </a:p>
          <a:p>
            <a:pPr lvl="2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/>
              <a:t>(</a:t>
            </a:r>
            <a:r>
              <a:rPr lang="zh-CN" altLang="en-US" sz="2800" b="1">
                <a:sym typeface="+mn-ea"/>
              </a:rPr>
              <a:t>监考教师编号</a:t>
            </a:r>
            <a:r>
              <a:rPr lang="zh-CN" altLang="en-US" sz="2800" b="1"/>
              <a:t>,  </a:t>
            </a:r>
            <a:r>
              <a:rPr lang="zh-CN" altLang="en-US" sz="2800" b="1">
                <a:sym typeface="+mn-ea"/>
              </a:rPr>
              <a:t>考试</a:t>
            </a:r>
            <a:r>
              <a:rPr lang="zh-CN" altLang="en-US" sz="2800" b="1"/>
              <a:t>时间)</a:t>
            </a:r>
            <a:endParaRPr lang="zh-CN" altLang="en-US" sz="2800" b="1"/>
          </a:p>
          <a:p>
            <a:pPr lvl="2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ym typeface="+mn-ea"/>
              </a:rPr>
              <a:t>(监考教师编号,  课程号)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0375" y="2952115"/>
            <a:ext cx="11393805" cy="39693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rgbClr val="0000CC"/>
                </a:solidFill>
              </a:rPr>
              <a:t>（2）请判断该关系最高能够满足到第几范式？</a:t>
            </a:r>
            <a:endParaRPr lang="en-US" altLang="zh-CN" sz="2800" b="1">
              <a:solidFill>
                <a:srgbClr val="0000CC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1NF</a:t>
            </a:r>
            <a:endParaRPr lang="en-US" altLang="zh-CN" sz="2800" b="1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rgbClr val="0000CC"/>
                </a:solidFill>
              </a:rPr>
              <a:t>（3）如果关系R不满足BCNF，请将其分解到满足BCNF。</a:t>
            </a:r>
            <a:endParaRPr lang="en-US" altLang="zh-CN" sz="2800" b="1">
              <a:solidFill>
                <a:srgbClr val="0000CC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b="1">
                <a:solidFill>
                  <a:srgbClr val="0000CC"/>
                </a:solidFill>
              </a:rPr>
              <a:t>先分解到</a:t>
            </a:r>
            <a:r>
              <a:rPr lang="en-US" altLang="zh-CN" sz="2800" b="1">
                <a:solidFill>
                  <a:srgbClr val="0000CC"/>
                </a:solidFill>
              </a:rPr>
              <a:t>3NF</a:t>
            </a:r>
            <a:r>
              <a:rPr lang="zh-CN" altLang="en-US" sz="2800" b="1">
                <a:solidFill>
                  <a:srgbClr val="0000CC"/>
                </a:solidFill>
              </a:rPr>
              <a:t>：</a:t>
            </a:r>
            <a:r>
              <a:rPr lang="en-US" altLang="zh-CN" sz="2800" b="1">
                <a:solidFill>
                  <a:srgbClr val="0000CC"/>
                </a:solidFill>
              </a:rPr>
              <a:t>R1</a:t>
            </a:r>
            <a:r>
              <a:rPr lang="zh-CN" altLang="en-US" sz="2800" b="1">
                <a:solidFill>
                  <a:srgbClr val="0000CC"/>
                </a:solidFill>
              </a:rPr>
              <a:t>（</a:t>
            </a:r>
            <a:r>
              <a:rPr lang="en-US" altLang="zh-CN" sz="2800" b="1">
                <a:solidFill>
                  <a:srgbClr val="0000CC"/>
                </a:solidFill>
                <a:sym typeface="+mn-ea"/>
              </a:rPr>
              <a:t>课程号，主讲教师编号，考试时间</a:t>
            </a:r>
            <a:r>
              <a:rPr lang="zh-CN" altLang="en-US" sz="2800" b="1">
                <a:solidFill>
                  <a:srgbClr val="0000CC"/>
                </a:solidFill>
              </a:rPr>
              <a:t>）</a:t>
            </a:r>
            <a:endParaRPr lang="zh-CN" altLang="en-US" sz="2800" b="1">
              <a:solidFill>
                <a:srgbClr val="0000CC"/>
              </a:solidFill>
            </a:endParaRPr>
          </a:p>
          <a:p>
            <a:pPr lvl="6">
              <a:lnSpc>
                <a:spcPct val="100000"/>
              </a:lnSpc>
            </a:pPr>
            <a:r>
              <a:rPr lang="en-US" altLang="zh-CN" sz="2800" b="1">
                <a:solidFill>
                  <a:srgbClr val="0000CC"/>
                </a:solidFill>
              </a:rPr>
              <a:t>R2</a:t>
            </a:r>
            <a:r>
              <a:rPr lang="en-US" altLang="zh-CN" sz="2800" b="1">
                <a:solidFill>
                  <a:srgbClr val="0000CC"/>
                </a:solidFill>
                <a:sym typeface="+mn-ea"/>
              </a:rPr>
              <a:t>（课程号，考试教室，考试时间）</a:t>
            </a:r>
            <a:endParaRPr lang="en-US" altLang="zh-CN" sz="2800" b="1">
              <a:solidFill>
                <a:srgbClr val="0000CC"/>
              </a:solidFill>
              <a:sym typeface="+mn-ea"/>
            </a:endParaRPr>
          </a:p>
          <a:p>
            <a:pPr lvl="6">
              <a:lnSpc>
                <a:spcPct val="100000"/>
              </a:lnSpc>
            </a:pPr>
            <a:r>
              <a:rPr lang="en-US" altLang="zh-CN" sz="2800" b="1">
                <a:solidFill>
                  <a:srgbClr val="0000CC"/>
                </a:solidFill>
                <a:sym typeface="+mn-ea"/>
              </a:rPr>
              <a:t>R3</a:t>
            </a:r>
            <a:r>
              <a:rPr lang="zh-CN" altLang="en-US" sz="2800" b="1">
                <a:solidFill>
                  <a:srgbClr val="0000CC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rgbClr val="0000CC"/>
                </a:solidFill>
                <a:sym typeface="+mn-ea"/>
              </a:rPr>
              <a:t>监考教师编号，考试教室，考试时间）</a:t>
            </a:r>
            <a:endParaRPr lang="en-US" altLang="zh-CN" sz="2800" b="1">
              <a:solidFill>
                <a:srgbClr val="0000CC"/>
              </a:solidFill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b="1">
                <a:solidFill>
                  <a:srgbClr val="0000CC"/>
                </a:solidFill>
              </a:rPr>
              <a:t>经检验，</a:t>
            </a:r>
            <a:r>
              <a:rPr lang="en-US" altLang="zh-CN" sz="2800" b="1">
                <a:solidFill>
                  <a:srgbClr val="0000CC"/>
                </a:solidFill>
              </a:rPr>
              <a:t>R2</a:t>
            </a:r>
            <a:r>
              <a:rPr lang="zh-CN" altLang="en-US" sz="2800" b="1">
                <a:solidFill>
                  <a:srgbClr val="0000CC"/>
                </a:solidFill>
              </a:rPr>
              <a:t>不满足</a:t>
            </a:r>
            <a:r>
              <a:rPr lang="en-US" altLang="zh-CN" sz="2800" b="1">
                <a:solidFill>
                  <a:srgbClr val="0000CC"/>
                </a:solidFill>
              </a:rPr>
              <a:t>BCNF</a:t>
            </a:r>
            <a:r>
              <a:rPr lang="zh-CN" altLang="en-US" sz="2800" b="1">
                <a:solidFill>
                  <a:srgbClr val="0000CC"/>
                </a:solidFill>
              </a:rPr>
              <a:t>，可继续将</a:t>
            </a:r>
            <a:r>
              <a:rPr lang="en-US" altLang="zh-CN" sz="2800" b="1">
                <a:solidFill>
                  <a:srgbClr val="0000CC"/>
                </a:solidFill>
              </a:rPr>
              <a:t>R2</a:t>
            </a:r>
            <a:r>
              <a:rPr lang="zh-CN" altLang="en-US" sz="2800" b="1">
                <a:solidFill>
                  <a:srgbClr val="0000CC"/>
                </a:solidFill>
              </a:rPr>
              <a:t>进一步分解为：</a:t>
            </a:r>
            <a:endParaRPr lang="zh-CN" altLang="en-US" sz="2800" b="1">
              <a:solidFill>
                <a:srgbClr val="0000CC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altLang="zh-CN" sz="2800" b="1">
                <a:solidFill>
                  <a:srgbClr val="0000CC"/>
                </a:solidFill>
              </a:rPr>
              <a:t>R21</a:t>
            </a:r>
            <a:r>
              <a:rPr lang="zh-CN" altLang="en-US" sz="2800" b="1">
                <a:solidFill>
                  <a:srgbClr val="0000CC"/>
                </a:solidFill>
              </a:rPr>
              <a:t>（课程号，考试时间）</a:t>
            </a:r>
            <a:endParaRPr lang="zh-CN" altLang="en-US" sz="2800" b="1">
              <a:solidFill>
                <a:srgbClr val="0000CC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altLang="zh-CN" sz="2800" b="1">
                <a:solidFill>
                  <a:srgbClr val="0000CC"/>
                </a:solidFill>
              </a:rPr>
              <a:t>R22</a:t>
            </a:r>
            <a:r>
              <a:rPr lang="zh-CN" altLang="en-US" sz="2800" b="1">
                <a:solidFill>
                  <a:srgbClr val="0000CC"/>
                </a:solidFill>
              </a:rPr>
              <a:t>（课程号，考试教室）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715" y="598805"/>
            <a:ext cx="1130617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FD：{ 课程号→(主讲教师编号,  考试时间)</a:t>
            </a:r>
            <a:endParaRPr lang="zh-CN" altLang="en-US" sz="2800" b="1"/>
          </a:p>
          <a:p>
            <a:pPr lvl="2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ym typeface="+mn-ea"/>
              </a:rPr>
              <a:t>(考试教室,  考试时间)→课程号</a:t>
            </a:r>
            <a:endParaRPr lang="zh-CN" altLang="en-US" sz="2800" b="1"/>
          </a:p>
          <a:p>
            <a:pPr lvl="2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ym typeface="+mn-ea"/>
              </a:rPr>
              <a:t>(监考教师编号,  考试时间)→考试教室                               </a:t>
            </a:r>
            <a:r>
              <a:rPr lang="en-US" altLang="zh-CN" sz="2800" b="1">
                <a:sym typeface="+mn-ea"/>
              </a:rPr>
              <a:t>}</a:t>
            </a:r>
            <a:endParaRPr lang="en-US" altLang="zh-CN" sz="28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0375" y="2198370"/>
            <a:ext cx="1130617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/>
              <a:t>关键字：(</a:t>
            </a:r>
            <a:r>
              <a:rPr lang="zh-CN" altLang="en-US" sz="2800" b="1">
                <a:sym typeface="+mn-ea"/>
              </a:rPr>
              <a:t>监考教师编号</a:t>
            </a:r>
            <a:r>
              <a:rPr lang="zh-CN" altLang="en-US" sz="2800" b="1"/>
              <a:t>,  </a:t>
            </a:r>
            <a:r>
              <a:rPr lang="zh-CN" altLang="en-US" sz="2800" b="1">
                <a:sym typeface="+mn-ea"/>
              </a:rPr>
              <a:t>考试</a:t>
            </a:r>
            <a:r>
              <a:rPr lang="zh-CN" altLang="en-US" sz="2800" b="1"/>
              <a:t>时间)             </a:t>
            </a:r>
            <a:r>
              <a:rPr lang="zh-CN" altLang="en-US" sz="2800" b="1">
                <a:sym typeface="+mn-ea"/>
              </a:rPr>
              <a:t>(监考教师编号,  课程号)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513715" y="76835"/>
            <a:ext cx="11200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000CC"/>
                </a:solidFill>
                <a:sym typeface="+mn-ea"/>
              </a:rPr>
              <a:t>R（课程号，主讲教师编号，监考教师编号，考试教室，考试时间）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6548120" y="6051550"/>
            <a:ext cx="4284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R21</a:t>
            </a:r>
            <a:r>
              <a:rPr lang="zh-CN" altLang="en-US" sz="2800" b="1">
                <a:solidFill>
                  <a:srgbClr val="FF0000"/>
                </a:solidFill>
              </a:rPr>
              <a:t>可以被合并到</a:t>
            </a:r>
            <a:r>
              <a:rPr lang="en-US" altLang="zh-CN" sz="2800" b="1">
                <a:solidFill>
                  <a:srgbClr val="FF0000"/>
                </a:solidFill>
              </a:rPr>
              <a:t>R1</a:t>
            </a:r>
            <a:r>
              <a:rPr lang="zh-CN" altLang="en-US" sz="2800" b="1">
                <a:solidFill>
                  <a:srgbClr val="FF0000"/>
                </a:solidFill>
              </a:rPr>
              <a:t>中去！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0375" y="2952115"/>
            <a:ext cx="11393805" cy="31076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rgbClr val="0000CC"/>
                </a:solidFill>
              </a:rPr>
              <a:t>（2）请判断该关系最高能够满足到第几范式？</a:t>
            </a:r>
            <a:endParaRPr lang="en-US" altLang="zh-CN" sz="2800" b="1">
              <a:solidFill>
                <a:srgbClr val="0000CC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1NF</a:t>
            </a:r>
            <a:endParaRPr lang="en-US" altLang="zh-CN" sz="2800" b="1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rgbClr val="0000CC"/>
                </a:solidFill>
              </a:rPr>
              <a:t>（3）如果关系R不满足BCNF，请将其分解到满足BCNF。</a:t>
            </a:r>
            <a:endParaRPr lang="en-US" altLang="zh-CN" sz="2800" b="1">
              <a:solidFill>
                <a:srgbClr val="0000CC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最终到</a:t>
            </a:r>
            <a:r>
              <a:rPr lang="en-US" altLang="zh-CN" sz="2800" b="1">
                <a:solidFill>
                  <a:srgbClr val="FF0000"/>
                </a:solidFill>
              </a:rPr>
              <a:t>BCNF</a:t>
            </a:r>
            <a:r>
              <a:rPr lang="zh-CN" altLang="en-US" sz="2800" b="1">
                <a:solidFill>
                  <a:srgbClr val="FF0000"/>
                </a:solidFill>
              </a:rPr>
              <a:t>的分解结果为：</a:t>
            </a:r>
            <a:endParaRPr lang="zh-CN" altLang="en-US" sz="2800" b="1">
              <a:solidFill>
                <a:srgbClr val="FF0000"/>
              </a:solidFill>
            </a:endParaRPr>
          </a:p>
          <a:p>
            <a:pPr lvl="3">
              <a:lnSpc>
                <a:spcPct val="10000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R1</a:t>
            </a: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课程号，主讲教师编号，考试时间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  <a:endParaRPr lang="zh-CN" altLang="en-US" sz="2800" b="1">
              <a:solidFill>
                <a:srgbClr val="FF0000"/>
              </a:solidFill>
            </a:endParaRPr>
          </a:p>
          <a:p>
            <a:pPr lvl="3">
              <a:lnSpc>
                <a:spcPct val="10000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R2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（课程号，考试教室）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  <a:p>
            <a:pPr lvl="3">
              <a:lnSpc>
                <a:spcPct val="100000"/>
              </a:lnSpc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R3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监考教师编号，考试教室，考试时间）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715" y="598805"/>
            <a:ext cx="1130617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FD：{ 课程号→(主讲教师编号,  考试时间)</a:t>
            </a:r>
            <a:endParaRPr lang="zh-CN" altLang="en-US" sz="2800" b="1"/>
          </a:p>
          <a:p>
            <a:pPr lvl="2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ym typeface="+mn-ea"/>
              </a:rPr>
              <a:t>(考试教室,  考试时间)→课程号</a:t>
            </a:r>
            <a:endParaRPr lang="zh-CN" altLang="en-US" sz="2800" b="1"/>
          </a:p>
          <a:p>
            <a:pPr lvl="2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ym typeface="+mn-ea"/>
              </a:rPr>
              <a:t>(监考教师编号,  考试时间)→考试教室                               </a:t>
            </a:r>
            <a:r>
              <a:rPr lang="en-US" altLang="zh-CN" sz="2800" b="1">
                <a:sym typeface="+mn-ea"/>
              </a:rPr>
              <a:t>}</a:t>
            </a:r>
            <a:endParaRPr lang="en-US" altLang="zh-CN" sz="28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0375" y="2198370"/>
            <a:ext cx="1130617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/>
              <a:t>关键字：(</a:t>
            </a:r>
            <a:r>
              <a:rPr lang="zh-CN" altLang="en-US" sz="2800" b="1">
                <a:sym typeface="+mn-ea"/>
              </a:rPr>
              <a:t>监考教师编号</a:t>
            </a:r>
            <a:r>
              <a:rPr lang="zh-CN" altLang="en-US" sz="2800" b="1"/>
              <a:t>,  </a:t>
            </a:r>
            <a:r>
              <a:rPr lang="zh-CN" altLang="en-US" sz="2800" b="1">
                <a:sym typeface="+mn-ea"/>
              </a:rPr>
              <a:t>考试</a:t>
            </a:r>
            <a:r>
              <a:rPr lang="zh-CN" altLang="en-US" sz="2800" b="1"/>
              <a:t>时间)             </a:t>
            </a:r>
            <a:r>
              <a:rPr lang="zh-CN" altLang="en-US" sz="2800" b="1">
                <a:sym typeface="+mn-ea"/>
              </a:rPr>
              <a:t>(监考教师编号,  课程号)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513715" y="76835"/>
            <a:ext cx="11200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000CC"/>
                </a:solidFill>
                <a:sym typeface="+mn-ea"/>
              </a:rPr>
              <a:t>R（课程号，主讲教师编号，监考教师编号，考试教室，考试时间）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2439</Words>
  <Application>WPS 演示</Application>
  <PresentationFormat>宽屏</PresentationFormat>
  <Paragraphs>312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homework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njujack</dc:creator>
  <cp:lastModifiedBy>njujack</cp:lastModifiedBy>
  <cp:revision>12</cp:revision>
  <dcterms:created xsi:type="dcterms:W3CDTF">2015-05-05T08:02:00Z</dcterms:created>
  <dcterms:modified xsi:type="dcterms:W3CDTF">2017-06-29T06:09:00Z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