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486" r:id="rId3"/>
    <p:sldId id="1487" r:id="rId4"/>
    <p:sldId id="1488" r:id="rId5"/>
    <p:sldId id="1489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7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type="body"/>
          </p:nvPr>
        </p:nvSpPr>
        <p:spPr>
          <a:xfrm>
            <a:off x="73025" y="52388"/>
            <a:ext cx="8890000" cy="521970"/>
          </a:xfrm>
        </p:spPr>
        <p:txBody>
          <a:bodyPr wrap="square" anchor="t">
            <a:spAutoFit/>
          </a:bodyPr>
          <a:p>
            <a:pPr marL="0" lvl="0" indent="0" eaLnBrk="1" fontAlgn="base" hangingPunct="1">
              <a:buNone/>
            </a:pPr>
            <a:r>
              <a:rPr lang="zh-CN" altLang="en-US" sz="2800" strike="noStrike" noProof="1" dirty="0"/>
              <a:t>一、自我练习：教材 </a:t>
            </a:r>
            <a:r>
              <a:rPr lang="en-US" altLang="x-none" sz="2800" strike="noStrike" noProof="1" dirty="0"/>
              <a:t>2.1</a:t>
            </a:r>
            <a:r>
              <a:rPr lang="zh-CN" altLang="en-US" sz="2800" strike="noStrike" noProof="1" dirty="0"/>
              <a:t>， </a:t>
            </a:r>
            <a:r>
              <a:rPr lang="en-US" altLang="zh-CN" sz="2800" strike="noStrike" noProof="1" dirty="0"/>
              <a:t>2.2</a:t>
            </a:r>
            <a:r>
              <a:rPr lang="zh-CN" altLang="zh-CN" sz="2800" strike="noStrike" noProof="1" dirty="0"/>
              <a:t>，</a:t>
            </a:r>
            <a:r>
              <a:rPr lang="en-US" altLang="x-none" sz="2800" strike="noStrike" noProof="1" dirty="0"/>
              <a:t>2.4</a:t>
            </a:r>
            <a:r>
              <a:rPr lang="zh-CN" altLang="en-US" sz="2800" strike="noStrike" noProof="1" dirty="0"/>
              <a:t>，</a:t>
            </a:r>
            <a:r>
              <a:rPr lang="en-US" altLang="x-none" sz="2800" strike="noStrike" noProof="1" dirty="0"/>
              <a:t>2.5</a:t>
            </a:r>
            <a:endParaRPr lang="en-US" altLang="x-none" sz="2800" strike="noStrike" noProof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06425" y="1867535"/>
            <a:ext cx="4822825" cy="1079500"/>
            <a:chOff x="955" y="2490"/>
            <a:chExt cx="7594" cy="1700"/>
          </a:xfrm>
        </p:grpSpPr>
        <p:graphicFrame>
          <p:nvGraphicFramePr>
            <p:cNvPr id="197635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3340"/>
            <a:ext cx="7595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701800" imgH="190500" progId="Equation.KSEE3">
                    <p:embed/>
                  </p:oleObj>
                </mc:Choice>
                <mc:Fallback>
                  <p:oleObj name="" r:id="rId1" imgW="1701800" imgH="190500" progId="Equation.KSEE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5" y="3340"/>
                          <a:ext cx="7595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36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2490"/>
            <a:ext cx="720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612900" imgH="190500" progId="Equation.KSEE3">
                    <p:embed/>
                  </p:oleObj>
                </mc:Choice>
                <mc:Fallback>
                  <p:oleObj name="" r:id="rId3" imgW="1612900" imgH="1905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5" y="2490"/>
                          <a:ext cx="720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27000" y="3061335"/>
            <a:ext cx="8890000" cy="1587500"/>
            <a:chOff x="330" y="6045"/>
            <a:chExt cx="14000" cy="2498"/>
          </a:xfrm>
        </p:grpSpPr>
        <p:sp>
          <p:nvSpPr>
            <p:cNvPr id="197638" name="Rectangle 3"/>
            <p:cNvSpPr>
              <a:spLocks noGrp="1"/>
            </p:cNvSpPr>
            <p:nvPr/>
          </p:nvSpPr>
          <p:spPr>
            <a:xfrm>
              <a:off x="330" y="6045"/>
              <a:ext cx="14000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2.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Q3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Q4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39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3" y="7693"/>
            <a:ext cx="912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044700" imgH="190500" progId="Equation.KSEE3">
                    <p:embed/>
                  </p:oleObj>
                </mc:Choice>
                <mc:Fallback>
                  <p:oleObj name="" r:id="rId5" imgW="2044700" imgH="1905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3" y="7693"/>
                          <a:ext cx="9126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0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5" y="6843"/>
            <a:ext cx="878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1968500" imgH="190500" progId="Equation.KSEE3">
                    <p:embed/>
                  </p:oleObj>
                </mc:Choice>
                <mc:Fallback>
                  <p:oleObj name="" r:id="rId7" imgW="1968500" imgH="1905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5" y="6843"/>
                          <a:ext cx="878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"/>
          <p:cNvSpPr>
            <a:spLocks noGrp="1"/>
          </p:cNvSpPr>
          <p:nvPr/>
        </p:nvSpPr>
        <p:spPr>
          <a:xfrm>
            <a:off x="87313" y="876935"/>
            <a:ext cx="8890000" cy="996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二、思考题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1. 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请考虑查询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Q1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Q2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的结果有什么区别？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</a:pPr>
            <a:endParaRPr lang="en-US" altLang="x-none" sz="2800" b="1" u="none" baseline="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000" y="4783773"/>
            <a:ext cx="8890000" cy="1585912"/>
            <a:chOff x="330" y="6045"/>
            <a:chExt cx="14000" cy="2498"/>
          </a:xfrm>
        </p:grpSpPr>
        <p:sp>
          <p:nvSpPr>
            <p:cNvPr id="197643" name="Rectangle 3"/>
            <p:cNvSpPr>
              <a:spLocks noGrp="1"/>
            </p:cNvSpPr>
            <p:nvPr/>
          </p:nvSpPr>
          <p:spPr>
            <a:xfrm>
              <a:off x="330" y="6045"/>
              <a:ext cx="14000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3.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Q5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Q6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44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0" y="7693"/>
            <a:ext cx="12131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2717800" imgH="190500" progId="Equation.KSEE3">
                    <p:embed/>
                  </p:oleObj>
                </mc:Choice>
                <mc:Fallback>
                  <p:oleObj name="" r:id="rId9" imgW="2717800" imgH="1905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0" y="7693"/>
                          <a:ext cx="12131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3" y="6843"/>
            <a:ext cx="118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2654300" imgH="190500" progId="Equation.KSEE3">
                    <p:embed/>
                  </p:oleObj>
                </mc:Choice>
                <mc:Fallback>
                  <p:oleObj name="" r:id="rId11" imgW="2654300" imgH="1905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3" y="6843"/>
                          <a:ext cx="118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87313" y="87630"/>
            <a:ext cx="8890000" cy="1578610"/>
            <a:chOff x="138" y="1381"/>
            <a:chExt cx="14000" cy="2486"/>
          </a:xfrm>
        </p:grpSpPr>
        <p:grpSp>
          <p:nvGrpSpPr>
            <p:cNvPr id="2" name="组合 1"/>
            <p:cNvGrpSpPr/>
            <p:nvPr/>
          </p:nvGrpSpPr>
          <p:grpSpPr>
            <a:xfrm>
              <a:off x="955" y="2203"/>
              <a:ext cx="7596" cy="1664"/>
              <a:chOff x="955" y="2656"/>
              <a:chExt cx="7595" cy="1664"/>
            </a:xfrm>
          </p:grpSpPr>
          <p:graphicFrame>
            <p:nvGraphicFramePr>
              <p:cNvPr id="197635" name="对象 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55" y="3470"/>
              <a:ext cx="7595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" imgW="1701800" imgH="190500" progId="Equation.KSEE3">
                      <p:embed/>
                    </p:oleObj>
                  </mc:Choice>
                  <mc:Fallback>
                    <p:oleObj name="" r:id="rId1" imgW="1701800" imgH="190500" progId="Equation.KSEE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955" y="3470"/>
                            <a:ext cx="7595" cy="8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636" name="对象 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55" y="2656"/>
              <a:ext cx="7200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3" imgW="1612900" imgH="190500" progId="Equation.KSEE3">
                      <p:embed/>
                    </p:oleObj>
                  </mc:Choice>
                  <mc:Fallback>
                    <p:oleObj name="" r:id="rId3" imgW="1612900" imgH="190500" progId="Equation.KSEE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55" y="2656"/>
                            <a:ext cx="7200" cy="8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Rectangle 3"/>
            <p:cNvSpPr>
              <a:spLocks noGrp="1"/>
            </p:cNvSpPr>
            <p:nvPr/>
          </p:nvSpPr>
          <p:spPr>
            <a:xfrm>
              <a:off x="138" y="1381"/>
              <a:ext cx="1400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1.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Q1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Q2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的结果有什么区别？</a:t>
              </a: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14" name="Rectangle 3"/>
          <p:cNvSpPr>
            <a:spLocks noGrp="1"/>
          </p:cNvSpPr>
          <p:nvPr/>
        </p:nvSpPr>
        <p:spPr>
          <a:xfrm>
            <a:off x="87630" y="1898015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查询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结果集的语义是什么？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Grp="1"/>
          </p:cNvSpPr>
          <p:nvPr/>
        </p:nvSpPr>
        <p:spPr>
          <a:xfrm>
            <a:off x="87630" y="2407285"/>
            <a:ext cx="889000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Q</a:t>
            </a:r>
            <a:r>
              <a:rPr lang="en-US" altLang="x-none" sz="2800" b="1" u="none" baseline="-25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号商品的所有购买订单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：除了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号商品外，其他所有商品的购买订单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Grp="1"/>
          </p:cNvSpPr>
          <p:nvPr/>
        </p:nvSpPr>
        <p:spPr>
          <a:xfrm>
            <a:off x="87630" y="3662680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两个结果集的关系是什么？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Grp="1"/>
          </p:cNvSpPr>
          <p:nvPr/>
        </p:nvSpPr>
        <p:spPr>
          <a:xfrm>
            <a:off x="71120" y="4184650"/>
            <a:ext cx="889000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x-none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∩ Q</a:t>
            </a:r>
            <a:r>
              <a:rPr lang="en-US" altLang="zh-CN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= 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  <a:endParaRPr lang="zh-CN" altLang="en-US" sz="2800" b="1" u="none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x-none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∪ 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=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？</a:t>
            </a:r>
            <a:endParaRPr lang="en-US" altLang="zh-CN" sz="2800" b="1" u="none" baseline="0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Rectangle 3"/>
          <p:cNvSpPr>
            <a:spLocks noGrp="1"/>
          </p:cNvSpPr>
          <p:nvPr/>
        </p:nvSpPr>
        <p:spPr>
          <a:xfrm>
            <a:off x="390525" y="4185920"/>
            <a:ext cx="4441825" cy="10388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x-none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∩ Q</a:t>
            </a:r>
            <a:r>
              <a:rPr lang="en-US" altLang="zh-CN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= 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Ø</a:t>
            </a:r>
            <a:endParaRPr lang="zh-CN" altLang="en-US" sz="2800" b="1" u="none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x-none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∪ 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= Order</a:t>
            </a:r>
            <a:endParaRPr lang="en-US" altLang="zh-CN" sz="2800" b="1" u="none" baseline="0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3"/>
          <p:cNvSpPr>
            <a:spLocks noGrp="1"/>
          </p:cNvSpPr>
          <p:nvPr/>
        </p:nvSpPr>
        <p:spPr>
          <a:xfrm>
            <a:off x="87630" y="1898015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查询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结果集的语义是什么？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Grp="1"/>
          </p:cNvSpPr>
          <p:nvPr/>
        </p:nvSpPr>
        <p:spPr>
          <a:xfrm>
            <a:off x="87630" y="2407285"/>
            <a:ext cx="889000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Q</a:t>
            </a:r>
            <a:r>
              <a:rPr lang="en-US" altLang="x-none" sz="2800" b="1" u="none" baseline="-25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3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：购买过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号商品的客户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编号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：购买过其他商品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(pid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不等于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客户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编号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)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Grp="1"/>
          </p:cNvSpPr>
          <p:nvPr/>
        </p:nvSpPr>
        <p:spPr>
          <a:xfrm>
            <a:off x="87630" y="3662680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两个结果集的关系是什么？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Grp="1"/>
          </p:cNvSpPr>
          <p:nvPr/>
        </p:nvSpPr>
        <p:spPr>
          <a:xfrm>
            <a:off x="4709160" y="5920105"/>
            <a:ext cx="3904615" cy="52197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txBody>
          <a:bodyPr wrap="square" anchor="t">
            <a:spAutoFit/>
          </a:bodyPr>
          <a:p>
            <a:pPr marL="34290" lvl="1" algn="ctr">
              <a:spcBef>
                <a:spcPct val="20000"/>
              </a:spcBef>
              <a:buClr>
                <a:srgbClr val="CC9900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思考：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x-none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∪Q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=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7000" y="119380"/>
            <a:ext cx="8890000" cy="1587500"/>
            <a:chOff x="330" y="6045"/>
            <a:chExt cx="14000" cy="2498"/>
          </a:xfrm>
        </p:grpSpPr>
        <p:sp>
          <p:nvSpPr>
            <p:cNvPr id="197638" name="Rectangle 3"/>
            <p:cNvSpPr>
              <a:spLocks noGrp="1"/>
            </p:cNvSpPr>
            <p:nvPr/>
          </p:nvSpPr>
          <p:spPr>
            <a:xfrm>
              <a:off x="330" y="6045"/>
              <a:ext cx="14000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2.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Q3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Q4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39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3" y="7693"/>
            <a:ext cx="912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2044700" imgH="190500" progId="Equation.KSEE3">
                    <p:embed/>
                  </p:oleObj>
                </mc:Choice>
                <mc:Fallback>
                  <p:oleObj name="" r:id="rId1" imgW="2044700" imgH="1905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03" y="7693"/>
                          <a:ext cx="9126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0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5" y="6843"/>
            <a:ext cx="878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1968500" imgH="190500" progId="Equation.KSEE3">
                    <p:embed/>
                  </p:oleObj>
                </mc:Choice>
                <mc:Fallback>
                  <p:oleObj name="" r:id="rId3" imgW="1968500" imgH="1905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5" y="6843"/>
                          <a:ext cx="878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007" y="5199287"/>
          <a:ext cx="218376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25500" imgH="190500" progId="Equation.KSEE3">
                  <p:embed/>
                </p:oleObj>
              </mc:Choice>
              <mc:Fallback>
                <p:oleObj name="" r:id="rId5" imgW="8255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007" y="5199287"/>
                        <a:ext cx="218376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007" y="4184650"/>
          <a:ext cx="1713863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647700" imgH="190500" progId="Equation.KSEE3">
                  <p:embed/>
                </p:oleObj>
              </mc:Choice>
              <mc:Fallback>
                <p:oleObj name="" r:id="rId7" imgW="6477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007" y="4184650"/>
                        <a:ext cx="1713863" cy="50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007" y="4688840"/>
          <a:ext cx="1713863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647700" imgH="190500" progId="Equation.KSEE3">
                  <p:embed/>
                </p:oleObj>
              </mc:Choice>
              <mc:Fallback>
                <p:oleObj name="" r:id="rId9" imgW="6477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007" y="4688840"/>
                        <a:ext cx="1713863" cy="50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007" y="5747927"/>
          <a:ext cx="218376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825500" imgH="190500" progId="Equation.KSEE3">
                  <p:embed/>
                </p:oleObj>
              </mc:Choice>
              <mc:Fallback>
                <p:oleObj name="" r:id="rId11" imgW="8255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007" y="5747927"/>
                        <a:ext cx="218376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41705" y="6137910"/>
            <a:ext cx="204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.........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3275965" y="4220845"/>
            <a:ext cx="2644140" cy="2303780"/>
            <a:chOff x="5159" y="6647"/>
            <a:chExt cx="4164" cy="3628"/>
          </a:xfrm>
        </p:grpSpPr>
        <p:sp>
          <p:nvSpPr>
            <p:cNvPr id="13" name="右大括号 12"/>
            <p:cNvSpPr/>
            <p:nvPr/>
          </p:nvSpPr>
          <p:spPr>
            <a:xfrm>
              <a:off x="5159" y="6647"/>
              <a:ext cx="340" cy="3629"/>
            </a:xfrm>
            <a:prstGeom prst="rightBrace">
              <a:avLst>
                <a:gd name="adj1" fmla="val 823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89" y="8048"/>
              <a:ext cx="373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</a:rPr>
                <a:t>一切皆有可能！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2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3"/>
          <p:cNvSpPr>
            <a:spLocks noGrp="1"/>
          </p:cNvSpPr>
          <p:nvPr/>
        </p:nvSpPr>
        <p:spPr>
          <a:xfrm>
            <a:off x="87630" y="1826260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查询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结果集的语义是什么？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Grp="1"/>
          </p:cNvSpPr>
          <p:nvPr/>
        </p:nvSpPr>
        <p:spPr>
          <a:xfrm>
            <a:off x="87630" y="2335530"/>
            <a:ext cx="8890000" cy="903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Q</a:t>
            </a:r>
            <a:r>
              <a:rPr lang="en-US" altLang="x-none" b="1" u="none" baseline="-25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5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：购买过商品但没有购买过</a:t>
            </a:r>
            <a:r>
              <a:rPr lang="en-US" altLang="zh-CN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号商品的客户</a:t>
            </a:r>
            <a:r>
              <a:rPr lang="en-US" altLang="zh-CN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编号</a:t>
            </a:r>
            <a:r>
              <a:rPr lang="en-US" altLang="zh-CN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zh-CN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CN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1" u="sng" baseline="0" dirty="0"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只购买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过</a:t>
            </a:r>
            <a:r>
              <a:rPr lang="en-US" altLang="zh-CN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p01</a:t>
            </a:r>
            <a:r>
              <a:rPr lang="zh-CN" altLang="en-US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号商品的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客户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编号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)</a:t>
            </a:r>
            <a:endParaRPr lang="zh-CN" altLang="en-US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Grp="1"/>
          </p:cNvSpPr>
          <p:nvPr/>
        </p:nvSpPr>
        <p:spPr>
          <a:xfrm>
            <a:off x="87630" y="3447415"/>
            <a:ext cx="8890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Clr>
                <a:srgbClr val="CC9900"/>
              </a:buClr>
              <a:buFont typeface="Wingdings" panose="05000000000000000000" charset="0"/>
              <a:buChar char=""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两个结果集的关系是什么？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Grp="1"/>
          </p:cNvSpPr>
          <p:nvPr/>
        </p:nvSpPr>
        <p:spPr>
          <a:xfrm>
            <a:off x="439420" y="4624070"/>
            <a:ext cx="8264525" cy="208534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txBody>
          <a:bodyPr wrap="square" anchor="t">
            <a:spAutoFit/>
          </a:bodyPr>
          <a:p>
            <a:pPr marL="34290" lvl="1" algn="l">
              <a:spcBef>
                <a:spcPct val="20000"/>
              </a:spcBef>
              <a:buClr>
                <a:srgbClr val="CC9900"/>
              </a:buClr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思考：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marL="491490" lvl="1" indent="-457200" algn="l">
              <a:spcBef>
                <a:spcPct val="20000"/>
              </a:spcBef>
              <a:buClr>
                <a:srgbClr val="CC9900"/>
              </a:buClr>
              <a:buFont typeface="+mj-ea"/>
              <a:buAutoNum type="circleNumDbPlain"/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如果把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x-none" b="1" baseline="-25000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zh-CN" b="1" baseline="-25000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6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中的被减数换成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Customer[cid]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，其查询语义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以及结果集之间的关系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是什么？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sym typeface="+mn-ea"/>
            </a:endParaRPr>
          </a:p>
          <a:p>
            <a:pPr marL="491490" lvl="1" indent="-457200" algn="l">
              <a:spcBef>
                <a:spcPct val="20000"/>
              </a:spcBef>
              <a:buClr>
                <a:srgbClr val="CC9900"/>
              </a:buClr>
              <a:buFont typeface="+mj-ea"/>
              <a:buAutoNum type="circleNumDbPlain"/>
            </a:pPr>
            <a:r>
              <a:rPr lang="zh-CN" altLang="en-US" b="1" u="none" baseline="0" dirty="0">
                <a:solidFill>
                  <a:schemeClr val="accent2"/>
                </a:solidFill>
                <a:latin typeface="Arial" panose="020B0604020202020204" pitchFamily="34" charset="0"/>
                <a:sym typeface="+mn-ea"/>
              </a:rPr>
              <a:t>如果去掉其中所有的投影运算，其查询语义以及结果集之间的关系是什么？</a:t>
            </a:r>
            <a:endParaRPr lang="zh-CN" altLang="en-US" b="1" u="none" baseline="0" dirty="0">
              <a:solidFill>
                <a:schemeClr val="accent2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000" y="119698"/>
            <a:ext cx="8890000" cy="1585912"/>
            <a:chOff x="330" y="6045"/>
            <a:chExt cx="14000" cy="2498"/>
          </a:xfrm>
        </p:grpSpPr>
        <p:sp>
          <p:nvSpPr>
            <p:cNvPr id="197643" name="Rectangle 3"/>
            <p:cNvSpPr>
              <a:spLocks noGrp="1"/>
            </p:cNvSpPr>
            <p:nvPr/>
          </p:nvSpPr>
          <p:spPr>
            <a:xfrm>
              <a:off x="330" y="6045"/>
              <a:ext cx="14000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3.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Q5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Q6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44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0" y="7693"/>
            <a:ext cx="12131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2717800" imgH="190500" progId="Equation.KSEE3">
                    <p:embed/>
                  </p:oleObj>
                </mc:Choice>
                <mc:Fallback>
                  <p:oleObj name="" r:id="rId1" imgW="2717800" imgH="1905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0" y="7693"/>
                          <a:ext cx="12131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3" y="6843"/>
            <a:ext cx="118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2654300" imgH="190500" progId="Equation.KSEE3">
                    <p:embed/>
                  </p:oleObj>
                </mc:Choice>
                <mc:Fallback>
                  <p:oleObj name="" r:id="rId3" imgW="2654300" imgH="1905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3" y="6843"/>
                          <a:ext cx="118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"/>
          <p:cNvSpPr>
            <a:spLocks noGrp="1"/>
          </p:cNvSpPr>
          <p:nvPr/>
        </p:nvSpPr>
        <p:spPr>
          <a:xfrm>
            <a:off x="390525" y="3970655"/>
            <a:ext cx="311721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x-none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∩ Q</a:t>
            </a:r>
            <a:r>
              <a:rPr lang="en-US" altLang="zh-CN" sz="2800" b="1" u="none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800" b="1" u="none" baseline="0" dirty="0">
                <a:solidFill>
                  <a:srgbClr val="FF0000"/>
                </a:solidFill>
                <a:latin typeface="Arial" panose="020B0604020202020204" pitchFamily="34" charset="0"/>
              </a:rPr>
              <a:t> = </a:t>
            </a:r>
            <a:r>
              <a:rPr lang="zh-CN" altLang="en-US" sz="2800" b="1" u="none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Ø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7" name="Rectangle 3"/>
          <p:cNvSpPr>
            <a:spLocks noGrp="1"/>
          </p:cNvSpPr>
          <p:nvPr/>
        </p:nvSpPr>
        <p:spPr>
          <a:xfrm>
            <a:off x="4312285" y="3970655"/>
            <a:ext cx="302895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1">
              <a:spcBef>
                <a:spcPct val="20000"/>
              </a:spcBef>
              <a:buClr>
                <a:srgbClr val="CC9900"/>
              </a:buClr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Q</a:t>
            </a:r>
            <a:r>
              <a:rPr lang="en-US" altLang="x-none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∪ 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=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？</a:t>
            </a:r>
            <a:endParaRPr lang="zh-CN" altLang="en-US" sz="2800" b="1" u="none" baseline="0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 bldLvl="0" animBg="1"/>
      <p:bldP spid="11" grpId="0" bldLvl="0" animBg="1"/>
      <p:bldP spid="17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/>
  <Paragraphs>61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4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白杨1404057208</cp:lastModifiedBy>
  <cp:revision>474</cp:revision>
  <dcterms:created xsi:type="dcterms:W3CDTF">2014-02-16T15:20:00Z</dcterms:created>
  <dcterms:modified xsi:type="dcterms:W3CDTF">2018-03-23T01:28:47Z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