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3" r:id="rId3"/>
    <p:sldId id="281" r:id="rId4"/>
    <p:sldId id="282" r:id="rId5"/>
    <p:sldId id="284" r:id="rId6"/>
    <p:sldId id="285" r:id="rId7"/>
    <p:sldId id="283" r:id="rId8"/>
    <p:sldId id="268" r:id="rId9"/>
    <p:sldId id="277" r:id="rId10"/>
    <p:sldId id="275" r:id="rId11"/>
    <p:sldId id="276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69875" y="76835"/>
            <a:ext cx="11693525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zh-CN" altLang="zh-CN" sz="2800" b="1"/>
              <a:t>思考题 </a:t>
            </a:r>
            <a:r>
              <a:rPr lang="en-US" altLang="zh-CN" sz="2800" b="1"/>
              <a:t>(</a:t>
            </a:r>
            <a:r>
              <a:rPr lang="zh-CN" altLang="en-US" sz="2800" b="1"/>
              <a:t>关系代数 </a:t>
            </a:r>
            <a:r>
              <a:rPr lang="en-US" altLang="zh-CN" sz="2800" b="1"/>
              <a:t>2018.3.23)</a:t>
            </a:r>
            <a:endParaRPr lang="en-US" altLang="zh-CN" sz="2800" b="1"/>
          </a:p>
        </p:txBody>
      </p:sp>
      <p:sp>
        <p:nvSpPr>
          <p:cNvPr id="6" name="文本框 5"/>
          <p:cNvSpPr txBox="1"/>
          <p:nvPr/>
        </p:nvSpPr>
        <p:spPr>
          <a:xfrm>
            <a:off x="1188720" y="1238885"/>
            <a:ext cx="1026985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 b="1">
                <a:solidFill>
                  <a:srgbClr val="FF0000"/>
                </a:solidFill>
                <a:latin typeface="Arial" panose="020B0604020202020204" pitchFamily="34" charset="0"/>
              </a:rPr>
              <a:t>1.  When </a:t>
            </a:r>
            <a:r>
              <a:rPr lang="en-US" altLang="zh-CN" sz="3000" b="1">
                <a:solidFill>
                  <a:srgbClr val="0000CC"/>
                </a:solidFill>
                <a:latin typeface="Arial" panose="020B0604020202020204" pitchFamily="34" charset="0"/>
              </a:rPr>
              <a:t>&amp;</a:t>
            </a:r>
            <a:r>
              <a:rPr lang="en-US" altLang="zh-CN" sz="3000" b="1">
                <a:solidFill>
                  <a:srgbClr val="FF0000"/>
                </a:solidFill>
                <a:latin typeface="Arial" panose="020B0604020202020204" pitchFamily="34" charset="0"/>
              </a:rPr>
              <a:t> How </a:t>
            </a:r>
            <a:r>
              <a:rPr lang="en-US" altLang="zh-CN" sz="3000" b="1">
                <a:solidFill>
                  <a:srgbClr val="0000CC"/>
                </a:solidFill>
                <a:latin typeface="Arial" panose="020B0604020202020204" pitchFamily="34" charset="0"/>
              </a:rPr>
              <a:t>to use </a:t>
            </a:r>
            <a:r>
              <a:rPr lang="en-US" altLang="zh-CN" sz="3000" b="1">
                <a:solidFill>
                  <a:srgbClr val="FF0000"/>
                </a:solidFill>
                <a:latin typeface="Arial" panose="020B0604020202020204" pitchFamily="34" charset="0"/>
              </a:rPr>
              <a:t>minus </a:t>
            </a:r>
            <a:r>
              <a:rPr lang="en-US" altLang="zh-CN" sz="3000" b="1">
                <a:solidFill>
                  <a:srgbClr val="0000CC"/>
                </a:solidFill>
                <a:latin typeface="Arial" panose="020B0604020202020204" pitchFamily="34" charset="0"/>
              </a:rPr>
              <a:t>?</a:t>
            </a:r>
            <a:endParaRPr lang="en-US" altLang="zh-CN" sz="3000" b="1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8720" y="2114550"/>
            <a:ext cx="8188325" cy="3673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7" name="Rectangle 4"/>
          <p:cNvSpPr/>
          <p:nvPr/>
        </p:nvSpPr>
        <p:spPr>
          <a:xfrm>
            <a:off x="360045" y="629920"/>
            <a:ext cx="11337290" cy="10388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514350" lvl="0" indent="-51435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+mj-lt"/>
              <a:buAutoNum type="arabicPeriod" startAt="5"/>
            </a:pP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针对每一个供应商查询其销售金额</a:t>
            </a:r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dols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最高的订单，结果返回供应商编号、销售金额最高的订单的编号和销售金额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24290" y="76835"/>
            <a:ext cx="303911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zh-CN" sz="2800" b="1"/>
              <a:t>思考题 </a:t>
            </a:r>
            <a:r>
              <a:rPr lang="en-US" altLang="zh-CN" sz="2800" b="1"/>
              <a:t>(</a:t>
            </a:r>
            <a:r>
              <a:rPr lang="en-US" altLang="zh-CN" sz="2800" b="1">
                <a:sym typeface="+mn-ea"/>
              </a:rPr>
              <a:t>2018.3.23</a:t>
            </a:r>
            <a:r>
              <a:rPr lang="en-US" altLang="zh-CN" sz="2800" b="1"/>
              <a:t>)</a:t>
            </a:r>
            <a:endParaRPr lang="en-US" altLang="zh-CN" sz="2800" b="1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5556" y="2055903"/>
          <a:ext cx="10744200" cy="93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4520565" imgH="393700" progId="Equation.KSEE3">
                  <p:embed/>
                </p:oleObj>
              </mc:Choice>
              <mc:Fallback>
                <p:oleObj name="" r:id="rId1" imgW="4520565" imgH="393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85556" y="2055903"/>
                        <a:ext cx="10744200" cy="93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4427" y="3625306"/>
          <a:ext cx="5585460" cy="937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2349500" imgH="393700" progId="Equation.KSEE3">
                  <p:embed/>
                </p:oleObj>
              </mc:Choice>
              <mc:Fallback>
                <p:oleObj name="" r:id="rId3" imgW="2349500" imgH="393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4427" y="3625306"/>
                        <a:ext cx="5585460" cy="937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6145"/>
          <p:cNvSpPr>
            <a:spLocks noGrp="1"/>
          </p:cNvSpPr>
          <p:nvPr>
            <p:ph type="title"/>
          </p:nvPr>
        </p:nvSpPr>
        <p:spPr>
          <a:xfrm>
            <a:off x="838200" y="760889"/>
            <a:ext cx="10515600" cy="534035"/>
          </a:xfrm>
        </p:spPr>
        <p:txBody>
          <a:bodyPr anchor="ctr">
            <a:spAutoFit/>
          </a:bodyPr>
          <a:p>
            <a:pPr algn="ctr"/>
            <a:r>
              <a:rPr lang="zh-CN" altLang="en-US" sz="3200" b="1">
                <a:solidFill>
                  <a:srgbClr val="0000CC"/>
                </a:solidFill>
              </a:rPr>
              <a:t>特殊运算（</a:t>
            </a:r>
            <a:r>
              <a:rPr lang="en-US" altLang="zh-CN" sz="3200" b="1">
                <a:solidFill>
                  <a:srgbClr val="FF0000"/>
                </a:solidFill>
              </a:rPr>
              <a:t>minus</a:t>
            </a:r>
            <a:r>
              <a:rPr lang="zh-CN" altLang="en-US" sz="3200" b="1">
                <a:solidFill>
                  <a:srgbClr val="0000CC"/>
                </a:solidFill>
              </a:rPr>
              <a:t>）的使用方法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sp>
        <p:nvSpPr>
          <p:cNvPr id="6147" name="内容占位符 6146"/>
          <p:cNvSpPr>
            <a:spLocks noGrp="1"/>
          </p:cNvSpPr>
          <p:nvPr>
            <p:ph idx="1"/>
          </p:nvPr>
        </p:nvSpPr>
        <p:spPr/>
        <p:txBody>
          <a:bodyPr anchor="t"/>
          <a:p>
            <a:r>
              <a:rPr lang="en-US" altLang="zh-CN" sz="2400" b="1" dirty="0">
                <a:solidFill>
                  <a:srgbClr val="0000CC"/>
                </a:solidFill>
              </a:rPr>
              <a:t>When ?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lvl="1"/>
            <a:r>
              <a:rPr lang="zh-CN" altLang="en-US" sz="2400" b="1" dirty="0">
                <a:solidFill>
                  <a:srgbClr val="0000CC"/>
                </a:solidFill>
              </a:rPr>
              <a:t>当查询条件带有‘否定’语义，或者具有明显的‘排它性’的时候，通常需要使用两个子查询之间的‘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minus</a:t>
            </a:r>
            <a:r>
              <a:rPr lang="zh-CN" altLang="en-US" sz="2400" b="1" dirty="0">
                <a:solidFill>
                  <a:srgbClr val="0000CC"/>
                </a:solidFill>
              </a:rPr>
              <a:t>’运算</a:t>
            </a:r>
            <a:endParaRPr lang="zh-CN" altLang="en-US" sz="2400" b="1" dirty="0">
              <a:solidFill>
                <a:srgbClr val="0000CC"/>
              </a:solidFill>
            </a:endParaRPr>
          </a:p>
          <a:p>
            <a:pPr lvl="1"/>
            <a:endParaRPr lang="zh-CN" altLang="en-US" sz="2400" b="1" dirty="0">
              <a:solidFill>
                <a:srgbClr val="0000CC"/>
              </a:solidFill>
            </a:endParaRPr>
          </a:p>
          <a:p>
            <a:r>
              <a:rPr lang="en-US" altLang="zh-CN" sz="2400" b="1" dirty="0">
                <a:solidFill>
                  <a:srgbClr val="0000CC"/>
                </a:solidFill>
              </a:rPr>
              <a:t>How ?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lvl="1"/>
            <a:r>
              <a:rPr lang="zh-CN" altLang="en-US" sz="2400" b="1" dirty="0">
                <a:solidFill>
                  <a:srgbClr val="0000CC"/>
                </a:solidFill>
              </a:rPr>
              <a:t>‘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minus</a:t>
            </a:r>
            <a:r>
              <a:rPr lang="zh-CN" altLang="en-US" sz="2400" b="1" dirty="0">
                <a:solidFill>
                  <a:srgbClr val="0000CC"/>
                </a:solidFill>
              </a:rPr>
              <a:t>’运算的运算对象（关系）中，通常需要包含其关键字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3"/>
          <p:cNvSpPr>
            <a:spLocks noGrp="1"/>
          </p:cNvSpPr>
          <p:nvPr>
            <p:ph type="title"/>
          </p:nvPr>
        </p:nvSpPr>
        <p:spPr>
          <a:xfrm>
            <a:off x="838200" y="268605"/>
            <a:ext cx="10515600" cy="691515"/>
          </a:xfrm>
        </p:spPr>
        <p:txBody>
          <a:bodyPr anchor="ctr"/>
          <a:p>
            <a:pPr algn="ctr"/>
            <a:r>
              <a:rPr lang="en-US" altLang="zh-CN" sz="3200" b="1" dirty="0">
                <a:solidFill>
                  <a:srgbClr val="0000CC"/>
                </a:solidFill>
              </a:rPr>
              <a:t>“</a:t>
            </a:r>
            <a:r>
              <a:rPr lang="zh-CN" altLang="en-US" sz="3200" b="1" dirty="0">
                <a:solidFill>
                  <a:srgbClr val="0000CC"/>
                </a:solidFill>
              </a:rPr>
              <a:t>笛卡尔积</a:t>
            </a:r>
            <a:r>
              <a:rPr lang="en-US" altLang="zh-CN" sz="3200" b="1" dirty="0">
                <a:solidFill>
                  <a:srgbClr val="0000CC"/>
                </a:solidFill>
              </a:rPr>
              <a:t>/</a:t>
            </a:r>
            <a:r>
              <a:rPr lang="en-US" altLang="x-none" sz="3200" b="1" dirty="0">
                <a:solidFill>
                  <a:srgbClr val="0000CC"/>
                </a:solidFill>
              </a:rPr>
              <a:t>θ-</a:t>
            </a:r>
            <a:r>
              <a:rPr lang="zh-CN" altLang="en-US" sz="3200" b="1" dirty="0">
                <a:solidFill>
                  <a:srgbClr val="0000CC"/>
                </a:solidFill>
              </a:rPr>
              <a:t>连接</a:t>
            </a:r>
            <a:r>
              <a:rPr lang="en-US" altLang="zh-CN" sz="3200" b="1" dirty="0">
                <a:solidFill>
                  <a:srgbClr val="0000CC"/>
                </a:solidFill>
              </a:rPr>
              <a:t>/</a:t>
            </a:r>
            <a:r>
              <a:rPr lang="zh-CN" altLang="en-US" sz="3200" b="1" dirty="0">
                <a:solidFill>
                  <a:srgbClr val="0000CC"/>
                </a:solidFill>
              </a:rPr>
              <a:t>自然连接</a:t>
            </a:r>
            <a:r>
              <a:rPr lang="en-US" altLang="zh-CN" sz="3200" b="1" dirty="0">
                <a:solidFill>
                  <a:srgbClr val="0000CC"/>
                </a:solidFill>
              </a:rPr>
              <a:t>”</a:t>
            </a:r>
            <a:r>
              <a:rPr lang="zh-CN" altLang="en-US" sz="3200" b="1" dirty="0">
                <a:solidFill>
                  <a:srgbClr val="0000CC"/>
                </a:solidFill>
              </a:rPr>
              <a:t>的使用方法</a:t>
            </a:r>
            <a:endParaRPr lang="zh-CN" altLang="en-US" sz="3200" b="1" dirty="0">
              <a:solidFill>
                <a:srgbClr val="0000CC"/>
              </a:solidFill>
            </a:endParaRPr>
          </a:p>
        </p:txBody>
      </p:sp>
      <p:sp>
        <p:nvSpPr>
          <p:cNvPr id="6147" name="文本占位符 6146"/>
          <p:cNvSpPr>
            <a:spLocks noGrp="1"/>
          </p:cNvSpPr>
          <p:nvPr>
            <p:ph type="body"/>
          </p:nvPr>
        </p:nvSpPr>
        <p:spPr>
          <a:xfrm>
            <a:off x="1355090" y="1085215"/>
            <a:ext cx="9645650" cy="5292725"/>
          </a:xfrm>
        </p:spPr>
        <p:txBody>
          <a:bodyPr anchor="t">
            <a:spAutoFit/>
          </a:bodyPr>
          <a:p>
            <a:pPr lvl="0" indent="-342900">
              <a:lnSpc>
                <a:spcPct val="100000"/>
              </a:lnSpc>
              <a:buFont typeface="Wingdings" panose="05000000000000000000" charset="0"/>
              <a:buChar char=""/>
            </a:pPr>
            <a:r>
              <a:rPr lang="zh-CN" altLang="en-US" sz="24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都是关系的合并运算</a:t>
            </a:r>
            <a:endParaRPr lang="zh-CN" altLang="en-US" sz="2400" b="1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>
              <a:lnSpc>
                <a:spcPct val="100000"/>
              </a:lnSpc>
            </a:pP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笛卡尔积是基本运算，</a:t>
            </a:r>
            <a:r>
              <a:rPr lang="en-US" altLang="x-none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华文细黑" panose="02010600040101010101" pitchFamily="2" charset="-122"/>
              </a:rPr>
              <a:t>θ-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华文细黑" panose="02010600040101010101" pitchFamily="2" charset="-122"/>
              </a:rPr>
              <a:t>连接和自然连接则是扩充运算</a:t>
            </a:r>
            <a:endParaRPr lang="zh-CN" altLang="en-US" b="1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  <a:sym typeface="华文细黑" panose="02010600040101010101" pitchFamily="2" charset="-122"/>
            </a:endParaRPr>
          </a:p>
          <a:p>
            <a:pPr lvl="1" indent="-285750">
              <a:lnSpc>
                <a:spcPct val="100000"/>
              </a:lnSpc>
            </a:pP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华文细黑" panose="02010600040101010101" pitchFamily="2" charset="-122"/>
              </a:rPr>
              <a:t>请注意三者的结果关系的关系模式之间的区别</a:t>
            </a:r>
            <a:endParaRPr lang="zh-CN" altLang="en-US" b="1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  <a:sym typeface="华文细黑" panose="02010600040101010101" pitchFamily="2" charset="-122"/>
            </a:endParaRPr>
          </a:p>
          <a:p>
            <a:pPr lvl="0">
              <a:lnSpc>
                <a:spcPct val="100000"/>
              </a:lnSpc>
              <a:buFont typeface="Wingdings" panose="05000000000000000000" charset="0"/>
              <a:buChar char=""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笛卡尔积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>
              <a:lnSpc>
                <a:spcPct val="100000"/>
              </a:lnSpc>
            </a:pP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是实现跨不同关系表进行数据访问的基础</a:t>
            </a:r>
            <a:endParaRPr lang="zh-CN" altLang="en-US" b="1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>
              <a:lnSpc>
                <a:spcPct val="100000"/>
              </a:lnSpc>
            </a:pP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在笛卡尔积的结果关系中，存在着很多无意义的结果元组，通常需要通过后续的选择运算过滤掉</a:t>
            </a:r>
            <a:endParaRPr lang="zh-CN" altLang="en-US" b="1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-342900">
              <a:lnSpc>
                <a:spcPct val="100000"/>
              </a:lnSpc>
              <a:buFont typeface="Wingdings" panose="05000000000000000000" charset="0"/>
              <a:buChar char=""/>
            </a:pPr>
            <a:r>
              <a:rPr lang="en-US" altLang="x-none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华文细黑" panose="02010600040101010101" pitchFamily="2" charset="-122"/>
              </a:rPr>
              <a:t>θ-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华文细黑" panose="02010600040101010101" pitchFamily="2" charset="-122"/>
              </a:rPr>
              <a:t>连接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华文细黑" panose="02010600040101010101" pitchFamily="2" charset="-122"/>
            </a:endParaRPr>
          </a:p>
          <a:p>
            <a:pPr lvl="1" indent="-285750">
              <a:lnSpc>
                <a:spcPct val="100000"/>
              </a:lnSpc>
            </a:pP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华文细黑" panose="02010600040101010101" pitchFamily="2" charset="-122"/>
              </a:rPr>
              <a:t>相邻的</a:t>
            </a: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华文细黑" panose="02010600040101010101" pitchFamily="2" charset="-122"/>
              </a:rPr>
              <a:t>“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华文细黑" panose="02010600040101010101" pitchFamily="2" charset="-122"/>
              </a:rPr>
              <a:t>笛卡尔积</a:t>
            </a: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华文细黑" panose="02010600040101010101" pitchFamily="2" charset="-122"/>
              </a:rPr>
              <a:t>+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华文细黑" panose="02010600040101010101" pitchFamily="2" charset="-122"/>
              </a:rPr>
              <a:t>选择运算</a:t>
            </a: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华文细黑" panose="02010600040101010101" pitchFamily="2" charset="-122"/>
              </a:rPr>
              <a:t>”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华文细黑" panose="02010600040101010101" pitchFamily="2" charset="-122"/>
              </a:rPr>
              <a:t>可以合并为一个</a:t>
            </a:r>
            <a:r>
              <a:rPr lang="en-US" altLang="x-none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华文细黑" panose="02010600040101010101" pitchFamily="2" charset="-122"/>
              </a:rPr>
              <a:t>θ-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华文细黑" panose="02010600040101010101" pitchFamily="2" charset="-122"/>
              </a:rPr>
              <a:t>连接</a:t>
            </a:r>
            <a:endParaRPr lang="zh-CN" altLang="en-US" b="1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  <a:sym typeface="华文细黑" panose="02010600040101010101" pitchFamily="2" charset="-122"/>
            </a:endParaRPr>
          </a:p>
          <a:p>
            <a:pPr lvl="0" indent="-342900">
              <a:lnSpc>
                <a:spcPct val="100000"/>
              </a:lnSpc>
              <a:buFont typeface="Wingdings" panose="05000000000000000000" charset="0"/>
              <a:buChar char=""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自然连接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>
              <a:lnSpc>
                <a:spcPct val="100000"/>
              </a:lnSpc>
            </a:pP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如果连接条件是基于</a:t>
            </a: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两张表中的所有同名属性的相等比较</a:t>
            </a: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，可以将</a:t>
            </a:r>
            <a:r>
              <a:rPr lang="en-US" altLang="x-none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华文细黑" panose="02010600040101010101" pitchFamily="2" charset="-122"/>
              </a:rPr>
              <a:t>θ-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华文细黑" panose="02010600040101010101" pitchFamily="2" charset="-122"/>
              </a:rPr>
              <a:t>连接进一步简写为自然连接</a:t>
            </a:r>
            <a:endParaRPr lang="zh-CN" altLang="en-US" b="1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58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charRg st="58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63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147">
                                            <p:txEl>
                                              <p:charRg st="63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82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charRg st="82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26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47">
                                            <p:txEl>
                                              <p:charRg st="126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31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charRg st="131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58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147">
                                            <p:txEl>
                                              <p:charRg st="158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63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147">
                                            <p:txEl>
                                              <p:charRg st="163" end="2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3"/>
          <p:cNvSpPr>
            <a:spLocks noGrp="1"/>
          </p:cNvSpPr>
          <p:nvPr>
            <p:ph type="title"/>
          </p:nvPr>
        </p:nvSpPr>
        <p:spPr>
          <a:xfrm>
            <a:off x="838200" y="96679"/>
            <a:ext cx="10515600" cy="583565"/>
          </a:xfrm>
        </p:spPr>
        <p:txBody>
          <a:bodyPr anchor="ctr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3200" b="1" dirty="0">
                <a:solidFill>
                  <a:srgbClr val="0000CC"/>
                </a:solidFill>
                <a:sym typeface="华文细黑" panose="02010600040101010101" pitchFamily="2" charset="-122"/>
              </a:rPr>
              <a:t>“</a:t>
            </a:r>
            <a:r>
              <a:rPr lang="zh-CN" altLang="en-US" sz="3200" b="1" dirty="0">
                <a:solidFill>
                  <a:srgbClr val="0000CC"/>
                </a:solidFill>
                <a:sym typeface="华文细黑" panose="02010600040101010101" pitchFamily="2" charset="-122"/>
              </a:rPr>
              <a:t>笛卡尔积</a:t>
            </a:r>
            <a:r>
              <a:rPr lang="en-US" altLang="zh-CN" sz="3200" b="1" dirty="0">
                <a:solidFill>
                  <a:srgbClr val="0000CC"/>
                </a:solidFill>
                <a:sym typeface="华文细黑" panose="02010600040101010101" pitchFamily="2" charset="-122"/>
              </a:rPr>
              <a:t>/</a:t>
            </a:r>
            <a:r>
              <a:rPr lang="en-US" altLang="x-none" sz="3200" b="1" dirty="0">
                <a:solidFill>
                  <a:srgbClr val="0000CC"/>
                </a:solidFill>
                <a:sym typeface="华文细黑" panose="02010600040101010101" pitchFamily="2" charset="-122"/>
              </a:rPr>
              <a:t>θ-</a:t>
            </a:r>
            <a:r>
              <a:rPr lang="zh-CN" altLang="en-US" sz="3200" b="1" dirty="0">
                <a:solidFill>
                  <a:srgbClr val="0000CC"/>
                </a:solidFill>
                <a:sym typeface="华文细黑" panose="02010600040101010101" pitchFamily="2" charset="-122"/>
              </a:rPr>
              <a:t>连接</a:t>
            </a:r>
            <a:r>
              <a:rPr lang="en-US" altLang="zh-CN" sz="3200" b="1" dirty="0">
                <a:solidFill>
                  <a:srgbClr val="0000CC"/>
                </a:solidFill>
                <a:sym typeface="华文细黑" panose="02010600040101010101" pitchFamily="2" charset="-122"/>
              </a:rPr>
              <a:t>/</a:t>
            </a:r>
            <a:r>
              <a:rPr lang="zh-CN" altLang="en-US" sz="3200" b="1" dirty="0">
                <a:solidFill>
                  <a:srgbClr val="0000CC"/>
                </a:solidFill>
                <a:sym typeface="华文细黑" panose="02010600040101010101" pitchFamily="2" charset="-122"/>
              </a:rPr>
              <a:t>自然连接</a:t>
            </a:r>
            <a:r>
              <a:rPr lang="en-US" altLang="zh-CN" sz="3200" b="1" dirty="0">
                <a:solidFill>
                  <a:srgbClr val="0000CC"/>
                </a:solidFill>
                <a:sym typeface="华文细黑" panose="02010600040101010101" pitchFamily="2" charset="-122"/>
              </a:rPr>
              <a:t>” (cont.)</a:t>
            </a:r>
            <a:endParaRPr lang="en-US" altLang="zh-CN" sz="3200" b="1" dirty="0">
              <a:solidFill>
                <a:srgbClr val="0000CC"/>
              </a:solidFill>
              <a:sym typeface="华文细黑" panose="02010600040101010101" pitchFamily="2" charset="-122"/>
            </a:endParaRPr>
          </a:p>
        </p:txBody>
      </p:sp>
      <p:sp>
        <p:nvSpPr>
          <p:cNvPr id="6147" name="文本占位符 6146"/>
          <p:cNvSpPr>
            <a:spLocks noGrp="1"/>
          </p:cNvSpPr>
          <p:nvPr>
            <p:ph type="body"/>
          </p:nvPr>
        </p:nvSpPr>
        <p:spPr>
          <a:xfrm>
            <a:off x="944245" y="698500"/>
            <a:ext cx="10240645" cy="6031230"/>
          </a:xfrm>
        </p:spPr>
        <p:txBody>
          <a:bodyPr anchor="t">
            <a:spAutoFit/>
          </a:bodyPr>
          <a:p>
            <a:pPr lvl="0" indent="-342900">
              <a:lnSpc>
                <a:spcPct val="100000"/>
              </a:lnSpc>
              <a:buFont typeface="Wingdings" panose="05000000000000000000" charset="0"/>
              <a:buChar char=""/>
            </a:pPr>
            <a:r>
              <a:rPr lang="zh-CN" altLang="en-US" sz="24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一般方法：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笛卡尔积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华文细黑" panose="02010600040101010101" pitchFamily="2" charset="-122"/>
              </a:rPr>
              <a:t>+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华文细黑" panose="02010600040101010101" pitchFamily="2" charset="-122"/>
              </a:rPr>
              <a:t>选择</a:t>
            </a:r>
            <a:r>
              <a:rPr lang="zh-CN" altLang="en-US" sz="24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or  </a:t>
            </a:r>
            <a:r>
              <a:rPr lang="en-US" altLang="x-none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华文细黑" panose="02010600040101010101" pitchFamily="2" charset="-122"/>
              </a:rPr>
              <a:t>θ-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华文细黑" panose="02010600040101010101" pitchFamily="2" charset="-122"/>
              </a:rPr>
              <a:t>连接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华文细黑" panose="02010600040101010101" pitchFamily="2" charset="-122"/>
            </a:endParaRPr>
          </a:p>
          <a:p>
            <a:pPr lvl="1" indent="-285750">
              <a:lnSpc>
                <a:spcPct val="100000"/>
              </a:lnSpc>
            </a:pPr>
            <a:r>
              <a:rPr lang="zh-CN" altLang="zh-CN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华文细黑" panose="02010600040101010101" pitchFamily="2" charset="-122"/>
              </a:rPr>
              <a:t>不存在同名属性，或者连接条件不是基于同名属性的相等比较</a:t>
            </a:r>
            <a:endParaRPr lang="zh-CN" altLang="zh-CN" b="1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  <a:sym typeface="华文细黑" panose="02010600040101010101" pitchFamily="2" charset="-122"/>
            </a:endParaRPr>
          </a:p>
          <a:p>
            <a:pPr lvl="1" indent="-285750">
              <a:lnSpc>
                <a:spcPct val="100000"/>
              </a:lnSpc>
            </a:pP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华文细黑" panose="02010600040101010101" pitchFamily="2" charset="-122"/>
              </a:rPr>
              <a:t>在结果关系中可能存在同名属性，需要加以区别</a:t>
            </a:r>
            <a:endParaRPr lang="zh-CN" altLang="en-US" b="1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  <a:sym typeface="华文细黑" panose="02010600040101010101" pitchFamily="2" charset="-122"/>
            </a:endParaRPr>
          </a:p>
          <a:p>
            <a:pPr lvl="0" indent="-342900">
              <a:lnSpc>
                <a:spcPct val="100000"/>
              </a:lnSpc>
              <a:buFont typeface="Wingdings" panose="05000000000000000000" charset="0"/>
              <a:buChar char=""/>
            </a:pPr>
            <a:r>
              <a:rPr lang="zh-CN" altLang="en-US" sz="24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常用方法：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自然连接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>
              <a:lnSpc>
                <a:spcPct val="100000"/>
              </a:lnSpc>
            </a:pP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华文细黑" panose="02010600040101010101" pitchFamily="2" charset="-122"/>
              </a:rPr>
              <a:t>连接条件是隐含的（所有同名属性的相等比较）</a:t>
            </a:r>
            <a:endParaRPr lang="zh-CN" altLang="en-US" b="1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  <a:sym typeface="华文细黑" panose="02010600040101010101" pitchFamily="2" charset="-122"/>
            </a:endParaRPr>
          </a:p>
          <a:p>
            <a:pPr lvl="1" indent="-285750">
              <a:lnSpc>
                <a:spcPct val="100000"/>
              </a:lnSpc>
            </a:pP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如果在两个关系之间存在多对</a:t>
            </a: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‘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同名属性</a:t>
            </a: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，而本次查询又不需要</a:t>
            </a: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‘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</a:t>
            </a: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的同名属性都相等，此时有两种选择：</a:t>
            </a:r>
            <a:endParaRPr lang="zh-CN" altLang="en-US" b="1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371600" lvl="2" indent="-457200">
              <a:lnSpc>
                <a:spcPct val="100000"/>
              </a:lnSpc>
              <a:buFont typeface="Times New Roman" panose="02020603050405020304" pitchFamily="18" charset="0"/>
              <a:buAutoNum type="circleNumDbPlain"/>
            </a:pPr>
            <a:r>
              <a:rPr lang="zh-CN" altLang="en-US" sz="24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采用前述的一般方法来实现关系的合并</a:t>
            </a:r>
            <a:endParaRPr lang="zh-CN" altLang="en-US" sz="2400" b="1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371600" lvl="2" indent="-457200">
              <a:lnSpc>
                <a:spcPct val="100000"/>
              </a:lnSpc>
              <a:buFont typeface="Times New Roman" panose="02020603050405020304" pitchFamily="18" charset="0"/>
              <a:buAutoNum type="circleNumDbPlain"/>
            </a:pPr>
            <a:r>
              <a:rPr lang="zh-CN" altLang="en-US" sz="24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先对其中的一个关系执行投影运算，过滤掉其中不需要相等的那些同名属性，然后再使用自然连接运算</a:t>
            </a:r>
            <a:endParaRPr lang="zh-CN" altLang="en-US" sz="2400" b="1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-342900">
              <a:lnSpc>
                <a:spcPct val="100000"/>
              </a:lnSpc>
              <a:buFont typeface="Wingdings" panose="05000000000000000000" charset="0"/>
              <a:buChar char=""/>
            </a:pPr>
            <a:r>
              <a:rPr lang="zh-CN" altLang="en-US" sz="24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华文细黑" panose="02010600040101010101" pitchFamily="2" charset="-122"/>
              </a:rPr>
              <a:t>难点：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华文细黑" panose="02010600040101010101" pitchFamily="2" charset="-122"/>
              </a:rPr>
              <a:t>关系的自连接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华文细黑" panose="02010600040101010101" pitchFamily="2" charset="-122"/>
            </a:endParaRPr>
          </a:p>
          <a:p>
            <a:pPr lvl="1" indent="-285750">
              <a:lnSpc>
                <a:spcPct val="100000"/>
              </a:lnSpc>
            </a:pP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华文细黑" panose="02010600040101010101" pitchFamily="2" charset="-122"/>
              </a:rPr>
              <a:t>使用赋值运算定义</a:t>
            </a: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华文细黑" panose="02010600040101010101" pitchFamily="2" charset="-122"/>
              </a:rPr>
              <a:t>‘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华文细黑" panose="02010600040101010101" pitchFamily="2" charset="-122"/>
              </a:rPr>
              <a:t>同质不同名</a:t>
            </a: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华文细黑" panose="02010600040101010101" pitchFamily="2" charset="-122"/>
              </a:rPr>
              <a:t>’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华文细黑" panose="02010600040101010101" pitchFamily="2" charset="-122"/>
              </a:rPr>
              <a:t>的两个中间关系</a:t>
            </a: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华文细黑" panose="02010600040101010101" pitchFamily="2" charset="-122"/>
              </a:rPr>
              <a:t>(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华文细黑" panose="02010600040101010101" pitchFamily="2" charset="-122"/>
              </a:rPr>
              <a:t>元组集合相同，但关系名不同</a:t>
            </a: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华文细黑" panose="02010600040101010101" pitchFamily="2" charset="-122"/>
              </a:rPr>
              <a:t>)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华文细黑" panose="02010600040101010101" pitchFamily="2" charset="-122"/>
              </a:rPr>
              <a:t>，当然也可以对中间关系中的属性进行重命名</a:t>
            </a:r>
            <a:endParaRPr lang="zh-CN" altLang="en-US" b="1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  <a:sym typeface="华文细黑" panose="02010600040101010101" pitchFamily="2" charset="-122"/>
            </a:endParaRPr>
          </a:p>
          <a:p>
            <a:pPr lvl="1" indent="-285750">
              <a:lnSpc>
                <a:spcPct val="100000"/>
              </a:lnSpc>
            </a:pP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  <a:sym typeface="华文细黑" panose="02010600040101010101" pitchFamily="2" charset="-122"/>
              </a:rPr>
              <a:t>然后再使用前述的一般方法实现两个中间关系的合并</a:t>
            </a:r>
            <a:endParaRPr lang="zh-CN" altLang="en-US" b="1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  <a:sym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74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charRg st="74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84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charRg st="84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06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charRg st="106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57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charRg st="157" end="1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75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charRg st="175" end="2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222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charRg st="222" end="2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232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charRg st="232" end="2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290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147">
                                            <p:txEl>
                                              <p:charRg st="290" end="3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7169"/>
          <p:cNvSpPr>
            <a:spLocks noGrp="1"/>
          </p:cNvSpPr>
          <p:nvPr>
            <p:ph type="title"/>
          </p:nvPr>
        </p:nvSpPr>
        <p:spPr>
          <a:xfrm>
            <a:off x="838200" y="290354"/>
            <a:ext cx="10515600" cy="534035"/>
          </a:xfrm>
        </p:spPr>
        <p:txBody>
          <a:bodyPr anchor="ctr">
            <a:spAutoFit/>
          </a:bodyPr>
          <a:p>
            <a:pPr algn="ctr"/>
            <a:r>
              <a:rPr lang="zh-CN" altLang="en-US" sz="3200" b="1">
                <a:solidFill>
                  <a:srgbClr val="0000CC"/>
                </a:solidFill>
              </a:rPr>
              <a:t>特殊运算（</a:t>
            </a:r>
            <a:r>
              <a:rPr lang="en-US" altLang="zh-CN" sz="3200" b="1">
                <a:solidFill>
                  <a:srgbClr val="FF0000"/>
                </a:solidFill>
              </a:rPr>
              <a:t>division</a:t>
            </a:r>
            <a:r>
              <a:rPr lang="zh-CN" altLang="en-US" sz="3200" b="1">
                <a:solidFill>
                  <a:srgbClr val="0000CC"/>
                </a:solidFill>
              </a:rPr>
              <a:t>）的使用方法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sp>
        <p:nvSpPr>
          <p:cNvPr id="10242" name="文本占位符 7170"/>
          <p:cNvSpPr>
            <a:spLocks noGrp="1"/>
          </p:cNvSpPr>
          <p:nvPr>
            <p:ph idx="1"/>
          </p:nvPr>
        </p:nvSpPr>
        <p:spPr>
          <a:xfrm>
            <a:off x="982980" y="1245235"/>
            <a:ext cx="10207625" cy="4656455"/>
          </a:xfrm>
        </p:spPr>
        <p:txBody>
          <a:bodyPr wrap="square" anchor="t">
            <a:spAutoFit/>
          </a:bodyPr>
          <a:p>
            <a:pPr>
              <a:lnSpc>
                <a:spcPct val="100000"/>
              </a:lnSpc>
              <a:spcBef>
                <a:spcPct val="40000"/>
              </a:spcBef>
              <a:buFont typeface="Wingdings" panose="05000000000000000000" charset="0"/>
              <a:buChar char=""/>
            </a:pPr>
            <a:r>
              <a:rPr lang="zh-CN" altLang="en-US" sz="2800" b="1" dirty="0">
                <a:solidFill>
                  <a:srgbClr val="0000CC"/>
                </a:solidFill>
              </a:rPr>
              <a:t>‘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division</a:t>
            </a:r>
            <a:r>
              <a:rPr lang="zh-CN" altLang="en-US" sz="2800" b="1" dirty="0">
                <a:solidFill>
                  <a:srgbClr val="0000CC"/>
                </a:solidFill>
              </a:rPr>
              <a:t>’ 运算与‘</a:t>
            </a:r>
            <a:r>
              <a:rPr lang="zh-CN" altLang="en-US" sz="2800" b="1" dirty="0">
                <a:solidFill>
                  <a:srgbClr val="FF0000"/>
                </a:solidFill>
              </a:rPr>
              <a:t>连接</a:t>
            </a:r>
            <a:r>
              <a:rPr lang="zh-CN" altLang="en-US" sz="2800" b="1" dirty="0">
                <a:solidFill>
                  <a:srgbClr val="0000CC"/>
                </a:solidFill>
              </a:rPr>
              <a:t>’运算的区别</a:t>
            </a:r>
            <a:endParaRPr lang="zh-CN" altLang="en-US" sz="2800" b="1" dirty="0">
              <a:solidFill>
                <a:srgbClr val="0000CC"/>
              </a:solidFill>
            </a:endParaRP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zh-CN" altLang="en-US" sz="2800" b="1" dirty="0">
                <a:solidFill>
                  <a:srgbClr val="0000CC"/>
                </a:solidFill>
              </a:rPr>
              <a:t>我们将查询的结果关系称为‘</a:t>
            </a:r>
            <a:r>
              <a:rPr lang="zh-CN" altLang="en-US" sz="2800" b="1" dirty="0">
                <a:solidFill>
                  <a:srgbClr val="FF0000"/>
                </a:solidFill>
              </a:rPr>
              <a:t>目标对象</a:t>
            </a:r>
            <a:r>
              <a:rPr lang="zh-CN" altLang="en-US" sz="2800" b="1" dirty="0">
                <a:solidFill>
                  <a:srgbClr val="0000CC"/>
                </a:solidFill>
              </a:rPr>
              <a:t>’，用于定义查询条件的关系称为‘</a:t>
            </a:r>
            <a:r>
              <a:rPr lang="zh-CN" altLang="en-US" sz="2800" b="1" dirty="0">
                <a:solidFill>
                  <a:srgbClr val="FF0000"/>
                </a:solidFill>
              </a:rPr>
              <a:t>条件对象</a:t>
            </a:r>
            <a:r>
              <a:rPr lang="zh-CN" altLang="en-US" sz="2800" b="1" dirty="0">
                <a:solidFill>
                  <a:srgbClr val="0000CC"/>
                </a:solidFill>
              </a:rPr>
              <a:t>’</a:t>
            </a:r>
            <a:endParaRPr lang="zh-CN" altLang="en-US" sz="2800" b="1" dirty="0">
              <a:solidFill>
                <a:srgbClr val="0000CC"/>
              </a:solidFill>
            </a:endParaRPr>
          </a:p>
          <a:p>
            <a:pPr lvl="1">
              <a:lnSpc>
                <a:spcPct val="100000"/>
              </a:lnSpc>
              <a:spcBef>
                <a:spcPct val="40000"/>
              </a:spcBef>
            </a:pPr>
            <a:r>
              <a:rPr lang="zh-CN" altLang="en-US" sz="2800" b="1" dirty="0">
                <a:solidFill>
                  <a:srgbClr val="0000CC"/>
                </a:solidFill>
              </a:rPr>
              <a:t>在决定某个元组</a:t>
            </a:r>
            <a:r>
              <a:rPr lang="en-US" altLang="x-none" sz="2800" b="1" dirty="0">
                <a:solidFill>
                  <a:srgbClr val="0000CC"/>
                </a:solidFill>
              </a:rPr>
              <a:t>t</a:t>
            </a:r>
            <a:r>
              <a:rPr lang="zh-CN" altLang="en-US" sz="2800" b="1" dirty="0">
                <a:solidFill>
                  <a:srgbClr val="0000CC"/>
                </a:solidFill>
              </a:rPr>
              <a:t>是否属于结果关系时，</a:t>
            </a:r>
            <a:endParaRPr lang="zh-CN" altLang="en-US" sz="2800" b="1" dirty="0">
              <a:solidFill>
                <a:srgbClr val="0000CC"/>
              </a:solidFill>
            </a:endParaRPr>
          </a:p>
          <a:p>
            <a:pPr marL="1428750" lvl="2" indent="-514350">
              <a:lnSpc>
                <a:spcPct val="100000"/>
              </a:lnSpc>
              <a:spcBef>
                <a:spcPct val="40000"/>
              </a:spcBef>
              <a:buFont typeface="+mj-ea"/>
              <a:buAutoNum type="circleNumDbPlain"/>
            </a:pPr>
            <a:r>
              <a:rPr lang="zh-CN" altLang="en-US" sz="2800" b="1" dirty="0">
                <a:solidFill>
                  <a:srgbClr val="0000CC"/>
                </a:solidFill>
              </a:rPr>
              <a:t>如果只需要从条件对象中找到一个元组</a:t>
            </a:r>
            <a:r>
              <a:rPr lang="en-US" altLang="x-none" sz="2800" b="1" dirty="0">
                <a:solidFill>
                  <a:srgbClr val="0000CC"/>
                </a:solidFill>
              </a:rPr>
              <a:t>c</a:t>
            </a:r>
            <a:r>
              <a:rPr lang="zh-CN" altLang="en-US" sz="2800" b="1" dirty="0">
                <a:solidFill>
                  <a:srgbClr val="0000CC"/>
                </a:solidFill>
              </a:rPr>
              <a:t>并使得查询条件成立，那么就直接使用‘</a:t>
            </a:r>
            <a:r>
              <a:rPr lang="zh-CN" altLang="en-US" sz="2800" b="1" dirty="0">
                <a:solidFill>
                  <a:srgbClr val="FF0000"/>
                </a:solidFill>
              </a:rPr>
              <a:t>连接</a:t>
            </a:r>
            <a:r>
              <a:rPr lang="zh-CN" altLang="en-US" sz="2800" b="1" dirty="0">
                <a:solidFill>
                  <a:srgbClr val="0000CC"/>
                </a:solidFill>
              </a:rPr>
              <a:t>’运算（包括</a:t>
            </a:r>
            <a:r>
              <a:rPr lang="zh-CN" altLang="en-US" sz="2800" b="1" dirty="0">
                <a:solidFill>
                  <a:srgbClr val="FF0000"/>
                </a:solidFill>
              </a:rPr>
              <a:t>笛卡尔积</a:t>
            </a:r>
            <a:r>
              <a:rPr lang="zh-CN" altLang="en-US" sz="2800" b="1" dirty="0">
                <a:solidFill>
                  <a:srgbClr val="0000CC"/>
                </a:solidFill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</a:rPr>
              <a:t>θ</a:t>
            </a:r>
            <a:r>
              <a:rPr lang="en-US" altLang="zh-CN" sz="2800" b="1" dirty="0">
                <a:solidFill>
                  <a:srgbClr val="FF0000"/>
                </a:solidFill>
              </a:rPr>
              <a:t>-</a:t>
            </a:r>
            <a:r>
              <a:rPr lang="zh-CN" altLang="en-US" sz="2800" b="1" dirty="0">
                <a:solidFill>
                  <a:srgbClr val="FF0000"/>
                </a:solidFill>
              </a:rPr>
              <a:t>连接</a:t>
            </a:r>
            <a:r>
              <a:rPr lang="zh-CN" altLang="en-US" sz="2800" b="1" dirty="0">
                <a:solidFill>
                  <a:srgbClr val="0000CC"/>
                </a:solidFill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</a:rPr>
              <a:t>自然连接</a:t>
            </a:r>
            <a:r>
              <a:rPr lang="zh-CN" altLang="en-US" sz="2800" b="1" dirty="0">
                <a:solidFill>
                  <a:srgbClr val="0000CC"/>
                </a:solidFill>
              </a:rPr>
              <a:t>）</a:t>
            </a:r>
            <a:endParaRPr lang="zh-CN" altLang="en-US" sz="2800" b="1" dirty="0">
              <a:solidFill>
                <a:srgbClr val="0000CC"/>
              </a:solidFill>
            </a:endParaRPr>
          </a:p>
          <a:p>
            <a:pPr marL="1428750" lvl="2" indent="-514350">
              <a:lnSpc>
                <a:spcPct val="100000"/>
              </a:lnSpc>
              <a:spcBef>
                <a:spcPct val="40000"/>
              </a:spcBef>
              <a:buFont typeface="+mj-ea"/>
              <a:buAutoNum type="circleNumDbPlain"/>
            </a:pPr>
            <a:r>
              <a:rPr lang="zh-CN" altLang="en-US" sz="2800" b="1" dirty="0">
                <a:solidFill>
                  <a:srgbClr val="0000CC"/>
                </a:solidFill>
              </a:rPr>
              <a:t>如果需要条件对象集中的所有元组都能使得查询条件成立，那么就使用‘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division</a:t>
            </a:r>
            <a:r>
              <a:rPr lang="zh-CN" altLang="en-US" sz="2800" b="1" dirty="0">
                <a:solidFill>
                  <a:srgbClr val="0000CC"/>
                </a:solidFill>
              </a:rPr>
              <a:t>’运算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8193"/>
          <p:cNvSpPr>
            <a:spLocks noGrp="1"/>
          </p:cNvSpPr>
          <p:nvPr>
            <p:ph type="title"/>
          </p:nvPr>
        </p:nvSpPr>
        <p:spPr>
          <a:xfrm>
            <a:off x="838200" y="470694"/>
            <a:ext cx="10515600" cy="583565"/>
          </a:xfrm>
        </p:spPr>
        <p:txBody>
          <a:bodyPr anchor="ctr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3200" b="1">
                <a:solidFill>
                  <a:srgbClr val="0000CC"/>
                </a:solidFill>
              </a:rPr>
              <a:t>特殊运算（</a:t>
            </a:r>
            <a:r>
              <a:rPr lang="en-US" altLang="zh-CN" sz="3200" b="1">
                <a:solidFill>
                  <a:srgbClr val="FF0000"/>
                </a:solidFill>
                <a:sym typeface="+mn-ea"/>
              </a:rPr>
              <a:t>division</a:t>
            </a:r>
            <a:r>
              <a:rPr lang="zh-CN" altLang="en-US" sz="3200" b="1">
                <a:solidFill>
                  <a:srgbClr val="0000CC"/>
                </a:solidFill>
              </a:rPr>
              <a:t>）的使用方法 </a:t>
            </a:r>
            <a:r>
              <a:rPr lang="en-US" altLang="zh-CN" sz="3200" b="1">
                <a:solidFill>
                  <a:srgbClr val="0000CC"/>
                </a:solidFill>
              </a:rPr>
              <a:t>(cont.)</a:t>
            </a:r>
            <a:endParaRPr lang="en-US" altLang="zh-CN" sz="3200" b="1">
              <a:solidFill>
                <a:srgbClr val="0000CC"/>
              </a:solidFill>
            </a:endParaRPr>
          </a:p>
        </p:txBody>
      </p:sp>
      <p:sp>
        <p:nvSpPr>
          <p:cNvPr id="11266" name="文本占位符 8194"/>
          <p:cNvSpPr>
            <a:spLocks noGrp="1"/>
          </p:cNvSpPr>
          <p:nvPr>
            <p:ph idx="1"/>
          </p:nvPr>
        </p:nvSpPr>
        <p:spPr>
          <a:xfrm>
            <a:off x="1056640" y="1586865"/>
            <a:ext cx="10048875" cy="3858260"/>
          </a:xfrm>
        </p:spPr>
        <p:txBody>
          <a:bodyPr anchor="t"/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0000CC"/>
                </a:solidFill>
              </a:rPr>
              <a:t>‘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division</a:t>
            </a:r>
            <a:r>
              <a:rPr lang="zh-CN" altLang="en-US" sz="2800" b="1" dirty="0">
                <a:solidFill>
                  <a:srgbClr val="0000CC"/>
                </a:solidFill>
              </a:rPr>
              <a:t>’ 运算表达式的表示方法</a:t>
            </a:r>
            <a:endParaRPr lang="zh-CN" altLang="en-US" sz="2800" b="1" dirty="0">
              <a:solidFill>
                <a:srgbClr val="0000CC"/>
              </a:solidFill>
            </a:endParaRPr>
          </a:p>
          <a:p>
            <a:pPr lvl="1">
              <a:lnSpc>
                <a:spcPct val="100000"/>
              </a:lnSpc>
            </a:pPr>
            <a:endParaRPr lang="zh-CN" altLang="en-US" sz="2800" b="1" dirty="0">
              <a:solidFill>
                <a:srgbClr val="0000CC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b="1" dirty="0">
                <a:solidFill>
                  <a:srgbClr val="0000CC"/>
                </a:solidFill>
              </a:rPr>
              <a:t>被除数关系中必须包含目标对象和条件对象的关键字</a:t>
            </a:r>
            <a:endParaRPr lang="zh-CN" altLang="en-US" sz="2800" b="1" dirty="0">
              <a:solidFill>
                <a:srgbClr val="0000CC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b="1" dirty="0">
                <a:solidFill>
                  <a:srgbClr val="0000CC"/>
                </a:solidFill>
              </a:rPr>
              <a:t>除数关系中只含条件对象的关键字</a:t>
            </a:r>
            <a:endParaRPr lang="zh-CN" altLang="en-US" sz="2800" b="1" dirty="0">
              <a:solidFill>
                <a:srgbClr val="0000CC"/>
              </a:solidFill>
            </a:endParaRPr>
          </a:p>
          <a:p>
            <a:pPr lvl="1">
              <a:lnSpc>
                <a:spcPct val="100000"/>
              </a:lnSpc>
            </a:pPr>
            <a:endParaRPr lang="zh-CN" altLang="en-US" sz="2800" b="1" dirty="0">
              <a:solidFill>
                <a:srgbClr val="0000CC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b="1" dirty="0">
                <a:solidFill>
                  <a:srgbClr val="0000CC"/>
                </a:solidFill>
              </a:rPr>
              <a:t>被除数和除数关系中不能含其它‘不必要’的多余属性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13" name="Rectangle 3"/>
          <p:cNvSpPr>
            <a:spLocks noGrp="1"/>
          </p:cNvSpPr>
          <p:nvPr>
            <p:ph type="body"/>
          </p:nvPr>
        </p:nvSpPr>
        <p:spPr>
          <a:xfrm>
            <a:off x="1512011" y="2412018"/>
            <a:ext cx="9085263" cy="565150"/>
          </a:xfrm>
        </p:spPr>
        <p:txBody>
          <a:bodyPr wrap="square" anchor="t">
            <a:spAutoFit/>
          </a:bodyPr>
          <a:p>
            <a:pPr marL="514350" lvl="0" indent="-514350" eaLnBrk="1" hangingPunct="1">
              <a:lnSpc>
                <a:spcPct val="110000"/>
              </a:lnSpc>
              <a:buFont typeface="+mj-lt"/>
              <a:buAutoNum type="arabicPeriod"/>
            </a:pPr>
            <a:r>
              <a:rPr lang="zh-CN" altLang="en-US" sz="2800" b="1" dirty="0">
                <a:solidFill>
                  <a:srgbClr val="0000CC"/>
                </a:solidFill>
                <a:ea typeface="宋体" panose="02010600030101010101" pitchFamily="2" charset="-122"/>
              </a:rPr>
              <a:t>只购买过</a:t>
            </a:r>
            <a:r>
              <a:rPr lang="en-US" altLang="zh-CN" sz="2800" b="1" dirty="0">
                <a:solidFill>
                  <a:srgbClr val="0000CC"/>
                </a:solidFill>
                <a:ea typeface="宋体" panose="02010600030101010101" pitchFamily="2" charset="-122"/>
              </a:rPr>
              <a:t>p01</a:t>
            </a:r>
            <a:r>
              <a:rPr lang="zh-CN" altLang="en-US" sz="2800" b="1" dirty="0">
                <a:solidFill>
                  <a:srgbClr val="0000CC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800" b="1" dirty="0">
                <a:solidFill>
                  <a:srgbClr val="0000CC"/>
                </a:solidFill>
                <a:ea typeface="宋体" panose="02010600030101010101" pitchFamily="2" charset="-122"/>
              </a:rPr>
              <a:t>p02</a:t>
            </a:r>
            <a:r>
              <a:rPr lang="zh-CN" altLang="en-US" sz="2800" b="1" dirty="0">
                <a:solidFill>
                  <a:srgbClr val="0000CC"/>
                </a:solidFill>
                <a:ea typeface="宋体" panose="02010600030101010101" pitchFamily="2" charset="-122"/>
              </a:rPr>
              <a:t>号两种商品的顾客编号</a:t>
            </a:r>
            <a:endParaRPr lang="zh-CN" altLang="en-US" sz="2800" b="1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15367" name="Rectangle 4"/>
          <p:cNvSpPr/>
          <p:nvPr/>
        </p:nvSpPr>
        <p:spPr>
          <a:xfrm>
            <a:off x="1512011" y="3024022"/>
            <a:ext cx="9085263" cy="565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14350" lvl="0" indent="-51435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+mj-lt"/>
              <a:buAutoNum type="arabicPeriod" startAt="2"/>
            </a:pPr>
            <a:r>
              <a:rPr lang="en-US" altLang="zh-CN" sz="2800" b="1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800" b="1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只购买</a:t>
            </a:r>
            <a:r>
              <a:rPr lang="en-US" altLang="zh-CN" sz="2800" b="1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p01”</a:t>
            </a:r>
            <a:r>
              <a:rPr lang="zh-CN" altLang="zh-CN" sz="2800" b="1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或者</a:t>
            </a:r>
            <a:r>
              <a:rPr lang="en-US" altLang="zh-CN" sz="2800" b="1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zh-CN" sz="2800" b="1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只购买</a:t>
            </a:r>
            <a:r>
              <a:rPr lang="en-US" altLang="zh-CN" sz="2800" b="1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p02”</a:t>
            </a:r>
            <a:r>
              <a:rPr lang="zh-CN" altLang="en-US" sz="2800" b="1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号商品的顾客编号</a:t>
            </a:r>
            <a:endParaRPr lang="zh-CN" altLang="x-none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4"/>
          <p:cNvSpPr/>
          <p:nvPr/>
        </p:nvSpPr>
        <p:spPr>
          <a:xfrm>
            <a:off x="1511935" y="4860290"/>
            <a:ext cx="10033000" cy="10388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514350" lvl="0" indent="-51435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+mj-lt"/>
              <a:buAutoNum type="arabicPeriod" startAt="5"/>
            </a:pP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针对每一个供应商查询其销售金额</a:t>
            </a:r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dols</a:t>
            </a:r>
            <a:r>
              <a:rPr lang="zh-CN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最高的订单，结果返回供应商编号、销售金额最高的订单的编号和销售金额</a:t>
            </a:r>
            <a:endParaRPr lang="zh-CN" altLang="zh-CN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4"/>
          <p:cNvSpPr/>
          <p:nvPr/>
        </p:nvSpPr>
        <p:spPr>
          <a:xfrm>
            <a:off x="1512011" y="3636027"/>
            <a:ext cx="9085263" cy="565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14350" lvl="0" indent="-51435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+mj-lt"/>
              <a:buAutoNum type="arabicPeriod" startAt="3"/>
            </a:pPr>
            <a:r>
              <a:rPr lang="zh-CN" altLang="en-US" sz="2800" b="1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只购买过一种商品的顾客编号</a:t>
            </a:r>
            <a:endParaRPr lang="zh-CN" altLang="en-US" sz="2800" b="1" dirty="0">
              <a:solidFill>
                <a:srgbClr val="0000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8755" y="76835"/>
            <a:ext cx="11764645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zh-CN" altLang="zh-CN" sz="2400" b="1"/>
              <a:t>思考题 </a:t>
            </a:r>
            <a:r>
              <a:rPr lang="en-US" altLang="zh-CN" sz="2400" b="1"/>
              <a:t>(</a:t>
            </a:r>
            <a:r>
              <a:rPr lang="zh-CN" altLang="en-US" sz="2400" b="1"/>
              <a:t>关系代数 </a:t>
            </a:r>
            <a:r>
              <a:rPr lang="en-US" altLang="zh-CN" sz="2400" b="1"/>
              <a:t>2018.3.23)</a:t>
            </a:r>
            <a:endParaRPr lang="en-US" altLang="zh-CN" sz="2400" b="1"/>
          </a:p>
        </p:txBody>
      </p:sp>
      <p:sp>
        <p:nvSpPr>
          <p:cNvPr id="5" name="Rectangle 4"/>
          <p:cNvSpPr/>
          <p:nvPr/>
        </p:nvSpPr>
        <p:spPr>
          <a:xfrm>
            <a:off x="1512011" y="4248031"/>
            <a:ext cx="9085263" cy="565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14350" lvl="0" indent="-51435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+mj-lt"/>
              <a:buAutoNum type="arabicPeriod" startAt="4"/>
            </a:pPr>
            <a:r>
              <a:rPr lang="zh-CN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只向自己所在城市中的客户销售过商品的供应商编号</a:t>
            </a:r>
            <a:endParaRPr lang="zh-CN" altLang="zh-CN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1799" name="Text Box 9"/>
          <p:cNvSpPr txBox="1"/>
          <p:nvPr/>
        </p:nvSpPr>
        <p:spPr>
          <a:xfrm>
            <a:off x="1511935" y="514668"/>
            <a:ext cx="8675688" cy="178943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lvl="1">
              <a:spcBef>
                <a:spcPct val="20000"/>
              </a:spcBef>
            </a:pPr>
            <a:r>
              <a:rPr lang="en-US" altLang="x-none" sz="2400" b="1" i="1" u="sng" dirty="0">
                <a:solidFill>
                  <a:srgbClr val="0000CC"/>
                </a:solidFill>
                <a:latin typeface="Arial" panose="020B0604020202020204" pitchFamily="34" charset="0"/>
              </a:rPr>
              <a:t>Customers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</a:rPr>
              <a:t>: C(cid, cname, city, discnt)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>
              <a:spcBef>
                <a:spcPct val="20000"/>
              </a:spcBef>
            </a:pPr>
            <a:r>
              <a:rPr lang="en-US" altLang="x-none" sz="2400" b="1" i="1" u="sng" dirty="0">
                <a:solidFill>
                  <a:srgbClr val="0000CC"/>
                </a:solidFill>
                <a:latin typeface="Arial" panose="020B0604020202020204" pitchFamily="34" charset="0"/>
              </a:rPr>
              <a:t>Agents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</a:rPr>
              <a:t>:       A(aid, aname, city, percent)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>
              <a:spcBef>
                <a:spcPct val="20000"/>
              </a:spcBef>
            </a:pPr>
            <a:r>
              <a:rPr lang="en-US" altLang="x-none" sz="2400" b="1" i="1" u="sng" dirty="0">
                <a:solidFill>
                  <a:srgbClr val="0000CC"/>
                </a:solidFill>
                <a:latin typeface="Arial" panose="020B0604020202020204" pitchFamily="34" charset="0"/>
              </a:rPr>
              <a:t>Products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</a:rPr>
              <a:t>:   P(pid, pname, city, qty, price)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>
              <a:spcBef>
                <a:spcPct val="20000"/>
              </a:spcBef>
            </a:pPr>
            <a:r>
              <a:rPr lang="en-US" altLang="x-none" sz="2400" b="1" i="1" u="sng" dirty="0">
                <a:solidFill>
                  <a:srgbClr val="0000CC"/>
                </a:solidFill>
                <a:latin typeface="Arial" panose="020B0604020202020204" pitchFamily="34" charset="0"/>
              </a:rPr>
              <a:t>Orders</a:t>
            </a:r>
            <a:r>
              <a:rPr lang="en-US" altLang="x-none" sz="2400" b="1" dirty="0">
                <a:solidFill>
                  <a:srgbClr val="0000CC"/>
                </a:solidFill>
                <a:latin typeface="Arial" panose="020B0604020202020204" pitchFamily="34" charset="0"/>
              </a:rPr>
              <a:t>:       O(ordno, month, cid, aid, pid, qty, dols)</a:t>
            </a:r>
            <a:endParaRPr lang="en-US" altLang="x-none" sz="24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4"/>
          <p:cNvSpPr/>
          <p:nvPr/>
        </p:nvSpPr>
        <p:spPr>
          <a:xfrm>
            <a:off x="360000" y="504000"/>
            <a:ext cx="9085263" cy="565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14350" lvl="0" indent="-51435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+mj-lt"/>
              <a:buAutoNum type="arabicPeriod"/>
            </a:pPr>
            <a:r>
              <a:rPr lang="zh-CN" altLang="en-US" sz="2800" b="1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只购买过</a:t>
            </a:r>
            <a:r>
              <a:rPr lang="en-US" altLang="zh-CN" sz="2800" b="1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p01</a:t>
            </a:r>
            <a:r>
              <a:rPr lang="zh-CN" altLang="en-US" sz="2800" b="1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800" b="1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p02</a:t>
            </a:r>
            <a:r>
              <a:rPr lang="zh-CN" altLang="en-US" sz="2800" b="1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号两种商品的顾客编号</a:t>
            </a:r>
            <a:endParaRPr lang="zh-CN" altLang="zh-CN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24290" y="76835"/>
            <a:ext cx="303911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zh-CN" sz="2800" b="1"/>
              <a:t>思考题 </a:t>
            </a:r>
            <a:r>
              <a:rPr lang="en-US" altLang="zh-CN" sz="2800" b="1"/>
              <a:t>(</a:t>
            </a:r>
            <a:r>
              <a:rPr lang="en-US" altLang="zh-CN" sz="2800" b="1">
                <a:sym typeface="+mn-ea"/>
              </a:rPr>
              <a:t>2018.3.23</a:t>
            </a:r>
            <a:r>
              <a:rPr lang="en-US" altLang="zh-CN" sz="2800" b="1"/>
              <a:t>)</a:t>
            </a:r>
            <a:endParaRPr lang="en-US" altLang="zh-CN" sz="2800" b="1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5618" y="1759585"/>
          <a:ext cx="5263515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2159000" imgH="952500" progId="Equation.KSEE3">
                  <p:embed/>
                </p:oleObj>
              </mc:Choice>
              <mc:Fallback>
                <p:oleObj name="" r:id="rId1" imgW="2159000" imgH="9525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5618" y="1759585"/>
                        <a:ext cx="5263515" cy="232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/>
          <p:nvPr/>
        </p:nvSpPr>
        <p:spPr>
          <a:xfrm>
            <a:off x="360045" y="1034415"/>
            <a:ext cx="11325225" cy="5651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514350" lvl="0" indent="-51435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+mj-lt"/>
              <a:buAutoNum type="arabicPeriod" startAt="2"/>
            </a:pPr>
            <a:r>
              <a:rPr lang="en-US" altLang="zh-CN" sz="2800" b="1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800" b="1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只购买</a:t>
            </a:r>
            <a:r>
              <a:rPr lang="en-US" altLang="zh-CN" sz="2800" b="1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p01”</a:t>
            </a:r>
            <a:r>
              <a:rPr lang="zh-CN" altLang="zh-CN" sz="2800" b="1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或者</a:t>
            </a:r>
            <a:r>
              <a:rPr lang="en-US" altLang="zh-CN" sz="2800" b="1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zh-CN" sz="2800" b="1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只购买</a:t>
            </a:r>
            <a:r>
              <a:rPr lang="en-US" altLang="zh-CN" sz="2800" b="1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p02”</a:t>
            </a:r>
            <a:r>
              <a:rPr lang="zh-CN" altLang="en-US" sz="2800" b="1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号商品的顾客编号</a:t>
            </a:r>
            <a:endParaRPr lang="zh-CN" altLang="en-US" sz="2800" b="1" dirty="0">
              <a:solidFill>
                <a:srgbClr val="0000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86488" y="1759585"/>
          <a:ext cx="5913755" cy="1826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2425700" imgH="749300" progId="Equation.KSEE3">
                  <p:embed/>
                </p:oleObj>
              </mc:Choice>
              <mc:Fallback>
                <p:oleObj name="" r:id="rId3" imgW="2425700" imgH="749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86488" y="1759585"/>
                        <a:ext cx="5913755" cy="1826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21"/>
          <p:cNvGrpSpPr/>
          <p:nvPr/>
        </p:nvGrpSpPr>
        <p:grpSpPr>
          <a:xfrm>
            <a:off x="564515" y="4276090"/>
            <a:ext cx="4095750" cy="2275840"/>
            <a:chOff x="889" y="6446"/>
            <a:chExt cx="6450" cy="3584"/>
          </a:xfrm>
        </p:grpSpPr>
        <p:grpSp>
          <p:nvGrpSpPr>
            <p:cNvPr id="10" name="组合 9"/>
            <p:cNvGrpSpPr/>
            <p:nvPr/>
          </p:nvGrpSpPr>
          <p:grpSpPr>
            <a:xfrm>
              <a:off x="889" y="6446"/>
              <a:ext cx="6450" cy="3291"/>
              <a:chOff x="1153" y="5636"/>
              <a:chExt cx="6450" cy="3291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153" y="5636"/>
                <a:ext cx="6450" cy="3291"/>
              </a:xfrm>
              <a:prstGeom prst="rect">
                <a:avLst/>
              </a:prstGeom>
              <a:noFill/>
              <a:ln w="6350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p>
                <a:pPr algn="r"/>
                <a:endParaRPr lang="en-US" altLang="zh-CN" sz="2400" b="1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738" y="6922"/>
                <a:ext cx="1893" cy="141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4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X</a:t>
                </a:r>
                <a:endParaRPr lang="en-US" altLang="zh-CN" sz="2400" b="1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432" y="5893"/>
                <a:ext cx="1893" cy="1418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2400" b="1">
                    <a:solidFill>
                      <a:srgbClr val="7030A0"/>
                    </a:solidFill>
                    <a:latin typeface="Arial" panose="020B0604020202020204" pitchFamily="34" charset="0"/>
                  </a:rPr>
                  <a:t>Y</a:t>
                </a:r>
                <a:endParaRPr lang="en-US" altLang="zh-CN" sz="2400" b="1">
                  <a:solidFill>
                    <a:srgbClr val="7030A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椭圆 20"/>
            <p:cNvSpPr/>
            <p:nvPr/>
          </p:nvSpPr>
          <p:spPr>
            <a:xfrm>
              <a:off x="4021" y="8121"/>
              <a:ext cx="2763" cy="19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Arial" panose="020B0604020202020204" pitchFamily="34" charset="0"/>
                </a:rPr>
                <a:t>Z</a:t>
              </a:r>
              <a:endParaRPr lang="en-US" altLang="zh-CN" sz="2400" b="1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857365" y="3749040"/>
            <a:ext cx="3021965" cy="2626995"/>
            <a:chOff x="10799" y="6426"/>
            <a:chExt cx="4759" cy="4137"/>
          </a:xfrm>
        </p:grpSpPr>
        <p:grpSp>
          <p:nvGrpSpPr>
            <p:cNvPr id="24" name="组合 23"/>
            <p:cNvGrpSpPr/>
            <p:nvPr/>
          </p:nvGrpSpPr>
          <p:grpSpPr>
            <a:xfrm>
              <a:off x="10799" y="6426"/>
              <a:ext cx="2894" cy="2908"/>
              <a:chOff x="11234" y="6884"/>
              <a:chExt cx="2459" cy="245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11234" y="7075"/>
                <a:ext cx="2459" cy="225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endParaRPr lang="en-US" altLang="zh-CN" sz="2400" b="1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11652" y="6884"/>
                <a:ext cx="529" cy="48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en-US" altLang="zh-CN" sz="24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M</a:t>
                </a:r>
                <a:endParaRPr lang="en-US" altLang="zh-CN" sz="2400" b="1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12682" y="6427"/>
              <a:ext cx="2876" cy="2745"/>
              <a:chOff x="12682" y="6812"/>
              <a:chExt cx="2744" cy="2360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2682" y="7075"/>
                <a:ext cx="2744" cy="2097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r"/>
                <a:endParaRPr lang="en-US" altLang="zh-CN" sz="2400" b="1">
                  <a:solidFill>
                    <a:srgbClr val="7030A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4216" y="6812"/>
                <a:ext cx="529" cy="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en-US" altLang="zh-CN" sz="2400" b="1">
                    <a:solidFill>
                      <a:srgbClr val="7030A0"/>
                    </a:solidFill>
                    <a:latin typeface="Arial" panose="020B0604020202020204" pitchFamily="34" charset="0"/>
                  </a:rPr>
                  <a:t>N</a:t>
                </a:r>
                <a:endParaRPr lang="en-US" altLang="zh-CN" sz="2400" b="1">
                  <a:solidFill>
                    <a:srgbClr val="7030A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11404" y="8029"/>
              <a:ext cx="4050" cy="2535"/>
              <a:chOff x="12682" y="7075"/>
              <a:chExt cx="2759" cy="2097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2682" y="7075"/>
                <a:ext cx="2744" cy="209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r"/>
                <a:endParaRPr lang="en-US" altLang="zh-CN" sz="2400" b="1">
                  <a:solidFill>
                    <a:srgbClr val="7030A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4912" y="8477"/>
                <a:ext cx="529" cy="4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lang="en-US" altLang="zh-CN" sz="2400" b="1">
                    <a:solidFill>
                      <a:schemeClr val="tx1"/>
                    </a:solidFill>
                    <a:latin typeface="Arial" panose="020B0604020202020204" pitchFamily="34" charset="0"/>
                  </a:rPr>
                  <a:t>L</a:t>
                </a:r>
                <a:endParaRPr lang="en-US" altLang="zh-CN" sz="2400" b="1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7" name="Rectangle 4"/>
          <p:cNvSpPr/>
          <p:nvPr/>
        </p:nvSpPr>
        <p:spPr>
          <a:xfrm>
            <a:off x="360000" y="3723450"/>
            <a:ext cx="9085263" cy="565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14350" lvl="0" indent="-51435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+mj-lt"/>
              <a:buAutoNum type="arabicPeriod" startAt="4"/>
            </a:pPr>
            <a:r>
              <a:rPr lang="zh-CN" altLang="x-none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只向自己所在的城市的客户销售过商品的供应商编号</a:t>
            </a:r>
            <a:endParaRPr lang="zh-CN" altLang="x-none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24290" y="76835"/>
            <a:ext cx="303911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zh-CN" sz="2800" b="1"/>
              <a:t>思考题 </a:t>
            </a:r>
            <a:r>
              <a:rPr lang="en-US" altLang="zh-CN" sz="2800" b="1"/>
              <a:t>(2018.3.23)</a:t>
            </a:r>
            <a:endParaRPr lang="en-US" altLang="zh-CN" sz="2800" b="1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0000" y="4486303"/>
          <a:ext cx="8640445" cy="57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857500" imgH="190500" progId="Equation.KSEE3">
                  <p:embed/>
                </p:oleObj>
              </mc:Choice>
              <mc:Fallback>
                <p:oleObj name="" r:id="rId1" imgW="2857500" imgH="190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0000" y="4486303"/>
                        <a:ext cx="8640445" cy="575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>
            <a:spLocks noGrp="1"/>
          </p:cNvSpPr>
          <p:nvPr/>
        </p:nvSpPr>
        <p:spPr>
          <a:xfrm>
            <a:off x="360000" y="989775"/>
            <a:ext cx="9085263" cy="56515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 eaLnBrk="1" hangingPunct="1">
              <a:lnSpc>
                <a:spcPct val="110000"/>
              </a:lnSpc>
              <a:buFont typeface="+mj-lt"/>
              <a:buAutoNum type="arabicPeriod" startAt="3"/>
            </a:pPr>
            <a:r>
              <a:rPr lang="zh-CN" altLang="en-US" sz="2800" b="1" dirty="0">
                <a:solidFill>
                  <a:srgbClr val="0000CC"/>
                </a:solidFill>
                <a:ea typeface="宋体" panose="02010600030101010101" pitchFamily="2" charset="-122"/>
              </a:rPr>
              <a:t>只购买过一种商品的顾客编号</a:t>
            </a:r>
            <a:endParaRPr lang="zh-CN" altLang="en-US" sz="2800" b="1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9889" y="1534215"/>
          <a:ext cx="9588500" cy="1151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3276600" imgH="393700" progId="Equation.KSEE3">
                  <p:embed/>
                </p:oleObj>
              </mc:Choice>
              <mc:Fallback>
                <p:oleObj name="" r:id="rId3" imgW="32766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9889" y="1534215"/>
                        <a:ext cx="9588500" cy="1151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1530</Words>
  <Application>WPS 演示</Application>
  <PresentationFormat>宽屏</PresentationFormat>
  <Paragraphs>101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Calibri Light</vt:lpstr>
      <vt:lpstr>华文细黑</vt:lpstr>
      <vt:lpstr>Wingdings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特殊运算（差）的使用方法</vt:lpstr>
      <vt:lpstr>“笛卡尔积/θ-连接/自然连接”的使用方法</vt:lpstr>
      <vt:lpstr>“笛卡尔积/θ-连接/自然连接” (cont.)</vt:lpstr>
      <vt:lpstr>特殊运算（除）的使用方法</vt:lpstr>
      <vt:lpstr>特殊运算（除）的使用方法 (cont.)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njujack</dc:creator>
  <cp:lastModifiedBy>白杨1404057208</cp:lastModifiedBy>
  <cp:revision>38</cp:revision>
  <dcterms:created xsi:type="dcterms:W3CDTF">2017-03-24T01:21:00Z</dcterms:created>
  <dcterms:modified xsi:type="dcterms:W3CDTF">2018-03-28T10:19:41Z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