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  <p:sldId id="279" r:id="rId4"/>
    <p:sldId id="280" r:id="rId5"/>
    <p:sldId id="282" r:id="rId6"/>
    <p:sldId id="283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8755" y="76835"/>
            <a:ext cx="1176464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zh-CN" sz="2400" b="1"/>
              <a:t>思考题 </a:t>
            </a:r>
            <a:r>
              <a:rPr lang="en-US" altLang="zh-CN" sz="2400" b="1"/>
              <a:t>(</a:t>
            </a:r>
            <a:r>
              <a:rPr lang="zh-CN" altLang="en-US" sz="2400" b="1"/>
              <a:t>关系代数 </a:t>
            </a:r>
            <a:r>
              <a:rPr lang="en-US" altLang="zh-CN" sz="2400" b="1"/>
              <a:t>2018.3.28)</a:t>
            </a:r>
            <a:endParaRPr lang="en-US" altLang="zh-CN" sz="2400" b="1"/>
          </a:p>
        </p:txBody>
      </p:sp>
      <p:sp>
        <p:nvSpPr>
          <p:cNvPr id="161799" name="Text Box 9"/>
          <p:cNvSpPr txBox="1"/>
          <p:nvPr/>
        </p:nvSpPr>
        <p:spPr>
          <a:xfrm>
            <a:off x="1511935" y="514668"/>
            <a:ext cx="8675688" cy="17894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Customers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C(cid, cname, city, discnt)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Agents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A(aid, aname, city, percent)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Products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P(pid, pname, city, qty, price)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Orders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O(ordno, orddate, cid, aid, pid, qty, dols)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306830" y="2503488"/>
            <a:ext cx="9085263" cy="20853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indent="-51435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查询每一个客户的最后两份订单（以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ordno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的大小来区分订单的先后），分别用下述两种形式表示：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1)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每份订单返回一条元组，包括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cid, ordno, orddate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836930" lvl="1" indent="-37973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2)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每个客户返回一条元组，包括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cid,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倒数第二份订单的编号和日期，最后一份订单的编号和日期。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1324610" y="4675505"/>
            <a:ext cx="90852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2"/>
            </a:pPr>
            <a:r>
              <a:rPr lang="zh-CN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在所有有客户的城市中都销售过商品的供应商的编号</a:t>
            </a:r>
            <a:endParaRPr lang="zh-CN" altLang="zh-CN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306830" y="5337493"/>
            <a:ext cx="90852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3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通过所有销售过所有商品的供应商都购买过商品的客户的编号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324610" y="6039803"/>
            <a:ext cx="90852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4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销售过所在城市中的所有商品的供应商的编号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4"/>
          <p:cNvSpPr/>
          <p:nvPr/>
        </p:nvSpPr>
        <p:spPr>
          <a:xfrm>
            <a:off x="576004" y="3941763"/>
            <a:ext cx="9085263" cy="1937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1)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每份订单返回一条元组，包括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cid, ordno, orddate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endParaRPr lang="zh-CN" altLang="en-US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endParaRPr lang="zh-CN" altLang="en-US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79730" lvl="0" indent="-37973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2)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每个客户返回一条元组，包括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cid,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倒数第二份订单的编号和日期，最后一份订单的编号和日期。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004" y="200278"/>
          <a:ext cx="1037907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838700" imgH="393700" progId="Equation.KSEE3">
                  <p:embed/>
                </p:oleObj>
              </mc:Choice>
              <mc:Fallback>
                <p:oleObj name="" r:id="rId1" imgW="48387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6004" y="200278"/>
                        <a:ext cx="10379075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004" y="1226774"/>
          <a:ext cx="618236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705100" imgH="393700" progId="Equation.KSEE3">
                  <p:embed/>
                </p:oleObj>
              </mc:Choice>
              <mc:Fallback>
                <p:oleObj name="" r:id="rId3" imgW="27051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004" y="1226774"/>
                        <a:ext cx="6182360" cy="89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004" y="2315248"/>
          <a:ext cx="10360025" cy="130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648200" imgH="584200" progId="Equation.KSEE3">
                  <p:embed/>
                </p:oleObj>
              </mc:Choice>
              <mc:Fallback>
                <p:oleObj name="" r:id="rId5" imgW="4648200" imgH="584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004" y="2315248"/>
                        <a:ext cx="10360025" cy="130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0818" y="4449293"/>
          <a:ext cx="937750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355600" imgH="177165" progId="Equation.KSEE3">
                  <p:embed/>
                </p:oleObj>
              </mc:Choice>
              <mc:Fallback>
                <p:oleObj name="" r:id="rId7" imgW="3556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0818" y="4449293"/>
                        <a:ext cx="937750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0709" y="5862418"/>
          <a:ext cx="9236075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3073400" imgH="190500" progId="Equation.KSEE3">
                  <p:embed/>
                </p:oleObj>
              </mc:Choice>
              <mc:Fallback>
                <p:oleObj name="" r:id="rId9" imgW="3073400" imgH="190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0709" y="5862418"/>
                        <a:ext cx="9236075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"/>
          <p:cNvSpPr/>
          <p:nvPr/>
        </p:nvSpPr>
        <p:spPr>
          <a:xfrm>
            <a:off x="576004" y="1961515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2"/>
            </a:pP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在所有有客户的城市中都销售过商品的供应商的编号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1413" y="2540814"/>
          <a:ext cx="501967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879600" imgH="190500" progId="Equation.KSEE3">
                  <p:embed/>
                </p:oleObj>
              </mc:Choice>
              <mc:Fallback>
                <p:oleObj name="" r:id="rId1" imgW="1879600" imgH="190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1413" y="2540814"/>
                        <a:ext cx="501967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0013" y="3556179"/>
          <a:ext cx="827341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098800" imgH="190500" progId="Equation.KSEE3">
                  <p:embed/>
                </p:oleObj>
              </mc:Choice>
              <mc:Fallback>
                <p:oleObj name="" r:id="rId3" imgW="3098800" imgH="190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013" y="3556179"/>
                        <a:ext cx="827341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49613" y="2564765"/>
            <a:ext cx="3599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u="sng">
                <a:solidFill>
                  <a:srgbClr val="0000CC"/>
                </a:solidFill>
                <a:ea typeface="宋体" panose="02010600030101010101" pitchFamily="2" charset="-122"/>
              </a:rPr>
              <a:t>答案</a:t>
            </a:r>
            <a:r>
              <a:rPr lang="en-US" altLang="zh-CN" sz="2400" b="1" u="sng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（使用除法）</a:t>
            </a:r>
            <a:endParaRPr lang="zh-CN" altLang="en-US" sz="24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9655" y="3156585"/>
            <a:ext cx="7125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u="sng">
                <a:solidFill>
                  <a:srgbClr val="0000CC"/>
                </a:solidFill>
                <a:ea typeface="宋体" panose="02010600030101010101" pitchFamily="2" charset="-122"/>
              </a:rPr>
              <a:t>答案</a:t>
            </a:r>
            <a:r>
              <a:rPr lang="en-US" altLang="zh-CN" sz="2400" b="1" u="sng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（借鉴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除法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推导公式的思路）</a:t>
            </a:r>
            <a:endParaRPr lang="zh-CN" altLang="en-US" sz="24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61799" name="Text Box 9"/>
          <p:cNvSpPr txBox="1"/>
          <p:nvPr/>
        </p:nvSpPr>
        <p:spPr>
          <a:xfrm>
            <a:off x="1511935" y="68898"/>
            <a:ext cx="8675688" cy="17894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Customers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C(cid, cname, city, discnt)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Agents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A(aid, aname, city, percent)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Products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P(pid, pname, city, qty, price)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Orders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O(ordno, orddate, cid, aid, pid, qty, dols)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" y="4201160"/>
            <a:ext cx="2432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u="sng">
                <a:solidFill>
                  <a:srgbClr val="0000CC"/>
                </a:solidFill>
              </a:rPr>
              <a:t>具体思路如下</a:t>
            </a:r>
            <a:r>
              <a:rPr lang="zh-CN" altLang="en-US" sz="2400" b="1">
                <a:solidFill>
                  <a:srgbClr val="0000CC"/>
                </a:solidFill>
              </a:rPr>
              <a:t>：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005" y="4586149"/>
          <a:ext cx="969835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632200" imgH="203200" progId="Equation.KSEE3">
                  <p:embed/>
                </p:oleObj>
              </mc:Choice>
              <mc:Fallback>
                <p:oleObj name="" r:id="rId5" imgW="36322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005" y="4586149"/>
                        <a:ext cx="969835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005" y="5007154"/>
          <a:ext cx="969835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3632200" imgH="203200" progId="Equation.KSEE3">
                  <p:embed/>
                </p:oleObj>
              </mc:Choice>
              <mc:Fallback>
                <p:oleObj name="" r:id="rId7" imgW="36322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0005" y="5007154"/>
                        <a:ext cx="969835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005" y="5401489"/>
          <a:ext cx="1020635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3822700" imgH="203200" progId="Equation.KSEE3">
                  <p:embed/>
                </p:oleObj>
              </mc:Choice>
              <mc:Fallback>
                <p:oleObj name="" r:id="rId9" imgW="38227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005" y="5401489"/>
                        <a:ext cx="1020635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005" y="5811064"/>
          <a:ext cx="8545195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3200400" imgH="393700" progId="Equation.KSEE3">
                  <p:embed/>
                </p:oleObj>
              </mc:Choice>
              <mc:Fallback>
                <p:oleObj name="" r:id="rId11" imgW="32004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0005" y="5811064"/>
                        <a:ext cx="8545195" cy="105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9" name="Text Box 9"/>
          <p:cNvSpPr txBox="1"/>
          <p:nvPr/>
        </p:nvSpPr>
        <p:spPr>
          <a:xfrm>
            <a:off x="1511935" y="68898"/>
            <a:ext cx="8675688" cy="17894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Customers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C(cid, cname, city, discnt)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Agents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A(aid, aname, city, percent)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Products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P(pid, pname, city, qty, price)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Orders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O(ordno, orddate, cid, aid, pid, qty, dols)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540004" y="2131695"/>
            <a:ext cx="11325225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3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通过所有</a:t>
            </a:r>
            <a:r>
              <a:rPr lang="zh-CN" altLang="en-US" sz="2800" b="1" u="sng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销售过所有商品的供应商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都购买过商品的客户的编号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006" y="2788300"/>
          <a:ext cx="8489315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997200" imgH="203200" progId="Equation.KSEE3">
                  <p:embed/>
                </p:oleObj>
              </mc:Choice>
              <mc:Fallback>
                <p:oleObj name="" r:id="rId1" imgW="29972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006" y="2788300"/>
                        <a:ext cx="8489315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006" y="3558208"/>
          <a:ext cx="10143487" cy="57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581400" imgH="203200" progId="Equation.KSEE3">
                  <p:embed/>
                </p:oleObj>
              </mc:Choice>
              <mc:Fallback>
                <p:oleObj name="" r:id="rId3" imgW="35814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006" y="3558208"/>
                        <a:ext cx="10143487" cy="576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9928" y="4734575"/>
          <a:ext cx="787781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781300" imgH="203200" progId="Equation.KSEE3">
                  <p:embed/>
                </p:oleObj>
              </mc:Choice>
              <mc:Fallback>
                <p:oleObj name="" r:id="rId5" imgW="27813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928" y="4734575"/>
                        <a:ext cx="7877810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"/>
          <p:cNvSpPr/>
          <p:nvPr/>
        </p:nvSpPr>
        <p:spPr>
          <a:xfrm>
            <a:off x="540004" y="1995805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4"/>
            </a:pP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销售过所在城市中的所有商品的供应商的编号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8007" y="2647964"/>
          <a:ext cx="9452101" cy="6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9461500" imgH="648335" progId="Equation.KSEE3">
                  <p:embed/>
                </p:oleObj>
              </mc:Choice>
              <mc:Fallback>
                <p:oleObj name="" r:id="rId1" imgW="9461500" imgH="64833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8007" y="2647964"/>
                        <a:ext cx="9452101" cy="64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Text Box 9"/>
          <p:cNvSpPr txBox="1"/>
          <p:nvPr/>
        </p:nvSpPr>
        <p:spPr>
          <a:xfrm>
            <a:off x="1511935" y="68898"/>
            <a:ext cx="8675688" cy="17894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Customers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C(cid, cname, city, discnt)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Agents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A(aid, aname, city, percent)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Products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P(pid, pname, city, qty, price)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Orders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O(ordno, orddate, cid, aid, pid, qty, dols)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145" y="3446780"/>
            <a:ext cx="2432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u="sng">
                <a:solidFill>
                  <a:srgbClr val="0000CC"/>
                </a:solidFill>
              </a:rPr>
              <a:t>具体思路如下</a:t>
            </a:r>
            <a:r>
              <a:rPr lang="zh-CN" altLang="en-US" sz="2400" b="1">
                <a:solidFill>
                  <a:srgbClr val="0000CC"/>
                </a:solidFill>
              </a:rPr>
              <a:t>：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003" y="3852028"/>
          <a:ext cx="10860711" cy="54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089400" imgH="203200" progId="Equation.KSEE3">
                  <p:embed/>
                </p:oleObj>
              </mc:Choice>
              <mc:Fallback>
                <p:oleObj name="" r:id="rId3" imgW="40894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03" y="3852028"/>
                        <a:ext cx="10860711" cy="540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003" y="4320032"/>
          <a:ext cx="749427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2806700" imgH="203200" progId="Equation.KSEE3">
                  <p:embed/>
                </p:oleObj>
              </mc:Choice>
              <mc:Fallback>
                <p:oleObj name="" r:id="rId5" imgW="28067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003" y="4320032"/>
                        <a:ext cx="749427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003" y="4788035"/>
          <a:ext cx="7426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2781300" imgH="203200" progId="Equation.KSEE3">
                  <p:embed/>
                </p:oleObj>
              </mc:Choice>
              <mc:Fallback>
                <p:oleObj name="" r:id="rId7" imgW="27813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003" y="4788035"/>
                        <a:ext cx="7426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003" y="5256039"/>
          <a:ext cx="8545195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3200400" imgH="393700" progId="Equation.KSEE3">
                  <p:embed/>
                </p:oleObj>
              </mc:Choice>
              <mc:Fallback>
                <p:oleObj name="" r:id="rId9" imgW="32004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003" y="5256039"/>
                        <a:ext cx="8545195" cy="105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演示</Application>
  <PresentationFormat>宽屏</PresentationFormat>
  <Paragraphs>51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5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njujack</cp:lastModifiedBy>
  <cp:revision>47</cp:revision>
  <dcterms:created xsi:type="dcterms:W3CDTF">2017-03-24T01:21:00Z</dcterms:created>
  <dcterms:modified xsi:type="dcterms:W3CDTF">2018-03-30T05:38:31Z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