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011930"/>
          </a:xfr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p>
            <a:r>
              <a:rPr lang="en-US" altLang="zh-CN">
                <a:solidFill>
                  <a:srgbClr val="0000CC"/>
                </a:solidFill>
              </a:rPr>
              <a:t>select statement</a:t>
            </a:r>
            <a:r>
              <a:rPr lang="zh-CN" altLang="zh-CN">
                <a:solidFill>
                  <a:srgbClr val="0000CC"/>
                </a:solidFill>
              </a:rPr>
              <a:t>的语法</a:t>
            </a:r>
            <a:endParaRPr lang="zh-CN" altLang="zh-CN">
              <a:solidFill>
                <a:srgbClr val="0000CC"/>
              </a:solidFill>
            </a:endParaRPr>
          </a:p>
          <a:p>
            <a:endParaRPr lang="zh-CN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表连接查询</a:t>
            </a:r>
            <a:r>
              <a:rPr lang="en-US" altLang="zh-CN">
                <a:solidFill>
                  <a:srgbClr val="0000CC"/>
                </a:solidFill>
              </a:rPr>
              <a:t>(product, join, thate-join) vs. </a:t>
            </a:r>
            <a:r>
              <a:rPr lang="zh-CN" altLang="en-US">
                <a:solidFill>
                  <a:srgbClr val="0000CC"/>
                </a:solidFill>
              </a:rPr>
              <a:t>子查询</a:t>
            </a:r>
            <a:r>
              <a:rPr lang="en-US" altLang="zh-CN">
                <a:solidFill>
                  <a:srgbClr val="0000CC"/>
                </a:solidFill>
              </a:rPr>
              <a:t>(subquery)</a:t>
            </a:r>
            <a:endParaRPr lang="en-US" altLang="zh-CN">
              <a:solidFill>
                <a:srgbClr val="0000CC"/>
              </a:solidFill>
            </a:endParaRPr>
          </a:p>
          <a:p>
            <a:endParaRPr lang="en-US" altLang="zh-CN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关系代数中的减法在</a:t>
            </a:r>
            <a:r>
              <a:rPr lang="en-US" altLang="zh-CN">
                <a:solidFill>
                  <a:srgbClr val="0000CC"/>
                </a:solidFill>
              </a:rPr>
              <a:t>SQL</a:t>
            </a:r>
            <a:r>
              <a:rPr lang="zh-CN" altLang="en-US">
                <a:solidFill>
                  <a:srgbClr val="0000CC"/>
                </a:solidFill>
              </a:rPr>
              <a:t>中的表示方法？是否可以不用子查询？</a:t>
            </a:r>
            <a:endParaRPr lang="zh-CN" altLang="en-US">
              <a:solidFill>
                <a:srgbClr val="0000CC"/>
              </a:solidFill>
            </a:endParaRPr>
          </a:p>
          <a:p>
            <a:endParaRPr lang="zh-CN" altLang="en-US">
              <a:solidFill>
                <a:srgbClr val="0000CC"/>
              </a:solidFill>
            </a:endParaRPr>
          </a:p>
          <a:p>
            <a:r>
              <a:rPr lang="zh-CN" altLang="en-US">
                <a:solidFill>
                  <a:srgbClr val="0000CC"/>
                </a:solidFill>
              </a:rPr>
              <a:t>在关系代数中用除法表示的查询，在</a:t>
            </a:r>
            <a:r>
              <a:rPr lang="en-US" altLang="zh-CN">
                <a:solidFill>
                  <a:srgbClr val="0000CC"/>
                </a:solidFill>
              </a:rPr>
              <a:t>SQL</a:t>
            </a:r>
            <a:r>
              <a:rPr lang="zh-CN" altLang="en-US">
                <a:solidFill>
                  <a:srgbClr val="0000CC"/>
                </a:solidFill>
              </a:rPr>
              <a:t>中如何表示？是否可以用</a:t>
            </a:r>
            <a:r>
              <a:rPr lang="en-US" altLang="zh-CN">
                <a:solidFill>
                  <a:srgbClr val="0000CC"/>
                </a:solidFill>
              </a:rPr>
              <a:t>SQL</a:t>
            </a:r>
            <a:r>
              <a:rPr lang="zh-CN" altLang="en-US">
                <a:solidFill>
                  <a:srgbClr val="0000CC"/>
                </a:solidFill>
              </a:rPr>
              <a:t>中的量化比较谓词</a:t>
            </a:r>
            <a:r>
              <a:rPr lang="en-US" altLang="zh-CN">
                <a:solidFill>
                  <a:srgbClr val="0000CC"/>
                </a:solidFill>
              </a:rPr>
              <a:t>ALL</a:t>
            </a:r>
            <a:r>
              <a:rPr lang="zh-CN" altLang="en-US">
                <a:solidFill>
                  <a:srgbClr val="0000CC"/>
                </a:solidFill>
              </a:rPr>
              <a:t>来描述</a:t>
            </a:r>
            <a:r>
              <a:rPr lang="en-US" altLang="zh-CN">
                <a:solidFill>
                  <a:srgbClr val="0000CC"/>
                </a:solidFill>
              </a:rPr>
              <a:t>‘</a:t>
            </a:r>
            <a:r>
              <a:rPr lang="zh-CN" altLang="en-US">
                <a:solidFill>
                  <a:srgbClr val="0000CC"/>
                </a:solidFill>
              </a:rPr>
              <a:t>除法</a:t>
            </a:r>
            <a:r>
              <a:rPr lang="en-US" altLang="zh-CN">
                <a:solidFill>
                  <a:srgbClr val="0000CC"/>
                </a:solidFill>
              </a:rPr>
              <a:t>‘</a:t>
            </a:r>
            <a:r>
              <a:rPr lang="zh-CN" altLang="en-US">
                <a:solidFill>
                  <a:srgbClr val="0000CC"/>
                </a:solidFill>
              </a:rPr>
              <a:t>的语义？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4290" y="1242060"/>
            <a:ext cx="303911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zh-CN" sz="2800" b="1"/>
              <a:t>思考题</a:t>
            </a:r>
            <a:r>
              <a:rPr lang="en-US" altLang="zh-CN" sz="2800" b="1"/>
              <a:t>(2018.4.11)</a:t>
            </a:r>
            <a:endParaRPr lang="en-US" altLang="zh-CN" sz="2800" b="1"/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838200" y="76835"/>
            <a:ext cx="9144000" cy="92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800" b="1">
                <a:solidFill>
                  <a:srgbClr val="0000CC"/>
                </a:solidFill>
              </a:rPr>
              <a:t>课后自我练习：</a:t>
            </a:r>
            <a:r>
              <a:rPr lang="en-US" altLang="zh-CN" sz="2800" b="1">
                <a:solidFill>
                  <a:srgbClr val="0000CC"/>
                </a:solidFill>
              </a:rPr>
              <a:t>Exercises 3.1~3.8, 3.10,</a:t>
            </a:r>
            <a:r>
              <a:rPr lang="zh-CN" altLang="zh-CN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rgbClr val="0000CC"/>
                </a:solidFill>
              </a:rPr>
              <a:t>3.11, 3.13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6058535"/>
          </a:xfrm>
        </p:spPr>
        <p:txBody>
          <a:bodyPr>
            <a:normAutofit/>
          </a:bodyPr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语言来查询满足下述条件的客户的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cname</a:t>
            </a:r>
            <a:r>
              <a:rPr 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：</a:t>
            </a:r>
            <a:endParaRPr lang="zh-CN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Q1:  </a:t>
            </a:r>
            <a:r>
              <a:rPr lang="zh-CN" altLang="zh-CN" sz="2400">
                <a:latin typeface="Arial" panose="020B0604020202020204" pitchFamily="34" charset="0"/>
                <a:sym typeface="+mn-ea"/>
              </a:rPr>
              <a:t>没有通过纽约市的供应商去购买过商品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Q2:  </a:t>
            </a:r>
            <a:r>
              <a:rPr lang="zh-CN" altLang="zh-CN" sz="2400">
                <a:latin typeface="Arial" panose="020B0604020202020204" pitchFamily="34" charset="0"/>
                <a:sym typeface="+mn-ea"/>
              </a:rPr>
              <a:t>只购买过两种不同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(pid)</a:t>
            </a:r>
            <a:r>
              <a:rPr lang="zh-CN" altLang="zh-CN" sz="2400">
                <a:latin typeface="Arial" panose="020B0604020202020204" pitchFamily="34" charset="0"/>
                <a:sym typeface="+mn-ea"/>
              </a:rPr>
              <a:t>商品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Q3: 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所有订单的购买金额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(dols)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都超过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1000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美元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Q4: 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通过纽约市的供应商去购买过所有价格超过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美元的商品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;</a:t>
            </a:r>
            <a:endParaRPr lang="zh-CN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请用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语言来表示下述查询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 (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结果返回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cid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pid)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Q5: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购买过一次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Q6: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 1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次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Q7: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客户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只</a:t>
            </a:r>
            <a:r>
              <a:rPr lang="zh-CN" altLang="x-none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购买过商品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这一种商品</a:t>
            </a:r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L="514350" indent="-514350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按照下述要求写出对应的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</a:rPr>
              <a:t>SQL</a:t>
            </a:r>
            <a:r>
              <a:rPr lang="zh-CN" altLang="en-US" sz="2400">
                <a:solidFill>
                  <a:srgbClr val="0000CC"/>
                </a:solidFill>
                <a:latin typeface="Arial" panose="020B0604020202020204" pitchFamily="34" charset="0"/>
              </a:rPr>
              <a:t>查询语句：</a:t>
            </a:r>
            <a:endParaRPr lang="zh-CN" altLang="en-US" sz="24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Q8:  </a:t>
            </a:r>
            <a:r>
              <a:rPr lang="zh-CN" altLang="en-US">
                <a:latin typeface="Arial" panose="020B0604020202020204" pitchFamily="34" charset="0"/>
                <a:sym typeface="+mn-ea"/>
              </a:rPr>
              <a:t>在所有有客户的城市中都被销售过的商品的编号</a:t>
            </a:r>
            <a:endParaRPr lang="zh-CN" altLang="en-US">
              <a:latin typeface="Arial" panose="020B0604020202020204" pitchFamily="34" charset="0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Q9: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返回每一个客户的编号及其最后两份订单的订购日期（订购日期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orddate</a:t>
            </a:r>
            <a:r>
              <a:rPr lang="zh-CN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Date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类型的字段，以订单编号的大小来区分订单的先后）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Q10: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查询满足下述条件的供应商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的编号和名称：向所有折扣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discnt</a:t>
            </a:r>
            <a:r>
              <a:rPr lang="zh-CN" altLang="zh-CN" sz="2400">
                <a:solidFill>
                  <a:schemeClr val="tx1"/>
                </a:solidFill>
                <a:latin typeface="Arial" panose="020B0604020202020204" pitchFamily="34" charset="0"/>
              </a:rPr>
              <a:t>最高的客户都销售过商品。</a:t>
            </a:r>
            <a:endParaRPr lang="zh-CN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WPS 演示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njujack</cp:lastModifiedBy>
  <cp:revision>8</cp:revision>
  <dcterms:created xsi:type="dcterms:W3CDTF">2017-03-24T01:21:00Z</dcterms:created>
  <dcterms:modified xsi:type="dcterms:W3CDTF">2018-04-11T13:53:29Z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