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73" r:id="rId4"/>
    <p:sldId id="267" r:id="rId5"/>
    <p:sldId id="268" r:id="rId6"/>
    <p:sldId id="269" r:id="rId7"/>
    <p:sldId id="270" r:id="rId8"/>
    <p:sldId id="266" r:id="rId9"/>
    <p:sldId id="263" r:id="rId10"/>
    <p:sldId id="264" r:id="rId11"/>
    <p:sldId id="271" r:id="rId12"/>
    <p:sldId id="283" r:id="rId13"/>
    <p:sldId id="284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55930"/>
            <a:ext cx="10515600" cy="6058535"/>
          </a:xfrm>
        </p:spPr>
        <p:txBody>
          <a:bodyPr>
            <a:normAutofit/>
          </a:bodyPr>
          <a:p>
            <a:pPr marL="514350" indent="-514350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请用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SQL</a:t>
            </a:r>
            <a:r>
              <a:rPr lang="zh-CN" altLang="en-US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语言来查询满足下述条件的客户的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cid</a:t>
            </a:r>
            <a:r>
              <a:rPr lang="zh-CN" altLang="en-US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和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cname</a:t>
            </a:r>
            <a:r>
              <a:rPr lang="zh-CN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：</a:t>
            </a:r>
            <a:endParaRPr lang="zh-CN" sz="240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lvl="1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Arial" panose="020B0604020202020204" pitchFamily="34" charset="0"/>
                <a:sym typeface="+mn-ea"/>
              </a:rPr>
              <a:t>Q1:  </a:t>
            </a:r>
            <a:r>
              <a:rPr lang="zh-CN" altLang="zh-CN" sz="2400">
                <a:latin typeface="Arial" panose="020B0604020202020204" pitchFamily="34" charset="0"/>
                <a:sym typeface="+mn-ea"/>
              </a:rPr>
              <a:t>没有通过纽约市的供应商去购买过商品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;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Arial" panose="020B0604020202020204" pitchFamily="34" charset="0"/>
                <a:sym typeface="+mn-ea"/>
              </a:rPr>
              <a:t>Q2:  </a:t>
            </a:r>
            <a:r>
              <a:rPr lang="zh-CN" altLang="zh-CN" sz="2400">
                <a:latin typeface="Arial" panose="020B0604020202020204" pitchFamily="34" charset="0"/>
                <a:sym typeface="+mn-ea"/>
              </a:rPr>
              <a:t>只购买过两种不同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(pid)</a:t>
            </a:r>
            <a:r>
              <a:rPr lang="zh-CN" altLang="zh-CN" sz="2400">
                <a:latin typeface="Arial" panose="020B0604020202020204" pitchFamily="34" charset="0"/>
                <a:sym typeface="+mn-ea"/>
              </a:rPr>
              <a:t>商品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;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Arial" panose="020B0604020202020204" pitchFamily="34" charset="0"/>
                <a:sym typeface="+mn-ea"/>
              </a:rPr>
              <a:t>Q3:  </a:t>
            </a:r>
            <a:r>
              <a:rPr lang="zh-CN" altLang="en-US" sz="2400">
                <a:latin typeface="Arial" panose="020B0604020202020204" pitchFamily="34" charset="0"/>
                <a:sym typeface="+mn-ea"/>
              </a:rPr>
              <a:t>所有订单的购买金额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(dols)</a:t>
            </a:r>
            <a:r>
              <a:rPr lang="zh-CN" altLang="en-US" sz="2400">
                <a:latin typeface="Arial" panose="020B0604020202020204" pitchFamily="34" charset="0"/>
                <a:sym typeface="+mn-ea"/>
              </a:rPr>
              <a:t>都超过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1000</a:t>
            </a:r>
            <a:r>
              <a:rPr lang="zh-CN" altLang="en-US" sz="2400">
                <a:latin typeface="Arial" panose="020B0604020202020204" pitchFamily="34" charset="0"/>
                <a:sym typeface="+mn-ea"/>
              </a:rPr>
              <a:t>美元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;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  <a:sym typeface="+mn-ea"/>
            </a:endParaRPr>
          </a:p>
          <a:p>
            <a:pPr lvl="1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Arial" panose="020B0604020202020204" pitchFamily="34" charset="0"/>
                <a:sym typeface="+mn-ea"/>
              </a:rPr>
              <a:t>Q4:  </a:t>
            </a:r>
            <a:r>
              <a:rPr lang="zh-CN" altLang="en-US" sz="2400">
                <a:latin typeface="Arial" panose="020B0604020202020204" pitchFamily="34" charset="0"/>
                <a:sym typeface="+mn-ea"/>
              </a:rPr>
              <a:t>通过纽约市的供应商去购买过所有价格超过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1</a:t>
            </a:r>
            <a:r>
              <a:rPr lang="zh-CN" altLang="en-US" sz="2400">
                <a:latin typeface="Arial" panose="020B0604020202020204" pitchFamily="34" charset="0"/>
                <a:sym typeface="+mn-ea"/>
              </a:rPr>
              <a:t>美元的商品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;</a:t>
            </a:r>
            <a:endParaRPr lang="zh-CN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514350" indent="-514350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请用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SQL</a:t>
            </a:r>
            <a:r>
              <a:rPr lang="zh-CN" altLang="en-US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语言来表示下述查询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 (</a:t>
            </a:r>
            <a:r>
              <a:rPr lang="zh-CN" altLang="en-US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结果返回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cid</a:t>
            </a:r>
            <a:r>
              <a:rPr lang="zh-CN" altLang="en-US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和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pid)</a:t>
            </a:r>
            <a:endParaRPr lang="zh-CN" altLang="en-US" sz="240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lvl="1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Q5: 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客户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C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只</a:t>
            </a:r>
            <a:r>
              <a:rPr lang="zh-CN" altLang="x-none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购买过一次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  <a:p>
            <a:pPr lvl="1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Q6: 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客户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C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只</a:t>
            </a:r>
            <a:r>
              <a:rPr lang="zh-CN" altLang="x-none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购买过商品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P 1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次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  <a:p>
            <a:pPr lvl="1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Q7: 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客户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C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只</a:t>
            </a:r>
            <a:r>
              <a:rPr lang="zh-CN" altLang="x-none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购买过商品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P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这一种商品</a:t>
            </a:r>
            <a:endParaRPr lang="zh-CN" altLang="en-US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  <a:p>
            <a:pPr marL="514350" indent="-514350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400">
                <a:solidFill>
                  <a:srgbClr val="0000CC"/>
                </a:solidFill>
                <a:latin typeface="Arial" panose="020B0604020202020204" pitchFamily="34" charset="0"/>
              </a:rPr>
              <a:t>按照下述要求写出对应的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</a:rPr>
              <a:t>SQL</a:t>
            </a:r>
            <a:r>
              <a:rPr lang="zh-CN" altLang="en-US" sz="2400">
                <a:solidFill>
                  <a:srgbClr val="0000CC"/>
                </a:solidFill>
                <a:latin typeface="Arial" panose="020B0604020202020204" pitchFamily="34" charset="0"/>
              </a:rPr>
              <a:t>查询语句：</a:t>
            </a:r>
            <a:endParaRPr lang="zh-CN" altLang="en-US" sz="240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lvl="1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Q8:  </a:t>
            </a:r>
            <a:r>
              <a:rPr lang="zh-CN" altLang="en-US">
                <a:latin typeface="Arial" panose="020B0604020202020204" pitchFamily="34" charset="0"/>
                <a:sym typeface="+mn-ea"/>
              </a:rPr>
              <a:t>在所有有客户的城市中都被销售过的商品的编号</a:t>
            </a:r>
            <a:endParaRPr lang="zh-CN" altLang="en-US">
              <a:latin typeface="Arial" panose="020B0604020202020204" pitchFamily="34" charset="0"/>
              <a:sym typeface="+mn-ea"/>
            </a:endParaRPr>
          </a:p>
          <a:p>
            <a:pPr lvl="1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Q9:  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返回每一个客户的编号及其最后两份订单的订购日期（订购日期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orddate</a:t>
            </a:r>
            <a:r>
              <a:rPr lang="zh-CN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为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类型的字段，以订单编号的大小来区分订单的先后）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Q10:  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查询满足下述条件的供应商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</a:rPr>
              <a:t>的编号和名称：向所有折扣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</a:rPr>
              <a:t>discnt</a:t>
            </a:r>
            <a:r>
              <a:rPr lang="zh-CN" altLang="zh-CN" sz="2400">
                <a:solidFill>
                  <a:schemeClr val="tx1"/>
                </a:solidFill>
                <a:latin typeface="Arial" panose="020B0604020202020204" pitchFamily="34" charset="0"/>
              </a:rPr>
              <a:t>最高的客户都销售过商品。</a:t>
            </a:r>
            <a:endParaRPr lang="zh-CN" altLang="zh-CN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43465" y="57150"/>
            <a:ext cx="2140585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zh-CN" sz="2000" b="1" i="1"/>
              <a:t>思考题</a:t>
            </a:r>
            <a:r>
              <a:rPr lang="en-US" altLang="zh-CN" sz="2000" b="1" i="1"/>
              <a:t>(2018.4.11)</a:t>
            </a:r>
            <a:endParaRPr lang="en-US" altLang="zh-CN" sz="2000" b="1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515"/>
            <a:ext cx="10515600" cy="829945"/>
          </a:xfrm>
          <a:ln>
            <a:solidFill>
              <a:schemeClr val="accent1"/>
            </a:solidFill>
          </a:ln>
        </p:spPr>
        <p:txBody>
          <a:bodyPr>
            <a:spAutoFit/>
          </a:bodyPr>
          <a:p>
            <a:pPr marL="514350" indent="-5143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zh-CN" altLang="en-US" sz="2400">
                <a:solidFill>
                  <a:srgbClr val="0000CC"/>
                </a:solidFill>
                <a:latin typeface="Arial" panose="020B0604020202020204" pitchFamily="34" charset="0"/>
              </a:rPr>
              <a:t>按照下述要求写出对应的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</a:rPr>
              <a:t>SQL</a:t>
            </a:r>
            <a:r>
              <a:rPr lang="zh-CN" altLang="en-US" sz="2400">
                <a:solidFill>
                  <a:srgbClr val="0000CC"/>
                </a:solidFill>
                <a:latin typeface="Arial" panose="020B0604020202020204" pitchFamily="34" charset="0"/>
              </a:rPr>
              <a:t>查询语句：</a:t>
            </a:r>
            <a:endParaRPr lang="zh-CN" altLang="en-US" sz="240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Q8:  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</a:rPr>
              <a:t>在所有有客户的城市中都被销售过的商品的编号</a:t>
            </a:r>
            <a:endParaRPr lang="zh-CN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26135" y="6295390"/>
            <a:ext cx="10527030" cy="460375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txBody>
          <a:bodyPr wrap="square" rtlCol="0">
            <a:spAutoFit/>
          </a:bodyPr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sz="2400" b="1">
                <a:solidFill>
                  <a:srgbClr val="0000CC"/>
                </a:solidFill>
                <a:sym typeface="+mn-ea"/>
              </a:rPr>
              <a:t>可以把第二层的 </a:t>
            </a:r>
            <a:r>
              <a:rPr lang="en-US" altLang="zh-CN" sz="2400" b="1">
                <a:solidFill>
                  <a:srgbClr val="0000CC"/>
                </a:solidFill>
                <a:sym typeface="+mn-ea"/>
              </a:rPr>
              <a:t>not exists </a:t>
            </a:r>
            <a:r>
              <a:rPr lang="zh-CN" altLang="en-US" sz="2400" b="1">
                <a:solidFill>
                  <a:srgbClr val="0000CC"/>
                </a:solidFill>
                <a:sym typeface="+mn-ea"/>
              </a:rPr>
              <a:t>改写为用 </a:t>
            </a:r>
            <a:r>
              <a:rPr lang="en-US" altLang="zh-CN" sz="2400" b="1">
                <a:solidFill>
                  <a:srgbClr val="0000CC"/>
                </a:solidFill>
                <a:sym typeface="+mn-ea"/>
              </a:rPr>
              <a:t>not in </a:t>
            </a:r>
            <a:r>
              <a:rPr lang="zh-CN" altLang="en-US" sz="2400" b="1">
                <a:solidFill>
                  <a:srgbClr val="0000CC"/>
                </a:solidFill>
                <a:sym typeface="+mn-ea"/>
              </a:rPr>
              <a:t>的表示</a:t>
            </a:r>
            <a:endParaRPr lang="en-US" altLang="zh-CN" sz="2400" b="1">
              <a:solidFill>
                <a:srgbClr val="0000CC"/>
              </a:solidFill>
              <a:sym typeface="+mn-ea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815" y="1211580"/>
          <a:ext cx="5673090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197100" imgH="1892300" progId="Equation.KSEE3">
                  <p:embed/>
                </p:oleObj>
              </mc:Choice>
              <mc:Fallback>
                <p:oleObj name="" r:id="rId1" imgW="2197100" imgH="1892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7815" y="1211580"/>
                        <a:ext cx="5673090" cy="48863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9903" y="1211580"/>
          <a:ext cx="4297045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1663700" imgH="1892300" progId="Equation.KSEE3">
                  <p:embed/>
                </p:oleObj>
              </mc:Choice>
              <mc:Fallback>
                <p:oleObj name="" r:id="rId3" imgW="1663700" imgH="1892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9903" y="1211580"/>
                        <a:ext cx="4297045" cy="48863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515"/>
            <a:ext cx="10515600" cy="1198880"/>
          </a:xfrm>
          <a:ln>
            <a:solidFill>
              <a:schemeClr val="accent1"/>
            </a:solidFill>
          </a:ln>
        </p:spPr>
        <p:txBody>
          <a:bodyPr>
            <a:spAutoFit/>
          </a:bodyPr>
          <a:p>
            <a:pPr marL="514350" indent="-5143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zh-CN" altLang="en-US" sz="2400">
                <a:solidFill>
                  <a:srgbClr val="0000CC"/>
                </a:solidFill>
                <a:latin typeface="Arial" panose="020B0604020202020204" pitchFamily="34" charset="0"/>
              </a:rPr>
              <a:t>按照下述要求写出对应的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</a:rPr>
              <a:t>SQL</a:t>
            </a:r>
            <a:r>
              <a:rPr lang="zh-CN" altLang="en-US" sz="2400">
                <a:solidFill>
                  <a:srgbClr val="0000CC"/>
                </a:solidFill>
                <a:latin typeface="Arial" panose="020B0604020202020204" pitchFamily="34" charset="0"/>
              </a:rPr>
              <a:t>查询语句：</a:t>
            </a:r>
            <a:endParaRPr lang="zh-CN" altLang="en-US" sz="240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Q9: 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返回每一个客户的编号及其最后两份订单的订购日期（订购日期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orddate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为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类型的字段，以订单编号的大小来区分订单的先后）</a:t>
            </a:r>
            <a:endParaRPr lang="zh-CN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26135" y="5474970"/>
            <a:ext cx="10527030" cy="1198880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zh-CN" sz="2400" b="1">
                <a:solidFill>
                  <a:srgbClr val="0000CC"/>
                </a:solidFill>
                <a:sym typeface="+mn-ea"/>
              </a:rPr>
              <a:t>【思考】查询每一个客户的最后两份订单，结果属性包括客户编号和订购日期，并按照客户编号的升序和订购日期的降序输出查询结果。（结果包括客户表中的所有的客户）</a:t>
            </a:r>
            <a:endParaRPr lang="en-US" altLang="zh-CN" sz="2400" b="1">
              <a:solidFill>
                <a:srgbClr val="0000CC"/>
              </a:solidFill>
              <a:sym typeface="+mn-ea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1523" y="1647190"/>
          <a:ext cx="10649585" cy="3666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3873500" imgH="1333500" progId="Equation.KSEE3">
                  <p:embed/>
                </p:oleObj>
              </mc:Choice>
              <mc:Fallback>
                <p:oleObj name="" r:id="rId1" imgW="3873500" imgH="1333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1523" y="1647190"/>
                        <a:ext cx="10649585" cy="366649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515"/>
            <a:ext cx="10515600" cy="1198880"/>
          </a:xfrm>
          <a:ln>
            <a:solidFill>
              <a:schemeClr val="accent1"/>
            </a:solidFill>
          </a:ln>
        </p:spPr>
        <p:txBody>
          <a:bodyPr>
            <a:spAutoFit/>
          </a:bodyPr>
          <a:p>
            <a:pPr marL="514350" indent="-5143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zh-CN" altLang="en-US" sz="2400">
                <a:solidFill>
                  <a:srgbClr val="0000CC"/>
                </a:solidFill>
                <a:latin typeface="Arial" panose="020B0604020202020204" pitchFamily="34" charset="0"/>
              </a:rPr>
              <a:t>按照下述要求写出对应的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</a:rPr>
              <a:t>SQL</a:t>
            </a:r>
            <a:r>
              <a:rPr lang="zh-CN" altLang="en-US" sz="2400">
                <a:solidFill>
                  <a:srgbClr val="0000CC"/>
                </a:solidFill>
                <a:latin typeface="Arial" panose="020B0604020202020204" pitchFamily="34" charset="0"/>
              </a:rPr>
              <a:t>查询语句：</a:t>
            </a:r>
            <a:endParaRPr lang="zh-CN" altLang="en-US" sz="240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Q10: 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查询满足下述条件的供应商</a:t>
            </a:r>
            <a:r>
              <a:rPr lang="zh-CN" altLang="en-US">
                <a:latin typeface="Arial" panose="020B0604020202020204" pitchFamily="34" charset="0"/>
                <a:sym typeface="+mn-ea"/>
              </a:rPr>
              <a:t>的编号和名称：向所有折扣</a:t>
            </a:r>
            <a:r>
              <a:rPr lang="en-US" altLang="zh-CN">
                <a:latin typeface="Arial" panose="020B0604020202020204" pitchFamily="34" charset="0"/>
                <a:sym typeface="+mn-ea"/>
              </a:rPr>
              <a:t>discnt</a:t>
            </a:r>
            <a:r>
              <a:rPr lang="zh-CN" altLang="zh-CN">
                <a:latin typeface="Arial" panose="020B0604020202020204" pitchFamily="34" charset="0"/>
                <a:sym typeface="+mn-ea"/>
              </a:rPr>
              <a:t>最高的客户都销售过商品。</a:t>
            </a:r>
            <a:endParaRPr lang="zh-CN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8200" y="1590040"/>
          <a:ext cx="8806815" cy="3684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3187700" imgH="1333500" progId="Equation.KSEE3">
                  <p:embed/>
                </p:oleObj>
              </mc:Choice>
              <mc:Fallback>
                <p:oleObj name="" r:id="rId1" imgW="3187700" imgH="1333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1590040"/>
                        <a:ext cx="8806815" cy="36842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关系模式如下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customers(cid, cname, city, discnt)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agents(aid, aname, city, percent)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products(pid, pname, city, quantity, price)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orders(ordno, orddate, cid, aid, pid, qty, dols)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55930"/>
            <a:ext cx="10515600" cy="953135"/>
          </a:xfrm>
          <a:ln>
            <a:solidFill>
              <a:schemeClr val="accent1"/>
            </a:solidFill>
          </a:ln>
        </p:spPr>
        <p:txBody>
          <a:bodyPr>
            <a:spAutoFit/>
          </a:bodyPr>
          <a:p>
            <a:pPr marL="514350" indent="-5143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sz="28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请用</a:t>
            </a:r>
            <a:r>
              <a:rPr lang="en-US" altLang="zh-CN" sz="28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SQL</a:t>
            </a:r>
            <a:r>
              <a:rPr lang="zh-CN" altLang="en-US" sz="28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语言来查询满足下述条件的客户的</a:t>
            </a:r>
            <a:r>
              <a:rPr lang="en-US" altLang="zh-CN" sz="28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cid</a:t>
            </a:r>
            <a:r>
              <a:rPr lang="zh-CN" altLang="en-US" sz="28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和</a:t>
            </a:r>
            <a:r>
              <a:rPr lang="en-US" altLang="zh-CN" sz="28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cname</a:t>
            </a:r>
            <a:r>
              <a:rPr lang="zh-CN" sz="28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：</a:t>
            </a:r>
            <a:endParaRPr lang="zh-CN" sz="280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>
                <a:latin typeface="Arial" panose="020B0604020202020204" pitchFamily="34" charset="0"/>
                <a:sym typeface="+mn-ea"/>
              </a:rPr>
              <a:t>Q1:  </a:t>
            </a:r>
            <a:r>
              <a:rPr lang="zh-CN" altLang="zh-CN" sz="2800">
                <a:latin typeface="Arial" panose="020B0604020202020204" pitchFamily="34" charset="0"/>
                <a:sym typeface="+mn-ea"/>
              </a:rPr>
              <a:t>没有通过纽约市的供应商去购买过商品</a:t>
            </a:r>
            <a:r>
              <a:rPr lang="en-US" altLang="zh-CN" sz="2800">
                <a:latin typeface="Arial" panose="020B0604020202020204" pitchFamily="34" charset="0"/>
                <a:sym typeface="+mn-ea"/>
              </a:rPr>
              <a:t>;</a:t>
            </a:r>
            <a:endParaRPr lang="zh-CN" altLang="zh-CN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43465" y="57150"/>
            <a:ext cx="2140585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zh-CN" sz="2000" b="1" i="1"/>
              <a:t>思考题</a:t>
            </a:r>
            <a:r>
              <a:rPr lang="en-US" altLang="zh-CN" sz="2000" b="1" i="1"/>
              <a:t>(2018.4.11)</a:t>
            </a:r>
            <a:endParaRPr lang="en-US" altLang="zh-CN" sz="2000" b="1" i="1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5475" y="2082800"/>
          <a:ext cx="5400040" cy="2733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234565" imgH="1130300" progId="Equation.KSEE3">
                  <p:embed/>
                </p:oleObj>
              </mc:Choice>
              <mc:Fallback>
                <p:oleObj name="" r:id="rId1" imgW="2234565" imgH="1130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5475" y="2082800"/>
                        <a:ext cx="5400040" cy="2733433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36385" y="2082679"/>
          <a:ext cx="4819650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1993900" imgH="1130300" progId="Equation.KSEE3">
                  <p:embed/>
                </p:oleObj>
              </mc:Choice>
              <mc:Fallback>
                <p:oleObj name="" r:id="rId3" imgW="1993900" imgH="1130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36385" y="2082679"/>
                        <a:ext cx="4819650" cy="273367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63575" y="1597025"/>
            <a:ext cx="1723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</a:rPr>
              <a:t>Q1(1)</a:t>
            </a:r>
            <a:endParaRPr lang="en-US" altLang="zh-CN" sz="2400" b="1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36385" y="1622425"/>
            <a:ext cx="1723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</a:rPr>
              <a:t>Q1(2)</a:t>
            </a:r>
            <a:endParaRPr lang="en-US" altLang="zh-CN" sz="2400" b="1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55930"/>
            <a:ext cx="10515600" cy="953135"/>
          </a:xfrm>
          <a:ln>
            <a:solidFill>
              <a:schemeClr val="accent1"/>
            </a:solidFill>
          </a:ln>
        </p:spPr>
        <p:txBody>
          <a:bodyPr>
            <a:spAutoFit/>
          </a:bodyPr>
          <a:p>
            <a:pPr marL="514350" indent="-5143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sz="28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请用</a:t>
            </a:r>
            <a:r>
              <a:rPr lang="en-US" altLang="zh-CN" sz="28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SQL</a:t>
            </a:r>
            <a:r>
              <a:rPr lang="zh-CN" altLang="en-US" sz="28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语言来查询满足下述条件的客户的</a:t>
            </a:r>
            <a:r>
              <a:rPr lang="en-US" altLang="zh-CN" sz="28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cid</a:t>
            </a:r>
            <a:r>
              <a:rPr lang="zh-CN" altLang="en-US" sz="28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和</a:t>
            </a:r>
            <a:r>
              <a:rPr lang="en-US" altLang="zh-CN" sz="28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cname</a:t>
            </a:r>
            <a:r>
              <a:rPr lang="zh-CN" sz="28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：</a:t>
            </a:r>
            <a:endParaRPr lang="zh-CN" sz="280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>
                <a:latin typeface="Arial" panose="020B0604020202020204" pitchFamily="34" charset="0"/>
                <a:sym typeface="+mn-ea"/>
              </a:rPr>
              <a:t>Q2:  </a:t>
            </a:r>
            <a:r>
              <a:rPr lang="zh-CN" altLang="zh-CN" sz="2800">
                <a:latin typeface="Arial" panose="020B0604020202020204" pitchFamily="34" charset="0"/>
                <a:sym typeface="+mn-ea"/>
              </a:rPr>
              <a:t>只购买过两种不同</a:t>
            </a:r>
            <a:r>
              <a:rPr lang="en-US" altLang="zh-CN" sz="2800">
                <a:latin typeface="Arial" panose="020B0604020202020204" pitchFamily="34" charset="0"/>
                <a:sym typeface="+mn-ea"/>
              </a:rPr>
              <a:t>(pid)</a:t>
            </a:r>
            <a:r>
              <a:rPr lang="zh-CN" altLang="zh-CN" sz="2800">
                <a:latin typeface="Arial" panose="020B0604020202020204" pitchFamily="34" charset="0"/>
                <a:sym typeface="+mn-ea"/>
              </a:rPr>
              <a:t>商品</a:t>
            </a:r>
            <a:r>
              <a:rPr lang="en-US" altLang="zh-CN" sz="2800">
                <a:latin typeface="Arial" panose="020B0604020202020204" pitchFamily="34" charset="0"/>
                <a:sym typeface="+mn-ea"/>
              </a:rPr>
              <a:t>;</a:t>
            </a:r>
            <a:endParaRPr lang="zh-CN" altLang="zh-CN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43465" y="57150"/>
            <a:ext cx="2140585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zh-CN" sz="2000" b="1" i="1"/>
              <a:t>思考题</a:t>
            </a:r>
            <a:r>
              <a:rPr lang="en-US" altLang="zh-CN" sz="2000" b="1" i="1"/>
              <a:t>(2018.4.11)</a:t>
            </a:r>
            <a:endParaRPr lang="en-US" altLang="zh-CN" sz="2000" b="1" i="1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3575" y="2245239"/>
          <a:ext cx="4941570" cy="3225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044700" imgH="1333500" progId="Equation.KSEE3">
                  <p:embed/>
                </p:oleObj>
              </mc:Choice>
              <mc:Fallback>
                <p:oleObj name="" r:id="rId1" imgW="2044700" imgH="1333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3575" y="2245239"/>
                        <a:ext cx="4941570" cy="322516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63575" y="1724025"/>
            <a:ext cx="3165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</a:rPr>
              <a:t>Q2(</a:t>
            </a:r>
            <a:r>
              <a:rPr lang="zh-CN" altLang="zh-CN" sz="2400" b="1">
                <a:solidFill>
                  <a:srgbClr val="0000CC"/>
                </a:solidFill>
                <a:latin typeface="Arial" panose="020B0604020202020204" pitchFamily="34" charset="0"/>
              </a:rPr>
              <a:t>不使用统计函数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</a:rPr>
              <a:t>)</a:t>
            </a:r>
            <a:endParaRPr lang="en-US" altLang="zh-CN" sz="2400" b="1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12928" y="2245557"/>
          <a:ext cx="3898265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1612900" imgH="1333500" progId="Equation.KSEE3">
                  <p:embed/>
                </p:oleObj>
              </mc:Choice>
              <mc:Fallback>
                <p:oleObj name="" r:id="rId3" imgW="1612900" imgH="1333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12928" y="2245557"/>
                        <a:ext cx="3898265" cy="32258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913245" y="1724025"/>
            <a:ext cx="3165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</a:rPr>
              <a:t>Q2(</a:t>
            </a:r>
            <a:r>
              <a:rPr lang="zh-CN" altLang="zh-CN" sz="2400" b="1">
                <a:solidFill>
                  <a:srgbClr val="0000CC"/>
                </a:solidFill>
                <a:latin typeface="Arial" panose="020B0604020202020204" pitchFamily="34" charset="0"/>
              </a:rPr>
              <a:t>使用统计函数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</a:rPr>
              <a:t>)</a:t>
            </a:r>
            <a:endParaRPr lang="en-US" altLang="zh-CN" sz="2400" b="1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55930"/>
            <a:ext cx="10515600" cy="953135"/>
          </a:xfrm>
          <a:ln>
            <a:solidFill>
              <a:schemeClr val="accent1"/>
            </a:solidFill>
          </a:ln>
        </p:spPr>
        <p:txBody>
          <a:bodyPr>
            <a:spAutoFit/>
          </a:bodyPr>
          <a:p>
            <a:pPr marL="514350" indent="-5143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sz="28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请用</a:t>
            </a:r>
            <a:r>
              <a:rPr lang="en-US" altLang="zh-CN" sz="28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SQL</a:t>
            </a:r>
            <a:r>
              <a:rPr lang="zh-CN" altLang="en-US" sz="28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语言来查询满足下述条件的客户的</a:t>
            </a:r>
            <a:r>
              <a:rPr lang="en-US" altLang="zh-CN" sz="28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cid</a:t>
            </a:r>
            <a:r>
              <a:rPr lang="zh-CN" altLang="en-US" sz="28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和</a:t>
            </a:r>
            <a:r>
              <a:rPr lang="en-US" altLang="zh-CN" sz="28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cname</a:t>
            </a:r>
            <a:r>
              <a:rPr lang="zh-CN" sz="28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：</a:t>
            </a:r>
            <a:endParaRPr lang="zh-CN" sz="280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>
                <a:latin typeface="Arial" panose="020B0604020202020204" pitchFamily="34" charset="0"/>
                <a:sym typeface="+mn-ea"/>
              </a:rPr>
              <a:t>Q3:  </a:t>
            </a:r>
            <a:r>
              <a:rPr lang="zh-CN" altLang="en-US" sz="2800">
                <a:latin typeface="Arial" panose="020B0604020202020204" pitchFamily="34" charset="0"/>
                <a:sym typeface="+mn-ea"/>
              </a:rPr>
              <a:t>所有订单的购买金额</a:t>
            </a:r>
            <a:r>
              <a:rPr lang="en-US" altLang="zh-CN" sz="2800">
                <a:latin typeface="Arial" panose="020B0604020202020204" pitchFamily="34" charset="0"/>
                <a:sym typeface="+mn-ea"/>
              </a:rPr>
              <a:t>(dols)</a:t>
            </a:r>
            <a:r>
              <a:rPr lang="zh-CN" altLang="en-US" sz="2800">
                <a:latin typeface="Arial" panose="020B0604020202020204" pitchFamily="34" charset="0"/>
                <a:sym typeface="+mn-ea"/>
              </a:rPr>
              <a:t>都超过</a:t>
            </a:r>
            <a:r>
              <a:rPr lang="en-US" altLang="zh-CN" sz="2800">
                <a:latin typeface="Arial" panose="020B0604020202020204" pitchFamily="34" charset="0"/>
                <a:sym typeface="+mn-ea"/>
              </a:rPr>
              <a:t>1000</a:t>
            </a:r>
            <a:r>
              <a:rPr lang="zh-CN" altLang="en-US" sz="2800">
                <a:latin typeface="Arial" panose="020B0604020202020204" pitchFamily="34" charset="0"/>
                <a:sym typeface="+mn-ea"/>
              </a:rPr>
              <a:t>美元</a:t>
            </a:r>
            <a:r>
              <a:rPr lang="en-US" altLang="zh-CN" sz="2800">
                <a:latin typeface="Arial" panose="020B0604020202020204" pitchFamily="34" charset="0"/>
                <a:sym typeface="+mn-ea"/>
              </a:rPr>
              <a:t>;</a:t>
            </a:r>
            <a:endParaRPr lang="zh-CN" altLang="zh-CN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43465" y="57150"/>
            <a:ext cx="2140585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zh-CN" sz="2000" b="1" i="1"/>
              <a:t>思考题</a:t>
            </a:r>
            <a:r>
              <a:rPr lang="en-US" altLang="zh-CN" sz="2000" b="1" i="1"/>
              <a:t>(2018.4.11)</a:t>
            </a:r>
            <a:endParaRPr lang="en-US" altLang="zh-CN" sz="2000" b="1" i="1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00175" y="2245239"/>
          <a:ext cx="3468370" cy="3225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435100" imgH="1333500" progId="Equation.KSEE3">
                  <p:embed/>
                </p:oleObj>
              </mc:Choice>
              <mc:Fallback>
                <p:oleObj name="" r:id="rId1" imgW="1435100" imgH="1333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0175" y="2245239"/>
                        <a:ext cx="3468370" cy="322516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400175" y="1724025"/>
            <a:ext cx="3165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</a:rPr>
              <a:t>Q3(</a:t>
            </a:r>
            <a:r>
              <a:rPr lang="zh-CN" altLang="zh-CN" sz="2400" b="1">
                <a:solidFill>
                  <a:srgbClr val="0000CC"/>
                </a:solidFill>
                <a:latin typeface="Arial" panose="020B0604020202020204" pitchFamily="34" charset="0"/>
              </a:rPr>
              <a:t>不使用统计函数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</a:rPr>
              <a:t>)</a:t>
            </a:r>
            <a:endParaRPr lang="en-US" altLang="zh-CN" sz="2400" b="1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27558" y="2245557"/>
          <a:ext cx="3469005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1435100" imgH="1333500" progId="Equation.KSEE3">
                  <p:embed/>
                </p:oleObj>
              </mc:Choice>
              <mc:Fallback>
                <p:oleObj name="" r:id="rId3" imgW="1435100" imgH="1333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27558" y="2245557"/>
                        <a:ext cx="3469005" cy="32258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913245" y="1724025"/>
            <a:ext cx="3165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</a:rPr>
              <a:t>Q3(</a:t>
            </a:r>
            <a:r>
              <a:rPr lang="zh-CN" altLang="zh-CN" sz="2400" b="1">
                <a:solidFill>
                  <a:srgbClr val="0000CC"/>
                </a:solidFill>
                <a:latin typeface="Arial" panose="020B0604020202020204" pitchFamily="34" charset="0"/>
              </a:rPr>
              <a:t>使用统计函数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</a:rPr>
              <a:t>)</a:t>
            </a:r>
            <a:endParaRPr lang="en-US" altLang="zh-CN" sz="2400" b="1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55930"/>
            <a:ext cx="10515600" cy="953135"/>
          </a:xfrm>
          <a:ln>
            <a:solidFill>
              <a:schemeClr val="accent1"/>
            </a:solidFill>
          </a:ln>
        </p:spPr>
        <p:txBody>
          <a:bodyPr>
            <a:spAutoFit/>
          </a:bodyPr>
          <a:p>
            <a:pPr marL="514350" indent="-5143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sz="28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请用</a:t>
            </a:r>
            <a:r>
              <a:rPr lang="en-US" altLang="zh-CN" sz="28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SQL</a:t>
            </a:r>
            <a:r>
              <a:rPr lang="zh-CN" altLang="en-US" sz="28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语言来查询满足下述条件的客户的</a:t>
            </a:r>
            <a:r>
              <a:rPr lang="en-US" altLang="zh-CN" sz="28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cid</a:t>
            </a:r>
            <a:r>
              <a:rPr lang="zh-CN" altLang="en-US" sz="28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和</a:t>
            </a:r>
            <a:r>
              <a:rPr lang="en-US" altLang="zh-CN" sz="28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cname</a:t>
            </a:r>
            <a:r>
              <a:rPr lang="zh-CN" sz="28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：</a:t>
            </a:r>
            <a:endParaRPr lang="zh-CN" sz="280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>
                <a:latin typeface="Arial" panose="020B0604020202020204" pitchFamily="34" charset="0"/>
                <a:sym typeface="+mn-ea"/>
              </a:rPr>
              <a:t>Q4:  </a:t>
            </a:r>
            <a:r>
              <a:rPr lang="zh-CN" altLang="en-US" sz="2800">
                <a:latin typeface="Arial" panose="020B0604020202020204" pitchFamily="34" charset="0"/>
                <a:sym typeface="+mn-ea"/>
              </a:rPr>
              <a:t>通过纽约市的供应商去购买过所有价格超过</a:t>
            </a:r>
            <a:r>
              <a:rPr lang="en-US" altLang="zh-CN" sz="2800">
                <a:latin typeface="Arial" panose="020B0604020202020204" pitchFamily="34" charset="0"/>
                <a:sym typeface="+mn-ea"/>
              </a:rPr>
              <a:t>1</a:t>
            </a:r>
            <a:r>
              <a:rPr lang="zh-CN" altLang="en-US" sz="2800">
                <a:latin typeface="Arial" panose="020B0604020202020204" pitchFamily="34" charset="0"/>
                <a:sym typeface="+mn-ea"/>
              </a:rPr>
              <a:t>美元的商品</a:t>
            </a:r>
            <a:r>
              <a:rPr lang="en-US" altLang="zh-CN" sz="2800">
                <a:latin typeface="Arial" panose="020B0604020202020204" pitchFamily="34" charset="0"/>
                <a:sym typeface="+mn-ea"/>
              </a:rPr>
              <a:t>;</a:t>
            </a:r>
            <a:endParaRPr lang="zh-CN" altLang="zh-CN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43465" y="57150"/>
            <a:ext cx="2140585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zh-CN" sz="2000" b="1" i="1"/>
              <a:t>思考题</a:t>
            </a:r>
            <a:r>
              <a:rPr lang="en-US" altLang="zh-CN" sz="2000" b="1" i="1"/>
              <a:t>(2018.4.11)</a:t>
            </a:r>
            <a:endParaRPr lang="en-US" altLang="zh-CN" sz="2000" b="1" i="1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58583" y="1660722"/>
          <a:ext cx="5678805" cy="4577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349500" imgH="1892300" progId="Equation.KSEE3">
                  <p:embed/>
                </p:oleObj>
              </mc:Choice>
              <mc:Fallback>
                <p:oleObj name="" r:id="rId1" imgW="2349500" imgH="1892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58583" y="1660722"/>
                        <a:ext cx="5678805" cy="457708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57200" y="1660525"/>
            <a:ext cx="777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</a:rPr>
              <a:t>Q4</a:t>
            </a:r>
            <a:endParaRPr lang="en-US" altLang="zh-CN" sz="2400" b="1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55930"/>
            <a:ext cx="10515600" cy="829945"/>
          </a:xfrm>
          <a:ln>
            <a:solidFill>
              <a:schemeClr val="accent1"/>
            </a:solidFill>
          </a:ln>
        </p:spPr>
        <p:txBody>
          <a:bodyPr>
            <a:spAutoFit/>
          </a:bodyPr>
          <a:p>
            <a:pPr marL="514350" indent="-514350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zh-CN" altLang="en-US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请用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SQL</a:t>
            </a:r>
            <a:r>
              <a:rPr lang="zh-CN" altLang="en-US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语言来表示下述查询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 (</a:t>
            </a:r>
            <a:r>
              <a:rPr lang="zh-CN" altLang="en-US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结果返回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cid</a:t>
            </a:r>
            <a:r>
              <a:rPr lang="zh-CN" altLang="en-US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和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pid)</a:t>
            </a:r>
            <a:endParaRPr lang="zh-CN" altLang="en-US" sz="240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lvl="1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Q5: 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客户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C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只</a:t>
            </a:r>
            <a:r>
              <a:rPr lang="zh-CN" altLang="x-none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购买过一次</a:t>
            </a:r>
            <a:endParaRPr lang="zh-CN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09880" y="1413510"/>
            <a:ext cx="4016375" cy="3529965"/>
            <a:chOff x="834" y="4652"/>
            <a:chExt cx="6325" cy="5559"/>
          </a:xfrm>
        </p:grpSpPr>
        <p:sp>
          <p:nvSpPr>
            <p:cNvPr id="2" name="文本框 1"/>
            <p:cNvSpPr txBox="1"/>
            <p:nvPr/>
          </p:nvSpPr>
          <p:spPr>
            <a:xfrm>
              <a:off x="1339" y="4652"/>
              <a:ext cx="177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Q5 (1)</a:t>
              </a:r>
              <a:endParaRPr lang="en-US" altLang="zh-CN" sz="2400" b="1"/>
            </a:p>
          </p:txBody>
        </p:sp>
        <p:graphicFrame>
          <p:nvGraphicFramePr>
            <p:cNvPr id="5" name="对象 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834" y="5393"/>
            <a:ext cx="6325" cy="48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" name="" r:id="rId1" imgW="1688465" imgH="1333500" progId="Equation.KSEE3">
                    <p:embed/>
                  </p:oleObj>
                </mc:Choice>
                <mc:Fallback>
                  <p:oleObj name="" r:id="rId1" imgW="1688465" imgH="13335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34" y="5393"/>
                          <a:ext cx="6325" cy="4818"/>
                        </a:xfrm>
                        <a:prstGeom prst="rect">
                          <a:avLst/>
                        </a:prstGeom>
                        <a:ln>
                          <a:solidFill>
                            <a:srgbClr val="FF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组合 19"/>
          <p:cNvGrpSpPr/>
          <p:nvPr/>
        </p:nvGrpSpPr>
        <p:grpSpPr>
          <a:xfrm>
            <a:off x="4760702" y="1400810"/>
            <a:ext cx="3122149" cy="3524091"/>
            <a:chOff x="2159" y="4670"/>
            <a:chExt cx="4508" cy="5399"/>
          </a:xfrm>
        </p:grpSpPr>
        <p:sp>
          <p:nvSpPr>
            <p:cNvPr id="21" name="文本框 20"/>
            <p:cNvSpPr txBox="1"/>
            <p:nvPr/>
          </p:nvSpPr>
          <p:spPr>
            <a:xfrm>
              <a:off x="2159" y="4670"/>
              <a:ext cx="3706" cy="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Q5 (2) </a:t>
              </a:r>
              <a:endParaRPr lang="zh-CN" altLang="en-US" sz="2400" b="1"/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85" y="5395"/>
            <a:ext cx="4482" cy="46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" name="" r:id="rId3" imgW="1282700" imgH="1295400" progId="Equation.KSEE3">
                    <p:embed/>
                  </p:oleObj>
                </mc:Choice>
                <mc:Fallback>
                  <p:oleObj name="" r:id="rId3" imgW="1282700" imgH="12954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85" y="5395"/>
                          <a:ext cx="4482" cy="4674"/>
                        </a:xfrm>
                        <a:prstGeom prst="rect">
                          <a:avLst/>
                        </a:prstGeom>
                        <a:ln>
                          <a:solidFill>
                            <a:srgbClr val="FF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8214360" y="1413510"/>
            <a:ext cx="3251835" cy="3521075"/>
            <a:chOff x="2510" y="4756"/>
            <a:chExt cx="5121" cy="5545"/>
          </a:xfrm>
        </p:grpSpPr>
        <p:sp>
          <p:nvSpPr>
            <p:cNvPr id="8" name="文本框 7"/>
            <p:cNvSpPr txBox="1"/>
            <p:nvPr/>
          </p:nvSpPr>
          <p:spPr>
            <a:xfrm>
              <a:off x="2510" y="4756"/>
              <a:ext cx="370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Q5 (3) </a:t>
              </a:r>
              <a:endParaRPr lang="zh-CN" altLang="en-US" sz="2400" b="1"/>
            </a:p>
          </p:txBody>
        </p:sp>
        <p:graphicFrame>
          <p:nvGraphicFramePr>
            <p:cNvPr id="9" name="对象 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722" y="5481"/>
            <a:ext cx="4909" cy="48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5" imgW="1358900" imgH="1333500" progId="Equation.KSEE3">
                    <p:embed/>
                  </p:oleObj>
                </mc:Choice>
                <mc:Fallback>
                  <p:oleObj name="" r:id="rId5" imgW="1358900" imgH="13335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722" y="5481"/>
                          <a:ext cx="4909" cy="4820"/>
                        </a:xfrm>
                        <a:prstGeom prst="rect">
                          <a:avLst/>
                        </a:prstGeom>
                        <a:ln>
                          <a:solidFill>
                            <a:srgbClr val="FF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6390"/>
            <a:ext cx="10515600" cy="829945"/>
          </a:xfrm>
          <a:ln>
            <a:solidFill>
              <a:schemeClr val="accent1"/>
            </a:solidFill>
          </a:ln>
        </p:spPr>
        <p:txBody>
          <a:bodyPr>
            <a:spAutoFit/>
          </a:bodyPr>
          <a:p>
            <a:pPr marL="514350" indent="-514350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zh-CN" altLang="en-US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请用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SQL</a:t>
            </a:r>
            <a:r>
              <a:rPr lang="zh-CN" altLang="en-US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语言来表示下述查询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 (</a:t>
            </a:r>
            <a:r>
              <a:rPr lang="zh-CN" altLang="en-US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结果返回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cid</a:t>
            </a:r>
            <a:r>
              <a:rPr lang="zh-CN" altLang="en-US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和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pid)</a:t>
            </a:r>
            <a:endParaRPr lang="zh-CN" altLang="en-US" sz="240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lvl="1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Q6: 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客户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C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只</a:t>
            </a:r>
            <a:r>
              <a:rPr lang="zh-CN" altLang="x-none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购买过商品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P 1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次</a:t>
            </a:r>
            <a:endParaRPr lang="zh-CN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74625" y="1259840"/>
            <a:ext cx="4927600" cy="3529965"/>
            <a:chOff x="1301" y="4652"/>
            <a:chExt cx="7760" cy="5559"/>
          </a:xfrm>
        </p:grpSpPr>
        <p:sp>
          <p:nvSpPr>
            <p:cNvPr id="2" name="文本框 1"/>
            <p:cNvSpPr txBox="1"/>
            <p:nvPr/>
          </p:nvSpPr>
          <p:spPr>
            <a:xfrm>
              <a:off x="1301" y="4652"/>
              <a:ext cx="177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Q6 (1)</a:t>
              </a:r>
              <a:endParaRPr lang="en-US" altLang="zh-CN" sz="2400" b="1"/>
            </a:p>
          </p:txBody>
        </p:sp>
        <p:graphicFrame>
          <p:nvGraphicFramePr>
            <p:cNvPr id="5" name="对象 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51" y="5393"/>
            <a:ext cx="7610" cy="48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" name="" r:id="rId1" imgW="2108200" imgH="1333500" progId="Equation.KSEE3">
                    <p:embed/>
                  </p:oleObj>
                </mc:Choice>
                <mc:Fallback>
                  <p:oleObj name="" r:id="rId1" imgW="2108200" imgH="13335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51" y="5393"/>
                          <a:ext cx="7610" cy="4818"/>
                        </a:xfrm>
                        <a:prstGeom prst="rect">
                          <a:avLst/>
                        </a:prstGeom>
                        <a:ln>
                          <a:solidFill>
                            <a:srgbClr val="FF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9196070" y="1283335"/>
            <a:ext cx="2515235" cy="3506470"/>
            <a:chOff x="1319" y="4670"/>
            <a:chExt cx="3961" cy="5522"/>
          </a:xfrm>
        </p:grpSpPr>
        <p:sp>
          <p:nvSpPr>
            <p:cNvPr id="8" name="文本框 7"/>
            <p:cNvSpPr txBox="1"/>
            <p:nvPr/>
          </p:nvSpPr>
          <p:spPr>
            <a:xfrm>
              <a:off x="1319" y="4670"/>
              <a:ext cx="370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Q6 (3) </a:t>
              </a:r>
              <a:endParaRPr lang="zh-CN" altLang="en-US" sz="2400" b="1"/>
            </a:p>
          </p:txBody>
        </p:sp>
        <p:graphicFrame>
          <p:nvGraphicFramePr>
            <p:cNvPr id="9" name="对象 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73" y="5372"/>
            <a:ext cx="3807" cy="48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3" imgW="1054100" imgH="1333500" progId="Equation.KSEE3">
                    <p:embed/>
                  </p:oleObj>
                </mc:Choice>
                <mc:Fallback>
                  <p:oleObj name="" r:id="rId3" imgW="1054100" imgH="13335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73" y="5372"/>
                          <a:ext cx="3807" cy="4820"/>
                        </a:xfrm>
                        <a:prstGeom prst="rect">
                          <a:avLst/>
                        </a:prstGeom>
                        <a:ln>
                          <a:solidFill>
                            <a:srgbClr val="FF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文本框 10"/>
          <p:cNvSpPr txBox="1"/>
          <p:nvPr/>
        </p:nvSpPr>
        <p:spPr>
          <a:xfrm>
            <a:off x="826135" y="5152390"/>
            <a:ext cx="10527030" cy="829945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b="1">
                <a:solidFill>
                  <a:srgbClr val="0000CC"/>
                </a:solidFill>
              </a:rPr>
              <a:t>在 </a:t>
            </a:r>
            <a:r>
              <a:rPr lang="en-US" altLang="zh-CN" sz="2400" b="1">
                <a:solidFill>
                  <a:srgbClr val="0000CC"/>
                </a:solidFill>
                <a:sym typeface="+mn-ea"/>
              </a:rPr>
              <a:t>Q6(2) </a:t>
            </a:r>
            <a:r>
              <a:rPr lang="zh-CN" altLang="en-US" sz="2400" b="1">
                <a:solidFill>
                  <a:srgbClr val="0000CC"/>
                </a:solidFill>
                <a:sym typeface="+mn-ea"/>
              </a:rPr>
              <a:t>及 </a:t>
            </a:r>
            <a:r>
              <a:rPr lang="en-US" altLang="zh-CN" sz="2400" b="1">
                <a:solidFill>
                  <a:srgbClr val="0000CC"/>
                </a:solidFill>
                <a:sym typeface="+mn-ea"/>
              </a:rPr>
              <a:t>Q6(3) </a:t>
            </a:r>
            <a:r>
              <a:rPr lang="zh-CN" altLang="en-US" sz="2400" b="1">
                <a:solidFill>
                  <a:srgbClr val="0000CC"/>
                </a:solidFill>
                <a:sym typeface="+mn-ea"/>
              </a:rPr>
              <a:t>中，数字 </a:t>
            </a:r>
            <a:r>
              <a:rPr lang="en-US" altLang="zh-CN" sz="2400" b="1">
                <a:solidFill>
                  <a:srgbClr val="0000CC"/>
                </a:solidFill>
                <a:sym typeface="+mn-ea"/>
              </a:rPr>
              <a:t>'1' </a:t>
            </a:r>
            <a:r>
              <a:rPr lang="zh-CN" altLang="en-US" sz="2400" b="1">
                <a:solidFill>
                  <a:srgbClr val="0000CC"/>
                </a:solidFill>
                <a:sym typeface="+mn-ea"/>
              </a:rPr>
              <a:t>可以是任意的数字</a:t>
            </a:r>
            <a:r>
              <a:rPr lang="en-US" altLang="zh-CN" sz="2400" b="1">
                <a:solidFill>
                  <a:srgbClr val="0000CC"/>
                </a:solidFill>
                <a:sym typeface="+mn-ea"/>
              </a:rPr>
              <a:t>n</a:t>
            </a:r>
            <a:r>
              <a:rPr lang="zh-CN" altLang="zh-CN" sz="2400" b="1">
                <a:solidFill>
                  <a:srgbClr val="0000CC"/>
                </a:solidFill>
                <a:sym typeface="+mn-ea"/>
              </a:rPr>
              <a:t>，</a:t>
            </a:r>
            <a:r>
              <a:rPr lang="zh-CN" altLang="en-US" sz="2400" b="1">
                <a:solidFill>
                  <a:srgbClr val="0000CC"/>
                </a:solidFill>
                <a:sym typeface="+mn-ea"/>
              </a:rPr>
              <a:t>也可以通过改变比较运算符</a:t>
            </a:r>
            <a:r>
              <a:rPr lang="en-US" altLang="zh-CN" sz="2400" b="1">
                <a:solidFill>
                  <a:srgbClr val="0000CC"/>
                </a:solidFill>
                <a:sym typeface="+mn-ea"/>
              </a:rPr>
              <a:t>'='</a:t>
            </a:r>
            <a:r>
              <a:rPr lang="zh-CN" altLang="en-US" sz="2400" b="1">
                <a:solidFill>
                  <a:srgbClr val="0000CC"/>
                </a:solidFill>
                <a:sym typeface="+mn-ea"/>
              </a:rPr>
              <a:t>来方便地表示 </a:t>
            </a:r>
            <a:r>
              <a:rPr lang="en-US" altLang="zh-CN" sz="2400" b="1">
                <a:solidFill>
                  <a:srgbClr val="0000CC"/>
                </a:solidFill>
                <a:sym typeface="+mn-ea"/>
              </a:rPr>
              <a:t>“</a:t>
            </a:r>
            <a:r>
              <a:rPr lang="zh-CN" altLang="en-US" sz="2400" b="1">
                <a:solidFill>
                  <a:srgbClr val="0000CC"/>
                </a:solidFill>
                <a:sym typeface="+mn-ea"/>
              </a:rPr>
              <a:t>不超过</a:t>
            </a:r>
            <a:r>
              <a:rPr lang="en-US" altLang="zh-CN" sz="2400" b="1">
                <a:solidFill>
                  <a:srgbClr val="0000CC"/>
                </a:solidFill>
                <a:sym typeface="+mn-ea"/>
              </a:rPr>
              <a:t>n</a:t>
            </a:r>
            <a:r>
              <a:rPr lang="zh-CN" altLang="en-US" sz="2400" b="1">
                <a:solidFill>
                  <a:srgbClr val="0000CC"/>
                </a:solidFill>
                <a:sym typeface="+mn-ea"/>
              </a:rPr>
              <a:t>次</a:t>
            </a:r>
            <a:r>
              <a:rPr lang="en-US" altLang="zh-CN" sz="2400" b="1">
                <a:solidFill>
                  <a:srgbClr val="0000CC"/>
                </a:solidFill>
                <a:sym typeface="+mn-ea"/>
              </a:rPr>
              <a:t>”</a:t>
            </a:r>
            <a:r>
              <a:rPr lang="zh-CN" altLang="en-US" sz="2400" b="1">
                <a:solidFill>
                  <a:srgbClr val="0000CC"/>
                </a:solidFill>
                <a:sym typeface="+mn-ea"/>
              </a:rPr>
              <a:t>、</a:t>
            </a:r>
            <a:r>
              <a:rPr lang="en-US" altLang="zh-CN" sz="2400" b="1">
                <a:solidFill>
                  <a:srgbClr val="0000CC"/>
                </a:solidFill>
                <a:sym typeface="+mn-ea"/>
              </a:rPr>
              <a:t>“</a:t>
            </a:r>
            <a:r>
              <a:rPr lang="zh-CN" altLang="en-US" sz="2400" b="1">
                <a:solidFill>
                  <a:srgbClr val="0000CC"/>
                </a:solidFill>
                <a:sym typeface="+mn-ea"/>
              </a:rPr>
              <a:t>至少</a:t>
            </a:r>
            <a:r>
              <a:rPr lang="en-US" altLang="zh-CN" sz="2400" b="1">
                <a:solidFill>
                  <a:srgbClr val="0000CC"/>
                </a:solidFill>
                <a:sym typeface="+mn-ea"/>
              </a:rPr>
              <a:t>n</a:t>
            </a:r>
            <a:r>
              <a:rPr lang="zh-CN" altLang="en-US" sz="2400" b="1">
                <a:solidFill>
                  <a:srgbClr val="0000CC"/>
                </a:solidFill>
                <a:sym typeface="+mn-ea"/>
              </a:rPr>
              <a:t>次</a:t>
            </a:r>
            <a:r>
              <a:rPr lang="en-US" altLang="zh-CN" sz="2400" b="1">
                <a:solidFill>
                  <a:srgbClr val="0000CC"/>
                </a:solidFill>
                <a:sym typeface="+mn-ea"/>
              </a:rPr>
              <a:t>”</a:t>
            </a:r>
            <a:r>
              <a:rPr lang="zh-CN" altLang="en-US" sz="2400" b="1">
                <a:solidFill>
                  <a:srgbClr val="0000CC"/>
                </a:solidFill>
                <a:sym typeface="+mn-ea"/>
              </a:rPr>
              <a:t>、</a:t>
            </a:r>
            <a:r>
              <a:rPr lang="en-US" altLang="zh-CN" sz="2400" b="1">
                <a:solidFill>
                  <a:srgbClr val="0000CC"/>
                </a:solidFill>
                <a:sym typeface="+mn-ea"/>
              </a:rPr>
              <a:t>......</a:t>
            </a:r>
            <a:r>
              <a:rPr lang="zh-CN" altLang="en-US" sz="2400" b="1">
                <a:solidFill>
                  <a:srgbClr val="0000CC"/>
                </a:solidFill>
                <a:sym typeface="+mn-ea"/>
              </a:rPr>
              <a:t>等查询语义</a:t>
            </a:r>
            <a:endParaRPr lang="zh-CN" altLang="en-US" sz="2400" b="1">
              <a:solidFill>
                <a:srgbClr val="0000CC"/>
              </a:solidFill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420995" y="1261110"/>
            <a:ext cx="3387090" cy="3519805"/>
            <a:chOff x="1319" y="4670"/>
            <a:chExt cx="5334" cy="5543"/>
          </a:xfrm>
        </p:grpSpPr>
        <p:sp>
          <p:nvSpPr>
            <p:cNvPr id="13" name="文本框 12"/>
            <p:cNvSpPr txBox="1"/>
            <p:nvPr/>
          </p:nvSpPr>
          <p:spPr>
            <a:xfrm>
              <a:off x="1319" y="4670"/>
              <a:ext cx="370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Q6 (2) </a:t>
              </a:r>
              <a:endParaRPr lang="zh-CN" altLang="en-US" sz="2400" b="1"/>
            </a:p>
          </p:txBody>
        </p: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515" y="5393"/>
            <a:ext cx="5138" cy="48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" name="" r:id="rId5" imgW="1422400" imgH="1333500" progId="Equation.KSEE3">
                    <p:embed/>
                  </p:oleObj>
                </mc:Choice>
                <mc:Fallback>
                  <p:oleObj name="" r:id="rId5" imgW="1422400" imgH="13335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515" y="5393"/>
                          <a:ext cx="5138" cy="4820"/>
                        </a:xfrm>
                        <a:prstGeom prst="rect">
                          <a:avLst/>
                        </a:prstGeom>
                        <a:ln>
                          <a:solidFill>
                            <a:srgbClr val="FF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55930"/>
            <a:ext cx="10515600" cy="829945"/>
          </a:xfrm>
          <a:ln>
            <a:solidFill>
              <a:schemeClr val="accent1"/>
            </a:solidFill>
          </a:ln>
        </p:spPr>
        <p:txBody>
          <a:bodyPr>
            <a:spAutoFit/>
          </a:bodyPr>
          <a:p>
            <a:pPr marL="514350" indent="-514350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zh-CN" altLang="en-US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请用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SQL</a:t>
            </a:r>
            <a:r>
              <a:rPr lang="zh-CN" altLang="en-US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语言来表示下述查询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 (</a:t>
            </a:r>
            <a:r>
              <a:rPr lang="zh-CN" altLang="en-US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结果返回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cid</a:t>
            </a:r>
            <a:r>
              <a:rPr lang="zh-CN" altLang="en-US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和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pid)</a:t>
            </a:r>
            <a:endParaRPr lang="zh-CN" altLang="en-US" sz="240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lvl="1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Q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7: 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客户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C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只</a:t>
            </a:r>
            <a:r>
              <a:rPr lang="zh-CN" altLang="x-none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购买过商品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这一种商品</a:t>
            </a:r>
            <a:endParaRPr lang="zh-CN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8420" y="1413510"/>
            <a:ext cx="3310890" cy="3529965"/>
            <a:chOff x="880" y="4652"/>
            <a:chExt cx="5214" cy="5559"/>
          </a:xfrm>
        </p:grpSpPr>
        <p:sp>
          <p:nvSpPr>
            <p:cNvPr id="2" name="文本框 1"/>
            <p:cNvSpPr txBox="1"/>
            <p:nvPr/>
          </p:nvSpPr>
          <p:spPr>
            <a:xfrm>
              <a:off x="1339" y="4652"/>
              <a:ext cx="177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Q7 (1)</a:t>
              </a:r>
              <a:endParaRPr lang="en-US" altLang="zh-CN" sz="2400" b="1"/>
            </a:p>
          </p:txBody>
        </p:sp>
        <p:graphicFrame>
          <p:nvGraphicFramePr>
            <p:cNvPr id="5" name="对象 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880" y="5393"/>
            <a:ext cx="5214" cy="48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" name="" r:id="rId1" imgW="1435100" imgH="1333500" progId="Equation.KSEE3">
                    <p:embed/>
                  </p:oleObj>
                </mc:Choice>
                <mc:Fallback>
                  <p:oleObj name="" r:id="rId1" imgW="1435100" imgH="13335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80" y="5393"/>
                          <a:ext cx="5214" cy="4818"/>
                        </a:xfrm>
                        <a:prstGeom prst="rect">
                          <a:avLst/>
                        </a:prstGeom>
                        <a:ln>
                          <a:solidFill>
                            <a:srgbClr val="FF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组合 19"/>
          <p:cNvGrpSpPr/>
          <p:nvPr/>
        </p:nvGrpSpPr>
        <p:grpSpPr>
          <a:xfrm>
            <a:off x="3500851" y="1413510"/>
            <a:ext cx="4118078" cy="3526049"/>
            <a:chOff x="1453" y="4670"/>
            <a:chExt cx="5946" cy="5402"/>
          </a:xfrm>
        </p:grpSpPr>
        <p:sp>
          <p:nvSpPr>
            <p:cNvPr id="21" name="文本框 20"/>
            <p:cNvSpPr txBox="1"/>
            <p:nvPr/>
          </p:nvSpPr>
          <p:spPr>
            <a:xfrm>
              <a:off x="1455" y="4670"/>
              <a:ext cx="3706" cy="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Q7 (2) </a:t>
              </a:r>
              <a:endParaRPr lang="zh-CN" altLang="en-US" sz="2400" b="1"/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53" y="5395"/>
            <a:ext cx="5946" cy="4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" name="" r:id="rId3" imgW="1701800" imgH="1295400" progId="Equation.KSEE3">
                    <p:embed/>
                  </p:oleObj>
                </mc:Choice>
                <mc:Fallback>
                  <p:oleObj name="" r:id="rId3" imgW="1701800" imgH="12954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53" y="5395"/>
                          <a:ext cx="5946" cy="4677"/>
                        </a:xfrm>
                        <a:prstGeom prst="rect">
                          <a:avLst/>
                        </a:prstGeom>
                        <a:ln>
                          <a:solidFill>
                            <a:srgbClr val="FF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7753350" y="1413510"/>
            <a:ext cx="4282440" cy="3521075"/>
            <a:chOff x="1804" y="4756"/>
            <a:chExt cx="6744" cy="5545"/>
          </a:xfrm>
        </p:grpSpPr>
        <p:sp>
          <p:nvSpPr>
            <p:cNvPr id="8" name="文本框 7"/>
            <p:cNvSpPr txBox="1"/>
            <p:nvPr/>
          </p:nvSpPr>
          <p:spPr>
            <a:xfrm>
              <a:off x="1813" y="4756"/>
              <a:ext cx="370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Q7 (3) </a:t>
              </a:r>
              <a:endParaRPr lang="zh-CN" altLang="en-US" sz="2400" b="1"/>
            </a:p>
          </p:txBody>
        </p:sp>
        <p:graphicFrame>
          <p:nvGraphicFramePr>
            <p:cNvPr id="9" name="对象 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804" y="5481"/>
            <a:ext cx="6744" cy="48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5" imgW="1866900" imgH="1333500" progId="Equation.KSEE3">
                    <p:embed/>
                  </p:oleObj>
                </mc:Choice>
                <mc:Fallback>
                  <p:oleObj name="" r:id="rId5" imgW="1866900" imgH="13335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04" y="5481"/>
                          <a:ext cx="6744" cy="4820"/>
                        </a:xfrm>
                        <a:prstGeom prst="rect">
                          <a:avLst/>
                        </a:prstGeom>
                        <a:ln>
                          <a:solidFill>
                            <a:srgbClr val="FF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1480</Words>
  <Application>WPS 演示</Application>
  <PresentationFormat>宽屏</PresentationFormat>
  <Paragraphs>99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20</vt:i4>
      </vt:variant>
      <vt:variant>
        <vt:lpstr>幻灯片标题</vt:lpstr>
      </vt:variant>
      <vt:variant>
        <vt:i4>12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关系模式如下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njujack</dc:creator>
  <cp:lastModifiedBy>njujack</cp:lastModifiedBy>
  <cp:revision>18</cp:revision>
  <dcterms:created xsi:type="dcterms:W3CDTF">2017-03-24T01:21:00Z</dcterms:created>
  <dcterms:modified xsi:type="dcterms:W3CDTF">2018-04-20T01:43:45Z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