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581660"/>
            <a:ext cx="11511915" cy="460375"/>
          </a:xfrm>
        </p:spPr>
        <p:txBody>
          <a:bodyPr wrap="square">
            <a:sp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设有一个教务管理数据库，其中的关系模式如下：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800" y="76835"/>
            <a:ext cx="314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000" b="1" i="1" u="sng"/>
              <a:t>课后思考题</a:t>
            </a:r>
            <a:r>
              <a:rPr lang="en-US" altLang="zh-CN" sz="2000" b="1" i="1" u="sng"/>
              <a:t>(SQL 2018.4.20)</a:t>
            </a:r>
            <a:endParaRPr lang="en-US" altLang="zh-CN" sz="2000" b="1" i="1" u="sng"/>
          </a:p>
        </p:txBody>
      </p:sp>
      <p:graphicFrame>
        <p:nvGraphicFramePr>
          <p:cNvPr id="2" name="表格 1"/>
          <p:cNvGraphicFramePr/>
          <p:nvPr/>
        </p:nvGraphicFramePr>
        <p:xfrm>
          <a:off x="281305" y="1080135"/>
          <a:ext cx="1168209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75"/>
                <a:gridCol w="4886325"/>
                <a:gridCol w="5840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000">
                          <a:solidFill>
                            <a:schemeClr val="tx1"/>
                          </a:solidFill>
                        </a:rPr>
                        <a:t>关系</a:t>
                      </a:r>
                      <a:endParaRPr lang="zh-CN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属性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000">
                          <a:solidFill>
                            <a:schemeClr val="tx1"/>
                          </a:solidFill>
                        </a:rPr>
                        <a:t>关系模式</a:t>
                      </a:r>
                      <a:endParaRPr lang="zh-CN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</a:rPr>
                        <a:t>学生</a:t>
                      </a:r>
                      <a:endParaRPr lang="zh-CN" altLang="en-US" sz="2000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学号，姓名，就读院系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Student(sno, sname, dept)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</a:rPr>
                        <a:t>教师</a:t>
                      </a:r>
                      <a:endParaRPr lang="zh-CN" altLang="en-US" sz="2000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工号，姓名，工作院系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Instructor(ino, iname, dept)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</a:rPr>
                        <a:t>课程</a:t>
                      </a:r>
                      <a:endParaRPr lang="zh-CN" altLang="en-US" sz="2000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课程号，课程名，开课院系，学分，课程类型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Course(cno, cname, dept, credit, optional)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</a:rPr>
                        <a:t>选课</a:t>
                      </a:r>
                      <a:endParaRPr lang="zh-CN" altLang="en-US" sz="2000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学号，课程号，</a:t>
                      </a:r>
                      <a:r>
                        <a:rPr lang="zh-CN"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授课教师工号，选修年份，选修学期，</a:t>
                      </a: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成绩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Study(sno, cno, </a:t>
                      </a:r>
                      <a:r>
                        <a:rPr lang="en-US" altLang="zh-CN"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ino, syear, semester, </a:t>
                      </a: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grade)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635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CC"/>
                          </a:solidFill>
                        </a:rPr>
                        <a:t>授课</a:t>
                      </a:r>
                      <a:endParaRPr lang="zh-CN" altLang="en-US" sz="2000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主讲教师工号，课程号，授课年份，授课学期，课时数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6350">
                      <a:solidFill>
                        <a:schemeClr val="tx1"/>
                      </a:solidFill>
                      <a:prstDash val="sysDash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Teach(ino, cno, tyear, semester,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hour</a:t>
                      </a:r>
                      <a:r>
                        <a: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sym typeface="+mn-ea"/>
                        </a:rPr>
                        <a:t>s)</a:t>
                      </a:r>
                      <a:endParaRPr lang="zh-CN" altLang="en-US"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220980" y="4354195"/>
            <a:ext cx="11742420" cy="1938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其中：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同一门课同一个学生只能有一条选课记录；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成绩全部采用百分制</a:t>
            </a:r>
            <a:r>
              <a:rPr 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，</a:t>
            </a: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成绩大于或等于60分才能获得该门课程的学分；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单门课程的学分绩计算公式是                          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课程类型分‘必修’和‘选修’两种；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对象 -2147482624"/>
          <p:cNvGraphicFramePr>
            <a:graphicFrameLocks noChangeAspect="1"/>
          </p:cNvGraphicFramePr>
          <p:nvPr/>
        </p:nvGraphicFramePr>
        <p:xfrm>
          <a:off x="5048250" y="5490845"/>
          <a:ext cx="203835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54100" imgH="203200" progId="Equation.KSEE3">
                  <p:embed/>
                </p:oleObj>
              </mc:Choice>
              <mc:Fallback>
                <p:oleObj name="" r:id="rId1" imgW="10541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48250" y="5490845"/>
                        <a:ext cx="2038350" cy="39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581660"/>
            <a:ext cx="11511915" cy="4866640"/>
          </a:xfrm>
        </p:spPr>
        <p:txBody>
          <a:bodyPr wrap="square">
            <a:spAutoFit/>
          </a:bodyPr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请用SQL来表示下述数据访问请求。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sz="12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查询满足下述条件的课程的课程名及开课院系：课程名中含‘数据库’的课程；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查询满足下述条件的课程的课程号和课程名：‘开课院系’为空；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查询满足下述条件的教师的工号和姓名：在2014至2016年之间没有承担过授课任务；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查询满足下述条件的教师的工号和姓名：只主讲过自己所在院系开设的课程；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查询满足下述条件的学生的学号和姓名：所有课程都及格，且修读了‘计算机’系开设的所有‘必修’课；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</a:rPr>
              <a:t>查询只有一位老师担任过授课任务的课程，结果返回满足条件课程的课程号，开课院系及累计开课次数；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3800" y="76835"/>
            <a:ext cx="314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000" b="1" i="1" u="sng"/>
              <a:t>课后思考题</a:t>
            </a:r>
            <a:r>
              <a:rPr lang="en-US" altLang="zh-CN" sz="2000" b="1" i="1" u="sng"/>
              <a:t>(SQL 2018.4.20)</a:t>
            </a:r>
            <a:endParaRPr lang="en-US" altLang="zh-CN" sz="2000" b="1" i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581660"/>
            <a:ext cx="11511915" cy="3558540"/>
          </a:xfrm>
        </p:spPr>
        <p:txBody>
          <a:bodyPr wrap="square">
            <a:spAutoFit/>
          </a:bodyPr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查询每一位老师</a:t>
            </a:r>
            <a:r>
              <a:rPr lang="zh-CN"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第一次上课和</a:t>
            </a: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最</a:t>
            </a:r>
            <a:r>
              <a:rPr lang="zh-CN"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后一次</a:t>
            </a: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上课的</a:t>
            </a:r>
            <a:r>
              <a:rPr lang="zh-CN"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年份</a:t>
            </a: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查询每一位教师的授课次数及累计课时数，结果只返回累计课时数超过1000小时的教师的工号，授课次数及累计课时数；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针对所有‘必修’课程都及格的同学，统计每一个人的平均学分绩，结果返回学号，就读院系，平均学分绩，并按照‘就读院系的升序’和‘平均学分绩的降序’输出结果；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sz="2400" b="1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查询每一位同学的学号，姓名，就读院系，修读课程门数，取得的学分总数，以及‘必修’课程的平均学分绩。</a:t>
            </a:r>
            <a:endParaRPr sz="24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3800" y="76835"/>
            <a:ext cx="314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000" b="1" i="1" u="sng"/>
              <a:t>课后思考题</a:t>
            </a:r>
            <a:r>
              <a:rPr lang="en-US" altLang="zh-CN" sz="2000" b="1" i="1" u="sng"/>
              <a:t>(SQL 2018.4.20)</a:t>
            </a:r>
            <a:endParaRPr lang="en-US" altLang="zh-CN" sz="2000" b="1" i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>宽屏</PresentationFormat>
  <Paragraphs>64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20</cp:revision>
  <dcterms:created xsi:type="dcterms:W3CDTF">2017-03-24T01:21:00Z</dcterms:created>
  <dcterms:modified xsi:type="dcterms:W3CDTF">2018-04-20T14:17:09Z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