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260" r:id="rId3"/>
    <p:sldId id="257" r:id="rId4"/>
    <p:sldId id="265" r:id="rId5"/>
    <p:sldId id="263" r:id="rId7"/>
    <p:sldId id="266" r:id="rId8"/>
    <p:sldId id="267" r:id="rId9"/>
    <p:sldId id="268" r:id="rId10"/>
    <p:sldId id="271" r:id="rId11"/>
    <p:sldId id="272" r:id="rId12"/>
    <p:sldId id="273" r:id="rId13"/>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也可以使用 </a:t>
            </a:r>
            <a:r>
              <a:rPr lang="en-US" altLang="zh-CN"/>
              <a:t>NOT EXISTS</a:t>
            </a:r>
            <a:r>
              <a:rPr lang="zh-CN" altLang="en-US"/>
              <a:t>，或者两个子查询之间的差运算来表示该查询。</a:t>
            </a:r>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因为结果集含教师的关键字，也可用两个子查询之间的差运算来获得查询结果（</a:t>
            </a:r>
            <a:r>
              <a:rPr lang="en-US" altLang="zh-CN"/>
              <a:t>EXCEPT</a:t>
            </a:r>
            <a:r>
              <a:rPr lang="zh-CN" altLang="en-US"/>
              <a:t>操作）</a:t>
            </a:r>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因为在查询的结果集中含学生的关键字</a:t>
            </a:r>
            <a:r>
              <a:rPr lang="en-US" altLang="zh-CN">
                <a:sym typeface="+mn-ea"/>
              </a:rPr>
              <a:t>sno</a:t>
            </a:r>
            <a:r>
              <a:rPr lang="zh-CN" altLang="en-US">
                <a:sym typeface="+mn-ea"/>
              </a:rPr>
              <a:t>，所以也可使用以下的另外两种查询表示方法：</a:t>
            </a:r>
            <a:endParaRPr lang="zh-CN" altLang="en-US">
              <a:sym typeface="+mn-ea"/>
            </a:endParaRPr>
          </a:p>
          <a:p>
            <a:r>
              <a:rPr lang="en-US" altLang="zh-CN">
                <a:sym typeface="+mn-ea"/>
              </a:rPr>
              <a:t>1</a:t>
            </a:r>
            <a:r>
              <a:rPr lang="zh-CN" altLang="en-US">
                <a:sym typeface="+mn-ea"/>
              </a:rPr>
              <a:t>）写两个子查询“选修过计算机系开设的所有必修课”的同学和“所有课程都及格”的同学，然后再使用SQL中提供的子查询间的交运算INTERSECT；</a:t>
            </a:r>
            <a:endParaRPr lang="zh-CN" altLang="en-US">
              <a:sym typeface="+mn-ea"/>
            </a:endParaRPr>
          </a:p>
          <a:p>
            <a:r>
              <a:rPr lang="en-US" altLang="zh-CN">
                <a:sym typeface="+mn-ea"/>
              </a:rPr>
              <a:t>2</a:t>
            </a:r>
            <a:r>
              <a:rPr lang="zh-CN" altLang="en-US">
                <a:sym typeface="+mn-ea"/>
              </a:rPr>
              <a:t>）使用SQL中的减法运算EXCEPT，用“选修过计算机系开设的所有必修课的同学”减去“有不及格课程的同学”。</a:t>
            </a:r>
            <a:endParaRPr lang="zh-CN" altLang="en-US"/>
          </a:p>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zh-CN"/>
              <a:t>也可以分别查询每一位老师第一次上课的年份和最后一次上课的年份，然后将两个子查询的结果 </a:t>
            </a:r>
            <a:r>
              <a:rPr lang="en-US" altLang="zh-CN"/>
              <a:t>UNION </a:t>
            </a:r>
            <a:r>
              <a:rPr lang="zh-CN" altLang="en-US"/>
              <a:t>起来</a:t>
            </a:r>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zh-CN"/>
              <a:t>在这里，</a:t>
            </a:r>
            <a:r>
              <a:rPr lang="en-US" altLang="zh-CN"/>
              <a:t>“</a:t>
            </a:r>
            <a:r>
              <a:rPr lang="zh-CN" altLang="en-US"/>
              <a:t>所有必修课程都及格</a:t>
            </a:r>
            <a:r>
              <a:rPr lang="en-US" altLang="zh-CN"/>
              <a:t>”</a:t>
            </a:r>
            <a:r>
              <a:rPr lang="zh-CN" altLang="en-US"/>
              <a:t>被理解为</a:t>
            </a:r>
            <a:r>
              <a:rPr lang="en-US" altLang="zh-CN"/>
              <a:t>“</a:t>
            </a:r>
            <a:r>
              <a:rPr lang="zh-CN" altLang="en-US"/>
              <a:t>选修了的必修课程都及格</a:t>
            </a:r>
            <a:r>
              <a:rPr lang="en-US" altLang="zh-CN"/>
              <a:t>”</a:t>
            </a:r>
            <a:r>
              <a:rPr lang="zh-CN" altLang="en-US"/>
              <a:t>，如果要按照</a:t>
            </a:r>
            <a:r>
              <a:rPr lang="en-US" altLang="zh-CN"/>
              <a:t>“</a:t>
            </a:r>
            <a:r>
              <a:rPr lang="zh-CN" altLang="en-US"/>
              <a:t>选修了所有的必修课程且都及格</a:t>
            </a:r>
            <a:r>
              <a:rPr lang="en-US" altLang="zh-CN"/>
              <a:t>”</a:t>
            </a:r>
            <a:r>
              <a:rPr lang="zh-CN" altLang="en-US"/>
              <a:t>来理解的话，需要另外表示。</a:t>
            </a:r>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因为三个统计函数所统计的范围不同，所以不能在同一个子查询中同时完成这三个统计操作，所以在</a:t>
            </a:r>
            <a:r>
              <a:rPr lang="en-US" altLang="zh-CN"/>
              <a:t>FROM</a:t>
            </a:r>
            <a:r>
              <a:rPr lang="zh-CN" altLang="en-US"/>
              <a:t>子句中嵌入了三个子查询</a:t>
            </a:r>
            <a:r>
              <a:rPr lang="zh-CN" altLang="en-US"/>
              <a:t>，分别对应三种不同的统计需求。</a:t>
            </a:r>
            <a:endParaRPr lang="zh-CN" altLang="en-US"/>
          </a:p>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4" y="2665379"/>
            <a:ext cx="4873574"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8" y="2665379"/>
            <a:ext cx="4897576"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1.wmf"/><Relationship Id="rId1"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220980" y="581660"/>
            <a:ext cx="11511915" cy="460375"/>
          </a:xfrm>
        </p:spPr>
        <p:txBody>
          <a:bodyPr wrap="square">
            <a:spAutoFit/>
          </a:bodyPr>
          <a:p>
            <a:pPr marL="0" indent="0" fontAlgn="auto">
              <a:lnSpc>
                <a:spcPct val="100000"/>
              </a:lnSpc>
              <a:spcBef>
                <a:spcPts val="0"/>
              </a:spcBef>
              <a:spcAft>
                <a:spcPts val="0"/>
              </a:spcAft>
              <a:buNone/>
            </a:pPr>
            <a:r>
              <a:rPr sz="2400" b="1">
                <a:solidFill>
                  <a:srgbClr val="0000CC"/>
                </a:solidFill>
                <a:latin typeface="Arial" panose="020B0604020202020204" pitchFamily="34" charset="0"/>
              </a:rPr>
              <a:t>设有一个教务管理数据库，其中的关系模式如下：</a:t>
            </a:r>
            <a:endParaRPr sz="2400" b="1">
              <a:solidFill>
                <a:srgbClr val="0000CC"/>
              </a:solidFill>
              <a:latin typeface="Arial" panose="020B0604020202020204" pitchFamily="34" charset="0"/>
            </a:endParaRPr>
          </a:p>
        </p:txBody>
      </p:sp>
      <p:sp>
        <p:nvSpPr>
          <p:cNvPr id="4" name="文本框 3"/>
          <p:cNvSpPr txBox="1"/>
          <p:nvPr/>
        </p:nvSpPr>
        <p:spPr>
          <a:xfrm>
            <a:off x="8813800" y="76835"/>
            <a:ext cx="3149600" cy="398780"/>
          </a:xfrm>
          <a:prstGeom prst="rect">
            <a:avLst/>
          </a:prstGeom>
          <a:noFill/>
        </p:spPr>
        <p:txBody>
          <a:bodyPr wrap="square" rtlCol="0">
            <a:spAutoFit/>
          </a:bodyPr>
          <a:p>
            <a:pPr algn="r"/>
            <a:r>
              <a:rPr lang="zh-CN" altLang="zh-CN" sz="2000" b="1" i="1" u="sng"/>
              <a:t>课后思考题</a:t>
            </a:r>
            <a:r>
              <a:rPr lang="en-US" altLang="zh-CN" sz="2000" b="1" i="1" u="sng"/>
              <a:t>(SQL 2018.4.20)</a:t>
            </a:r>
            <a:endParaRPr lang="en-US" altLang="zh-CN" sz="2000" b="1" i="1" u="sng"/>
          </a:p>
        </p:txBody>
      </p:sp>
      <p:graphicFrame>
        <p:nvGraphicFramePr>
          <p:cNvPr id="2" name="表格 1"/>
          <p:cNvGraphicFramePr/>
          <p:nvPr/>
        </p:nvGraphicFramePr>
        <p:xfrm>
          <a:off x="281305" y="1080135"/>
          <a:ext cx="11682095" cy="3063240"/>
        </p:xfrm>
        <a:graphic>
          <a:graphicData uri="http://schemas.openxmlformats.org/drawingml/2006/table">
            <a:tbl>
              <a:tblPr firstRow="1" bandRow="1">
                <a:tableStyleId>{5C22544A-7EE6-4342-B048-85BDC9FD1C3A}</a:tableStyleId>
              </a:tblPr>
              <a:tblGrid>
                <a:gridCol w="955675"/>
                <a:gridCol w="4886325"/>
                <a:gridCol w="5840095"/>
              </a:tblGrid>
              <a:tr h="381000">
                <a:tc>
                  <a:txBody>
                    <a:bodyPr/>
                    <a:p>
                      <a:pPr algn="ctr">
                        <a:buNone/>
                      </a:pPr>
                      <a:r>
                        <a:rPr lang="zh-CN" altLang="zh-CN" sz="2000">
                          <a:solidFill>
                            <a:schemeClr val="tx1"/>
                          </a:solidFill>
                        </a:rPr>
                        <a:t>关系</a:t>
                      </a:r>
                      <a:endParaRPr lang="zh-CN" altLang="zh-CN" sz="2000">
                        <a:solidFill>
                          <a:schemeClr val="tx1"/>
                        </a:solidFill>
                      </a:endParaRPr>
                    </a:p>
                  </a:txBody>
                  <a:tcPr>
                    <a:lnL w="12700">
                      <a:solidFill>
                        <a:schemeClr val="tx1"/>
                      </a:solidFill>
                      <a:prstDash val="solid"/>
                    </a:lnL>
                    <a:lnR w="6350">
                      <a:solidFill>
                        <a:schemeClr val="tx1"/>
                      </a:solidFill>
                      <a:prstDash val="sysDash"/>
                    </a:lnR>
                    <a:lnT w="12700">
                      <a:solidFill>
                        <a:schemeClr val="tx1"/>
                      </a:solidFill>
                      <a:prstDash val="solid"/>
                    </a:lnT>
                    <a:lnB w="6350">
                      <a:solidFill>
                        <a:schemeClr val="tx1"/>
                      </a:solidFill>
                      <a:prstDash val="sysDash"/>
                    </a:lnB>
                    <a:noFill/>
                  </a:tcPr>
                </a:tc>
                <a:tc>
                  <a:txBody>
                    <a:bodyPr/>
                    <a:p>
                      <a:pPr algn="ctr">
                        <a:buNone/>
                      </a:pPr>
                      <a:r>
                        <a:rPr lang="zh-CN" altLang="en-US" sz="2000">
                          <a:solidFill>
                            <a:schemeClr val="tx1"/>
                          </a:solidFill>
                        </a:rPr>
                        <a:t>属性</a:t>
                      </a:r>
                      <a:endParaRPr lang="zh-CN" altLang="en-US" sz="2000">
                        <a:solidFill>
                          <a:schemeClr val="tx1"/>
                        </a:solidFill>
                      </a:endParaRPr>
                    </a:p>
                  </a:txBody>
                  <a:tcPr>
                    <a:lnL w="6350">
                      <a:solidFill>
                        <a:schemeClr val="tx1"/>
                      </a:solidFill>
                      <a:prstDash val="sysDash"/>
                    </a:lnL>
                    <a:lnR w="6350">
                      <a:solidFill>
                        <a:schemeClr val="tx1"/>
                      </a:solidFill>
                      <a:prstDash val="sysDash"/>
                    </a:lnR>
                    <a:lnT w="12700">
                      <a:solidFill>
                        <a:schemeClr val="tx1"/>
                      </a:solidFill>
                      <a:prstDash val="solid"/>
                    </a:lnT>
                    <a:lnB w="6350">
                      <a:solidFill>
                        <a:schemeClr val="tx1"/>
                      </a:solidFill>
                      <a:prstDash val="sysDash"/>
                    </a:lnB>
                    <a:noFill/>
                  </a:tcPr>
                </a:tc>
                <a:tc>
                  <a:txBody>
                    <a:bodyPr/>
                    <a:p>
                      <a:pPr algn="ctr">
                        <a:buNone/>
                      </a:pPr>
                      <a:r>
                        <a:rPr lang="zh-CN" altLang="zh-CN" sz="2000">
                          <a:solidFill>
                            <a:schemeClr val="tx1"/>
                          </a:solidFill>
                        </a:rPr>
                        <a:t>关系模式</a:t>
                      </a:r>
                      <a:endParaRPr lang="zh-CN" altLang="zh-CN" sz="2000">
                        <a:solidFill>
                          <a:schemeClr val="tx1"/>
                        </a:solidFill>
                      </a:endParaRPr>
                    </a:p>
                  </a:txBody>
                  <a:tcPr>
                    <a:lnL w="6350">
                      <a:solidFill>
                        <a:schemeClr val="tx1"/>
                      </a:solidFill>
                      <a:prstDash val="sysDash"/>
                    </a:lnL>
                    <a:lnR w="12700">
                      <a:solidFill>
                        <a:schemeClr val="tx1"/>
                      </a:solidFill>
                      <a:prstDash val="solid"/>
                    </a:lnR>
                    <a:lnT w="12700">
                      <a:solidFill>
                        <a:schemeClr val="tx1"/>
                      </a:solidFill>
                      <a:prstDash val="solid"/>
                    </a:lnT>
                    <a:lnB w="6350">
                      <a:solidFill>
                        <a:schemeClr val="tx1"/>
                      </a:solidFill>
                      <a:prstDash val="sysDash"/>
                    </a:lnB>
                    <a:noFill/>
                  </a:tcPr>
                </a:tc>
              </a:tr>
              <a:tr h="381000">
                <a:tc>
                  <a:txBody>
                    <a:bodyPr/>
                    <a:p>
                      <a:pPr algn="ctr">
                        <a:buNone/>
                      </a:pPr>
                      <a:r>
                        <a:rPr lang="zh-CN" altLang="en-US" sz="2000">
                          <a:solidFill>
                            <a:srgbClr val="0000CC"/>
                          </a:solidFill>
                        </a:rPr>
                        <a:t>学生</a:t>
                      </a:r>
                      <a:endParaRPr lang="zh-CN" altLang="en-US" sz="2000">
                        <a:solidFill>
                          <a:srgbClr val="0000CC"/>
                        </a:solidFill>
                      </a:endParaRPr>
                    </a:p>
                  </a:txBody>
                  <a:tcPr anchor="ctr" anchorCtr="0">
                    <a:lnL w="12700">
                      <a:solidFill>
                        <a:schemeClr val="tx1"/>
                      </a:solidFill>
                      <a:prstDash val="solid"/>
                    </a:lnL>
                    <a:lnR w="6350">
                      <a:solidFill>
                        <a:schemeClr val="tx1"/>
                      </a:solidFill>
                      <a:prstDash val="sysDash"/>
                    </a:lnR>
                    <a:lnT w="6350">
                      <a:solidFill>
                        <a:schemeClr val="tx1"/>
                      </a:solidFill>
                      <a:prstDash val="sysDash"/>
                    </a:lnT>
                    <a:lnB w="6350">
                      <a:solidFill>
                        <a:schemeClr val="tx1"/>
                      </a:solidFill>
                      <a:prstDash val="sysDash"/>
                    </a:lnB>
                    <a:noFill/>
                  </a:tcPr>
                </a:tc>
                <a:tc>
                  <a:txBody>
                    <a:bodyPr/>
                    <a:p>
                      <a:pPr algn="l">
                        <a:buNone/>
                      </a:pPr>
                      <a:r>
                        <a:rPr sz="2000" b="1">
                          <a:solidFill>
                            <a:srgbClr val="0000CC"/>
                          </a:solidFill>
                          <a:latin typeface="Arial" panose="020B0604020202020204" pitchFamily="34" charset="0"/>
                          <a:sym typeface="+mn-ea"/>
                        </a:rPr>
                        <a:t>学号，姓名，就读院系</a:t>
                      </a:r>
                      <a:endParaRPr lang="zh-CN" altLang="en-US" sz="2000" b="1">
                        <a:solidFill>
                          <a:srgbClr val="0000CC"/>
                        </a:solidFill>
                        <a:latin typeface="Arial" panose="020B0604020202020204" pitchFamily="34" charset="0"/>
                        <a:sym typeface="+mn-ea"/>
                      </a:endParaRPr>
                    </a:p>
                  </a:txBody>
                  <a:tcPr anchor="ctr" anchorCtr="0">
                    <a:lnL w="6350">
                      <a:solidFill>
                        <a:schemeClr val="tx1"/>
                      </a:solidFill>
                      <a:prstDash val="sysDash"/>
                    </a:lnL>
                    <a:lnR w="6350">
                      <a:solidFill>
                        <a:schemeClr val="tx1"/>
                      </a:solidFill>
                      <a:prstDash val="sysDash"/>
                    </a:lnR>
                    <a:lnT w="6350">
                      <a:solidFill>
                        <a:schemeClr val="tx1"/>
                      </a:solidFill>
                      <a:prstDash val="sysDash"/>
                    </a:lnT>
                    <a:lnB w="6350">
                      <a:solidFill>
                        <a:schemeClr val="tx1"/>
                      </a:solidFill>
                      <a:prstDash val="sysDash"/>
                    </a:lnB>
                    <a:noFill/>
                  </a:tcPr>
                </a:tc>
                <a:tc>
                  <a:txBody>
                    <a:bodyPr/>
                    <a:p>
                      <a:pPr algn="l">
                        <a:buNone/>
                      </a:pPr>
                      <a:r>
                        <a:rPr sz="2000" b="1">
                          <a:solidFill>
                            <a:srgbClr val="0000CC"/>
                          </a:solidFill>
                          <a:latin typeface="Arial" panose="020B0604020202020204" pitchFamily="34" charset="0"/>
                          <a:sym typeface="+mn-ea"/>
                        </a:rPr>
                        <a:t>Student(sno, sname, dept)</a:t>
                      </a:r>
                      <a:endParaRPr lang="zh-CN" altLang="en-US" sz="2000" b="1">
                        <a:solidFill>
                          <a:srgbClr val="0000CC"/>
                        </a:solidFill>
                        <a:latin typeface="Arial" panose="020B0604020202020204" pitchFamily="34" charset="0"/>
                        <a:sym typeface="+mn-ea"/>
                      </a:endParaRPr>
                    </a:p>
                  </a:txBody>
                  <a:tcPr anchor="ctr" anchorCtr="0">
                    <a:lnL w="6350">
                      <a:solidFill>
                        <a:schemeClr val="tx1"/>
                      </a:solidFill>
                      <a:prstDash val="sysDash"/>
                    </a:lnL>
                    <a:lnR w="12700">
                      <a:solidFill>
                        <a:schemeClr val="tx1"/>
                      </a:solidFill>
                      <a:prstDash val="solid"/>
                    </a:lnR>
                    <a:lnT w="6350">
                      <a:solidFill>
                        <a:schemeClr val="tx1"/>
                      </a:solidFill>
                      <a:prstDash val="sysDash"/>
                    </a:lnT>
                    <a:lnB w="6350">
                      <a:solidFill>
                        <a:schemeClr val="tx1"/>
                      </a:solidFill>
                      <a:prstDash val="sysDash"/>
                    </a:lnB>
                    <a:noFill/>
                  </a:tcPr>
                </a:tc>
              </a:tr>
              <a:tr h="381000">
                <a:tc>
                  <a:txBody>
                    <a:bodyPr/>
                    <a:p>
                      <a:pPr algn="ctr">
                        <a:buNone/>
                      </a:pPr>
                      <a:r>
                        <a:rPr lang="zh-CN" altLang="en-US" sz="2000">
                          <a:solidFill>
                            <a:srgbClr val="0000CC"/>
                          </a:solidFill>
                        </a:rPr>
                        <a:t>教师</a:t>
                      </a:r>
                      <a:endParaRPr lang="zh-CN" altLang="en-US" sz="2000">
                        <a:solidFill>
                          <a:srgbClr val="0000CC"/>
                        </a:solidFill>
                      </a:endParaRPr>
                    </a:p>
                  </a:txBody>
                  <a:tcPr anchor="ctr" anchorCtr="0">
                    <a:lnL w="12700">
                      <a:solidFill>
                        <a:schemeClr val="tx1"/>
                      </a:solidFill>
                      <a:prstDash val="solid"/>
                    </a:lnL>
                    <a:lnR w="6350">
                      <a:solidFill>
                        <a:schemeClr val="tx1"/>
                      </a:solidFill>
                      <a:prstDash val="sysDash"/>
                    </a:lnR>
                    <a:lnT w="6350">
                      <a:solidFill>
                        <a:schemeClr val="tx1"/>
                      </a:solidFill>
                      <a:prstDash val="sysDash"/>
                    </a:lnT>
                    <a:lnB w="6350">
                      <a:solidFill>
                        <a:schemeClr val="tx1"/>
                      </a:solidFill>
                      <a:prstDash val="sysDash"/>
                    </a:lnB>
                    <a:noFill/>
                  </a:tcPr>
                </a:tc>
                <a:tc>
                  <a:txBody>
                    <a:bodyPr/>
                    <a:p>
                      <a:pPr algn="l">
                        <a:buNone/>
                      </a:pPr>
                      <a:r>
                        <a:rPr sz="2000" b="1">
                          <a:solidFill>
                            <a:srgbClr val="0000CC"/>
                          </a:solidFill>
                          <a:latin typeface="Arial" panose="020B0604020202020204" pitchFamily="34" charset="0"/>
                          <a:sym typeface="+mn-ea"/>
                        </a:rPr>
                        <a:t>工号，姓名，工作院系</a:t>
                      </a:r>
                      <a:endParaRPr lang="zh-CN" altLang="en-US" sz="2000" b="1">
                        <a:solidFill>
                          <a:srgbClr val="0000CC"/>
                        </a:solidFill>
                        <a:latin typeface="Arial" panose="020B0604020202020204" pitchFamily="34" charset="0"/>
                        <a:sym typeface="+mn-ea"/>
                      </a:endParaRPr>
                    </a:p>
                  </a:txBody>
                  <a:tcPr anchor="ctr" anchorCtr="0">
                    <a:lnL w="6350">
                      <a:solidFill>
                        <a:schemeClr val="tx1"/>
                      </a:solidFill>
                      <a:prstDash val="sysDash"/>
                    </a:lnL>
                    <a:lnR w="6350">
                      <a:solidFill>
                        <a:schemeClr val="tx1"/>
                      </a:solidFill>
                      <a:prstDash val="sysDash"/>
                    </a:lnR>
                    <a:lnT w="6350">
                      <a:solidFill>
                        <a:schemeClr val="tx1"/>
                      </a:solidFill>
                      <a:prstDash val="sysDash"/>
                    </a:lnT>
                    <a:lnB w="6350">
                      <a:solidFill>
                        <a:schemeClr val="tx1"/>
                      </a:solidFill>
                      <a:prstDash val="sysDash"/>
                    </a:lnB>
                    <a:noFill/>
                  </a:tcPr>
                </a:tc>
                <a:tc>
                  <a:txBody>
                    <a:bodyPr/>
                    <a:p>
                      <a:pPr algn="l">
                        <a:buNone/>
                      </a:pPr>
                      <a:r>
                        <a:rPr sz="2000" b="1">
                          <a:solidFill>
                            <a:srgbClr val="0000CC"/>
                          </a:solidFill>
                          <a:latin typeface="Arial" panose="020B0604020202020204" pitchFamily="34" charset="0"/>
                          <a:sym typeface="+mn-ea"/>
                        </a:rPr>
                        <a:t>Instructor(ino, iname, dept)</a:t>
                      </a:r>
                      <a:endParaRPr lang="zh-CN" altLang="en-US" sz="2000" b="1">
                        <a:solidFill>
                          <a:srgbClr val="0000CC"/>
                        </a:solidFill>
                        <a:latin typeface="Arial" panose="020B0604020202020204" pitchFamily="34" charset="0"/>
                        <a:sym typeface="+mn-ea"/>
                      </a:endParaRPr>
                    </a:p>
                  </a:txBody>
                  <a:tcPr anchor="ctr" anchorCtr="0">
                    <a:lnL w="6350">
                      <a:solidFill>
                        <a:schemeClr val="tx1"/>
                      </a:solidFill>
                      <a:prstDash val="sysDash"/>
                    </a:lnL>
                    <a:lnR w="12700">
                      <a:solidFill>
                        <a:schemeClr val="tx1"/>
                      </a:solidFill>
                      <a:prstDash val="solid"/>
                    </a:lnR>
                    <a:lnT w="6350">
                      <a:solidFill>
                        <a:schemeClr val="tx1"/>
                      </a:solidFill>
                      <a:prstDash val="sysDash"/>
                    </a:lnT>
                    <a:lnB w="6350">
                      <a:solidFill>
                        <a:schemeClr val="tx1"/>
                      </a:solidFill>
                      <a:prstDash val="sysDash"/>
                    </a:lnB>
                    <a:noFill/>
                  </a:tcPr>
                </a:tc>
              </a:tr>
              <a:tr h="381000">
                <a:tc>
                  <a:txBody>
                    <a:bodyPr/>
                    <a:p>
                      <a:pPr algn="ctr">
                        <a:buNone/>
                      </a:pPr>
                      <a:r>
                        <a:rPr lang="zh-CN" altLang="en-US" sz="2000">
                          <a:solidFill>
                            <a:srgbClr val="0000CC"/>
                          </a:solidFill>
                        </a:rPr>
                        <a:t>课程</a:t>
                      </a:r>
                      <a:endParaRPr lang="zh-CN" altLang="en-US" sz="2000">
                        <a:solidFill>
                          <a:srgbClr val="0000CC"/>
                        </a:solidFill>
                      </a:endParaRPr>
                    </a:p>
                  </a:txBody>
                  <a:tcPr anchor="ctr" anchorCtr="0">
                    <a:lnL w="12700">
                      <a:solidFill>
                        <a:schemeClr val="tx1"/>
                      </a:solidFill>
                      <a:prstDash val="solid"/>
                    </a:lnL>
                    <a:lnR w="6350">
                      <a:solidFill>
                        <a:schemeClr val="tx1"/>
                      </a:solidFill>
                      <a:prstDash val="sysDash"/>
                    </a:lnR>
                    <a:lnT w="6350">
                      <a:solidFill>
                        <a:schemeClr val="tx1"/>
                      </a:solidFill>
                      <a:prstDash val="sysDash"/>
                    </a:lnT>
                    <a:lnB w="6350">
                      <a:solidFill>
                        <a:schemeClr val="tx1"/>
                      </a:solidFill>
                      <a:prstDash val="sysDash"/>
                    </a:lnB>
                    <a:noFill/>
                  </a:tcPr>
                </a:tc>
                <a:tc>
                  <a:txBody>
                    <a:bodyPr/>
                    <a:p>
                      <a:pPr algn="l">
                        <a:buNone/>
                      </a:pPr>
                      <a:r>
                        <a:rPr sz="2000" b="1">
                          <a:solidFill>
                            <a:srgbClr val="0000CC"/>
                          </a:solidFill>
                          <a:latin typeface="Arial" panose="020B0604020202020204" pitchFamily="34" charset="0"/>
                          <a:sym typeface="+mn-ea"/>
                        </a:rPr>
                        <a:t>课程号，课程名，开课院系，学分，课程类型</a:t>
                      </a:r>
                      <a:endParaRPr lang="zh-CN" altLang="en-US" sz="2000" b="1">
                        <a:solidFill>
                          <a:srgbClr val="0000CC"/>
                        </a:solidFill>
                        <a:latin typeface="Arial" panose="020B0604020202020204" pitchFamily="34" charset="0"/>
                        <a:sym typeface="+mn-ea"/>
                      </a:endParaRPr>
                    </a:p>
                  </a:txBody>
                  <a:tcPr anchor="ctr" anchorCtr="0">
                    <a:lnL w="6350">
                      <a:solidFill>
                        <a:schemeClr val="tx1"/>
                      </a:solidFill>
                      <a:prstDash val="sysDash"/>
                    </a:lnL>
                    <a:lnR w="6350">
                      <a:solidFill>
                        <a:schemeClr val="tx1"/>
                      </a:solidFill>
                      <a:prstDash val="sysDash"/>
                    </a:lnR>
                    <a:lnT w="6350">
                      <a:solidFill>
                        <a:schemeClr val="tx1"/>
                      </a:solidFill>
                      <a:prstDash val="sysDash"/>
                    </a:lnT>
                    <a:lnB w="6350">
                      <a:solidFill>
                        <a:schemeClr val="tx1"/>
                      </a:solidFill>
                      <a:prstDash val="sysDash"/>
                    </a:lnB>
                    <a:noFill/>
                  </a:tcPr>
                </a:tc>
                <a:tc>
                  <a:txBody>
                    <a:bodyPr/>
                    <a:p>
                      <a:pPr algn="l">
                        <a:buNone/>
                      </a:pPr>
                      <a:r>
                        <a:rPr sz="2000" b="1">
                          <a:solidFill>
                            <a:srgbClr val="0000CC"/>
                          </a:solidFill>
                          <a:latin typeface="Arial" panose="020B0604020202020204" pitchFamily="34" charset="0"/>
                          <a:sym typeface="+mn-ea"/>
                        </a:rPr>
                        <a:t>Course(cno, cname, dept, credit, optional)</a:t>
                      </a:r>
                      <a:endParaRPr lang="zh-CN" altLang="en-US" sz="2000" b="1">
                        <a:solidFill>
                          <a:srgbClr val="0000CC"/>
                        </a:solidFill>
                        <a:latin typeface="Arial" panose="020B0604020202020204" pitchFamily="34" charset="0"/>
                        <a:sym typeface="+mn-ea"/>
                      </a:endParaRPr>
                    </a:p>
                  </a:txBody>
                  <a:tcPr anchor="ctr" anchorCtr="0">
                    <a:lnL w="6350">
                      <a:solidFill>
                        <a:schemeClr val="tx1"/>
                      </a:solidFill>
                      <a:prstDash val="sysDash"/>
                    </a:lnL>
                    <a:lnR w="12700">
                      <a:solidFill>
                        <a:schemeClr val="tx1"/>
                      </a:solidFill>
                      <a:prstDash val="solid"/>
                    </a:lnR>
                    <a:lnT w="6350">
                      <a:solidFill>
                        <a:schemeClr val="tx1"/>
                      </a:solidFill>
                      <a:prstDash val="sysDash"/>
                    </a:lnT>
                    <a:lnB w="6350">
                      <a:solidFill>
                        <a:schemeClr val="tx1"/>
                      </a:solidFill>
                      <a:prstDash val="sysDash"/>
                    </a:lnB>
                    <a:noFill/>
                  </a:tcPr>
                </a:tc>
              </a:tr>
              <a:tr h="381000">
                <a:tc>
                  <a:txBody>
                    <a:bodyPr/>
                    <a:p>
                      <a:pPr algn="ctr">
                        <a:buNone/>
                      </a:pPr>
                      <a:r>
                        <a:rPr lang="zh-CN" altLang="en-US" sz="2000">
                          <a:solidFill>
                            <a:srgbClr val="0000CC"/>
                          </a:solidFill>
                        </a:rPr>
                        <a:t>选课</a:t>
                      </a:r>
                      <a:endParaRPr lang="zh-CN" altLang="en-US" sz="2000">
                        <a:solidFill>
                          <a:srgbClr val="0000CC"/>
                        </a:solidFill>
                      </a:endParaRPr>
                    </a:p>
                  </a:txBody>
                  <a:tcPr anchor="ctr" anchorCtr="0">
                    <a:lnL w="12700">
                      <a:solidFill>
                        <a:schemeClr val="tx1"/>
                      </a:solidFill>
                      <a:prstDash val="solid"/>
                    </a:lnL>
                    <a:lnR w="6350">
                      <a:solidFill>
                        <a:schemeClr val="tx1"/>
                      </a:solidFill>
                      <a:prstDash val="sysDash"/>
                    </a:lnR>
                    <a:lnT w="6350">
                      <a:solidFill>
                        <a:schemeClr val="tx1"/>
                      </a:solidFill>
                      <a:prstDash val="sysDash"/>
                    </a:lnT>
                    <a:lnB w="6350">
                      <a:solidFill>
                        <a:schemeClr val="tx1"/>
                      </a:solidFill>
                      <a:prstDash val="sysDash"/>
                    </a:lnB>
                    <a:noFill/>
                  </a:tcPr>
                </a:tc>
                <a:tc>
                  <a:txBody>
                    <a:bodyPr/>
                    <a:p>
                      <a:pPr algn="l">
                        <a:buNone/>
                      </a:pPr>
                      <a:r>
                        <a:rPr sz="2000" b="1">
                          <a:solidFill>
                            <a:srgbClr val="0000CC"/>
                          </a:solidFill>
                          <a:latin typeface="Arial" panose="020B0604020202020204" pitchFamily="34" charset="0"/>
                          <a:sym typeface="+mn-ea"/>
                        </a:rPr>
                        <a:t>学号，课程号，</a:t>
                      </a:r>
                      <a:r>
                        <a:rPr lang="zh-CN" sz="2000" b="1">
                          <a:solidFill>
                            <a:srgbClr val="0000CC"/>
                          </a:solidFill>
                          <a:latin typeface="Arial" panose="020B0604020202020204" pitchFamily="34" charset="0"/>
                          <a:sym typeface="+mn-ea"/>
                        </a:rPr>
                        <a:t>授课教师工号，选修年份，选修学期，</a:t>
                      </a:r>
                      <a:r>
                        <a:rPr sz="2000" b="1">
                          <a:solidFill>
                            <a:srgbClr val="0000CC"/>
                          </a:solidFill>
                          <a:latin typeface="Arial" panose="020B0604020202020204" pitchFamily="34" charset="0"/>
                          <a:sym typeface="+mn-ea"/>
                        </a:rPr>
                        <a:t>成绩</a:t>
                      </a:r>
                      <a:endParaRPr lang="zh-CN" altLang="en-US" sz="2000" b="1">
                        <a:solidFill>
                          <a:srgbClr val="0000CC"/>
                        </a:solidFill>
                        <a:latin typeface="Arial" panose="020B0604020202020204" pitchFamily="34" charset="0"/>
                        <a:sym typeface="+mn-ea"/>
                      </a:endParaRPr>
                    </a:p>
                  </a:txBody>
                  <a:tcPr anchor="ctr" anchorCtr="0">
                    <a:lnL w="6350">
                      <a:solidFill>
                        <a:schemeClr val="tx1"/>
                      </a:solidFill>
                      <a:prstDash val="sysDash"/>
                    </a:lnL>
                    <a:lnR w="6350">
                      <a:solidFill>
                        <a:schemeClr val="tx1"/>
                      </a:solidFill>
                      <a:prstDash val="sysDash"/>
                    </a:lnR>
                    <a:lnT w="6350">
                      <a:solidFill>
                        <a:schemeClr val="tx1"/>
                      </a:solidFill>
                      <a:prstDash val="sysDash"/>
                    </a:lnT>
                    <a:lnB w="6350">
                      <a:solidFill>
                        <a:schemeClr val="tx1"/>
                      </a:solidFill>
                      <a:prstDash val="sysDash"/>
                    </a:lnB>
                    <a:noFill/>
                  </a:tcPr>
                </a:tc>
                <a:tc>
                  <a:txBody>
                    <a:bodyPr/>
                    <a:p>
                      <a:pPr algn="l">
                        <a:buNone/>
                      </a:pPr>
                      <a:r>
                        <a:rPr sz="2000" b="1">
                          <a:solidFill>
                            <a:srgbClr val="0000CC"/>
                          </a:solidFill>
                          <a:latin typeface="Arial" panose="020B0604020202020204" pitchFamily="34" charset="0"/>
                          <a:sym typeface="+mn-ea"/>
                        </a:rPr>
                        <a:t>Study(sno, cno, </a:t>
                      </a:r>
                      <a:r>
                        <a:rPr lang="en-US" altLang="zh-CN" sz="2000" b="1">
                          <a:solidFill>
                            <a:srgbClr val="0000CC"/>
                          </a:solidFill>
                          <a:latin typeface="Arial" panose="020B0604020202020204" pitchFamily="34" charset="0"/>
                          <a:sym typeface="+mn-ea"/>
                        </a:rPr>
                        <a:t>ino, syear, semester, </a:t>
                      </a:r>
                      <a:r>
                        <a:rPr sz="2000" b="1">
                          <a:solidFill>
                            <a:srgbClr val="0000CC"/>
                          </a:solidFill>
                          <a:latin typeface="Arial" panose="020B0604020202020204" pitchFamily="34" charset="0"/>
                          <a:sym typeface="+mn-ea"/>
                        </a:rPr>
                        <a:t>grade)</a:t>
                      </a:r>
                      <a:endParaRPr lang="zh-CN" altLang="en-US" sz="2000" b="1">
                        <a:solidFill>
                          <a:srgbClr val="0000CC"/>
                        </a:solidFill>
                        <a:latin typeface="Arial" panose="020B0604020202020204" pitchFamily="34" charset="0"/>
                        <a:sym typeface="+mn-ea"/>
                      </a:endParaRPr>
                    </a:p>
                  </a:txBody>
                  <a:tcPr anchor="ctr" anchorCtr="0">
                    <a:lnL w="6350">
                      <a:solidFill>
                        <a:schemeClr val="tx1"/>
                      </a:solidFill>
                      <a:prstDash val="sysDash"/>
                    </a:lnL>
                    <a:lnR w="12700">
                      <a:solidFill>
                        <a:schemeClr val="tx1"/>
                      </a:solidFill>
                      <a:prstDash val="solid"/>
                    </a:lnR>
                    <a:lnT w="6350">
                      <a:solidFill>
                        <a:schemeClr val="tx1"/>
                      </a:solidFill>
                      <a:prstDash val="sysDash"/>
                    </a:lnT>
                    <a:lnB w="6350">
                      <a:solidFill>
                        <a:schemeClr val="tx1"/>
                      </a:solidFill>
                      <a:prstDash val="sysDash"/>
                    </a:lnB>
                    <a:noFill/>
                  </a:tcPr>
                </a:tc>
              </a:tr>
              <a:tr h="381000">
                <a:tc>
                  <a:txBody>
                    <a:bodyPr/>
                    <a:p>
                      <a:pPr algn="ctr">
                        <a:buNone/>
                      </a:pPr>
                      <a:r>
                        <a:rPr lang="zh-CN" altLang="en-US" sz="2000">
                          <a:solidFill>
                            <a:srgbClr val="0000CC"/>
                          </a:solidFill>
                        </a:rPr>
                        <a:t>授课</a:t>
                      </a:r>
                      <a:endParaRPr lang="zh-CN" altLang="en-US" sz="2000">
                        <a:solidFill>
                          <a:srgbClr val="0000CC"/>
                        </a:solidFill>
                      </a:endParaRPr>
                    </a:p>
                  </a:txBody>
                  <a:tcPr anchor="ctr" anchorCtr="0">
                    <a:lnL w="12700">
                      <a:solidFill>
                        <a:schemeClr val="tx1"/>
                      </a:solidFill>
                      <a:prstDash val="solid"/>
                    </a:lnL>
                    <a:lnR w="6350">
                      <a:solidFill>
                        <a:schemeClr val="tx1"/>
                      </a:solidFill>
                      <a:prstDash val="sysDash"/>
                    </a:lnR>
                    <a:lnT w="6350">
                      <a:solidFill>
                        <a:schemeClr val="tx1"/>
                      </a:solidFill>
                      <a:prstDash val="sysDash"/>
                    </a:lnT>
                    <a:lnB w="12700">
                      <a:solidFill>
                        <a:schemeClr val="tx1"/>
                      </a:solidFill>
                      <a:prstDash val="solid"/>
                    </a:lnB>
                    <a:noFill/>
                  </a:tcPr>
                </a:tc>
                <a:tc>
                  <a:txBody>
                    <a:bodyPr/>
                    <a:p>
                      <a:pPr algn="l">
                        <a:buNone/>
                      </a:pPr>
                      <a:r>
                        <a:rPr sz="2000" b="1">
                          <a:solidFill>
                            <a:srgbClr val="0000CC"/>
                          </a:solidFill>
                          <a:latin typeface="Arial" panose="020B0604020202020204" pitchFamily="34" charset="0"/>
                          <a:sym typeface="+mn-ea"/>
                        </a:rPr>
                        <a:t>主讲教师工号，课程号，授课年份，授课学期，课时数</a:t>
                      </a:r>
                      <a:endParaRPr lang="zh-CN" altLang="en-US" sz="2000" b="1">
                        <a:solidFill>
                          <a:srgbClr val="0000CC"/>
                        </a:solidFill>
                        <a:latin typeface="Arial" panose="020B0604020202020204" pitchFamily="34" charset="0"/>
                        <a:sym typeface="+mn-ea"/>
                      </a:endParaRPr>
                    </a:p>
                  </a:txBody>
                  <a:tcPr anchor="ctr" anchorCtr="0">
                    <a:lnL w="6350">
                      <a:solidFill>
                        <a:schemeClr val="tx1"/>
                      </a:solidFill>
                      <a:prstDash val="sysDash"/>
                    </a:lnL>
                    <a:lnR w="6350">
                      <a:solidFill>
                        <a:schemeClr val="tx1"/>
                      </a:solidFill>
                      <a:prstDash val="sysDash"/>
                    </a:lnR>
                    <a:lnT w="6350">
                      <a:solidFill>
                        <a:schemeClr val="tx1"/>
                      </a:solidFill>
                      <a:prstDash val="sysDash"/>
                    </a:lnT>
                    <a:lnB w="12700">
                      <a:solidFill>
                        <a:schemeClr val="tx1"/>
                      </a:solidFill>
                      <a:prstDash val="solid"/>
                    </a:lnB>
                    <a:noFill/>
                  </a:tcPr>
                </a:tc>
                <a:tc>
                  <a:txBody>
                    <a:bodyPr/>
                    <a:p>
                      <a:pPr algn="l">
                        <a:buNone/>
                      </a:pPr>
                      <a:r>
                        <a:rPr sz="2000" b="1">
                          <a:solidFill>
                            <a:srgbClr val="0000CC"/>
                          </a:solidFill>
                          <a:latin typeface="Arial" panose="020B0604020202020204" pitchFamily="34" charset="0"/>
                          <a:sym typeface="+mn-ea"/>
                        </a:rPr>
                        <a:t>Teach(ino, cno, tyear, semester, </a:t>
                      </a:r>
                      <a:r>
                        <a:rPr lang="en-US" sz="2000" b="1">
                          <a:solidFill>
                            <a:srgbClr val="0000CC"/>
                          </a:solidFill>
                          <a:latin typeface="Arial" panose="020B0604020202020204" pitchFamily="34" charset="0"/>
                          <a:sym typeface="+mn-ea"/>
                        </a:rPr>
                        <a:t>hour</a:t>
                      </a:r>
                      <a:r>
                        <a:rPr sz="2000" b="1">
                          <a:solidFill>
                            <a:srgbClr val="0000CC"/>
                          </a:solidFill>
                          <a:latin typeface="Arial" panose="020B0604020202020204" pitchFamily="34" charset="0"/>
                          <a:sym typeface="+mn-ea"/>
                        </a:rPr>
                        <a:t>s)</a:t>
                      </a:r>
                      <a:endParaRPr lang="zh-CN" altLang="en-US" sz="2000" b="1">
                        <a:solidFill>
                          <a:srgbClr val="0000CC"/>
                        </a:solidFill>
                        <a:latin typeface="Arial" panose="020B0604020202020204" pitchFamily="34" charset="0"/>
                        <a:sym typeface="+mn-ea"/>
                      </a:endParaRPr>
                    </a:p>
                  </a:txBody>
                  <a:tcPr anchor="ctr" anchorCtr="0">
                    <a:lnL w="6350">
                      <a:solidFill>
                        <a:schemeClr val="tx1"/>
                      </a:solidFill>
                      <a:prstDash val="sysDash"/>
                    </a:lnL>
                    <a:lnR w="12700">
                      <a:solidFill>
                        <a:schemeClr val="tx1"/>
                      </a:solidFill>
                      <a:prstDash val="solid"/>
                    </a:lnR>
                    <a:lnT w="6350">
                      <a:solidFill>
                        <a:schemeClr val="tx1"/>
                      </a:solidFill>
                      <a:prstDash val="sysDash"/>
                    </a:lnT>
                    <a:lnB w="12700">
                      <a:solidFill>
                        <a:schemeClr val="tx1"/>
                      </a:solidFill>
                      <a:prstDash val="solid"/>
                    </a:lnB>
                    <a:noFill/>
                  </a:tcPr>
                </a:tc>
              </a:tr>
            </a:tbl>
          </a:graphicData>
        </a:graphic>
      </p:graphicFrame>
      <p:sp>
        <p:nvSpPr>
          <p:cNvPr id="5" name="内容占位符 2"/>
          <p:cNvSpPr>
            <a:spLocks noGrp="1"/>
          </p:cNvSpPr>
          <p:nvPr/>
        </p:nvSpPr>
        <p:spPr>
          <a:xfrm>
            <a:off x="220980" y="4354195"/>
            <a:ext cx="11742420" cy="1938020"/>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lnSpc>
                <a:spcPct val="100000"/>
              </a:lnSpc>
              <a:spcBef>
                <a:spcPts val="0"/>
              </a:spcBef>
              <a:spcAft>
                <a:spcPts val="0"/>
              </a:spcAft>
              <a:buNone/>
            </a:pPr>
            <a:r>
              <a:rPr sz="2400" b="1">
                <a:solidFill>
                  <a:srgbClr val="0000CC"/>
                </a:solidFill>
                <a:latin typeface="Arial" panose="020B0604020202020204" pitchFamily="34" charset="0"/>
              </a:rPr>
              <a:t>其中：</a:t>
            </a:r>
            <a:endParaRPr sz="2400" b="1">
              <a:solidFill>
                <a:srgbClr val="0000CC"/>
              </a:solidFill>
              <a:latin typeface="Arial" panose="020B0604020202020204" pitchFamily="34" charset="0"/>
            </a:endParaRPr>
          </a:p>
          <a:p>
            <a:pPr lvl="1" fontAlgn="auto">
              <a:lnSpc>
                <a:spcPct val="100000"/>
              </a:lnSpc>
              <a:spcBef>
                <a:spcPts val="0"/>
              </a:spcBef>
              <a:spcAft>
                <a:spcPts val="0"/>
              </a:spcAft>
            </a:pPr>
            <a:r>
              <a:rPr sz="2400" b="1">
                <a:solidFill>
                  <a:srgbClr val="0000CC"/>
                </a:solidFill>
                <a:latin typeface="Arial" panose="020B0604020202020204" pitchFamily="34" charset="0"/>
              </a:rPr>
              <a:t>同一门课同一个学生只能有一条选课记录；</a:t>
            </a:r>
            <a:endParaRPr sz="2400" b="1">
              <a:solidFill>
                <a:srgbClr val="0000CC"/>
              </a:solidFill>
              <a:latin typeface="Arial" panose="020B0604020202020204" pitchFamily="34" charset="0"/>
            </a:endParaRPr>
          </a:p>
          <a:p>
            <a:pPr lvl="1" fontAlgn="auto">
              <a:lnSpc>
                <a:spcPct val="100000"/>
              </a:lnSpc>
              <a:spcBef>
                <a:spcPts val="0"/>
              </a:spcBef>
              <a:spcAft>
                <a:spcPts val="0"/>
              </a:spcAft>
            </a:pPr>
            <a:r>
              <a:rPr sz="2400" b="1">
                <a:solidFill>
                  <a:srgbClr val="0000CC"/>
                </a:solidFill>
                <a:latin typeface="Arial" panose="020B0604020202020204" pitchFamily="34" charset="0"/>
              </a:rPr>
              <a:t>成绩全部采用百分制</a:t>
            </a:r>
            <a:r>
              <a:rPr lang="zh-CN" sz="2400" b="1">
                <a:solidFill>
                  <a:srgbClr val="0000CC"/>
                </a:solidFill>
                <a:latin typeface="Arial" panose="020B0604020202020204" pitchFamily="34" charset="0"/>
              </a:rPr>
              <a:t>，</a:t>
            </a:r>
            <a:r>
              <a:rPr sz="2400" b="1">
                <a:solidFill>
                  <a:srgbClr val="0000CC"/>
                </a:solidFill>
                <a:latin typeface="Arial" panose="020B0604020202020204" pitchFamily="34" charset="0"/>
              </a:rPr>
              <a:t>成绩大于或等于60分才能获得该门课程的学分；</a:t>
            </a:r>
            <a:endParaRPr sz="2400" b="1">
              <a:solidFill>
                <a:srgbClr val="0000CC"/>
              </a:solidFill>
              <a:latin typeface="Arial" panose="020B0604020202020204" pitchFamily="34" charset="0"/>
            </a:endParaRPr>
          </a:p>
          <a:p>
            <a:pPr lvl="1" fontAlgn="auto">
              <a:lnSpc>
                <a:spcPct val="100000"/>
              </a:lnSpc>
              <a:spcBef>
                <a:spcPts val="0"/>
              </a:spcBef>
              <a:spcAft>
                <a:spcPts val="0"/>
              </a:spcAft>
            </a:pPr>
            <a:r>
              <a:rPr sz="2400" b="1">
                <a:solidFill>
                  <a:srgbClr val="0000CC"/>
                </a:solidFill>
                <a:latin typeface="Arial" panose="020B0604020202020204" pitchFamily="34" charset="0"/>
              </a:rPr>
              <a:t>单门课程的学分绩计算公式是                          ；</a:t>
            </a:r>
            <a:endParaRPr sz="2400" b="1">
              <a:solidFill>
                <a:srgbClr val="0000CC"/>
              </a:solidFill>
              <a:latin typeface="Arial" panose="020B0604020202020204" pitchFamily="34" charset="0"/>
            </a:endParaRPr>
          </a:p>
          <a:p>
            <a:pPr lvl="1" fontAlgn="auto">
              <a:lnSpc>
                <a:spcPct val="100000"/>
              </a:lnSpc>
              <a:spcBef>
                <a:spcPts val="0"/>
              </a:spcBef>
              <a:spcAft>
                <a:spcPts val="0"/>
              </a:spcAft>
            </a:pPr>
            <a:r>
              <a:rPr sz="2400" b="1">
                <a:solidFill>
                  <a:srgbClr val="0000CC"/>
                </a:solidFill>
                <a:latin typeface="Arial" panose="020B0604020202020204" pitchFamily="34" charset="0"/>
              </a:rPr>
              <a:t>课程类型分‘必修’和‘选修’两种；</a:t>
            </a:r>
            <a:endParaRPr sz="2400" b="1">
              <a:solidFill>
                <a:srgbClr val="0000CC"/>
              </a:solidFill>
              <a:latin typeface="Arial" panose="020B0604020202020204" pitchFamily="34" charset="0"/>
            </a:endParaRPr>
          </a:p>
        </p:txBody>
      </p:sp>
      <p:graphicFrame>
        <p:nvGraphicFramePr>
          <p:cNvPr id="6" name="对象 -2147482624"/>
          <p:cNvGraphicFramePr>
            <a:graphicFrameLocks noChangeAspect="1"/>
          </p:cNvGraphicFramePr>
          <p:nvPr/>
        </p:nvGraphicFramePr>
        <p:xfrm>
          <a:off x="5048250" y="5490845"/>
          <a:ext cx="2038350" cy="393065"/>
        </p:xfrm>
        <a:graphic>
          <a:graphicData uri="http://schemas.openxmlformats.org/presentationml/2006/ole">
            <mc:AlternateContent xmlns:mc="http://schemas.openxmlformats.org/markup-compatibility/2006">
              <mc:Choice xmlns:v="urn:schemas-microsoft-com:vml" Requires="v">
                <p:oleObj spid="_x0000_s3076" name="" r:id="rId1" imgW="1054100" imgH="203200" progId="Equation.KSEE3">
                  <p:embed/>
                </p:oleObj>
              </mc:Choice>
              <mc:Fallback>
                <p:oleObj name="" r:id="rId1" imgW="1054100" imgH="203200" progId="Equation.KSEE3">
                  <p:embed/>
                  <p:pic>
                    <p:nvPicPr>
                      <p:cNvPr id="0" name="图片 3075"/>
                      <p:cNvPicPr/>
                      <p:nvPr/>
                    </p:nvPicPr>
                    <p:blipFill>
                      <a:blip r:embed="rId2"/>
                      <a:stretch>
                        <a:fillRect/>
                      </a:stretch>
                    </p:blipFill>
                    <p:spPr>
                      <a:xfrm>
                        <a:off x="5048250" y="5490845"/>
                        <a:ext cx="2038350" cy="393065"/>
                      </a:xfrm>
                      <a:prstGeom prst="rect">
                        <a:avLst/>
                      </a:prstGeom>
                      <a:noFill/>
                      <a:ln w="38100">
                        <a:noFill/>
                        <a:miter/>
                      </a:ln>
                    </p:spPr>
                  </p:pic>
                </p:oleObj>
              </mc:Fallback>
            </mc:AlternateContent>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220980" y="142875"/>
            <a:ext cx="11511915" cy="829945"/>
          </a:xfrm>
        </p:spPr>
        <p:txBody>
          <a:bodyPr wrap="square">
            <a:spAutoFit/>
          </a:bodyPr>
          <a:p>
            <a:pPr marL="457200" indent="-457200" fontAlgn="auto">
              <a:lnSpc>
                <a:spcPct val="100000"/>
              </a:lnSpc>
              <a:spcAft>
                <a:spcPts val="0"/>
              </a:spcAft>
              <a:buFont typeface="+mj-lt"/>
              <a:buAutoNum type="arabicPeriod" startAt="10"/>
            </a:pPr>
            <a:r>
              <a:rPr sz="2400" b="1">
                <a:solidFill>
                  <a:srgbClr val="0000CC"/>
                </a:solidFill>
                <a:latin typeface="Arial" panose="020B0604020202020204" pitchFamily="34" charset="0"/>
                <a:sym typeface="+mn-ea"/>
              </a:rPr>
              <a:t>查询每一位同学的学号，姓名，就读院系，修读课程门数，取得的学分总数，以及‘必修’课程的平均学分绩</a:t>
            </a:r>
            <a:r>
              <a:rPr lang="zh-CN" sz="2400" b="1">
                <a:solidFill>
                  <a:srgbClr val="0000CC"/>
                </a:solidFill>
                <a:latin typeface="Arial" panose="020B0604020202020204" pitchFamily="34" charset="0"/>
                <a:sym typeface="+mn-ea"/>
              </a:rPr>
              <a:t>。</a:t>
            </a:r>
            <a:endParaRPr sz="2400" b="1">
              <a:solidFill>
                <a:srgbClr val="0000CC"/>
              </a:solidFill>
              <a:latin typeface="Arial" panose="020B0604020202020204" pitchFamily="34" charset="0"/>
            </a:endParaRPr>
          </a:p>
        </p:txBody>
      </p:sp>
      <p:sp>
        <p:nvSpPr>
          <p:cNvPr id="13" name="文本框 12"/>
          <p:cNvSpPr txBox="1"/>
          <p:nvPr/>
        </p:nvSpPr>
        <p:spPr>
          <a:xfrm>
            <a:off x="624840" y="1022985"/>
            <a:ext cx="11108055" cy="5092700"/>
          </a:xfrm>
          <a:prstGeom prst="rect">
            <a:avLst/>
          </a:prstGeom>
          <a:noFill/>
          <a:ln>
            <a:solidFill>
              <a:schemeClr val="accent1"/>
            </a:solidFill>
          </a:ln>
        </p:spPr>
        <p:txBody>
          <a:bodyPr wrap="square" rtlCol="0">
            <a:spAutoFit/>
          </a:bodyPr>
          <a:p>
            <a:pPr lvl="0">
              <a:lnSpc>
                <a:spcPct val="125000"/>
              </a:lnSpc>
              <a:spcBef>
                <a:spcPts val="0"/>
              </a:spcBef>
              <a:spcAft>
                <a:spcPts val="0"/>
              </a:spcAft>
            </a:pPr>
            <a:r>
              <a:rPr sz="2400" b="1">
                <a:solidFill>
                  <a:srgbClr val="0000CC"/>
                </a:solidFill>
                <a:latin typeface="Arial" panose="020B0604020202020204" pitchFamily="34" charset="0"/>
              </a:rPr>
              <a:t>Select S.sno, </a:t>
            </a:r>
            <a:r>
              <a:rPr lang="en-US" altLang="zh-CN" sz="2400" b="1">
                <a:solidFill>
                  <a:srgbClr val="0000CC"/>
                </a:solidFill>
                <a:latin typeface="Arial" panose="020B0604020202020204" pitchFamily="34" charset="0"/>
              </a:rPr>
              <a:t>S.sname, </a:t>
            </a:r>
            <a:r>
              <a:rPr sz="2400" b="1">
                <a:solidFill>
                  <a:srgbClr val="0000CC"/>
                </a:solidFill>
                <a:latin typeface="Arial" panose="020B0604020202020204" pitchFamily="34" charset="0"/>
              </a:rPr>
              <a:t>S.dept, </a:t>
            </a:r>
            <a:r>
              <a:rPr lang="en-US" altLang="zh-CN" sz="2400" b="1">
                <a:solidFill>
                  <a:srgbClr val="0000CC"/>
                </a:solidFill>
                <a:latin typeface="Arial" panose="020B0604020202020204" pitchFamily="34" charset="0"/>
              </a:rPr>
              <a:t>X.numofcour, Y.sumofcred, Z.avgofcred</a:t>
            </a:r>
            <a:endParaRPr lang="en-US" altLang="zh-CN" sz="2400" b="1">
              <a:solidFill>
                <a:srgbClr val="0000CC"/>
              </a:solidFill>
              <a:latin typeface="Arial" panose="020B0604020202020204" pitchFamily="34" charset="0"/>
            </a:endParaRPr>
          </a:p>
          <a:p>
            <a:pPr lvl="0">
              <a:lnSpc>
                <a:spcPct val="125000"/>
              </a:lnSpc>
              <a:spcBef>
                <a:spcPts val="0"/>
              </a:spcBef>
              <a:spcAft>
                <a:spcPts val="0"/>
              </a:spcAft>
            </a:pPr>
            <a:r>
              <a:rPr sz="2400" b="1">
                <a:solidFill>
                  <a:srgbClr val="0000CC"/>
                </a:solidFill>
                <a:latin typeface="Arial" panose="020B0604020202020204" pitchFamily="34" charset="0"/>
              </a:rPr>
              <a:t>From  Student S,  </a:t>
            </a:r>
            <a:endParaRPr sz="2400" b="1">
              <a:solidFill>
                <a:srgbClr val="0000CC"/>
              </a:solidFill>
              <a:latin typeface="Arial" panose="020B0604020202020204" pitchFamily="34" charset="0"/>
            </a:endParaRPr>
          </a:p>
          <a:p>
            <a:pPr lvl="1">
              <a:lnSpc>
                <a:spcPct val="125000"/>
              </a:lnSpc>
              <a:spcBef>
                <a:spcPts val="0"/>
              </a:spcBef>
              <a:spcAft>
                <a:spcPts val="0"/>
              </a:spcAft>
            </a:pPr>
            <a:r>
              <a:rPr lang="en-US" sz="2400" b="1">
                <a:solidFill>
                  <a:srgbClr val="0000CC"/>
                </a:solidFill>
                <a:latin typeface="Arial" panose="020B0604020202020204" pitchFamily="34" charset="0"/>
              </a:rPr>
              <a:t>(Select sno, count(*) from Study group by sno) AS </a:t>
            </a:r>
            <a:r>
              <a:rPr lang="en-US" sz="2400" b="1">
                <a:solidFill>
                  <a:srgbClr val="FF0000"/>
                </a:solidFill>
                <a:latin typeface="Arial" panose="020B0604020202020204" pitchFamily="34" charset="0"/>
              </a:rPr>
              <a:t>X(sno, numofcour)</a:t>
            </a:r>
            <a:r>
              <a:rPr lang="en-US" sz="2400" b="1">
                <a:solidFill>
                  <a:srgbClr val="0000CC"/>
                </a:solidFill>
                <a:latin typeface="Arial" panose="020B0604020202020204" pitchFamily="34" charset="0"/>
              </a:rPr>
              <a:t>,</a:t>
            </a:r>
            <a:endParaRPr lang="en-US" sz="2400" b="1">
              <a:solidFill>
                <a:srgbClr val="0000CC"/>
              </a:solidFill>
              <a:latin typeface="Arial" panose="020B0604020202020204" pitchFamily="34" charset="0"/>
            </a:endParaRPr>
          </a:p>
          <a:p>
            <a:pPr lvl="1">
              <a:lnSpc>
                <a:spcPct val="125000"/>
              </a:lnSpc>
              <a:spcBef>
                <a:spcPts val="1000"/>
              </a:spcBef>
              <a:spcAft>
                <a:spcPts val="0"/>
              </a:spcAft>
            </a:pPr>
            <a:r>
              <a:rPr lang="en-US" sz="2400" b="1">
                <a:solidFill>
                  <a:srgbClr val="0000CC"/>
                </a:solidFill>
                <a:latin typeface="Arial" panose="020B0604020202020204" pitchFamily="34" charset="0"/>
              </a:rPr>
              <a:t>(Select  R.sno, sum(C.credit)  from Study R, Course C  </a:t>
            </a:r>
            <a:endParaRPr lang="en-US" sz="2400" b="1">
              <a:solidFill>
                <a:srgbClr val="0000CC"/>
              </a:solidFill>
              <a:latin typeface="Arial" panose="020B0604020202020204" pitchFamily="34" charset="0"/>
            </a:endParaRPr>
          </a:p>
          <a:p>
            <a:pPr lvl="1">
              <a:lnSpc>
                <a:spcPct val="125000"/>
              </a:lnSpc>
              <a:spcBef>
                <a:spcPts val="0"/>
              </a:spcBef>
              <a:spcAft>
                <a:spcPts val="0"/>
              </a:spcAft>
            </a:pPr>
            <a:r>
              <a:rPr lang="en-US" sz="2400" b="1">
                <a:solidFill>
                  <a:srgbClr val="0000CC"/>
                </a:solidFill>
                <a:latin typeface="Arial" panose="020B0604020202020204" pitchFamily="34" charset="0"/>
              </a:rPr>
              <a:t>where R.cno=C.cno and R.grade&gt;=60 </a:t>
            </a:r>
            <a:endParaRPr lang="en-US" sz="2400" b="1">
              <a:solidFill>
                <a:srgbClr val="0000CC"/>
              </a:solidFill>
              <a:latin typeface="Arial" panose="020B0604020202020204" pitchFamily="34" charset="0"/>
            </a:endParaRPr>
          </a:p>
          <a:p>
            <a:pPr lvl="1">
              <a:lnSpc>
                <a:spcPct val="125000"/>
              </a:lnSpc>
              <a:spcBef>
                <a:spcPts val="0"/>
              </a:spcBef>
              <a:spcAft>
                <a:spcPts val="0"/>
              </a:spcAft>
            </a:pPr>
            <a:r>
              <a:rPr lang="en-US" sz="2400" b="1">
                <a:solidFill>
                  <a:srgbClr val="0000CC"/>
                </a:solidFill>
                <a:latin typeface="Arial" panose="020B0604020202020204" pitchFamily="34" charset="0"/>
              </a:rPr>
              <a:t>group by R.sno)  AS  </a:t>
            </a:r>
            <a:r>
              <a:rPr lang="en-US" sz="2400" b="1">
                <a:solidFill>
                  <a:srgbClr val="FF0000"/>
                </a:solidFill>
                <a:latin typeface="Arial" panose="020B0604020202020204" pitchFamily="34" charset="0"/>
              </a:rPr>
              <a:t>Y(sno, sumofcred)</a:t>
            </a:r>
            <a:r>
              <a:rPr lang="en-US" sz="2400" b="1">
                <a:solidFill>
                  <a:srgbClr val="0000CC"/>
                </a:solidFill>
                <a:latin typeface="Arial" panose="020B0604020202020204" pitchFamily="34" charset="0"/>
              </a:rPr>
              <a:t>,</a:t>
            </a:r>
            <a:endParaRPr lang="en-US" sz="2400" b="1">
              <a:solidFill>
                <a:srgbClr val="0000CC"/>
              </a:solidFill>
              <a:latin typeface="Arial" panose="020B0604020202020204" pitchFamily="34" charset="0"/>
            </a:endParaRPr>
          </a:p>
          <a:p>
            <a:pPr lvl="1">
              <a:lnSpc>
                <a:spcPct val="125000"/>
              </a:lnSpc>
              <a:spcBef>
                <a:spcPts val="1000"/>
              </a:spcBef>
              <a:spcAft>
                <a:spcPts val="0"/>
              </a:spcAft>
            </a:pPr>
            <a:r>
              <a:rPr lang="en-US" sz="2400" b="1">
                <a:solidFill>
                  <a:srgbClr val="0000CC"/>
                </a:solidFill>
                <a:latin typeface="Arial" panose="020B0604020202020204" pitchFamily="34" charset="0"/>
              </a:rPr>
              <a:t>(Select R.sno, AVG(R.grade*0.05*C.credit)  from Study R, Course C  </a:t>
            </a:r>
            <a:endParaRPr lang="en-US" sz="2400" b="1">
              <a:solidFill>
                <a:srgbClr val="0000CC"/>
              </a:solidFill>
              <a:latin typeface="Arial" panose="020B0604020202020204" pitchFamily="34" charset="0"/>
            </a:endParaRPr>
          </a:p>
          <a:p>
            <a:pPr lvl="1">
              <a:lnSpc>
                <a:spcPct val="125000"/>
              </a:lnSpc>
              <a:spcBef>
                <a:spcPts val="0"/>
              </a:spcBef>
              <a:spcAft>
                <a:spcPts val="0"/>
              </a:spcAft>
            </a:pPr>
            <a:r>
              <a:rPr lang="en-US" sz="2400" b="1">
                <a:solidFill>
                  <a:srgbClr val="0000CC"/>
                </a:solidFill>
                <a:latin typeface="Arial" panose="020B0604020202020204" pitchFamily="34" charset="0"/>
              </a:rPr>
              <a:t>where R.cno=C.cno and C.optional=’必修’  </a:t>
            </a:r>
            <a:endParaRPr lang="en-US" sz="2400" b="1">
              <a:solidFill>
                <a:srgbClr val="0000CC"/>
              </a:solidFill>
              <a:latin typeface="Arial" panose="020B0604020202020204" pitchFamily="34" charset="0"/>
            </a:endParaRPr>
          </a:p>
          <a:p>
            <a:pPr lvl="1">
              <a:lnSpc>
                <a:spcPct val="125000"/>
              </a:lnSpc>
              <a:spcBef>
                <a:spcPts val="0"/>
              </a:spcBef>
              <a:spcAft>
                <a:spcPts val="0"/>
              </a:spcAft>
            </a:pPr>
            <a:r>
              <a:rPr lang="en-US" sz="2400" b="1">
                <a:solidFill>
                  <a:srgbClr val="0000CC"/>
                </a:solidFill>
                <a:latin typeface="Arial" panose="020B0604020202020204" pitchFamily="34" charset="0"/>
              </a:rPr>
              <a:t>group by R.sno )  AS  </a:t>
            </a:r>
            <a:r>
              <a:rPr lang="en-US" sz="2400" b="1">
                <a:solidFill>
                  <a:srgbClr val="FF0000"/>
                </a:solidFill>
                <a:latin typeface="Arial" panose="020B0604020202020204" pitchFamily="34" charset="0"/>
              </a:rPr>
              <a:t>Z(sno,  avgofcred)</a:t>
            </a:r>
            <a:endParaRPr lang="en-US" sz="2400" b="1">
              <a:solidFill>
                <a:srgbClr val="FF0000"/>
              </a:solidFill>
              <a:latin typeface="Arial" panose="020B0604020202020204" pitchFamily="34" charset="0"/>
            </a:endParaRPr>
          </a:p>
          <a:p>
            <a:pPr lvl="0">
              <a:lnSpc>
                <a:spcPct val="125000"/>
              </a:lnSpc>
              <a:spcBef>
                <a:spcPts val="1000"/>
              </a:spcBef>
              <a:spcAft>
                <a:spcPts val="0"/>
              </a:spcAft>
            </a:pPr>
            <a:r>
              <a:rPr lang="en-US" sz="2400" b="1">
                <a:solidFill>
                  <a:srgbClr val="0000CC"/>
                </a:solidFill>
                <a:latin typeface="Arial" panose="020B0604020202020204" pitchFamily="34" charset="0"/>
              </a:rPr>
              <a:t>Where  S.sno=X.sno  and  </a:t>
            </a:r>
            <a:r>
              <a:rPr lang="en-US" sz="2400" b="1">
                <a:solidFill>
                  <a:srgbClr val="0000CC"/>
                </a:solidFill>
                <a:latin typeface="Arial" panose="020B0604020202020204" pitchFamily="34" charset="0"/>
                <a:sym typeface="+mn-ea"/>
              </a:rPr>
              <a:t>S.sno=Y.sno  and  S.sno=Z.sno</a:t>
            </a:r>
            <a:r>
              <a:rPr lang="en-US" sz="2400" b="1">
                <a:solidFill>
                  <a:srgbClr val="FF0000"/>
                </a:solidFill>
                <a:latin typeface="Arial" panose="020B0604020202020204" pitchFamily="34" charset="0"/>
                <a:sym typeface="+mn-ea"/>
              </a:rPr>
              <a:t>  </a:t>
            </a:r>
            <a:endParaRPr lang="en-US" sz="2400" b="1">
              <a:solidFill>
                <a:srgbClr val="FF0000"/>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220980" y="2581910"/>
            <a:ext cx="11511915" cy="2831465"/>
          </a:xfrm>
        </p:spPr>
        <p:txBody>
          <a:bodyPr wrap="square">
            <a:spAutoFit/>
          </a:bodyPr>
          <a:p>
            <a:pPr marL="457200" indent="-457200" fontAlgn="auto">
              <a:lnSpc>
                <a:spcPct val="100000"/>
              </a:lnSpc>
              <a:spcAft>
                <a:spcPts val="0"/>
              </a:spcAft>
              <a:buFont typeface="+mj-lt"/>
              <a:buAutoNum type="arabicPeriod"/>
            </a:pPr>
            <a:r>
              <a:rPr sz="2400" b="1">
                <a:solidFill>
                  <a:srgbClr val="0000CC"/>
                </a:solidFill>
                <a:latin typeface="Arial" panose="020B0604020202020204" pitchFamily="34" charset="0"/>
              </a:rPr>
              <a:t>查询满足下述条件的课程的课程名及开课院系：课程名中含‘数据库’的课程；</a:t>
            </a:r>
            <a:endParaRPr sz="2400" b="1">
              <a:solidFill>
                <a:srgbClr val="0000CC"/>
              </a:solidFill>
              <a:latin typeface="Arial" panose="020B0604020202020204" pitchFamily="34" charset="0"/>
            </a:endParaRPr>
          </a:p>
          <a:p>
            <a:pPr marL="457200" lvl="1" indent="0" fontAlgn="auto">
              <a:lnSpc>
                <a:spcPct val="100000"/>
              </a:lnSpc>
              <a:spcAft>
                <a:spcPts val="0"/>
              </a:spcAft>
              <a:buFont typeface="+mj-lt"/>
              <a:buNone/>
            </a:pPr>
            <a:endParaRPr sz="2055" b="1">
              <a:solidFill>
                <a:srgbClr val="0000CC"/>
              </a:solidFill>
              <a:latin typeface="Arial" panose="020B0604020202020204" pitchFamily="34" charset="0"/>
            </a:endParaRPr>
          </a:p>
          <a:p>
            <a:pPr marL="457200" indent="-457200" fontAlgn="auto">
              <a:lnSpc>
                <a:spcPct val="100000"/>
              </a:lnSpc>
              <a:spcAft>
                <a:spcPts val="0"/>
              </a:spcAft>
              <a:buFont typeface="+mj-lt"/>
              <a:buAutoNum type="arabicPeriod"/>
            </a:pPr>
            <a:endParaRPr sz="2400" b="1">
              <a:solidFill>
                <a:srgbClr val="0000CC"/>
              </a:solidFill>
              <a:latin typeface="Arial" panose="020B0604020202020204" pitchFamily="34" charset="0"/>
            </a:endParaRPr>
          </a:p>
          <a:p>
            <a:pPr marL="457200" indent="-457200" fontAlgn="auto">
              <a:lnSpc>
                <a:spcPct val="100000"/>
              </a:lnSpc>
              <a:spcAft>
                <a:spcPts val="0"/>
              </a:spcAft>
              <a:buFont typeface="+mj-lt"/>
              <a:buAutoNum type="arabicPeriod"/>
            </a:pPr>
            <a:endParaRPr sz="2400" b="1">
              <a:solidFill>
                <a:srgbClr val="0000CC"/>
              </a:solidFill>
              <a:latin typeface="Arial" panose="020B0604020202020204" pitchFamily="34" charset="0"/>
            </a:endParaRPr>
          </a:p>
          <a:p>
            <a:pPr marL="457200" indent="-457200" fontAlgn="auto">
              <a:lnSpc>
                <a:spcPct val="100000"/>
              </a:lnSpc>
              <a:spcAft>
                <a:spcPts val="0"/>
              </a:spcAft>
              <a:buFont typeface="+mj-lt"/>
              <a:buAutoNum type="arabicPeriod"/>
            </a:pPr>
            <a:endParaRPr sz="2400" b="1">
              <a:solidFill>
                <a:srgbClr val="0000CC"/>
              </a:solidFill>
              <a:latin typeface="Arial" panose="020B0604020202020204" pitchFamily="34" charset="0"/>
            </a:endParaRPr>
          </a:p>
          <a:p>
            <a:pPr marL="457200" indent="-457200" fontAlgn="auto">
              <a:lnSpc>
                <a:spcPct val="100000"/>
              </a:lnSpc>
              <a:spcAft>
                <a:spcPts val="0"/>
              </a:spcAft>
              <a:buFont typeface="+mj-lt"/>
              <a:buAutoNum type="arabicPeriod"/>
            </a:pPr>
            <a:r>
              <a:rPr sz="2400" b="1">
                <a:solidFill>
                  <a:srgbClr val="0000CC"/>
                </a:solidFill>
                <a:latin typeface="Arial" panose="020B0604020202020204" pitchFamily="34" charset="0"/>
              </a:rPr>
              <a:t>查询满足下述条件的课程的课程号和课程名：‘开课院系’为空；</a:t>
            </a:r>
            <a:endParaRPr sz="2055" b="1">
              <a:solidFill>
                <a:srgbClr val="0000CC"/>
              </a:solidFill>
              <a:latin typeface="Arial" panose="020B0604020202020204" pitchFamily="34" charset="0"/>
            </a:endParaRPr>
          </a:p>
        </p:txBody>
      </p:sp>
      <p:sp>
        <p:nvSpPr>
          <p:cNvPr id="2" name="文本框 1"/>
          <p:cNvSpPr txBox="1"/>
          <p:nvPr/>
        </p:nvSpPr>
        <p:spPr>
          <a:xfrm>
            <a:off x="8813800" y="76835"/>
            <a:ext cx="3149600" cy="398780"/>
          </a:xfrm>
          <a:prstGeom prst="rect">
            <a:avLst/>
          </a:prstGeom>
          <a:noFill/>
        </p:spPr>
        <p:txBody>
          <a:bodyPr wrap="square" rtlCol="0">
            <a:spAutoFit/>
          </a:bodyPr>
          <a:p>
            <a:pPr algn="r"/>
            <a:r>
              <a:rPr lang="zh-CN" altLang="zh-CN" sz="2000" b="1" i="1" u="sng"/>
              <a:t>课后思考题</a:t>
            </a:r>
            <a:r>
              <a:rPr lang="en-US" altLang="zh-CN" sz="2000" b="1" i="1" u="sng"/>
              <a:t>(SQL 2018.4.20)</a:t>
            </a:r>
            <a:endParaRPr lang="en-US" altLang="zh-CN" sz="2000" b="1" i="1" u="sng"/>
          </a:p>
        </p:txBody>
      </p:sp>
      <p:sp>
        <p:nvSpPr>
          <p:cNvPr id="4" name="文本框 3"/>
          <p:cNvSpPr txBox="1"/>
          <p:nvPr/>
        </p:nvSpPr>
        <p:spPr>
          <a:xfrm>
            <a:off x="755650" y="3252470"/>
            <a:ext cx="10275570" cy="460375"/>
          </a:xfrm>
          <a:prstGeom prst="rect">
            <a:avLst/>
          </a:prstGeom>
          <a:noFill/>
          <a:ln>
            <a:solidFill>
              <a:schemeClr val="accent2">
                <a:lumMod val="75000"/>
              </a:schemeClr>
            </a:solidFill>
          </a:ln>
        </p:spPr>
        <p:txBody>
          <a:bodyPr wrap="square" rtlCol="0">
            <a:spAutoFit/>
          </a:bodyPr>
          <a:p>
            <a:pPr indent="205105"/>
            <a:r>
              <a:rPr sz="2400" b="1">
                <a:solidFill>
                  <a:srgbClr val="0000CC"/>
                </a:solidFill>
                <a:latin typeface="Arial" panose="020B0604020202020204" pitchFamily="34" charset="0"/>
                <a:sym typeface="+mn-ea"/>
              </a:rPr>
              <a:t>select  cname, dept  from  Course  where  cname like ‘%数据库%’</a:t>
            </a:r>
            <a:endParaRPr lang="en-US" altLang="zh-CN" sz="2400"/>
          </a:p>
        </p:txBody>
      </p:sp>
      <p:sp>
        <p:nvSpPr>
          <p:cNvPr id="5" name="文本框 4"/>
          <p:cNvSpPr txBox="1"/>
          <p:nvPr/>
        </p:nvSpPr>
        <p:spPr>
          <a:xfrm>
            <a:off x="755650" y="5501640"/>
            <a:ext cx="10275570" cy="460375"/>
          </a:xfrm>
          <a:prstGeom prst="rect">
            <a:avLst/>
          </a:prstGeom>
          <a:noFill/>
          <a:ln>
            <a:solidFill>
              <a:schemeClr val="accent2">
                <a:lumMod val="75000"/>
              </a:schemeClr>
            </a:solidFill>
          </a:ln>
        </p:spPr>
        <p:txBody>
          <a:bodyPr wrap="square" rtlCol="0">
            <a:spAutoFit/>
          </a:bodyPr>
          <a:p>
            <a:pPr indent="205105"/>
            <a:r>
              <a:rPr sz="2400" b="1">
                <a:solidFill>
                  <a:srgbClr val="0000CC"/>
                </a:solidFill>
                <a:latin typeface="Arial" panose="020B0604020202020204" pitchFamily="34" charset="0"/>
                <a:sym typeface="+mn-ea"/>
              </a:rPr>
              <a:t>Select  cno, cname  From  Course  Where  dept  IS NULL</a:t>
            </a:r>
            <a:endParaRPr lang="en-US" altLang="zh-CN" sz="2400"/>
          </a:p>
        </p:txBody>
      </p:sp>
      <p:graphicFrame>
        <p:nvGraphicFramePr>
          <p:cNvPr id="9" name="表格 8"/>
          <p:cNvGraphicFramePr/>
          <p:nvPr/>
        </p:nvGraphicFramePr>
        <p:xfrm>
          <a:off x="624840" y="76835"/>
          <a:ext cx="8061325" cy="2286000"/>
        </p:xfrm>
        <a:graphic>
          <a:graphicData uri="http://schemas.openxmlformats.org/drawingml/2006/table">
            <a:tbl>
              <a:tblPr firstRow="1" bandRow="1">
                <a:tableStyleId>{5C22544A-7EE6-4342-B048-85BDC9FD1C3A}</a:tableStyleId>
              </a:tblPr>
              <a:tblGrid>
                <a:gridCol w="938530"/>
                <a:gridCol w="7122795"/>
              </a:tblGrid>
              <a:tr h="381000">
                <a:tc>
                  <a:txBody>
                    <a:bodyPr/>
                    <a:p>
                      <a:pPr algn="ctr">
                        <a:buNone/>
                      </a:pPr>
                      <a:r>
                        <a:rPr lang="zh-CN" altLang="en-US" sz="2400" b="1">
                          <a:solidFill>
                            <a:srgbClr val="0000CC"/>
                          </a:solidFill>
                          <a:latin typeface="Arial" panose="020B0604020202020204" pitchFamily="34" charset="0"/>
                          <a:sym typeface="+mn-ea"/>
                        </a:rPr>
                        <a:t>学生</a:t>
                      </a:r>
                      <a:endParaRPr lang="zh-CN" altLang="en-US" sz="2400" b="1">
                        <a:solidFill>
                          <a:srgbClr val="0000CC"/>
                        </a:solidFill>
                        <a:latin typeface="Arial" panose="020B0604020202020204" pitchFamily="34" charset="0"/>
                        <a:sym typeface="+mn-ea"/>
                      </a:endParaRPr>
                    </a:p>
                  </a:txBody>
                  <a:tcPr anchor="ctr" anchorCtr="0">
                    <a:lnL w="6350">
                      <a:solidFill>
                        <a:schemeClr val="tx1"/>
                      </a:solidFill>
                      <a:prstDash val="sysDash"/>
                    </a:lnL>
                    <a:lnR w="12700">
                      <a:solidFill>
                        <a:schemeClr val="tx1"/>
                      </a:solidFill>
                      <a:prstDash val="solid"/>
                    </a:lnR>
                    <a:lnT w="6350">
                      <a:solidFill>
                        <a:schemeClr val="tx1"/>
                      </a:solidFill>
                      <a:prstDash val="sysDash"/>
                    </a:lnT>
                    <a:lnB w="6350">
                      <a:solidFill>
                        <a:schemeClr val="tx1"/>
                      </a:solidFill>
                      <a:prstDash val="sysDash"/>
                    </a:lnB>
                    <a:noFill/>
                  </a:tcPr>
                </a:tc>
                <a:tc>
                  <a:txBody>
                    <a:bodyPr/>
                    <a:p>
                      <a:pPr algn="l">
                        <a:buNone/>
                      </a:pPr>
                      <a:r>
                        <a:rPr sz="2400" b="1">
                          <a:solidFill>
                            <a:srgbClr val="0000CC"/>
                          </a:solidFill>
                          <a:latin typeface="Arial" panose="020B0604020202020204" pitchFamily="34" charset="0"/>
                          <a:sym typeface="+mn-ea"/>
                        </a:rPr>
                        <a:t>Student(sno, sname, dept)</a:t>
                      </a:r>
                      <a:endParaRPr lang="zh-CN" altLang="en-US" sz="2400" b="1">
                        <a:solidFill>
                          <a:srgbClr val="0000CC"/>
                        </a:solidFill>
                        <a:latin typeface="Arial" panose="020B0604020202020204" pitchFamily="34" charset="0"/>
                        <a:sym typeface="+mn-ea"/>
                      </a:endParaRPr>
                    </a:p>
                  </a:txBody>
                  <a:tcPr marL="288290" anchor="ctr" anchorCtr="0">
                    <a:lnL w="6350">
                      <a:solidFill>
                        <a:schemeClr val="tx1"/>
                      </a:solidFill>
                      <a:prstDash val="sysDash"/>
                    </a:lnL>
                    <a:lnR w="12700">
                      <a:solidFill>
                        <a:schemeClr val="tx1"/>
                      </a:solidFill>
                      <a:prstDash val="solid"/>
                    </a:lnR>
                    <a:lnT w="6350">
                      <a:solidFill>
                        <a:schemeClr val="tx1"/>
                      </a:solidFill>
                      <a:prstDash val="sysDash"/>
                    </a:lnT>
                    <a:lnB w="6350">
                      <a:solidFill>
                        <a:schemeClr val="tx1"/>
                      </a:solidFill>
                      <a:prstDash val="sysDash"/>
                    </a:lnB>
                    <a:noFill/>
                  </a:tcPr>
                </a:tc>
              </a:tr>
              <a:tr h="381000">
                <a:tc>
                  <a:txBody>
                    <a:bodyPr/>
                    <a:p>
                      <a:pPr algn="ctr">
                        <a:buNone/>
                      </a:pPr>
                      <a:r>
                        <a:rPr lang="zh-CN" altLang="en-US" sz="2400" b="1">
                          <a:solidFill>
                            <a:srgbClr val="0000CC"/>
                          </a:solidFill>
                          <a:latin typeface="Arial" panose="020B0604020202020204" pitchFamily="34" charset="0"/>
                          <a:sym typeface="+mn-ea"/>
                        </a:rPr>
                        <a:t>教师</a:t>
                      </a:r>
                      <a:endParaRPr lang="zh-CN" altLang="en-US" sz="2400" b="1">
                        <a:solidFill>
                          <a:srgbClr val="0000CC"/>
                        </a:solidFill>
                        <a:latin typeface="Arial" panose="020B0604020202020204" pitchFamily="34" charset="0"/>
                        <a:sym typeface="+mn-ea"/>
                      </a:endParaRPr>
                    </a:p>
                  </a:txBody>
                  <a:tcPr anchor="ctr" anchorCtr="0">
                    <a:lnL w="6350">
                      <a:solidFill>
                        <a:schemeClr val="tx1"/>
                      </a:solidFill>
                      <a:prstDash val="sysDash"/>
                    </a:lnL>
                    <a:lnR w="12700">
                      <a:solidFill>
                        <a:schemeClr val="tx1"/>
                      </a:solidFill>
                      <a:prstDash val="solid"/>
                    </a:lnR>
                    <a:lnT w="6350">
                      <a:solidFill>
                        <a:schemeClr val="tx1"/>
                      </a:solidFill>
                      <a:prstDash val="sysDash"/>
                    </a:lnT>
                    <a:lnB w="6350">
                      <a:solidFill>
                        <a:schemeClr val="tx1"/>
                      </a:solidFill>
                      <a:prstDash val="sysDash"/>
                    </a:lnB>
                    <a:noFill/>
                  </a:tcPr>
                </a:tc>
                <a:tc>
                  <a:txBody>
                    <a:bodyPr/>
                    <a:p>
                      <a:pPr algn="l">
                        <a:buNone/>
                      </a:pPr>
                      <a:r>
                        <a:rPr sz="2400" b="1">
                          <a:solidFill>
                            <a:srgbClr val="0000CC"/>
                          </a:solidFill>
                          <a:latin typeface="Arial" panose="020B0604020202020204" pitchFamily="34" charset="0"/>
                          <a:sym typeface="+mn-ea"/>
                        </a:rPr>
                        <a:t>Instructor(ino, iname, dept)</a:t>
                      </a:r>
                      <a:endParaRPr lang="zh-CN" altLang="en-US" sz="2400" b="1">
                        <a:solidFill>
                          <a:srgbClr val="0000CC"/>
                        </a:solidFill>
                        <a:latin typeface="Arial" panose="020B0604020202020204" pitchFamily="34" charset="0"/>
                        <a:sym typeface="+mn-ea"/>
                      </a:endParaRPr>
                    </a:p>
                  </a:txBody>
                  <a:tcPr marL="288290" anchor="ctr" anchorCtr="0">
                    <a:lnL w="6350">
                      <a:solidFill>
                        <a:schemeClr val="tx1"/>
                      </a:solidFill>
                      <a:prstDash val="sysDash"/>
                    </a:lnL>
                    <a:lnR w="12700">
                      <a:solidFill>
                        <a:schemeClr val="tx1"/>
                      </a:solidFill>
                      <a:prstDash val="solid"/>
                    </a:lnR>
                    <a:lnT w="6350">
                      <a:solidFill>
                        <a:schemeClr val="tx1"/>
                      </a:solidFill>
                      <a:prstDash val="sysDash"/>
                    </a:lnT>
                    <a:lnB w="6350">
                      <a:solidFill>
                        <a:schemeClr val="tx1"/>
                      </a:solidFill>
                      <a:prstDash val="sysDash"/>
                    </a:lnB>
                    <a:noFill/>
                  </a:tcPr>
                </a:tc>
              </a:tr>
              <a:tr h="381000">
                <a:tc>
                  <a:txBody>
                    <a:bodyPr/>
                    <a:p>
                      <a:pPr algn="ctr">
                        <a:buNone/>
                      </a:pPr>
                      <a:r>
                        <a:rPr lang="zh-CN" altLang="en-US" sz="2400" b="1">
                          <a:solidFill>
                            <a:srgbClr val="0000CC"/>
                          </a:solidFill>
                          <a:latin typeface="Arial" panose="020B0604020202020204" pitchFamily="34" charset="0"/>
                          <a:sym typeface="+mn-ea"/>
                        </a:rPr>
                        <a:t>课程</a:t>
                      </a:r>
                      <a:endParaRPr lang="zh-CN" altLang="en-US" sz="2400" b="1">
                        <a:solidFill>
                          <a:srgbClr val="0000CC"/>
                        </a:solidFill>
                        <a:latin typeface="Arial" panose="020B0604020202020204" pitchFamily="34" charset="0"/>
                        <a:sym typeface="+mn-ea"/>
                      </a:endParaRPr>
                    </a:p>
                  </a:txBody>
                  <a:tcPr anchor="ctr" anchorCtr="0">
                    <a:lnL w="6350">
                      <a:solidFill>
                        <a:schemeClr val="tx1"/>
                      </a:solidFill>
                      <a:prstDash val="sysDash"/>
                    </a:lnL>
                    <a:lnR w="12700">
                      <a:solidFill>
                        <a:schemeClr val="tx1"/>
                      </a:solidFill>
                      <a:prstDash val="solid"/>
                    </a:lnR>
                    <a:lnT w="6350">
                      <a:solidFill>
                        <a:schemeClr val="tx1"/>
                      </a:solidFill>
                      <a:prstDash val="sysDash"/>
                    </a:lnT>
                    <a:lnB w="6350">
                      <a:solidFill>
                        <a:schemeClr val="tx1"/>
                      </a:solidFill>
                      <a:prstDash val="sysDash"/>
                    </a:lnB>
                    <a:noFill/>
                  </a:tcPr>
                </a:tc>
                <a:tc>
                  <a:txBody>
                    <a:bodyPr/>
                    <a:p>
                      <a:pPr algn="l">
                        <a:buNone/>
                      </a:pPr>
                      <a:r>
                        <a:rPr sz="2400" b="1">
                          <a:solidFill>
                            <a:srgbClr val="0000CC"/>
                          </a:solidFill>
                          <a:latin typeface="Arial" panose="020B0604020202020204" pitchFamily="34" charset="0"/>
                          <a:sym typeface="+mn-ea"/>
                        </a:rPr>
                        <a:t>Course(cno, cname, dept, credit, optional)</a:t>
                      </a:r>
                      <a:endParaRPr lang="zh-CN" altLang="en-US" sz="2400" b="1">
                        <a:solidFill>
                          <a:srgbClr val="0000CC"/>
                        </a:solidFill>
                        <a:latin typeface="Arial" panose="020B0604020202020204" pitchFamily="34" charset="0"/>
                        <a:sym typeface="+mn-ea"/>
                      </a:endParaRPr>
                    </a:p>
                  </a:txBody>
                  <a:tcPr marL="288290" anchor="ctr" anchorCtr="0">
                    <a:lnL w="6350">
                      <a:solidFill>
                        <a:schemeClr val="tx1"/>
                      </a:solidFill>
                      <a:prstDash val="sysDash"/>
                    </a:lnL>
                    <a:lnR w="12700">
                      <a:solidFill>
                        <a:schemeClr val="tx1"/>
                      </a:solidFill>
                      <a:prstDash val="solid"/>
                    </a:lnR>
                    <a:lnT w="6350">
                      <a:solidFill>
                        <a:schemeClr val="tx1"/>
                      </a:solidFill>
                      <a:prstDash val="sysDash"/>
                    </a:lnT>
                    <a:lnB w="6350">
                      <a:solidFill>
                        <a:schemeClr val="tx1"/>
                      </a:solidFill>
                      <a:prstDash val="sysDash"/>
                    </a:lnB>
                    <a:noFill/>
                  </a:tcPr>
                </a:tc>
              </a:tr>
              <a:tr h="381000">
                <a:tc>
                  <a:txBody>
                    <a:bodyPr/>
                    <a:p>
                      <a:pPr algn="ctr">
                        <a:buNone/>
                      </a:pPr>
                      <a:r>
                        <a:rPr lang="zh-CN" altLang="en-US" sz="2400" b="1">
                          <a:solidFill>
                            <a:srgbClr val="0000CC"/>
                          </a:solidFill>
                          <a:latin typeface="Arial" panose="020B0604020202020204" pitchFamily="34" charset="0"/>
                          <a:sym typeface="+mn-ea"/>
                        </a:rPr>
                        <a:t>选课</a:t>
                      </a:r>
                      <a:endParaRPr lang="zh-CN" altLang="en-US" sz="2400" b="1">
                        <a:solidFill>
                          <a:srgbClr val="0000CC"/>
                        </a:solidFill>
                        <a:latin typeface="Arial" panose="020B0604020202020204" pitchFamily="34" charset="0"/>
                        <a:sym typeface="+mn-ea"/>
                      </a:endParaRPr>
                    </a:p>
                  </a:txBody>
                  <a:tcPr anchor="ctr" anchorCtr="0">
                    <a:lnL w="6350">
                      <a:solidFill>
                        <a:schemeClr val="tx1"/>
                      </a:solidFill>
                      <a:prstDash val="sysDash"/>
                    </a:lnL>
                    <a:lnR w="12700">
                      <a:solidFill>
                        <a:schemeClr val="tx1"/>
                      </a:solidFill>
                      <a:prstDash val="solid"/>
                    </a:lnR>
                    <a:lnT w="6350">
                      <a:solidFill>
                        <a:schemeClr val="tx1"/>
                      </a:solidFill>
                      <a:prstDash val="sysDash"/>
                    </a:lnT>
                    <a:lnB w="6350">
                      <a:solidFill>
                        <a:schemeClr val="tx1"/>
                      </a:solidFill>
                      <a:prstDash val="sysDash"/>
                    </a:lnB>
                    <a:noFill/>
                  </a:tcPr>
                </a:tc>
                <a:tc>
                  <a:txBody>
                    <a:bodyPr/>
                    <a:p>
                      <a:pPr algn="l">
                        <a:buNone/>
                      </a:pPr>
                      <a:r>
                        <a:rPr sz="2400" b="1">
                          <a:solidFill>
                            <a:srgbClr val="0000CC"/>
                          </a:solidFill>
                          <a:latin typeface="Arial" panose="020B0604020202020204" pitchFamily="34" charset="0"/>
                          <a:sym typeface="+mn-ea"/>
                        </a:rPr>
                        <a:t>Study(sno, cno, </a:t>
                      </a:r>
                      <a:r>
                        <a:rPr lang="en-US" altLang="zh-CN" sz="2400" b="1">
                          <a:solidFill>
                            <a:srgbClr val="0000CC"/>
                          </a:solidFill>
                          <a:latin typeface="Arial" panose="020B0604020202020204" pitchFamily="34" charset="0"/>
                          <a:sym typeface="+mn-ea"/>
                        </a:rPr>
                        <a:t>ino, syear, semester, </a:t>
                      </a:r>
                      <a:r>
                        <a:rPr sz="2400" b="1">
                          <a:solidFill>
                            <a:srgbClr val="0000CC"/>
                          </a:solidFill>
                          <a:latin typeface="Arial" panose="020B0604020202020204" pitchFamily="34" charset="0"/>
                          <a:sym typeface="+mn-ea"/>
                        </a:rPr>
                        <a:t>grade)</a:t>
                      </a:r>
                      <a:endParaRPr lang="zh-CN" altLang="en-US" sz="2400" b="1">
                        <a:solidFill>
                          <a:srgbClr val="0000CC"/>
                        </a:solidFill>
                        <a:latin typeface="Arial" panose="020B0604020202020204" pitchFamily="34" charset="0"/>
                        <a:sym typeface="+mn-ea"/>
                      </a:endParaRPr>
                    </a:p>
                  </a:txBody>
                  <a:tcPr marL="288290" anchor="ctr" anchorCtr="0">
                    <a:lnL w="6350">
                      <a:solidFill>
                        <a:schemeClr val="tx1"/>
                      </a:solidFill>
                      <a:prstDash val="sysDash"/>
                    </a:lnL>
                    <a:lnR w="12700">
                      <a:solidFill>
                        <a:schemeClr val="tx1"/>
                      </a:solidFill>
                      <a:prstDash val="solid"/>
                    </a:lnR>
                    <a:lnT w="6350">
                      <a:solidFill>
                        <a:schemeClr val="tx1"/>
                      </a:solidFill>
                      <a:prstDash val="sysDash"/>
                    </a:lnT>
                    <a:lnB w="6350">
                      <a:solidFill>
                        <a:schemeClr val="tx1"/>
                      </a:solidFill>
                      <a:prstDash val="sysDash"/>
                    </a:lnB>
                    <a:noFill/>
                  </a:tcPr>
                </a:tc>
              </a:tr>
              <a:tr h="381000">
                <a:tc>
                  <a:txBody>
                    <a:bodyPr/>
                    <a:p>
                      <a:pPr algn="ctr">
                        <a:buNone/>
                      </a:pPr>
                      <a:r>
                        <a:rPr lang="zh-CN" altLang="en-US" sz="2400" b="1">
                          <a:solidFill>
                            <a:srgbClr val="0000CC"/>
                          </a:solidFill>
                          <a:latin typeface="Arial" panose="020B0604020202020204" pitchFamily="34" charset="0"/>
                          <a:sym typeface="+mn-ea"/>
                        </a:rPr>
                        <a:t>授课</a:t>
                      </a:r>
                      <a:endParaRPr lang="zh-CN" altLang="en-US" sz="2400" b="1">
                        <a:solidFill>
                          <a:srgbClr val="0000CC"/>
                        </a:solidFill>
                        <a:latin typeface="Arial" panose="020B0604020202020204" pitchFamily="34" charset="0"/>
                        <a:sym typeface="+mn-ea"/>
                      </a:endParaRPr>
                    </a:p>
                  </a:txBody>
                  <a:tcPr anchor="ctr" anchorCtr="0">
                    <a:lnL w="6350">
                      <a:solidFill>
                        <a:schemeClr val="tx1"/>
                      </a:solidFill>
                      <a:prstDash val="sysDash"/>
                    </a:lnL>
                    <a:lnR w="12700">
                      <a:solidFill>
                        <a:schemeClr val="tx1"/>
                      </a:solidFill>
                      <a:prstDash val="solid"/>
                    </a:lnR>
                    <a:lnT w="6350">
                      <a:solidFill>
                        <a:schemeClr val="tx1"/>
                      </a:solidFill>
                      <a:prstDash val="sysDash"/>
                    </a:lnT>
                    <a:lnB w="12700">
                      <a:solidFill>
                        <a:schemeClr val="tx1"/>
                      </a:solidFill>
                      <a:prstDash val="solid"/>
                    </a:lnB>
                    <a:noFill/>
                  </a:tcPr>
                </a:tc>
                <a:tc>
                  <a:txBody>
                    <a:bodyPr/>
                    <a:p>
                      <a:pPr algn="l">
                        <a:buNone/>
                      </a:pPr>
                      <a:r>
                        <a:rPr sz="2400" b="1">
                          <a:solidFill>
                            <a:srgbClr val="0000CC"/>
                          </a:solidFill>
                          <a:latin typeface="Arial" panose="020B0604020202020204" pitchFamily="34" charset="0"/>
                          <a:sym typeface="+mn-ea"/>
                        </a:rPr>
                        <a:t>Teach(ino, cno, tyear, semester, </a:t>
                      </a:r>
                      <a:r>
                        <a:rPr lang="en-US" sz="2400" b="1">
                          <a:solidFill>
                            <a:srgbClr val="0000CC"/>
                          </a:solidFill>
                          <a:latin typeface="Arial" panose="020B0604020202020204" pitchFamily="34" charset="0"/>
                          <a:sym typeface="+mn-ea"/>
                        </a:rPr>
                        <a:t>hour</a:t>
                      </a:r>
                      <a:r>
                        <a:rPr sz="2400" b="1">
                          <a:solidFill>
                            <a:srgbClr val="0000CC"/>
                          </a:solidFill>
                          <a:latin typeface="Arial" panose="020B0604020202020204" pitchFamily="34" charset="0"/>
                          <a:sym typeface="+mn-ea"/>
                        </a:rPr>
                        <a:t>s)</a:t>
                      </a:r>
                      <a:endParaRPr lang="zh-CN" altLang="en-US" sz="2400" b="1">
                        <a:solidFill>
                          <a:srgbClr val="0000CC"/>
                        </a:solidFill>
                        <a:latin typeface="Arial" panose="020B0604020202020204" pitchFamily="34" charset="0"/>
                        <a:sym typeface="+mn-ea"/>
                      </a:endParaRPr>
                    </a:p>
                  </a:txBody>
                  <a:tcPr marL="288290" anchor="ctr" anchorCtr="0">
                    <a:lnL w="6350">
                      <a:solidFill>
                        <a:schemeClr val="tx1"/>
                      </a:solidFill>
                      <a:prstDash val="sysDash"/>
                    </a:lnL>
                    <a:lnR w="12700">
                      <a:solidFill>
                        <a:schemeClr val="tx1"/>
                      </a:solidFill>
                      <a:prstDash val="solid"/>
                    </a:lnR>
                    <a:lnT w="6350">
                      <a:solidFill>
                        <a:schemeClr val="tx1"/>
                      </a:solidFill>
                      <a:prstDash val="sysDash"/>
                    </a:lnT>
                    <a:lnB w="12700">
                      <a:solidFill>
                        <a:schemeClr val="tx1"/>
                      </a:solidFill>
                      <a:prstDash val="solid"/>
                    </a:lnB>
                    <a:no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1+#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bldLvl="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220980" y="2570480"/>
            <a:ext cx="11511915" cy="460375"/>
          </a:xfrm>
        </p:spPr>
        <p:txBody>
          <a:bodyPr wrap="square">
            <a:spAutoFit/>
          </a:bodyPr>
          <a:p>
            <a:pPr marL="457200" indent="-457200" fontAlgn="auto">
              <a:lnSpc>
                <a:spcPct val="100000"/>
              </a:lnSpc>
              <a:spcAft>
                <a:spcPts val="0"/>
              </a:spcAft>
              <a:buFont typeface="+mj-lt"/>
              <a:buAutoNum type="arabicPeriod" startAt="3"/>
            </a:pPr>
            <a:r>
              <a:rPr sz="2400" b="1">
                <a:solidFill>
                  <a:srgbClr val="0000CC"/>
                </a:solidFill>
                <a:latin typeface="Arial" panose="020B0604020202020204" pitchFamily="34" charset="0"/>
              </a:rPr>
              <a:t>查询满足下述条件的教师工号和姓名：在2014至2016年之间没有承担过授课任务；</a:t>
            </a:r>
            <a:endParaRPr sz="2055" b="1">
              <a:solidFill>
                <a:srgbClr val="0000CC"/>
              </a:solidFill>
              <a:latin typeface="Arial" panose="020B0604020202020204" pitchFamily="34" charset="0"/>
            </a:endParaRPr>
          </a:p>
        </p:txBody>
      </p:sp>
      <p:sp>
        <p:nvSpPr>
          <p:cNvPr id="2" name="文本框 1"/>
          <p:cNvSpPr txBox="1"/>
          <p:nvPr/>
        </p:nvSpPr>
        <p:spPr>
          <a:xfrm>
            <a:off x="8813800" y="76835"/>
            <a:ext cx="3149600" cy="398780"/>
          </a:xfrm>
          <a:prstGeom prst="rect">
            <a:avLst/>
          </a:prstGeom>
          <a:noFill/>
        </p:spPr>
        <p:txBody>
          <a:bodyPr wrap="square" rtlCol="0">
            <a:spAutoFit/>
          </a:bodyPr>
          <a:p>
            <a:pPr algn="r"/>
            <a:r>
              <a:rPr lang="zh-CN" altLang="zh-CN" sz="2000" b="1" i="1" u="sng"/>
              <a:t>课后思考题</a:t>
            </a:r>
            <a:r>
              <a:rPr lang="en-US" altLang="zh-CN" sz="2000" b="1" i="1" u="sng"/>
              <a:t>(SQL 2018.4.20)</a:t>
            </a:r>
            <a:endParaRPr lang="en-US" altLang="zh-CN" sz="2000" b="1" i="1" u="sng"/>
          </a:p>
        </p:txBody>
      </p:sp>
      <p:sp>
        <p:nvSpPr>
          <p:cNvPr id="6" name="文本框 5"/>
          <p:cNvSpPr txBox="1"/>
          <p:nvPr/>
        </p:nvSpPr>
        <p:spPr>
          <a:xfrm>
            <a:off x="755650" y="3171190"/>
            <a:ext cx="10275570" cy="2306955"/>
          </a:xfrm>
          <a:prstGeom prst="rect">
            <a:avLst/>
          </a:prstGeom>
          <a:noFill/>
          <a:ln>
            <a:solidFill>
              <a:schemeClr val="accent2">
                <a:lumMod val="75000"/>
              </a:schemeClr>
            </a:solidFill>
          </a:ln>
        </p:spPr>
        <p:txBody>
          <a:bodyPr wrap="square" rtlCol="0">
            <a:spAutoFit/>
          </a:bodyPr>
          <a:p>
            <a:pPr marL="457200" lvl="1" indent="0" fontAlgn="auto">
              <a:lnSpc>
                <a:spcPct val="100000"/>
              </a:lnSpc>
              <a:spcAft>
                <a:spcPts val="0"/>
              </a:spcAft>
              <a:buFont typeface="+mj-lt"/>
              <a:buNone/>
            </a:pPr>
            <a:r>
              <a:rPr sz="2400" b="1">
                <a:solidFill>
                  <a:srgbClr val="0000CC"/>
                </a:solidFill>
                <a:latin typeface="Arial" panose="020B0604020202020204" pitchFamily="34" charset="0"/>
                <a:sym typeface="+mn-ea"/>
              </a:rPr>
              <a:t>Select  ino, iname</a:t>
            </a:r>
            <a:endParaRPr sz="2400" b="1">
              <a:solidFill>
                <a:srgbClr val="0000CC"/>
              </a:solidFill>
              <a:latin typeface="Arial" panose="020B0604020202020204" pitchFamily="34" charset="0"/>
            </a:endParaRPr>
          </a:p>
          <a:p>
            <a:pPr marL="457200" lvl="1" indent="0" fontAlgn="auto">
              <a:lnSpc>
                <a:spcPct val="100000"/>
              </a:lnSpc>
              <a:spcAft>
                <a:spcPts val="0"/>
              </a:spcAft>
              <a:buFont typeface="+mj-lt"/>
              <a:buNone/>
            </a:pPr>
            <a:r>
              <a:rPr sz="2400" b="1">
                <a:solidFill>
                  <a:srgbClr val="0000CC"/>
                </a:solidFill>
                <a:latin typeface="Arial" panose="020B0604020202020204" pitchFamily="34" charset="0"/>
                <a:sym typeface="+mn-ea"/>
              </a:rPr>
              <a:t>From  Instructor </a:t>
            </a:r>
            <a:endParaRPr sz="2400" b="1">
              <a:solidFill>
                <a:srgbClr val="0000CC"/>
              </a:solidFill>
              <a:latin typeface="Arial" panose="020B0604020202020204" pitchFamily="34" charset="0"/>
            </a:endParaRPr>
          </a:p>
          <a:p>
            <a:pPr marL="457200" lvl="1" indent="0" fontAlgn="auto">
              <a:lnSpc>
                <a:spcPct val="100000"/>
              </a:lnSpc>
              <a:spcAft>
                <a:spcPts val="0"/>
              </a:spcAft>
              <a:buFont typeface="+mj-lt"/>
              <a:buNone/>
            </a:pPr>
            <a:r>
              <a:rPr sz="2400" b="1">
                <a:solidFill>
                  <a:srgbClr val="0000CC"/>
                </a:solidFill>
                <a:latin typeface="Arial" panose="020B0604020202020204" pitchFamily="34" charset="0"/>
                <a:sym typeface="+mn-ea"/>
              </a:rPr>
              <a:t>Where  ino  NOT IN (</a:t>
            </a:r>
            <a:endParaRPr sz="2400" b="1">
              <a:solidFill>
                <a:srgbClr val="0000CC"/>
              </a:solidFill>
              <a:latin typeface="Arial" panose="020B0604020202020204" pitchFamily="34" charset="0"/>
              <a:sym typeface="+mn-ea"/>
            </a:endParaRPr>
          </a:p>
          <a:p>
            <a:pPr marL="2286000" lvl="5" indent="0" fontAlgn="auto">
              <a:lnSpc>
                <a:spcPct val="100000"/>
              </a:lnSpc>
              <a:spcAft>
                <a:spcPts val="0"/>
              </a:spcAft>
              <a:buFont typeface="+mj-lt"/>
              <a:buNone/>
            </a:pPr>
            <a:r>
              <a:rPr sz="2400" b="1">
                <a:solidFill>
                  <a:srgbClr val="0000CC"/>
                </a:solidFill>
                <a:latin typeface="Arial" panose="020B0604020202020204" pitchFamily="34" charset="0"/>
                <a:sym typeface="+mn-ea"/>
              </a:rPr>
              <a:t>Select  ino  </a:t>
            </a:r>
            <a:endParaRPr sz="2400" b="1">
              <a:solidFill>
                <a:srgbClr val="0000CC"/>
              </a:solidFill>
              <a:latin typeface="Arial" panose="020B0604020202020204" pitchFamily="34" charset="0"/>
              <a:sym typeface="+mn-ea"/>
            </a:endParaRPr>
          </a:p>
          <a:p>
            <a:pPr marL="2286000" lvl="5" indent="0" fontAlgn="auto">
              <a:lnSpc>
                <a:spcPct val="100000"/>
              </a:lnSpc>
              <a:spcAft>
                <a:spcPts val="0"/>
              </a:spcAft>
              <a:buFont typeface="+mj-lt"/>
              <a:buNone/>
            </a:pPr>
            <a:r>
              <a:rPr sz="2400" b="1">
                <a:solidFill>
                  <a:srgbClr val="0000CC"/>
                </a:solidFill>
                <a:latin typeface="Arial" panose="020B0604020202020204" pitchFamily="34" charset="0"/>
                <a:sym typeface="+mn-ea"/>
              </a:rPr>
              <a:t>From  Teach  </a:t>
            </a:r>
            <a:endParaRPr sz="2400" b="1">
              <a:solidFill>
                <a:srgbClr val="0000CC"/>
              </a:solidFill>
              <a:latin typeface="Arial" panose="020B0604020202020204" pitchFamily="34" charset="0"/>
              <a:sym typeface="+mn-ea"/>
            </a:endParaRPr>
          </a:p>
          <a:p>
            <a:pPr marL="2286000" lvl="5" indent="0" fontAlgn="auto">
              <a:lnSpc>
                <a:spcPct val="100000"/>
              </a:lnSpc>
              <a:spcAft>
                <a:spcPts val="0"/>
              </a:spcAft>
              <a:buFont typeface="+mj-lt"/>
              <a:buNone/>
            </a:pPr>
            <a:r>
              <a:rPr sz="2400" b="1">
                <a:solidFill>
                  <a:srgbClr val="0000CC"/>
                </a:solidFill>
                <a:latin typeface="Arial" panose="020B0604020202020204" pitchFamily="34" charset="0"/>
                <a:sym typeface="+mn-ea"/>
              </a:rPr>
              <a:t>Where  tyear between 2014 and 2016 )</a:t>
            </a:r>
            <a:endParaRPr lang="en-US" altLang="zh-CN" sz="2400"/>
          </a:p>
        </p:txBody>
      </p:sp>
      <p:sp>
        <p:nvSpPr>
          <p:cNvPr id="7" name="文本框 6"/>
          <p:cNvSpPr txBox="1"/>
          <p:nvPr/>
        </p:nvSpPr>
        <p:spPr>
          <a:xfrm>
            <a:off x="764540" y="5809615"/>
            <a:ext cx="10258425" cy="460375"/>
          </a:xfrm>
          <a:prstGeom prst="rect">
            <a:avLst/>
          </a:prstGeom>
          <a:noFill/>
        </p:spPr>
        <p:txBody>
          <a:bodyPr wrap="square" rtlCol="0">
            <a:spAutoFit/>
          </a:bodyPr>
          <a:p>
            <a:r>
              <a:rPr lang="zh-CN" altLang="zh-CN" sz="2400">
                <a:solidFill>
                  <a:srgbClr val="0000CC"/>
                </a:solidFill>
              </a:rPr>
              <a:t>也可以在关系</a:t>
            </a:r>
            <a:r>
              <a:rPr lang="en-US" altLang="zh-CN" sz="2400">
                <a:solidFill>
                  <a:srgbClr val="0000CC"/>
                </a:solidFill>
              </a:rPr>
              <a:t>Study</a:t>
            </a:r>
            <a:r>
              <a:rPr lang="zh-CN" altLang="en-US" sz="2400">
                <a:solidFill>
                  <a:srgbClr val="0000CC"/>
                </a:solidFill>
              </a:rPr>
              <a:t>上查询</a:t>
            </a:r>
            <a:r>
              <a:rPr lang="en-US" altLang="zh-CN" sz="2400">
                <a:solidFill>
                  <a:srgbClr val="0000CC"/>
                </a:solidFill>
              </a:rPr>
              <a:t>2014</a:t>
            </a:r>
            <a:r>
              <a:rPr lang="zh-CN" altLang="en-US" sz="2400">
                <a:solidFill>
                  <a:srgbClr val="0000CC"/>
                </a:solidFill>
              </a:rPr>
              <a:t>至</a:t>
            </a:r>
            <a:r>
              <a:rPr lang="en-US" altLang="zh-CN" sz="2400">
                <a:solidFill>
                  <a:srgbClr val="0000CC"/>
                </a:solidFill>
              </a:rPr>
              <a:t>2016</a:t>
            </a:r>
            <a:r>
              <a:rPr lang="zh-CN" altLang="en-US" sz="2400">
                <a:solidFill>
                  <a:srgbClr val="0000CC"/>
                </a:solidFill>
              </a:rPr>
              <a:t>年间担任过授课任务的教师工号。</a:t>
            </a:r>
            <a:endParaRPr lang="zh-CN" altLang="en-US" sz="2400">
              <a:solidFill>
                <a:srgbClr val="0000CC"/>
              </a:solidFill>
            </a:endParaRPr>
          </a:p>
        </p:txBody>
      </p:sp>
      <p:graphicFrame>
        <p:nvGraphicFramePr>
          <p:cNvPr id="9" name="表格 8"/>
          <p:cNvGraphicFramePr/>
          <p:nvPr/>
        </p:nvGraphicFramePr>
        <p:xfrm>
          <a:off x="624840" y="76835"/>
          <a:ext cx="8061325" cy="2286000"/>
        </p:xfrm>
        <a:graphic>
          <a:graphicData uri="http://schemas.openxmlformats.org/drawingml/2006/table">
            <a:tbl>
              <a:tblPr firstRow="1" bandRow="1">
                <a:tableStyleId>{5C22544A-7EE6-4342-B048-85BDC9FD1C3A}</a:tableStyleId>
              </a:tblPr>
              <a:tblGrid>
                <a:gridCol w="938530"/>
                <a:gridCol w="7122795"/>
              </a:tblGrid>
              <a:tr h="381000">
                <a:tc>
                  <a:txBody>
                    <a:bodyPr/>
                    <a:p>
                      <a:pPr algn="ctr">
                        <a:buNone/>
                      </a:pPr>
                      <a:r>
                        <a:rPr lang="zh-CN" altLang="en-US" sz="2400" b="1">
                          <a:solidFill>
                            <a:srgbClr val="0000CC"/>
                          </a:solidFill>
                          <a:latin typeface="Arial" panose="020B0604020202020204" pitchFamily="34" charset="0"/>
                          <a:sym typeface="+mn-ea"/>
                        </a:rPr>
                        <a:t>学生</a:t>
                      </a:r>
                      <a:endParaRPr lang="zh-CN" altLang="en-US" sz="2400" b="1">
                        <a:solidFill>
                          <a:srgbClr val="0000CC"/>
                        </a:solidFill>
                        <a:latin typeface="Arial" panose="020B0604020202020204" pitchFamily="34" charset="0"/>
                        <a:sym typeface="+mn-ea"/>
                      </a:endParaRPr>
                    </a:p>
                  </a:txBody>
                  <a:tcPr anchor="ctr" anchorCtr="0">
                    <a:lnL w="6350">
                      <a:solidFill>
                        <a:schemeClr val="tx1"/>
                      </a:solidFill>
                      <a:prstDash val="sysDash"/>
                    </a:lnL>
                    <a:lnR w="12700">
                      <a:solidFill>
                        <a:schemeClr val="tx1"/>
                      </a:solidFill>
                      <a:prstDash val="solid"/>
                    </a:lnR>
                    <a:lnT w="6350">
                      <a:solidFill>
                        <a:schemeClr val="tx1"/>
                      </a:solidFill>
                      <a:prstDash val="sysDash"/>
                    </a:lnT>
                    <a:lnB w="6350">
                      <a:solidFill>
                        <a:schemeClr val="tx1"/>
                      </a:solidFill>
                      <a:prstDash val="sysDash"/>
                    </a:lnB>
                    <a:noFill/>
                  </a:tcPr>
                </a:tc>
                <a:tc>
                  <a:txBody>
                    <a:bodyPr/>
                    <a:p>
                      <a:pPr algn="l">
                        <a:buNone/>
                      </a:pPr>
                      <a:r>
                        <a:rPr sz="2400" b="1">
                          <a:solidFill>
                            <a:srgbClr val="0000CC"/>
                          </a:solidFill>
                          <a:latin typeface="Arial" panose="020B0604020202020204" pitchFamily="34" charset="0"/>
                          <a:sym typeface="+mn-ea"/>
                        </a:rPr>
                        <a:t>Student(sno, sname, dept)</a:t>
                      </a:r>
                      <a:endParaRPr lang="zh-CN" altLang="en-US" sz="2400" b="1">
                        <a:solidFill>
                          <a:srgbClr val="0000CC"/>
                        </a:solidFill>
                        <a:latin typeface="Arial" panose="020B0604020202020204" pitchFamily="34" charset="0"/>
                        <a:sym typeface="+mn-ea"/>
                      </a:endParaRPr>
                    </a:p>
                  </a:txBody>
                  <a:tcPr marL="288290" anchor="ctr" anchorCtr="0">
                    <a:lnL w="6350">
                      <a:solidFill>
                        <a:schemeClr val="tx1"/>
                      </a:solidFill>
                      <a:prstDash val="sysDash"/>
                    </a:lnL>
                    <a:lnR w="12700">
                      <a:solidFill>
                        <a:schemeClr val="tx1"/>
                      </a:solidFill>
                      <a:prstDash val="solid"/>
                    </a:lnR>
                    <a:lnT w="6350">
                      <a:solidFill>
                        <a:schemeClr val="tx1"/>
                      </a:solidFill>
                      <a:prstDash val="sysDash"/>
                    </a:lnT>
                    <a:lnB w="6350">
                      <a:solidFill>
                        <a:schemeClr val="tx1"/>
                      </a:solidFill>
                      <a:prstDash val="sysDash"/>
                    </a:lnB>
                    <a:noFill/>
                  </a:tcPr>
                </a:tc>
              </a:tr>
              <a:tr h="381000">
                <a:tc>
                  <a:txBody>
                    <a:bodyPr/>
                    <a:p>
                      <a:pPr algn="ctr">
                        <a:buNone/>
                      </a:pPr>
                      <a:r>
                        <a:rPr lang="zh-CN" altLang="en-US" sz="2400" b="1">
                          <a:solidFill>
                            <a:srgbClr val="0000CC"/>
                          </a:solidFill>
                          <a:latin typeface="Arial" panose="020B0604020202020204" pitchFamily="34" charset="0"/>
                          <a:sym typeface="+mn-ea"/>
                        </a:rPr>
                        <a:t>教师</a:t>
                      </a:r>
                      <a:endParaRPr lang="zh-CN" altLang="en-US" sz="2400" b="1">
                        <a:solidFill>
                          <a:srgbClr val="0000CC"/>
                        </a:solidFill>
                        <a:latin typeface="Arial" panose="020B0604020202020204" pitchFamily="34" charset="0"/>
                        <a:sym typeface="+mn-ea"/>
                      </a:endParaRPr>
                    </a:p>
                  </a:txBody>
                  <a:tcPr anchor="ctr" anchorCtr="0">
                    <a:lnL w="6350">
                      <a:solidFill>
                        <a:schemeClr val="tx1"/>
                      </a:solidFill>
                      <a:prstDash val="sysDash"/>
                    </a:lnL>
                    <a:lnR w="12700">
                      <a:solidFill>
                        <a:schemeClr val="tx1"/>
                      </a:solidFill>
                      <a:prstDash val="solid"/>
                    </a:lnR>
                    <a:lnT w="6350">
                      <a:solidFill>
                        <a:schemeClr val="tx1"/>
                      </a:solidFill>
                      <a:prstDash val="sysDash"/>
                    </a:lnT>
                    <a:lnB w="6350">
                      <a:solidFill>
                        <a:schemeClr val="tx1"/>
                      </a:solidFill>
                      <a:prstDash val="sysDash"/>
                    </a:lnB>
                    <a:noFill/>
                  </a:tcPr>
                </a:tc>
                <a:tc>
                  <a:txBody>
                    <a:bodyPr/>
                    <a:p>
                      <a:pPr algn="l">
                        <a:buNone/>
                      </a:pPr>
                      <a:r>
                        <a:rPr sz="2400" b="1">
                          <a:solidFill>
                            <a:srgbClr val="0000CC"/>
                          </a:solidFill>
                          <a:latin typeface="Arial" panose="020B0604020202020204" pitchFamily="34" charset="0"/>
                          <a:sym typeface="+mn-ea"/>
                        </a:rPr>
                        <a:t>Instructor(ino, iname, dept)</a:t>
                      </a:r>
                      <a:endParaRPr lang="zh-CN" altLang="en-US" sz="2400" b="1">
                        <a:solidFill>
                          <a:srgbClr val="0000CC"/>
                        </a:solidFill>
                        <a:latin typeface="Arial" panose="020B0604020202020204" pitchFamily="34" charset="0"/>
                        <a:sym typeface="+mn-ea"/>
                      </a:endParaRPr>
                    </a:p>
                  </a:txBody>
                  <a:tcPr marL="288290" anchor="ctr" anchorCtr="0">
                    <a:lnL w="6350">
                      <a:solidFill>
                        <a:schemeClr val="tx1"/>
                      </a:solidFill>
                      <a:prstDash val="sysDash"/>
                    </a:lnL>
                    <a:lnR w="12700">
                      <a:solidFill>
                        <a:schemeClr val="tx1"/>
                      </a:solidFill>
                      <a:prstDash val="solid"/>
                    </a:lnR>
                    <a:lnT w="6350">
                      <a:solidFill>
                        <a:schemeClr val="tx1"/>
                      </a:solidFill>
                      <a:prstDash val="sysDash"/>
                    </a:lnT>
                    <a:lnB w="6350">
                      <a:solidFill>
                        <a:schemeClr val="tx1"/>
                      </a:solidFill>
                      <a:prstDash val="sysDash"/>
                    </a:lnB>
                    <a:noFill/>
                  </a:tcPr>
                </a:tc>
              </a:tr>
              <a:tr h="381000">
                <a:tc>
                  <a:txBody>
                    <a:bodyPr/>
                    <a:p>
                      <a:pPr algn="ctr">
                        <a:buNone/>
                      </a:pPr>
                      <a:r>
                        <a:rPr lang="zh-CN" altLang="en-US" sz="2400" b="1">
                          <a:solidFill>
                            <a:srgbClr val="0000CC"/>
                          </a:solidFill>
                          <a:latin typeface="Arial" panose="020B0604020202020204" pitchFamily="34" charset="0"/>
                          <a:sym typeface="+mn-ea"/>
                        </a:rPr>
                        <a:t>课程</a:t>
                      </a:r>
                      <a:endParaRPr lang="zh-CN" altLang="en-US" sz="2400" b="1">
                        <a:solidFill>
                          <a:srgbClr val="0000CC"/>
                        </a:solidFill>
                        <a:latin typeface="Arial" panose="020B0604020202020204" pitchFamily="34" charset="0"/>
                        <a:sym typeface="+mn-ea"/>
                      </a:endParaRPr>
                    </a:p>
                  </a:txBody>
                  <a:tcPr anchor="ctr" anchorCtr="0">
                    <a:lnL w="6350">
                      <a:solidFill>
                        <a:schemeClr val="tx1"/>
                      </a:solidFill>
                      <a:prstDash val="sysDash"/>
                    </a:lnL>
                    <a:lnR w="12700">
                      <a:solidFill>
                        <a:schemeClr val="tx1"/>
                      </a:solidFill>
                      <a:prstDash val="solid"/>
                    </a:lnR>
                    <a:lnT w="6350">
                      <a:solidFill>
                        <a:schemeClr val="tx1"/>
                      </a:solidFill>
                      <a:prstDash val="sysDash"/>
                    </a:lnT>
                    <a:lnB w="6350">
                      <a:solidFill>
                        <a:schemeClr val="tx1"/>
                      </a:solidFill>
                      <a:prstDash val="sysDash"/>
                    </a:lnB>
                    <a:noFill/>
                  </a:tcPr>
                </a:tc>
                <a:tc>
                  <a:txBody>
                    <a:bodyPr/>
                    <a:p>
                      <a:pPr algn="l">
                        <a:buNone/>
                      </a:pPr>
                      <a:r>
                        <a:rPr sz="2400" b="1">
                          <a:solidFill>
                            <a:srgbClr val="0000CC"/>
                          </a:solidFill>
                          <a:latin typeface="Arial" panose="020B0604020202020204" pitchFamily="34" charset="0"/>
                          <a:sym typeface="+mn-ea"/>
                        </a:rPr>
                        <a:t>Course(cno, cname, dept, credit, optional)</a:t>
                      </a:r>
                      <a:endParaRPr lang="zh-CN" altLang="en-US" sz="2400" b="1">
                        <a:solidFill>
                          <a:srgbClr val="0000CC"/>
                        </a:solidFill>
                        <a:latin typeface="Arial" panose="020B0604020202020204" pitchFamily="34" charset="0"/>
                        <a:sym typeface="+mn-ea"/>
                      </a:endParaRPr>
                    </a:p>
                  </a:txBody>
                  <a:tcPr marL="288290" anchor="ctr" anchorCtr="0">
                    <a:lnL w="6350">
                      <a:solidFill>
                        <a:schemeClr val="tx1"/>
                      </a:solidFill>
                      <a:prstDash val="sysDash"/>
                    </a:lnL>
                    <a:lnR w="12700">
                      <a:solidFill>
                        <a:schemeClr val="tx1"/>
                      </a:solidFill>
                      <a:prstDash val="solid"/>
                    </a:lnR>
                    <a:lnT w="6350">
                      <a:solidFill>
                        <a:schemeClr val="tx1"/>
                      </a:solidFill>
                      <a:prstDash val="sysDash"/>
                    </a:lnT>
                    <a:lnB w="6350">
                      <a:solidFill>
                        <a:schemeClr val="tx1"/>
                      </a:solidFill>
                      <a:prstDash val="sysDash"/>
                    </a:lnB>
                    <a:noFill/>
                  </a:tcPr>
                </a:tc>
              </a:tr>
              <a:tr h="381000">
                <a:tc>
                  <a:txBody>
                    <a:bodyPr/>
                    <a:p>
                      <a:pPr algn="ctr">
                        <a:buNone/>
                      </a:pPr>
                      <a:r>
                        <a:rPr lang="zh-CN" altLang="en-US" sz="2400" b="1">
                          <a:solidFill>
                            <a:srgbClr val="0000CC"/>
                          </a:solidFill>
                          <a:latin typeface="Arial" panose="020B0604020202020204" pitchFamily="34" charset="0"/>
                          <a:sym typeface="+mn-ea"/>
                        </a:rPr>
                        <a:t>选课</a:t>
                      </a:r>
                      <a:endParaRPr lang="zh-CN" altLang="en-US" sz="2400" b="1">
                        <a:solidFill>
                          <a:srgbClr val="0000CC"/>
                        </a:solidFill>
                        <a:latin typeface="Arial" panose="020B0604020202020204" pitchFamily="34" charset="0"/>
                        <a:sym typeface="+mn-ea"/>
                      </a:endParaRPr>
                    </a:p>
                  </a:txBody>
                  <a:tcPr anchor="ctr" anchorCtr="0">
                    <a:lnL w="6350">
                      <a:solidFill>
                        <a:schemeClr val="tx1"/>
                      </a:solidFill>
                      <a:prstDash val="sysDash"/>
                    </a:lnL>
                    <a:lnR w="12700">
                      <a:solidFill>
                        <a:schemeClr val="tx1"/>
                      </a:solidFill>
                      <a:prstDash val="solid"/>
                    </a:lnR>
                    <a:lnT w="6350">
                      <a:solidFill>
                        <a:schemeClr val="tx1"/>
                      </a:solidFill>
                      <a:prstDash val="sysDash"/>
                    </a:lnT>
                    <a:lnB w="6350">
                      <a:solidFill>
                        <a:schemeClr val="tx1"/>
                      </a:solidFill>
                      <a:prstDash val="sysDash"/>
                    </a:lnB>
                    <a:noFill/>
                  </a:tcPr>
                </a:tc>
                <a:tc>
                  <a:txBody>
                    <a:bodyPr/>
                    <a:p>
                      <a:pPr algn="l">
                        <a:buNone/>
                      </a:pPr>
                      <a:r>
                        <a:rPr sz="2400" b="1">
                          <a:solidFill>
                            <a:srgbClr val="0000CC"/>
                          </a:solidFill>
                          <a:latin typeface="Arial" panose="020B0604020202020204" pitchFamily="34" charset="0"/>
                          <a:sym typeface="+mn-ea"/>
                        </a:rPr>
                        <a:t>Study(sno, cno, </a:t>
                      </a:r>
                      <a:r>
                        <a:rPr lang="en-US" altLang="zh-CN" sz="2400" b="1">
                          <a:solidFill>
                            <a:srgbClr val="0000CC"/>
                          </a:solidFill>
                          <a:latin typeface="Arial" panose="020B0604020202020204" pitchFamily="34" charset="0"/>
                          <a:sym typeface="+mn-ea"/>
                        </a:rPr>
                        <a:t>ino, syear, semester, </a:t>
                      </a:r>
                      <a:r>
                        <a:rPr sz="2400" b="1">
                          <a:solidFill>
                            <a:srgbClr val="0000CC"/>
                          </a:solidFill>
                          <a:latin typeface="Arial" panose="020B0604020202020204" pitchFamily="34" charset="0"/>
                          <a:sym typeface="+mn-ea"/>
                        </a:rPr>
                        <a:t>grade)</a:t>
                      </a:r>
                      <a:endParaRPr lang="zh-CN" altLang="en-US" sz="2400" b="1">
                        <a:solidFill>
                          <a:srgbClr val="0000CC"/>
                        </a:solidFill>
                        <a:latin typeface="Arial" panose="020B0604020202020204" pitchFamily="34" charset="0"/>
                        <a:sym typeface="+mn-ea"/>
                      </a:endParaRPr>
                    </a:p>
                  </a:txBody>
                  <a:tcPr marL="288290" anchor="ctr" anchorCtr="0">
                    <a:lnL w="6350">
                      <a:solidFill>
                        <a:schemeClr val="tx1"/>
                      </a:solidFill>
                      <a:prstDash val="sysDash"/>
                    </a:lnL>
                    <a:lnR w="12700">
                      <a:solidFill>
                        <a:schemeClr val="tx1"/>
                      </a:solidFill>
                      <a:prstDash val="solid"/>
                    </a:lnR>
                    <a:lnT w="6350">
                      <a:solidFill>
                        <a:schemeClr val="tx1"/>
                      </a:solidFill>
                      <a:prstDash val="sysDash"/>
                    </a:lnT>
                    <a:lnB w="6350">
                      <a:solidFill>
                        <a:schemeClr val="tx1"/>
                      </a:solidFill>
                      <a:prstDash val="sysDash"/>
                    </a:lnB>
                    <a:noFill/>
                  </a:tcPr>
                </a:tc>
              </a:tr>
              <a:tr h="381000">
                <a:tc>
                  <a:txBody>
                    <a:bodyPr/>
                    <a:p>
                      <a:pPr algn="ctr">
                        <a:buNone/>
                      </a:pPr>
                      <a:r>
                        <a:rPr lang="zh-CN" altLang="en-US" sz="2400" b="1">
                          <a:solidFill>
                            <a:srgbClr val="0000CC"/>
                          </a:solidFill>
                          <a:latin typeface="Arial" panose="020B0604020202020204" pitchFamily="34" charset="0"/>
                          <a:sym typeface="+mn-ea"/>
                        </a:rPr>
                        <a:t>授课</a:t>
                      </a:r>
                      <a:endParaRPr lang="zh-CN" altLang="en-US" sz="2400" b="1">
                        <a:solidFill>
                          <a:srgbClr val="0000CC"/>
                        </a:solidFill>
                        <a:latin typeface="Arial" panose="020B0604020202020204" pitchFamily="34" charset="0"/>
                        <a:sym typeface="+mn-ea"/>
                      </a:endParaRPr>
                    </a:p>
                  </a:txBody>
                  <a:tcPr anchor="ctr" anchorCtr="0">
                    <a:lnL w="6350">
                      <a:solidFill>
                        <a:schemeClr val="tx1"/>
                      </a:solidFill>
                      <a:prstDash val="sysDash"/>
                    </a:lnL>
                    <a:lnR w="12700">
                      <a:solidFill>
                        <a:schemeClr val="tx1"/>
                      </a:solidFill>
                      <a:prstDash val="solid"/>
                    </a:lnR>
                    <a:lnT w="6350">
                      <a:solidFill>
                        <a:schemeClr val="tx1"/>
                      </a:solidFill>
                      <a:prstDash val="sysDash"/>
                    </a:lnT>
                    <a:lnB w="12700">
                      <a:solidFill>
                        <a:schemeClr val="tx1"/>
                      </a:solidFill>
                      <a:prstDash val="solid"/>
                    </a:lnB>
                    <a:noFill/>
                  </a:tcPr>
                </a:tc>
                <a:tc>
                  <a:txBody>
                    <a:bodyPr/>
                    <a:p>
                      <a:pPr algn="l">
                        <a:buNone/>
                      </a:pPr>
                      <a:r>
                        <a:rPr sz="2400" b="1">
                          <a:solidFill>
                            <a:srgbClr val="0000CC"/>
                          </a:solidFill>
                          <a:latin typeface="Arial" panose="020B0604020202020204" pitchFamily="34" charset="0"/>
                          <a:sym typeface="+mn-ea"/>
                        </a:rPr>
                        <a:t>Teach(ino, cno, tyear, semester, </a:t>
                      </a:r>
                      <a:r>
                        <a:rPr lang="en-US" sz="2400" b="1">
                          <a:solidFill>
                            <a:srgbClr val="0000CC"/>
                          </a:solidFill>
                          <a:latin typeface="Arial" panose="020B0604020202020204" pitchFamily="34" charset="0"/>
                          <a:sym typeface="+mn-ea"/>
                        </a:rPr>
                        <a:t>hour</a:t>
                      </a:r>
                      <a:r>
                        <a:rPr sz="2400" b="1">
                          <a:solidFill>
                            <a:srgbClr val="0000CC"/>
                          </a:solidFill>
                          <a:latin typeface="Arial" panose="020B0604020202020204" pitchFamily="34" charset="0"/>
                          <a:sym typeface="+mn-ea"/>
                        </a:rPr>
                        <a:t>s)</a:t>
                      </a:r>
                      <a:endParaRPr lang="zh-CN" altLang="en-US" sz="2400" b="1">
                        <a:solidFill>
                          <a:srgbClr val="0000CC"/>
                        </a:solidFill>
                        <a:latin typeface="Arial" panose="020B0604020202020204" pitchFamily="34" charset="0"/>
                        <a:sym typeface="+mn-ea"/>
                      </a:endParaRPr>
                    </a:p>
                  </a:txBody>
                  <a:tcPr marL="288290" anchor="ctr" anchorCtr="0">
                    <a:lnL w="6350">
                      <a:solidFill>
                        <a:schemeClr val="tx1"/>
                      </a:solidFill>
                      <a:prstDash val="sysDash"/>
                    </a:lnL>
                    <a:lnR w="12700">
                      <a:solidFill>
                        <a:schemeClr val="tx1"/>
                      </a:solidFill>
                      <a:prstDash val="solid"/>
                    </a:lnR>
                    <a:lnT w="6350">
                      <a:solidFill>
                        <a:schemeClr val="tx1"/>
                      </a:solidFill>
                      <a:prstDash val="sysDash"/>
                    </a:lnT>
                    <a:lnB w="12700">
                      <a:solidFill>
                        <a:schemeClr val="tx1"/>
                      </a:solidFill>
                      <a:prstDash val="solid"/>
                    </a:lnB>
                    <a:no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linds(horizontal)">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220980" y="2593340"/>
            <a:ext cx="11511915" cy="460375"/>
          </a:xfrm>
        </p:spPr>
        <p:txBody>
          <a:bodyPr wrap="square">
            <a:spAutoFit/>
          </a:bodyPr>
          <a:p>
            <a:pPr marL="457200" indent="-457200" fontAlgn="auto">
              <a:lnSpc>
                <a:spcPct val="100000"/>
              </a:lnSpc>
              <a:spcAft>
                <a:spcPts val="0"/>
              </a:spcAft>
              <a:buFont typeface="+mj-lt"/>
              <a:buAutoNum type="arabicPeriod" startAt="4"/>
            </a:pPr>
            <a:r>
              <a:rPr sz="2400" b="1">
                <a:solidFill>
                  <a:srgbClr val="0000CC"/>
                </a:solidFill>
                <a:latin typeface="Arial" panose="020B0604020202020204" pitchFamily="34" charset="0"/>
              </a:rPr>
              <a:t>查询满足下述条件的教师的工号和姓名：只主讲过自己所在院系开设的课程；</a:t>
            </a:r>
            <a:endParaRPr sz="2400" b="1">
              <a:solidFill>
                <a:srgbClr val="0000CC"/>
              </a:solidFill>
              <a:latin typeface="Arial" panose="020B0604020202020204" pitchFamily="34" charset="0"/>
            </a:endParaRPr>
          </a:p>
        </p:txBody>
      </p:sp>
      <p:sp>
        <p:nvSpPr>
          <p:cNvPr id="2" name="文本框 1"/>
          <p:cNvSpPr txBox="1"/>
          <p:nvPr/>
        </p:nvSpPr>
        <p:spPr>
          <a:xfrm>
            <a:off x="8813800" y="76835"/>
            <a:ext cx="3149600" cy="398780"/>
          </a:xfrm>
          <a:prstGeom prst="rect">
            <a:avLst/>
          </a:prstGeom>
          <a:noFill/>
        </p:spPr>
        <p:txBody>
          <a:bodyPr wrap="square" rtlCol="0">
            <a:spAutoFit/>
          </a:bodyPr>
          <a:p>
            <a:pPr algn="r"/>
            <a:r>
              <a:rPr lang="zh-CN" altLang="zh-CN" sz="2000" b="1" i="1" u="sng"/>
              <a:t>课后思考题</a:t>
            </a:r>
            <a:r>
              <a:rPr lang="en-US" altLang="zh-CN" sz="2000" b="1" i="1" u="sng"/>
              <a:t>(SQL 2018.4.20)</a:t>
            </a:r>
            <a:endParaRPr lang="en-US" altLang="zh-CN" sz="2000" b="1" i="1" u="sng"/>
          </a:p>
        </p:txBody>
      </p:sp>
      <p:sp>
        <p:nvSpPr>
          <p:cNvPr id="6" name="文本框 5"/>
          <p:cNvSpPr txBox="1"/>
          <p:nvPr/>
        </p:nvSpPr>
        <p:spPr>
          <a:xfrm>
            <a:off x="743585" y="3136265"/>
            <a:ext cx="10275570" cy="2968625"/>
          </a:xfrm>
          <a:prstGeom prst="rect">
            <a:avLst/>
          </a:prstGeom>
          <a:solidFill>
            <a:schemeClr val="bg1"/>
          </a:solidFill>
          <a:ln>
            <a:solidFill>
              <a:schemeClr val="accent2">
                <a:lumMod val="75000"/>
              </a:schemeClr>
            </a:solidFill>
          </a:ln>
        </p:spPr>
        <p:txBody>
          <a:bodyPr wrap="square" rtlCol="0">
            <a:spAutoFit/>
          </a:bodyPr>
          <a:p>
            <a:pPr marL="457200" lvl="1" indent="0" fontAlgn="auto">
              <a:lnSpc>
                <a:spcPct val="130000"/>
              </a:lnSpc>
              <a:spcBef>
                <a:spcPts val="0"/>
              </a:spcBef>
              <a:spcAft>
                <a:spcPts val="0"/>
              </a:spcAft>
              <a:buFont typeface="+mj-lt"/>
              <a:buNone/>
            </a:pPr>
            <a:r>
              <a:rPr sz="2400" b="1">
                <a:solidFill>
                  <a:srgbClr val="0000CC"/>
                </a:solidFill>
                <a:latin typeface="Arial" panose="020B0604020202020204" pitchFamily="34" charset="0"/>
                <a:sym typeface="+mn-ea"/>
              </a:rPr>
              <a:t>Select  </a:t>
            </a:r>
            <a:r>
              <a:rPr lang="en-US" sz="2400" b="1">
                <a:solidFill>
                  <a:srgbClr val="0000CC"/>
                </a:solidFill>
                <a:latin typeface="Arial" panose="020B0604020202020204" pitchFamily="34" charset="0"/>
                <a:sym typeface="+mn-ea"/>
              </a:rPr>
              <a:t>X</a:t>
            </a:r>
            <a:r>
              <a:rPr sz="2400" b="1">
                <a:solidFill>
                  <a:srgbClr val="0000CC"/>
                </a:solidFill>
                <a:latin typeface="Arial" panose="020B0604020202020204" pitchFamily="34" charset="0"/>
                <a:sym typeface="+mn-ea"/>
              </a:rPr>
              <a:t>.ino, </a:t>
            </a:r>
            <a:r>
              <a:rPr lang="en-US" sz="2400" b="1">
                <a:solidFill>
                  <a:srgbClr val="0000CC"/>
                </a:solidFill>
                <a:latin typeface="Arial" panose="020B0604020202020204" pitchFamily="34" charset="0"/>
                <a:sym typeface="+mn-ea"/>
              </a:rPr>
              <a:t>X</a:t>
            </a:r>
            <a:r>
              <a:rPr sz="2400" b="1">
                <a:solidFill>
                  <a:srgbClr val="0000CC"/>
                </a:solidFill>
                <a:latin typeface="Arial" panose="020B0604020202020204" pitchFamily="34" charset="0"/>
                <a:sym typeface="+mn-ea"/>
              </a:rPr>
              <a:t>.iname</a:t>
            </a:r>
            <a:endParaRPr sz="2400" b="1">
              <a:solidFill>
                <a:srgbClr val="0000CC"/>
              </a:solidFill>
              <a:latin typeface="Arial" panose="020B0604020202020204" pitchFamily="34" charset="0"/>
            </a:endParaRPr>
          </a:p>
          <a:p>
            <a:pPr marL="457200" lvl="1" indent="0" fontAlgn="auto">
              <a:lnSpc>
                <a:spcPct val="130000"/>
              </a:lnSpc>
              <a:spcBef>
                <a:spcPts val="0"/>
              </a:spcBef>
              <a:spcAft>
                <a:spcPts val="0"/>
              </a:spcAft>
              <a:buFont typeface="+mj-lt"/>
              <a:buNone/>
            </a:pPr>
            <a:r>
              <a:rPr sz="2400" b="1">
                <a:solidFill>
                  <a:srgbClr val="0000CC"/>
                </a:solidFill>
                <a:latin typeface="Arial" panose="020B0604020202020204" pitchFamily="34" charset="0"/>
                <a:sym typeface="+mn-ea"/>
              </a:rPr>
              <a:t>From  Instructor </a:t>
            </a:r>
            <a:r>
              <a:rPr lang="en-US" sz="2400" b="1">
                <a:solidFill>
                  <a:srgbClr val="0000CC"/>
                </a:solidFill>
                <a:latin typeface="Arial" panose="020B0604020202020204" pitchFamily="34" charset="0"/>
                <a:sym typeface="+mn-ea"/>
              </a:rPr>
              <a:t>X</a:t>
            </a:r>
            <a:endParaRPr lang="en-US" sz="2400" b="1">
              <a:solidFill>
                <a:srgbClr val="0000CC"/>
              </a:solidFill>
              <a:latin typeface="Arial" panose="020B0604020202020204" pitchFamily="34" charset="0"/>
              <a:sym typeface="+mn-ea"/>
            </a:endParaRPr>
          </a:p>
          <a:p>
            <a:pPr marL="457200" lvl="1" indent="0" fontAlgn="auto">
              <a:lnSpc>
                <a:spcPct val="130000"/>
              </a:lnSpc>
              <a:spcBef>
                <a:spcPts val="0"/>
              </a:spcBef>
              <a:spcAft>
                <a:spcPts val="0"/>
              </a:spcAft>
              <a:buFont typeface="+mj-lt"/>
              <a:buNone/>
            </a:pPr>
            <a:r>
              <a:rPr sz="2400" b="1">
                <a:solidFill>
                  <a:srgbClr val="0000CC"/>
                </a:solidFill>
                <a:latin typeface="Arial" panose="020B0604020202020204" pitchFamily="34" charset="0"/>
                <a:sym typeface="+mn-ea"/>
              </a:rPr>
              <a:t>Where  </a:t>
            </a:r>
            <a:r>
              <a:rPr lang="en-US" sz="2400" b="1">
                <a:solidFill>
                  <a:srgbClr val="0000CC"/>
                </a:solidFill>
                <a:latin typeface="Arial" panose="020B0604020202020204" pitchFamily="34" charset="0"/>
                <a:sym typeface="+mn-ea"/>
              </a:rPr>
              <a:t>X</a:t>
            </a:r>
            <a:r>
              <a:rPr sz="2400" b="1">
                <a:solidFill>
                  <a:srgbClr val="0000CC"/>
                </a:solidFill>
                <a:latin typeface="Arial" panose="020B0604020202020204" pitchFamily="34" charset="0"/>
                <a:sym typeface="+mn-ea"/>
              </a:rPr>
              <a:t>.ino IN ( select ino from Teach )  and</a:t>
            </a:r>
            <a:endParaRPr sz="2400" b="1">
              <a:solidFill>
                <a:srgbClr val="0000CC"/>
              </a:solidFill>
              <a:latin typeface="Arial" panose="020B0604020202020204" pitchFamily="34" charset="0"/>
            </a:endParaRPr>
          </a:p>
          <a:p>
            <a:pPr marL="914400" lvl="2" indent="0" fontAlgn="auto">
              <a:lnSpc>
                <a:spcPct val="130000"/>
              </a:lnSpc>
              <a:spcBef>
                <a:spcPts val="0"/>
              </a:spcBef>
              <a:spcAft>
                <a:spcPts val="0"/>
              </a:spcAft>
              <a:buFont typeface="+mj-lt"/>
              <a:buNone/>
            </a:pPr>
            <a:r>
              <a:rPr sz="2400" b="1">
                <a:solidFill>
                  <a:srgbClr val="0000CC"/>
                </a:solidFill>
                <a:latin typeface="Arial" panose="020B0604020202020204" pitchFamily="34" charset="0"/>
                <a:sym typeface="+mn-ea"/>
              </a:rPr>
              <a:t>NOT EXISTS (   Select  *  From  Teach T, Course C </a:t>
            </a:r>
            <a:endParaRPr sz="2400" b="1">
              <a:solidFill>
                <a:srgbClr val="0000CC"/>
              </a:solidFill>
              <a:latin typeface="Arial" panose="020B0604020202020204" pitchFamily="34" charset="0"/>
              <a:sym typeface="+mn-ea"/>
            </a:endParaRPr>
          </a:p>
          <a:p>
            <a:pPr marL="3200400" lvl="7" indent="0" fontAlgn="auto">
              <a:lnSpc>
                <a:spcPct val="130000"/>
              </a:lnSpc>
              <a:spcBef>
                <a:spcPts val="0"/>
              </a:spcBef>
              <a:spcAft>
                <a:spcPts val="0"/>
              </a:spcAft>
              <a:buFont typeface="+mj-lt"/>
              <a:buNone/>
            </a:pPr>
            <a:r>
              <a:rPr sz="2400" b="1">
                <a:solidFill>
                  <a:srgbClr val="0000CC"/>
                </a:solidFill>
                <a:latin typeface="Arial" panose="020B0604020202020204" pitchFamily="34" charset="0"/>
                <a:sym typeface="+mn-ea"/>
              </a:rPr>
              <a:t>Where  T.ino=</a:t>
            </a:r>
            <a:r>
              <a:rPr lang="en-US" sz="2400" b="1">
                <a:solidFill>
                  <a:srgbClr val="0000CC"/>
                </a:solidFill>
                <a:latin typeface="Arial" panose="020B0604020202020204" pitchFamily="34" charset="0"/>
                <a:sym typeface="+mn-ea"/>
              </a:rPr>
              <a:t>X</a:t>
            </a:r>
            <a:r>
              <a:rPr sz="2400" b="1">
                <a:solidFill>
                  <a:srgbClr val="0000CC"/>
                </a:solidFill>
                <a:latin typeface="Arial" panose="020B0604020202020204" pitchFamily="34" charset="0"/>
                <a:sym typeface="+mn-ea"/>
              </a:rPr>
              <a:t>.ino  and  T.cno=C.cno  </a:t>
            </a:r>
            <a:endParaRPr sz="2400" b="1">
              <a:solidFill>
                <a:srgbClr val="0000CC"/>
              </a:solidFill>
              <a:latin typeface="Arial" panose="020B0604020202020204" pitchFamily="34" charset="0"/>
              <a:sym typeface="+mn-ea"/>
            </a:endParaRPr>
          </a:p>
          <a:p>
            <a:pPr marL="3657600" lvl="8" indent="0" fontAlgn="auto">
              <a:lnSpc>
                <a:spcPct val="130000"/>
              </a:lnSpc>
              <a:spcBef>
                <a:spcPts val="0"/>
              </a:spcBef>
              <a:spcAft>
                <a:spcPts val="0"/>
              </a:spcAft>
              <a:buFont typeface="+mj-lt"/>
              <a:buNone/>
            </a:pPr>
            <a:r>
              <a:rPr sz="2400" b="1">
                <a:solidFill>
                  <a:srgbClr val="0000CC"/>
                </a:solidFill>
                <a:latin typeface="Arial" panose="020B0604020202020204" pitchFamily="34" charset="0"/>
                <a:sym typeface="+mn-ea"/>
              </a:rPr>
              <a:t>        and  </a:t>
            </a:r>
            <a:r>
              <a:rPr lang="en-US" sz="2400" b="1">
                <a:solidFill>
                  <a:srgbClr val="0000CC"/>
                </a:solidFill>
                <a:latin typeface="Arial" panose="020B0604020202020204" pitchFamily="34" charset="0"/>
                <a:sym typeface="+mn-ea"/>
              </a:rPr>
              <a:t>X</a:t>
            </a:r>
            <a:r>
              <a:rPr sz="2400" b="1">
                <a:solidFill>
                  <a:srgbClr val="0000CC"/>
                </a:solidFill>
                <a:latin typeface="Arial" panose="020B0604020202020204" pitchFamily="34" charset="0"/>
                <a:sym typeface="+mn-ea"/>
              </a:rPr>
              <a:t>.dept&lt;&gt;C.dept )</a:t>
            </a:r>
            <a:endParaRPr lang="en-US" altLang="zh-CN" sz="2400"/>
          </a:p>
        </p:txBody>
      </p:sp>
      <p:graphicFrame>
        <p:nvGraphicFramePr>
          <p:cNvPr id="8" name="表格 7"/>
          <p:cNvGraphicFramePr/>
          <p:nvPr/>
        </p:nvGraphicFramePr>
        <p:xfrm>
          <a:off x="624840" y="76835"/>
          <a:ext cx="8061325" cy="2286000"/>
        </p:xfrm>
        <a:graphic>
          <a:graphicData uri="http://schemas.openxmlformats.org/drawingml/2006/table">
            <a:tbl>
              <a:tblPr firstRow="1" bandRow="1">
                <a:tableStyleId>{5C22544A-7EE6-4342-B048-85BDC9FD1C3A}</a:tableStyleId>
              </a:tblPr>
              <a:tblGrid>
                <a:gridCol w="938530"/>
                <a:gridCol w="7122795"/>
              </a:tblGrid>
              <a:tr h="381000">
                <a:tc>
                  <a:txBody>
                    <a:bodyPr/>
                    <a:p>
                      <a:pPr algn="ctr">
                        <a:buNone/>
                      </a:pPr>
                      <a:r>
                        <a:rPr lang="zh-CN" altLang="en-US" sz="2400" b="1">
                          <a:solidFill>
                            <a:srgbClr val="0000CC"/>
                          </a:solidFill>
                          <a:latin typeface="Arial" panose="020B0604020202020204" pitchFamily="34" charset="0"/>
                          <a:sym typeface="+mn-ea"/>
                        </a:rPr>
                        <a:t>学生</a:t>
                      </a:r>
                      <a:endParaRPr lang="zh-CN" altLang="en-US" sz="2400" b="1">
                        <a:solidFill>
                          <a:srgbClr val="0000CC"/>
                        </a:solidFill>
                        <a:latin typeface="Arial" panose="020B0604020202020204" pitchFamily="34" charset="0"/>
                        <a:sym typeface="+mn-ea"/>
                      </a:endParaRPr>
                    </a:p>
                  </a:txBody>
                  <a:tcPr anchor="ctr" anchorCtr="0">
                    <a:lnL w="6350">
                      <a:solidFill>
                        <a:schemeClr val="tx1"/>
                      </a:solidFill>
                      <a:prstDash val="sysDash"/>
                    </a:lnL>
                    <a:lnR w="12700">
                      <a:solidFill>
                        <a:schemeClr val="tx1"/>
                      </a:solidFill>
                      <a:prstDash val="solid"/>
                    </a:lnR>
                    <a:lnT w="6350">
                      <a:solidFill>
                        <a:schemeClr val="tx1"/>
                      </a:solidFill>
                      <a:prstDash val="sysDash"/>
                    </a:lnT>
                    <a:lnB w="6350">
                      <a:solidFill>
                        <a:schemeClr val="tx1"/>
                      </a:solidFill>
                      <a:prstDash val="sysDash"/>
                    </a:lnB>
                    <a:noFill/>
                  </a:tcPr>
                </a:tc>
                <a:tc>
                  <a:txBody>
                    <a:bodyPr/>
                    <a:p>
                      <a:pPr algn="l">
                        <a:buNone/>
                      </a:pPr>
                      <a:r>
                        <a:rPr sz="2400" b="1">
                          <a:solidFill>
                            <a:srgbClr val="0000CC"/>
                          </a:solidFill>
                          <a:latin typeface="Arial" panose="020B0604020202020204" pitchFamily="34" charset="0"/>
                          <a:sym typeface="+mn-ea"/>
                        </a:rPr>
                        <a:t>Student(sno, sname, dept)</a:t>
                      </a:r>
                      <a:endParaRPr lang="zh-CN" altLang="en-US" sz="2400" b="1">
                        <a:solidFill>
                          <a:srgbClr val="0000CC"/>
                        </a:solidFill>
                        <a:latin typeface="Arial" panose="020B0604020202020204" pitchFamily="34" charset="0"/>
                        <a:sym typeface="+mn-ea"/>
                      </a:endParaRPr>
                    </a:p>
                  </a:txBody>
                  <a:tcPr marL="288290" anchor="ctr" anchorCtr="0">
                    <a:lnL w="6350">
                      <a:solidFill>
                        <a:schemeClr val="tx1"/>
                      </a:solidFill>
                      <a:prstDash val="sysDash"/>
                    </a:lnL>
                    <a:lnR w="12700">
                      <a:solidFill>
                        <a:schemeClr val="tx1"/>
                      </a:solidFill>
                      <a:prstDash val="solid"/>
                    </a:lnR>
                    <a:lnT w="6350">
                      <a:solidFill>
                        <a:schemeClr val="tx1"/>
                      </a:solidFill>
                      <a:prstDash val="sysDash"/>
                    </a:lnT>
                    <a:lnB w="6350">
                      <a:solidFill>
                        <a:schemeClr val="tx1"/>
                      </a:solidFill>
                      <a:prstDash val="sysDash"/>
                    </a:lnB>
                    <a:noFill/>
                  </a:tcPr>
                </a:tc>
              </a:tr>
              <a:tr h="381000">
                <a:tc>
                  <a:txBody>
                    <a:bodyPr/>
                    <a:p>
                      <a:pPr algn="ctr">
                        <a:buNone/>
                      </a:pPr>
                      <a:r>
                        <a:rPr lang="zh-CN" altLang="en-US" sz="2400" b="1">
                          <a:solidFill>
                            <a:srgbClr val="0000CC"/>
                          </a:solidFill>
                          <a:latin typeface="Arial" panose="020B0604020202020204" pitchFamily="34" charset="0"/>
                          <a:sym typeface="+mn-ea"/>
                        </a:rPr>
                        <a:t>教师</a:t>
                      </a:r>
                      <a:endParaRPr lang="zh-CN" altLang="en-US" sz="2400" b="1">
                        <a:solidFill>
                          <a:srgbClr val="0000CC"/>
                        </a:solidFill>
                        <a:latin typeface="Arial" panose="020B0604020202020204" pitchFamily="34" charset="0"/>
                        <a:sym typeface="+mn-ea"/>
                      </a:endParaRPr>
                    </a:p>
                  </a:txBody>
                  <a:tcPr anchor="ctr" anchorCtr="0">
                    <a:lnL w="6350">
                      <a:solidFill>
                        <a:schemeClr val="tx1"/>
                      </a:solidFill>
                      <a:prstDash val="sysDash"/>
                    </a:lnL>
                    <a:lnR w="12700">
                      <a:solidFill>
                        <a:schemeClr val="tx1"/>
                      </a:solidFill>
                      <a:prstDash val="solid"/>
                    </a:lnR>
                    <a:lnT w="6350">
                      <a:solidFill>
                        <a:schemeClr val="tx1"/>
                      </a:solidFill>
                      <a:prstDash val="sysDash"/>
                    </a:lnT>
                    <a:lnB w="6350">
                      <a:solidFill>
                        <a:schemeClr val="tx1"/>
                      </a:solidFill>
                      <a:prstDash val="sysDash"/>
                    </a:lnB>
                    <a:noFill/>
                  </a:tcPr>
                </a:tc>
                <a:tc>
                  <a:txBody>
                    <a:bodyPr/>
                    <a:p>
                      <a:pPr algn="l">
                        <a:buNone/>
                      </a:pPr>
                      <a:r>
                        <a:rPr sz="2400" b="1">
                          <a:solidFill>
                            <a:srgbClr val="0000CC"/>
                          </a:solidFill>
                          <a:latin typeface="Arial" panose="020B0604020202020204" pitchFamily="34" charset="0"/>
                          <a:sym typeface="+mn-ea"/>
                        </a:rPr>
                        <a:t>Instructor(ino, iname, dept)</a:t>
                      </a:r>
                      <a:endParaRPr lang="zh-CN" altLang="en-US" sz="2400" b="1">
                        <a:solidFill>
                          <a:srgbClr val="0000CC"/>
                        </a:solidFill>
                        <a:latin typeface="Arial" panose="020B0604020202020204" pitchFamily="34" charset="0"/>
                        <a:sym typeface="+mn-ea"/>
                      </a:endParaRPr>
                    </a:p>
                  </a:txBody>
                  <a:tcPr marL="288290" anchor="ctr" anchorCtr="0">
                    <a:lnL w="6350">
                      <a:solidFill>
                        <a:schemeClr val="tx1"/>
                      </a:solidFill>
                      <a:prstDash val="sysDash"/>
                    </a:lnL>
                    <a:lnR w="12700">
                      <a:solidFill>
                        <a:schemeClr val="tx1"/>
                      </a:solidFill>
                      <a:prstDash val="solid"/>
                    </a:lnR>
                    <a:lnT w="6350">
                      <a:solidFill>
                        <a:schemeClr val="tx1"/>
                      </a:solidFill>
                      <a:prstDash val="sysDash"/>
                    </a:lnT>
                    <a:lnB w="6350">
                      <a:solidFill>
                        <a:schemeClr val="tx1"/>
                      </a:solidFill>
                      <a:prstDash val="sysDash"/>
                    </a:lnB>
                    <a:noFill/>
                  </a:tcPr>
                </a:tc>
              </a:tr>
              <a:tr h="381000">
                <a:tc>
                  <a:txBody>
                    <a:bodyPr/>
                    <a:p>
                      <a:pPr algn="ctr">
                        <a:buNone/>
                      </a:pPr>
                      <a:r>
                        <a:rPr lang="zh-CN" altLang="en-US" sz="2400" b="1">
                          <a:solidFill>
                            <a:srgbClr val="0000CC"/>
                          </a:solidFill>
                          <a:latin typeface="Arial" panose="020B0604020202020204" pitchFamily="34" charset="0"/>
                          <a:sym typeface="+mn-ea"/>
                        </a:rPr>
                        <a:t>课程</a:t>
                      </a:r>
                      <a:endParaRPr lang="zh-CN" altLang="en-US" sz="2400" b="1">
                        <a:solidFill>
                          <a:srgbClr val="0000CC"/>
                        </a:solidFill>
                        <a:latin typeface="Arial" panose="020B0604020202020204" pitchFamily="34" charset="0"/>
                        <a:sym typeface="+mn-ea"/>
                      </a:endParaRPr>
                    </a:p>
                  </a:txBody>
                  <a:tcPr anchor="ctr" anchorCtr="0">
                    <a:lnL w="6350">
                      <a:solidFill>
                        <a:schemeClr val="tx1"/>
                      </a:solidFill>
                      <a:prstDash val="sysDash"/>
                    </a:lnL>
                    <a:lnR w="12700">
                      <a:solidFill>
                        <a:schemeClr val="tx1"/>
                      </a:solidFill>
                      <a:prstDash val="solid"/>
                    </a:lnR>
                    <a:lnT w="6350">
                      <a:solidFill>
                        <a:schemeClr val="tx1"/>
                      </a:solidFill>
                      <a:prstDash val="sysDash"/>
                    </a:lnT>
                    <a:lnB w="6350">
                      <a:solidFill>
                        <a:schemeClr val="tx1"/>
                      </a:solidFill>
                      <a:prstDash val="sysDash"/>
                    </a:lnB>
                    <a:noFill/>
                  </a:tcPr>
                </a:tc>
                <a:tc>
                  <a:txBody>
                    <a:bodyPr/>
                    <a:p>
                      <a:pPr algn="l">
                        <a:buNone/>
                      </a:pPr>
                      <a:r>
                        <a:rPr sz="2400" b="1">
                          <a:solidFill>
                            <a:srgbClr val="0000CC"/>
                          </a:solidFill>
                          <a:latin typeface="Arial" panose="020B0604020202020204" pitchFamily="34" charset="0"/>
                          <a:sym typeface="+mn-ea"/>
                        </a:rPr>
                        <a:t>Course(cno, cname, dept, credit, optional)</a:t>
                      </a:r>
                      <a:endParaRPr lang="zh-CN" altLang="en-US" sz="2400" b="1">
                        <a:solidFill>
                          <a:srgbClr val="0000CC"/>
                        </a:solidFill>
                        <a:latin typeface="Arial" panose="020B0604020202020204" pitchFamily="34" charset="0"/>
                        <a:sym typeface="+mn-ea"/>
                      </a:endParaRPr>
                    </a:p>
                  </a:txBody>
                  <a:tcPr marL="288290" anchor="ctr" anchorCtr="0">
                    <a:lnL w="6350">
                      <a:solidFill>
                        <a:schemeClr val="tx1"/>
                      </a:solidFill>
                      <a:prstDash val="sysDash"/>
                    </a:lnL>
                    <a:lnR w="12700">
                      <a:solidFill>
                        <a:schemeClr val="tx1"/>
                      </a:solidFill>
                      <a:prstDash val="solid"/>
                    </a:lnR>
                    <a:lnT w="6350">
                      <a:solidFill>
                        <a:schemeClr val="tx1"/>
                      </a:solidFill>
                      <a:prstDash val="sysDash"/>
                    </a:lnT>
                    <a:lnB w="6350">
                      <a:solidFill>
                        <a:schemeClr val="tx1"/>
                      </a:solidFill>
                      <a:prstDash val="sysDash"/>
                    </a:lnB>
                    <a:noFill/>
                  </a:tcPr>
                </a:tc>
              </a:tr>
              <a:tr h="381000">
                <a:tc>
                  <a:txBody>
                    <a:bodyPr/>
                    <a:p>
                      <a:pPr algn="ctr">
                        <a:buNone/>
                      </a:pPr>
                      <a:r>
                        <a:rPr lang="zh-CN" altLang="en-US" sz="2400" b="1">
                          <a:solidFill>
                            <a:srgbClr val="0000CC"/>
                          </a:solidFill>
                          <a:latin typeface="Arial" panose="020B0604020202020204" pitchFamily="34" charset="0"/>
                          <a:sym typeface="+mn-ea"/>
                        </a:rPr>
                        <a:t>选课</a:t>
                      </a:r>
                      <a:endParaRPr lang="zh-CN" altLang="en-US" sz="2400" b="1">
                        <a:solidFill>
                          <a:srgbClr val="0000CC"/>
                        </a:solidFill>
                        <a:latin typeface="Arial" panose="020B0604020202020204" pitchFamily="34" charset="0"/>
                        <a:sym typeface="+mn-ea"/>
                      </a:endParaRPr>
                    </a:p>
                  </a:txBody>
                  <a:tcPr anchor="ctr" anchorCtr="0">
                    <a:lnL w="6350">
                      <a:solidFill>
                        <a:schemeClr val="tx1"/>
                      </a:solidFill>
                      <a:prstDash val="sysDash"/>
                    </a:lnL>
                    <a:lnR w="12700">
                      <a:solidFill>
                        <a:schemeClr val="tx1"/>
                      </a:solidFill>
                      <a:prstDash val="solid"/>
                    </a:lnR>
                    <a:lnT w="6350">
                      <a:solidFill>
                        <a:schemeClr val="tx1"/>
                      </a:solidFill>
                      <a:prstDash val="sysDash"/>
                    </a:lnT>
                    <a:lnB w="6350">
                      <a:solidFill>
                        <a:schemeClr val="tx1"/>
                      </a:solidFill>
                      <a:prstDash val="sysDash"/>
                    </a:lnB>
                    <a:noFill/>
                  </a:tcPr>
                </a:tc>
                <a:tc>
                  <a:txBody>
                    <a:bodyPr/>
                    <a:p>
                      <a:pPr algn="l">
                        <a:buNone/>
                      </a:pPr>
                      <a:r>
                        <a:rPr sz="2400" b="1">
                          <a:solidFill>
                            <a:srgbClr val="0000CC"/>
                          </a:solidFill>
                          <a:latin typeface="Arial" panose="020B0604020202020204" pitchFamily="34" charset="0"/>
                          <a:sym typeface="+mn-ea"/>
                        </a:rPr>
                        <a:t>Study(sno, cno, </a:t>
                      </a:r>
                      <a:r>
                        <a:rPr lang="en-US" altLang="zh-CN" sz="2400" b="1">
                          <a:solidFill>
                            <a:srgbClr val="0000CC"/>
                          </a:solidFill>
                          <a:latin typeface="Arial" panose="020B0604020202020204" pitchFamily="34" charset="0"/>
                          <a:sym typeface="+mn-ea"/>
                        </a:rPr>
                        <a:t>ino, syear, semester, </a:t>
                      </a:r>
                      <a:r>
                        <a:rPr sz="2400" b="1">
                          <a:solidFill>
                            <a:srgbClr val="0000CC"/>
                          </a:solidFill>
                          <a:latin typeface="Arial" panose="020B0604020202020204" pitchFamily="34" charset="0"/>
                          <a:sym typeface="+mn-ea"/>
                        </a:rPr>
                        <a:t>grade)</a:t>
                      </a:r>
                      <a:endParaRPr lang="zh-CN" altLang="en-US" sz="2400" b="1">
                        <a:solidFill>
                          <a:srgbClr val="0000CC"/>
                        </a:solidFill>
                        <a:latin typeface="Arial" panose="020B0604020202020204" pitchFamily="34" charset="0"/>
                        <a:sym typeface="+mn-ea"/>
                      </a:endParaRPr>
                    </a:p>
                  </a:txBody>
                  <a:tcPr marL="288290" anchor="ctr" anchorCtr="0">
                    <a:lnL w="6350">
                      <a:solidFill>
                        <a:schemeClr val="tx1"/>
                      </a:solidFill>
                      <a:prstDash val="sysDash"/>
                    </a:lnL>
                    <a:lnR w="12700">
                      <a:solidFill>
                        <a:schemeClr val="tx1"/>
                      </a:solidFill>
                      <a:prstDash val="solid"/>
                    </a:lnR>
                    <a:lnT w="6350">
                      <a:solidFill>
                        <a:schemeClr val="tx1"/>
                      </a:solidFill>
                      <a:prstDash val="sysDash"/>
                    </a:lnT>
                    <a:lnB w="6350">
                      <a:solidFill>
                        <a:schemeClr val="tx1"/>
                      </a:solidFill>
                      <a:prstDash val="sysDash"/>
                    </a:lnB>
                    <a:noFill/>
                  </a:tcPr>
                </a:tc>
              </a:tr>
              <a:tr h="381000">
                <a:tc>
                  <a:txBody>
                    <a:bodyPr/>
                    <a:p>
                      <a:pPr algn="ctr">
                        <a:buNone/>
                      </a:pPr>
                      <a:r>
                        <a:rPr lang="zh-CN" altLang="en-US" sz="2400" b="1">
                          <a:solidFill>
                            <a:srgbClr val="0000CC"/>
                          </a:solidFill>
                          <a:latin typeface="Arial" panose="020B0604020202020204" pitchFamily="34" charset="0"/>
                          <a:sym typeface="+mn-ea"/>
                        </a:rPr>
                        <a:t>授课</a:t>
                      </a:r>
                      <a:endParaRPr lang="zh-CN" altLang="en-US" sz="2400" b="1">
                        <a:solidFill>
                          <a:srgbClr val="0000CC"/>
                        </a:solidFill>
                        <a:latin typeface="Arial" panose="020B0604020202020204" pitchFamily="34" charset="0"/>
                        <a:sym typeface="+mn-ea"/>
                      </a:endParaRPr>
                    </a:p>
                  </a:txBody>
                  <a:tcPr anchor="ctr" anchorCtr="0">
                    <a:lnL w="6350">
                      <a:solidFill>
                        <a:schemeClr val="tx1"/>
                      </a:solidFill>
                      <a:prstDash val="sysDash"/>
                    </a:lnL>
                    <a:lnR w="12700">
                      <a:solidFill>
                        <a:schemeClr val="tx1"/>
                      </a:solidFill>
                      <a:prstDash val="solid"/>
                    </a:lnR>
                    <a:lnT w="6350">
                      <a:solidFill>
                        <a:schemeClr val="tx1"/>
                      </a:solidFill>
                      <a:prstDash val="sysDash"/>
                    </a:lnT>
                    <a:lnB w="12700">
                      <a:solidFill>
                        <a:schemeClr val="tx1"/>
                      </a:solidFill>
                      <a:prstDash val="solid"/>
                    </a:lnB>
                    <a:noFill/>
                  </a:tcPr>
                </a:tc>
                <a:tc>
                  <a:txBody>
                    <a:bodyPr/>
                    <a:p>
                      <a:pPr algn="l">
                        <a:buNone/>
                      </a:pPr>
                      <a:r>
                        <a:rPr sz="2400" b="1">
                          <a:solidFill>
                            <a:srgbClr val="0000CC"/>
                          </a:solidFill>
                          <a:latin typeface="Arial" panose="020B0604020202020204" pitchFamily="34" charset="0"/>
                          <a:sym typeface="+mn-ea"/>
                        </a:rPr>
                        <a:t>Teach(ino, cno, tyear, semester, </a:t>
                      </a:r>
                      <a:r>
                        <a:rPr lang="en-US" sz="2400" b="1">
                          <a:solidFill>
                            <a:srgbClr val="0000CC"/>
                          </a:solidFill>
                          <a:latin typeface="Arial" panose="020B0604020202020204" pitchFamily="34" charset="0"/>
                          <a:sym typeface="+mn-ea"/>
                        </a:rPr>
                        <a:t>hour</a:t>
                      </a:r>
                      <a:r>
                        <a:rPr sz="2400" b="1">
                          <a:solidFill>
                            <a:srgbClr val="0000CC"/>
                          </a:solidFill>
                          <a:latin typeface="Arial" panose="020B0604020202020204" pitchFamily="34" charset="0"/>
                          <a:sym typeface="+mn-ea"/>
                        </a:rPr>
                        <a:t>s)</a:t>
                      </a:r>
                      <a:endParaRPr lang="zh-CN" altLang="en-US" sz="2400" b="1">
                        <a:solidFill>
                          <a:srgbClr val="0000CC"/>
                        </a:solidFill>
                        <a:latin typeface="Arial" panose="020B0604020202020204" pitchFamily="34" charset="0"/>
                        <a:sym typeface="+mn-ea"/>
                      </a:endParaRPr>
                    </a:p>
                  </a:txBody>
                  <a:tcPr marL="288290" anchor="ctr" anchorCtr="0">
                    <a:lnL w="6350">
                      <a:solidFill>
                        <a:schemeClr val="tx1"/>
                      </a:solidFill>
                      <a:prstDash val="sysDash"/>
                    </a:lnL>
                    <a:lnR w="12700">
                      <a:solidFill>
                        <a:schemeClr val="tx1"/>
                      </a:solidFill>
                      <a:prstDash val="solid"/>
                    </a:lnR>
                    <a:lnT w="6350">
                      <a:solidFill>
                        <a:schemeClr val="tx1"/>
                      </a:solidFill>
                      <a:prstDash val="sysDash"/>
                    </a:lnT>
                    <a:lnB w="12700">
                      <a:solidFill>
                        <a:schemeClr val="tx1"/>
                      </a:solidFill>
                      <a:prstDash val="solid"/>
                    </a:lnB>
                    <a:no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220980" y="2593340"/>
            <a:ext cx="11511915" cy="829945"/>
          </a:xfrm>
        </p:spPr>
        <p:txBody>
          <a:bodyPr wrap="square">
            <a:spAutoFit/>
          </a:bodyPr>
          <a:p>
            <a:pPr marL="457200" indent="-457200" fontAlgn="auto">
              <a:lnSpc>
                <a:spcPct val="100000"/>
              </a:lnSpc>
              <a:spcAft>
                <a:spcPts val="0"/>
              </a:spcAft>
              <a:buFont typeface="+mj-lt"/>
              <a:buAutoNum type="arabicPeriod" startAt="5"/>
            </a:pPr>
            <a:r>
              <a:rPr sz="2400" b="1">
                <a:solidFill>
                  <a:srgbClr val="0000CC"/>
                </a:solidFill>
                <a:latin typeface="Arial" panose="020B0604020202020204" pitchFamily="34" charset="0"/>
              </a:rPr>
              <a:t>查询满足下述条件的学生的学号和姓名：所有课程都及格，且修读了‘计算机’系开设的所有‘必修’课；</a:t>
            </a:r>
            <a:endParaRPr sz="2400" b="1">
              <a:solidFill>
                <a:srgbClr val="0000CC"/>
              </a:solidFill>
              <a:latin typeface="Arial" panose="020B0604020202020204" pitchFamily="34" charset="0"/>
            </a:endParaRPr>
          </a:p>
        </p:txBody>
      </p:sp>
      <p:sp>
        <p:nvSpPr>
          <p:cNvPr id="2" name="文本框 1"/>
          <p:cNvSpPr txBox="1"/>
          <p:nvPr/>
        </p:nvSpPr>
        <p:spPr>
          <a:xfrm>
            <a:off x="8813800" y="76835"/>
            <a:ext cx="3149600" cy="398780"/>
          </a:xfrm>
          <a:prstGeom prst="rect">
            <a:avLst/>
          </a:prstGeom>
          <a:noFill/>
        </p:spPr>
        <p:txBody>
          <a:bodyPr wrap="square" rtlCol="0">
            <a:spAutoFit/>
          </a:bodyPr>
          <a:p>
            <a:pPr algn="r"/>
            <a:r>
              <a:rPr lang="zh-CN" altLang="zh-CN" sz="2000" b="1" i="1" u="sng"/>
              <a:t>课后思考题</a:t>
            </a:r>
            <a:r>
              <a:rPr lang="en-US" altLang="zh-CN" sz="2000" b="1" i="1" u="sng"/>
              <a:t>(SQL 2018.4.20)</a:t>
            </a:r>
            <a:endParaRPr lang="en-US" altLang="zh-CN" sz="2000" b="1" i="1" u="sng"/>
          </a:p>
        </p:txBody>
      </p:sp>
      <p:sp>
        <p:nvSpPr>
          <p:cNvPr id="6" name="文本框 5"/>
          <p:cNvSpPr txBox="1"/>
          <p:nvPr/>
        </p:nvSpPr>
        <p:spPr>
          <a:xfrm>
            <a:off x="743585" y="3486150"/>
            <a:ext cx="10654030" cy="3046095"/>
          </a:xfrm>
          <a:prstGeom prst="rect">
            <a:avLst/>
          </a:prstGeom>
          <a:solidFill>
            <a:schemeClr val="bg1"/>
          </a:solidFill>
          <a:ln>
            <a:solidFill>
              <a:schemeClr val="accent2">
                <a:lumMod val="75000"/>
              </a:schemeClr>
            </a:solidFill>
          </a:ln>
        </p:spPr>
        <p:txBody>
          <a:bodyPr wrap="square" rtlCol="0">
            <a:spAutoFit/>
          </a:bodyPr>
          <a:p>
            <a:pPr marL="457200" lvl="1" indent="0" fontAlgn="auto">
              <a:lnSpc>
                <a:spcPct val="100000"/>
              </a:lnSpc>
              <a:spcAft>
                <a:spcPts val="0"/>
              </a:spcAft>
              <a:buFont typeface="+mj-lt"/>
              <a:buNone/>
            </a:pPr>
            <a:r>
              <a:rPr sz="2400" b="1">
                <a:solidFill>
                  <a:srgbClr val="0000CC"/>
                </a:solidFill>
                <a:latin typeface="Arial" panose="020B0604020202020204" pitchFamily="34" charset="0"/>
                <a:sym typeface="+mn-ea"/>
              </a:rPr>
              <a:t>Select  S.sno, S.sname  From  Student S</a:t>
            </a:r>
            <a:endParaRPr sz="2400" b="1">
              <a:solidFill>
                <a:srgbClr val="0000CC"/>
              </a:solidFill>
              <a:latin typeface="Arial" panose="020B0604020202020204" pitchFamily="34" charset="0"/>
              <a:sym typeface="+mn-ea"/>
            </a:endParaRPr>
          </a:p>
          <a:p>
            <a:pPr marL="457200" lvl="1" indent="0" fontAlgn="auto">
              <a:lnSpc>
                <a:spcPct val="100000"/>
              </a:lnSpc>
              <a:spcAft>
                <a:spcPts val="0"/>
              </a:spcAft>
              <a:buFont typeface="+mj-lt"/>
              <a:buNone/>
            </a:pPr>
            <a:r>
              <a:rPr sz="2400" b="1">
                <a:solidFill>
                  <a:srgbClr val="0000CC"/>
                </a:solidFill>
                <a:latin typeface="Arial" panose="020B0604020202020204" pitchFamily="34" charset="0"/>
                <a:sym typeface="+mn-ea"/>
              </a:rPr>
              <a:t>Where  S.sno  NOT IN  (select sno  from Study  where grade&lt;60) </a:t>
            </a:r>
            <a:endParaRPr sz="2400" b="1">
              <a:solidFill>
                <a:srgbClr val="0000CC"/>
              </a:solidFill>
              <a:latin typeface="Arial" panose="020B0604020202020204" pitchFamily="34" charset="0"/>
              <a:sym typeface="+mn-ea"/>
            </a:endParaRPr>
          </a:p>
          <a:p>
            <a:pPr marL="914400" lvl="2" indent="0" fontAlgn="auto">
              <a:lnSpc>
                <a:spcPct val="100000"/>
              </a:lnSpc>
              <a:spcAft>
                <a:spcPts val="0"/>
              </a:spcAft>
              <a:buFont typeface="+mj-lt"/>
              <a:buNone/>
            </a:pPr>
            <a:r>
              <a:rPr sz="2400" b="1">
                <a:solidFill>
                  <a:srgbClr val="0000CC"/>
                </a:solidFill>
                <a:latin typeface="Arial" panose="020B0604020202020204" pitchFamily="34" charset="0"/>
                <a:sym typeface="+mn-ea"/>
              </a:rPr>
              <a:t>and  NOT EXISTS (</a:t>
            </a:r>
            <a:endParaRPr sz="2400" b="1">
              <a:solidFill>
                <a:srgbClr val="0000CC"/>
              </a:solidFill>
              <a:latin typeface="Arial" panose="020B0604020202020204" pitchFamily="34" charset="0"/>
              <a:sym typeface="+mn-ea"/>
            </a:endParaRPr>
          </a:p>
          <a:p>
            <a:pPr marL="1371600" lvl="3" indent="0" fontAlgn="auto">
              <a:lnSpc>
                <a:spcPct val="100000"/>
              </a:lnSpc>
              <a:spcAft>
                <a:spcPts val="0"/>
              </a:spcAft>
              <a:buFont typeface="+mj-lt"/>
              <a:buNone/>
            </a:pPr>
            <a:r>
              <a:rPr sz="2400" b="1">
                <a:solidFill>
                  <a:srgbClr val="0000CC"/>
                </a:solidFill>
                <a:latin typeface="Arial" panose="020B0604020202020204" pitchFamily="34" charset="0"/>
                <a:sym typeface="+mn-ea"/>
              </a:rPr>
              <a:t>Select  *  From  Course C </a:t>
            </a:r>
            <a:endParaRPr sz="2400" b="1">
              <a:solidFill>
                <a:srgbClr val="0000CC"/>
              </a:solidFill>
              <a:latin typeface="Arial" panose="020B0604020202020204" pitchFamily="34" charset="0"/>
              <a:sym typeface="+mn-ea"/>
            </a:endParaRPr>
          </a:p>
          <a:p>
            <a:pPr marL="1371600" lvl="3" indent="0" fontAlgn="auto">
              <a:lnSpc>
                <a:spcPct val="100000"/>
              </a:lnSpc>
              <a:spcAft>
                <a:spcPts val="0"/>
              </a:spcAft>
              <a:buFont typeface="+mj-lt"/>
              <a:buNone/>
            </a:pPr>
            <a:r>
              <a:rPr sz="2400" b="1">
                <a:solidFill>
                  <a:srgbClr val="0000CC"/>
                </a:solidFill>
                <a:latin typeface="Arial" panose="020B0604020202020204" pitchFamily="34" charset="0"/>
                <a:sym typeface="+mn-ea"/>
              </a:rPr>
              <a:t>Where  C.dept=’计算机’ and C.optional=’必修’ and </a:t>
            </a:r>
            <a:endParaRPr sz="2400" b="1">
              <a:solidFill>
                <a:srgbClr val="0000CC"/>
              </a:solidFill>
              <a:latin typeface="Arial" panose="020B0604020202020204" pitchFamily="34" charset="0"/>
              <a:sym typeface="+mn-ea"/>
            </a:endParaRPr>
          </a:p>
          <a:p>
            <a:pPr marL="1828800" lvl="4" indent="0" fontAlgn="auto">
              <a:lnSpc>
                <a:spcPct val="100000"/>
              </a:lnSpc>
              <a:spcAft>
                <a:spcPts val="0"/>
              </a:spcAft>
              <a:buFont typeface="+mj-lt"/>
              <a:buNone/>
            </a:pPr>
            <a:r>
              <a:rPr sz="2400" b="1">
                <a:solidFill>
                  <a:srgbClr val="0000CC"/>
                </a:solidFill>
                <a:latin typeface="Arial" panose="020B0604020202020204" pitchFamily="34" charset="0"/>
                <a:sym typeface="+mn-ea"/>
              </a:rPr>
              <a:t>NOT EXISTS (</a:t>
            </a:r>
            <a:endParaRPr sz="2400" b="1">
              <a:solidFill>
                <a:srgbClr val="0000CC"/>
              </a:solidFill>
              <a:latin typeface="Arial" panose="020B0604020202020204" pitchFamily="34" charset="0"/>
              <a:sym typeface="+mn-ea"/>
            </a:endParaRPr>
          </a:p>
          <a:p>
            <a:pPr marL="2286000" lvl="5" indent="0" fontAlgn="auto">
              <a:lnSpc>
                <a:spcPct val="100000"/>
              </a:lnSpc>
              <a:spcAft>
                <a:spcPts val="0"/>
              </a:spcAft>
              <a:buFont typeface="+mj-lt"/>
              <a:buNone/>
            </a:pPr>
            <a:r>
              <a:rPr sz="2400" b="1">
                <a:solidFill>
                  <a:srgbClr val="0000CC"/>
                </a:solidFill>
                <a:latin typeface="Arial" panose="020B0604020202020204" pitchFamily="34" charset="0"/>
                <a:sym typeface="+mn-ea"/>
              </a:rPr>
              <a:t>Select  *  From  Study R</a:t>
            </a:r>
            <a:endParaRPr sz="2400" b="1">
              <a:solidFill>
                <a:srgbClr val="0000CC"/>
              </a:solidFill>
              <a:latin typeface="Arial" panose="020B0604020202020204" pitchFamily="34" charset="0"/>
              <a:sym typeface="+mn-ea"/>
            </a:endParaRPr>
          </a:p>
          <a:p>
            <a:pPr marL="2286000" lvl="5" indent="0" fontAlgn="auto">
              <a:lnSpc>
                <a:spcPct val="100000"/>
              </a:lnSpc>
              <a:spcAft>
                <a:spcPts val="0"/>
              </a:spcAft>
              <a:buFont typeface="+mj-lt"/>
              <a:buNone/>
            </a:pPr>
            <a:r>
              <a:rPr sz="2400" b="1">
                <a:solidFill>
                  <a:srgbClr val="0000CC"/>
                </a:solidFill>
                <a:latin typeface="Arial" panose="020B0604020202020204" pitchFamily="34" charset="0"/>
                <a:sym typeface="+mn-ea"/>
              </a:rPr>
              <a:t>Where  R.sno=S.sno and R.cno=C.cno ) )</a:t>
            </a:r>
            <a:endParaRPr sz="2400" b="1">
              <a:solidFill>
                <a:srgbClr val="0000CC"/>
              </a:solidFill>
              <a:latin typeface="Arial" panose="020B0604020202020204" pitchFamily="34" charset="0"/>
              <a:sym typeface="+mn-ea"/>
            </a:endParaRPr>
          </a:p>
        </p:txBody>
      </p:sp>
      <p:graphicFrame>
        <p:nvGraphicFramePr>
          <p:cNvPr id="8" name="表格 7"/>
          <p:cNvGraphicFramePr/>
          <p:nvPr/>
        </p:nvGraphicFramePr>
        <p:xfrm>
          <a:off x="624840" y="76835"/>
          <a:ext cx="8061325" cy="2286000"/>
        </p:xfrm>
        <a:graphic>
          <a:graphicData uri="http://schemas.openxmlformats.org/drawingml/2006/table">
            <a:tbl>
              <a:tblPr firstRow="1" bandRow="1">
                <a:tableStyleId>{5C22544A-7EE6-4342-B048-85BDC9FD1C3A}</a:tableStyleId>
              </a:tblPr>
              <a:tblGrid>
                <a:gridCol w="938530"/>
                <a:gridCol w="7122795"/>
              </a:tblGrid>
              <a:tr h="381000">
                <a:tc>
                  <a:txBody>
                    <a:bodyPr/>
                    <a:p>
                      <a:pPr algn="ctr">
                        <a:buNone/>
                      </a:pPr>
                      <a:r>
                        <a:rPr lang="zh-CN" altLang="en-US" sz="2400" b="1">
                          <a:solidFill>
                            <a:srgbClr val="0000CC"/>
                          </a:solidFill>
                          <a:latin typeface="Arial" panose="020B0604020202020204" pitchFamily="34" charset="0"/>
                          <a:sym typeface="+mn-ea"/>
                        </a:rPr>
                        <a:t>学生</a:t>
                      </a:r>
                      <a:endParaRPr lang="zh-CN" altLang="en-US" sz="2400" b="1">
                        <a:solidFill>
                          <a:srgbClr val="0000CC"/>
                        </a:solidFill>
                        <a:latin typeface="Arial" panose="020B0604020202020204" pitchFamily="34" charset="0"/>
                        <a:sym typeface="+mn-ea"/>
                      </a:endParaRPr>
                    </a:p>
                  </a:txBody>
                  <a:tcPr anchor="ctr" anchorCtr="0">
                    <a:lnL w="6350">
                      <a:solidFill>
                        <a:schemeClr val="tx1"/>
                      </a:solidFill>
                      <a:prstDash val="sysDash"/>
                    </a:lnL>
                    <a:lnR w="12700">
                      <a:solidFill>
                        <a:schemeClr val="tx1"/>
                      </a:solidFill>
                      <a:prstDash val="solid"/>
                    </a:lnR>
                    <a:lnT w="6350">
                      <a:solidFill>
                        <a:schemeClr val="tx1"/>
                      </a:solidFill>
                      <a:prstDash val="sysDash"/>
                    </a:lnT>
                    <a:lnB w="6350">
                      <a:solidFill>
                        <a:schemeClr val="tx1"/>
                      </a:solidFill>
                      <a:prstDash val="sysDash"/>
                    </a:lnB>
                    <a:noFill/>
                  </a:tcPr>
                </a:tc>
                <a:tc>
                  <a:txBody>
                    <a:bodyPr/>
                    <a:p>
                      <a:pPr algn="l">
                        <a:buNone/>
                      </a:pPr>
                      <a:r>
                        <a:rPr sz="2400" b="1">
                          <a:solidFill>
                            <a:srgbClr val="0000CC"/>
                          </a:solidFill>
                          <a:latin typeface="Arial" panose="020B0604020202020204" pitchFamily="34" charset="0"/>
                          <a:sym typeface="+mn-ea"/>
                        </a:rPr>
                        <a:t>Student(sno, sname, dept)</a:t>
                      </a:r>
                      <a:endParaRPr lang="zh-CN" altLang="en-US" sz="2400" b="1">
                        <a:solidFill>
                          <a:srgbClr val="0000CC"/>
                        </a:solidFill>
                        <a:latin typeface="Arial" panose="020B0604020202020204" pitchFamily="34" charset="0"/>
                        <a:sym typeface="+mn-ea"/>
                      </a:endParaRPr>
                    </a:p>
                  </a:txBody>
                  <a:tcPr marL="288290" anchor="ctr" anchorCtr="0">
                    <a:lnL w="6350">
                      <a:solidFill>
                        <a:schemeClr val="tx1"/>
                      </a:solidFill>
                      <a:prstDash val="sysDash"/>
                    </a:lnL>
                    <a:lnR w="12700">
                      <a:solidFill>
                        <a:schemeClr val="tx1"/>
                      </a:solidFill>
                      <a:prstDash val="solid"/>
                    </a:lnR>
                    <a:lnT w="6350">
                      <a:solidFill>
                        <a:schemeClr val="tx1"/>
                      </a:solidFill>
                      <a:prstDash val="sysDash"/>
                    </a:lnT>
                    <a:lnB w="6350">
                      <a:solidFill>
                        <a:schemeClr val="tx1"/>
                      </a:solidFill>
                      <a:prstDash val="sysDash"/>
                    </a:lnB>
                    <a:noFill/>
                  </a:tcPr>
                </a:tc>
              </a:tr>
              <a:tr h="381000">
                <a:tc>
                  <a:txBody>
                    <a:bodyPr/>
                    <a:p>
                      <a:pPr algn="ctr">
                        <a:buNone/>
                      </a:pPr>
                      <a:r>
                        <a:rPr lang="zh-CN" altLang="en-US" sz="2400" b="1">
                          <a:solidFill>
                            <a:srgbClr val="0000CC"/>
                          </a:solidFill>
                          <a:latin typeface="Arial" panose="020B0604020202020204" pitchFamily="34" charset="0"/>
                          <a:sym typeface="+mn-ea"/>
                        </a:rPr>
                        <a:t>教师</a:t>
                      </a:r>
                      <a:endParaRPr lang="zh-CN" altLang="en-US" sz="2400" b="1">
                        <a:solidFill>
                          <a:srgbClr val="0000CC"/>
                        </a:solidFill>
                        <a:latin typeface="Arial" panose="020B0604020202020204" pitchFamily="34" charset="0"/>
                        <a:sym typeface="+mn-ea"/>
                      </a:endParaRPr>
                    </a:p>
                  </a:txBody>
                  <a:tcPr anchor="ctr" anchorCtr="0">
                    <a:lnL w="6350">
                      <a:solidFill>
                        <a:schemeClr val="tx1"/>
                      </a:solidFill>
                      <a:prstDash val="sysDash"/>
                    </a:lnL>
                    <a:lnR w="12700">
                      <a:solidFill>
                        <a:schemeClr val="tx1"/>
                      </a:solidFill>
                      <a:prstDash val="solid"/>
                    </a:lnR>
                    <a:lnT w="6350">
                      <a:solidFill>
                        <a:schemeClr val="tx1"/>
                      </a:solidFill>
                      <a:prstDash val="sysDash"/>
                    </a:lnT>
                    <a:lnB w="6350">
                      <a:solidFill>
                        <a:schemeClr val="tx1"/>
                      </a:solidFill>
                      <a:prstDash val="sysDash"/>
                    </a:lnB>
                    <a:noFill/>
                  </a:tcPr>
                </a:tc>
                <a:tc>
                  <a:txBody>
                    <a:bodyPr/>
                    <a:p>
                      <a:pPr algn="l">
                        <a:buNone/>
                      </a:pPr>
                      <a:r>
                        <a:rPr sz="2400" b="1">
                          <a:solidFill>
                            <a:srgbClr val="0000CC"/>
                          </a:solidFill>
                          <a:latin typeface="Arial" panose="020B0604020202020204" pitchFamily="34" charset="0"/>
                          <a:sym typeface="+mn-ea"/>
                        </a:rPr>
                        <a:t>Instructor(ino, iname, dept)</a:t>
                      </a:r>
                      <a:endParaRPr lang="zh-CN" altLang="en-US" sz="2400" b="1">
                        <a:solidFill>
                          <a:srgbClr val="0000CC"/>
                        </a:solidFill>
                        <a:latin typeface="Arial" panose="020B0604020202020204" pitchFamily="34" charset="0"/>
                        <a:sym typeface="+mn-ea"/>
                      </a:endParaRPr>
                    </a:p>
                  </a:txBody>
                  <a:tcPr marL="288290" anchor="ctr" anchorCtr="0">
                    <a:lnL w="6350">
                      <a:solidFill>
                        <a:schemeClr val="tx1"/>
                      </a:solidFill>
                      <a:prstDash val="sysDash"/>
                    </a:lnL>
                    <a:lnR w="12700">
                      <a:solidFill>
                        <a:schemeClr val="tx1"/>
                      </a:solidFill>
                      <a:prstDash val="solid"/>
                    </a:lnR>
                    <a:lnT w="6350">
                      <a:solidFill>
                        <a:schemeClr val="tx1"/>
                      </a:solidFill>
                      <a:prstDash val="sysDash"/>
                    </a:lnT>
                    <a:lnB w="6350">
                      <a:solidFill>
                        <a:schemeClr val="tx1"/>
                      </a:solidFill>
                      <a:prstDash val="sysDash"/>
                    </a:lnB>
                    <a:noFill/>
                  </a:tcPr>
                </a:tc>
              </a:tr>
              <a:tr h="381000">
                <a:tc>
                  <a:txBody>
                    <a:bodyPr/>
                    <a:p>
                      <a:pPr algn="ctr">
                        <a:buNone/>
                      </a:pPr>
                      <a:r>
                        <a:rPr lang="zh-CN" altLang="en-US" sz="2400" b="1">
                          <a:solidFill>
                            <a:srgbClr val="0000CC"/>
                          </a:solidFill>
                          <a:latin typeface="Arial" panose="020B0604020202020204" pitchFamily="34" charset="0"/>
                          <a:sym typeface="+mn-ea"/>
                        </a:rPr>
                        <a:t>课程</a:t>
                      </a:r>
                      <a:endParaRPr lang="zh-CN" altLang="en-US" sz="2400" b="1">
                        <a:solidFill>
                          <a:srgbClr val="0000CC"/>
                        </a:solidFill>
                        <a:latin typeface="Arial" panose="020B0604020202020204" pitchFamily="34" charset="0"/>
                        <a:sym typeface="+mn-ea"/>
                      </a:endParaRPr>
                    </a:p>
                  </a:txBody>
                  <a:tcPr anchor="ctr" anchorCtr="0">
                    <a:lnL w="6350">
                      <a:solidFill>
                        <a:schemeClr val="tx1"/>
                      </a:solidFill>
                      <a:prstDash val="sysDash"/>
                    </a:lnL>
                    <a:lnR w="12700">
                      <a:solidFill>
                        <a:schemeClr val="tx1"/>
                      </a:solidFill>
                      <a:prstDash val="solid"/>
                    </a:lnR>
                    <a:lnT w="6350">
                      <a:solidFill>
                        <a:schemeClr val="tx1"/>
                      </a:solidFill>
                      <a:prstDash val="sysDash"/>
                    </a:lnT>
                    <a:lnB w="6350">
                      <a:solidFill>
                        <a:schemeClr val="tx1"/>
                      </a:solidFill>
                      <a:prstDash val="sysDash"/>
                    </a:lnB>
                    <a:noFill/>
                  </a:tcPr>
                </a:tc>
                <a:tc>
                  <a:txBody>
                    <a:bodyPr/>
                    <a:p>
                      <a:pPr algn="l">
                        <a:buNone/>
                      </a:pPr>
                      <a:r>
                        <a:rPr sz="2400" b="1">
                          <a:solidFill>
                            <a:srgbClr val="0000CC"/>
                          </a:solidFill>
                          <a:latin typeface="Arial" panose="020B0604020202020204" pitchFamily="34" charset="0"/>
                          <a:sym typeface="+mn-ea"/>
                        </a:rPr>
                        <a:t>Course(cno, cname, dept, credit, optional)</a:t>
                      </a:r>
                      <a:endParaRPr lang="zh-CN" altLang="en-US" sz="2400" b="1">
                        <a:solidFill>
                          <a:srgbClr val="0000CC"/>
                        </a:solidFill>
                        <a:latin typeface="Arial" panose="020B0604020202020204" pitchFamily="34" charset="0"/>
                        <a:sym typeface="+mn-ea"/>
                      </a:endParaRPr>
                    </a:p>
                  </a:txBody>
                  <a:tcPr marL="288290" anchor="ctr" anchorCtr="0">
                    <a:lnL w="6350">
                      <a:solidFill>
                        <a:schemeClr val="tx1"/>
                      </a:solidFill>
                      <a:prstDash val="sysDash"/>
                    </a:lnL>
                    <a:lnR w="12700">
                      <a:solidFill>
                        <a:schemeClr val="tx1"/>
                      </a:solidFill>
                      <a:prstDash val="solid"/>
                    </a:lnR>
                    <a:lnT w="6350">
                      <a:solidFill>
                        <a:schemeClr val="tx1"/>
                      </a:solidFill>
                      <a:prstDash val="sysDash"/>
                    </a:lnT>
                    <a:lnB w="6350">
                      <a:solidFill>
                        <a:schemeClr val="tx1"/>
                      </a:solidFill>
                      <a:prstDash val="sysDash"/>
                    </a:lnB>
                    <a:noFill/>
                  </a:tcPr>
                </a:tc>
              </a:tr>
              <a:tr h="381000">
                <a:tc>
                  <a:txBody>
                    <a:bodyPr/>
                    <a:p>
                      <a:pPr algn="ctr">
                        <a:buNone/>
                      </a:pPr>
                      <a:r>
                        <a:rPr lang="zh-CN" altLang="en-US" sz="2400" b="1">
                          <a:solidFill>
                            <a:srgbClr val="0000CC"/>
                          </a:solidFill>
                          <a:latin typeface="Arial" panose="020B0604020202020204" pitchFamily="34" charset="0"/>
                          <a:sym typeface="+mn-ea"/>
                        </a:rPr>
                        <a:t>选课</a:t>
                      </a:r>
                      <a:endParaRPr lang="zh-CN" altLang="en-US" sz="2400" b="1">
                        <a:solidFill>
                          <a:srgbClr val="0000CC"/>
                        </a:solidFill>
                        <a:latin typeface="Arial" panose="020B0604020202020204" pitchFamily="34" charset="0"/>
                        <a:sym typeface="+mn-ea"/>
                      </a:endParaRPr>
                    </a:p>
                  </a:txBody>
                  <a:tcPr anchor="ctr" anchorCtr="0">
                    <a:lnL w="6350">
                      <a:solidFill>
                        <a:schemeClr val="tx1"/>
                      </a:solidFill>
                      <a:prstDash val="sysDash"/>
                    </a:lnL>
                    <a:lnR w="12700">
                      <a:solidFill>
                        <a:schemeClr val="tx1"/>
                      </a:solidFill>
                      <a:prstDash val="solid"/>
                    </a:lnR>
                    <a:lnT w="6350">
                      <a:solidFill>
                        <a:schemeClr val="tx1"/>
                      </a:solidFill>
                      <a:prstDash val="sysDash"/>
                    </a:lnT>
                    <a:lnB w="6350">
                      <a:solidFill>
                        <a:schemeClr val="tx1"/>
                      </a:solidFill>
                      <a:prstDash val="sysDash"/>
                    </a:lnB>
                    <a:noFill/>
                  </a:tcPr>
                </a:tc>
                <a:tc>
                  <a:txBody>
                    <a:bodyPr/>
                    <a:p>
                      <a:pPr algn="l">
                        <a:buNone/>
                      </a:pPr>
                      <a:r>
                        <a:rPr sz="2400" b="1">
                          <a:solidFill>
                            <a:srgbClr val="0000CC"/>
                          </a:solidFill>
                          <a:latin typeface="Arial" panose="020B0604020202020204" pitchFamily="34" charset="0"/>
                          <a:sym typeface="+mn-ea"/>
                        </a:rPr>
                        <a:t>Study(sno, cno, </a:t>
                      </a:r>
                      <a:r>
                        <a:rPr lang="en-US" altLang="zh-CN" sz="2400" b="1">
                          <a:solidFill>
                            <a:srgbClr val="0000CC"/>
                          </a:solidFill>
                          <a:latin typeface="Arial" panose="020B0604020202020204" pitchFamily="34" charset="0"/>
                          <a:sym typeface="+mn-ea"/>
                        </a:rPr>
                        <a:t>ino, syear, semester, </a:t>
                      </a:r>
                      <a:r>
                        <a:rPr sz="2400" b="1">
                          <a:solidFill>
                            <a:srgbClr val="0000CC"/>
                          </a:solidFill>
                          <a:latin typeface="Arial" panose="020B0604020202020204" pitchFamily="34" charset="0"/>
                          <a:sym typeface="+mn-ea"/>
                        </a:rPr>
                        <a:t>grade)</a:t>
                      </a:r>
                      <a:endParaRPr lang="zh-CN" altLang="en-US" sz="2400" b="1">
                        <a:solidFill>
                          <a:srgbClr val="0000CC"/>
                        </a:solidFill>
                        <a:latin typeface="Arial" panose="020B0604020202020204" pitchFamily="34" charset="0"/>
                        <a:sym typeface="+mn-ea"/>
                      </a:endParaRPr>
                    </a:p>
                  </a:txBody>
                  <a:tcPr marL="288290" anchor="ctr" anchorCtr="0">
                    <a:lnL w="6350">
                      <a:solidFill>
                        <a:schemeClr val="tx1"/>
                      </a:solidFill>
                      <a:prstDash val="sysDash"/>
                    </a:lnL>
                    <a:lnR w="12700">
                      <a:solidFill>
                        <a:schemeClr val="tx1"/>
                      </a:solidFill>
                      <a:prstDash val="solid"/>
                    </a:lnR>
                    <a:lnT w="6350">
                      <a:solidFill>
                        <a:schemeClr val="tx1"/>
                      </a:solidFill>
                      <a:prstDash val="sysDash"/>
                    </a:lnT>
                    <a:lnB w="6350">
                      <a:solidFill>
                        <a:schemeClr val="tx1"/>
                      </a:solidFill>
                      <a:prstDash val="sysDash"/>
                    </a:lnB>
                    <a:noFill/>
                  </a:tcPr>
                </a:tc>
              </a:tr>
              <a:tr h="381000">
                <a:tc>
                  <a:txBody>
                    <a:bodyPr/>
                    <a:p>
                      <a:pPr algn="ctr">
                        <a:buNone/>
                      </a:pPr>
                      <a:r>
                        <a:rPr lang="zh-CN" altLang="en-US" sz="2400" b="1">
                          <a:solidFill>
                            <a:srgbClr val="0000CC"/>
                          </a:solidFill>
                          <a:latin typeface="Arial" panose="020B0604020202020204" pitchFamily="34" charset="0"/>
                          <a:sym typeface="+mn-ea"/>
                        </a:rPr>
                        <a:t>授课</a:t>
                      </a:r>
                      <a:endParaRPr lang="zh-CN" altLang="en-US" sz="2400" b="1">
                        <a:solidFill>
                          <a:srgbClr val="0000CC"/>
                        </a:solidFill>
                        <a:latin typeface="Arial" panose="020B0604020202020204" pitchFamily="34" charset="0"/>
                        <a:sym typeface="+mn-ea"/>
                      </a:endParaRPr>
                    </a:p>
                  </a:txBody>
                  <a:tcPr anchor="ctr" anchorCtr="0">
                    <a:lnL w="6350">
                      <a:solidFill>
                        <a:schemeClr val="tx1"/>
                      </a:solidFill>
                      <a:prstDash val="sysDash"/>
                    </a:lnL>
                    <a:lnR w="12700">
                      <a:solidFill>
                        <a:schemeClr val="tx1"/>
                      </a:solidFill>
                      <a:prstDash val="solid"/>
                    </a:lnR>
                    <a:lnT w="6350">
                      <a:solidFill>
                        <a:schemeClr val="tx1"/>
                      </a:solidFill>
                      <a:prstDash val="sysDash"/>
                    </a:lnT>
                    <a:lnB w="12700">
                      <a:solidFill>
                        <a:schemeClr val="tx1"/>
                      </a:solidFill>
                      <a:prstDash val="solid"/>
                    </a:lnB>
                    <a:noFill/>
                  </a:tcPr>
                </a:tc>
                <a:tc>
                  <a:txBody>
                    <a:bodyPr/>
                    <a:p>
                      <a:pPr algn="l">
                        <a:buNone/>
                      </a:pPr>
                      <a:r>
                        <a:rPr sz="2400" b="1">
                          <a:solidFill>
                            <a:srgbClr val="0000CC"/>
                          </a:solidFill>
                          <a:latin typeface="Arial" panose="020B0604020202020204" pitchFamily="34" charset="0"/>
                          <a:sym typeface="+mn-ea"/>
                        </a:rPr>
                        <a:t>Teach(ino, cno, tyear, semester, </a:t>
                      </a:r>
                      <a:r>
                        <a:rPr lang="en-US" sz="2400" b="1">
                          <a:solidFill>
                            <a:srgbClr val="0000CC"/>
                          </a:solidFill>
                          <a:latin typeface="Arial" panose="020B0604020202020204" pitchFamily="34" charset="0"/>
                          <a:sym typeface="+mn-ea"/>
                        </a:rPr>
                        <a:t>hour</a:t>
                      </a:r>
                      <a:r>
                        <a:rPr sz="2400" b="1">
                          <a:solidFill>
                            <a:srgbClr val="0000CC"/>
                          </a:solidFill>
                          <a:latin typeface="Arial" panose="020B0604020202020204" pitchFamily="34" charset="0"/>
                          <a:sym typeface="+mn-ea"/>
                        </a:rPr>
                        <a:t>s)</a:t>
                      </a:r>
                      <a:endParaRPr lang="zh-CN" altLang="en-US" sz="2400" b="1">
                        <a:solidFill>
                          <a:srgbClr val="0000CC"/>
                        </a:solidFill>
                        <a:latin typeface="Arial" panose="020B0604020202020204" pitchFamily="34" charset="0"/>
                        <a:sym typeface="+mn-ea"/>
                      </a:endParaRPr>
                    </a:p>
                  </a:txBody>
                  <a:tcPr marL="288290" anchor="ctr" anchorCtr="0">
                    <a:lnL w="6350">
                      <a:solidFill>
                        <a:schemeClr val="tx1"/>
                      </a:solidFill>
                      <a:prstDash val="sysDash"/>
                    </a:lnL>
                    <a:lnR w="12700">
                      <a:solidFill>
                        <a:schemeClr val="tx1"/>
                      </a:solidFill>
                      <a:prstDash val="solid"/>
                    </a:lnR>
                    <a:lnT w="6350">
                      <a:solidFill>
                        <a:schemeClr val="tx1"/>
                      </a:solidFill>
                      <a:prstDash val="sysDash"/>
                    </a:lnT>
                    <a:lnB w="12700">
                      <a:solidFill>
                        <a:schemeClr val="tx1"/>
                      </a:solidFill>
                      <a:prstDash val="solid"/>
                    </a:lnB>
                    <a:no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220980" y="2593340"/>
            <a:ext cx="11511915" cy="829945"/>
          </a:xfrm>
        </p:spPr>
        <p:txBody>
          <a:bodyPr wrap="square">
            <a:spAutoFit/>
          </a:bodyPr>
          <a:p>
            <a:pPr marL="457200" indent="-457200" fontAlgn="auto">
              <a:lnSpc>
                <a:spcPct val="100000"/>
              </a:lnSpc>
              <a:spcAft>
                <a:spcPts val="0"/>
              </a:spcAft>
              <a:buFont typeface="+mj-lt"/>
              <a:buAutoNum type="arabicPeriod" startAt="6"/>
            </a:pPr>
            <a:r>
              <a:rPr sz="2400" b="1">
                <a:solidFill>
                  <a:srgbClr val="0000CC"/>
                </a:solidFill>
                <a:latin typeface="Arial" panose="020B0604020202020204" pitchFamily="34" charset="0"/>
              </a:rPr>
              <a:t>查询只有一位老师担任过授课任务的课程，结果返回满足条件课程的课程号，开课院系及累计开课次数；</a:t>
            </a:r>
            <a:endParaRPr sz="2400" b="1">
              <a:solidFill>
                <a:srgbClr val="0000CC"/>
              </a:solidFill>
              <a:latin typeface="Arial" panose="020B0604020202020204" pitchFamily="34" charset="0"/>
            </a:endParaRPr>
          </a:p>
        </p:txBody>
      </p:sp>
      <p:sp>
        <p:nvSpPr>
          <p:cNvPr id="2" name="文本框 1"/>
          <p:cNvSpPr txBox="1"/>
          <p:nvPr/>
        </p:nvSpPr>
        <p:spPr>
          <a:xfrm>
            <a:off x="8813800" y="76835"/>
            <a:ext cx="3149600" cy="398780"/>
          </a:xfrm>
          <a:prstGeom prst="rect">
            <a:avLst/>
          </a:prstGeom>
          <a:noFill/>
        </p:spPr>
        <p:txBody>
          <a:bodyPr wrap="square" rtlCol="0">
            <a:spAutoFit/>
          </a:bodyPr>
          <a:p>
            <a:pPr algn="r"/>
            <a:r>
              <a:rPr lang="zh-CN" altLang="zh-CN" sz="2000" b="1" i="1" u="sng"/>
              <a:t>课后思考题</a:t>
            </a:r>
            <a:r>
              <a:rPr lang="en-US" altLang="zh-CN" sz="2000" b="1" i="1" u="sng"/>
              <a:t>(SQL 2018.4.20)</a:t>
            </a:r>
            <a:endParaRPr lang="en-US" altLang="zh-CN" sz="2000" b="1" i="1" u="sng"/>
          </a:p>
        </p:txBody>
      </p:sp>
      <p:graphicFrame>
        <p:nvGraphicFramePr>
          <p:cNvPr id="8" name="表格 7"/>
          <p:cNvGraphicFramePr/>
          <p:nvPr/>
        </p:nvGraphicFramePr>
        <p:xfrm>
          <a:off x="624840" y="76835"/>
          <a:ext cx="8061325" cy="2286000"/>
        </p:xfrm>
        <a:graphic>
          <a:graphicData uri="http://schemas.openxmlformats.org/drawingml/2006/table">
            <a:tbl>
              <a:tblPr firstRow="1" bandRow="1">
                <a:tableStyleId>{5C22544A-7EE6-4342-B048-85BDC9FD1C3A}</a:tableStyleId>
              </a:tblPr>
              <a:tblGrid>
                <a:gridCol w="938530"/>
                <a:gridCol w="7122795"/>
              </a:tblGrid>
              <a:tr h="381000">
                <a:tc>
                  <a:txBody>
                    <a:bodyPr/>
                    <a:p>
                      <a:pPr algn="ctr">
                        <a:buNone/>
                      </a:pPr>
                      <a:r>
                        <a:rPr lang="zh-CN" altLang="en-US" sz="2400" b="1">
                          <a:solidFill>
                            <a:srgbClr val="0000CC"/>
                          </a:solidFill>
                          <a:latin typeface="Arial" panose="020B0604020202020204" pitchFamily="34" charset="0"/>
                          <a:sym typeface="+mn-ea"/>
                        </a:rPr>
                        <a:t>学生</a:t>
                      </a:r>
                      <a:endParaRPr lang="zh-CN" altLang="en-US" sz="2400" b="1">
                        <a:solidFill>
                          <a:srgbClr val="0000CC"/>
                        </a:solidFill>
                        <a:latin typeface="Arial" panose="020B0604020202020204" pitchFamily="34" charset="0"/>
                        <a:sym typeface="+mn-ea"/>
                      </a:endParaRPr>
                    </a:p>
                  </a:txBody>
                  <a:tcPr anchor="ctr" anchorCtr="0">
                    <a:lnL w="6350">
                      <a:solidFill>
                        <a:schemeClr val="tx1"/>
                      </a:solidFill>
                      <a:prstDash val="sysDash"/>
                    </a:lnL>
                    <a:lnR w="12700">
                      <a:solidFill>
                        <a:schemeClr val="tx1"/>
                      </a:solidFill>
                      <a:prstDash val="solid"/>
                    </a:lnR>
                    <a:lnT w="6350">
                      <a:solidFill>
                        <a:schemeClr val="tx1"/>
                      </a:solidFill>
                      <a:prstDash val="sysDash"/>
                    </a:lnT>
                    <a:lnB w="6350">
                      <a:solidFill>
                        <a:schemeClr val="tx1"/>
                      </a:solidFill>
                      <a:prstDash val="sysDash"/>
                    </a:lnB>
                    <a:noFill/>
                  </a:tcPr>
                </a:tc>
                <a:tc>
                  <a:txBody>
                    <a:bodyPr/>
                    <a:p>
                      <a:pPr algn="l">
                        <a:buNone/>
                      </a:pPr>
                      <a:r>
                        <a:rPr sz="2400" b="1">
                          <a:solidFill>
                            <a:srgbClr val="0000CC"/>
                          </a:solidFill>
                          <a:latin typeface="Arial" panose="020B0604020202020204" pitchFamily="34" charset="0"/>
                          <a:sym typeface="+mn-ea"/>
                        </a:rPr>
                        <a:t>Student(sno, sname, dept)</a:t>
                      </a:r>
                      <a:endParaRPr lang="zh-CN" altLang="en-US" sz="2400" b="1">
                        <a:solidFill>
                          <a:srgbClr val="0000CC"/>
                        </a:solidFill>
                        <a:latin typeface="Arial" panose="020B0604020202020204" pitchFamily="34" charset="0"/>
                        <a:sym typeface="+mn-ea"/>
                      </a:endParaRPr>
                    </a:p>
                  </a:txBody>
                  <a:tcPr marL="288290" anchor="ctr" anchorCtr="0">
                    <a:lnL w="6350">
                      <a:solidFill>
                        <a:schemeClr val="tx1"/>
                      </a:solidFill>
                      <a:prstDash val="sysDash"/>
                    </a:lnL>
                    <a:lnR w="12700">
                      <a:solidFill>
                        <a:schemeClr val="tx1"/>
                      </a:solidFill>
                      <a:prstDash val="solid"/>
                    </a:lnR>
                    <a:lnT w="6350">
                      <a:solidFill>
                        <a:schemeClr val="tx1"/>
                      </a:solidFill>
                      <a:prstDash val="sysDash"/>
                    </a:lnT>
                    <a:lnB w="6350">
                      <a:solidFill>
                        <a:schemeClr val="tx1"/>
                      </a:solidFill>
                      <a:prstDash val="sysDash"/>
                    </a:lnB>
                    <a:noFill/>
                  </a:tcPr>
                </a:tc>
              </a:tr>
              <a:tr h="381000">
                <a:tc>
                  <a:txBody>
                    <a:bodyPr/>
                    <a:p>
                      <a:pPr algn="ctr">
                        <a:buNone/>
                      </a:pPr>
                      <a:r>
                        <a:rPr lang="zh-CN" altLang="en-US" sz="2400" b="1">
                          <a:solidFill>
                            <a:srgbClr val="0000CC"/>
                          </a:solidFill>
                          <a:latin typeface="Arial" panose="020B0604020202020204" pitchFamily="34" charset="0"/>
                          <a:sym typeface="+mn-ea"/>
                        </a:rPr>
                        <a:t>教师</a:t>
                      </a:r>
                      <a:endParaRPr lang="zh-CN" altLang="en-US" sz="2400" b="1">
                        <a:solidFill>
                          <a:srgbClr val="0000CC"/>
                        </a:solidFill>
                        <a:latin typeface="Arial" panose="020B0604020202020204" pitchFamily="34" charset="0"/>
                        <a:sym typeface="+mn-ea"/>
                      </a:endParaRPr>
                    </a:p>
                  </a:txBody>
                  <a:tcPr anchor="ctr" anchorCtr="0">
                    <a:lnL w="6350">
                      <a:solidFill>
                        <a:schemeClr val="tx1"/>
                      </a:solidFill>
                      <a:prstDash val="sysDash"/>
                    </a:lnL>
                    <a:lnR w="12700">
                      <a:solidFill>
                        <a:schemeClr val="tx1"/>
                      </a:solidFill>
                      <a:prstDash val="solid"/>
                    </a:lnR>
                    <a:lnT w="6350">
                      <a:solidFill>
                        <a:schemeClr val="tx1"/>
                      </a:solidFill>
                      <a:prstDash val="sysDash"/>
                    </a:lnT>
                    <a:lnB w="6350">
                      <a:solidFill>
                        <a:schemeClr val="tx1"/>
                      </a:solidFill>
                      <a:prstDash val="sysDash"/>
                    </a:lnB>
                    <a:noFill/>
                  </a:tcPr>
                </a:tc>
                <a:tc>
                  <a:txBody>
                    <a:bodyPr/>
                    <a:p>
                      <a:pPr algn="l">
                        <a:buNone/>
                      </a:pPr>
                      <a:r>
                        <a:rPr sz="2400" b="1">
                          <a:solidFill>
                            <a:srgbClr val="0000CC"/>
                          </a:solidFill>
                          <a:latin typeface="Arial" panose="020B0604020202020204" pitchFamily="34" charset="0"/>
                          <a:sym typeface="+mn-ea"/>
                        </a:rPr>
                        <a:t>Instructor(ino, iname, dept)</a:t>
                      </a:r>
                      <a:endParaRPr lang="zh-CN" altLang="en-US" sz="2400" b="1">
                        <a:solidFill>
                          <a:srgbClr val="0000CC"/>
                        </a:solidFill>
                        <a:latin typeface="Arial" panose="020B0604020202020204" pitchFamily="34" charset="0"/>
                        <a:sym typeface="+mn-ea"/>
                      </a:endParaRPr>
                    </a:p>
                  </a:txBody>
                  <a:tcPr marL="288290" anchor="ctr" anchorCtr="0">
                    <a:lnL w="6350">
                      <a:solidFill>
                        <a:schemeClr val="tx1"/>
                      </a:solidFill>
                      <a:prstDash val="sysDash"/>
                    </a:lnL>
                    <a:lnR w="12700">
                      <a:solidFill>
                        <a:schemeClr val="tx1"/>
                      </a:solidFill>
                      <a:prstDash val="solid"/>
                    </a:lnR>
                    <a:lnT w="6350">
                      <a:solidFill>
                        <a:schemeClr val="tx1"/>
                      </a:solidFill>
                      <a:prstDash val="sysDash"/>
                    </a:lnT>
                    <a:lnB w="6350">
                      <a:solidFill>
                        <a:schemeClr val="tx1"/>
                      </a:solidFill>
                      <a:prstDash val="sysDash"/>
                    </a:lnB>
                    <a:noFill/>
                  </a:tcPr>
                </a:tc>
              </a:tr>
              <a:tr h="381000">
                <a:tc>
                  <a:txBody>
                    <a:bodyPr/>
                    <a:p>
                      <a:pPr algn="ctr">
                        <a:buNone/>
                      </a:pPr>
                      <a:r>
                        <a:rPr lang="zh-CN" altLang="en-US" sz="2400" b="1">
                          <a:solidFill>
                            <a:srgbClr val="0000CC"/>
                          </a:solidFill>
                          <a:latin typeface="Arial" panose="020B0604020202020204" pitchFamily="34" charset="0"/>
                          <a:sym typeface="+mn-ea"/>
                        </a:rPr>
                        <a:t>课程</a:t>
                      </a:r>
                      <a:endParaRPr lang="zh-CN" altLang="en-US" sz="2400" b="1">
                        <a:solidFill>
                          <a:srgbClr val="0000CC"/>
                        </a:solidFill>
                        <a:latin typeface="Arial" panose="020B0604020202020204" pitchFamily="34" charset="0"/>
                        <a:sym typeface="+mn-ea"/>
                      </a:endParaRPr>
                    </a:p>
                  </a:txBody>
                  <a:tcPr anchor="ctr" anchorCtr="0">
                    <a:lnL w="6350">
                      <a:solidFill>
                        <a:schemeClr val="tx1"/>
                      </a:solidFill>
                      <a:prstDash val="sysDash"/>
                    </a:lnL>
                    <a:lnR w="12700">
                      <a:solidFill>
                        <a:schemeClr val="tx1"/>
                      </a:solidFill>
                      <a:prstDash val="solid"/>
                    </a:lnR>
                    <a:lnT w="6350">
                      <a:solidFill>
                        <a:schemeClr val="tx1"/>
                      </a:solidFill>
                      <a:prstDash val="sysDash"/>
                    </a:lnT>
                    <a:lnB w="6350">
                      <a:solidFill>
                        <a:schemeClr val="tx1"/>
                      </a:solidFill>
                      <a:prstDash val="sysDash"/>
                    </a:lnB>
                    <a:noFill/>
                  </a:tcPr>
                </a:tc>
                <a:tc>
                  <a:txBody>
                    <a:bodyPr/>
                    <a:p>
                      <a:pPr algn="l">
                        <a:buNone/>
                      </a:pPr>
                      <a:r>
                        <a:rPr sz="2400" b="1">
                          <a:solidFill>
                            <a:srgbClr val="0000CC"/>
                          </a:solidFill>
                          <a:latin typeface="Arial" panose="020B0604020202020204" pitchFamily="34" charset="0"/>
                          <a:sym typeface="+mn-ea"/>
                        </a:rPr>
                        <a:t>Course(cno, cname, dept, credit, optional)</a:t>
                      </a:r>
                      <a:endParaRPr lang="zh-CN" altLang="en-US" sz="2400" b="1">
                        <a:solidFill>
                          <a:srgbClr val="0000CC"/>
                        </a:solidFill>
                        <a:latin typeface="Arial" panose="020B0604020202020204" pitchFamily="34" charset="0"/>
                        <a:sym typeface="+mn-ea"/>
                      </a:endParaRPr>
                    </a:p>
                  </a:txBody>
                  <a:tcPr marL="288290" anchor="ctr" anchorCtr="0">
                    <a:lnL w="6350">
                      <a:solidFill>
                        <a:schemeClr val="tx1"/>
                      </a:solidFill>
                      <a:prstDash val="sysDash"/>
                    </a:lnL>
                    <a:lnR w="12700">
                      <a:solidFill>
                        <a:schemeClr val="tx1"/>
                      </a:solidFill>
                      <a:prstDash val="solid"/>
                    </a:lnR>
                    <a:lnT w="6350">
                      <a:solidFill>
                        <a:schemeClr val="tx1"/>
                      </a:solidFill>
                      <a:prstDash val="sysDash"/>
                    </a:lnT>
                    <a:lnB w="6350">
                      <a:solidFill>
                        <a:schemeClr val="tx1"/>
                      </a:solidFill>
                      <a:prstDash val="sysDash"/>
                    </a:lnB>
                    <a:noFill/>
                  </a:tcPr>
                </a:tc>
              </a:tr>
              <a:tr h="381000">
                <a:tc>
                  <a:txBody>
                    <a:bodyPr/>
                    <a:p>
                      <a:pPr algn="ctr">
                        <a:buNone/>
                      </a:pPr>
                      <a:r>
                        <a:rPr lang="zh-CN" altLang="en-US" sz="2400" b="1">
                          <a:solidFill>
                            <a:srgbClr val="0000CC"/>
                          </a:solidFill>
                          <a:latin typeface="Arial" panose="020B0604020202020204" pitchFamily="34" charset="0"/>
                          <a:sym typeface="+mn-ea"/>
                        </a:rPr>
                        <a:t>选课</a:t>
                      </a:r>
                      <a:endParaRPr lang="zh-CN" altLang="en-US" sz="2400" b="1">
                        <a:solidFill>
                          <a:srgbClr val="0000CC"/>
                        </a:solidFill>
                        <a:latin typeface="Arial" panose="020B0604020202020204" pitchFamily="34" charset="0"/>
                        <a:sym typeface="+mn-ea"/>
                      </a:endParaRPr>
                    </a:p>
                  </a:txBody>
                  <a:tcPr anchor="ctr" anchorCtr="0">
                    <a:lnL w="6350">
                      <a:solidFill>
                        <a:schemeClr val="tx1"/>
                      </a:solidFill>
                      <a:prstDash val="sysDash"/>
                    </a:lnL>
                    <a:lnR w="12700">
                      <a:solidFill>
                        <a:schemeClr val="tx1"/>
                      </a:solidFill>
                      <a:prstDash val="solid"/>
                    </a:lnR>
                    <a:lnT w="6350">
                      <a:solidFill>
                        <a:schemeClr val="tx1"/>
                      </a:solidFill>
                      <a:prstDash val="sysDash"/>
                    </a:lnT>
                    <a:lnB w="6350">
                      <a:solidFill>
                        <a:schemeClr val="tx1"/>
                      </a:solidFill>
                      <a:prstDash val="sysDash"/>
                    </a:lnB>
                    <a:noFill/>
                  </a:tcPr>
                </a:tc>
                <a:tc>
                  <a:txBody>
                    <a:bodyPr/>
                    <a:p>
                      <a:pPr algn="l">
                        <a:buNone/>
                      </a:pPr>
                      <a:r>
                        <a:rPr sz="2400" b="1">
                          <a:solidFill>
                            <a:srgbClr val="0000CC"/>
                          </a:solidFill>
                          <a:latin typeface="Arial" panose="020B0604020202020204" pitchFamily="34" charset="0"/>
                          <a:sym typeface="+mn-ea"/>
                        </a:rPr>
                        <a:t>Study(sno, cno, </a:t>
                      </a:r>
                      <a:r>
                        <a:rPr lang="en-US" altLang="zh-CN" sz="2400" b="1">
                          <a:solidFill>
                            <a:srgbClr val="0000CC"/>
                          </a:solidFill>
                          <a:latin typeface="Arial" panose="020B0604020202020204" pitchFamily="34" charset="0"/>
                          <a:sym typeface="+mn-ea"/>
                        </a:rPr>
                        <a:t>ino, syear, semester, </a:t>
                      </a:r>
                      <a:r>
                        <a:rPr sz="2400" b="1">
                          <a:solidFill>
                            <a:srgbClr val="0000CC"/>
                          </a:solidFill>
                          <a:latin typeface="Arial" panose="020B0604020202020204" pitchFamily="34" charset="0"/>
                          <a:sym typeface="+mn-ea"/>
                        </a:rPr>
                        <a:t>grade)</a:t>
                      </a:r>
                      <a:endParaRPr lang="zh-CN" altLang="en-US" sz="2400" b="1">
                        <a:solidFill>
                          <a:srgbClr val="0000CC"/>
                        </a:solidFill>
                        <a:latin typeface="Arial" panose="020B0604020202020204" pitchFamily="34" charset="0"/>
                        <a:sym typeface="+mn-ea"/>
                      </a:endParaRPr>
                    </a:p>
                  </a:txBody>
                  <a:tcPr marL="288290" anchor="ctr" anchorCtr="0">
                    <a:lnL w="6350">
                      <a:solidFill>
                        <a:schemeClr val="tx1"/>
                      </a:solidFill>
                      <a:prstDash val="sysDash"/>
                    </a:lnL>
                    <a:lnR w="12700">
                      <a:solidFill>
                        <a:schemeClr val="tx1"/>
                      </a:solidFill>
                      <a:prstDash val="solid"/>
                    </a:lnR>
                    <a:lnT w="6350">
                      <a:solidFill>
                        <a:schemeClr val="tx1"/>
                      </a:solidFill>
                      <a:prstDash val="sysDash"/>
                    </a:lnT>
                    <a:lnB w="6350">
                      <a:solidFill>
                        <a:schemeClr val="tx1"/>
                      </a:solidFill>
                      <a:prstDash val="sysDash"/>
                    </a:lnB>
                    <a:noFill/>
                  </a:tcPr>
                </a:tc>
              </a:tr>
              <a:tr h="381000">
                <a:tc>
                  <a:txBody>
                    <a:bodyPr/>
                    <a:p>
                      <a:pPr algn="ctr">
                        <a:buNone/>
                      </a:pPr>
                      <a:r>
                        <a:rPr lang="zh-CN" altLang="en-US" sz="2400" b="1">
                          <a:solidFill>
                            <a:srgbClr val="0000CC"/>
                          </a:solidFill>
                          <a:latin typeface="Arial" panose="020B0604020202020204" pitchFamily="34" charset="0"/>
                          <a:sym typeface="+mn-ea"/>
                        </a:rPr>
                        <a:t>授课</a:t>
                      </a:r>
                      <a:endParaRPr lang="zh-CN" altLang="en-US" sz="2400" b="1">
                        <a:solidFill>
                          <a:srgbClr val="0000CC"/>
                        </a:solidFill>
                        <a:latin typeface="Arial" panose="020B0604020202020204" pitchFamily="34" charset="0"/>
                        <a:sym typeface="+mn-ea"/>
                      </a:endParaRPr>
                    </a:p>
                  </a:txBody>
                  <a:tcPr anchor="ctr" anchorCtr="0">
                    <a:lnL w="6350">
                      <a:solidFill>
                        <a:schemeClr val="tx1"/>
                      </a:solidFill>
                      <a:prstDash val="sysDash"/>
                    </a:lnL>
                    <a:lnR w="12700">
                      <a:solidFill>
                        <a:schemeClr val="tx1"/>
                      </a:solidFill>
                      <a:prstDash val="solid"/>
                    </a:lnR>
                    <a:lnT w="6350">
                      <a:solidFill>
                        <a:schemeClr val="tx1"/>
                      </a:solidFill>
                      <a:prstDash val="sysDash"/>
                    </a:lnT>
                    <a:lnB w="12700">
                      <a:solidFill>
                        <a:schemeClr val="tx1"/>
                      </a:solidFill>
                      <a:prstDash val="solid"/>
                    </a:lnB>
                    <a:noFill/>
                  </a:tcPr>
                </a:tc>
                <a:tc>
                  <a:txBody>
                    <a:bodyPr/>
                    <a:p>
                      <a:pPr algn="l">
                        <a:buNone/>
                      </a:pPr>
                      <a:r>
                        <a:rPr sz="2400" b="1">
                          <a:solidFill>
                            <a:srgbClr val="0000CC"/>
                          </a:solidFill>
                          <a:latin typeface="Arial" panose="020B0604020202020204" pitchFamily="34" charset="0"/>
                          <a:sym typeface="+mn-ea"/>
                        </a:rPr>
                        <a:t>Teach(ino, cno, tyear, semester, </a:t>
                      </a:r>
                      <a:r>
                        <a:rPr lang="en-US" sz="2400" b="1">
                          <a:solidFill>
                            <a:srgbClr val="0000CC"/>
                          </a:solidFill>
                          <a:latin typeface="Arial" panose="020B0604020202020204" pitchFamily="34" charset="0"/>
                          <a:sym typeface="+mn-ea"/>
                        </a:rPr>
                        <a:t>hour</a:t>
                      </a:r>
                      <a:r>
                        <a:rPr sz="2400" b="1">
                          <a:solidFill>
                            <a:srgbClr val="0000CC"/>
                          </a:solidFill>
                          <a:latin typeface="Arial" panose="020B0604020202020204" pitchFamily="34" charset="0"/>
                          <a:sym typeface="+mn-ea"/>
                        </a:rPr>
                        <a:t>s)</a:t>
                      </a:r>
                      <a:endParaRPr lang="zh-CN" altLang="en-US" sz="2400" b="1">
                        <a:solidFill>
                          <a:srgbClr val="0000CC"/>
                        </a:solidFill>
                        <a:latin typeface="Arial" panose="020B0604020202020204" pitchFamily="34" charset="0"/>
                        <a:sym typeface="+mn-ea"/>
                      </a:endParaRPr>
                    </a:p>
                  </a:txBody>
                  <a:tcPr marL="288290" anchor="ctr" anchorCtr="0">
                    <a:lnL w="6350">
                      <a:solidFill>
                        <a:schemeClr val="tx1"/>
                      </a:solidFill>
                      <a:prstDash val="sysDash"/>
                    </a:lnL>
                    <a:lnR w="12700">
                      <a:solidFill>
                        <a:schemeClr val="tx1"/>
                      </a:solidFill>
                      <a:prstDash val="solid"/>
                    </a:lnR>
                    <a:lnT w="6350">
                      <a:solidFill>
                        <a:schemeClr val="tx1"/>
                      </a:solidFill>
                      <a:prstDash val="sysDash"/>
                    </a:lnT>
                    <a:lnB w="12700">
                      <a:solidFill>
                        <a:schemeClr val="tx1"/>
                      </a:solidFill>
                      <a:prstDash val="solid"/>
                    </a:lnB>
                    <a:noFill/>
                  </a:tcPr>
                </a:tc>
              </a:tr>
            </a:tbl>
          </a:graphicData>
        </a:graphic>
      </p:graphicFrame>
      <p:grpSp>
        <p:nvGrpSpPr>
          <p:cNvPr id="10" name="组合 9"/>
          <p:cNvGrpSpPr/>
          <p:nvPr/>
        </p:nvGrpSpPr>
        <p:grpSpPr>
          <a:xfrm>
            <a:off x="279400" y="3522980"/>
            <a:ext cx="5398770" cy="2705735"/>
            <a:chOff x="980" y="5548"/>
            <a:chExt cx="8502" cy="4261"/>
          </a:xfrm>
        </p:grpSpPr>
        <p:sp>
          <p:nvSpPr>
            <p:cNvPr id="5" name="文本框 4"/>
            <p:cNvSpPr txBox="1"/>
            <p:nvPr/>
          </p:nvSpPr>
          <p:spPr>
            <a:xfrm>
              <a:off x="980" y="5548"/>
              <a:ext cx="3986" cy="725"/>
            </a:xfrm>
            <a:prstGeom prst="rect">
              <a:avLst/>
            </a:prstGeom>
            <a:noFill/>
          </p:spPr>
          <p:txBody>
            <a:bodyPr wrap="square" rtlCol="0">
              <a:spAutoFit/>
            </a:bodyPr>
            <a:p>
              <a:r>
                <a:rPr lang="zh-CN" altLang="zh-CN" sz="2400" b="1">
                  <a:solidFill>
                    <a:srgbClr val="0000CC"/>
                  </a:solidFill>
                </a:rPr>
                <a:t>【参考答案 </a:t>
              </a:r>
              <a:r>
                <a:rPr lang="en-US" altLang="zh-CN" sz="2400" b="1">
                  <a:solidFill>
                    <a:srgbClr val="0000CC"/>
                  </a:solidFill>
                </a:rPr>
                <a:t>1</a:t>
              </a:r>
              <a:r>
                <a:rPr lang="zh-CN" altLang="en-US" sz="2400" b="1">
                  <a:solidFill>
                    <a:srgbClr val="0000CC"/>
                  </a:solidFill>
                </a:rPr>
                <a:t>】</a:t>
              </a:r>
              <a:endParaRPr lang="zh-CN" altLang="en-US" sz="2400" b="1">
                <a:solidFill>
                  <a:srgbClr val="0000CC"/>
                </a:solidFill>
              </a:endParaRPr>
            </a:p>
          </p:txBody>
        </p:sp>
        <p:sp>
          <p:nvSpPr>
            <p:cNvPr id="9" name="文本框 8"/>
            <p:cNvSpPr txBox="1"/>
            <p:nvPr/>
          </p:nvSpPr>
          <p:spPr>
            <a:xfrm>
              <a:off x="984" y="6323"/>
              <a:ext cx="8499" cy="3486"/>
            </a:xfrm>
            <a:prstGeom prst="rect">
              <a:avLst/>
            </a:prstGeom>
            <a:noFill/>
            <a:ln>
              <a:solidFill>
                <a:schemeClr val="accent1"/>
              </a:solidFill>
            </a:ln>
          </p:spPr>
          <p:txBody>
            <a:bodyPr wrap="square" rtlCol="0">
              <a:spAutoFit/>
            </a:bodyPr>
            <a:p>
              <a:pPr lvl="1">
                <a:lnSpc>
                  <a:spcPct val="115000"/>
                </a:lnSpc>
                <a:spcBef>
                  <a:spcPts val="0"/>
                </a:spcBef>
                <a:spcAft>
                  <a:spcPts val="0"/>
                </a:spcAft>
              </a:pPr>
              <a:r>
                <a:rPr lang="zh-CN" altLang="en-US" sz="2400" b="1">
                  <a:solidFill>
                    <a:srgbClr val="0000CC"/>
                  </a:solidFill>
                  <a:latin typeface="Arial" panose="020B0604020202020204" pitchFamily="34" charset="0"/>
                </a:rPr>
                <a:t>Select  C.cno, C.dept, count(*)</a:t>
              </a:r>
              <a:endParaRPr lang="zh-CN" altLang="en-US" sz="2400" b="1">
                <a:solidFill>
                  <a:srgbClr val="0000CC"/>
                </a:solidFill>
                <a:latin typeface="Arial" panose="020B0604020202020204" pitchFamily="34" charset="0"/>
              </a:endParaRPr>
            </a:p>
            <a:p>
              <a:pPr lvl="1">
                <a:lnSpc>
                  <a:spcPct val="115000"/>
                </a:lnSpc>
                <a:spcBef>
                  <a:spcPts val="0"/>
                </a:spcBef>
                <a:spcAft>
                  <a:spcPts val="0"/>
                </a:spcAft>
              </a:pPr>
              <a:r>
                <a:rPr lang="zh-CN" altLang="en-US" sz="2400" b="1">
                  <a:solidFill>
                    <a:srgbClr val="0000CC"/>
                  </a:solidFill>
                  <a:latin typeface="Arial" panose="020B0604020202020204" pitchFamily="34" charset="0"/>
                </a:rPr>
                <a:t>From  Course C, Teach T</a:t>
              </a:r>
              <a:endParaRPr lang="zh-CN" altLang="en-US" sz="2400" b="1">
                <a:solidFill>
                  <a:srgbClr val="0000CC"/>
                </a:solidFill>
                <a:latin typeface="Arial" panose="020B0604020202020204" pitchFamily="34" charset="0"/>
              </a:endParaRPr>
            </a:p>
            <a:p>
              <a:pPr lvl="1">
                <a:lnSpc>
                  <a:spcPct val="115000"/>
                </a:lnSpc>
                <a:spcBef>
                  <a:spcPts val="0"/>
                </a:spcBef>
                <a:spcAft>
                  <a:spcPts val="0"/>
                </a:spcAft>
              </a:pPr>
              <a:r>
                <a:rPr lang="zh-CN" altLang="en-US" sz="2400" b="1">
                  <a:solidFill>
                    <a:srgbClr val="0000CC"/>
                  </a:solidFill>
                  <a:latin typeface="Arial" panose="020B0604020202020204" pitchFamily="34" charset="0"/>
                </a:rPr>
                <a:t>Where  C.cno=T.cno</a:t>
              </a:r>
              <a:endParaRPr lang="zh-CN" altLang="en-US" sz="2400" b="1">
                <a:solidFill>
                  <a:srgbClr val="0000CC"/>
                </a:solidFill>
                <a:latin typeface="Arial" panose="020B0604020202020204" pitchFamily="34" charset="0"/>
              </a:endParaRPr>
            </a:p>
            <a:p>
              <a:pPr lvl="1">
                <a:lnSpc>
                  <a:spcPct val="115000"/>
                </a:lnSpc>
                <a:spcBef>
                  <a:spcPts val="0"/>
                </a:spcBef>
                <a:spcAft>
                  <a:spcPts val="0"/>
                </a:spcAft>
              </a:pPr>
              <a:r>
                <a:rPr lang="zh-CN" altLang="en-US" sz="2400" b="1">
                  <a:solidFill>
                    <a:srgbClr val="0000CC"/>
                  </a:solidFill>
                  <a:latin typeface="Arial" panose="020B0604020202020204" pitchFamily="34" charset="0"/>
                </a:rPr>
                <a:t>Group by  C.cno, C.dept</a:t>
              </a:r>
              <a:endParaRPr lang="zh-CN" altLang="en-US" sz="2400" b="1">
                <a:solidFill>
                  <a:srgbClr val="0000CC"/>
                </a:solidFill>
                <a:latin typeface="Arial" panose="020B0604020202020204" pitchFamily="34" charset="0"/>
              </a:endParaRPr>
            </a:p>
            <a:p>
              <a:pPr lvl="1">
                <a:lnSpc>
                  <a:spcPct val="115000"/>
                </a:lnSpc>
                <a:spcBef>
                  <a:spcPts val="0"/>
                </a:spcBef>
                <a:spcAft>
                  <a:spcPts val="0"/>
                </a:spcAft>
              </a:pPr>
              <a:r>
                <a:rPr lang="zh-CN" altLang="en-US" sz="2400" b="1">
                  <a:solidFill>
                    <a:srgbClr val="0000CC"/>
                  </a:solidFill>
                  <a:latin typeface="Arial" panose="020B0604020202020204" pitchFamily="34" charset="0"/>
                </a:rPr>
                <a:t>Having  count(distinct T.ino)=1</a:t>
              </a:r>
              <a:endParaRPr lang="zh-CN" altLang="en-US" sz="2400" b="1">
                <a:solidFill>
                  <a:srgbClr val="0000CC"/>
                </a:solidFill>
                <a:latin typeface="Arial" panose="020B0604020202020204" pitchFamily="34" charset="0"/>
              </a:endParaRPr>
            </a:p>
          </p:txBody>
        </p:sp>
      </p:grpSp>
      <p:grpSp>
        <p:nvGrpSpPr>
          <p:cNvPr id="11" name="组合 10"/>
          <p:cNvGrpSpPr/>
          <p:nvPr/>
        </p:nvGrpSpPr>
        <p:grpSpPr>
          <a:xfrm>
            <a:off x="5903595" y="3522980"/>
            <a:ext cx="6168390" cy="3129915"/>
            <a:chOff x="303" y="5548"/>
            <a:chExt cx="9714" cy="4929"/>
          </a:xfrm>
        </p:grpSpPr>
        <p:sp>
          <p:nvSpPr>
            <p:cNvPr id="12" name="文本框 11"/>
            <p:cNvSpPr txBox="1"/>
            <p:nvPr/>
          </p:nvSpPr>
          <p:spPr>
            <a:xfrm>
              <a:off x="980" y="5548"/>
              <a:ext cx="3986" cy="725"/>
            </a:xfrm>
            <a:prstGeom prst="rect">
              <a:avLst/>
            </a:prstGeom>
            <a:noFill/>
          </p:spPr>
          <p:txBody>
            <a:bodyPr wrap="square" rtlCol="0">
              <a:spAutoFit/>
            </a:bodyPr>
            <a:p>
              <a:r>
                <a:rPr lang="zh-CN" altLang="zh-CN" sz="2400" b="1">
                  <a:solidFill>
                    <a:srgbClr val="0000CC"/>
                  </a:solidFill>
                </a:rPr>
                <a:t>【参考答案 </a:t>
              </a:r>
              <a:r>
                <a:rPr lang="en-US" altLang="zh-CN" sz="2400" b="1">
                  <a:solidFill>
                    <a:srgbClr val="0000CC"/>
                  </a:solidFill>
                </a:rPr>
                <a:t>2</a:t>
              </a:r>
              <a:r>
                <a:rPr lang="zh-CN" altLang="en-US" sz="2400" b="1">
                  <a:solidFill>
                    <a:srgbClr val="0000CC"/>
                  </a:solidFill>
                </a:rPr>
                <a:t>】</a:t>
              </a:r>
              <a:endParaRPr lang="zh-CN" altLang="en-US" sz="2400" b="1">
                <a:solidFill>
                  <a:srgbClr val="0000CC"/>
                </a:solidFill>
              </a:endParaRPr>
            </a:p>
          </p:txBody>
        </p:sp>
        <p:sp>
          <p:nvSpPr>
            <p:cNvPr id="13" name="文本框 12"/>
            <p:cNvSpPr txBox="1"/>
            <p:nvPr/>
          </p:nvSpPr>
          <p:spPr>
            <a:xfrm>
              <a:off x="303" y="6323"/>
              <a:ext cx="9714" cy="4154"/>
            </a:xfrm>
            <a:prstGeom prst="rect">
              <a:avLst/>
            </a:prstGeom>
            <a:noFill/>
            <a:ln>
              <a:solidFill>
                <a:schemeClr val="accent1"/>
              </a:solidFill>
            </a:ln>
          </p:spPr>
          <p:txBody>
            <a:bodyPr wrap="square" rtlCol="0">
              <a:spAutoFit/>
            </a:bodyPr>
            <a:p>
              <a:pPr lvl="0">
                <a:lnSpc>
                  <a:spcPct val="115000"/>
                </a:lnSpc>
                <a:spcBef>
                  <a:spcPts val="0"/>
                </a:spcBef>
                <a:spcAft>
                  <a:spcPts val="0"/>
                </a:spcAft>
              </a:pPr>
              <a:r>
                <a:rPr lang="zh-CN" altLang="en-US" sz="2400" b="1">
                  <a:solidFill>
                    <a:srgbClr val="0000CC"/>
                  </a:solidFill>
                  <a:latin typeface="Arial" panose="020B0604020202020204" pitchFamily="34" charset="0"/>
                </a:rPr>
                <a:t>Select  C.cno, C.dept, count(*)</a:t>
              </a:r>
              <a:endParaRPr lang="zh-CN" altLang="en-US" sz="2400" b="1">
                <a:solidFill>
                  <a:srgbClr val="0000CC"/>
                </a:solidFill>
                <a:latin typeface="Arial" panose="020B0604020202020204" pitchFamily="34" charset="0"/>
              </a:endParaRPr>
            </a:p>
            <a:p>
              <a:pPr lvl="0">
                <a:lnSpc>
                  <a:spcPct val="115000"/>
                </a:lnSpc>
                <a:spcBef>
                  <a:spcPts val="0"/>
                </a:spcBef>
                <a:spcAft>
                  <a:spcPts val="0"/>
                </a:spcAft>
              </a:pPr>
              <a:r>
                <a:rPr lang="zh-CN" altLang="en-US" sz="2400" b="1">
                  <a:solidFill>
                    <a:srgbClr val="0000CC"/>
                  </a:solidFill>
                  <a:latin typeface="Arial" panose="020B0604020202020204" pitchFamily="34" charset="0"/>
                </a:rPr>
                <a:t>From  Course C, Teach T</a:t>
              </a:r>
              <a:endParaRPr lang="zh-CN" altLang="en-US" sz="2400" b="1">
                <a:solidFill>
                  <a:srgbClr val="0000CC"/>
                </a:solidFill>
                <a:latin typeface="Arial" panose="020B0604020202020204" pitchFamily="34" charset="0"/>
              </a:endParaRPr>
            </a:p>
            <a:p>
              <a:pPr lvl="0">
                <a:lnSpc>
                  <a:spcPct val="115000"/>
                </a:lnSpc>
                <a:spcBef>
                  <a:spcPts val="0"/>
                </a:spcBef>
                <a:spcAft>
                  <a:spcPts val="0"/>
                </a:spcAft>
              </a:pPr>
              <a:r>
                <a:rPr lang="zh-CN" altLang="en-US" sz="2400" b="1">
                  <a:solidFill>
                    <a:srgbClr val="0000CC"/>
                  </a:solidFill>
                  <a:latin typeface="Arial" panose="020B0604020202020204" pitchFamily="34" charset="0"/>
                </a:rPr>
                <a:t>Where  C.cno=T.cno  and  NOT EXISTS (</a:t>
              </a:r>
              <a:endParaRPr lang="zh-CN" altLang="en-US" sz="2400" b="1">
                <a:solidFill>
                  <a:srgbClr val="0000CC"/>
                </a:solidFill>
                <a:latin typeface="Arial" panose="020B0604020202020204" pitchFamily="34" charset="0"/>
              </a:endParaRPr>
            </a:p>
            <a:p>
              <a:pPr lvl="1">
                <a:lnSpc>
                  <a:spcPct val="115000"/>
                </a:lnSpc>
                <a:spcBef>
                  <a:spcPts val="0"/>
                </a:spcBef>
                <a:spcAft>
                  <a:spcPts val="0"/>
                </a:spcAft>
              </a:pPr>
              <a:r>
                <a:rPr lang="zh-CN" altLang="en-US" sz="2400" b="1">
                  <a:solidFill>
                    <a:srgbClr val="0000CC"/>
                  </a:solidFill>
                  <a:latin typeface="Arial" panose="020B0604020202020204" pitchFamily="34" charset="0"/>
                </a:rPr>
                <a:t>Select  *  From  Teach R  </a:t>
              </a:r>
              <a:endParaRPr lang="zh-CN" altLang="en-US" sz="2400" b="1">
                <a:solidFill>
                  <a:srgbClr val="0000CC"/>
                </a:solidFill>
                <a:latin typeface="Arial" panose="020B0604020202020204" pitchFamily="34" charset="0"/>
              </a:endParaRPr>
            </a:p>
            <a:p>
              <a:pPr lvl="1">
                <a:lnSpc>
                  <a:spcPct val="115000"/>
                </a:lnSpc>
                <a:spcBef>
                  <a:spcPts val="0"/>
                </a:spcBef>
                <a:spcAft>
                  <a:spcPts val="0"/>
                </a:spcAft>
              </a:pPr>
              <a:r>
                <a:rPr lang="zh-CN" altLang="en-US" sz="2400" b="1">
                  <a:solidFill>
                    <a:srgbClr val="0000CC"/>
                  </a:solidFill>
                  <a:latin typeface="Arial" panose="020B0604020202020204" pitchFamily="34" charset="0"/>
                </a:rPr>
                <a:t>Where  R.cno=C.cno and </a:t>
              </a:r>
              <a:r>
                <a:rPr lang="en-US" altLang="zh-CN" sz="2400" b="1">
                  <a:solidFill>
                    <a:srgbClr val="0000CC"/>
                  </a:solidFill>
                  <a:latin typeface="Arial" panose="020B0604020202020204" pitchFamily="34" charset="0"/>
                </a:rPr>
                <a:t>R</a:t>
              </a:r>
              <a:r>
                <a:rPr lang="zh-CN" altLang="en-US" sz="2400" b="1">
                  <a:solidFill>
                    <a:srgbClr val="0000CC"/>
                  </a:solidFill>
                  <a:latin typeface="Arial" panose="020B0604020202020204" pitchFamily="34" charset="0"/>
                </a:rPr>
                <a:t>.ino&lt;&gt;T.ino)</a:t>
              </a:r>
              <a:endParaRPr lang="zh-CN" altLang="en-US" sz="2400" b="1">
                <a:solidFill>
                  <a:srgbClr val="0000CC"/>
                </a:solidFill>
                <a:latin typeface="Arial" panose="020B0604020202020204" pitchFamily="34" charset="0"/>
              </a:endParaRPr>
            </a:p>
            <a:p>
              <a:pPr lvl="0">
                <a:lnSpc>
                  <a:spcPct val="115000"/>
                </a:lnSpc>
                <a:spcBef>
                  <a:spcPts val="0"/>
                </a:spcBef>
                <a:spcAft>
                  <a:spcPts val="0"/>
                </a:spcAft>
              </a:pPr>
              <a:r>
                <a:rPr lang="zh-CN" altLang="en-US" sz="2400" b="1">
                  <a:solidFill>
                    <a:srgbClr val="0000CC"/>
                  </a:solidFill>
                  <a:latin typeface="Arial" panose="020B0604020202020204" pitchFamily="34" charset="0"/>
                </a:rPr>
                <a:t>Group by  C.cno, C.dept</a:t>
              </a:r>
              <a:endParaRPr lang="zh-CN" altLang="en-US" sz="2400" b="1">
                <a:solidFill>
                  <a:srgbClr val="0000CC"/>
                </a:solidFill>
                <a:latin typeface="Arial" panose="020B0604020202020204"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linds(horizontal)">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220980" y="2593340"/>
            <a:ext cx="11511915" cy="460375"/>
          </a:xfrm>
        </p:spPr>
        <p:txBody>
          <a:bodyPr wrap="square">
            <a:spAutoFit/>
          </a:bodyPr>
          <a:p>
            <a:pPr marL="457200" indent="-457200" fontAlgn="auto">
              <a:lnSpc>
                <a:spcPct val="100000"/>
              </a:lnSpc>
              <a:spcAft>
                <a:spcPts val="0"/>
              </a:spcAft>
              <a:buFont typeface="+mj-lt"/>
              <a:buAutoNum type="arabicPeriod" startAt="7"/>
            </a:pPr>
            <a:r>
              <a:rPr sz="2400" b="1">
                <a:solidFill>
                  <a:srgbClr val="0000CC"/>
                </a:solidFill>
                <a:latin typeface="Arial" panose="020B0604020202020204" pitchFamily="34" charset="0"/>
                <a:sym typeface="+mn-ea"/>
              </a:rPr>
              <a:t>查询每一位老师</a:t>
            </a:r>
            <a:r>
              <a:rPr lang="zh-CN" sz="2400" b="1">
                <a:solidFill>
                  <a:srgbClr val="0000CC"/>
                </a:solidFill>
                <a:latin typeface="Arial" panose="020B0604020202020204" pitchFamily="34" charset="0"/>
                <a:sym typeface="+mn-ea"/>
              </a:rPr>
              <a:t>第一次上课和</a:t>
            </a:r>
            <a:r>
              <a:rPr sz="2400" b="1">
                <a:solidFill>
                  <a:srgbClr val="0000CC"/>
                </a:solidFill>
                <a:latin typeface="Arial" panose="020B0604020202020204" pitchFamily="34" charset="0"/>
                <a:sym typeface="+mn-ea"/>
              </a:rPr>
              <a:t>最</a:t>
            </a:r>
            <a:r>
              <a:rPr lang="zh-CN" sz="2400" b="1">
                <a:solidFill>
                  <a:srgbClr val="0000CC"/>
                </a:solidFill>
                <a:latin typeface="Arial" panose="020B0604020202020204" pitchFamily="34" charset="0"/>
                <a:sym typeface="+mn-ea"/>
              </a:rPr>
              <a:t>后一次</a:t>
            </a:r>
            <a:r>
              <a:rPr sz="2400" b="1">
                <a:solidFill>
                  <a:srgbClr val="0000CC"/>
                </a:solidFill>
                <a:latin typeface="Arial" panose="020B0604020202020204" pitchFamily="34" charset="0"/>
                <a:sym typeface="+mn-ea"/>
              </a:rPr>
              <a:t>上课的</a:t>
            </a:r>
            <a:r>
              <a:rPr lang="zh-CN" sz="2400" b="1">
                <a:solidFill>
                  <a:srgbClr val="0000CC"/>
                </a:solidFill>
                <a:latin typeface="Arial" panose="020B0604020202020204" pitchFamily="34" charset="0"/>
                <a:sym typeface="+mn-ea"/>
              </a:rPr>
              <a:t>年份</a:t>
            </a:r>
            <a:r>
              <a:rPr sz="2400" b="1">
                <a:solidFill>
                  <a:srgbClr val="0000CC"/>
                </a:solidFill>
                <a:latin typeface="Arial" panose="020B0604020202020204" pitchFamily="34" charset="0"/>
              </a:rPr>
              <a:t>；</a:t>
            </a:r>
            <a:endParaRPr sz="2400" b="1">
              <a:solidFill>
                <a:srgbClr val="0000CC"/>
              </a:solidFill>
              <a:latin typeface="Arial" panose="020B0604020202020204" pitchFamily="34" charset="0"/>
            </a:endParaRPr>
          </a:p>
        </p:txBody>
      </p:sp>
      <p:sp>
        <p:nvSpPr>
          <p:cNvPr id="2" name="文本框 1"/>
          <p:cNvSpPr txBox="1"/>
          <p:nvPr/>
        </p:nvSpPr>
        <p:spPr>
          <a:xfrm>
            <a:off x="8813800" y="76835"/>
            <a:ext cx="3149600" cy="398780"/>
          </a:xfrm>
          <a:prstGeom prst="rect">
            <a:avLst/>
          </a:prstGeom>
          <a:noFill/>
        </p:spPr>
        <p:txBody>
          <a:bodyPr wrap="square" rtlCol="0">
            <a:spAutoFit/>
          </a:bodyPr>
          <a:p>
            <a:pPr algn="r"/>
            <a:r>
              <a:rPr lang="zh-CN" altLang="zh-CN" sz="2000" b="1" i="1" u="sng"/>
              <a:t>课后思考题</a:t>
            </a:r>
            <a:r>
              <a:rPr lang="en-US" altLang="zh-CN" sz="2000" b="1" i="1" u="sng"/>
              <a:t>(SQL 2018.4.20)</a:t>
            </a:r>
            <a:endParaRPr lang="en-US" altLang="zh-CN" sz="2000" b="1" i="1" u="sng"/>
          </a:p>
        </p:txBody>
      </p:sp>
      <p:graphicFrame>
        <p:nvGraphicFramePr>
          <p:cNvPr id="8" name="表格 7"/>
          <p:cNvGraphicFramePr/>
          <p:nvPr/>
        </p:nvGraphicFramePr>
        <p:xfrm>
          <a:off x="624840" y="76835"/>
          <a:ext cx="8061325" cy="2286000"/>
        </p:xfrm>
        <a:graphic>
          <a:graphicData uri="http://schemas.openxmlformats.org/drawingml/2006/table">
            <a:tbl>
              <a:tblPr firstRow="1" bandRow="1">
                <a:tableStyleId>{5C22544A-7EE6-4342-B048-85BDC9FD1C3A}</a:tableStyleId>
              </a:tblPr>
              <a:tblGrid>
                <a:gridCol w="938530"/>
                <a:gridCol w="7122795"/>
              </a:tblGrid>
              <a:tr h="381000">
                <a:tc>
                  <a:txBody>
                    <a:bodyPr/>
                    <a:p>
                      <a:pPr algn="ctr">
                        <a:buNone/>
                      </a:pPr>
                      <a:r>
                        <a:rPr lang="zh-CN" altLang="en-US" sz="2400" b="1">
                          <a:solidFill>
                            <a:srgbClr val="0000CC"/>
                          </a:solidFill>
                          <a:latin typeface="Arial" panose="020B0604020202020204" pitchFamily="34" charset="0"/>
                          <a:sym typeface="+mn-ea"/>
                        </a:rPr>
                        <a:t>学生</a:t>
                      </a:r>
                      <a:endParaRPr lang="zh-CN" altLang="en-US" sz="2400" b="1">
                        <a:solidFill>
                          <a:srgbClr val="0000CC"/>
                        </a:solidFill>
                        <a:latin typeface="Arial" panose="020B0604020202020204" pitchFamily="34" charset="0"/>
                        <a:sym typeface="+mn-ea"/>
                      </a:endParaRPr>
                    </a:p>
                  </a:txBody>
                  <a:tcPr anchor="ctr" anchorCtr="0">
                    <a:lnL w="6350">
                      <a:solidFill>
                        <a:schemeClr val="tx1"/>
                      </a:solidFill>
                      <a:prstDash val="sysDash"/>
                    </a:lnL>
                    <a:lnR w="12700">
                      <a:solidFill>
                        <a:schemeClr val="tx1"/>
                      </a:solidFill>
                      <a:prstDash val="solid"/>
                    </a:lnR>
                    <a:lnT w="6350">
                      <a:solidFill>
                        <a:schemeClr val="tx1"/>
                      </a:solidFill>
                      <a:prstDash val="sysDash"/>
                    </a:lnT>
                    <a:lnB w="6350">
                      <a:solidFill>
                        <a:schemeClr val="tx1"/>
                      </a:solidFill>
                      <a:prstDash val="sysDash"/>
                    </a:lnB>
                    <a:noFill/>
                  </a:tcPr>
                </a:tc>
                <a:tc>
                  <a:txBody>
                    <a:bodyPr/>
                    <a:p>
                      <a:pPr algn="l">
                        <a:buNone/>
                      </a:pPr>
                      <a:r>
                        <a:rPr sz="2400" b="1">
                          <a:solidFill>
                            <a:srgbClr val="0000CC"/>
                          </a:solidFill>
                          <a:latin typeface="Arial" panose="020B0604020202020204" pitchFamily="34" charset="0"/>
                          <a:sym typeface="+mn-ea"/>
                        </a:rPr>
                        <a:t>Student(sno, sname, dept)</a:t>
                      </a:r>
                      <a:endParaRPr lang="zh-CN" altLang="en-US" sz="2400" b="1">
                        <a:solidFill>
                          <a:srgbClr val="0000CC"/>
                        </a:solidFill>
                        <a:latin typeface="Arial" panose="020B0604020202020204" pitchFamily="34" charset="0"/>
                        <a:sym typeface="+mn-ea"/>
                      </a:endParaRPr>
                    </a:p>
                  </a:txBody>
                  <a:tcPr marL="288290" anchor="ctr" anchorCtr="0">
                    <a:lnL w="6350">
                      <a:solidFill>
                        <a:schemeClr val="tx1"/>
                      </a:solidFill>
                      <a:prstDash val="sysDash"/>
                    </a:lnL>
                    <a:lnR w="12700">
                      <a:solidFill>
                        <a:schemeClr val="tx1"/>
                      </a:solidFill>
                      <a:prstDash val="solid"/>
                    </a:lnR>
                    <a:lnT w="6350">
                      <a:solidFill>
                        <a:schemeClr val="tx1"/>
                      </a:solidFill>
                      <a:prstDash val="sysDash"/>
                    </a:lnT>
                    <a:lnB w="6350">
                      <a:solidFill>
                        <a:schemeClr val="tx1"/>
                      </a:solidFill>
                      <a:prstDash val="sysDash"/>
                    </a:lnB>
                    <a:noFill/>
                  </a:tcPr>
                </a:tc>
              </a:tr>
              <a:tr h="381000">
                <a:tc>
                  <a:txBody>
                    <a:bodyPr/>
                    <a:p>
                      <a:pPr algn="ctr">
                        <a:buNone/>
                      </a:pPr>
                      <a:r>
                        <a:rPr lang="zh-CN" altLang="en-US" sz="2400" b="1">
                          <a:solidFill>
                            <a:srgbClr val="0000CC"/>
                          </a:solidFill>
                          <a:latin typeface="Arial" panose="020B0604020202020204" pitchFamily="34" charset="0"/>
                          <a:sym typeface="+mn-ea"/>
                        </a:rPr>
                        <a:t>教师</a:t>
                      </a:r>
                      <a:endParaRPr lang="zh-CN" altLang="en-US" sz="2400" b="1">
                        <a:solidFill>
                          <a:srgbClr val="0000CC"/>
                        </a:solidFill>
                        <a:latin typeface="Arial" panose="020B0604020202020204" pitchFamily="34" charset="0"/>
                        <a:sym typeface="+mn-ea"/>
                      </a:endParaRPr>
                    </a:p>
                  </a:txBody>
                  <a:tcPr anchor="ctr" anchorCtr="0">
                    <a:lnL w="6350">
                      <a:solidFill>
                        <a:schemeClr val="tx1"/>
                      </a:solidFill>
                      <a:prstDash val="sysDash"/>
                    </a:lnL>
                    <a:lnR w="12700">
                      <a:solidFill>
                        <a:schemeClr val="tx1"/>
                      </a:solidFill>
                      <a:prstDash val="solid"/>
                    </a:lnR>
                    <a:lnT w="6350">
                      <a:solidFill>
                        <a:schemeClr val="tx1"/>
                      </a:solidFill>
                      <a:prstDash val="sysDash"/>
                    </a:lnT>
                    <a:lnB w="6350">
                      <a:solidFill>
                        <a:schemeClr val="tx1"/>
                      </a:solidFill>
                      <a:prstDash val="sysDash"/>
                    </a:lnB>
                    <a:noFill/>
                  </a:tcPr>
                </a:tc>
                <a:tc>
                  <a:txBody>
                    <a:bodyPr/>
                    <a:p>
                      <a:pPr algn="l">
                        <a:buNone/>
                      </a:pPr>
                      <a:r>
                        <a:rPr sz="2400" b="1">
                          <a:solidFill>
                            <a:srgbClr val="0000CC"/>
                          </a:solidFill>
                          <a:latin typeface="Arial" panose="020B0604020202020204" pitchFamily="34" charset="0"/>
                          <a:sym typeface="+mn-ea"/>
                        </a:rPr>
                        <a:t>Instructor(ino, iname, dept)</a:t>
                      </a:r>
                      <a:endParaRPr lang="zh-CN" altLang="en-US" sz="2400" b="1">
                        <a:solidFill>
                          <a:srgbClr val="0000CC"/>
                        </a:solidFill>
                        <a:latin typeface="Arial" panose="020B0604020202020204" pitchFamily="34" charset="0"/>
                        <a:sym typeface="+mn-ea"/>
                      </a:endParaRPr>
                    </a:p>
                  </a:txBody>
                  <a:tcPr marL="288290" anchor="ctr" anchorCtr="0">
                    <a:lnL w="6350">
                      <a:solidFill>
                        <a:schemeClr val="tx1"/>
                      </a:solidFill>
                      <a:prstDash val="sysDash"/>
                    </a:lnL>
                    <a:lnR w="12700">
                      <a:solidFill>
                        <a:schemeClr val="tx1"/>
                      </a:solidFill>
                      <a:prstDash val="solid"/>
                    </a:lnR>
                    <a:lnT w="6350">
                      <a:solidFill>
                        <a:schemeClr val="tx1"/>
                      </a:solidFill>
                      <a:prstDash val="sysDash"/>
                    </a:lnT>
                    <a:lnB w="6350">
                      <a:solidFill>
                        <a:schemeClr val="tx1"/>
                      </a:solidFill>
                      <a:prstDash val="sysDash"/>
                    </a:lnB>
                    <a:noFill/>
                  </a:tcPr>
                </a:tc>
              </a:tr>
              <a:tr h="381000">
                <a:tc>
                  <a:txBody>
                    <a:bodyPr/>
                    <a:p>
                      <a:pPr algn="ctr">
                        <a:buNone/>
                      </a:pPr>
                      <a:r>
                        <a:rPr lang="zh-CN" altLang="en-US" sz="2400" b="1">
                          <a:solidFill>
                            <a:srgbClr val="0000CC"/>
                          </a:solidFill>
                          <a:latin typeface="Arial" panose="020B0604020202020204" pitchFamily="34" charset="0"/>
                          <a:sym typeface="+mn-ea"/>
                        </a:rPr>
                        <a:t>课程</a:t>
                      </a:r>
                      <a:endParaRPr lang="zh-CN" altLang="en-US" sz="2400" b="1">
                        <a:solidFill>
                          <a:srgbClr val="0000CC"/>
                        </a:solidFill>
                        <a:latin typeface="Arial" panose="020B0604020202020204" pitchFamily="34" charset="0"/>
                        <a:sym typeface="+mn-ea"/>
                      </a:endParaRPr>
                    </a:p>
                  </a:txBody>
                  <a:tcPr anchor="ctr" anchorCtr="0">
                    <a:lnL w="6350">
                      <a:solidFill>
                        <a:schemeClr val="tx1"/>
                      </a:solidFill>
                      <a:prstDash val="sysDash"/>
                    </a:lnL>
                    <a:lnR w="12700">
                      <a:solidFill>
                        <a:schemeClr val="tx1"/>
                      </a:solidFill>
                      <a:prstDash val="solid"/>
                    </a:lnR>
                    <a:lnT w="6350">
                      <a:solidFill>
                        <a:schemeClr val="tx1"/>
                      </a:solidFill>
                      <a:prstDash val="sysDash"/>
                    </a:lnT>
                    <a:lnB w="6350">
                      <a:solidFill>
                        <a:schemeClr val="tx1"/>
                      </a:solidFill>
                      <a:prstDash val="sysDash"/>
                    </a:lnB>
                    <a:noFill/>
                  </a:tcPr>
                </a:tc>
                <a:tc>
                  <a:txBody>
                    <a:bodyPr/>
                    <a:p>
                      <a:pPr algn="l">
                        <a:buNone/>
                      </a:pPr>
                      <a:r>
                        <a:rPr sz="2400" b="1">
                          <a:solidFill>
                            <a:srgbClr val="0000CC"/>
                          </a:solidFill>
                          <a:latin typeface="Arial" panose="020B0604020202020204" pitchFamily="34" charset="0"/>
                          <a:sym typeface="+mn-ea"/>
                        </a:rPr>
                        <a:t>Course(cno, cname, dept, credit, optional)</a:t>
                      </a:r>
                      <a:endParaRPr lang="zh-CN" altLang="en-US" sz="2400" b="1">
                        <a:solidFill>
                          <a:srgbClr val="0000CC"/>
                        </a:solidFill>
                        <a:latin typeface="Arial" panose="020B0604020202020204" pitchFamily="34" charset="0"/>
                        <a:sym typeface="+mn-ea"/>
                      </a:endParaRPr>
                    </a:p>
                  </a:txBody>
                  <a:tcPr marL="288290" anchor="ctr" anchorCtr="0">
                    <a:lnL w="6350">
                      <a:solidFill>
                        <a:schemeClr val="tx1"/>
                      </a:solidFill>
                      <a:prstDash val="sysDash"/>
                    </a:lnL>
                    <a:lnR w="12700">
                      <a:solidFill>
                        <a:schemeClr val="tx1"/>
                      </a:solidFill>
                      <a:prstDash val="solid"/>
                    </a:lnR>
                    <a:lnT w="6350">
                      <a:solidFill>
                        <a:schemeClr val="tx1"/>
                      </a:solidFill>
                      <a:prstDash val="sysDash"/>
                    </a:lnT>
                    <a:lnB w="6350">
                      <a:solidFill>
                        <a:schemeClr val="tx1"/>
                      </a:solidFill>
                      <a:prstDash val="sysDash"/>
                    </a:lnB>
                    <a:noFill/>
                  </a:tcPr>
                </a:tc>
              </a:tr>
              <a:tr h="381000">
                <a:tc>
                  <a:txBody>
                    <a:bodyPr/>
                    <a:p>
                      <a:pPr algn="ctr">
                        <a:buNone/>
                      </a:pPr>
                      <a:r>
                        <a:rPr lang="zh-CN" altLang="en-US" sz="2400" b="1">
                          <a:solidFill>
                            <a:srgbClr val="0000CC"/>
                          </a:solidFill>
                          <a:latin typeface="Arial" panose="020B0604020202020204" pitchFamily="34" charset="0"/>
                          <a:sym typeface="+mn-ea"/>
                        </a:rPr>
                        <a:t>选课</a:t>
                      </a:r>
                      <a:endParaRPr lang="zh-CN" altLang="en-US" sz="2400" b="1">
                        <a:solidFill>
                          <a:srgbClr val="0000CC"/>
                        </a:solidFill>
                        <a:latin typeface="Arial" panose="020B0604020202020204" pitchFamily="34" charset="0"/>
                        <a:sym typeface="+mn-ea"/>
                      </a:endParaRPr>
                    </a:p>
                  </a:txBody>
                  <a:tcPr anchor="ctr" anchorCtr="0">
                    <a:lnL w="6350">
                      <a:solidFill>
                        <a:schemeClr val="tx1"/>
                      </a:solidFill>
                      <a:prstDash val="sysDash"/>
                    </a:lnL>
                    <a:lnR w="12700">
                      <a:solidFill>
                        <a:schemeClr val="tx1"/>
                      </a:solidFill>
                      <a:prstDash val="solid"/>
                    </a:lnR>
                    <a:lnT w="6350">
                      <a:solidFill>
                        <a:schemeClr val="tx1"/>
                      </a:solidFill>
                      <a:prstDash val="sysDash"/>
                    </a:lnT>
                    <a:lnB w="6350">
                      <a:solidFill>
                        <a:schemeClr val="tx1"/>
                      </a:solidFill>
                      <a:prstDash val="sysDash"/>
                    </a:lnB>
                    <a:noFill/>
                  </a:tcPr>
                </a:tc>
                <a:tc>
                  <a:txBody>
                    <a:bodyPr/>
                    <a:p>
                      <a:pPr algn="l">
                        <a:buNone/>
                      </a:pPr>
                      <a:r>
                        <a:rPr sz="2400" b="1">
                          <a:solidFill>
                            <a:srgbClr val="0000CC"/>
                          </a:solidFill>
                          <a:latin typeface="Arial" panose="020B0604020202020204" pitchFamily="34" charset="0"/>
                          <a:sym typeface="+mn-ea"/>
                        </a:rPr>
                        <a:t>Study(sno, cno, </a:t>
                      </a:r>
                      <a:r>
                        <a:rPr lang="en-US" altLang="zh-CN" sz="2400" b="1">
                          <a:solidFill>
                            <a:srgbClr val="0000CC"/>
                          </a:solidFill>
                          <a:latin typeface="Arial" panose="020B0604020202020204" pitchFamily="34" charset="0"/>
                          <a:sym typeface="+mn-ea"/>
                        </a:rPr>
                        <a:t>ino, syear, semester, </a:t>
                      </a:r>
                      <a:r>
                        <a:rPr sz="2400" b="1">
                          <a:solidFill>
                            <a:srgbClr val="0000CC"/>
                          </a:solidFill>
                          <a:latin typeface="Arial" panose="020B0604020202020204" pitchFamily="34" charset="0"/>
                          <a:sym typeface="+mn-ea"/>
                        </a:rPr>
                        <a:t>grade)</a:t>
                      </a:r>
                      <a:endParaRPr lang="zh-CN" altLang="en-US" sz="2400" b="1">
                        <a:solidFill>
                          <a:srgbClr val="0000CC"/>
                        </a:solidFill>
                        <a:latin typeface="Arial" panose="020B0604020202020204" pitchFamily="34" charset="0"/>
                        <a:sym typeface="+mn-ea"/>
                      </a:endParaRPr>
                    </a:p>
                  </a:txBody>
                  <a:tcPr marL="288290" anchor="ctr" anchorCtr="0">
                    <a:lnL w="6350">
                      <a:solidFill>
                        <a:schemeClr val="tx1"/>
                      </a:solidFill>
                      <a:prstDash val="sysDash"/>
                    </a:lnL>
                    <a:lnR w="12700">
                      <a:solidFill>
                        <a:schemeClr val="tx1"/>
                      </a:solidFill>
                      <a:prstDash val="solid"/>
                    </a:lnR>
                    <a:lnT w="6350">
                      <a:solidFill>
                        <a:schemeClr val="tx1"/>
                      </a:solidFill>
                      <a:prstDash val="sysDash"/>
                    </a:lnT>
                    <a:lnB w="6350">
                      <a:solidFill>
                        <a:schemeClr val="tx1"/>
                      </a:solidFill>
                      <a:prstDash val="sysDash"/>
                    </a:lnB>
                    <a:noFill/>
                  </a:tcPr>
                </a:tc>
              </a:tr>
              <a:tr h="381000">
                <a:tc>
                  <a:txBody>
                    <a:bodyPr/>
                    <a:p>
                      <a:pPr algn="ctr">
                        <a:buNone/>
                      </a:pPr>
                      <a:r>
                        <a:rPr lang="zh-CN" altLang="en-US" sz="2400" b="1">
                          <a:solidFill>
                            <a:srgbClr val="0000CC"/>
                          </a:solidFill>
                          <a:latin typeface="Arial" panose="020B0604020202020204" pitchFamily="34" charset="0"/>
                          <a:sym typeface="+mn-ea"/>
                        </a:rPr>
                        <a:t>授课</a:t>
                      </a:r>
                      <a:endParaRPr lang="zh-CN" altLang="en-US" sz="2400" b="1">
                        <a:solidFill>
                          <a:srgbClr val="0000CC"/>
                        </a:solidFill>
                        <a:latin typeface="Arial" panose="020B0604020202020204" pitchFamily="34" charset="0"/>
                        <a:sym typeface="+mn-ea"/>
                      </a:endParaRPr>
                    </a:p>
                  </a:txBody>
                  <a:tcPr anchor="ctr" anchorCtr="0">
                    <a:lnL w="6350">
                      <a:solidFill>
                        <a:schemeClr val="tx1"/>
                      </a:solidFill>
                      <a:prstDash val="sysDash"/>
                    </a:lnL>
                    <a:lnR w="12700">
                      <a:solidFill>
                        <a:schemeClr val="tx1"/>
                      </a:solidFill>
                      <a:prstDash val="solid"/>
                    </a:lnR>
                    <a:lnT w="6350">
                      <a:solidFill>
                        <a:schemeClr val="tx1"/>
                      </a:solidFill>
                      <a:prstDash val="sysDash"/>
                    </a:lnT>
                    <a:lnB w="12700">
                      <a:solidFill>
                        <a:schemeClr val="tx1"/>
                      </a:solidFill>
                      <a:prstDash val="solid"/>
                    </a:lnB>
                    <a:noFill/>
                  </a:tcPr>
                </a:tc>
                <a:tc>
                  <a:txBody>
                    <a:bodyPr/>
                    <a:p>
                      <a:pPr algn="l">
                        <a:buNone/>
                      </a:pPr>
                      <a:r>
                        <a:rPr sz="2400" b="1">
                          <a:solidFill>
                            <a:srgbClr val="0000CC"/>
                          </a:solidFill>
                          <a:latin typeface="Arial" panose="020B0604020202020204" pitchFamily="34" charset="0"/>
                          <a:sym typeface="+mn-ea"/>
                        </a:rPr>
                        <a:t>Teach(ino, cno, tyear, semester, </a:t>
                      </a:r>
                      <a:r>
                        <a:rPr lang="en-US" sz="2400" b="1">
                          <a:solidFill>
                            <a:srgbClr val="0000CC"/>
                          </a:solidFill>
                          <a:latin typeface="Arial" panose="020B0604020202020204" pitchFamily="34" charset="0"/>
                          <a:sym typeface="+mn-ea"/>
                        </a:rPr>
                        <a:t>hour</a:t>
                      </a:r>
                      <a:r>
                        <a:rPr sz="2400" b="1">
                          <a:solidFill>
                            <a:srgbClr val="0000CC"/>
                          </a:solidFill>
                          <a:latin typeface="Arial" panose="020B0604020202020204" pitchFamily="34" charset="0"/>
                          <a:sym typeface="+mn-ea"/>
                        </a:rPr>
                        <a:t>s)</a:t>
                      </a:r>
                      <a:endParaRPr lang="zh-CN" altLang="en-US" sz="2400" b="1">
                        <a:solidFill>
                          <a:srgbClr val="0000CC"/>
                        </a:solidFill>
                        <a:latin typeface="Arial" panose="020B0604020202020204" pitchFamily="34" charset="0"/>
                        <a:sym typeface="+mn-ea"/>
                      </a:endParaRPr>
                    </a:p>
                  </a:txBody>
                  <a:tcPr marL="288290" anchor="ctr" anchorCtr="0">
                    <a:lnL w="6350">
                      <a:solidFill>
                        <a:schemeClr val="tx1"/>
                      </a:solidFill>
                      <a:prstDash val="sysDash"/>
                    </a:lnL>
                    <a:lnR w="12700">
                      <a:solidFill>
                        <a:schemeClr val="tx1"/>
                      </a:solidFill>
                      <a:prstDash val="solid"/>
                    </a:lnR>
                    <a:lnT w="6350">
                      <a:solidFill>
                        <a:schemeClr val="tx1"/>
                      </a:solidFill>
                      <a:prstDash val="sysDash"/>
                    </a:lnT>
                    <a:lnB w="12700">
                      <a:solidFill>
                        <a:schemeClr val="tx1"/>
                      </a:solidFill>
                      <a:prstDash val="solid"/>
                    </a:lnB>
                    <a:noFill/>
                  </a:tcPr>
                </a:tc>
              </a:tr>
            </a:tbl>
          </a:graphicData>
        </a:graphic>
      </p:graphicFrame>
      <p:sp>
        <p:nvSpPr>
          <p:cNvPr id="13" name="文本框 12"/>
          <p:cNvSpPr txBox="1"/>
          <p:nvPr/>
        </p:nvSpPr>
        <p:spPr>
          <a:xfrm>
            <a:off x="624840" y="3135630"/>
            <a:ext cx="10692765" cy="3062605"/>
          </a:xfrm>
          <a:prstGeom prst="rect">
            <a:avLst/>
          </a:prstGeom>
          <a:noFill/>
          <a:ln>
            <a:solidFill>
              <a:schemeClr val="accent1"/>
            </a:solidFill>
          </a:ln>
        </p:spPr>
        <p:txBody>
          <a:bodyPr wrap="square" rtlCol="0">
            <a:spAutoFit/>
          </a:bodyPr>
          <a:p>
            <a:pPr lvl="0">
              <a:lnSpc>
                <a:spcPct val="115000"/>
              </a:lnSpc>
              <a:spcBef>
                <a:spcPts val="0"/>
              </a:spcBef>
              <a:spcAft>
                <a:spcPts val="0"/>
              </a:spcAft>
            </a:pPr>
            <a:r>
              <a:rPr lang="zh-CN" altLang="en-US" sz="2400" b="1">
                <a:solidFill>
                  <a:srgbClr val="0000CC"/>
                </a:solidFill>
                <a:latin typeface="Arial" panose="020B0604020202020204" pitchFamily="34" charset="0"/>
              </a:rPr>
              <a:t>Select  </a:t>
            </a:r>
            <a:r>
              <a:rPr lang="en-US" altLang="zh-CN" sz="2400" b="1">
                <a:solidFill>
                  <a:srgbClr val="0000CC"/>
                </a:solidFill>
                <a:latin typeface="Arial" panose="020B0604020202020204" pitchFamily="34" charset="0"/>
              </a:rPr>
              <a:t>X.ino,  X.tyear,  Y.tyear</a:t>
            </a:r>
            <a:endParaRPr lang="en-US" altLang="zh-CN" sz="2400" b="1">
              <a:solidFill>
                <a:srgbClr val="0000CC"/>
              </a:solidFill>
              <a:latin typeface="Arial" panose="020B0604020202020204" pitchFamily="34" charset="0"/>
            </a:endParaRPr>
          </a:p>
          <a:p>
            <a:pPr lvl="0">
              <a:lnSpc>
                <a:spcPct val="115000"/>
              </a:lnSpc>
              <a:spcBef>
                <a:spcPts val="0"/>
              </a:spcBef>
              <a:spcAft>
                <a:spcPts val="0"/>
              </a:spcAft>
            </a:pPr>
            <a:r>
              <a:rPr lang="zh-CN" altLang="en-US" sz="2400" b="1">
                <a:solidFill>
                  <a:srgbClr val="0000CC"/>
                </a:solidFill>
                <a:latin typeface="Arial" panose="020B0604020202020204" pitchFamily="34" charset="0"/>
              </a:rPr>
              <a:t>From  Teach </a:t>
            </a:r>
            <a:r>
              <a:rPr lang="en-US" altLang="zh-CN" sz="2400" b="1">
                <a:solidFill>
                  <a:srgbClr val="0000CC"/>
                </a:solidFill>
                <a:latin typeface="Arial" panose="020B0604020202020204" pitchFamily="34" charset="0"/>
              </a:rPr>
              <a:t>X, Teach Y</a:t>
            </a:r>
            <a:endParaRPr lang="en-US" altLang="zh-CN" sz="2400" b="1">
              <a:solidFill>
                <a:srgbClr val="0000CC"/>
              </a:solidFill>
              <a:latin typeface="Arial" panose="020B0604020202020204" pitchFamily="34" charset="0"/>
            </a:endParaRPr>
          </a:p>
          <a:p>
            <a:pPr lvl="0">
              <a:lnSpc>
                <a:spcPct val="115000"/>
              </a:lnSpc>
              <a:spcBef>
                <a:spcPts val="0"/>
              </a:spcBef>
              <a:spcAft>
                <a:spcPts val="0"/>
              </a:spcAft>
            </a:pPr>
            <a:r>
              <a:rPr lang="zh-CN" altLang="en-US" sz="2400" b="1">
                <a:solidFill>
                  <a:srgbClr val="0000CC"/>
                </a:solidFill>
                <a:latin typeface="Arial" panose="020B0604020202020204" pitchFamily="34" charset="0"/>
              </a:rPr>
              <a:t>Where  </a:t>
            </a:r>
            <a:r>
              <a:rPr lang="en-US" altLang="zh-CN" sz="2400" b="1">
                <a:solidFill>
                  <a:srgbClr val="0000CC"/>
                </a:solidFill>
                <a:latin typeface="Arial" panose="020B0604020202020204" pitchFamily="34" charset="0"/>
              </a:rPr>
              <a:t>X.ino=Y.ino</a:t>
            </a:r>
            <a:r>
              <a:rPr lang="zh-CN" altLang="en-US" sz="2400" b="1">
                <a:solidFill>
                  <a:srgbClr val="0000CC"/>
                </a:solidFill>
                <a:latin typeface="Arial" panose="020B0604020202020204" pitchFamily="34" charset="0"/>
              </a:rPr>
              <a:t>  and  </a:t>
            </a:r>
            <a:endParaRPr lang="zh-CN" altLang="en-US" sz="2400" b="1">
              <a:solidFill>
                <a:srgbClr val="0000CC"/>
              </a:solidFill>
              <a:latin typeface="Arial" panose="020B0604020202020204" pitchFamily="34" charset="0"/>
            </a:endParaRPr>
          </a:p>
          <a:p>
            <a:pPr lvl="1">
              <a:lnSpc>
                <a:spcPct val="115000"/>
              </a:lnSpc>
              <a:spcBef>
                <a:spcPts val="0"/>
              </a:spcBef>
              <a:spcAft>
                <a:spcPts val="0"/>
              </a:spcAft>
            </a:pPr>
            <a:r>
              <a:rPr lang="zh-CN" altLang="en-US" sz="2400" b="1">
                <a:solidFill>
                  <a:srgbClr val="0000CC"/>
                </a:solidFill>
                <a:latin typeface="Arial" panose="020B0604020202020204" pitchFamily="34" charset="0"/>
              </a:rPr>
              <a:t>NOT EXISTS ( Select  *  From  Teach R  </a:t>
            </a:r>
            <a:endParaRPr lang="zh-CN" altLang="en-US" sz="2400" b="1">
              <a:solidFill>
                <a:srgbClr val="0000CC"/>
              </a:solidFill>
              <a:latin typeface="Arial" panose="020B0604020202020204" pitchFamily="34" charset="0"/>
            </a:endParaRPr>
          </a:p>
          <a:p>
            <a:pPr lvl="5">
              <a:lnSpc>
                <a:spcPct val="115000"/>
              </a:lnSpc>
              <a:spcBef>
                <a:spcPts val="0"/>
              </a:spcBef>
              <a:spcAft>
                <a:spcPts val="0"/>
              </a:spcAft>
            </a:pPr>
            <a:r>
              <a:rPr lang="zh-CN" altLang="en-US" sz="2400" b="1">
                <a:solidFill>
                  <a:srgbClr val="0000CC"/>
                </a:solidFill>
                <a:latin typeface="Arial" panose="020B0604020202020204" pitchFamily="34" charset="0"/>
              </a:rPr>
              <a:t>   Where  R.</a:t>
            </a:r>
            <a:r>
              <a:rPr lang="en-US" altLang="zh-CN" sz="2400" b="1">
                <a:solidFill>
                  <a:srgbClr val="0000CC"/>
                </a:solidFill>
                <a:latin typeface="Arial" panose="020B0604020202020204" pitchFamily="34" charset="0"/>
              </a:rPr>
              <a:t>i</a:t>
            </a:r>
            <a:r>
              <a:rPr lang="zh-CN" altLang="en-US" sz="2400" b="1">
                <a:solidFill>
                  <a:srgbClr val="0000CC"/>
                </a:solidFill>
                <a:latin typeface="Arial" panose="020B0604020202020204" pitchFamily="34" charset="0"/>
              </a:rPr>
              <a:t>no=</a:t>
            </a:r>
            <a:r>
              <a:rPr lang="en-US" altLang="zh-CN" sz="2400" b="1">
                <a:solidFill>
                  <a:srgbClr val="0000CC"/>
                </a:solidFill>
                <a:latin typeface="Arial" panose="020B0604020202020204" pitchFamily="34" charset="0"/>
              </a:rPr>
              <a:t>X</a:t>
            </a:r>
            <a:r>
              <a:rPr lang="zh-CN" altLang="en-US" sz="2400" b="1">
                <a:solidFill>
                  <a:srgbClr val="0000CC"/>
                </a:solidFill>
                <a:latin typeface="Arial" panose="020B0604020202020204" pitchFamily="34" charset="0"/>
              </a:rPr>
              <a:t>.</a:t>
            </a:r>
            <a:r>
              <a:rPr lang="en-US" altLang="zh-CN" sz="2400" b="1">
                <a:solidFill>
                  <a:srgbClr val="0000CC"/>
                </a:solidFill>
                <a:latin typeface="Arial" panose="020B0604020202020204" pitchFamily="34" charset="0"/>
              </a:rPr>
              <a:t>i</a:t>
            </a:r>
            <a:r>
              <a:rPr lang="zh-CN" altLang="en-US" sz="2400" b="1">
                <a:solidFill>
                  <a:srgbClr val="0000CC"/>
                </a:solidFill>
                <a:latin typeface="Arial" panose="020B0604020202020204" pitchFamily="34" charset="0"/>
              </a:rPr>
              <a:t>no  and  </a:t>
            </a:r>
            <a:r>
              <a:rPr lang="en-US" altLang="zh-CN" sz="2400" b="1">
                <a:solidFill>
                  <a:srgbClr val="0000CC"/>
                </a:solidFill>
                <a:latin typeface="Arial" panose="020B0604020202020204" pitchFamily="34" charset="0"/>
              </a:rPr>
              <a:t>R</a:t>
            </a:r>
            <a:r>
              <a:rPr lang="zh-CN" altLang="en-US" sz="2400" b="1">
                <a:solidFill>
                  <a:srgbClr val="0000CC"/>
                </a:solidFill>
                <a:latin typeface="Arial" panose="020B0604020202020204" pitchFamily="34" charset="0"/>
              </a:rPr>
              <a:t>.</a:t>
            </a:r>
            <a:r>
              <a:rPr lang="en-US" altLang="zh-CN" sz="2400" b="1">
                <a:solidFill>
                  <a:srgbClr val="0000CC"/>
                </a:solidFill>
                <a:latin typeface="Arial" panose="020B0604020202020204" pitchFamily="34" charset="0"/>
              </a:rPr>
              <a:t>tyear </a:t>
            </a:r>
            <a:r>
              <a:rPr lang="zh-CN" altLang="en-US" sz="2400" b="1">
                <a:solidFill>
                  <a:srgbClr val="0000CC"/>
                </a:solidFill>
                <a:latin typeface="Arial" panose="020B0604020202020204" pitchFamily="34" charset="0"/>
              </a:rPr>
              <a:t>&lt; </a:t>
            </a:r>
            <a:r>
              <a:rPr lang="en-US" altLang="zh-CN" sz="2400" b="1">
                <a:solidFill>
                  <a:srgbClr val="0000CC"/>
                </a:solidFill>
                <a:latin typeface="Arial" panose="020B0604020202020204" pitchFamily="34" charset="0"/>
              </a:rPr>
              <a:t>X.tyear </a:t>
            </a:r>
            <a:r>
              <a:rPr lang="zh-CN" altLang="en-US" sz="2400" b="1">
                <a:solidFill>
                  <a:srgbClr val="0000CC"/>
                </a:solidFill>
                <a:latin typeface="Arial" panose="020B0604020202020204" pitchFamily="34" charset="0"/>
              </a:rPr>
              <a:t>)  </a:t>
            </a:r>
            <a:r>
              <a:rPr lang="en-US" altLang="zh-CN" sz="2400" b="1">
                <a:solidFill>
                  <a:srgbClr val="0000CC"/>
                </a:solidFill>
                <a:latin typeface="Arial" panose="020B0604020202020204" pitchFamily="34" charset="0"/>
              </a:rPr>
              <a:t>and  </a:t>
            </a:r>
            <a:endParaRPr lang="en-US" altLang="zh-CN" sz="2400" b="1">
              <a:solidFill>
                <a:srgbClr val="0000CC"/>
              </a:solidFill>
              <a:latin typeface="Arial" panose="020B0604020202020204" pitchFamily="34" charset="0"/>
            </a:endParaRPr>
          </a:p>
          <a:p>
            <a:pPr lvl="1">
              <a:lnSpc>
                <a:spcPct val="115000"/>
              </a:lnSpc>
              <a:spcBef>
                <a:spcPts val="0"/>
              </a:spcBef>
              <a:spcAft>
                <a:spcPts val="0"/>
              </a:spcAft>
            </a:pPr>
            <a:r>
              <a:rPr lang="zh-CN" altLang="en-US" sz="2400" b="1">
                <a:solidFill>
                  <a:srgbClr val="0000CC"/>
                </a:solidFill>
                <a:latin typeface="Arial" panose="020B0604020202020204" pitchFamily="34" charset="0"/>
                <a:sym typeface="+mn-ea"/>
              </a:rPr>
              <a:t>NOT EXISTS ( Select  *  From  Teach R  </a:t>
            </a:r>
            <a:endParaRPr lang="zh-CN" altLang="en-US" sz="2400" b="1">
              <a:solidFill>
                <a:srgbClr val="0000CC"/>
              </a:solidFill>
              <a:latin typeface="Arial" panose="020B0604020202020204" pitchFamily="34" charset="0"/>
            </a:endParaRPr>
          </a:p>
          <a:p>
            <a:pPr lvl="5">
              <a:lnSpc>
                <a:spcPct val="115000"/>
              </a:lnSpc>
              <a:spcBef>
                <a:spcPts val="0"/>
              </a:spcBef>
              <a:spcAft>
                <a:spcPts val="0"/>
              </a:spcAft>
            </a:pPr>
            <a:r>
              <a:rPr lang="zh-CN" altLang="en-US" sz="2400" b="1">
                <a:solidFill>
                  <a:srgbClr val="0000CC"/>
                </a:solidFill>
                <a:latin typeface="Arial" panose="020B0604020202020204" pitchFamily="34" charset="0"/>
                <a:sym typeface="+mn-ea"/>
              </a:rPr>
              <a:t>   Where  R.</a:t>
            </a:r>
            <a:r>
              <a:rPr lang="en-US" altLang="zh-CN" sz="2400" b="1">
                <a:solidFill>
                  <a:srgbClr val="0000CC"/>
                </a:solidFill>
                <a:latin typeface="Arial" panose="020B0604020202020204" pitchFamily="34" charset="0"/>
                <a:sym typeface="+mn-ea"/>
              </a:rPr>
              <a:t>i</a:t>
            </a:r>
            <a:r>
              <a:rPr lang="zh-CN" altLang="en-US" sz="2400" b="1">
                <a:solidFill>
                  <a:srgbClr val="0000CC"/>
                </a:solidFill>
                <a:latin typeface="Arial" panose="020B0604020202020204" pitchFamily="34" charset="0"/>
                <a:sym typeface="+mn-ea"/>
              </a:rPr>
              <a:t>no=</a:t>
            </a:r>
            <a:r>
              <a:rPr lang="en-US" altLang="zh-CN" sz="2400" b="1">
                <a:solidFill>
                  <a:srgbClr val="0000CC"/>
                </a:solidFill>
                <a:latin typeface="Arial" panose="020B0604020202020204" pitchFamily="34" charset="0"/>
                <a:sym typeface="+mn-ea"/>
              </a:rPr>
              <a:t>Y</a:t>
            </a:r>
            <a:r>
              <a:rPr lang="zh-CN" altLang="en-US" sz="2400" b="1">
                <a:solidFill>
                  <a:srgbClr val="0000CC"/>
                </a:solidFill>
                <a:latin typeface="Arial" panose="020B0604020202020204" pitchFamily="34" charset="0"/>
                <a:sym typeface="+mn-ea"/>
              </a:rPr>
              <a:t>.</a:t>
            </a:r>
            <a:r>
              <a:rPr lang="en-US" altLang="zh-CN" sz="2400" b="1">
                <a:solidFill>
                  <a:srgbClr val="0000CC"/>
                </a:solidFill>
                <a:latin typeface="Arial" panose="020B0604020202020204" pitchFamily="34" charset="0"/>
                <a:sym typeface="+mn-ea"/>
              </a:rPr>
              <a:t>i</a:t>
            </a:r>
            <a:r>
              <a:rPr lang="zh-CN" altLang="en-US" sz="2400" b="1">
                <a:solidFill>
                  <a:srgbClr val="0000CC"/>
                </a:solidFill>
                <a:latin typeface="Arial" panose="020B0604020202020204" pitchFamily="34" charset="0"/>
                <a:sym typeface="+mn-ea"/>
              </a:rPr>
              <a:t>no  and  </a:t>
            </a:r>
            <a:r>
              <a:rPr lang="en-US" altLang="zh-CN" sz="2400" b="1">
                <a:solidFill>
                  <a:srgbClr val="0000CC"/>
                </a:solidFill>
                <a:latin typeface="Arial" panose="020B0604020202020204" pitchFamily="34" charset="0"/>
                <a:sym typeface="+mn-ea"/>
              </a:rPr>
              <a:t>R</a:t>
            </a:r>
            <a:r>
              <a:rPr lang="zh-CN" altLang="en-US" sz="2400" b="1">
                <a:solidFill>
                  <a:srgbClr val="0000CC"/>
                </a:solidFill>
                <a:latin typeface="Arial" panose="020B0604020202020204" pitchFamily="34" charset="0"/>
                <a:sym typeface="+mn-ea"/>
              </a:rPr>
              <a:t>.</a:t>
            </a:r>
            <a:r>
              <a:rPr lang="en-US" altLang="zh-CN" sz="2400" b="1">
                <a:solidFill>
                  <a:srgbClr val="0000CC"/>
                </a:solidFill>
                <a:latin typeface="Arial" panose="020B0604020202020204" pitchFamily="34" charset="0"/>
                <a:sym typeface="+mn-ea"/>
              </a:rPr>
              <a:t>tyear </a:t>
            </a:r>
            <a:r>
              <a:rPr lang="en-US" sz="2400" b="1">
                <a:solidFill>
                  <a:srgbClr val="0000CC"/>
                </a:solidFill>
                <a:latin typeface="Arial" panose="020B0604020202020204" pitchFamily="34" charset="0"/>
                <a:sym typeface="+mn-ea"/>
              </a:rPr>
              <a:t>&gt; Y</a:t>
            </a:r>
            <a:r>
              <a:rPr lang="en-US" altLang="zh-CN" sz="2400" b="1">
                <a:solidFill>
                  <a:srgbClr val="0000CC"/>
                </a:solidFill>
                <a:latin typeface="Arial" panose="020B0604020202020204" pitchFamily="34" charset="0"/>
                <a:sym typeface="+mn-ea"/>
              </a:rPr>
              <a:t>.tyear </a:t>
            </a:r>
            <a:r>
              <a:rPr lang="zh-CN" altLang="en-US" sz="2400" b="1">
                <a:solidFill>
                  <a:srgbClr val="0000CC"/>
                </a:solidFill>
                <a:latin typeface="Arial" panose="020B0604020202020204" pitchFamily="34" charset="0"/>
                <a:sym typeface="+mn-ea"/>
              </a:rPr>
              <a:t>)</a:t>
            </a:r>
            <a:endParaRPr lang="zh-CN" altLang="en-US" sz="2400" b="1">
              <a:solidFill>
                <a:srgbClr val="0000CC"/>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220980" y="2593340"/>
            <a:ext cx="11511915" cy="829945"/>
          </a:xfrm>
        </p:spPr>
        <p:txBody>
          <a:bodyPr wrap="square">
            <a:spAutoFit/>
          </a:bodyPr>
          <a:p>
            <a:pPr marL="457200" indent="-457200" fontAlgn="auto">
              <a:lnSpc>
                <a:spcPct val="100000"/>
              </a:lnSpc>
              <a:spcAft>
                <a:spcPts val="0"/>
              </a:spcAft>
              <a:buFont typeface="+mj-lt"/>
              <a:buAutoNum type="arabicPeriod" startAt="8"/>
            </a:pPr>
            <a:r>
              <a:rPr sz="2400" b="1">
                <a:solidFill>
                  <a:srgbClr val="0000CC"/>
                </a:solidFill>
                <a:latin typeface="Arial" panose="020B0604020202020204" pitchFamily="34" charset="0"/>
                <a:sym typeface="+mn-ea"/>
              </a:rPr>
              <a:t>查询每一位教师的授课次数及累计课时数，结果只返回累计课时数超过1000小时的教师的工号，授课次数及累计课时数</a:t>
            </a:r>
            <a:r>
              <a:rPr sz="2400" b="1">
                <a:solidFill>
                  <a:srgbClr val="0000CC"/>
                </a:solidFill>
                <a:latin typeface="Arial" panose="020B0604020202020204" pitchFamily="34" charset="0"/>
              </a:rPr>
              <a:t>；</a:t>
            </a:r>
            <a:endParaRPr sz="2400" b="1">
              <a:solidFill>
                <a:srgbClr val="0000CC"/>
              </a:solidFill>
              <a:latin typeface="Arial" panose="020B0604020202020204" pitchFamily="34" charset="0"/>
            </a:endParaRPr>
          </a:p>
        </p:txBody>
      </p:sp>
      <p:sp>
        <p:nvSpPr>
          <p:cNvPr id="2" name="文本框 1"/>
          <p:cNvSpPr txBox="1"/>
          <p:nvPr/>
        </p:nvSpPr>
        <p:spPr>
          <a:xfrm>
            <a:off x="8813800" y="76835"/>
            <a:ext cx="3149600" cy="398780"/>
          </a:xfrm>
          <a:prstGeom prst="rect">
            <a:avLst/>
          </a:prstGeom>
          <a:noFill/>
        </p:spPr>
        <p:txBody>
          <a:bodyPr wrap="square" rtlCol="0">
            <a:spAutoFit/>
          </a:bodyPr>
          <a:p>
            <a:pPr algn="r"/>
            <a:r>
              <a:rPr lang="zh-CN" altLang="zh-CN" sz="2000" b="1" i="1" u="sng"/>
              <a:t>课后思考题</a:t>
            </a:r>
            <a:r>
              <a:rPr lang="en-US" altLang="zh-CN" sz="2000" b="1" i="1" u="sng"/>
              <a:t>(SQL 2018.4.20)</a:t>
            </a:r>
            <a:endParaRPr lang="en-US" altLang="zh-CN" sz="2000" b="1" i="1" u="sng"/>
          </a:p>
        </p:txBody>
      </p:sp>
      <p:graphicFrame>
        <p:nvGraphicFramePr>
          <p:cNvPr id="8" name="表格 7"/>
          <p:cNvGraphicFramePr/>
          <p:nvPr/>
        </p:nvGraphicFramePr>
        <p:xfrm>
          <a:off x="624840" y="76835"/>
          <a:ext cx="8061325" cy="2286000"/>
        </p:xfrm>
        <a:graphic>
          <a:graphicData uri="http://schemas.openxmlformats.org/drawingml/2006/table">
            <a:tbl>
              <a:tblPr firstRow="1" bandRow="1">
                <a:tableStyleId>{5C22544A-7EE6-4342-B048-85BDC9FD1C3A}</a:tableStyleId>
              </a:tblPr>
              <a:tblGrid>
                <a:gridCol w="938530"/>
                <a:gridCol w="7122795"/>
              </a:tblGrid>
              <a:tr h="381000">
                <a:tc>
                  <a:txBody>
                    <a:bodyPr/>
                    <a:p>
                      <a:pPr algn="ctr">
                        <a:buNone/>
                      </a:pPr>
                      <a:r>
                        <a:rPr lang="zh-CN" altLang="en-US" sz="2400" b="1">
                          <a:solidFill>
                            <a:srgbClr val="0000CC"/>
                          </a:solidFill>
                          <a:latin typeface="Arial" panose="020B0604020202020204" pitchFamily="34" charset="0"/>
                          <a:sym typeface="+mn-ea"/>
                        </a:rPr>
                        <a:t>学生</a:t>
                      </a:r>
                      <a:endParaRPr lang="zh-CN" altLang="en-US" sz="2400" b="1">
                        <a:solidFill>
                          <a:srgbClr val="0000CC"/>
                        </a:solidFill>
                        <a:latin typeface="Arial" panose="020B0604020202020204" pitchFamily="34" charset="0"/>
                        <a:sym typeface="+mn-ea"/>
                      </a:endParaRPr>
                    </a:p>
                  </a:txBody>
                  <a:tcPr anchor="ctr" anchorCtr="0">
                    <a:lnL w="6350">
                      <a:solidFill>
                        <a:schemeClr val="tx1"/>
                      </a:solidFill>
                      <a:prstDash val="sysDash"/>
                    </a:lnL>
                    <a:lnR w="12700">
                      <a:solidFill>
                        <a:schemeClr val="tx1"/>
                      </a:solidFill>
                      <a:prstDash val="solid"/>
                    </a:lnR>
                    <a:lnT w="6350">
                      <a:solidFill>
                        <a:schemeClr val="tx1"/>
                      </a:solidFill>
                      <a:prstDash val="sysDash"/>
                    </a:lnT>
                    <a:lnB w="6350">
                      <a:solidFill>
                        <a:schemeClr val="tx1"/>
                      </a:solidFill>
                      <a:prstDash val="sysDash"/>
                    </a:lnB>
                    <a:noFill/>
                  </a:tcPr>
                </a:tc>
                <a:tc>
                  <a:txBody>
                    <a:bodyPr/>
                    <a:p>
                      <a:pPr algn="l">
                        <a:buNone/>
                      </a:pPr>
                      <a:r>
                        <a:rPr sz="2400" b="1">
                          <a:solidFill>
                            <a:srgbClr val="0000CC"/>
                          </a:solidFill>
                          <a:latin typeface="Arial" panose="020B0604020202020204" pitchFamily="34" charset="0"/>
                          <a:sym typeface="+mn-ea"/>
                        </a:rPr>
                        <a:t>Student(sno, sname, dept)</a:t>
                      </a:r>
                      <a:endParaRPr lang="zh-CN" altLang="en-US" sz="2400" b="1">
                        <a:solidFill>
                          <a:srgbClr val="0000CC"/>
                        </a:solidFill>
                        <a:latin typeface="Arial" panose="020B0604020202020204" pitchFamily="34" charset="0"/>
                        <a:sym typeface="+mn-ea"/>
                      </a:endParaRPr>
                    </a:p>
                  </a:txBody>
                  <a:tcPr marL="288290" anchor="ctr" anchorCtr="0">
                    <a:lnL w="6350">
                      <a:solidFill>
                        <a:schemeClr val="tx1"/>
                      </a:solidFill>
                      <a:prstDash val="sysDash"/>
                    </a:lnL>
                    <a:lnR w="12700">
                      <a:solidFill>
                        <a:schemeClr val="tx1"/>
                      </a:solidFill>
                      <a:prstDash val="solid"/>
                    </a:lnR>
                    <a:lnT w="6350">
                      <a:solidFill>
                        <a:schemeClr val="tx1"/>
                      </a:solidFill>
                      <a:prstDash val="sysDash"/>
                    </a:lnT>
                    <a:lnB w="6350">
                      <a:solidFill>
                        <a:schemeClr val="tx1"/>
                      </a:solidFill>
                      <a:prstDash val="sysDash"/>
                    </a:lnB>
                    <a:noFill/>
                  </a:tcPr>
                </a:tc>
              </a:tr>
              <a:tr h="381000">
                <a:tc>
                  <a:txBody>
                    <a:bodyPr/>
                    <a:p>
                      <a:pPr algn="ctr">
                        <a:buNone/>
                      </a:pPr>
                      <a:r>
                        <a:rPr lang="zh-CN" altLang="en-US" sz="2400" b="1">
                          <a:solidFill>
                            <a:srgbClr val="0000CC"/>
                          </a:solidFill>
                          <a:latin typeface="Arial" panose="020B0604020202020204" pitchFamily="34" charset="0"/>
                          <a:sym typeface="+mn-ea"/>
                        </a:rPr>
                        <a:t>教师</a:t>
                      </a:r>
                      <a:endParaRPr lang="zh-CN" altLang="en-US" sz="2400" b="1">
                        <a:solidFill>
                          <a:srgbClr val="0000CC"/>
                        </a:solidFill>
                        <a:latin typeface="Arial" panose="020B0604020202020204" pitchFamily="34" charset="0"/>
                        <a:sym typeface="+mn-ea"/>
                      </a:endParaRPr>
                    </a:p>
                  </a:txBody>
                  <a:tcPr anchor="ctr" anchorCtr="0">
                    <a:lnL w="6350">
                      <a:solidFill>
                        <a:schemeClr val="tx1"/>
                      </a:solidFill>
                      <a:prstDash val="sysDash"/>
                    </a:lnL>
                    <a:lnR w="12700">
                      <a:solidFill>
                        <a:schemeClr val="tx1"/>
                      </a:solidFill>
                      <a:prstDash val="solid"/>
                    </a:lnR>
                    <a:lnT w="6350">
                      <a:solidFill>
                        <a:schemeClr val="tx1"/>
                      </a:solidFill>
                      <a:prstDash val="sysDash"/>
                    </a:lnT>
                    <a:lnB w="6350">
                      <a:solidFill>
                        <a:schemeClr val="tx1"/>
                      </a:solidFill>
                      <a:prstDash val="sysDash"/>
                    </a:lnB>
                    <a:noFill/>
                  </a:tcPr>
                </a:tc>
                <a:tc>
                  <a:txBody>
                    <a:bodyPr/>
                    <a:p>
                      <a:pPr algn="l">
                        <a:buNone/>
                      </a:pPr>
                      <a:r>
                        <a:rPr sz="2400" b="1">
                          <a:solidFill>
                            <a:srgbClr val="0000CC"/>
                          </a:solidFill>
                          <a:latin typeface="Arial" panose="020B0604020202020204" pitchFamily="34" charset="0"/>
                          <a:sym typeface="+mn-ea"/>
                        </a:rPr>
                        <a:t>Instructor(ino, iname, dept)</a:t>
                      </a:r>
                      <a:endParaRPr lang="zh-CN" altLang="en-US" sz="2400" b="1">
                        <a:solidFill>
                          <a:srgbClr val="0000CC"/>
                        </a:solidFill>
                        <a:latin typeface="Arial" panose="020B0604020202020204" pitchFamily="34" charset="0"/>
                        <a:sym typeface="+mn-ea"/>
                      </a:endParaRPr>
                    </a:p>
                  </a:txBody>
                  <a:tcPr marL="288290" anchor="ctr" anchorCtr="0">
                    <a:lnL w="6350">
                      <a:solidFill>
                        <a:schemeClr val="tx1"/>
                      </a:solidFill>
                      <a:prstDash val="sysDash"/>
                    </a:lnL>
                    <a:lnR w="12700">
                      <a:solidFill>
                        <a:schemeClr val="tx1"/>
                      </a:solidFill>
                      <a:prstDash val="solid"/>
                    </a:lnR>
                    <a:lnT w="6350">
                      <a:solidFill>
                        <a:schemeClr val="tx1"/>
                      </a:solidFill>
                      <a:prstDash val="sysDash"/>
                    </a:lnT>
                    <a:lnB w="6350">
                      <a:solidFill>
                        <a:schemeClr val="tx1"/>
                      </a:solidFill>
                      <a:prstDash val="sysDash"/>
                    </a:lnB>
                    <a:noFill/>
                  </a:tcPr>
                </a:tc>
              </a:tr>
              <a:tr h="381000">
                <a:tc>
                  <a:txBody>
                    <a:bodyPr/>
                    <a:p>
                      <a:pPr algn="ctr">
                        <a:buNone/>
                      </a:pPr>
                      <a:r>
                        <a:rPr lang="zh-CN" altLang="en-US" sz="2400" b="1">
                          <a:solidFill>
                            <a:srgbClr val="0000CC"/>
                          </a:solidFill>
                          <a:latin typeface="Arial" panose="020B0604020202020204" pitchFamily="34" charset="0"/>
                          <a:sym typeface="+mn-ea"/>
                        </a:rPr>
                        <a:t>课程</a:t>
                      </a:r>
                      <a:endParaRPr lang="zh-CN" altLang="en-US" sz="2400" b="1">
                        <a:solidFill>
                          <a:srgbClr val="0000CC"/>
                        </a:solidFill>
                        <a:latin typeface="Arial" panose="020B0604020202020204" pitchFamily="34" charset="0"/>
                        <a:sym typeface="+mn-ea"/>
                      </a:endParaRPr>
                    </a:p>
                  </a:txBody>
                  <a:tcPr anchor="ctr" anchorCtr="0">
                    <a:lnL w="6350">
                      <a:solidFill>
                        <a:schemeClr val="tx1"/>
                      </a:solidFill>
                      <a:prstDash val="sysDash"/>
                    </a:lnL>
                    <a:lnR w="12700">
                      <a:solidFill>
                        <a:schemeClr val="tx1"/>
                      </a:solidFill>
                      <a:prstDash val="solid"/>
                    </a:lnR>
                    <a:lnT w="6350">
                      <a:solidFill>
                        <a:schemeClr val="tx1"/>
                      </a:solidFill>
                      <a:prstDash val="sysDash"/>
                    </a:lnT>
                    <a:lnB w="6350">
                      <a:solidFill>
                        <a:schemeClr val="tx1"/>
                      </a:solidFill>
                      <a:prstDash val="sysDash"/>
                    </a:lnB>
                    <a:noFill/>
                  </a:tcPr>
                </a:tc>
                <a:tc>
                  <a:txBody>
                    <a:bodyPr/>
                    <a:p>
                      <a:pPr algn="l">
                        <a:buNone/>
                      </a:pPr>
                      <a:r>
                        <a:rPr sz="2400" b="1">
                          <a:solidFill>
                            <a:srgbClr val="0000CC"/>
                          </a:solidFill>
                          <a:latin typeface="Arial" panose="020B0604020202020204" pitchFamily="34" charset="0"/>
                          <a:sym typeface="+mn-ea"/>
                        </a:rPr>
                        <a:t>Course(cno, cname, dept, credit, optional)</a:t>
                      </a:r>
                      <a:endParaRPr lang="zh-CN" altLang="en-US" sz="2400" b="1">
                        <a:solidFill>
                          <a:srgbClr val="0000CC"/>
                        </a:solidFill>
                        <a:latin typeface="Arial" panose="020B0604020202020204" pitchFamily="34" charset="0"/>
                        <a:sym typeface="+mn-ea"/>
                      </a:endParaRPr>
                    </a:p>
                  </a:txBody>
                  <a:tcPr marL="288290" anchor="ctr" anchorCtr="0">
                    <a:lnL w="6350">
                      <a:solidFill>
                        <a:schemeClr val="tx1"/>
                      </a:solidFill>
                      <a:prstDash val="sysDash"/>
                    </a:lnL>
                    <a:lnR w="12700">
                      <a:solidFill>
                        <a:schemeClr val="tx1"/>
                      </a:solidFill>
                      <a:prstDash val="solid"/>
                    </a:lnR>
                    <a:lnT w="6350">
                      <a:solidFill>
                        <a:schemeClr val="tx1"/>
                      </a:solidFill>
                      <a:prstDash val="sysDash"/>
                    </a:lnT>
                    <a:lnB w="6350">
                      <a:solidFill>
                        <a:schemeClr val="tx1"/>
                      </a:solidFill>
                      <a:prstDash val="sysDash"/>
                    </a:lnB>
                    <a:noFill/>
                  </a:tcPr>
                </a:tc>
              </a:tr>
              <a:tr h="381000">
                <a:tc>
                  <a:txBody>
                    <a:bodyPr/>
                    <a:p>
                      <a:pPr algn="ctr">
                        <a:buNone/>
                      </a:pPr>
                      <a:r>
                        <a:rPr lang="zh-CN" altLang="en-US" sz="2400" b="1">
                          <a:solidFill>
                            <a:srgbClr val="0000CC"/>
                          </a:solidFill>
                          <a:latin typeface="Arial" panose="020B0604020202020204" pitchFamily="34" charset="0"/>
                          <a:sym typeface="+mn-ea"/>
                        </a:rPr>
                        <a:t>选课</a:t>
                      </a:r>
                      <a:endParaRPr lang="zh-CN" altLang="en-US" sz="2400" b="1">
                        <a:solidFill>
                          <a:srgbClr val="0000CC"/>
                        </a:solidFill>
                        <a:latin typeface="Arial" panose="020B0604020202020204" pitchFamily="34" charset="0"/>
                        <a:sym typeface="+mn-ea"/>
                      </a:endParaRPr>
                    </a:p>
                  </a:txBody>
                  <a:tcPr anchor="ctr" anchorCtr="0">
                    <a:lnL w="6350">
                      <a:solidFill>
                        <a:schemeClr val="tx1"/>
                      </a:solidFill>
                      <a:prstDash val="sysDash"/>
                    </a:lnL>
                    <a:lnR w="12700">
                      <a:solidFill>
                        <a:schemeClr val="tx1"/>
                      </a:solidFill>
                      <a:prstDash val="solid"/>
                    </a:lnR>
                    <a:lnT w="6350">
                      <a:solidFill>
                        <a:schemeClr val="tx1"/>
                      </a:solidFill>
                      <a:prstDash val="sysDash"/>
                    </a:lnT>
                    <a:lnB w="6350">
                      <a:solidFill>
                        <a:schemeClr val="tx1"/>
                      </a:solidFill>
                      <a:prstDash val="sysDash"/>
                    </a:lnB>
                    <a:noFill/>
                  </a:tcPr>
                </a:tc>
                <a:tc>
                  <a:txBody>
                    <a:bodyPr/>
                    <a:p>
                      <a:pPr algn="l">
                        <a:buNone/>
                      </a:pPr>
                      <a:r>
                        <a:rPr sz="2400" b="1">
                          <a:solidFill>
                            <a:srgbClr val="0000CC"/>
                          </a:solidFill>
                          <a:latin typeface="Arial" panose="020B0604020202020204" pitchFamily="34" charset="0"/>
                          <a:sym typeface="+mn-ea"/>
                        </a:rPr>
                        <a:t>Study(sno, cno, </a:t>
                      </a:r>
                      <a:r>
                        <a:rPr lang="en-US" altLang="zh-CN" sz="2400" b="1">
                          <a:solidFill>
                            <a:srgbClr val="0000CC"/>
                          </a:solidFill>
                          <a:latin typeface="Arial" panose="020B0604020202020204" pitchFamily="34" charset="0"/>
                          <a:sym typeface="+mn-ea"/>
                        </a:rPr>
                        <a:t>ino, syear, semester, </a:t>
                      </a:r>
                      <a:r>
                        <a:rPr sz="2400" b="1">
                          <a:solidFill>
                            <a:srgbClr val="0000CC"/>
                          </a:solidFill>
                          <a:latin typeface="Arial" panose="020B0604020202020204" pitchFamily="34" charset="0"/>
                          <a:sym typeface="+mn-ea"/>
                        </a:rPr>
                        <a:t>grade)</a:t>
                      </a:r>
                      <a:endParaRPr lang="zh-CN" altLang="en-US" sz="2400" b="1">
                        <a:solidFill>
                          <a:srgbClr val="0000CC"/>
                        </a:solidFill>
                        <a:latin typeface="Arial" panose="020B0604020202020204" pitchFamily="34" charset="0"/>
                        <a:sym typeface="+mn-ea"/>
                      </a:endParaRPr>
                    </a:p>
                  </a:txBody>
                  <a:tcPr marL="288290" anchor="ctr" anchorCtr="0">
                    <a:lnL w="6350">
                      <a:solidFill>
                        <a:schemeClr val="tx1"/>
                      </a:solidFill>
                      <a:prstDash val="sysDash"/>
                    </a:lnL>
                    <a:lnR w="12700">
                      <a:solidFill>
                        <a:schemeClr val="tx1"/>
                      </a:solidFill>
                      <a:prstDash val="solid"/>
                    </a:lnR>
                    <a:lnT w="6350">
                      <a:solidFill>
                        <a:schemeClr val="tx1"/>
                      </a:solidFill>
                      <a:prstDash val="sysDash"/>
                    </a:lnT>
                    <a:lnB w="6350">
                      <a:solidFill>
                        <a:schemeClr val="tx1"/>
                      </a:solidFill>
                      <a:prstDash val="sysDash"/>
                    </a:lnB>
                    <a:noFill/>
                  </a:tcPr>
                </a:tc>
              </a:tr>
              <a:tr h="381000">
                <a:tc>
                  <a:txBody>
                    <a:bodyPr/>
                    <a:p>
                      <a:pPr algn="ctr">
                        <a:buNone/>
                      </a:pPr>
                      <a:r>
                        <a:rPr lang="zh-CN" altLang="en-US" sz="2400" b="1">
                          <a:solidFill>
                            <a:srgbClr val="0000CC"/>
                          </a:solidFill>
                          <a:latin typeface="Arial" panose="020B0604020202020204" pitchFamily="34" charset="0"/>
                          <a:sym typeface="+mn-ea"/>
                        </a:rPr>
                        <a:t>授课</a:t>
                      </a:r>
                      <a:endParaRPr lang="zh-CN" altLang="en-US" sz="2400" b="1">
                        <a:solidFill>
                          <a:srgbClr val="0000CC"/>
                        </a:solidFill>
                        <a:latin typeface="Arial" panose="020B0604020202020204" pitchFamily="34" charset="0"/>
                        <a:sym typeface="+mn-ea"/>
                      </a:endParaRPr>
                    </a:p>
                  </a:txBody>
                  <a:tcPr anchor="ctr" anchorCtr="0">
                    <a:lnL w="6350">
                      <a:solidFill>
                        <a:schemeClr val="tx1"/>
                      </a:solidFill>
                      <a:prstDash val="sysDash"/>
                    </a:lnL>
                    <a:lnR w="12700">
                      <a:solidFill>
                        <a:schemeClr val="tx1"/>
                      </a:solidFill>
                      <a:prstDash val="solid"/>
                    </a:lnR>
                    <a:lnT w="6350">
                      <a:solidFill>
                        <a:schemeClr val="tx1"/>
                      </a:solidFill>
                      <a:prstDash val="sysDash"/>
                    </a:lnT>
                    <a:lnB w="12700">
                      <a:solidFill>
                        <a:schemeClr val="tx1"/>
                      </a:solidFill>
                      <a:prstDash val="solid"/>
                    </a:lnB>
                    <a:noFill/>
                  </a:tcPr>
                </a:tc>
                <a:tc>
                  <a:txBody>
                    <a:bodyPr/>
                    <a:p>
                      <a:pPr algn="l">
                        <a:buNone/>
                      </a:pPr>
                      <a:r>
                        <a:rPr sz="2400" b="1">
                          <a:solidFill>
                            <a:srgbClr val="0000CC"/>
                          </a:solidFill>
                          <a:latin typeface="Arial" panose="020B0604020202020204" pitchFamily="34" charset="0"/>
                          <a:sym typeface="+mn-ea"/>
                        </a:rPr>
                        <a:t>Teach(ino, cno, tyear, semester, </a:t>
                      </a:r>
                      <a:r>
                        <a:rPr lang="en-US" sz="2400" b="1">
                          <a:solidFill>
                            <a:srgbClr val="0000CC"/>
                          </a:solidFill>
                          <a:latin typeface="Arial" panose="020B0604020202020204" pitchFamily="34" charset="0"/>
                          <a:sym typeface="+mn-ea"/>
                        </a:rPr>
                        <a:t>hour</a:t>
                      </a:r>
                      <a:r>
                        <a:rPr sz="2400" b="1">
                          <a:solidFill>
                            <a:srgbClr val="0000CC"/>
                          </a:solidFill>
                          <a:latin typeface="Arial" panose="020B0604020202020204" pitchFamily="34" charset="0"/>
                          <a:sym typeface="+mn-ea"/>
                        </a:rPr>
                        <a:t>s)</a:t>
                      </a:r>
                      <a:endParaRPr lang="zh-CN" altLang="en-US" sz="2400" b="1">
                        <a:solidFill>
                          <a:srgbClr val="0000CC"/>
                        </a:solidFill>
                        <a:latin typeface="Arial" panose="020B0604020202020204" pitchFamily="34" charset="0"/>
                        <a:sym typeface="+mn-ea"/>
                      </a:endParaRPr>
                    </a:p>
                  </a:txBody>
                  <a:tcPr marL="288290" anchor="ctr" anchorCtr="0">
                    <a:lnL w="6350">
                      <a:solidFill>
                        <a:schemeClr val="tx1"/>
                      </a:solidFill>
                      <a:prstDash val="sysDash"/>
                    </a:lnL>
                    <a:lnR w="12700">
                      <a:solidFill>
                        <a:schemeClr val="tx1"/>
                      </a:solidFill>
                      <a:prstDash val="solid"/>
                    </a:lnR>
                    <a:lnT w="6350">
                      <a:solidFill>
                        <a:schemeClr val="tx1"/>
                      </a:solidFill>
                      <a:prstDash val="sysDash"/>
                    </a:lnT>
                    <a:lnB w="12700">
                      <a:solidFill>
                        <a:schemeClr val="tx1"/>
                      </a:solidFill>
                      <a:prstDash val="solid"/>
                    </a:lnB>
                    <a:noFill/>
                  </a:tcPr>
                </a:tc>
              </a:tr>
            </a:tbl>
          </a:graphicData>
        </a:graphic>
      </p:graphicFrame>
      <p:sp>
        <p:nvSpPr>
          <p:cNvPr id="13" name="文本框 12"/>
          <p:cNvSpPr txBox="1"/>
          <p:nvPr/>
        </p:nvSpPr>
        <p:spPr>
          <a:xfrm>
            <a:off x="624840" y="3449320"/>
            <a:ext cx="10692765" cy="1788795"/>
          </a:xfrm>
          <a:prstGeom prst="rect">
            <a:avLst/>
          </a:prstGeom>
          <a:noFill/>
          <a:ln>
            <a:solidFill>
              <a:schemeClr val="accent1"/>
            </a:solidFill>
          </a:ln>
        </p:spPr>
        <p:txBody>
          <a:bodyPr wrap="square" rtlCol="0">
            <a:spAutoFit/>
          </a:bodyPr>
          <a:p>
            <a:pPr lvl="1">
              <a:lnSpc>
                <a:spcPct val="115000"/>
              </a:lnSpc>
              <a:spcBef>
                <a:spcPts val="0"/>
              </a:spcBef>
              <a:spcAft>
                <a:spcPts val="0"/>
              </a:spcAft>
            </a:pPr>
            <a:r>
              <a:rPr sz="2400" b="1">
                <a:solidFill>
                  <a:srgbClr val="0000CC"/>
                </a:solidFill>
                <a:latin typeface="Arial" panose="020B0604020202020204" pitchFamily="34" charset="0"/>
              </a:rPr>
              <a:t>Select  ino, count(*), sum(</a:t>
            </a:r>
            <a:r>
              <a:rPr lang="en-US" sz="2400" b="1">
                <a:solidFill>
                  <a:srgbClr val="0000CC"/>
                </a:solidFill>
                <a:latin typeface="Arial" panose="020B0604020202020204" pitchFamily="34" charset="0"/>
              </a:rPr>
              <a:t>hours</a:t>
            </a:r>
            <a:r>
              <a:rPr sz="2400" b="1">
                <a:solidFill>
                  <a:srgbClr val="0000CC"/>
                </a:solidFill>
                <a:latin typeface="Arial" panose="020B0604020202020204" pitchFamily="34" charset="0"/>
              </a:rPr>
              <a:t>)</a:t>
            </a:r>
            <a:endParaRPr sz="2400" b="1">
              <a:solidFill>
                <a:srgbClr val="0000CC"/>
              </a:solidFill>
              <a:latin typeface="Arial" panose="020B0604020202020204" pitchFamily="34" charset="0"/>
            </a:endParaRPr>
          </a:p>
          <a:p>
            <a:pPr lvl="1">
              <a:lnSpc>
                <a:spcPct val="115000"/>
              </a:lnSpc>
              <a:spcBef>
                <a:spcPts val="0"/>
              </a:spcBef>
              <a:spcAft>
                <a:spcPts val="0"/>
              </a:spcAft>
            </a:pPr>
            <a:r>
              <a:rPr sz="2400" b="1">
                <a:solidFill>
                  <a:srgbClr val="0000CC"/>
                </a:solidFill>
                <a:latin typeface="Arial" panose="020B0604020202020204" pitchFamily="34" charset="0"/>
              </a:rPr>
              <a:t>From  Teach</a:t>
            </a:r>
            <a:endParaRPr sz="2400" b="1">
              <a:solidFill>
                <a:srgbClr val="0000CC"/>
              </a:solidFill>
              <a:latin typeface="Arial" panose="020B0604020202020204" pitchFamily="34" charset="0"/>
            </a:endParaRPr>
          </a:p>
          <a:p>
            <a:pPr lvl="1">
              <a:lnSpc>
                <a:spcPct val="115000"/>
              </a:lnSpc>
              <a:spcBef>
                <a:spcPts val="0"/>
              </a:spcBef>
              <a:spcAft>
                <a:spcPts val="0"/>
              </a:spcAft>
            </a:pPr>
            <a:r>
              <a:rPr sz="2400" b="1">
                <a:solidFill>
                  <a:srgbClr val="0000CC"/>
                </a:solidFill>
                <a:latin typeface="Arial" panose="020B0604020202020204" pitchFamily="34" charset="0"/>
              </a:rPr>
              <a:t>Group by  ino</a:t>
            </a:r>
            <a:endParaRPr sz="2400" b="1">
              <a:solidFill>
                <a:srgbClr val="0000CC"/>
              </a:solidFill>
              <a:latin typeface="Arial" panose="020B0604020202020204" pitchFamily="34" charset="0"/>
            </a:endParaRPr>
          </a:p>
          <a:p>
            <a:pPr lvl="1">
              <a:lnSpc>
                <a:spcPct val="115000"/>
              </a:lnSpc>
              <a:spcBef>
                <a:spcPts val="0"/>
              </a:spcBef>
              <a:spcAft>
                <a:spcPts val="0"/>
              </a:spcAft>
            </a:pPr>
            <a:r>
              <a:rPr sz="2400" b="1">
                <a:solidFill>
                  <a:srgbClr val="0000CC"/>
                </a:solidFill>
                <a:latin typeface="Arial" panose="020B0604020202020204" pitchFamily="34" charset="0"/>
              </a:rPr>
              <a:t>Having  sum(</a:t>
            </a:r>
            <a:r>
              <a:rPr lang="en-US" sz="2400" b="1">
                <a:solidFill>
                  <a:srgbClr val="0000CC"/>
                </a:solidFill>
                <a:latin typeface="Arial" panose="020B0604020202020204" pitchFamily="34" charset="0"/>
              </a:rPr>
              <a:t>hours</a:t>
            </a:r>
            <a:r>
              <a:rPr sz="2400" b="1">
                <a:solidFill>
                  <a:srgbClr val="0000CC"/>
                </a:solidFill>
                <a:latin typeface="Arial" panose="020B0604020202020204" pitchFamily="34" charset="0"/>
              </a:rPr>
              <a:t>) &gt; 1000</a:t>
            </a:r>
            <a:endParaRPr sz="2400" b="1">
              <a:solidFill>
                <a:srgbClr val="0000CC"/>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220980" y="2460625"/>
            <a:ext cx="11511915" cy="829945"/>
          </a:xfrm>
        </p:spPr>
        <p:txBody>
          <a:bodyPr wrap="square">
            <a:spAutoFit/>
          </a:bodyPr>
          <a:p>
            <a:pPr marL="457200" indent="-457200" fontAlgn="auto">
              <a:lnSpc>
                <a:spcPct val="100000"/>
              </a:lnSpc>
              <a:spcAft>
                <a:spcPts val="0"/>
              </a:spcAft>
              <a:buFont typeface="+mj-lt"/>
              <a:buAutoNum type="arabicPeriod" startAt="9"/>
            </a:pPr>
            <a:r>
              <a:rPr sz="2400" b="1">
                <a:solidFill>
                  <a:srgbClr val="0000CC"/>
                </a:solidFill>
                <a:latin typeface="Arial" panose="020B0604020202020204" pitchFamily="34" charset="0"/>
                <a:sym typeface="+mn-ea"/>
              </a:rPr>
              <a:t>针对所有‘必修’课程都及格的同学，统计每一个人的平均学分绩，结果返回学号，就读院系，平均学分绩，并按照‘就读院系的升序’和‘平均学分绩的降序’输出结果</a:t>
            </a:r>
            <a:r>
              <a:rPr sz="2400" b="1">
                <a:solidFill>
                  <a:srgbClr val="0000CC"/>
                </a:solidFill>
                <a:latin typeface="Arial" panose="020B0604020202020204" pitchFamily="34" charset="0"/>
              </a:rPr>
              <a:t>；</a:t>
            </a:r>
            <a:endParaRPr sz="2400" b="1">
              <a:solidFill>
                <a:srgbClr val="0000CC"/>
              </a:solidFill>
              <a:latin typeface="Arial" panose="020B0604020202020204" pitchFamily="34" charset="0"/>
            </a:endParaRPr>
          </a:p>
        </p:txBody>
      </p:sp>
      <p:sp>
        <p:nvSpPr>
          <p:cNvPr id="2" name="文本框 1"/>
          <p:cNvSpPr txBox="1"/>
          <p:nvPr/>
        </p:nvSpPr>
        <p:spPr>
          <a:xfrm>
            <a:off x="8813800" y="76835"/>
            <a:ext cx="3149600" cy="398780"/>
          </a:xfrm>
          <a:prstGeom prst="rect">
            <a:avLst/>
          </a:prstGeom>
          <a:noFill/>
        </p:spPr>
        <p:txBody>
          <a:bodyPr wrap="square" rtlCol="0">
            <a:spAutoFit/>
          </a:bodyPr>
          <a:p>
            <a:pPr algn="r"/>
            <a:r>
              <a:rPr lang="zh-CN" altLang="zh-CN" sz="2000" b="1" i="1" u="sng"/>
              <a:t>课后思考题</a:t>
            </a:r>
            <a:r>
              <a:rPr lang="en-US" altLang="zh-CN" sz="2000" b="1" i="1" u="sng"/>
              <a:t>(SQL 2018.4.20)</a:t>
            </a:r>
            <a:endParaRPr lang="en-US" altLang="zh-CN" sz="2000" b="1" i="1" u="sng"/>
          </a:p>
        </p:txBody>
      </p:sp>
      <p:graphicFrame>
        <p:nvGraphicFramePr>
          <p:cNvPr id="8" name="表格 7"/>
          <p:cNvGraphicFramePr/>
          <p:nvPr/>
        </p:nvGraphicFramePr>
        <p:xfrm>
          <a:off x="624840" y="76835"/>
          <a:ext cx="8061325" cy="2286000"/>
        </p:xfrm>
        <a:graphic>
          <a:graphicData uri="http://schemas.openxmlformats.org/drawingml/2006/table">
            <a:tbl>
              <a:tblPr firstRow="1" bandRow="1">
                <a:tableStyleId>{5C22544A-7EE6-4342-B048-85BDC9FD1C3A}</a:tableStyleId>
              </a:tblPr>
              <a:tblGrid>
                <a:gridCol w="938530"/>
                <a:gridCol w="7122795"/>
              </a:tblGrid>
              <a:tr h="381000">
                <a:tc>
                  <a:txBody>
                    <a:bodyPr/>
                    <a:p>
                      <a:pPr algn="ctr">
                        <a:buNone/>
                      </a:pPr>
                      <a:r>
                        <a:rPr lang="zh-CN" altLang="en-US" sz="2400" b="1">
                          <a:solidFill>
                            <a:srgbClr val="0000CC"/>
                          </a:solidFill>
                          <a:latin typeface="Arial" panose="020B0604020202020204" pitchFamily="34" charset="0"/>
                          <a:sym typeface="+mn-ea"/>
                        </a:rPr>
                        <a:t>学生</a:t>
                      </a:r>
                      <a:endParaRPr lang="zh-CN" altLang="en-US" sz="2400" b="1">
                        <a:solidFill>
                          <a:srgbClr val="0000CC"/>
                        </a:solidFill>
                        <a:latin typeface="Arial" panose="020B0604020202020204" pitchFamily="34" charset="0"/>
                        <a:sym typeface="+mn-ea"/>
                      </a:endParaRPr>
                    </a:p>
                  </a:txBody>
                  <a:tcPr anchor="ctr" anchorCtr="0">
                    <a:lnL w="6350">
                      <a:solidFill>
                        <a:schemeClr val="tx1"/>
                      </a:solidFill>
                      <a:prstDash val="sysDash"/>
                    </a:lnL>
                    <a:lnR w="12700">
                      <a:solidFill>
                        <a:schemeClr val="tx1"/>
                      </a:solidFill>
                      <a:prstDash val="solid"/>
                    </a:lnR>
                    <a:lnT w="6350">
                      <a:solidFill>
                        <a:schemeClr val="tx1"/>
                      </a:solidFill>
                      <a:prstDash val="sysDash"/>
                    </a:lnT>
                    <a:lnB w="6350">
                      <a:solidFill>
                        <a:schemeClr val="tx1"/>
                      </a:solidFill>
                      <a:prstDash val="sysDash"/>
                    </a:lnB>
                    <a:noFill/>
                  </a:tcPr>
                </a:tc>
                <a:tc>
                  <a:txBody>
                    <a:bodyPr/>
                    <a:p>
                      <a:pPr algn="l">
                        <a:buNone/>
                      </a:pPr>
                      <a:r>
                        <a:rPr sz="2400" b="1">
                          <a:solidFill>
                            <a:srgbClr val="0000CC"/>
                          </a:solidFill>
                          <a:latin typeface="Arial" panose="020B0604020202020204" pitchFamily="34" charset="0"/>
                          <a:sym typeface="+mn-ea"/>
                        </a:rPr>
                        <a:t>Student(sno, sname, dept)</a:t>
                      </a:r>
                      <a:endParaRPr lang="zh-CN" altLang="en-US" sz="2400" b="1">
                        <a:solidFill>
                          <a:srgbClr val="0000CC"/>
                        </a:solidFill>
                        <a:latin typeface="Arial" panose="020B0604020202020204" pitchFamily="34" charset="0"/>
                        <a:sym typeface="+mn-ea"/>
                      </a:endParaRPr>
                    </a:p>
                  </a:txBody>
                  <a:tcPr marL="288290" anchor="ctr" anchorCtr="0">
                    <a:lnL w="6350">
                      <a:solidFill>
                        <a:schemeClr val="tx1"/>
                      </a:solidFill>
                      <a:prstDash val="sysDash"/>
                    </a:lnL>
                    <a:lnR w="12700">
                      <a:solidFill>
                        <a:schemeClr val="tx1"/>
                      </a:solidFill>
                      <a:prstDash val="solid"/>
                    </a:lnR>
                    <a:lnT w="6350">
                      <a:solidFill>
                        <a:schemeClr val="tx1"/>
                      </a:solidFill>
                      <a:prstDash val="sysDash"/>
                    </a:lnT>
                    <a:lnB w="6350">
                      <a:solidFill>
                        <a:schemeClr val="tx1"/>
                      </a:solidFill>
                      <a:prstDash val="sysDash"/>
                    </a:lnB>
                    <a:noFill/>
                  </a:tcPr>
                </a:tc>
              </a:tr>
              <a:tr h="381000">
                <a:tc>
                  <a:txBody>
                    <a:bodyPr/>
                    <a:p>
                      <a:pPr algn="ctr">
                        <a:buNone/>
                      </a:pPr>
                      <a:r>
                        <a:rPr lang="zh-CN" altLang="en-US" sz="2400" b="1">
                          <a:solidFill>
                            <a:srgbClr val="0000CC"/>
                          </a:solidFill>
                          <a:latin typeface="Arial" panose="020B0604020202020204" pitchFamily="34" charset="0"/>
                          <a:sym typeface="+mn-ea"/>
                        </a:rPr>
                        <a:t>教师</a:t>
                      </a:r>
                      <a:endParaRPr lang="zh-CN" altLang="en-US" sz="2400" b="1">
                        <a:solidFill>
                          <a:srgbClr val="0000CC"/>
                        </a:solidFill>
                        <a:latin typeface="Arial" panose="020B0604020202020204" pitchFamily="34" charset="0"/>
                        <a:sym typeface="+mn-ea"/>
                      </a:endParaRPr>
                    </a:p>
                  </a:txBody>
                  <a:tcPr anchor="ctr" anchorCtr="0">
                    <a:lnL w="6350">
                      <a:solidFill>
                        <a:schemeClr val="tx1"/>
                      </a:solidFill>
                      <a:prstDash val="sysDash"/>
                    </a:lnL>
                    <a:lnR w="12700">
                      <a:solidFill>
                        <a:schemeClr val="tx1"/>
                      </a:solidFill>
                      <a:prstDash val="solid"/>
                    </a:lnR>
                    <a:lnT w="6350">
                      <a:solidFill>
                        <a:schemeClr val="tx1"/>
                      </a:solidFill>
                      <a:prstDash val="sysDash"/>
                    </a:lnT>
                    <a:lnB w="6350">
                      <a:solidFill>
                        <a:schemeClr val="tx1"/>
                      </a:solidFill>
                      <a:prstDash val="sysDash"/>
                    </a:lnB>
                    <a:noFill/>
                  </a:tcPr>
                </a:tc>
                <a:tc>
                  <a:txBody>
                    <a:bodyPr/>
                    <a:p>
                      <a:pPr algn="l">
                        <a:buNone/>
                      </a:pPr>
                      <a:r>
                        <a:rPr sz="2400" b="1">
                          <a:solidFill>
                            <a:srgbClr val="0000CC"/>
                          </a:solidFill>
                          <a:latin typeface="Arial" panose="020B0604020202020204" pitchFamily="34" charset="0"/>
                          <a:sym typeface="+mn-ea"/>
                        </a:rPr>
                        <a:t>Instructor(ino, iname, dept)</a:t>
                      </a:r>
                      <a:endParaRPr lang="zh-CN" altLang="en-US" sz="2400" b="1">
                        <a:solidFill>
                          <a:srgbClr val="0000CC"/>
                        </a:solidFill>
                        <a:latin typeface="Arial" panose="020B0604020202020204" pitchFamily="34" charset="0"/>
                        <a:sym typeface="+mn-ea"/>
                      </a:endParaRPr>
                    </a:p>
                  </a:txBody>
                  <a:tcPr marL="288290" anchor="ctr" anchorCtr="0">
                    <a:lnL w="6350">
                      <a:solidFill>
                        <a:schemeClr val="tx1"/>
                      </a:solidFill>
                      <a:prstDash val="sysDash"/>
                    </a:lnL>
                    <a:lnR w="12700">
                      <a:solidFill>
                        <a:schemeClr val="tx1"/>
                      </a:solidFill>
                      <a:prstDash val="solid"/>
                    </a:lnR>
                    <a:lnT w="6350">
                      <a:solidFill>
                        <a:schemeClr val="tx1"/>
                      </a:solidFill>
                      <a:prstDash val="sysDash"/>
                    </a:lnT>
                    <a:lnB w="6350">
                      <a:solidFill>
                        <a:schemeClr val="tx1"/>
                      </a:solidFill>
                      <a:prstDash val="sysDash"/>
                    </a:lnB>
                    <a:noFill/>
                  </a:tcPr>
                </a:tc>
              </a:tr>
              <a:tr h="381000">
                <a:tc>
                  <a:txBody>
                    <a:bodyPr/>
                    <a:p>
                      <a:pPr algn="ctr">
                        <a:buNone/>
                      </a:pPr>
                      <a:r>
                        <a:rPr lang="zh-CN" altLang="en-US" sz="2400" b="1">
                          <a:solidFill>
                            <a:srgbClr val="0000CC"/>
                          </a:solidFill>
                          <a:latin typeface="Arial" panose="020B0604020202020204" pitchFamily="34" charset="0"/>
                          <a:sym typeface="+mn-ea"/>
                        </a:rPr>
                        <a:t>课程</a:t>
                      </a:r>
                      <a:endParaRPr lang="zh-CN" altLang="en-US" sz="2400" b="1">
                        <a:solidFill>
                          <a:srgbClr val="0000CC"/>
                        </a:solidFill>
                        <a:latin typeface="Arial" panose="020B0604020202020204" pitchFamily="34" charset="0"/>
                        <a:sym typeface="+mn-ea"/>
                      </a:endParaRPr>
                    </a:p>
                  </a:txBody>
                  <a:tcPr anchor="ctr" anchorCtr="0">
                    <a:lnL w="6350">
                      <a:solidFill>
                        <a:schemeClr val="tx1"/>
                      </a:solidFill>
                      <a:prstDash val="sysDash"/>
                    </a:lnL>
                    <a:lnR w="12700">
                      <a:solidFill>
                        <a:schemeClr val="tx1"/>
                      </a:solidFill>
                      <a:prstDash val="solid"/>
                    </a:lnR>
                    <a:lnT w="6350">
                      <a:solidFill>
                        <a:schemeClr val="tx1"/>
                      </a:solidFill>
                      <a:prstDash val="sysDash"/>
                    </a:lnT>
                    <a:lnB w="6350">
                      <a:solidFill>
                        <a:schemeClr val="tx1"/>
                      </a:solidFill>
                      <a:prstDash val="sysDash"/>
                    </a:lnB>
                    <a:noFill/>
                  </a:tcPr>
                </a:tc>
                <a:tc>
                  <a:txBody>
                    <a:bodyPr/>
                    <a:p>
                      <a:pPr algn="l">
                        <a:buNone/>
                      </a:pPr>
                      <a:r>
                        <a:rPr sz="2400" b="1">
                          <a:solidFill>
                            <a:srgbClr val="0000CC"/>
                          </a:solidFill>
                          <a:latin typeface="Arial" panose="020B0604020202020204" pitchFamily="34" charset="0"/>
                          <a:sym typeface="+mn-ea"/>
                        </a:rPr>
                        <a:t>Course(cno, cname, dept, credit, optional)</a:t>
                      </a:r>
                      <a:endParaRPr lang="zh-CN" altLang="en-US" sz="2400" b="1">
                        <a:solidFill>
                          <a:srgbClr val="0000CC"/>
                        </a:solidFill>
                        <a:latin typeface="Arial" panose="020B0604020202020204" pitchFamily="34" charset="0"/>
                        <a:sym typeface="+mn-ea"/>
                      </a:endParaRPr>
                    </a:p>
                  </a:txBody>
                  <a:tcPr marL="288290" anchor="ctr" anchorCtr="0">
                    <a:lnL w="6350">
                      <a:solidFill>
                        <a:schemeClr val="tx1"/>
                      </a:solidFill>
                      <a:prstDash val="sysDash"/>
                    </a:lnL>
                    <a:lnR w="12700">
                      <a:solidFill>
                        <a:schemeClr val="tx1"/>
                      </a:solidFill>
                      <a:prstDash val="solid"/>
                    </a:lnR>
                    <a:lnT w="6350">
                      <a:solidFill>
                        <a:schemeClr val="tx1"/>
                      </a:solidFill>
                      <a:prstDash val="sysDash"/>
                    </a:lnT>
                    <a:lnB w="6350">
                      <a:solidFill>
                        <a:schemeClr val="tx1"/>
                      </a:solidFill>
                      <a:prstDash val="sysDash"/>
                    </a:lnB>
                    <a:noFill/>
                  </a:tcPr>
                </a:tc>
              </a:tr>
              <a:tr h="381000">
                <a:tc>
                  <a:txBody>
                    <a:bodyPr/>
                    <a:p>
                      <a:pPr algn="ctr">
                        <a:buNone/>
                      </a:pPr>
                      <a:r>
                        <a:rPr lang="zh-CN" altLang="en-US" sz="2400" b="1">
                          <a:solidFill>
                            <a:srgbClr val="0000CC"/>
                          </a:solidFill>
                          <a:latin typeface="Arial" panose="020B0604020202020204" pitchFamily="34" charset="0"/>
                          <a:sym typeface="+mn-ea"/>
                        </a:rPr>
                        <a:t>选课</a:t>
                      </a:r>
                      <a:endParaRPr lang="zh-CN" altLang="en-US" sz="2400" b="1">
                        <a:solidFill>
                          <a:srgbClr val="0000CC"/>
                        </a:solidFill>
                        <a:latin typeface="Arial" panose="020B0604020202020204" pitchFamily="34" charset="0"/>
                        <a:sym typeface="+mn-ea"/>
                      </a:endParaRPr>
                    </a:p>
                  </a:txBody>
                  <a:tcPr anchor="ctr" anchorCtr="0">
                    <a:lnL w="6350">
                      <a:solidFill>
                        <a:schemeClr val="tx1"/>
                      </a:solidFill>
                      <a:prstDash val="sysDash"/>
                    </a:lnL>
                    <a:lnR w="12700">
                      <a:solidFill>
                        <a:schemeClr val="tx1"/>
                      </a:solidFill>
                      <a:prstDash val="solid"/>
                    </a:lnR>
                    <a:lnT w="6350">
                      <a:solidFill>
                        <a:schemeClr val="tx1"/>
                      </a:solidFill>
                      <a:prstDash val="sysDash"/>
                    </a:lnT>
                    <a:lnB w="6350">
                      <a:solidFill>
                        <a:schemeClr val="tx1"/>
                      </a:solidFill>
                      <a:prstDash val="sysDash"/>
                    </a:lnB>
                    <a:noFill/>
                  </a:tcPr>
                </a:tc>
                <a:tc>
                  <a:txBody>
                    <a:bodyPr/>
                    <a:p>
                      <a:pPr algn="l">
                        <a:buNone/>
                      </a:pPr>
                      <a:r>
                        <a:rPr sz="2400" b="1">
                          <a:solidFill>
                            <a:srgbClr val="0000CC"/>
                          </a:solidFill>
                          <a:latin typeface="Arial" panose="020B0604020202020204" pitchFamily="34" charset="0"/>
                          <a:sym typeface="+mn-ea"/>
                        </a:rPr>
                        <a:t>Study(sno, cno, </a:t>
                      </a:r>
                      <a:r>
                        <a:rPr lang="en-US" altLang="zh-CN" sz="2400" b="1">
                          <a:solidFill>
                            <a:srgbClr val="0000CC"/>
                          </a:solidFill>
                          <a:latin typeface="Arial" panose="020B0604020202020204" pitchFamily="34" charset="0"/>
                          <a:sym typeface="+mn-ea"/>
                        </a:rPr>
                        <a:t>ino, syear, semester, </a:t>
                      </a:r>
                      <a:r>
                        <a:rPr sz="2400" b="1">
                          <a:solidFill>
                            <a:srgbClr val="0000CC"/>
                          </a:solidFill>
                          <a:latin typeface="Arial" panose="020B0604020202020204" pitchFamily="34" charset="0"/>
                          <a:sym typeface="+mn-ea"/>
                        </a:rPr>
                        <a:t>grade)</a:t>
                      </a:r>
                      <a:endParaRPr lang="zh-CN" altLang="en-US" sz="2400" b="1">
                        <a:solidFill>
                          <a:srgbClr val="0000CC"/>
                        </a:solidFill>
                        <a:latin typeface="Arial" panose="020B0604020202020204" pitchFamily="34" charset="0"/>
                        <a:sym typeface="+mn-ea"/>
                      </a:endParaRPr>
                    </a:p>
                  </a:txBody>
                  <a:tcPr marL="288290" anchor="ctr" anchorCtr="0">
                    <a:lnL w="6350">
                      <a:solidFill>
                        <a:schemeClr val="tx1"/>
                      </a:solidFill>
                      <a:prstDash val="sysDash"/>
                    </a:lnL>
                    <a:lnR w="12700">
                      <a:solidFill>
                        <a:schemeClr val="tx1"/>
                      </a:solidFill>
                      <a:prstDash val="solid"/>
                    </a:lnR>
                    <a:lnT w="6350">
                      <a:solidFill>
                        <a:schemeClr val="tx1"/>
                      </a:solidFill>
                      <a:prstDash val="sysDash"/>
                    </a:lnT>
                    <a:lnB w="6350">
                      <a:solidFill>
                        <a:schemeClr val="tx1"/>
                      </a:solidFill>
                      <a:prstDash val="sysDash"/>
                    </a:lnB>
                    <a:noFill/>
                  </a:tcPr>
                </a:tc>
              </a:tr>
              <a:tr h="381000">
                <a:tc>
                  <a:txBody>
                    <a:bodyPr/>
                    <a:p>
                      <a:pPr algn="ctr">
                        <a:buNone/>
                      </a:pPr>
                      <a:r>
                        <a:rPr lang="zh-CN" altLang="en-US" sz="2400" b="1">
                          <a:solidFill>
                            <a:srgbClr val="0000CC"/>
                          </a:solidFill>
                          <a:latin typeface="Arial" panose="020B0604020202020204" pitchFamily="34" charset="0"/>
                          <a:sym typeface="+mn-ea"/>
                        </a:rPr>
                        <a:t>授课</a:t>
                      </a:r>
                      <a:endParaRPr lang="zh-CN" altLang="en-US" sz="2400" b="1">
                        <a:solidFill>
                          <a:srgbClr val="0000CC"/>
                        </a:solidFill>
                        <a:latin typeface="Arial" panose="020B0604020202020204" pitchFamily="34" charset="0"/>
                        <a:sym typeface="+mn-ea"/>
                      </a:endParaRPr>
                    </a:p>
                  </a:txBody>
                  <a:tcPr anchor="ctr" anchorCtr="0">
                    <a:lnL w="6350">
                      <a:solidFill>
                        <a:schemeClr val="tx1"/>
                      </a:solidFill>
                      <a:prstDash val="sysDash"/>
                    </a:lnL>
                    <a:lnR w="12700">
                      <a:solidFill>
                        <a:schemeClr val="tx1"/>
                      </a:solidFill>
                      <a:prstDash val="solid"/>
                    </a:lnR>
                    <a:lnT w="6350">
                      <a:solidFill>
                        <a:schemeClr val="tx1"/>
                      </a:solidFill>
                      <a:prstDash val="sysDash"/>
                    </a:lnT>
                    <a:lnB w="12700">
                      <a:solidFill>
                        <a:schemeClr val="tx1"/>
                      </a:solidFill>
                      <a:prstDash val="solid"/>
                    </a:lnB>
                    <a:noFill/>
                  </a:tcPr>
                </a:tc>
                <a:tc>
                  <a:txBody>
                    <a:bodyPr/>
                    <a:p>
                      <a:pPr algn="l">
                        <a:buNone/>
                      </a:pPr>
                      <a:r>
                        <a:rPr sz="2400" b="1">
                          <a:solidFill>
                            <a:srgbClr val="0000CC"/>
                          </a:solidFill>
                          <a:latin typeface="Arial" panose="020B0604020202020204" pitchFamily="34" charset="0"/>
                          <a:sym typeface="+mn-ea"/>
                        </a:rPr>
                        <a:t>Teach(ino, cno, tyear, semester, </a:t>
                      </a:r>
                      <a:r>
                        <a:rPr lang="en-US" sz="2400" b="1">
                          <a:solidFill>
                            <a:srgbClr val="0000CC"/>
                          </a:solidFill>
                          <a:latin typeface="Arial" panose="020B0604020202020204" pitchFamily="34" charset="0"/>
                          <a:sym typeface="+mn-ea"/>
                        </a:rPr>
                        <a:t>hour</a:t>
                      </a:r>
                      <a:r>
                        <a:rPr sz="2400" b="1">
                          <a:solidFill>
                            <a:srgbClr val="0000CC"/>
                          </a:solidFill>
                          <a:latin typeface="Arial" panose="020B0604020202020204" pitchFamily="34" charset="0"/>
                          <a:sym typeface="+mn-ea"/>
                        </a:rPr>
                        <a:t>s)</a:t>
                      </a:r>
                      <a:endParaRPr lang="zh-CN" altLang="en-US" sz="2400" b="1">
                        <a:solidFill>
                          <a:srgbClr val="0000CC"/>
                        </a:solidFill>
                        <a:latin typeface="Arial" panose="020B0604020202020204" pitchFamily="34" charset="0"/>
                        <a:sym typeface="+mn-ea"/>
                      </a:endParaRPr>
                    </a:p>
                  </a:txBody>
                  <a:tcPr marL="288290" anchor="ctr" anchorCtr="0">
                    <a:lnL w="6350">
                      <a:solidFill>
                        <a:schemeClr val="tx1"/>
                      </a:solidFill>
                      <a:prstDash val="sysDash"/>
                    </a:lnL>
                    <a:lnR w="12700">
                      <a:solidFill>
                        <a:schemeClr val="tx1"/>
                      </a:solidFill>
                      <a:prstDash val="solid"/>
                    </a:lnR>
                    <a:lnT w="6350">
                      <a:solidFill>
                        <a:schemeClr val="tx1"/>
                      </a:solidFill>
                      <a:prstDash val="sysDash"/>
                    </a:lnT>
                    <a:lnB w="12700">
                      <a:solidFill>
                        <a:schemeClr val="tx1"/>
                      </a:solidFill>
                      <a:prstDash val="solid"/>
                    </a:lnB>
                    <a:noFill/>
                  </a:tcPr>
                </a:tc>
              </a:tr>
            </a:tbl>
          </a:graphicData>
        </a:graphic>
      </p:graphicFrame>
      <p:sp>
        <p:nvSpPr>
          <p:cNvPr id="13" name="文本框 12"/>
          <p:cNvSpPr txBox="1"/>
          <p:nvPr/>
        </p:nvSpPr>
        <p:spPr>
          <a:xfrm>
            <a:off x="624840" y="3316605"/>
            <a:ext cx="10692765" cy="3486785"/>
          </a:xfrm>
          <a:prstGeom prst="rect">
            <a:avLst/>
          </a:prstGeom>
          <a:noFill/>
          <a:ln>
            <a:solidFill>
              <a:schemeClr val="accent1"/>
            </a:solidFill>
          </a:ln>
        </p:spPr>
        <p:txBody>
          <a:bodyPr wrap="square" rtlCol="0">
            <a:spAutoFit/>
          </a:bodyPr>
          <a:p>
            <a:pPr lvl="1">
              <a:lnSpc>
                <a:spcPct val="115000"/>
              </a:lnSpc>
              <a:spcBef>
                <a:spcPts val="0"/>
              </a:spcBef>
              <a:spcAft>
                <a:spcPts val="0"/>
              </a:spcAft>
            </a:pPr>
            <a:r>
              <a:rPr sz="2400" b="1">
                <a:solidFill>
                  <a:srgbClr val="0000CC"/>
                </a:solidFill>
                <a:latin typeface="Arial" panose="020B0604020202020204" pitchFamily="34" charset="0"/>
              </a:rPr>
              <a:t>Select S.sno, S.dept, AVG(R.grade*0.05*C.credit) </a:t>
            </a:r>
            <a:endParaRPr lang="en-US" sz="2400" b="1">
              <a:solidFill>
                <a:srgbClr val="0000CC"/>
              </a:solidFill>
              <a:latin typeface="Arial" panose="020B0604020202020204" pitchFamily="34" charset="0"/>
            </a:endParaRPr>
          </a:p>
          <a:p>
            <a:pPr lvl="1">
              <a:lnSpc>
                <a:spcPct val="115000"/>
              </a:lnSpc>
              <a:spcBef>
                <a:spcPts val="0"/>
              </a:spcBef>
              <a:spcAft>
                <a:spcPts val="0"/>
              </a:spcAft>
            </a:pPr>
            <a:r>
              <a:rPr sz="2400" b="1">
                <a:solidFill>
                  <a:srgbClr val="0000CC"/>
                </a:solidFill>
                <a:latin typeface="Arial" panose="020B0604020202020204" pitchFamily="34" charset="0"/>
              </a:rPr>
              <a:t>From  Student S, Study R, Course C</a:t>
            </a:r>
            <a:endParaRPr sz="2400" b="1">
              <a:solidFill>
                <a:srgbClr val="0000CC"/>
              </a:solidFill>
              <a:latin typeface="Arial" panose="020B0604020202020204" pitchFamily="34" charset="0"/>
            </a:endParaRPr>
          </a:p>
          <a:p>
            <a:pPr lvl="1">
              <a:lnSpc>
                <a:spcPct val="115000"/>
              </a:lnSpc>
              <a:spcBef>
                <a:spcPts val="0"/>
              </a:spcBef>
              <a:spcAft>
                <a:spcPts val="0"/>
              </a:spcAft>
            </a:pPr>
            <a:r>
              <a:rPr sz="2400" b="1">
                <a:solidFill>
                  <a:srgbClr val="0000CC"/>
                </a:solidFill>
                <a:latin typeface="Arial" panose="020B0604020202020204" pitchFamily="34" charset="0"/>
              </a:rPr>
              <a:t>Where  S.sno=R.sno  and  R.cno=C.cno  and</a:t>
            </a:r>
            <a:endParaRPr sz="2400" b="1">
              <a:solidFill>
                <a:srgbClr val="0000CC"/>
              </a:solidFill>
              <a:latin typeface="Arial" panose="020B0604020202020204" pitchFamily="34" charset="0"/>
            </a:endParaRPr>
          </a:p>
          <a:p>
            <a:pPr lvl="2">
              <a:lnSpc>
                <a:spcPct val="115000"/>
              </a:lnSpc>
              <a:spcBef>
                <a:spcPts val="0"/>
              </a:spcBef>
              <a:spcAft>
                <a:spcPts val="0"/>
              </a:spcAft>
            </a:pPr>
            <a:r>
              <a:rPr sz="2400" b="1">
                <a:solidFill>
                  <a:srgbClr val="0000CC"/>
                </a:solidFill>
                <a:latin typeface="Arial" panose="020B0604020202020204" pitchFamily="34" charset="0"/>
              </a:rPr>
              <a:t>S.sno  NOT IN  (select R1.sno  from Study R1, Course C1 </a:t>
            </a:r>
            <a:endParaRPr sz="2400" b="1">
              <a:solidFill>
                <a:srgbClr val="0000CC"/>
              </a:solidFill>
              <a:latin typeface="Arial" panose="020B0604020202020204" pitchFamily="34" charset="0"/>
            </a:endParaRPr>
          </a:p>
          <a:p>
            <a:pPr lvl="7">
              <a:lnSpc>
                <a:spcPct val="115000"/>
              </a:lnSpc>
              <a:spcBef>
                <a:spcPts val="0"/>
              </a:spcBef>
              <a:spcAft>
                <a:spcPts val="0"/>
              </a:spcAft>
            </a:pPr>
            <a:r>
              <a:rPr sz="2400" b="1">
                <a:solidFill>
                  <a:srgbClr val="0000CC"/>
                </a:solidFill>
                <a:latin typeface="Arial" panose="020B0604020202020204" pitchFamily="34" charset="0"/>
              </a:rPr>
              <a:t>where R1.cno=C1.cno and </a:t>
            </a:r>
            <a:endParaRPr sz="2400" b="1">
              <a:solidFill>
                <a:srgbClr val="0000CC"/>
              </a:solidFill>
              <a:latin typeface="Arial" panose="020B0604020202020204" pitchFamily="34" charset="0"/>
            </a:endParaRPr>
          </a:p>
          <a:p>
            <a:pPr lvl="8">
              <a:lnSpc>
                <a:spcPct val="115000"/>
              </a:lnSpc>
              <a:spcBef>
                <a:spcPts val="0"/>
              </a:spcBef>
              <a:spcAft>
                <a:spcPts val="0"/>
              </a:spcAft>
            </a:pPr>
            <a:r>
              <a:rPr sz="2400" b="1">
                <a:solidFill>
                  <a:srgbClr val="0000CC"/>
                </a:solidFill>
                <a:latin typeface="Arial" panose="020B0604020202020204" pitchFamily="34" charset="0"/>
              </a:rPr>
              <a:t>      C1.optional=’必修’  and  R1.grade &lt; 60 )</a:t>
            </a:r>
            <a:endParaRPr sz="2400" b="1">
              <a:solidFill>
                <a:srgbClr val="0000CC"/>
              </a:solidFill>
              <a:latin typeface="Arial" panose="020B0604020202020204" pitchFamily="34" charset="0"/>
            </a:endParaRPr>
          </a:p>
          <a:p>
            <a:pPr lvl="1">
              <a:lnSpc>
                <a:spcPct val="115000"/>
              </a:lnSpc>
              <a:spcBef>
                <a:spcPts val="0"/>
              </a:spcBef>
              <a:spcAft>
                <a:spcPts val="0"/>
              </a:spcAft>
            </a:pPr>
            <a:r>
              <a:rPr sz="2400" b="1">
                <a:solidFill>
                  <a:srgbClr val="0000CC"/>
                </a:solidFill>
                <a:latin typeface="Arial" panose="020B0604020202020204" pitchFamily="34" charset="0"/>
              </a:rPr>
              <a:t>Group by  S.sno, S.dept</a:t>
            </a:r>
            <a:endParaRPr sz="2400" b="1">
              <a:solidFill>
                <a:srgbClr val="0000CC"/>
              </a:solidFill>
              <a:latin typeface="Arial" panose="020B0604020202020204" pitchFamily="34" charset="0"/>
            </a:endParaRPr>
          </a:p>
          <a:p>
            <a:pPr lvl="1">
              <a:lnSpc>
                <a:spcPct val="115000"/>
              </a:lnSpc>
              <a:spcBef>
                <a:spcPts val="0"/>
              </a:spcBef>
              <a:spcAft>
                <a:spcPts val="0"/>
              </a:spcAft>
            </a:pPr>
            <a:r>
              <a:rPr sz="2400" b="1">
                <a:solidFill>
                  <a:srgbClr val="0000CC"/>
                </a:solidFill>
                <a:latin typeface="Arial" panose="020B0604020202020204" pitchFamily="34" charset="0"/>
              </a:rPr>
              <a:t>Order by  S.dept ASC,  AVG(R.grade*0.05*C.credit) DESC</a:t>
            </a:r>
            <a:endParaRPr sz="2400" b="1">
              <a:solidFill>
                <a:srgbClr val="0000CC"/>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4740</Words>
  <Application>WPS 演示</Application>
  <PresentationFormat>宽屏</PresentationFormat>
  <Paragraphs>324</Paragraphs>
  <Slides>10</Slides>
  <Notes>0</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vt:i4>
      </vt:variant>
      <vt:variant>
        <vt:lpstr>幻灯片标题</vt:lpstr>
      </vt:variant>
      <vt:variant>
        <vt:i4>10</vt:i4>
      </vt:variant>
    </vt:vector>
  </HeadingPairs>
  <TitlesOfParts>
    <vt:vector size="19" baseType="lpstr">
      <vt:lpstr>Arial</vt:lpstr>
      <vt:lpstr>宋体</vt:lpstr>
      <vt:lpstr>Wingdings</vt:lpstr>
      <vt:lpstr>Calibri</vt:lpstr>
      <vt:lpstr>微软雅黑</vt:lpstr>
      <vt:lpstr>Arial Unicode MS</vt:lpstr>
      <vt:lpstr>Calibri Light</vt:lpstr>
      <vt:lpstr>Office 主题</vt:lpstr>
      <vt:lpstr>Equation.KSEE3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njujack</dc:creator>
  <cp:lastModifiedBy>njujack</cp:lastModifiedBy>
  <cp:revision>34</cp:revision>
  <dcterms:created xsi:type="dcterms:W3CDTF">2017-03-24T01:21:00Z</dcterms:created>
  <dcterms:modified xsi:type="dcterms:W3CDTF">2018-04-26T09:29:47Z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2052-10.1.0.7245</vt:lpwstr>
  </property>
</Properties>
</file>