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606425"/>
          </a:xfrm>
        </p:spPr>
        <p:txBody>
          <a:bodyPr/>
          <a:p>
            <a:pPr algn="ctr"/>
            <a:r>
              <a:rPr lang="zh-CN" altLang="zh-CN" sz="3200" b="1">
                <a:latin typeface="+mn-ea"/>
              </a:rPr>
              <a:t>课后思考题 </a:t>
            </a:r>
            <a:r>
              <a:rPr lang="en-US" altLang="zh-CN" sz="3200" b="1">
                <a:latin typeface="+mn-ea"/>
              </a:rPr>
              <a:t>(2018.05.25)</a:t>
            </a:r>
            <a:endParaRPr lang="en-US" altLang="zh-CN" sz="3200" b="1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205" y="1308735"/>
            <a:ext cx="618045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 fontAlgn="auto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+mj-ea"/>
              <a:buAutoNum type="ea1JpnChsDbPeriod"/>
            </a:pPr>
            <a:r>
              <a:rPr lang="zh-CN" altLang="zh-CN" sz="2800" b="1">
                <a:solidFill>
                  <a:srgbClr val="0000CC"/>
                </a:solidFill>
                <a:latin typeface="+mn-ea"/>
                <a:sym typeface="+mn-ea"/>
              </a:rPr>
              <a:t>假设有如右图所示的</a:t>
            </a:r>
            <a:r>
              <a:rPr lang="en-US" altLang="zh-CN" sz="2800" b="1">
                <a:solidFill>
                  <a:srgbClr val="0000CC"/>
                </a:solidFill>
                <a:latin typeface="+mn-ea"/>
                <a:sym typeface="+mn-ea"/>
              </a:rPr>
              <a:t>E-R</a:t>
            </a:r>
            <a:r>
              <a:rPr lang="zh-CN" altLang="en-US" sz="2800" b="1">
                <a:solidFill>
                  <a:srgbClr val="0000CC"/>
                </a:solidFill>
                <a:latin typeface="+mn-ea"/>
                <a:sym typeface="+mn-ea"/>
              </a:rPr>
              <a:t>数据模型</a:t>
            </a:r>
            <a:endParaRPr lang="zh-CN" altLang="en-US" sz="2800" b="1">
              <a:solidFill>
                <a:srgbClr val="0000CC"/>
              </a:solidFill>
              <a:latin typeface="+mn-ea"/>
            </a:endParaRPr>
          </a:p>
          <a:p>
            <a:pPr marL="971550" lvl="1" indent="-514350" algn="l" fontAlgn="auto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>
                <a:solidFill>
                  <a:srgbClr val="0000CC"/>
                </a:solidFill>
                <a:latin typeface="+mn-ea"/>
                <a:sym typeface="+mn-ea"/>
              </a:rPr>
              <a:t>如果采用标准关系数据库，请给出其各个关系的定义命令。</a:t>
            </a:r>
            <a:endParaRPr lang="zh-CN" altLang="en-US" sz="2400" b="1">
              <a:solidFill>
                <a:srgbClr val="0000CC"/>
              </a:solidFill>
              <a:latin typeface="+mn-ea"/>
            </a:endParaRPr>
          </a:p>
          <a:p>
            <a:pPr marL="971550" lvl="1" indent="-514350" algn="l" fontAlgn="auto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>
                <a:solidFill>
                  <a:srgbClr val="0000CC"/>
                </a:solidFill>
                <a:latin typeface="+mn-ea"/>
                <a:sym typeface="+mn-ea"/>
              </a:rPr>
              <a:t>如果采用第四章所介绍的</a:t>
            </a:r>
            <a:r>
              <a:rPr lang="en-US" altLang="zh-CN" sz="2400" b="1">
                <a:solidFill>
                  <a:srgbClr val="0000CC"/>
                </a:solidFill>
                <a:latin typeface="+mn-ea"/>
                <a:sym typeface="+mn-ea"/>
              </a:rPr>
              <a:t>Oracle</a:t>
            </a:r>
            <a:r>
              <a:rPr lang="zh-CN" altLang="en-US" sz="2400" b="1">
                <a:solidFill>
                  <a:srgbClr val="0000CC"/>
                </a:solidFill>
                <a:latin typeface="+mn-ea"/>
                <a:sym typeface="+mn-ea"/>
              </a:rPr>
              <a:t>对象关系数据库，请给出各个类型和关系表的定义命令。</a:t>
            </a:r>
            <a:endParaRPr lang="zh-CN" altLang="en-US" sz="2400" b="1">
              <a:solidFill>
                <a:srgbClr val="0000CC"/>
              </a:solidFill>
              <a:latin typeface="+mn-ea"/>
              <a:sym typeface="+mn-ea"/>
            </a:endParaRPr>
          </a:p>
          <a:p>
            <a:pPr lvl="1" indent="0" algn="l" fontAlgn="auto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b="1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lang="zh-CN" altLang="en-US" sz="2400" b="1">
                <a:solidFill>
                  <a:srgbClr val="0000CC"/>
                </a:solidFill>
                <a:latin typeface="+mn-ea"/>
                <a:sym typeface="+mn-ea"/>
              </a:rPr>
              <a:t>注：类型名及属性的数据类型自己选择</a:t>
            </a:r>
            <a:r>
              <a:rPr lang="en-US" altLang="zh-CN" sz="2400" b="1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endParaRPr lang="en-US" altLang="zh-CN" sz="2400" b="1">
              <a:solidFill>
                <a:srgbClr val="0000CC"/>
              </a:solidFill>
              <a:latin typeface="+mn-ea"/>
              <a:sym typeface="+mn-ea"/>
            </a:endParaRPr>
          </a:p>
          <a:p>
            <a:endParaRPr lang="en-US" altLang="zh-CN" sz="24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9240" y="1215390"/>
            <a:ext cx="5377180" cy="3790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5495" y="173038"/>
            <a:ext cx="3693160" cy="460375"/>
          </a:xfrm>
        </p:spPr>
        <p:txBody>
          <a:bodyPr wrap="square">
            <a:spAutoFit/>
          </a:bodyPr>
          <a:p>
            <a:pPr algn="r">
              <a:lnSpc>
                <a:spcPct val="100000"/>
              </a:lnSpc>
            </a:pPr>
            <a:r>
              <a:rPr lang="zh-CN" altLang="zh-CN" sz="2400" b="1" u="sng"/>
              <a:t>课后思考题</a:t>
            </a:r>
            <a:r>
              <a:rPr lang="en-US" altLang="zh-CN" sz="2400" b="1" u="sng"/>
              <a:t>(20180525)</a:t>
            </a:r>
            <a:endParaRPr lang="en-US" altLang="zh-CN" sz="2400" b="1" u="sng"/>
          </a:p>
        </p:txBody>
      </p:sp>
      <p:sp>
        <p:nvSpPr>
          <p:cNvPr id="5" name="文本占位符 4"/>
          <p:cNvSpPr>
            <a:spLocks noGrp="1"/>
          </p:cNvSpPr>
          <p:nvPr>
            <p:ph type="body" orient="vert" idx="1"/>
          </p:nvPr>
        </p:nvSpPr>
        <p:spPr>
          <a:xfrm>
            <a:off x="693420" y="766445"/>
            <a:ext cx="10726420" cy="5063490"/>
          </a:xfrm>
        </p:spPr>
        <p:txBody>
          <a:bodyPr vert="horz">
            <a:normAutofit lnSpcReduction="10000"/>
          </a:bodyPr>
          <a:p>
            <a:pPr marL="571500" lvl="0" indent="-57150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ea"/>
              <a:buAutoNum type="ea1JpnChsDbPeriod" startAt="2"/>
            </a:pP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设有一个图书借阅关系：</a:t>
            </a:r>
            <a:endParaRPr lang="zh-CN" altLang="en-US" sz="2600" b="1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14400" lvl="2" indent="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ea"/>
              <a:buNone/>
            </a:pP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借阅(借书证号, 书号, 借阅时间, 归还时间)</a:t>
            </a:r>
            <a:endParaRPr lang="zh-CN" altLang="en-US" sz="2600" b="1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0" lvl="0" indent="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ea"/>
              <a:buNone/>
            </a:pP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其中：</a:t>
            </a:r>
            <a:endParaRPr lang="zh-CN" altLang="en-US" sz="2600" b="1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1550" lvl="1" indent="-51435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lt"/>
              <a:buAutoNum type="arabicPeriod"/>
            </a:pP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借阅</a:t>
            </a: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时间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和归还</a:t>
            </a: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时间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都是</a:t>
            </a:r>
            <a:r>
              <a:rPr lang="en-US" altLang="zh-CN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datetime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类型；</a:t>
            </a:r>
            <a:endParaRPr lang="zh-CN" altLang="en-US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971550" lvl="1" indent="-51435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lt"/>
              <a:buAutoNum type="arabicPeriod"/>
            </a:pP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一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个读者一次（同一借阅</a:t>
            </a: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时间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）可以借阅多本图书，也可以在不同时候借阅同一本图书。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971550" lvl="1" indent="-51435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lt"/>
              <a:buAutoNum type="arabicPeriod"/>
            </a:pPr>
            <a:endParaRPr lang="zh-CN" altLang="en-US" sz="26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lvl="0" indent="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ea"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请问：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914400" lvl="1" indent="-45720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ea"/>
              <a:buAutoNum type="arabicPeriod"/>
            </a:pPr>
            <a:r>
              <a:rPr lang="en-US" altLang="zh-CN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‘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借阅</a:t>
            </a:r>
            <a:r>
              <a:rPr lang="en-US" altLang="zh-CN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’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关系有哪些候选关键字？</a:t>
            </a:r>
            <a:endParaRPr lang="zh-CN" altLang="en-US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914400" lvl="1" indent="-457200" algn="l" eaLnBrk="0" fontAlgn="base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>
                <a:srgbClr val="996633"/>
              </a:buClr>
              <a:buFont typeface="+mj-ea"/>
              <a:buAutoNum type="arabicPeriod"/>
            </a:pPr>
            <a:r>
              <a:rPr lang="en-US" altLang="zh-CN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‘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借阅</a:t>
            </a:r>
            <a:r>
              <a:rPr lang="en-US" altLang="zh-CN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’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关系上有哪些函数依赖？</a:t>
            </a:r>
            <a:endParaRPr lang="zh-CN" altLang="en-US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5115" y="687070"/>
            <a:ext cx="116776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2085" indent="-172085">
              <a:lnSpc>
                <a:spcPct val="125000"/>
              </a:lnSpc>
              <a:buFont typeface="+mj-ea"/>
              <a:buAutoNum type="ea1JpnChsDbPeriod" startAt="3"/>
            </a:pPr>
            <a:r>
              <a:rPr lang="zh-CN" altLang="en-US" sz="2400" b="1">
                <a:solidFill>
                  <a:srgbClr val="0000CC"/>
                </a:solidFill>
              </a:rPr>
              <a:t>设有一个期末考试监考安排系统，其中需要存储的信息如下：每一门课程的课程号（具有唯一性）、课程名；每一位教师的工作证编号（具有唯一性）、姓名；每一场考试的开始时间、结束时间和考试教室。（开始时间和结束时间是date类型的字段，含日期和时间）</a:t>
            </a:r>
            <a:endParaRPr lang="zh-CN" altLang="en-US" sz="2400" b="1">
              <a:solidFill>
                <a:srgbClr val="0000CC"/>
              </a:solidFill>
            </a:endParaRPr>
          </a:p>
          <a:p>
            <a:pPr lvl="0" indent="501015">
              <a:lnSpc>
                <a:spcPct val="125000"/>
              </a:lnSpc>
            </a:pPr>
            <a:r>
              <a:rPr lang="zh-CN" altLang="en-US" sz="2400" b="1">
                <a:solidFill>
                  <a:srgbClr val="0000CC"/>
                </a:solidFill>
              </a:rPr>
              <a:t>如果规定：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4095" lvl="1" indent="-55626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每一门课程都有一位主讲教师、零或若干位助教老师；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一位老师可以担任多门课程的主讲任务，或者多门课程的助教任务；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每一门课的期末考试只安排一场，可分在多个教室中同时进行，在每一间考试教室中都可以安排一位或多位监考老师；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同一时间段，一间教室中只能安排一门课程的考试；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一位老师可以担任多门课程的监考任务，但在同一时间段内，一位老师只能在指定的一间教室中监考一门课。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8405495" y="173038"/>
            <a:ext cx="369316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zh-CN" sz="2400" b="1" u="sng"/>
              <a:t>课后思考题</a:t>
            </a:r>
            <a:r>
              <a:rPr lang="en-US" altLang="zh-CN" sz="2400" b="1" u="sng"/>
              <a:t>(20180525)</a:t>
            </a:r>
            <a:endParaRPr lang="en-US" altLang="zh-CN" sz="2400"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0045" y="617855"/>
            <a:ext cx="11393805" cy="5323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457200" indent="-4572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b="1">
                <a:solidFill>
                  <a:srgbClr val="0000CC"/>
                </a:solidFill>
                <a:sym typeface="+mn-ea"/>
              </a:rPr>
              <a:t>1. 请画出该数据库系统的E-R模型图；</a:t>
            </a:r>
            <a:endParaRPr lang="zh-CN" altLang="en-US" sz="2400" b="1">
              <a:solidFill>
                <a:srgbClr val="0000CC"/>
              </a:solidFill>
              <a:sym typeface="+mn-ea"/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endParaRPr lang="zh-CN" altLang="en-US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rgbClr val="0000CC"/>
                </a:solidFill>
                <a:sym typeface="+mn-ea"/>
              </a:rPr>
              <a:t>2. 请将上述E-R模型转换成相应的关系模型；</a:t>
            </a:r>
            <a:endParaRPr lang="zh-CN" altLang="en-US" sz="2400" b="1">
              <a:solidFill>
                <a:srgbClr val="0000CC"/>
              </a:solidFill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400" b="1">
              <a:solidFill>
                <a:srgbClr val="0000CC"/>
              </a:solidFill>
            </a:endParaRPr>
          </a:p>
          <a:p>
            <a:pPr marL="358775" indent="-35877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3. 假设用课程号，主讲教师编号，监考教师编号，考试教室和考试时间构成如下的关系：</a:t>
            </a:r>
            <a:endParaRPr lang="en-US" altLang="zh-CN" sz="2400" b="1">
              <a:solidFill>
                <a:srgbClr val="0000CC"/>
              </a:solidFill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R（课程号，主讲教师编号，监考教师编号，考试教室，考试时间）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请回答以下问题：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（1）写出该关系上的最小函数依赖集和所有关键字；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（2）请判断该关系最高能够满足到第几范式？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（3）如果关系R不满足BCNF，请将其分解到满足BCNF。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8405495" y="173038"/>
            <a:ext cx="369316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zh-CN" sz="2400" b="1" u="sng"/>
              <a:t>课后思考题</a:t>
            </a:r>
            <a:r>
              <a:rPr lang="en-US" altLang="zh-CN" sz="2400" b="1" u="sng"/>
              <a:t>(20180525)</a:t>
            </a:r>
            <a:endParaRPr lang="en-US" altLang="zh-CN" sz="2400"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Times New Roman</vt:lpstr>
      <vt:lpstr>Office 主题</vt:lpstr>
      <vt:lpstr>课后思考题 (2018.05.11)</vt:lpstr>
      <vt:lpstr>课后思考题(20170426)</vt:lpstr>
      <vt:lpstr>课后思考题(20180525)</vt:lpstr>
      <vt:lpstr>课后思考题(20180525)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njujack</dc:creator>
  <cp:lastModifiedBy>白杨1404057208</cp:lastModifiedBy>
  <cp:revision>12</cp:revision>
  <dcterms:created xsi:type="dcterms:W3CDTF">2015-05-05T08:02:00Z</dcterms:created>
  <dcterms:modified xsi:type="dcterms:W3CDTF">2018-05-25T08:38:26Z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