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9"/>
  </p:notesMasterIdLst>
  <p:handoutMasterIdLst>
    <p:handoutMasterId r:id="rId144"/>
  </p:handoutMasterIdLst>
  <p:sldIdLst>
    <p:sldId id="256" r:id="rId3"/>
    <p:sldId id="301" r:id="rId4"/>
    <p:sldId id="510" r:id="rId5"/>
    <p:sldId id="509" r:id="rId6"/>
    <p:sldId id="302" r:id="rId7"/>
    <p:sldId id="304" r:id="rId8"/>
    <p:sldId id="305" r:id="rId9"/>
    <p:sldId id="419" r:id="rId10"/>
    <p:sldId id="420" r:id="rId11"/>
    <p:sldId id="421" r:id="rId12"/>
    <p:sldId id="468" r:id="rId13"/>
    <p:sldId id="470" r:id="rId14"/>
    <p:sldId id="469" r:id="rId15"/>
    <p:sldId id="422" r:id="rId16"/>
    <p:sldId id="309" r:id="rId17"/>
    <p:sldId id="306" r:id="rId18"/>
    <p:sldId id="511" r:id="rId19"/>
    <p:sldId id="512" r:id="rId20"/>
    <p:sldId id="307" r:id="rId21"/>
    <p:sldId id="1612" r:id="rId22"/>
    <p:sldId id="308" r:id="rId23"/>
    <p:sldId id="1613" r:id="rId24"/>
    <p:sldId id="1799" r:id="rId25"/>
    <p:sldId id="303" r:id="rId26"/>
    <p:sldId id="310" r:id="rId27"/>
    <p:sldId id="1794" r:id="rId28"/>
    <p:sldId id="1795" r:id="rId29"/>
    <p:sldId id="1797" r:id="rId30"/>
    <p:sldId id="451" r:id="rId31"/>
    <p:sldId id="1796" r:id="rId32"/>
    <p:sldId id="452" r:id="rId33"/>
    <p:sldId id="395" r:id="rId34"/>
    <p:sldId id="312" r:id="rId35"/>
    <p:sldId id="313" r:id="rId36"/>
    <p:sldId id="1798" r:id="rId37"/>
    <p:sldId id="1262" r:id="rId38"/>
    <p:sldId id="314" r:id="rId39"/>
    <p:sldId id="1800" r:id="rId40"/>
    <p:sldId id="315" r:id="rId41"/>
    <p:sldId id="2615" r:id="rId42"/>
    <p:sldId id="394" r:id="rId43"/>
    <p:sldId id="709" r:id="rId44"/>
    <p:sldId id="710" r:id="rId45"/>
    <p:sldId id="706" r:id="rId46"/>
    <p:sldId id="316" r:id="rId47"/>
    <p:sldId id="2616" r:id="rId48"/>
    <p:sldId id="2617" r:id="rId49"/>
    <p:sldId id="2451" r:id="rId50"/>
    <p:sldId id="2452" r:id="rId51"/>
    <p:sldId id="2793" r:id="rId52"/>
    <p:sldId id="317" r:id="rId53"/>
    <p:sldId id="2289" r:id="rId54"/>
    <p:sldId id="2288" r:id="rId55"/>
    <p:sldId id="319" r:id="rId56"/>
    <p:sldId id="2788" r:id="rId57"/>
    <p:sldId id="2789" r:id="rId58"/>
    <p:sldId id="406" r:id="rId60"/>
    <p:sldId id="2450" r:id="rId61"/>
    <p:sldId id="320" r:id="rId62"/>
    <p:sldId id="713" r:id="rId63"/>
    <p:sldId id="716" r:id="rId64"/>
    <p:sldId id="2619" r:id="rId65"/>
    <p:sldId id="321" r:id="rId66"/>
    <p:sldId id="402" r:id="rId67"/>
    <p:sldId id="401" r:id="rId68"/>
    <p:sldId id="2791" r:id="rId69"/>
    <p:sldId id="717" r:id="rId70"/>
    <p:sldId id="2959" r:id="rId71"/>
    <p:sldId id="2960" r:id="rId72"/>
    <p:sldId id="2961" r:id="rId73"/>
    <p:sldId id="322" r:id="rId74"/>
    <p:sldId id="2794" r:id="rId75"/>
    <p:sldId id="299" r:id="rId76"/>
    <p:sldId id="300" r:id="rId77"/>
    <p:sldId id="2795" r:id="rId78"/>
    <p:sldId id="323" r:id="rId79"/>
    <p:sldId id="2962" r:id="rId80"/>
    <p:sldId id="329" r:id="rId81"/>
    <p:sldId id="516" r:id="rId82"/>
    <p:sldId id="517" r:id="rId83"/>
    <p:sldId id="330" r:id="rId84"/>
    <p:sldId id="331" r:id="rId85"/>
    <p:sldId id="332" r:id="rId86"/>
    <p:sldId id="333" r:id="rId87"/>
    <p:sldId id="407" r:id="rId88"/>
    <p:sldId id="1137" r:id="rId89"/>
    <p:sldId id="876" r:id="rId90"/>
    <p:sldId id="335" r:id="rId91"/>
    <p:sldId id="1138" r:id="rId92"/>
    <p:sldId id="1139" r:id="rId93"/>
    <p:sldId id="2983" r:id="rId94"/>
    <p:sldId id="2984" r:id="rId95"/>
    <p:sldId id="2985" r:id="rId96"/>
    <p:sldId id="2986" r:id="rId97"/>
    <p:sldId id="2987" r:id="rId98"/>
    <p:sldId id="2988" r:id="rId99"/>
    <p:sldId id="2989" r:id="rId100"/>
    <p:sldId id="2990" r:id="rId101"/>
    <p:sldId id="2991" r:id="rId102"/>
    <p:sldId id="2992" r:id="rId103"/>
    <p:sldId id="2993" r:id="rId104"/>
    <p:sldId id="2994" r:id="rId105"/>
    <p:sldId id="2995" r:id="rId106"/>
    <p:sldId id="2996" r:id="rId107"/>
    <p:sldId id="2997" r:id="rId108"/>
    <p:sldId id="2998" r:id="rId109"/>
    <p:sldId id="2999" r:id="rId110"/>
    <p:sldId id="3000" r:id="rId111"/>
    <p:sldId id="3001" r:id="rId112"/>
    <p:sldId id="3002" r:id="rId113"/>
    <p:sldId id="3003" r:id="rId114"/>
    <p:sldId id="3004" r:id="rId115"/>
    <p:sldId id="3005" r:id="rId116"/>
    <p:sldId id="3006" r:id="rId117"/>
    <p:sldId id="3007" r:id="rId118"/>
    <p:sldId id="3008" r:id="rId119"/>
    <p:sldId id="3009" r:id="rId120"/>
    <p:sldId id="3010" r:id="rId121"/>
    <p:sldId id="3011" r:id="rId122"/>
    <p:sldId id="3012" r:id="rId123"/>
    <p:sldId id="3013" r:id="rId124"/>
    <p:sldId id="3014" r:id="rId125"/>
    <p:sldId id="3015" r:id="rId126"/>
    <p:sldId id="3016" r:id="rId127"/>
    <p:sldId id="3017" r:id="rId128"/>
    <p:sldId id="3018" r:id="rId129"/>
    <p:sldId id="3019" r:id="rId130"/>
    <p:sldId id="3020" r:id="rId131"/>
    <p:sldId id="3021" r:id="rId132"/>
    <p:sldId id="3022" r:id="rId133"/>
    <p:sldId id="3023" r:id="rId134"/>
    <p:sldId id="3024" r:id="rId135"/>
    <p:sldId id="3025" r:id="rId136"/>
    <p:sldId id="3026" r:id="rId137"/>
    <p:sldId id="3027" r:id="rId138"/>
    <p:sldId id="3028" r:id="rId139"/>
    <p:sldId id="3029" r:id="rId140"/>
    <p:sldId id="3030" r:id="rId141"/>
    <p:sldId id="3031" r:id="rId142"/>
    <p:sldId id="3032" r:id="rId143"/>
  </p:sldIdLst>
  <p:sldSz cx="9144000" cy="6858000" type="screen4x3"/>
  <p:notesSz cx="6858000" cy="9144000"/>
  <p:defaultTextStyle>
    <a:defPPr>
      <a:defRPr lang="en-US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u="none" kern="1200" baseline="0">
        <a:solidFill>
          <a:schemeClr val="tx1"/>
        </a:solidFill>
        <a:latin typeface="Times New Roman" panose="02020603050405020304" pitchFamily="2" charset="0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u="none" kern="1200" baseline="0">
        <a:solidFill>
          <a:schemeClr val="tx1"/>
        </a:solidFill>
        <a:latin typeface="Times New Roman" panose="02020603050405020304" pitchFamily="2" charset="0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u="none" kern="1200" baseline="0">
        <a:solidFill>
          <a:schemeClr val="tx1"/>
        </a:solidFill>
        <a:latin typeface="Times New Roman" panose="02020603050405020304" pitchFamily="2" charset="0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u="none" kern="1200" baseline="0">
        <a:solidFill>
          <a:schemeClr val="tx1"/>
        </a:solidFill>
        <a:latin typeface="Times New Roman" panose="02020603050405020304" pitchFamily="2" charset="0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u="none" kern="1200" baseline="0">
        <a:solidFill>
          <a:schemeClr val="tx1"/>
        </a:solidFill>
        <a:latin typeface="Times New Roman" panose="02020603050405020304" pitchFamily="2" charset="0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u="none" kern="1200" baseline="0">
        <a:solidFill>
          <a:schemeClr val="tx1"/>
        </a:solidFill>
        <a:latin typeface="Times New Roman" panose="02020603050405020304" pitchFamily="2" charset="0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u="none" kern="1200" baseline="0">
        <a:solidFill>
          <a:schemeClr val="tx1"/>
        </a:solidFill>
        <a:latin typeface="Times New Roman" panose="02020603050405020304" pitchFamily="2" charset="0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u="none" kern="1200" baseline="0">
        <a:solidFill>
          <a:schemeClr val="tx1"/>
        </a:solidFill>
        <a:latin typeface="Times New Roman" panose="02020603050405020304" pitchFamily="2" charset="0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u="none" kern="1200" baseline="0">
        <a:solidFill>
          <a:schemeClr val="tx1"/>
        </a:solidFill>
        <a:latin typeface="Times New Roman" panose="02020603050405020304" pitchFamily="2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CC"/>
    <a:srgbClr val="A50021"/>
    <a:srgbClr val="3333FF"/>
    <a:srgbClr val="993366"/>
    <a:srgbClr val="CCFFFF"/>
    <a:srgbClr val="66FFFF"/>
    <a:srgbClr val="996600"/>
    <a:srgbClr val="C0C0C0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023"/>
        <p:guide pos="2902"/>
      </p:guideLst>
    </p:cSldViewPr>
  </p:slideViewPr>
  <p:gridSpacing cx="72005" cy="72005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7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6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notesMaster" Target="notesMasters/notesMaster1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7" Type="http://schemas.openxmlformats.org/officeDocument/2006/relationships/tableStyles" Target="tableStyles.xml"/><Relationship Id="rId146" Type="http://schemas.openxmlformats.org/officeDocument/2006/relationships/viewProps" Target="viewProps.xml"/><Relationship Id="rId145" Type="http://schemas.openxmlformats.org/officeDocument/2006/relationships/presProps" Target="presProps.xml"/><Relationship Id="rId144" Type="http://schemas.openxmlformats.org/officeDocument/2006/relationships/handoutMaster" Target="handoutMasters/handoutMaster1.xml"/><Relationship Id="rId143" Type="http://schemas.openxmlformats.org/officeDocument/2006/relationships/slide" Target="slides/slide140.xml"/><Relationship Id="rId142" Type="http://schemas.openxmlformats.org/officeDocument/2006/relationships/slide" Target="slides/slide139.xml"/><Relationship Id="rId141" Type="http://schemas.openxmlformats.org/officeDocument/2006/relationships/slide" Target="slides/slide138.xml"/><Relationship Id="rId140" Type="http://schemas.openxmlformats.org/officeDocument/2006/relationships/slide" Target="slides/slide137.xml"/><Relationship Id="rId14" Type="http://schemas.openxmlformats.org/officeDocument/2006/relationships/slide" Target="slides/slide12.xml"/><Relationship Id="rId139" Type="http://schemas.openxmlformats.org/officeDocument/2006/relationships/slide" Target="slides/slide136.xml"/><Relationship Id="rId138" Type="http://schemas.openxmlformats.org/officeDocument/2006/relationships/slide" Target="slides/slide135.xml"/><Relationship Id="rId137" Type="http://schemas.openxmlformats.org/officeDocument/2006/relationships/slide" Target="slides/slide134.xml"/><Relationship Id="rId136" Type="http://schemas.openxmlformats.org/officeDocument/2006/relationships/slide" Target="slides/slide133.xml"/><Relationship Id="rId135" Type="http://schemas.openxmlformats.org/officeDocument/2006/relationships/slide" Target="slides/slide132.xml"/><Relationship Id="rId134" Type="http://schemas.openxmlformats.org/officeDocument/2006/relationships/slide" Target="slides/slide131.xml"/><Relationship Id="rId133" Type="http://schemas.openxmlformats.org/officeDocument/2006/relationships/slide" Target="slides/slide130.xml"/><Relationship Id="rId132" Type="http://schemas.openxmlformats.org/officeDocument/2006/relationships/slide" Target="slides/slide129.xml"/><Relationship Id="rId131" Type="http://schemas.openxmlformats.org/officeDocument/2006/relationships/slide" Target="slides/slide128.xml"/><Relationship Id="rId130" Type="http://schemas.openxmlformats.org/officeDocument/2006/relationships/slide" Target="slides/slide127.xml"/><Relationship Id="rId13" Type="http://schemas.openxmlformats.org/officeDocument/2006/relationships/slide" Target="slides/slide11.xml"/><Relationship Id="rId129" Type="http://schemas.openxmlformats.org/officeDocument/2006/relationships/slide" Target="slides/slide126.xml"/><Relationship Id="rId128" Type="http://schemas.openxmlformats.org/officeDocument/2006/relationships/slide" Target="slides/slide125.xml"/><Relationship Id="rId127" Type="http://schemas.openxmlformats.org/officeDocument/2006/relationships/slide" Target="slides/slide124.xml"/><Relationship Id="rId126" Type="http://schemas.openxmlformats.org/officeDocument/2006/relationships/slide" Target="slides/slide123.xml"/><Relationship Id="rId125" Type="http://schemas.openxmlformats.org/officeDocument/2006/relationships/slide" Target="slides/slide122.xml"/><Relationship Id="rId124" Type="http://schemas.openxmlformats.org/officeDocument/2006/relationships/slide" Target="slides/slide121.xml"/><Relationship Id="rId123" Type="http://schemas.openxmlformats.org/officeDocument/2006/relationships/slide" Target="slides/slide120.xml"/><Relationship Id="rId122" Type="http://schemas.openxmlformats.org/officeDocument/2006/relationships/slide" Target="slides/slide119.xml"/><Relationship Id="rId121" Type="http://schemas.openxmlformats.org/officeDocument/2006/relationships/slide" Target="slides/slide118.xml"/><Relationship Id="rId120" Type="http://schemas.openxmlformats.org/officeDocument/2006/relationships/slide" Target="slides/slide117.xml"/><Relationship Id="rId12" Type="http://schemas.openxmlformats.org/officeDocument/2006/relationships/slide" Target="slides/slide10.xml"/><Relationship Id="rId119" Type="http://schemas.openxmlformats.org/officeDocument/2006/relationships/slide" Target="slides/slide116.xml"/><Relationship Id="rId118" Type="http://schemas.openxmlformats.org/officeDocument/2006/relationships/slide" Target="slides/slide115.xml"/><Relationship Id="rId117" Type="http://schemas.openxmlformats.org/officeDocument/2006/relationships/slide" Target="slides/slide114.xml"/><Relationship Id="rId116" Type="http://schemas.openxmlformats.org/officeDocument/2006/relationships/slide" Target="slides/slide113.xml"/><Relationship Id="rId115" Type="http://schemas.openxmlformats.org/officeDocument/2006/relationships/slide" Target="slides/slide112.xml"/><Relationship Id="rId114" Type="http://schemas.openxmlformats.org/officeDocument/2006/relationships/slide" Target="slides/slide111.xml"/><Relationship Id="rId113" Type="http://schemas.openxmlformats.org/officeDocument/2006/relationships/slide" Target="slides/slide110.xml"/><Relationship Id="rId112" Type="http://schemas.openxmlformats.org/officeDocument/2006/relationships/slide" Target="slides/slide109.xml"/><Relationship Id="rId111" Type="http://schemas.openxmlformats.org/officeDocument/2006/relationships/slide" Target="slides/slide108.xml"/><Relationship Id="rId110" Type="http://schemas.openxmlformats.org/officeDocument/2006/relationships/slide" Target="slides/slide107.xml"/><Relationship Id="rId11" Type="http://schemas.openxmlformats.org/officeDocument/2006/relationships/slide" Target="slides/slide9.xml"/><Relationship Id="rId109" Type="http://schemas.openxmlformats.org/officeDocument/2006/relationships/slide" Target="slides/slide106.xml"/><Relationship Id="rId108" Type="http://schemas.openxmlformats.org/officeDocument/2006/relationships/slide" Target="slides/slide105.xml"/><Relationship Id="rId107" Type="http://schemas.openxmlformats.org/officeDocument/2006/relationships/slide" Target="slides/slide104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32.wmf"/><Relationship Id="rId8" Type="http://schemas.openxmlformats.org/officeDocument/2006/relationships/image" Target="../media/image31.wmf"/><Relationship Id="rId7" Type="http://schemas.openxmlformats.org/officeDocument/2006/relationships/image" Target="../media/image30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2" Type="http://schemas.openxmlformats.org/officeDocument/2006/relationships/image" Target="../media/image35.wmf"/><Relationship Id="rId11" Type="http://schemas.openxmlformats.org/officeDocument/2006/relationships/image" Target="../media/image34.wmf"/><Relationship Id="rId10" Type="http://schemas.openxmlformats.org/officeDocument/2006/relationships/image" Target="../media/image33.wmf"/><Relationship Id="rId1" Type="http://schemas.openxmlformats.org/officeDocument/2006/relationships/image" Target="../media/image2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6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7.wmf"/></Relationships>
</file>

<file path=ppt/drawings/_rels/vmlDrawing21.vml.rels><?xml version="1.0" encoding="UTF-8" standalone="yes"?>
<Relationships xmlns="http://schemas.openxmlformats.org/package/2006/relationships"><Relationship Id="rId4" Type="http://schemas.openxmlformats.org/officeDocument/2006/relationships/image" Target="../media/image50.wmf"/><Relationship Id="rId3" Type="http://schemas.openxmlformats.org/officeDocument/2006/relationships/image" Target="../media/image47.wmf"/><Relationship Id="rId2" Type="http://schemas.openxmlformats.org/officeDocument/2006/relationships/image" Target="../media/image49.wmf"/><Relationship Id="rId1" Type="http://schemas.openxmlformats.org/officeDocument/2006/relationships/image" Target="../media/image46.wmf"/></Relationships>
</file>

<file path=ppt/drawings/_rels/vmlDrawing22.vml.rels><?xml version="1.0" encoding="UTF-8" standalone="yes"?>
<Relationships xmlns="http://schemas.openxmlformats.org/package/2006/relationships"><Relationship Id="rId4" Type="http://schemas.openxmlformats.org/officeDocument/2006/relationships/image" Target="../media/image50.wmf"/><Relationship Id="rId3" Type="http://schemas.openxmlformats.org/officeDocument/2006/relationships/image" Target="../media/image47.wmf"/><Relationship Id="rId2" Type="http://schemas.openxmlformats.org/officeDocument/2006/relationships/image" Target="../media/image49.wmf"/><Relationship Id="rId1" Type="http://schemas.openxmlformats.org/officeDocument/2006/relationships/image" Target="../media/image46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6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6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algn="l" eaLnBrk="1" fontAlgn="base" hangingPunct="1"/>
            <a:endParaRPr lang="zh-CN" altLang="en-US" sz="1200" strike="noStrike" noProof="1" dirty="0">
              <a:ea typeface="宋体" panose="02010600030101010101" pitchFamily="2" charset="-122"/>
            </a:endParaRPr>
          </a:p>
        </p:txBody>
      </p:sp>
      <p:sp>
        <p:nvSpPr>
          <p:cNvPr id="2051" name="Rectangle 3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algn="r" eaLnBrk="1" fontAlgn="base" hangingPunct="1"/>
            <a:endParaRPr lang="en-US" altLang="x-none" sz="1200" strike="noStrike" noProof="1" dirty="0">
              <a:ea typeface="宋体" panose="02010600030101010101" pitchFamily="2" charset="-122"/>
            </a:endParaRPr>
          </a:p>
        </p:txBody>
      </p:sp>
      <p:sp>
        <p:nvSpPr>
          <p:cNvPr id="2052" name="Rectangle 4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Rectangle 5"/>
          <p:cNvSpPr>
            <a:spLocks noGrp="1"/>
          </p:cNvSpPr>
          <p:nvPr>
            <p:ph type="body" sz="quarter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0"/>
            <a:r>
              <a:rPr lang="zh-CN" altLang="en-US" dirty="0"/>
              <a:t>第二级</a:t>
            </a:r>
            <a:endParaRPr lang="zh-CN" altLang="en-US" dirty="0"/>
          </a:p>
          <a:p>
            <a:pPr lvl="2" indent="0"/>
            <a:r>
              <a:rPr lang="zh-CN" altLang="en-US" dirty="0"/>
              <a:t>第三级</a:t>
            </a:r>
            <a:endParaRPr lang="zh-CN" altLang="en-US" dirty="0"/>
          </a:p>
          <a:p>
            <a:pPr lvl="3" indent="0"/>
            <a:r>
              <a:rPr lang="zh-CN" altLang="en-US" dirty="0"/>
              <a:t>第四级</a:t>
            </a:r>
            <a:endParaRPr lang="zh-CN" altLang="en-US" dirty="0"/>
          </a:p>
          <a:p>
            <a:pPr lvl="4" indent="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054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l" eaLnBrk="1" fontAlgn="base" hangingPunct="1"/>
            <a:endParaRPr lang="en-US" altLang="x-none" sz="1200" strike="noStrike" noProof="1" dirty="0">
              <a:ea typeface="宋体" panose="02010600030101010101" pitchFamily="2" charset="-122"/>
            </a:endParaRPr>
          </a:p>
        </p:txBody>
      </p:sp>
      <p:sp>
        <p:nvSpPr>
          <p:cNvPr id="2055" name="Rectangle 7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en-US" altLang="x-none" sz="1200" strike="noStrike" noProof="1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u="none" kern="1200" baseline="0">
        <a:solidFill>
          <a:schemeClr val="tx1"/>
        </a:solidFill>
        <a:latin typeface="+mn-lt"/>
        <a:ea typeface="+mn-ea"/>
        <a:cs typeface="+mn-cs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u="none" kern="1200" baseline="0">
        <a:solidFill>
          <a:schemeClr val="tx1"/>
        </a:solidFill>
        <a:latin typeface="+mn-lt"/>
        <a:ea typeface="+mn-ea"/>
        <a:cs typeface="+mn-cs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u="none" kern="1200" baseline="0">
        <a:solidFill>
          <a:schemeClr val="tx1"/>
        </a:solidFill>
        <a:latin typeface="+mn-lt"/>
        <a:ea typeface="+mn-ea"/>
        <a:cs typeface="+mn-cs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u="none" kern="1200" baseline="0">
        <a:solidFill>
          <a:schemeClr val="tx1"/>
        </a:solidFill>
        <a:latin typeface="+mn-lt"/>
        <a:ea typeface="+mn-ea"/>
        <a:cs typeface="+mn-cs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u="none" kern="1200" baseline="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2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3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4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5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6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8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9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5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6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7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8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r>
              <a:rPr lang="en-US" altLang="zh-CN"/>
              <a:t>card(Instructors, teaches)=(0, N): </a:t>
            </a:r>
            <a:r>
              <a:rPr lang="zh-CN" altLang="zh-CN"/>
              <a:t>允许有一些老师在</a:t>
            </a:r>
            <a:r>
              <a:rPr lang="en-US" altLang="zh-CN"/>
              <a:t>teaches</a:t>
            </a:r>
            <a:r>
              <a:rPr lang="zh-CN" altLang="en-US"/>
              <a:t>联系中没有出现过（</a:t>
            </a:r>
            <a:r>
              <a:rPr lang="zh-CN" altLang="zh-CN"/>
              <a:t>从未担任过授课任务），也允许一些老师</a:t>
            </a:r>
            <a:r>
              <a:rPr lang="zh-CN" altLang="zh-CN">
                <a:sym typeface="+mn-ea"/>
              </a:rPr>
              <a:t>在</a:t>
            </a:r>
            <a:r>
              <a:rPr lang="en-US" altLang="zh-CN">
                <a:sym typeface="+mn-ea"/>
              </a:rPr>
              <a:t>teaches</a:t>
            </a:r>
            <a:r>
              <a:rPr lang="zh-CN" altLang="en-US">
                <a:sym typeface="+mn-ea"/>
              </a:rPr>
              <a:t>联系中出现过多次（</a:t>
            </a:r>
            <a:r>
              <a:rPr lang="zh-CN" altLang="zh-CN"/>
              <a:t>担任过多次授课任务）</a:t>
            </a:r>
            <a:endParaRPr lang="zh-CN" altLang="zh-CN"/>
          </a:p>
          <a:p>
            <a:r>
              <a:rPr lang="en-US" altLang="zh-CN">
                <a:sym typeface="+mn-ea"/>
              </a:rPr>
              <a:t>card(Course_sections, teaches)=(1, 1): </a:t>
            </a:r>
            <a:r>
              <a:rPr lang="zh-CN" altLang="en-US">
                <a:sym typeface="+mn-ea"/>
              </a:rPr>
              <a:t>每一个</a:t>
            </a:r>
            <a:r>
              <a:rPr lang="en-US" altLang="zh-CN">
                <a:sym typeface="+mn-ea"/>
              </a:rPr>
              <a:t>Course_sections</a:t>
            </a:r>
            <a:r>
              <a:rPr lang="zh-CN" altLang="en-US">
                <a:sym typeface="+mn-ea"/>
              </a:rPr>
              <a:t>都应该安排且只安排一位授课老师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card(Employees, works_on)=(1, N): </a:t>
            </a:r>
            <a:r>
              <a:rPr lang="zh-CN" altLang="en-US">
                <a:sym typeface="+mn-ea"/>
              </a:rPr>
              <a:t>每一位员工，至少要参与到一个项目中去，允许一个员工参与到多个项目中去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card(Projects, works_on)=(0, N): </a:t>
            </a:r>
            <a:r>
              <a:rPr lang="zh-CN" altLang="zh-CN">
                <a:sym typeface="+mn-ea"/>
              </a:rPr>
              <a:t>一个项目可以暂时没有参与的员工，也允许一个项目中有多位参与的员工</a:t>
            </a:r>
            <a:endParaRPr lang="zh-CN" altLang="zh-CN">
              <a:sym typeface="+mn-ea"/>
            </a:endParaRPr>
          </a:p>
          <a:p>
            <a:r>
              <a:rPr lang="en-US" altLang="zh-CN">
                <a:sym typeface="+mn-ea"/>
              </a:rPr>
              <a:t>card(Employees(report_to), manages)=(0, 1)       card(Employees(manager_of), manages)=(0, N)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一位员工以</a:t>
            </a:r>
            <a:r>
              <a:rPr lang="en-US" altLang="zh-CN">
                <a:sym typeface="+mn-ea"/>
              </a:rPr>
              <a:t>reports_to</a:t>
            </a:r>
            <a:r>
              <a:rPr lang="zh-CN" altLang="en-US">
                <a:sym typeface="+mn-ea"/>
              </a:rPr>
              <a:t>角色（被管理者）在</a:t>
            </a:r>
            <a:r>
              <a:rPr lang="en-US" altLang="zh-CN">
                <a:sym typeface="+mn-ea"/>
              </a:rPr>
              <a:t>manages</a:t>
            </a:r>
            <a:r>
              <a:rPr lang="zh-CN" altLang="en-US">
                <a:sym typeface="+mn-ea"/>
              </a:rPr>
              <a:t>联系中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最多出现一次，也可以不出现</a:t>
            </a:r>
            <a:r>
              <a:rPr lang="en-US" altLang="zh-CN">
                <a:sym typeface="+mn-ea"/>
              </a:rPr>
              <a:t>’</a:t>
            </a:r>
            <a:r>
              <a:rPr lang="zh-CN" altLang="en-US">
                <a:sym typeface="+mn-ea"/>
              </a:rPr>
              <a:t>； 而一位员工以</a:t>
            </a:r>
            <a:r>
              <a:rPr lang="en-US" altLang="zh-CN">
                <a:sym typeface="+mn-ea"/>
              </a:rPr>
              <a:t>manager_of</a:t>
            </a:r>
            <a:r>
              <a:rPr lang="zh-CN" altLang="en-US">
                <a:sym typeface="+mn-ea"/>
              </a:rPr>
              <a:t>角色（管理者）在</a:t>
            </a:r>
            <a:r>
              <a:rPr lang="en-US" altLang="zh-CN">
                <a:sym typeface="+mn-ea"/>
              </a:rPr>
              <a:t>manages</a:t>
            </a:r>
            <a:r>
              <a:rPr lang="zh-CN" altLang="en-US">
                <a:sym typeface="+mn-ea"/>
              </a:rPr>
              <a:t>联系中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可以出现多次，也可以不出现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。</a:t>
            </a:r>
            <a:r>
              <a:rPr lang="en-US" altLang="zh-CN">
                <a:sym typeface="+mn-ea"/>
              </a:rPr>
              <a:t>manages</a:t>
            </a:r>
            <a:r>
              <a:rPr lang="zh-CN" altLang="en-US">
                <a:sym typeface="+mn-ea"/>
              </a:rPr>
              <a:t>联系上的这次参与方式的定义，反映了在现实世界的企业管理制度中，严格的</a:t>
            </a:r>
            <a:r>
              <a:rPr lang="en-US" altLang="zh-CN">
                <a:sym typeface="+mn-ea"/>
              </a:rPr>
              <a:t>‘</a:t>
            </a:r>
            <a:r>
              <a:rPr lang="zh-CN" altLang="en-US">
                <a:sym typeface="+mn-ea"/>
              </a:rPr>
              <a:t>树</a:t>
            </a:r>
            <a:r>
              <a:rPr lang="en-US" altLang="zh-CN">
                <a:sym typeface="+mn-ea"/>
              </a:rPr>
              <a:t>’</a:t>
            </a:r>
            <a:r>
              <a:rPr lang="zh-CN" altLang="en-US">
                <a:sym typeface="+mn-ea"/>
              </a:rPr>
              <a:t>状上下级层次关系。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4" name="幻灯片图像占位符 8193"/>
          <p:cNvSpPr>
            <a:spLocks noGrp="1" noTextEdit="1"/>
          </p:cNvSpPr>
          <p:nvPr>
            <p:ph type="sldImg"/>
          </p:nvPr>
        </p:nvSpPr>
        <p:spPr>
          <a:xfrm>
            <a:off x="1141413" y="684213"/>
            <a:ext cx="4572000" cy="3429000"/>
          </a:xfrm>
        </p:spPr>
      </p:sp>
      <p:sp>
        <p:nvSpPr>
          <p:cNvPr id="8195" name="文本占位符 8194"/>
          <p:cNvSpPr>
            <a:spLocks noGrp="1"/>
          </p:cNvSpPr>
          <p:nvPr>
            <p:ph type="body"/>
          </p:nvPr>
        </p:nvSpPr>
        <p:spPr>
          <a:xfrm>
            <a:off x="912813" y="4341813"/>
            <a:ext cx="5029200" cy="588962"/>
          </a:xfrm>
        </p:spPr>
        <p:txBody>
          <a:bodyPr anchor="ctr"/>
          <a:p>
            <a:pPr lvl="0"/>
            <a:r>
              <a:rPr lang="zh-CN" altLang="en-US" dirty="0"/>
              <a:t>两个实体集及其各自的属性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42" name="幻灯片图像占位符 10241"/>
          <p:cNvSpPr>
            <a:spLocks noGrp="1" noTextEdit="1"/>
          </p:cNvSpPr>
          <p:nvPr>
            <p:ph type="sldImg"/>
          </p:nvPr>
        </p:nvSpPr>
        <p:spPr>
          <a:xfrm>
            <a:off x="1141413" y="684213"/>
            <a:ext cx="4572000" cy="3429000"/>
          </a:xfrm>
        </p:spPr>
      </p:sp>
      <p:sp>
        <p:nvSpPr>
          <p:cNvPr id="10243" name="文本占位符 10242"/>
          <p:cNvSpPr>
            <a:spLocks noGrp="1"/>
          </p:cNvSpPr>
          <p:nvPr>
            <p:ph type="body"/>
          </p:nvPr>
        </p:nvSpPr>
        <p:spPr>
          <a:xfrm>
            <a:off x="912813" y="4341813"/>
            <a:ext cx="5029200" cy="4114800"/>
          </a:xfrm>
        </p:spPr>
        <p:txBody>
          <a:bodyPr anchor="ctr"/>
          <a:p>
            <a:pPr marL="228600" lvl="0" indent="-228600">
              <a:buAutoNum type="arabicPeriod"/>
            </a:pPr>
            <a:r>
              <a:rPr lang="zh-CN" altLang="en-US" dirty="0">
                <a:ea typeface="宋体" panose="02010600030101010101" pitchFamily="2" charset="-122"/>
              </a:rPr>
              <a:t>两个联系</a:t>
            </a:r>
            <a:endParaRPr lang="zh-CN" altLang="en-US" dirty="0">
              <a:ea typeface="宋体" panose="02010600030101010101" pitchFamily="2" charset="-122"/>
            </a:endParaRPr>
          </a:p>
          <a:p>
            <a:pPr marL="228600" lvl="0" indent="-228600">
              <a:buAutoNum type="arabicPeriod"/>
            </a:pPr>
            <a:r>
              <a:rPr lang="zh-CN" altLang="en-US" dirty="0"/>
              <a:t>请关注‘回复’联系：因为是单个实体集内部的联系，因此必须知道与上下两根线段相关的两份‘帖子’在‘回复’联系中所担当的角色，之后才能标注上正确的函数对应关系。一般采用如图所示的‘文字标注’的方式。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2290" name="幻灯片图像占位符 12289"/>
          <p:cNvSpPr>
            <a:spLocks noGrp="1" noTextEdit="1"/>
          </p:cNvSpPr>
          <p:nvPr>
            <p:ph type="sldImg"/>
          </p:nvPr>
        </p:nvSpPr>
        <p:spPr>
          <a:xfrm>
            <a:off x="1139825" y="682625"/>
            <a:ext cx="4572000" cy="3429000"/>
          </a:xfrm>
        </p:spPr>
      </p:sp>
      <p:sp>
        <p:nvSpPr>
          <p:cNvPr id="12291" name="文本占位符 12290"/>
          <p:cNvSpPr>
            <a:spLocks noGrp="1"/>
          </p:cNvSpPr>
          <p:nvPr>
            <p:ph type="body"/>
          </p:nvPr>
        </p:nvSpPr>
        <p:spPr>
          <a:xfrm>
            <a:off x="911225" y="4340225"/>
            <a:ext cx="5029200" cy="4114800"/>
          </a:xfrm>
        </p:spPr>
        <p:txBody>
          <a:bodyPr anchor="ctr"/>
          <a:p>
            <a:pPr marL="228600" lvl="0" indent="-228600">
              <a:buAutoNum type="arabicPeriod"/>
            </a:pPr>
            <a:r>
              <a:rPr lang="zh-CN" altLang="en-US" sz="1000" dirty="0"/>
              <a:t>我们可以通过在实体集与联系之间的线段上加上‘势’的标注来描述一个‘实体集’在一个‘联系’中的参与方式。</a:t>
            </a:r>
            <a:endParaRPr lang="zh-CN" altLang="en-US" sz="1000" dirty="0"/>
          </a:p>
          <a:p>
            <a:pPr marL="228600" lvl="0" indent="-228600">
              <a:buAutoNum type="arabicPeriod"/>
            </a:pPr>
            <a:r>
              <a:rPr lang="zh-CN" altLang="en-US" sz="1000" dirty="0"/>
              <a:t>一个实体集</a:t>
            </a:r>
            <a:r>
              <a:rPr lang="en-US" altLang="x-none" sz="1000" dirty="0"/>
              <a:t>E</a:t>
            </a:r>
            <a:r>
              <a:rPr lang="zh-CN" altLang="en-US" sz="1000" dirty="0"/>
              <a:t>在一个联系</a:t>
            </a:r>
            <a:r>
              <a:rPr lang="en-US" altLang="x-none" sz="1000" dirty="0"/>
              <a:t>R</a:t>
            </a:r>
            <a:r>
              <a:rPr lang="zh-CN" altLang="en-US" sz="1000" dirty="0"/>
              <a:t>中的参与方式可以用一个二元组</a:t>
            </a:r>
            <a:r>
              <a:rPr lang="en-US" altLang="x-none" sz="1000" dirty="0"/>
              <a:t>(x, y)</a:t>
            </a:r>
            <a:r>
              <a:rPr lang="zh-CN" altLang="en-US" sz="1000" dirty="0"/>
              <a:t>来表示，其中：</a:t>
            </a:r>
            <a:endParaRPr lang="zh-CN" altLang="en-US" sz="1000" dirty="0"/>
          </a:p>
          <a:p>
            <a:pPr marL="685800" lvl="1" indent="-228600">
              <a:buAutoNum type="alphaLcParenR"/>
            </a:pPr>
            <a:r>
              <a:rPr lang="en-US" altLang="x-none" sz="1000" dirty="0">
                <a:ea typeface="宋体" panose="02010600030101010101" pitchFamily="2" charset="-122"/>
              </a:rPr>
              <a:t> x </a:t>
            </a:r>
            <a:r>
              <a:rPr lang="zh-CN" altLang="en-US" sz="1000" dirty="0"/>
              <a:t>表示实体集</a:t>
            </a:r>
            <a:r>
              <a:rPr lang="en-US" altLang="x-none" sz="1000" dirty="0"/>
              <a:t>E</a:t>
            </a:r>
            <a:r>
              <a:rPr lang="zh-CN" altLang="en-US" sz="1000" dirty="0"/>
              <a:t>在联系</a:t>
            </a:r>
            <a:r>
              <a:rPr lang="en-US" altLang="x-none" sz="1000" dirty="0"/>
              <a:t>R</a:t>
            </a:r>
            <a:r>
              <a:rPr lang="zh-CN" altLang="en-US" sz="1000" dirty="0"/>
              <a:t>中的“最小参与基数”，其取值只有</a:t>
            </a:r>
            <a:r>
              <a:rPr lang="en-US" altLang="x-none" sz="1000" dirty="0"/>
              <a:t>0</a:t>
            </a:r>
            <a:r>
              <a:rPr lang="zh-CN" altLang="en-US" sz="1000" dirty="0"/>
              <a:t>和</a:t>
            </a:r>
            <a:r>
              <a:rPr lang="en-US" altLang="x-none" sz="1000" dirty="0"/>
              <a:t>1</a:t>
            </a:r>
            <a:r>
              <a:rPr lang="zh-CN" altLang="en-US" sz="1000" dirty="0"/>
              <a:t>。其中：‘</a:t>
            </a:r>
            <a:r>
              <a:rPr lang="en-US" altLang="x-none" sz="1000" dirty="0"/>
              <a:t>1’</a:t>
            </a:r>
            <a:r>
              <a:rPr lang="zh-CN" altLang="en-US" sz="1000" dirty="0"/>
              <a:t>表示实体集</a:t>
            </a:r>
            <a:r>
              <a:rPr lang="en-US" altLang="x-none" sz="1000" dirty="0"/>
              <a:t>E</a:t>
            </a:r>
            <a:r>
              <a:rPr lang="zh-CN" altLang="en-US" sz="1000" dirty="0"/>
              <a:t>中的每一个实体都“至少”要参与到联系</a:t>
            </a:r>
            <a:r>
              <a:rPr lang="en-US" altLang="x-none" sz="1000" dirty="0"/>
              <a:t>R</a:t>
            </a:r>
            <a:r>
              <a:rPr lang="zh-CN" altLang="en-US" sz="1000" dirty="0"/>
              <a:t>中‘</a:t>
            </a:r>
            <a:r>
              <a:rPr lang="en-US" altLang="x-none" sz="1000" dirty="0"/>
              <a:t>1’</a:t>
            </a:r>
            <a:r>
              <a:rPr lang="zh-CN" altLang="en-US" sz="1000" dirty="0"/>
              <a:t>次，而‘</a:t>
            </a:r>
            <a:r>
              <a:rPr lang="en-US" altLang="x-none" sz="1000" dirty="0"/>
              <a:t>0’</a:t>
            </a:r>
            <a:r>
              <a:rPr lang="zh-CN" altLang="en-US" sz="1000" dirty="0"/>
              <a:t>则表示允许实体集</a:t>
            </a:r>
            <a:r>
              <a:rPr lang="en-US" altLang="x-none" sz="1000" dirty="0"/>
              <a:t>E</a:t>
            </a:r>
            <a:r>
              <a:rPr lang="zh-CN" altLang="en-US" sz="1000" dirty="0"/>
              <a:t>中的某个（些）实体没有参与到联系‘</a:t>
            </a:r>
            <a:r>
              <a:rPr lang="en-US" altLang="x-none" sz="1000" dirty="0"/>
              <a:t>R’</a:t>
            </a:r>
            <a:r>
              <a:rPr lang="zh-CN" altLang="en-US" sz="1000" dirty="0"/>
              <a:t>中去。</a:t>
            </a:r>
            <a:endParaRPr lang="zh-CN" altLang="en-US" sz="1000" dirty="0"/>
          </a:p>
          <a:p>
            <a:pPr marL="685800" lvl="1" indent="-228600">
              <a:buAutoNum type="alphaLcParenR"/>
            </a:pPr>
            <a:r>
              <a:rPr lang="en-US" altLang="x-none" sz="1000" dirty="0">
                <a:ea typeface="宋体" panose="02010600030101010101" pitchFamily="2" charset="-122"/>
              </a:rPr>
              <a:t> y </a:t>
            </a:r>
            <a:r>
              <a:rPr lang="zh-CN" altLang="en-US" sz="1000" dirty="0"/>
              <a:t>表示实体集</a:t>
            </a:r>
            <a:r>
              <a:rPr lang="en-US" altLang="x-none" sz="1000" dirty="0"/>
              <a:t>E</a:t>
            </a:r>
            <a:r>
              <a:rPr lang="zh-CN" altLang="en-US" sz="1000" dirty="0"/>
              <a:t>在联系</a:t>
            </a:r>
            <a:r>
              <a:rPr lang="en-US" altLang="x-none" sz="1000" dirty="0"/>
              <a:t>R</a:t>
            </a:r>
            <a:r>
              <a:rPr lang="zh-CN" altLang="en-US" sz="1000" dirty="0"/>
              <a:t>中的“最大参与基数”，其取值只有</a:t>
            </a:r>
            <a:r>
              <a:rPr lang="en-US" altLang="x-none" sz="1000" dirty="0"/>
              <a:t>1</a:t>
            </a:r>
            <a:r>
              <a:rPr lang="zh-CN" altLang="en-US" sz="1000" dirty="0"/>
              <a:t>和</a:t>
            </a:r>
            <a:r>
              <a:rPr lang="en-US" altLang="x-none" sz="1000" dirty="0"/>
              <a:t>N(</a:t>
            </a:r>
            <a:r>
              <a:rPr lang="zh-CN" altLang="en-US" sz="1000" dirty="0"/>
              <a:t>注：任意一个字母符号</a:t>
            </a:r>
            <a:r>
              <a:rPr lang="en-US" altLang="x-none" sz="1000" dirty="0"/>
              <a:t>)</a:t>
            </a:r>
            <a:r>
              <a:rPr lang="zh-CN" altLang="en-US" sz="1000" dirty="0"/>
              <a:t>。其中：‘</a:t>
            </a:r>
            <a:r>
              <a:rPr lang="en-US" altLang="x-none" sz="1000" dirty="0"/>
              <a:t>1’</a:t>
            </a:r>
            <a:r>
              <a:rPr lang="zh-CN" altLang="en-US" sz="1000" dirty="0"/>
              <a:t>表示实体集</a:t>
            </a:r>
            <a:r>
              <a:rPr lang="en-US" altLang="x-none" sz="1000" dirty="0"/>
              <a:t>E</a:t>
            </a:r>
            <a:r>
              <a:rPr lang="zh-CN" altLang="en-US" sz="1000" dirty="0"/>
              <a:t>中的每一个实体“最多”只能参与到联系</a:t>
            </a:r>
            <a:r>
              <a:rPr lang="en-US" altLang="x-none" sz="1000" dirty="0"/>
              <a:t>R</a:t>
            </a:r>
            <a:r>
              <a:rPr lang="zh-CN" altLang="en-US" sz="1000" dirty="0"/>
              <a:t>中‘</a:t>
            </a:r>
            <a:r>
              <a:rPr lang="en-US" altLang="x-none" sz="1000" dirty="0"/>
              <a:t>1’</a:t>
            </a:r>
            <a:r>
              <a:rPr lang="zh-CN" altLang="en-US" sz="1000" dirty="0"/>
              <a:t>次，而‘</a:t>
            </a:r>
            <a:r>
              <a:rPr lang="en-US" altLang="x-none" sz="1000" dirty="0"/>
              <a:t>N’</a:t>
            </a:r>
            <a:r>
              <a:rPr lang="zh-CN" altLang="en-US" sz="1000" dirty="0"/>
              <a:t>则表示允许实体集</a:t>
            </a:r>
            <a:r>
              <a:rPr lang="en-US" altLang="x-none" sz="1000" dirty="0"/>
              <a:t>E</a:t>
            </a:r>
            <a:r>
              <a:rPr lang="zh-CN" altLang="en-US" sz="1000" dirty="0"/>
              <a:t>中的某个（些）实体多次参与到联系‘</a:t>
            </a:r>
            <a:r>
              <a:rPr lang="en-US" altLang="x-none" sz="1000" dirty="0"/>
              <a:t>R’</a:t>
            </a:r>
            <a:r>
              <a:rPr lang="zh-CN" altLang="en-US" sz="1000" dirty="0"/>
              <a:t>中去。</a:t>
            </a:r>
            <a:endParaRPr lang="zh-CN" altLang="en-US" sz="1000" dirty="0"/>
          </a:p>
          <a:p>
            <a:pPr marL="228600" lvl="0" indent="-228600">
              <a:buAutoNum type="arabicPeriod"/>
            </a:pPr>
            <a:r>
              <a:rPr lang="zh-CN" altLang="en-US" sz="1000" dirty="0"/>
              <a:t>注：一个实体</a:t>
            </a:r>
            <a:r>
              <a:rPr lang="en-US" altLang="x-none" sz="1000" dirty="0"/>
              <a:t>E</a:t>
            </a:r>
            <a:r>
              <a:rPr lang="zh-CN" altLang="en-US" sz="1000" dirty="0"/>
              <a:t>参与到联系</a:t>
            </a:r>
            <a:r>
              <a:rPr lang="en-US" altLang="x-none" sz="1000" dirty="0"/>
              <a:t>R</a:t>
            </a:r>
            <a:r>
              <a:rPr lang="zh-CN" altLang="en-US" sz="1000" dirty="0"/>
              <a:t>中‘</a:t>
            </a:r>
            <a:r>
              <a:rPr lang="en-US" altLang="x-none" sz="1000" dirty="0"/>
              <a:t>1’</a:t>
            </a:r>
            <a:r>
              <a:rPr lang="zh-CN" altLang="en-US" sz="1000" dirty="0"/>
              <a:t>次，意味着实体</a:t>
            </a:r>
            <a:r>
              <a:rPr lang="en-US" altLang="x-none" sz="1000" dirty="0"/>
              <a:t>E</a:t>
            </a:r>
            <a:r>
              <a:rPr lang="zh-CN" altLang="en-US" sz="1000" dirty="0"/>
              <a:t>与另外一个实体集中的某个实体具有联系</a:t>
            </a:r>
            <a:r>
              <a:rPr lang="en-US" altLang="x-none" sz="1000" dirty="0"/>
              <a:t>R</a:t>
            </a:r>
            <a:r>
              <a:rPr lang="zh-CN" altLang="en-US" sz="1000" dirty="0"/>
              <a:t>。如果说一个实体</a:t>
            </a:r>
            <a:r>
              <a:rPr lang="en-US" altLang="x-none" sz="1000" dirty="0"/>
              <a:t>E</a:t>
            </a:r>
            <a:r>
              <a:rPr lang="zh-CN" altLang="en-US" sz="1000" dirty="0"/>
              <a:t>参与到联系</a:t>
            </a:r>
            <a:r>
              <a:rPr lang="en-US" altLang="x-none" sz="1000" dirty="0"/>
              <a:t>R</a:t>
            </a:r>
            <a:r>
              <a:rPr lang="zh-CN" altLang="en-US" sz="1000" dirty="0"/>
              <a:t>中多次，则表明该实体</a:t>
            </a:r>
            <a:r>
              <a:rPr lang="en-US" altLang="x-none" sz="1000" dirty="0"/>
              <a:t>E</a:t>
            </a:r>
            <a:r>
              <a:rPr lang="zh-CN" altLang="en-US" sz="1000" dirty="0"/>
              <a:t>与另外一个实体集中的多个实体具有这样的联系</a:t>
            </a:r>
            <a:r>
              <a:rPr lang="en-US" altLang="x-none" sz="1000" dirty="0"/>
              <a:t>R</a:t>
            </a:r>
            <a:r>
              <a:rPr lang="zh-CN" altLang="en-US" sz="1000" dirty="0"/>
              <a:t>。（这里的‘另外一个实体集’也可能就是实体集</a:t>
            </a:r>
            <a:r>
              <a:rPr lang="en-US" altLang="x-none" sz="1000" dirty="0"/>
              <a:t>E</a:t>
            </a:r>
            <a:r>
              <a:rPr lang="zh-CN" altLang="en-US" sz="1000" dirty="0"/>
              <a:t>，即</a:t>
            </a:r>
            <a:r>
              <a:rPr lang="en-US" altLang="x-none" sz="1000" dirty="0"/>
              <a:t>R</a:t>
            </a:r>
            <a:r>
              <a:rPr lang="zh-CN" altLang="en-US" sz="1000" dirty="0"/>
              <a:t>是单个实体集内部的联系。）</a:t>
            </a:r>
            <a:endParaRPr lang="zh-CN" altLang="en-US" sz="1000" dirty="0"/>
          </a:p>
          <a:p>
            <a:pPr marL="228600" lvl="0" indent="-228600">
              <a:buAutoNum type="arabicPeriod"/>
            </a:pPr>
            <a:endParaRPr lang="zh-CN" altLang="en-US" sz="10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4338" name="幻灯片图像占位符 14337"/>
          <p:cNvSpPr>
            <a:spLocks noGrp="1" noTextEdit="1"/>
          </p:cNvSpPr>
          <p:nvPr>
            <p:ph type="sldImg"/>
          </p:nvPr>
        </p:nvSpPr>
        <p:spPr>
          <a:xfrm>
            <a:off x="1141413" y="684213"/>
            <a:ext cx="4572000" cy="3429000"/>
          </a:xfrm>
        </p:spPr>
      </p:sp>
      <p:sp>
        <p:nvSpPr>
          <p:cNvPr id="14339" name="文本占位符 14338"/>
          <p:cNvSpPr>
            <a:spLocks noGrp="1"/>
          </p:cNvSpPr>
          <p:nvPr>
            <p:ph type="body"/>
          </p:nvPr>
        </p:nvSpPr>
        <p:spPr>
          <a:xfrm>
            <a:off x="912813" y="4341813"/>
            <a:ext cx="5029200" cy="4114800"/>
          </a:xfrm>
        </p:spPr>
        <p:txBody>
          <a:bodyPr anchor="ctr"/>
          <a:p>
            <a:pPr marL="228600" lvl="0" indent="-228600">
              <a:buAutoNum type="arabicPeriod"/>
            </a:pPr>
            <a:r>
              <a:rPr lang="zh-CN" altLang="en-US" sz="1000" dirty="0"/>
              <a:t>联系上的‘参与方式’也可以被简化为‘函数对应关系’的表示。以‘用户’和‘帖子’之间的发表联系为例：</a:t>
            </a:r>
            <a:endParaRPr lang="zh-CN" altLang="en-US" sz="1000" dirty="0"/>
          </a:p>
          <a:p>
            <a:pPr marL="685800" lvl="1" indent="-228600">
              <a:buSzPct val="100000"/>
              <a:buAutoNum type="alphaLcParenR"/>
            </a:pPr>
            <a:r>
              <a:rPr lang="zh-CN" altLang="en-US" sz="1000" dirty="0"/>
              <a:t>‘用户’是‘多值’参与的（最大参与系数为N），意味着允许一个用户发表多份帖子；</a:t>
            </a:r>
            <a:endParaRPr lang="zh-CN" altLang="en-US" sz="1000" dirty="0"/>
          </a:p>
          <a:p>
            <a:pPr marL="685800" lvl="1" indent="-228600">
              <a:buSzPct val="100000"/>
              <a:buAutoNum type="alphaLcParenR"/>
            </a:pPr>
            <a:r>
              <a:rPr lang="zh-CN" altLang="en-US" sz="1000" dirty="0"/>
              <a:t>‘帖子’是‘单值’参与的（最大参与系数为1），意味着一份帖子最多只能有一位发帖者；</a:t>
            </a:r>
            <a:endParaRPr lang="zh-CN" altLang="en-US" sz="1000" dirty="0"/>
          </a:p>
          <a:p>
            <a:pPr marL="685800" lvl="1" indent="-228600">
              <a:buSzPct val="100000"/>
              <a:buAutoNum type="alphaLcParenR"/>
            </a:pPr>
            <a:r>
              <a:rPr lang="zh-CN" altLang="en-US" sz="1000" dirty="0"/>
              <a:t>因此，在‘发表’联系中，一个用户可以对应着多份帖子，而一份帖子只能对应着一个用户（发帖者），所以，从‘用户’到‘帖子’之间的发表联系是‘1对多’的（或者说，从‘帖子’到‘用户’是‘多对1’）。</a:t>
            </a:r>
            <a:endParaRPr lang="zh-CN" altLang="en-US" sz="1000" dirty="0"/>
          </a:p>
          <a:p>
            <a:pPr marL="685800" lvl="1" indent="-228600">
              <a:buAutoNum type="arabicPeriod"/>
            </a:pPr>
            <a:endParaRPr lang="zh-CN" altLang="en-US" sz="1000" dirty="0"/>
          </a:p>
          <a:p>
            <a:pPr marL="228600" lvl="0" indent="-228600">
              <a:buAutoNum type="arabicPeriod"/>
            </a:pPr>
            <a:r>
              <a:rPr lang="zh-CN" altLang="en-US" sz="1000" dirty="0"/>
              <a:t>但是，仅仅使用‘函数对应关系’无法完整地描述清楚一个‘联系’上的语义关系！以这里的‘发表’联系为例：从‘用户’到‘帖子’的“一对多”联系，仅仅表示“一个用户可以发多份帖子”，但每一个用户是不是都必须‘发表’帖子？在‘函数对应’关系中并没有这样的语义（‘是’或‘否’）。</a:t>
            </a:r>
            <a:endParaRPr lang="zh-CN" altLang="en-US" sz="10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386" name="幻灯片图像占位符 16385"/>
          <p:cNvSpPr>
            <a:spLocks noGrp="1" noTextEdit="1"/>
          </p:cNvSpPr>
          <p:nvPr>
            <p:ph type="sldImg"/>
          </p:nvPr>
        </p:nvSpPr>
        <p:spPr>
          <a:xfrm>
            <a:off x="1141413" y="684213"/>
            <a:ext cx="4572000" cy="3429000"/>
          </a:xfrm>
        </p:spPr>
      </p:sp>
      <p:sp>
        <p:nvSpPr>
          <p:cNvPr id="16387" name="文本占位符 16386"/>
          <p:cNvSpPr>
            <a:spLocks noGrp="1"/>
          </p:cNvSpPr>
          <p:nvPr>
            <p:ph type="body"/>
          </p:nvPr>
        </p:nvSpPr>
        <p:spPr>
          <a:xfrm>
            <a:off x="912813" y="4341813"/>
            <a:ext cx="5029200" cy="4114800"/>
          </a:xfrm>
        </p:spPr>
        <p:txBody>
          <a:bodyPr anchor="ctr"/>
          <a:p>
            <a:pPr marL="228600" lvl="0" indent="-228600"/>
            <a:r>
              <a:rPr lang="zh-CN" altLang="en-US" dirty="0"/>
              <a:t>在该例子中，各个‘参与方式’的语义如下：</a:t>
            </a:r>
            <a:endParaRPr lang="zh-CN" altLang="en-US" dirty="0"/>
          </a:p>
          <a:p>
            <a:pPr marL="228600" lvl="0" indent="-228600">
              <a:buAutoNum type="arabicPeriod"/>
            </a:pPr>
            <a:r>
              <a:rPr lang="zh-CN" altLang="en-US" dirty="0"/>
              <a:t>实体集‘用户’与联系‘发表’之间的</a:t>
            </a:r>
            <a:r>
              <a:rPr lang="en-US" altLang="x-none" dirty="0"/>
              <a:t>(0,N)</a:t>
            </a:r>
            <a:r>
              <a:rPr lang="zh-CN" altLang="en-US" dirty="0"/>
              <a:t>：‘</a:t>
            </a:r>
            <a:r>
              <a:rPr lang="en-US" altLang="x-none" dirty="0"/>
              <a:t>0’</a:t>
            </a:r>
            <a:r>
              <a:rPr lang="zh-CN" altLang="en-US" dirty="0"/>
              <a:t>表示有一个（些）用户没有发表过任何帖子；‘</a:t>
            </a:r>
            <a:r>
              <a:rPr lang="en-US" altLang="x-none" dirty="0"/>
              <a:t>N’</a:t>
            </a:r>
            <a:r>
              <a:rPr lang="zh-CN" altLang="en-US" dirty="0"/>
              <a:t>表示允许一个用户发表多份帖子。</a:t>
            </a:r>
            <a:endParaRPr lang="zh-CN" altLang="en-US" dirty="0"/>
          </a:p>
          <a:p>
            <a:pPr marL="228600" lvl="0" indent="-228600">
              <a:buAutoNum type="arabicPeriod"/>
            </a:pPr>
            <a:r>
              <a:rPr lang="zh-CN" altLang="en-US" dirty="0"/>
              <a:t>实体集‘帖子’与联系‘发表’之间的</a:t>
            </a:r>
            <a:r>
              <a:rPr lang="en-US" altLang="x-none" dirty="0"/>
              <a:t>(1,1)</a:t>
            </a:r>
            <a:r>
              <a:rPr lang="zh-CN" altLang="en-US" dirty="0"/>
              <a:t>：第一个‘</a:t>
            </a:r>
            <a:r>
              <a:rPr lang="en-US" altLang="x-none" dirty="0"/>
              <a:t>1’</a:t>
            </a:r>
            <a:r>
              <a:rPr lang="zh-CN" altLang="en-US" dirty="0"/>
              <a:t>表示每一份‘帖子’都必须有发表它的‘用户’；第二个‘</a:t>
            </a:r>
            <a:r>
              <a:rPr lang="en-US" altLang="x-none" dirty="0"/>
              <a:t>1’</a:t>
            </a:r>
            <a:r>
              <a:rPr lang="zh-CN" altLang="en-US" dirty="0"/>
              <a:t>表示每一份‘帖子’只能有唯一的一个发帖者（用户）。</a:t>
            </a:r>
            <a:endParaRPr lang="zh-CN" altLang="en-US" dirty="0"/>
          </a:p>
          <a:p>
            <a:pPr marL="228600" lvl="0" indent="-228600">
              <a:buAutoNum type="arabicPeriod"/>
            </a:pPr>
            <a:r>
              <a:rPr lang="zh-CN" altLang="en-US" dirty="0"/>
              <a:t>‘原帖’线段上</a:t>
            </a:r>
            <a:r>
              <a:rPr lang="en-US" altLang="x-none" dirty="0"/>
              <a:t>(0,N)</a:t>
            </a:r>
            <a:r>
              <a:rPr lang="zh-CN" altLang="en-US" dirty="0"/>
              <a:t>：‘</a:t>
            </a:r>
            <a:r>
              <a:rPr lang="en-US" altLang="x-none" dirty="0"/>
              <a:t>0’</a:t>
            </a:r>
            <a:r>
              <a:rPr lang="zh-CN" altLang="en-US" dirty="0"/>
              <a:t>表示有一些‘帖子’没有任何用户‘回复’过（一份没有人回复过的‘帖子’，它就不会以‘原帖’的身份参与到‘回复’这个联系中去）；‘</a:t>
            </a:r>
            <a:r>
              <a:rPr lang="en-US" altLang="x-none" dirty="0"/>
              <a:t>N’</a:t>
            </a:r>
            <a:r>
              <a:rPr lang="zh-CN" altLang="en-US" dirty="0"/>
              <a:t>表示有一些‘帖子’是有多份回复的（一份有多个回复的‘帖子’，它就会‘多次’以‘原帖’的身份参与到‘回复’联系中去）。</a:t>
            </a:r>
            <a:endParaRPr lang="zh-CN" altLang="en-US" dirty="0"/>
          </a:p>
          <a:p>
            <a:pPr marL="228600" lvl="0" indent="-228600">
              <a:buAutoNum type="arabicPeriod"/>
            </a:pPr>
            <a:r>
              <a:rPr lang="zh-CN" altLang="en-US" dirty="0"/>
              <a:t>‘回帖’线段上</a:t>
            </a:r>
            <a:r>
              <a:rPr lang="en-US" altLang="x-none" dirty="0"/>
              <a:t>(0,1)</a:t>
            </a:r>
            <a:r>
              <a:rPr lang="zh-CN" altLang="en-US" dirty="0"/>
              <a:t>：‘</a:t>
            </a:r>
            <a:r>
              <a:rPr lang="en-US" altLang="x-none" dirty="0"/>
              <a:t>0’</a:t>
            </a:r>
            <a:r>
              <a:rPr lang="zh-CN" altLang="en-US" dirty="0"/>
              <a:t>表示有一些‘帖子’是原创的，并不是‘回复’其他帖子的（一份‘原创’的‘帖子’，它不会以‘回帖’的身份参与到‘回复’这个联系中去）；‘</a:t>
            </a:r>
            <a:r>
              <a:rPr lang="en-US" altLang="x-none" dirty="0"/>
              <a:t>1’</a:t>
            </a:r>
            <a:r>
              <a:rPr lang="zh-CN" altLang="en-US" dirty="0"/>
              <a:t>表示每一份回复的‘帖子’，只能回复唯一的一份‘原帖’（一份回复的‘帖子’，以‘回帖’的身份在‘回复’这个联系中只能出现一次）。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434" name="幻灯片图像占位符 18433"/>
          <p:cNvSpPr>
            <a:spLocks noGrp="1" noTextEdit="1"/>
          </p:cNvSpPr>
          <p:nvPr>
            <p:ph type="sldImg"/>
          </p:nvPr>
        </p:nvSpPr>
        <p:spPr>
          <a:xfrm>
            <a:off x="1139825" y="682625"/>
            <a:ext cx="4572000" cy="3429000"/>
          </a:xfrm>
        </p:spPr>
      </p:sp>
      <p:sp>
        <p:nvSpPr>
          <p:cNvPr id="18435" name="文本占位符 18434"/>
          <p:cNvSpPr>
            <a:spLocks noGrp="1"/>
          </p:cNvSpPr>
          <p:nvPr>
            <p:ph type="body"/>
          </p:nvPr>
        </p:nvSpPr>
        <p:spPr>
          <a:xfrm>
            <a:off x="911225" y="4340225"/>
            <a:ext cx="5029200" cy="4114800"/>
          </a:xfrm>
        </p:spPr>
        <p:txBody>
          <a:bodyPr anchor="ctr"/>
          <a:p>
            <a:pPr marL="228600" lvl="0" indent="-228600"/>
            <a:r>
              <a:rPr lang="zh-CN" altLang="en-US" dirty="0"/>
              <a:t>各‘函数对应关系’的语义如下：</a:t>
            </a:r>
            <a:endParaRPr lang="zh-CN" altLang="en-US" dirty="0"/>
          </a:p>
          <a:p>
            <a:pPr marL="228600" lvl="0" indent="-228600">
              <a:buSzPct val="100000"/>
              <a:buAutoNum type="circleNumDbPlain"/>
            </a:pPr>
            <a:r>
              <a:rPr lang="zh-CN" altLang="en-US" dirty="0"/>
              <a:t>‘发表’联系：一个用户可以发表多份帖子，但每一份帖子最多只能有一位‘发帖者’；</a:t>
            </a:r>
            <a:endParaRPr lang="zh-CN" altLang="en-US" dirty="0"/>
          </a:p>
          <a:p>
            <a:pPr marL="228600" lvl="0" indent="-228600">
              <a:buSzPct val="100000"/>
              <a:buAutoNum type="circleNumDbPlain"/>
            </a:pPr>
            <a:r>
              <a:rPr lang="zh-CN" altLang="en-US" dirty="0"/>
              <a:t>‘回复’联系：一份‘帖子’可能有多份回复（回帖），但每一份‘回帖’只能回复唯一一份‘原帖’；</a:t>
            </a:r>
            <a:endParaRPr lang="zh-CN" altLang="en-US" dirty="0"/>
          </a:p>
          <a:p>
            <a:pPr marL="228600" lvl="0" indent="-228600">
              <a:buSzPct val="100000"/>
              <a:buAutoNum type="circleNumDbPlain"/>
            </a:pPr>
            <a:endParaRPr lang="zh-CN" altLang="en-US" dirty="0"/>
          </a:p>
          <a:p>
            <a:pPr marL="228600" lvl="0" indent="-228600">
              <a:buSzPct val="100000"/>
              <a:buAutoNum type="circleNumDbPlain"/>
            </a:pPr>
            <a:r>
              <a:rPr lang="zh-CN" altLang="en-US" dirty="0"/>
              <a:t>‘1对多’包含着‘1对1’：在‘1对多’的‘发表’联系中，一个用户可以发表过多份帖子，当然也允许某些用户只发表过一份帖子，或者某些用户没有发表过帖子。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482" name="幻灯片图像占位符 20481"/>
          <p:cNvSpPr>
            <a:spLocks noGrp="1" noTextEdit="1"/>
          </p:cNvSpPr>
          <p:nvPr>
            <p:ph type="sldImg"/>
          </p:nvPr>
        </p:nvSpPr>
        <p:spPr>
          <a:xfrm>
            <a:off x="1141413" y="684213"/>
            <a:ext cx="4572000" cy="3429000"/>
          </a:xfrm>
        </p:spPr>
      </p:sp>
      <p:sp>
        <p:nvSpPr>
          <p:cNvPr id="20483" name="文本占位符 20482"/>
          <p:cNvSpPr>
            <a:spLocks noGrp="1"/>
          </p:cNvSpPr>
          <p:nvPr>
            <p:ph type="body"/>
          </p:nvPr>
        </p:nvSpPr>
        <p:spPr>
          <a:xfrm>
            <a:off x="912813" y="4341813"/>
            <a:ext cx="5029200" cy="4114800"/>
          </a:xfrm>
        </p:spPr>
        <p:txBody>
          <a:bodyPr anchor="ctr"/>
          <a:p>
            <a:pPr marL="228600" lvl="0" indent="-228600"/>
            <a:r>
              <a:rPr lang="zh-CN" altLang="en-US" dirty="0"/>
              <a:t>每个实体集都被转换成一个关系。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2530" name="幻灯片图像占位符 22529"/>
          <p:cNvSpPr>
            <a:spLocks noGrp="1" noTextEdit="1"/>
          </p:cNvSpPr>
          <p:nvPr>
            <p:ph type="sldImg"/>
          </p:nvPr>
        </p:nvSpPr>
        <p:spPr>
          <a:xfrm>
            <a:off x="1139825" y="682625"/>
            <a:ext cx="4572000" cy="3429000"/>
          </a:xfrm>
        </p:spPr>
      </p:sp>
      <p:sp>
        <p:nvSpPr>
          <p:cNvPr id="22531" name="文本占位符 22530"/>
          <p:cNvSpPr>
            <a:spLocks noGrp="1"/>
          </p:cNvSpPr>
          <p:nvPr>
            <p:ph type="body"/>
          </p:nvPr>
        </p:nvSpPr>
        <p:spPr>
          <a:xfrm>
            <a:off x="911225" y="4340225"/>
            <a:ext cx="5029200" cy="4114800"/>
          </a:xfrm>
        </p:spPr>
        <p:txBody>
          <a:bodyPr anchor="ctr"/>
          <a:p>
            <a:pPr marL="228600" lvl="0" indent="-228600"/>
            <a:r>
              <a:rPr lang="zh-CN" altLang="en-US" dirty="0">
                <a:ea typeface="宋体" panose="02010600030101010101" pitchFamily="2" charset="-122"/>
              </a:rPr>
              <a:t>转换规则4：在‘1对多’的联系中，可以将‘联系’合并到‘多’那一端的关系中去。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4578" name="幻灯片图像占位符 24577"/>
          <p:cNvSpPr>
            <a:spLocks noGrp="1" noTextEdit="1"/>
          </p:cNvSpPr>
          <p:nvPr>
            <p:ph type="sldImg"/>
          </p:nvPr>
        </p:nvSpPr>
        <p:spPr>
          <a:xfrm>
            <a:off x="1139825" y="682625"/>
            <a:ext cx="4572000" cy="3429000"/>
          </a:xfrm>
        </p:spPr>
      </p:sp>
      <p:sp>
        <p:nvSpPr>
          <p:cNvPr id="24579" name="文本占位符 24578"/>
          <p:cNvSpPr>
            <a:spLocks noGrp="1"/>
          </p:cNvSpPr>
          <p:nvPr>
            <p:ph type="body"/>
          </p:nvPr>
        </p:nvSpPr>
        <p:spPr>
          <a:xfrm>
            <a:off x="911225" y="4340225"/>
            <a:ext cx="5029200" cy="4114800"/>
          </a:xfrm>
        </p:spPr>
        <p:txBody>
          <a:bodyPr anchor="ctr"/>
          <a:p>
            <a:pPr marL="228600" lvl="0" indent="-228600"/>
            <a:r>
              <a:rPr lang="zh-CN" altLang="en-US" dirty="0"/>
              <a:t>单个实体集内部的联系，向关系模型的转换比较麻烦，可以参照规则3将其转换成单独的一个关系！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6626" name="幻灯片图像占位符 26625"/>
          <p:cNvSpPr>
            <a:spLocks noGrp="1" noTextEdit="1"/>
          </p:cNvSpPr>
          <p:nvPr>
            <p:ph type="sldImg"/>
          </p:nvPr>
        </p:nvSpPr>
        <p:spPr>
          <a:xfrm>
            <a:off x="1139825" y="682625"/>
            <a:ext cx="4572000" cy="3429000"/>
          </a:xfrm>
        </p:spPr>
      </p:sp>
      <p:sp>
        <p:nvSpPr>
          <p:cNvPr id="26627" name="文本占位符 26626"/>
          <p:cNvSpPr>
            <a:spLocks noGrp="1"/>
          </p:cNvSpPr>
          <p:nvPr>
            <p:ph type="body"/>
          </p:nvPr>
        </p:nvSpPr>
        <p:spPr>
          <a:xfrm>
            <a:off x="911225" y="4340225"/>
            <a:ext cx="5029200" cy="4114800"/>
          </a:xfrm>
        </p:spPr>
        <p:txBody>
          <a:bodyPr anchor="ctr"/>
          <a:p>
            <a:pPr marL="228600" lvl="0" indent="-228600">
              <a:buSzPct val="100000"/>
              <a:buAutoNum type="arabicPeriod"/>
            </a:pPr>
            <a:r>
              <a:rPr lang="zh-CN" altLang="en-US" dirty="0"/>
              <a:t>将一个‘二元’联系转换成关系时，其关键字的定义如下：</a:t>
            </a:r>
            <a:endParaRPr lang="zh-CN" altLang="en-US" dirty="0"/>
          </a:p>
          <a:p>
            <a:pPr marL="685800" lvl="1" indent="-228600">
              <a:buSzPct val="100000"/>
              <a:buAutoNum type="alphaLcParenR"/>
            </a:pPr>
            <a:r>
              <a:rPr lang="zh-CN" altLang="en-US" dirty="0"/>
              <a:t>‘多对多’的二元联系：由两个实体集的标识属性联合起来构成关键字；</a:t>
            </a:r>
            <a:endParaRPr lang="zh-CN" altLang="en-US" dirty="0"/>
          </a:p>
          <a:p>
            <a:pPr marL="685800" lvl="1" indent="-228600">
              <a:buSzPct val="100000"/>
              <a:buAutoNum type="alphaLcParenR"/>
            </a:pPr>
            <a:r>
              <a:rPr lang="zh-CN" altLang="en-US" dirty="0"/>
              <a:t>‘一对多’的二元联系：由‘多’那一端的实体集的标识属性构成关键字；</a:t>
            </a:r>
            <a:endParaRPr lang="zh-CN" altLang="en-US" dirty="0"/>
          </a:p>
          <a:p>
            <a:pPr marL="685800" lvl="1" indent="-228600">
              <a:buSzPct val="100000"/>
              <a:buAutoNum type="alphaLcParenR"/>
            </a:pPr>
            <a:r>
              <a:rPr lang="zh-CN" altLang="en-US" dirty="0"/>
              <a:t>‘一对一’的二元联系：每一个实体集的标识属性都可以作为关系上的关键字。</a:t>
            </a:r>
            <a:endParaRPr lang="zh-CN" altLang="en-US" dirty="0"/>
          </a:p>
          <a:p>
            <a:pPr marL="685800" lvl="1" indent="-228600">
              <a:buSzPct val="100000"/>
              <a:buAutoNum type="alphaLcParenR"/>
            </a:pPr>
            <a:endParaRPr lang="zh-CN" altLang="en-US" dirty="0"/>
          </a:p>
          <a:p>
            <a:pPr marL="228600" lvl="0" indent="-228600">
              <a:buSzPct val="100000"/>
              <a:buAutoNum type="arabicPeriod"/>
            </a:pPr>
            <a:r>
              <a:rPr lang="zh-CN" altLang="en-US" dirty="0"/>
              <a:t>单个实体集内部的联系，也可以参照上面的方式来确定其关系上的关键字。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r>
              <a:rPr lang="zh-CN" altLang="zh-CN"/>
              <a:t>可以将图</a:t>
            </a:r>
            <a:r>
              <a:rPr lang="en-US" altLang="zh-CN"/>
              <a:t>6.7</a:t>
            </a:r>
            <a:r>
              <a:rPr lang="zh-CN" altLang="en-US"/>
              <a:t>中的</a:t>
            </a:r>
            <a:r>
              <a:rPr lang="en-US" altLang="zh-CN"/>
              <a:t>manages</a:t>
            </a:r>
            <a:r>
              <a:rPr lang="zh-CN" altLang="en-US"/>
              <a:t>联系拆成如图所示的二元联系，只不过其中的</a:t>
            </a:r>
            <a:r>
              <a:rPr lang="en-US" altLang="zh-CN"/>
              <a:t>Emps_One</a:t>
            </a:r>
            <a:r>
              <a:rPr lang="zh-CN" altLang="zh-CN"/>
              <a:t>和</a:t>
            </a:r>
            <a:r>
              <a:rPr lang="en-US" altLang="zh-CN"/>
              <a:t>Emps_Two</a:t>
            </a:r>
            <a:r>
              <a:rPr lang="zh-CN" altLang="zh-CN"/>
              <a:t>是同一个</a:t>
            </a:r>
            <a:r>
              <a:rPr lang="en-US" altLang="zh-CN"/>
              <a:t>Entity</a:t>
            </a:r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8674" name="幻灯片图像占位符 28673"/>
          <p:cNvSpPr>
            <a:spLocks noGrp="1" noTextEdit="1"/>
          </p:cNvSpPr>
          <p:nvPr>
            <p:ph type="sldImg"/>
          </p:nvPr>
        </p:nvSpPr>
        <p:spPr>
          <a:xfrm>
            <a:off x="1139825" y="682625"/>
            <a:ext cx="4572000" cy="3429000"/>
          </a:xfrm>
        </p:spPr>
      </p:sp>
      <p:sp>
        <p:nvSpPr>
          <p:cNvPr id="28675" name="文本占位符 28674"/>
          <p:cNvSpPr>
            <a:spLocks noGrp="1"/>
          </p:cNvSpPr>
          <p:nvPr>
            <p:ph type="body"/>
          </p:nvPr>
        </p:nvSpPr>
        <p:spPr>
          <a:xfrm>
            <a:off x="911225" y="4340225"/>
            <a:ext cx="5029200" cy="4114800"/>
          </a:xfrm>
        </p:spPr>
        <p:txBody>
          <a:bodyPr anchor="ctr"/>
          <a:p>
            <a:pPr marL="228600" lvl="0" indent="-228600"/>
            <a:r>
              <a:rPr lang="zh-CN" altLang="en-US" dirty="0">
                <a:ea typeface="宋体" panose="02010600030101010101" pitchFamily="2" charset="-122"/>
              </a:rPr>
              <a:t>转换后的结果！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22" name="幻灯片图像占位符 30721"/>
          <p:cNvSpPr>
            <a:spLocks noGrp="1" noTextEdit="1"/>
          </p:cNvSpPr>
          <p:nvPr>
            <p:ph type="sldImg"/>
          </p:nvPr>
        </p:nvSpPr>
        <p:spPr>
          <a:xfrm>
            <a:off x="1138238" y="681038"/>
            <a:ext cx="4572000" cy="3429000"/>
          </a:xfrm>
        </p:spPr>
      </p:sp>
      <p:sp>
        <p:nvSpPr>
          <p:cNvPr id="30723" name="文本占位符 30722"/>
          <p:cNvSpPr>
            <a:spLocks noGrp="1"/>
          </p:cNvSpPr>
          <p:nvPr>
            <p:ph type="body"/>
          </p:nvPr>
        </p:nvSpPr>
        <p:spPr>
          <a:xfrm>
            <a:off x="909638" y="4338638"/>
            <a:ext cx="5029200" cy="4114800"/>
          </a:xfrm>
        </p:spPr>
        <p:txBody>
          <a:bodyPr anchor="ctr"/>
          <a:p>
            <a:pPr marL="228600" lvl="0" indent="0"/>
            <a:r>
              <a:rPr lang="zh-CN" altLang="en-US" dirty="0">
                <a:ea typeface="宋体" panose="02010600030101010101" pitchFamily="2" charset="-122"/>
              </a:rPr>
              <a:t>也可以按照规则4对‘回复’联系进行转换，即将上一页中的‘帖子’和‘回复’两个关系合并起来，形成这一页的设计结果</a:t>
            </a:r>
            <a:endParaRPr lang="zh-CN" altLang="en-US" dirty="0">
              <a:ea typeface="宋体" panose="02010600030101010101" pitchFamily="2" charset="-122"/>
            </a:endParaRPr>
          </a:p>
          <a:p>
            <a:pPr marL="228600" lvl="0" indent="0"/>
            <a:r>
              <a:rPr lang="zh-CN" altLang="en-US" dirty="0">
                <a:ea typeface="宋体" panose="02010600030101010101" pitchFamily="2" charset="-122"/>
              </a:rPr>
              <a:t>请注意：帖子关系用于存放每一份帖子的信息。如果一份帖子是用于‘回复’另外一份帖子的，那么被回复的那份帖子（即原帖）的ID将被记录在‘原帖ID’这个外关键字中。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幻灯片图像占位符 9217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9219" name="文本占位符 9218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/>
          <a:p>
            <a:pPr lvl="0" indent="0"/>
            <a:r>
              <a:rPr lang="zh-CN" altLang="en-US" dirty="0">
                <a:ea typeface="宋体" panose="02010600030101010101" pitchFamily="2" charset="-122"/>
              </a:rPr>
              <a:t>每个实体集被转换为一个关系</a:t>
            </a:r>
            <a:endParaRPr lang="zh-CN" altLang="en-US" dirty="0">
              <a:ea typeface="Arial" panose="020B06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266" name="幻灯片图像占位符 11265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11267" name="文本占位符 11266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/>
          <a:p>
            <a:pPr lvl="0" indent="0"/>
            <a:r>
              <a:rPr lang="zh-CN" altLang="en-US" dirty="0">
                <a:ea typeface="宋体" panose="02010600030101010101" pitchFamily="2" charset="-122"/>
              </a:rPr>
              <a:t>‘一对多’的联系，可以被合并到‘多’那一方（单值参与的实体）。</a:t>
            </a:r>
            <a:endParaRPr lang="zh-CN" altLang="en-US" dirty="0">
              <a:ea typeface="Arial" panose="020B06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314" name="幻灯片图像占位符 13313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13315" name="文本占位符 13314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/>
          <a:p>
            <a:pPr lvl="0" indent="0"/>
            <a:r>
              <a:rPr lang="zh-CN" altLang="en-US" dirty="0">
                <a:ea typeface="宋体" panose="02010600030101010101" pitchFamily="2" charset="-122"/>
              </a:rPr>
              <a:t>道理同上。可以将一对多的‘回复’联系合并到‘多’的一方（即单值参与一方‘回复的邮件’）。</a:t>
            </a:r>
            <a:endParaRPr lang="zh-CN" altLang="en-US" dirty="0">
              <a:ea typeface="Arial" panose="020B06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362" name="幻灯片图像占位符 15361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15363" name="文本占位符 15362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/>
          <a:p>
            <a:pPr lvl="0" indent="0"/>
            <a:r>
              <a:rPr lang="zh-CN" altLang="en-US" dirty="0">
                <a:ea typeface="宋体" panose="02010600030101010101" pitchFamily="2" charset="-122"/>
              </a:rPr>
              <a:t>多对多的联系必须被单独转换成一个关系。</a:t>
            </a:r>
            <a:endParaRPr lang="zh-CN" altLang="en-US" dirty="0">
              <a:ea typeface="Arial" panose="020B06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434" name="幻灯片图像占位符 18433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18435" name="文本占位符 18434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/>
          <a:p>
            <a:pPr lvl="0" indent="0"/>
            <a:r>
              <a:rPr lang="zh-CN" altLang="en-US" dirty="0">
                <a:ea typeface="宋体" panose="02010600030101010101" pitchFamily="2" charset="-122"/>
              </a:rPr>
              <a:t>红色带下划线的是各个关系的‘关键字’</a:t>
            </a:r>
            <a:endParaRPr lang="zh-CN" altLang="en-US" dirty="0">
              <a:ea typeface="Arial" panose="020B06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r>
              <a:rPr lang="zh-CN" altLang="zh-CN"/>
              <a:t>单值参与 </a:t>
            </a:r>
            <a:r>
              <a:rPr lang="en-US" altLang="zh-CN"/>
              <a:t>Vs </a:t>
            </a:r>
            <a:r>
              <a:rPr lang="zh-CN" altLang="en-US"/>
              <a:t>多值参与：根据最大参与基数的取值来区分</a:t>
            </a:r>
            <a:endParaRPr lang="zh-CN" altLang="en-US"/>
          </a:p>
          <a:p>
            <a:r>
              <a:rPr lang="zh-CN" altLang="en-US"/>
              <a:t>可选参与 </a:t>
            </a:r>
            <a:r>
              <a:rPr lang="en-US" altLang="zh-CN"/>
              <a:t>Vs </a:t>
            </a:r>
            <a:r>
              <a:rPr lang="zh-CN" altLang="en-US"/>
              <a:t>强制参与：根据最小参与基数的取值来区分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r>
              <a:rPr lang="en-US" altLang="zh-CN"/>
              <a:t>Many-to-One </a:t>
            </a:r>
            <a:r>
              <a:rPr lang="zh-CN" altLang="zh-CN"/>
              <a:t>要注意方向性，区分清楚哪一端是 </a:t>
            </a:r>
            <a:r>
              <a:rPr lang="en-US" altLang="zh-CN"/>
              <a:t>Many</a:t>
            </a:r>
            <a:r>
              <a:rPr lang="zh-CN" altLang="en-US"/>
              <a:t>，哪一端是 </a:t>
            </a:r>
            <a:r>
              <a:rPr lang="en-US" altLang="zh-CN"/>
              <a:t>One</a:t>
            </a:r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r>
              <a:rPr lang="en-US" altLang="zh-CN"/>
              <a:t>one-to-many </a:t>
            </a:r>
            <a:r>
              <a:rPr lang="zh-CN" altLang="zh-CN"/>
              <a:t>需要注意方向性</a:t>
            </a:r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幻灯片图像占位符 6145"/>
          <p:cNvSpPr>
            <a:spLocks noGrp="1" noTextEdit="1"/>
          </p:cNvSpPr>
          <p:nvPr>
            <p:ph type="sldImg"/>
          </p:nvPr>
        </p:nvSpPr>
        <p:spPr>
          <a:xfrm>
            <a:off x="1141413" y="684213"/>
            <a:ext cx="4572000" cy="3429000"/>
          </a:xfrm>
        </p:spPr>
      </p:sp>
      <p:sp>
        <p:nvSpPr>
          <p:cNvPr id="6147" name="文本占位符 6146"/>
          <p:cNvSpPr>
            <a:spLocks noGrp="1"/>
          </p:cNvSpPr>
          <p:nvPr>
            <p:ph type="body"/>
          </p:nvPr>
        </p:nvSpPr>
        <p:spPr>
          <a:xfrm>
            <a:off x="912813" y="4341813"/>
            <a:ext cx="5029200" cy="4114800"/>
          </a:xfrm>
        </p:spPr>
        <p:txBody>
          <a:bodyPr anchor="ctr"/>
          <a:p>
            <a:pPr marL="228600" lvl="0" indent="-228600">
              <a:buAutoNum type="arabicPeriod"/>
            </a:pPr>
            <a:r>
              <a:rPr lang="zh-CN" altLang="en-US" dirty="0">
                <a:ea typeface="宋体" panose="02010600030101010101" pitchFamily="2" charset="-122"/>
              </a:rPr>
              <a:t>是</a:t>
            </a:r>
            <a:r>
              <a:rPr lang="en-US" altLang="x-none" dirty="0"/>
              <a:t>3</a:t>
            </a:r>
            <a:r>
              <a:rPr lang="zh-CN" altLang="en-US" dirty="0"/>
              <a:t>个实体集，还是</a:t>
            </a:r>
            <a:r>
              <a:rPr lang="en-US" altLang="x-none" dirty="0"/>
              <a:t>2</a:t>
            </a:r>
            <a:r>
              <a:rPr lang="zh-CN" altLang="en-US" dirty="0"/>
              <a:t>个实体集？‘回帖’也是一份‘帖子’，所有只有</a:t>
            </a:r>
            <a:r>
              <a:rPr lang="en-US" altLang="x-none" dirty="0"/>
              <a:t>2</a:t>
            </a:r>
            <a:r>
              <a:rPr lang="zh-CN" altLang="en-US" dirty="0"/>
              <a:t>个实体集：‘用户’和‘帖子’</a:t>
            </a:r>
            <a:endParaRPr lang="zh-CN" altLang="en-US" dirty="0"/>
          </a:p>
          <a:p>
            <a:pPr marL="228600" lvl="0" indent="-228600">
              <a:buAutoNum type="arabicPeriod"/>
            </a:pPr>
            <a:r>
              <a:rPr lang="zh-CN" altLang="en-US" dirty="0"/>
              <a:t>有</a:t>
            </a:r>
            <a:r>
              <a:rPr lang="en-US" altLang="x-none" dirty="0"/>
              <a:t>2</a:t>
            </a:r>
            <a:r>
              <a:rPr lang="zh-CN" altLang="en-US" dirty="0"/>
              <a:t>个联系：‘用户’和‘帖子’之间的‘发表’联系，‘帖子’和‘帖子’之间的‘回复’联系（单个实体集内部的联系）</a:t>
            </a:r>
            <a:endParaRPr lang="zh-CN" altLang="en-US" dirty="0"/>
          </a:p>
          <a:p>
            <a:pPr marL="228600" lvl="0" indent="-228600">
              <a:buAutoNum type="arabicPeriod"/>
            </a:pPr>
            <a:r>
              <a:rPr lang="zh-CN" altLang="en-US" dirty="0"/>
              <a:t>从‘用户’到‘帖子’之间的‘发表’联系是“一对多”，从‘帖子’到‘回帖’之间的‘回复’联系也是“一对多”的。（注意：在“一对多”的联系中，请关注‘谁’是‘一’，‘谁’是‘多’！）</a:t>
            </a:r>
            <a:endParaRPr lang="zh-CN" altLang="en-US" dirty="0"/>
          </a:p>
          <a:p>
            <a:pPr marL="228600" lvl="0" indent="-228600">
              <a:buAutoNum type="arabicPeriod"/>
            </a:pPr>
            <a:r>
              <a:rPr lang="zh-CN" altLang="en-US" dirty="0"/>
              <a:t>（略）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r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Database Principles &amp; Programming</a:t>
            </a:r>
            <a:endParaRPr lang="en-US" altLang="x-none" sz="1200" b="1" i="1" strike="noStrike" noProof="1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r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Database Principles &amp; Programming</a:t>
            </a:r>
            <a:endParaRPr lang="en-US" altLang="x-none" sz="1200" b="1" i="1" strike="noStrike" noProof="1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4770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25478" cy="64770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r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Database Principles &amp; Programming</a:t>
            </a:r>
            <a:endParaRPr lang="en-US" altLang="x-none" sz="1200" b="1" i="1" strike="noStrike" noProof="1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r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Database Principles &amp; Programming</a:t>
            </a:r>
            <a:endParaRPr lang="en-US" altLang="x-none" sz="1200" b="1" i="1" strike="noStrike" noProof="1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r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Database Principles &amp; Programming</a:t>
            </a:r>
            <a:endParaRPr lang="en-US" altLang="x-none" sz="1200" b="1" i="1" strike="noStrike" noProof="1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838200"/>
            <a:ext cx="4032504" cy="5638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838200"/>
            <a:ext cx="4032504" cy="5638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r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Database Principles &amp; Programming</a:t>
            </a:r>
            <a:endParaRPr lang="en-US" altLang="x-none" sz="1200" b="1" i="1" strike="noStrike" noProof="1" dirty="0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r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Database Principles &amp; Programming</a:t>
            </a:r>
            <a:endParaRPr lang="en-US" altLang="x-none" sz="1200" b="1" i="1" strike="noStrike" noProof="1" dirty="0">
              <a:ea typeface="宋体" panose="0201060003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r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Database Principles &amp; Programming</a:t>
            </a:r>
            <a:endParaRPr lang="en-US" altLang="x-none" sz="1200" b="1" i="1" strike="noStrike" noProof="1" dirty="0"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r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Database Principles &amp; Programming</a:t>
            </a:r>
            <a:endParaRPr lang="en-US" altLang="x-none" sz="1200" b="1" i="1" strike="noStrike" noProof="1" dirty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r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Database Principles &amp; Programming</a:t>
            </a:r>
            <a:endParaRPr lang="en-US" altLang="x-none" sz="1200" b="1" i="1" strike="noStrike" noProof="1" dirty="0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r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Database Principles &amp; Programming</a:t>
            </a:r>
            <a:endParaRPr lang="en-US" altLang="x-none" sz="1200" b="1" i="1" strike="noStrike" noProof="1" dirty="0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DDDDDD">
              <a:alpha val="50000"/>
            </a:srgbClr>
          </a:solidFill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838200"/>
            <a:ext cx="8229600" cy="5638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l">
              <a:defRPr sz="1200" b="1" i="1">
                <a:ea typeface="宋体" panose="02010600030101010101" pitchFamily="2" charset="-122"/>
              </a:defRPr>
            </a:lvl1pPr>
          </a:lstStyle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200" b="1" i="1">
                <a:ea typeface="宋体" panose="02010600030101010101" pitchFamily="2" charset="-122"/>
              </a:defRPr>
            </a:lvl1pPr>
          </a:lstStyle>
          <a:p>
            <a:pPr lvl="0" eaLnBrk="1" fontAlgn="base" hangingPunct="1"/>
            <a:r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Database Principles &amp; Programming</a:t>
            </a:r>
            <a:endParaRPr lang="en-US" altLang="x-none" sz="1200" b="1" i="1" strike="noStrike" noProof="1" dirty="0">
              <a:ea typeface="宋体" panose="02010600030101010101" pitchFamily="2" charset="-122"/>
            </a:endParaRPr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200" b="1" i="1">
                <a:ea typeface="宋体" panose="02010600030101010101" pitchFamily="2" charset="-122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200" b="1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996633"/>
        </a:buClr>
        <a:buFont typeface="Wingdings" panose="05000000000000000000" pitchFamily="2" charset="2"/>
        <a:buChar char="q"/>
        <a:defRPr sz="2800" b="1" u="none" kern="1200" baseline="0">
          <a:solidFill>
            <a:srgbClr val="FF0000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996633"/>
        </a:buClr>
        <a:buFont typeface="Wingdings" panose="05000000000000000000" pitchFamily="2" charset="2"/>
        <a:buChar char="Ø"/>
        <a:defRPr sz="2800" b="1" u="none" kern="1200" baseline="0">
          <a:solidFill>
            <a:schemeClr val="accent2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996633"/>
        </a:buClr>
        <a:buFont typeface="Wingdings" panose="05000000000000000000" pitchFamily="2" charset="2"/>
        <a:buChar char="§"/>
        <a:defRPr sz="2800" b="1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996633"/>
        </a:buClr>
        <a:buFont typeface="Wingdings" panose="05000000000000000000" pitchFamily="2" charset="2"/>
        <a:buChar char="–"/>
        <a:defRPr sz="2800" b="1" u="none" kern="1200" baseline="0">
          <a:solidFill>
            <a:schemeClr val="accent2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996633"/>
        </a:buClr>
        <a:buFont typeface="Wingdings" panose="05000000000000000000" pitchFamily="2" charset="2"/>
        <a:buChar char="»"/>
        <a:defRPr sz="2800" b="1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996633"/>
        </a:buClr>
        <a:buFont typeface="Wingdings" panose="05000000000000000000" pitchFamily="2" charset="2"/>
        <a:buChar char="»"/>
        <a:defRPr sz="2800" b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996633"/>
        </a:buClr>
        <a:buFont typeface="Wingdings" panose="05000000000000000000" pitchFamily="2" charset="2"/>
        <a:buChar char="»"/>
        <a:defRPr sz="2800" b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996633"/>
        </a:buClr>
        <a:buFont typeface="Wingdings" panose="05000000000000000000" pitchFamily="2" charset="2"/>
        <a:buChar char="»"/>
        <a:defRPr sz="2800" b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996633"/>
        </a:buClr>
        <a:buFont typeface="Wingdings" panose="05000000000000000000" pitchFamily="2" charset="2"/>
        <a:buChar char="»"/>
        <a:defRPr sz="2800" b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4.bin"/></Relationships>
</file>

<file path=ppt/slides/_rels/slide10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50.wmf"/><Relationship Id="rId7" Type="http://schemas.openxmlformats.org/officeDocument/2006/relationships/oleObject" Target="../embeddings/oleObject45.bin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49.wmf"/><Relationship Id="rId3" Type="http://schemas.openxmlformats.org/officeDocument/2006/relationships/oleObject" Target="../embeddings/oleObject43.bin"/><Relationship Id="rId2" Type="http://schemas.openxmlformats.org/officeDocument/2006/relationships/image" Target="../media/image46.wmf"/><Relationship Id="rId10" Type="http://schemas.openxmlformats.org/officeDocument/2006/relationships/vmlDrawing" Target="../drawings/vmlDrawing22.vml"/><Relationship Id="rId1" Type="http://schemas.openxmlformats.org/officeDocument/2006/relationships/oleObject" Target="../embeddings/oleObject42.bin"/></Relationships>
</file>

<file path=ppt/slides/_rels/slide10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9.wmf"/><Relationship Id="rId3" Type="http://schemas.openxmlformats.org/officeDocument/2006/relationships/oleObject" Target="../embeddings/oleObject47.bin"/><Relationship Id="rId2" Type="http://schemas.openxmlformats.org/officeDocument/2006/relationships/image" Target="../media/image46.wmf"/><Relationship Id="rId1" Type="http://schemas.openxmlformats.org/officeDocument/2006/relationships/oleObject" Target="../embeddings/oleObject46.bin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4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49.wmf"/><Relationship Id="rId3" Type="http://schemas.openxmlformats.org/officeDocument/2006/relationships/oleObject" Target="../embeddings/oleObject49.bin"/><Relationship Id="rId2" Type="http://schemas.openxmlformats.org/officeDocument/2006/relationships/image" Target="../media/image46.wmf"/><Relationship Id="rId1" Type="http://schemas.openxmlformats.org/officeDocument/2006/relationships/oleObject" Target="../embeddings/oleObject48.bin"/></Relationships>
</file>

<file path=ppt/slides/_rels/slide10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7.wmf"/><Relationship Id="rId1" Type="http://schemas.openxmlformats.org/officeDocument/2006/relationships/oleObject" Target="../embeddings/oleObject51.bin"/></Relationships>
</file>

<file path=ppt/slides/_rels/slide10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6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7.wmf"/><Relationship Id="rId3" Type="http://schemas.openxmlformats.org/officeDocument/2006/relationships/oleObject" Target="../embeddings/oleObject53.bin"/><Relationship Id="rId2" Type="http://schemas.openxmlformats.org/officeDocument/2006/relationships/image" Target="../media/image46.wmf"/><Relationship Id="rId1" Type="http://schemas.openxmlformats.org/officeDocument/2006/relationships/oleObject" Target="../embeddings/oleObject52.bin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7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52.wmf"/><Relationship Id="rId3" Type="http://schemas.openxmlformats.org/officeDocument/2006/relationships/oleObject" Target="../embeddings/oleObject55.bin"/><Relationship Id="rId2" Type="http://schemas.openxmlformats.org/officeDocument/2006/relationships/image" Target="../media/image51.wmf"/><Relationship Id="rId1" Type="http://schemas.openxmlformats.org/officeDocument/2006/relationships/oleObject" Target="../embeddings/oleObject54.bin"/></Relationships>
</file>

<file path=ppt/slides/_rels/slide10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8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2.wmf"/><Relationship Id="rId3" Type="http://schemas.openxmlformats.org/officeDocument/2006/relationships/oleObject" Target="../embeddings/oleObject58.bin"/><Relationship Id="rId2" Type="http://schemas.openxmlformats.org/officeDocument/2006/relationships/image" Target="../media/image51.wmf"/><Relationship Id="rId1" Type="http://schemas.openxmlformats.org/officeDocument/2006/relationships/oleObject" Target="../embeddings/oleObject57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5.bin"/></Relationships>
</file>

<file path=ppt/slides/_rels/slide1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9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2.wmf"/><Relationship Id="rId3" Type="http://schemas.openxmlformats.org/officeDocument/2006/relationships/oleObject" Target="../embeddings/oleObject60.bin"/><Relationship Id="rId2" Type="http://schemas.openxmlformats.org/officeDocument/2006/relationships/image" Target="../media/image51.wmf"/><Relationship Id="rId1" Type="http://schemas.openxmlformats.org/officeDocument/2006/relationships/oleObject" Target="../embeddings/oleObject59.bin"/></Relationships>
</file>

<file path=ppt/slides/_rels/slide1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0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3.wmf"/><Relationship Id="rId3" Type="http://schemas.openxmlformats.org/officeDocument/2006/relationships/oleObject" Target="../embeddings/oleObject62.bin"/><Relationship Id="rId2" Type="http://schemas.openxmlformats.org/officeDocument/2006/relationships/image" Target="../media/image52.wmf"/><Relationship Id="rId1" Type="http://schemas.openxmlformats.org/officeDocument/2006/relationships/oleObject" Target="../embeddings/oleObject61.bin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4.png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8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6.bin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5.png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5.png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5.png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5.png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5.png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5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7.bin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6.png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8.bin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9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5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9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12.bin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1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wmf"/><Relationship Id="rId2" Type="http://schemas.openxmlformats.org/officeDocument/2006/relationships/oleObject" Target="../embeddings/oleObject13.bin"/><Relationship Id="rId1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5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.bin"/><Relationship Id="rId8" Type="http://schemas.openxmlformats.org/officeDocument/2006/relationships/image" Target="../media/image27.wmf"/><Relationship Id="rId7" Type="http://schemas.openxmlformats.org/officeDocument/2006/relationships/oleObject" Target="../embeddings/oleObject17.bin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5.wmf"/><Relationship Id="rId3" Type="http://schemas.openxmlformats.org/officeDocument/2006/relationships/oleObject" Target="../embeddings/oleObject15.bin"/><Relationship Id="rId26" Type="http://schemas.openxmlformats.org/officeDocument/2006/relationships/vmlDrawing" Target="../drawings/vmlDrawing12.vml"/><Relationship Id="rId25" Type="http://schemas.openxmlformats.org/officeDocument/2006/relationships/slideLayout" Target="../slideLayouts/slideLayout2.xml"/><Relationship Id="rId24" Type="http://schemas.openxmlformats.org/officeDocument/2006/relationships/image" Target="../media/image35.wmf"/><Relationship Id="rId23" Type="http://schemas.openxmlformats.org/officeDocument/2006/relationships/oleObject" Target="../embeddings/oleObject25.bin"/><Relationship Id="rId22" Type="http://schemas.openxmlformats.org/officeDocument/2006/relationships/image" Target="../media/image34.wmf"/><Relationship Id="rId21" Type="http://schemas.openxmlformats.org/officeDocument/2006/relationships/oleObject" Target="../embeddings/oleObject24.bin"/><Relationship Id="rId20" Type="http://schemas.openxmlformats.org/officeDocument/2006/relationships/image" Target="../media/image33.wmf"/><Relationship Id="rId2" Type="http://schemas.openxmlformats.org/officeDocument/2006/relationships/image" Target="../media/image24.emf"/><Relationship Id="rId19" Type="http://schemas.openxmlformats.org/officeDocument/2006/relationships/oleObject" Target="../embeddings/oleObject23.bin"/><Relationship Id="rId18" Type="http://schemas.openxmlformats.org/officeDocument/2006/relationships/image" Target="../media/image32.wmf"/><Relationship Id="rId17" Type="http://schemas.openxmlformats.org/officeDocument/2006/relationships/oleObject" Target="../embeddings/oleObject22.bin"/><Relationship Id="rId16" Type="http://schemas.openxmlformats.org/officeDocument/2006/relationships/image" Target="../media/image31.wmf"/><Relationship Id="rId15" Type="http://schemas.openxmlformats.org/officeDocument/2006/relationships/oleObject" Target="../embeddings/oleObject21.bin"/><Relationship Id="rId14" Type="http://schemas.openxmlformats.org/officeDocument/2006/relationships/image" Target="../media/image30.wmf"/><Relationship Id="rId13" Type="http://schemas.openxmlformats.org/officeDocument/2006/relationships/oleObject" Target="../embeddings/oleObject20.bin"/><Relationship Id="rId12" Type="http://schemas.openxmlformats.org/officeDocument/2006/relationships/image" Target="../media/image29.wmf"/><Relationship Id="rId11" Type="http://schemas.openxmlformats.org/officeDocument/2006/relationships/oleObject" Target="../embeddings/oleObject19.bin"/><Relationship Id="rId10" Type="http://schemas.openxmlformats.org/officeDocument/2006/relationships/image" Target="../media/image28.wmf"/><Relationship Id="rId1" Type="http://schemas.openxmlformats.org/officeDocument/2006/relationships/oleObject" Target="../embeddings/oleObject14.bin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6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7.png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1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2.png"/></Relationships>
</file>

<file path=ppt/slides/_rels/slide6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19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4.wmf"/><Relationship Id="rId1" Type="http://schemas.openxmlformats.org/officeDocument/2006/relationships/oleObject" Target="../embeddings/oleObject26.bin"/></Relationships>
</file>

<file path=ppt/slides/_rels/slide8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5.wmf"/><Relationship Id="rId1" Type="http://schemas.openxmlformats.org/officeDocument/2006/relationships/oleObject" Target="../embeddings/oleObject27.bin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9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10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115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3.bin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130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6.wmf"/><Relationship Id="rId1" Type="http://schemas.openxmlformats.org/officeDocument/2006/relationships/oleObject" Target="../embeddings/oleObject28.bin"/></Relationships>
</file>

<file path=ppt/slides/_rels/slide9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7.wmf"/><Relationship Id="rId1" Type="http://schemas.openxmlformats.org/officeDocument/2006/relationships/oleObject" Target="../embeddings/oleObject29.bin"/></Relationships>
</file>

<file path=ppt/slides/_rels/slide9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8.wmf"/><Relationship Id="rId1" Type="http://schemas.openxmlformats.org/officeDocument/2006/relationships/oleObject" Target="../embeddings/oleObject30.bin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8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49.w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46.wmf"/><Relationship Id="rId1" Type="http://schemas.openxmlformats.org/officeDocument/2006/relationships/oleObject" Target="../embeddings/oleObject31.bin"/></Relationships>
</file>

<file path=ppt/slides/_rels/slide9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9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7.wmf"/><Relationship Id="rId3" Type="http://schemas.openxmlformats.org/officeDocument/2006/relationships/oleObject" Target="../embeddings/oleObject35.bin"/><Relationship Id="rId2" Type="http://schemas.openxmlformats.org/officeDocument/2006/relationships/image" Target="../media/image46.wmf"/><Relationship Id="rId1" Type="http://schemas.openxmlformats.org/officeDocument/2006/relationships/oleObject" Target="../embeddings/oleObject34.bin"/></Relationships>
</file>

<file path=ppt/slides/_rels/slide9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0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6.wmf"/><Relationship Id="rId3" Type="http://schemas.openxmlformats.org/officeDocument/2006/relationships/oleObject" Target="../embeddings/oleObject37.bin"/><Relationship Id="rId2" Type="http://schemas.openxmlformats.org/officeDocument/2006/relationships/image" Target="../media/image47.wmf"/><Relationship Id="rId1" Type="http://schemas.openxmlformats.org/officeDocument/2006/relationships/oleObject" Target="../embeddings/oleObject36.bin"/></Relationships>
</file>

<file path=ppt/slides/_rels/slide9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50.wmf"/><Relationship Id="rId7" Type="http://schemas.openxmlformats.org/officeDocument/2006/relationships/oleObject" Target="../embeddings/oleObject41.bin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49.wmf"/><Relationship Id="rId3" Type="http://schemas.openxmlformats.org/officeDocument/2006/relationships/oleObject" Target="../embeddings/oleObject39.bin"/><Relationship Id="rId2" Type="http://schemas.openxmlformats.org/officeDocument/2006/relationships/image" Target="../media/image46.wmf"/><Relationship Id="rId10" Type="http://schemas.openxmlformats.org/officeDocument/2006/relationships/vmlDrawing" Target="../drawings/vmlDrawing21.vml"/><Relationship Id="rId1" Type="http://schemas.openxmlformats.org/officeDocument/2006/relationships/oleObject" Target="../embeddings/oleObject3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Rectangle 2"/>
          <p:cNvSpPr>
            <a:spLocks noGrp="1"/>
          </p:cNvSpPr>
          <p:nvPr>
            <p:ph type="ctrTitle"/>
          </p:nvPr>
        </p:nvSpPr>
        <p:spPr>
          <a:xfrm>
            <a:off x="381000" y="762000"/>
            <a:ext cx="8382000" cy="4114800"/>
          </a:xfrm>
        </p:spPr>
        <p:txBody>
          <a:bodyPr wrap="square" anchor="ctr"/>
          <a:lstStyle>
            <a:lvl1pPr lvl="0">
              <a:defRPr/>
            </a:lvl1pPr>
          </a:lstStyle>
          <a:p>
            <a:pPr lvl="0" eaLnBrk="1" hangingPunct="1">
              <a:lnSpc>
                <a:spcPct val="150000"/>
              </a:lnSpc>
            </a:pPr>
            <a:r>
              <a:rPr lang="en-US" altLang="x-none" sz="44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Chapter 6</a:t>
            </a:r>
            <a:br>
              <a:rPr lang="en-US" altLang="x-none" sz="44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x-none" sz="44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4400" dirty="0">
                <a:solidFill>
                  <a:srgbClr val="FF0066"/>
                </a:solidFill>
                <a:ea typeface="宋体" panose="02010600030101010101" pitchFamily="2" charset="-122"/>
              </a:rPr>
              <a:t>Database Design</a:t>
            </a:r>
            <a:endParaRPr lang="en-US" altLang="x-none" sz="4400" dirty="0">
              <a:solidFill>
                <a:schemeClr val="accent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2290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r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x-none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2291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12292" name="Object 5"/>
          <p:cNvGraphicFramePr>
            <a:graphicFrameLocks noChangeAspect="1"/>
          </p:cNvGraphicFramePr>
          <p:nvPr/>
        </p:nvGraphicFramePr>
        <p:xfrm>
          <a:off x="0" y="1348740"/>
          <a:ext cx="9144000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3197225" imgH="1877060" progId="Word.Picture.8">
                  <p:embed/>
                </p:oleObj>
              </mc:Choice>
              <mc:Fallback>
                <p:oleObj name="" r:id="rId1" imgW="3197225" imgH="1877060" progId="Word.Picture.8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1348740"/>
                        <a:ext cx="9144000" cy="4648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Rectangle 4"/>
          <p:cNvSpPr>
            <a:spLocks noGrp="1"/>
          </p:cNvSpPr>
          <p:nvPr>
            <p:ph type="body"/>
          </p:nvPr>
        </p:nvSpPr>
        <p:spPr>
          <a:xfrm>
            <a:off x="457200" y="-22860"/>
            <a:ext cx="8229600" cy="5638800"/>
          </a:xfrm>
        </p:spPr>
        <p:txBody>
          <a:bodyPr wrap="square" anchor="t"/>
          <a:p>
            <a:pPr marL="457200" lvl="0" indent="-457200" eaLnBrk="1" hangingPunct="1">
              <a:lnSpc>
                <a:spcPct val="120000"/>
              </a:lnSpc>
              <a:buAutoNum type="arabicParenR" startAt="3"/>
            </a:pPr>
            <a:r>
              <a:rPr lang="en-US" altLang="x-none" dirty="0">
                <a:ea typeface="宋体" panose="02010600030101010101" pitchFamily="2" charset="-122"/>
              </a:rPr>
              <a:t>abnormity of delete（</a:t>
            </a:r>
            <a:r>
              <a:rPr lang="zh-CN" altLang="en-US" dirty="0">
                <a:ea typeface="宋体" panose="02010600030101010101" pitchFamily="2" charset="-122"/>
              </a:rPr>
              <a:t>删除异常）</a:t>
            </a:r>
            <a:endParaRPr lang="zh-CN" altLang="en-US" dirty="0">
              <a:ea typeface="宋体" panose="02010600030101010101" pitchFamily="2" charset="-122"/>
            </a:endParaRPr>
          </a:p>
          <a:p>
            <a:pPr marL="914400" lvl="1" indent="-457200" eaLnBrk="1" hangingPunct="1">
              <a:lnSpc>
                <a:spcPct val="120000"/>
              </a:lnSpc>
            </a:pPr>
            <a:r>
              <a:rPr lang="en-US" altLang="x-none" dirty="0">
                <a:ea typeface="宋体" panose="02010600030101010101" pitchFamily="2" charset="-122"/>
              </a:rPr>
              <a:t>might lose some informations</a:t>
            </a:r>
            <a:endParaRPr lang="en-US" altLang="x-none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00" y="6295390"/>
            <a:ext cx="8919845" cy="545465"/>
          </a:xfrm>
          <a:prstGeom prst="rect">
            <a:avLst/>
          </a:prstGeom>
          <a:solidFill>
            <a:schemeClr val="bg1"/>
          </a:solidFill>
        </p:spPr>
        <p:txBody>
          <a:bodyPr wrap="square" tIns="71755" bIns="107950" rtlCol="0">
            <a:spAutoFit/>
          </a:bodyPr>
          <a:p>
            <a:r>
              <a:rPr lang="zh-CN" altLang="zh-CN" b="1">
                <a:solidFill>
                  <a:srgbClr val="0000CC"/>
                </a:solidFill>
                <a:ea typeface="宋体" panose="02010600030101010101" pitchFamily="2" charset="-122"/>
              </a:rPr>
              <a:t>执行元组删除操作，可能连带删除掉一些本不该被删除的信息！</a:t>
            </a:r>
            <a:endParaRPr lang="zh-CN" altLang="zh-CN" b="1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2289" name="Object 2"/>
          <p:cNvGraphicFramePr>
            <a:graphicFrameLocks noChangeAspect="1"/>
          </p:cNvGraphicFramePr>
          <p:nvPr/>
        </p:nvGraphicFramePr>
        <p:xfrm>
          <a:off x="-174625" y="-96837"/>
          <a:ext cx="3875088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" imgW="1597025" imgH="1085215" progId="Word.Picture.8">
                  <p:embed/>
                </p:oleObj>
              </mc:Choice>
              <mc:Fallback>
                <p:oleObj name="" r:id="rId1" imgW="1597025" imgH="1085215" progId="Word.Picture.8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-174625" y="-96837"/>
                        <a:ext cx="3875088" cy="228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0" name="Object 3"/>
          <p:cNvGraphicFramePr>
            <a:graphicFrameLocks noChangeAspect="1"/>
          </p:cNvGraphicFramePr>
          <p:nvPr/>
        </p:nvGraphicFramePr>
        <p:xfrm>
          <a:off x="4716463" y="-96837"/>
          <a:ext cx="4494212" cy="214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3" imgW="2282825" imgH="1085215" progId="Word.Picture.8">
                  <p:embed/>
                </p:oleObj>
              </mc:Choice>
              <mc:Fallback>
                <p:oleObj name="" r:id="rId3" imgW="2282825" imgH="1085215" progId="Word.Picture.8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16463" y="-96837"/>
                        <a:ext cx="4494212" cy="2143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4"/>
          <p:cNvGraphicFramePr>
            <a:graphicFrameLocks noChangeAspect="1"/>
          </p:cNvGraphicFramePr>
          <p:nvPr/>
        </p:nvGraphicFramePr>
        <p:xfrm>
          <a:off x="2819400" y="3308350"/>
          <a:ext cx="6172200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5" imgW="2968625" imgH="1382395" progId="Word.Picture.8">
                  <p:embed/>
                </p:oleObj>
              </mc:Choice>
              <mc:Fallback>
                <p:oleObj name="" r:id="rId5" imgW="2968625" imgH="1382395" progId="Word.Picture.8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19400" y="3308350"/>
                        <a:ext cx="6172200" cy="289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6"/>
          <p:cNvGraphicFramePr>
            <a:graphicFrameLocks noChangeAspect="1"/>
          </p:cNvGraphicFramePr>
          <p:nvPr/>
        </p:nvGraphicFramePr>
        <p:xfrm>
          <a:off x="2590800" y="1098550"/>
          <a:ext cx="27432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7" imgW="1825625" imgH="591185" progId="Word.Picture.8">
                  <p:embed/>
                </p:oleObj>
              </mc:Choice>
              <mc:Fallback>
                <p:oleObj name="" r:id="rId7" imgW="1825625" imgH="591185" progId="Word.Picture.8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90800" y="1098550"/>
                        <a:ext cx="2743200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293" name="组合 11269"/>
          <p:cNvGrpSpPr/>
          <p:nvPr/>
        </p:nvGrpSpPr>
        <p:grpSpPr>
          <a:xfrm>
            <a:off x="179388" y="1990725"/>
            <a:ext cx="5026025" cy="2597150"/>
            <a:chOff x="0" y="0"/>
            <a:chExt cx="3166" cy="1636"/>
          </a:xfrm>
        </p:grpSpPr>
        <p:sp>
          <p:nvSpPr>
            <p:cNvPr id="12294" name="AutoShape 9"/>
            <p:cNvSpPr/>
            <p:nvPr/>
          </p:nvSpPr>
          <p:spPr>
            <a:xfrm>
              <a:off x="1534" y="672"/>
              <a:ext cx="912" cy="480"/>
            </a:xfrm>
            <a:prstGeom prst="diamond">
              <a:avLst/>
            </a:prstGeom>
            <a:noFill/>
            <a:ln w="317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/>
            <a:p>
              <a:pPr algn="ctr" eaLnBrk="0" hangingPunct="0"/>
              <a:r>
                <a:rPr lang="zh-CN" altLang="en-US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借 阅</a:t>
              </a:r>
              <a:endParaRPr lang="zh-CN" altLang="en-US" b="1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2295" name="Line 12"/>
            <p:cNvSpPr/>
            <p:nvPr/>
          </p:nvSpPr>
          <p:spPr>
            <a:xfrm>
              <a:off x="1006" y="0"/>
              <a:ext cx="816" cy="76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296" name="Line 13"/>
            <p:cNvSpPr/>
            <p:nvPr/>
          </p:nvSpPr>
          <p:spPr>
            <a:xfrm>
              <a:off x="2206" y="1056"/>
              <a:ext cx="960" cy="432"/>
            </a:xfrm>
            <a:prstGeom prst="line">
              <a:avLst/>
            </a:prstGeom>
            <a:ln w="317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297" name="Oval 14"/>
            <p:cNvSpPr/>
            <p:nvPr/>
          </p:nvSpPr>
          <p:spPr>
            <a:xfrm>
              <a:off x="0" y="668"/>
              <a:ext cx="1153" cy="392"/>
            </a:xfrm>
            <a:prstGeom prst="ellipse">
              <a:avLst/>
            </a:prstGeom>
            <a:noFill/>
            <a:ln w="317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36000" rIns="0" bIns="3600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借阅日期</a:t>
              </a:r>
              <a:endParaRPr lang="zh-CN" altLang="en-US" b="1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2298" name="Oval 15"/>
            <p:cNvSpPr/>
            <p:nvPr/>
          </p:nvSpPr>
          <p:spPr>
            <a:xfrm>
              <a:off x="238" y="1244"/>
              <a:ext cx="1157" cy="392"/>
            </a:xfrm>
            <a:prstGeom prst="ellipse">
              <a:avLst/>
            </a:prstGeom>
            <a:noFill/>
            <a:ln w="317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36000" rIns="0" bIns="3600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归还日期</a:t>
              </a:r>
              <a:endParaRPr lang="zh-CN" altLang="en-US" b="1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2299" name="Line 16"/>
            <p:cNvSpPr/>
            <p:nvPr/>
          </p:nvSpPr>
          <p:spPr>
            <a:xfrm>
              <a:off x="1102" y="912"/>
              <a:ext cx="432" cy="0"/>
            </a:xfrm>
            <a:prstGeom prst="line">
              <a:avLst/>
            </a:prstGeom>
            <a:ln w="317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300" name="Line 17"/>
            <p:cNvSpPr/>
            <p:nvPr/>
          </p:nvSpPr>
          <p:spPr>
            <a:xfrm flipV="1">
              <a:off x="1390" y="1056"/>
              <a:ext cx="432" cy="384"/>
            </a:xfrm>
            <a:prstGeom prst="line">
              <a:avLst/>
            </a:prstGeom>
            <a:ln w="317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2301" name="组合 11280"/>
          <p:cNvGrpSpPr/>
          <p:nvPr/>
        </p:nvGrpSpPr>
        <p:grpSpPr>
          <a:xfrm>
            <a:off x="2590800" y="1250950"/>
            <a:ext cx="2819400" cy="365125"/>
            <a:chOff x="0" y="0"/>
            <a:chExt cx="1776" cy="230"/>
          </a:xfrm>
        </p:grpSpPr>
        <p:sp>
          <p:nvSpPr>
            <p:cNvPr id="12302" name="Text Box 7"/>
            <p:cNvSpPr txBox="1"/>
            <p:nvPr/>
          </p:nvSpPr>
          <p:spPr>
            <a:xfrm>
              <a:off x="0" y="0"/>
              <a:ext cx="57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(1,1)</a:t>
              </a:r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03" name="Text Box 8"/>
            <p:cNvSpPr txBox="1"/>
            <p:nvPr/>
          </p:nvSpPr>
          <p:spPr>
            <a:xfrm>
              <a:off x="1200" y="0"/>
              <a:ext cx="57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(0,</a:t>
              </a:r>
              <a:r>
                <a:rPr lang="en-US" altLang="x-none" b="1" dirty="0">
                  <a:latin typeface="Arial" panose="020B0604020202020204" pitchFamily="34" charset="0"/>
                  <a:ea typeface="宋体" panose="02010600030101010101" pitchFamily="2" charset="-122"/>
                </a:rPr>
                <a:t>N)</a:t>
              </a:r>
              <a:endParaRPr lang="en-US" altLang="x-none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2304" name="组合 11283"/>
          <p:cNvGrpSpPr/>
          <p:nvPr/>
        </p:nvGrpSpPr>
        <p:grpSpPr>
          <a:xfrm>
            <a:off x="2667000" y="2562225"/>
            <a:ext cx="2209800" cy="1279525"/>
            <a:chOff x="0" y="0"/>
            <a:chExt cx="1392" cy="806"/>
          </a:xfrm>
        </p:grpSpPr>
        <p:sp>
          <p:nvSpPr>
            <p:cNvPr id="12305" name="Text Box 19"/>
            <p:cNvSpPr txBox="1"/>
            <p:nvPr/>
          </p:nvSpPr>
          <p:spPr>
            <a:xfrm>
              <a:off x="0" y="0"/>
              <a:ext cx="57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(0,</a:t>
              </a:r>
              <a:r>
                <a:rPr lang="en-US" altLang="x-none" b="1" dirty="0">
                  <a:latin typeface="Arial" panose="020B0604020202020204" pitchFamily="34" charset="0"/>
                  <a:ea typeface="宋体" panose="02010600030101010101" pitchFamily="2" charset="-122"/>
                </a:rPr>
                <a:t>N)</a:t>
              </a:r>
              <a:endParaRPr lang="en-US" altLang="x-none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06" name="Text Box 20"/>
            <p:cNvSpPr txBox="1"/>
            <p:nvPr/>
          </p:nvSpPr>
          <p:spPr>
            <a:xfrm>
              <a:off x="816" y="576"/>
              <a:ext cx="57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(0,</a:t>
              </a:r>
              <a:r>
                <a:rPr lang="en-US" altLang="x-none" b="1" dirty="0">
                  <a:latin typeface="Arial" panose="020B0604020202020204" pitchFamily="34" charset="0"/>
                  <a:ea typeface="宋体" panose="02010600030101010101" pitchFamily="2" charset="-122"/>
                </a:rPr>
                <a:t>N)</a:t>
              </a:r>
              <a:endParaRPr lang="en-US" altLang="x-none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1287" name="组合 11286"/>
          <p:cNvGrpSpPr/>
          <p:nvPr/>
        </p:nvGrpSpPr>
        <p:grpSpPr>
          <a:xfrm>
            <a:off x="171450" y="623888"/>
            <a:ext cx="7643813" cy="4754562"/>
            <a:chOff x="0" y="0"/>
            <a:chExt cx="12037" cy="7488"/>
          </a:xfrm>
        </p:grpSpPr>
        <p:sp>
          <p:nvSpPr>
            <p:cNvPr id="12308" name="Text Box 24"/>
            <p:cNvSpPr txBox="1"/>
            <p:nvPr/>
          </p:nvSpPr>
          <p:spPr>
            <a:xfrm>
              <a:off x="0" y="360"/>
              <a:ext cx="1397" cy="5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(1,1)</a:t>
              </a:r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09" name="Text Box 25"/>
            <p:cNvSpPr txBox="1"/>
            <p:nvPr/>
          </p:nvSpPr>
          <p:spPr>
            <a:xfrm>
              <a:off x="2131" y="247"/>
              <a:ext cx="1385" cy="5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(1,1)</a:t>
              </a:r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10" name="Text Box 26"/>
            <p:cNvSpPr txBox="1"/>
            <p:nvPr/>
          </p:nvSpPr>
          <p:spPr>
            <a:xfrm>
              <a:off x="7710" y="240"/>
              <a:ext cx="1486" cy="5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(1,1)</a:t>
              </a:r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11" name="Text Box 27"/>
            <p:cNvSpPr txBox="1"/>
            <p:nvPr/>
          </p:nvSpPr>
          <p:spPr>
            <a:xfrm>
              <a:off x="6088" y="6049"/>
              <a:ext cx="1267" cy="5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(1,1)</a:t>
              </a:r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12" name="Text Box 28"/>
            <p:cNvSpPr txBox="1"/>
            <p:nvPr/>
          </p:nvSpPr>
          <p:spPr>
            <a:xfrm>
              <a:off x="8242" y="6912"/>
              <a:ext cx="1379" cy="5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(1,1)</a:t>
              </a:r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13" name="Text Box 29"/>
            <p:cNvSpPr txBox="1"/>
            <p:nvPr/>
          </p:nvSpPr>
          <p:spPr>
            <a:xfrm>
              <a:off x="10115" y="6912"/>
              <a:ext cx="1303" cy="5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(1,1)</a:t>
              </a:r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14" name="Text Box 30"/>
            <p:cNvSpPr txBox="1"/>
            <p:nvPr/>
          </p:nvSpPr>
          <p:spPr>
            <a:xfrm>
              <a:off x="10737" y="5827"/>
              <a:ext cx="1300" cy="5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(0,1)</a:t>
              </a:r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15" name="Text Box 31"/>
            <p:cNvSpPr txBox="1"/>
            <p:nvPr/>
          </p:nvSpPr>
          <p:spPr>
            <a:xfrm>
              <a:off x="10396" y="4693"/>
              <a:ext cx="1080" cy="57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(0,</a:t>
              </a:r>
              <a:r>
                <a:rPr lang="en-US" altLang="x-none" b="1" dirty="0">
                  <a:latin typeface="Arial" panose="020B0604020202020204" pitchFamily="34" charset="0"/>
                  <a:ea typeface="宋体" panose="02010600030101010101" pitchFamily="2" charset="-122"/>
                </a:rPr>
                <a:t>N)</a:t>
              </a:r>
              <a:endParaRPr lang="en-US" altLang="x-none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16" name="Text Box 32"/>
            <p:cNvSpPr txBox="1"/>
            <p:nvPr/>
          </p:nvSpPr>
          <p:spPr>
            <a:xfrm>
              <a:off x="10206" y="0"/>
              <a:ext cx="1271" cy="5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(1,1)</a:t>
              </a:r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17" name="Text Box 33"/>
            <p:cNvSpPr txBox="1"/>
            <p:nvPr/>
          </p:nvSpPr>
          <p:spPr>
            <a:xfrm>
              <a:off x="10546" y="1705"/>
              <a:ext cx="1291" cy="5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(1,1)</a:t>
              </a:r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18" name="Text Box 34"/>
            <p:cNvSpPr txBox="1"/>
            <p:nvPr/>
          </p:nvSpPr>
          <p:spPr>
            <a:xfrm>
              <a:off x="2737" y="4444"/>
              <a:ext cx="1246" cy="5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(1,1)</a:t>
              </a:r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19" name="Text Box 35"/>
            <p:cNvSpPr txBox="1"/>
            <p:nvPr/>
          </p:nvSpPr>
          <p:spPr>
            <a:xfrm>
              <a:off x="3755" y="5329"/>
              <a:ext cx="1313" cy="5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(0,1)</a:t>
              </a:r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79388" y="6243638"/>
            <a:ext cx="8653462" cy="5191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请将上述的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E-R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模型转换为关系模型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.</a:t>
            </a:r>
            <a:endParaRPr lang="en-US" altLang="zh-CN" sz="2800" b="1">
              <a:solidFill>
                <a:srgbClr val="0000CC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日期占位符 1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3314" name="页脚占位符 2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x-none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3315" name="灯片编号占位符 3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3316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13317" name="Object 3"/>
          <p:cNvGraphicFramePr>
            <a:graphicFrameLocks noChangeAspect="1"/>
          </p:cNvGraphicFramePr>
          <p:nvPr/>
        </p:nvGraphicFramePr>
        <p:xfrm>
          <a:off x="-141287" y="381000"/>
          <a:ext cx="3875087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" imgW="1597025" imgH="1085215" progId="Word.Picture.8">
                  <p:embed/>
                </p:oleObj>
              </mc:Choice>
              <mc:Fallback>
                <p:oleObj name="" r:id="rId1" imgW="1597025" imgH="1085215" progId="Word.Picture.8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-141287" y="381000"/>
                        <a:ext cx="3875087" cy="228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4"/>
          <p:cNvGraphicFramePr>
            <a:graphicFrameLocks noChangeAspect="1"/>
          </p:cNvGraphicFramePr>
          <p:nvPr/>
        </p:nvGraphicFramePr>
        <p:xfrm>
          <a:off x="4725988" y="381000"/>
          <a:ext cx="4494212" cy="214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3" imgW="2282825" imgH="1085215" progId="Word.Picture.8">
                  <p:embed/>
                </p:oleObj>
              </mc:Choice>
              <mc:Fallback>
                <p:oleObj name="" r:id="rId3" imgW="2282825" imgH="1085215" progId="Word.Picture.8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25988" y="381000"/>
                        <a:ext cx="4494212" cy="2143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" name="Text Box 22"/>
          <p:cNvSpPr txBox="1"/>
          <p:nvPr/>
        </p:nvSpPr>
        <p:spPr>
          <a:xfrm>
            <a:off x="323850" y="1295400"/>
            <a:ext cx="742950" cy="3667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algn="ctr">
              <a:spcBef>
                <a:spcPct val="500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(1,1)</a:t>
            </a:r>
            <a:endParaRPr lang="zh-CN" altLang="en-US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20" name="Text Box 23"/>
          <p:cNvSpPr txBox="1"/>
          <p:nvPr/>
        </p:nvSpPr>
        <p:spPr>
          <a:xfrm>
            <a:off x="1533525" y="1295400"/>
            <a:ext cx="879475" cy="3667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algn="ctr">
              <a:spcBef>
                <a:spcPct val="500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(1,1)</a:t>
            </a:r>
            <a:endParaRPr lang="zh-CN" altLang="en-US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21" name="Text Box 24"/>
          <p:cNvSpPr txBox="1"/>
          <p:nvPr/>
        </p:nvSpPr>
        <p:spPr>
          <a:xfrm>
            <a:off x="5221288" y="1219200"/>
            <a:ext cx="798512" cy="3667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algn="ctr">
              <a:spcBef>
                <a:spcPct val="500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(1,1)</a:t>
            </a:r>
            <a:endParaRPr lang="zh-CN" altLang="en-US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22" name="Text Box 30"/>
          <p:cNvSpPr txBox="1"/>
          <p:nvPr/>
        </p:nvSpPr>
        <p:spPr>
          <a:xfrm>
            <a:off x="6661150" y="1066800"/>
            <a:ext cx="806450" cy="3667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algn="ctr">
              <a:spcBef>
                <a:spcPct val="500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(1,1)</a:t>
            </a:r>
            <a:endParaRPr lang="zh-CN" altLang="en-US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23" name="Text Box 31"/>
          <p:cNvSpPr txBox="1"/>
          <p:nvPr/>
        </p:nvSpPr>
        <p:spPr>
          <a:xfrm>
            <a:off x="7086600" y="2149475"/>
            <a:ext cx="727075" cy="3667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algn="ctr">
              <a:spcBef>
                <a:spcPct val="500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(1,1)</a:t>
            </a:r>
            <a:endParaRPr lang="zh-CN" altLang="en-US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24" name="Text Box 34"/>
          <p:cNvSpPr txBox="1"/>
          <p:nvPr/>
        </p:nvSpPr>
        <p:spPr>
          <a:xfrm>
            <a:off x="533400" y="3395663"/>
            <a:ext cx="8153400" cy="1330325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 lvl="1" indent="0" algn="l"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图书（</a:t>
            </a:r>
            <a:r>
              <a:rPr lang="zh-CN" altLang="en-US" sz="3200" b="1" u="sng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书号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，书名）</a:t>
            </a:r>
            <a:endParaRPr lang="zh-CN" altLang="en-US" sz="3200" b="1" dirty="0">
              <a:solidFill>
                <a:schemeClr val="accent2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1" indent="0" algn="l"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出版社（</a:t>
            </a:r>
            <a:r>
              <a:rPr lang="zh-CN" altLang="en-US" sz="3200" b="1" u="sng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出版社名称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，联系电话，地址）</a:t>
            </a:r>
            <a:endParaRPr lang="zh-CN" altLang="en-US" sz="3200" b="1" dirty="0">
              <a:solidFill>
                <a:schemeClr val="accent2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3325" name="Text Box 35"/>
          <p:cNvSpPr txBox="1"/>
          <p:nvPr/>
        </p:nvSpPr>
        <p:spPr>
          <a:xfrm>
            <a:off x="533400" y="4926013"/>
            <a:ext cx="8153400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3200" dirty="0">
                <a:latin typeface="Times New Roman" panose="02020603050405020304" pitchFamily="2" charset="0"/>
                <a:ea typeface="宋体" panose="02010600030101010101" pitchFamily="2" charset="-122"/>
              </a:rPr>
              <a:t>转换得到的关系模式</a:t>
            </a:r>
            <a:endParaRPr lang="zh-CN" altLang="en-US" sz="32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3326" name="日期占位符 1"/>
          <p:cNvSpPr/>
          <p:nvPr>
            <p:ph type="dt" sz="half" idx="10"/>
          </p:nvPr>
        </p:nvSpPr>
        <p:spPr/>
        <p:txBody>
          <a:bodyPr anchor="t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200" b="1" i="1" dirty="0">
                <a:ea typeface="宋体" panose="02010600030101010101" pitchFamily="2" charset="-122"/>
              </a:rPr>
            </a:fld>
            <a:endParaRPr lang="zh-CN" altLang="en-US" sz="1200" b="1" i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日期占位符 1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4338" name="页脚占位符 2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x-none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4339" name="灯片编号占位符 3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4340" name="Rectangle 2"/>
          <p:cNvSpPr/>
          <p:nvPr/>
        </p:nvSpPr>
        <p:spPr>
          <a:xfrm>
            <a:off x="0" y="-20637"/>
            <a:ext cx="9144000" cy="685165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4341" name="Text Box 18"/>
          <p:cNvSpPr txBox="1"/>
          <p:nvPr/>
        </p:nvSpPr>
        <p:spPr>
          <a:xfrm>
            <a:off x="533400" y="4854575"/>
            <a:ext cx="81534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3200" dirty="0">
                <a:latin typeface="Times New Roman" panose="02020603050405020304" pitchFamily="2" charset="0"/>
                <a:ea typeface="宋体" panose="02010600030101010101" pitchFamily="2" charset="-122"/>
              </a:rPr>
              <a:t>‘图书’和‘出版社’实体集转换得到的关系模式</a:t>
            </a:r>
            <a:endParaRPr lang="zh-CN" altLang="en-US" sz="32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14342" name="Object 3"/>
          <p:cNvGraphicFramePr>
            <a:graphicFrameLocks noChangeAspect="1"/>
          </p:cNvGraphicFramePr>
          <p:nvPr/>
        </p:nvGraphicFramePr>
        <p:xfrm>
          <a:off x="-141287" y="381000"/>
          <a:ext cx="3875087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" imgW="1597025" imgH="1085215" progId="Word.Picture.8">
                  <p:embed/>
                </p:oleObj>
              </mc:Choice>
              <mc:Fallback>
                <p:oleObj name="" r:id="rId1" imgW="1597025" imgH="1085215" progId="Word.Picture.8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-141287" y="381000"/>
                        <a:ext cx="3875087" cy="228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4"/>
          <p:cNvGraphicFramePr>
            <a:graphicFrameLocks noChangeAspect="1"/>
          </p:cNvGraphicFramePr>
          <p:nvPr/>
        </p:nvGraphicFramePr>
        <p:xfrm>
          <a:off x="4725988" y="381000"/>
          <a:ext cx="4494212" cy="214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3" imgW="2282825" imgH="1085215" progId="Word.Picture.8">
                  <p:embed/>
                </p:oleObj>
              </mc:Choice>
              <mc:Fallback>
                <p:oleObj name="" r:id="rId3" imgW="2282825" imgH="1085215" progId="Word.Picture.8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25988" y="381000"/>
                        <a:ext cx="4494212" cy="2143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4" name="Text Box 5"/>
          <p:cNvSpPr txBox="1"/>
          <p:nvPr/>
        </p:nvSpPr>
        <p:spPr>
          <a:xfrm>
            <a:off x="252413" y="1295400"/>
            <a:ext cx="814387" cy="3667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algn="ctr">
              <a:spcBef>
                <a:spcPct val="500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(1,1)</a:t>
            </a:r>
            <a:endParaRPr lang="zh-CN" altLang="en-US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45" name="Text Box 6"/>
          <p:cNvSpPr txBox="1"/>
          <p:nvPr/>
        </p:nvSpPr>
        <p:spPr>
          <a:xfrm>
            <a:off x="1476375" y="1295400"/>
            <a:ext cx="809625" cy="3667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algn="ctr">
              <a:spcBef>
                <a:spcPct val="500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(1,1)</a:t>
            </a:r>
            <a:endParaRPr lang="zh-CN" altLang="en-US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46" name="Text Box 7"/>
          <p:cNvSpPr txBox="1"/>
          <p:nvPr/>
        </p:nvSpPr>
        <p:spPr>
          <a:xfrm>
            <a:off x="5076825" y="1219200"/>
            <a:ext cx="942975" cy="3667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algn="ctr">
              <a:spcBef>
                <a:spcPct val="500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(1,1)</a:t>
            </a:r>
            <a:endParaRPr lang="zh-CN" altLang="en-US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47" name="Text Box 8"/>
          <p:cNvSpPr txBox="1"/>
          <p:nvPr/>
        </p:nvSpPr>
        <p:spPr>
          <a:xfrm>
            <a:off x="6661150" y="1066800"/>
            <a:ext cx="806450" cy="3667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algn="ctr">
              <a:spcBef>
                <a:spcPct val="500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(1,1)</a:t>
            </a:r>
            <a:endParaRPr lang="zh-CN" altLang="en-US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48" name="Text Box 9"/>
          <p:cNvSpPr txBox="1"/>
          <p:nvPr/>
        </p:nvSpPr>
        <p:spPr>
          <a:xfrm>
            <a:off x="6877050" y="2149475"/>
            <a:ext cx="819150" cy="3667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algn="ctr">
              <a:spcBef>
                <a:spcPct val="500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(1,1)</a:t>
            </a:r>
            <a:endParaRPr lang="zh-CN" altLang="en-US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49" name="Text Box 10"/>
          <p:cNvSpPr txBox="1"/>
          <p:nvPr/>
        </p:nvSpPr>
        <p:spPr>
          <a:xfrm>
            <a:off x="533400" y="3395663"/>
            <a:ext cx="8153400" cy="1330325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 lvl="1" indent="0" algn="l"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图书（</a:t>
            </a:r>
            <a:r>
              <a:rPr lang="zh-CN" altLang="en-US" sz="3200" b="1" u="sng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书号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，书名）</a:t>
            </a:r>
            <a:endParaRPr lang="zh-CN" altLang="en-US" sz="3200" b="1" dirty="0">
              <a:solidFill>
                <a:schemeClr val="accent2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1" indent="0" algn="l"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出版社（</a:t>
            </a:r>
            <a:r>
              <a:rPr lang="zh-CN" altLang="en-US" sz="3200" b="1" u="sng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出版社名称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，联系电话，地址）</a:t>
            </a:r>
            <a:endParaRPr lang="zh-CN" altLang="en-US" sz="3200" b="1" dirty="0">
              <a:solidFill>
                <a:schemeClr val="accent2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14350" name="Object 12"/>
          <p:cNvGraphicFramePr>
            <a:graphicFrameLocks noChangeAspect="1"/>
          </p:cNvGraphicFramePr>
          <p:nvPr/>
        </p:nvGraphicFramePr>
        <p:xfrm>
          <a:off x="2590800" y="1600200"/>
          <a:ext cx="27432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5" imgW="1825625" imgH="591185" progId="Word.Picture.8">
                  <p:embed/>
                </p:oleObj>
              </mc:Choice>
              <mc:Fallback>
                <p:oleObj name="" r:id="rId5" imgW="1825625" imgH="591185" progId="Word.Picture.8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90800" y="1600200"/>
                        <a:ext cx="2743200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51" name="组合 13327"/>
          <p:cNvGrpSpPr/>
          <p:nvPr/>
        </p:nvGrpSpPr>
        <p:grpSpPr>
          <a:xfrm>
            <a:off x="2590800" y="1752600"/>
            <a:ext cx="2819400" cy="365125"/>
            <a:chOff x="0" y="0"/>
            <a:chExt cx="1776" cy="230"/>
          </a:xfrm>
        </p:grpSpPr>
        <p:sp>
          <p:nvSpPr>
            <p:cNvPr id="14352" name="Text Box 14"/>
            <p:cNvSpPr txBox="1"/>
            <p:nvPr/>
          </p:nvSpPr>
          <p:spPr>
            <a:xfrm>
              <a:off x="0" y="0"/>
              <a:ext cx="57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(1,1)</a:t>
              </a:r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53" name="Text Box 15"/>
            <p:cNvSpPr txBox="1"/>
            <p:nvPr/>
          </p:nvSpPr>
          <p:spPr>
            <a:xfrm>
              <a:off x="1200" y="0"/>
              <a:ext cx="57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(0,</a:t>
              </a:r>
              <a:r>
                <a:rPr lang="en-US" altLang="x-none" b="1" dirty="0">
                  <a:latin typeface="Arial" panose="020B0604020202020204" pitchFamily="34" charset="0"/>
                  <a:ea typeface="宋体" panose="02010600030101010101" pitchFamily="2" charset="-122"/>
                </a:rPr>
                <a:t>N)</a:t>
              </a:r>
              <a:endParaRPr lang="en-US" altLang="x-none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3331" name="组合 13330"/>
          <p:cNvGrpSpPr/>
          <p:nvPr/>
        </p:nvGrpSpPr>
        <p:grpSpPr>
          <a:xfrm>
            <a:off x="533400" y="3397250"/>
            <a:ext cx="8153400" cy="2193925"/>
            <a:chOff x="0" y="0"/>
            <a:chExt cx="5136" cy="981"/>
          </a:xfrm>
        </p:grpSpPr>
        <p:sp>
          <p:nvSpPr>
            <p:cNvPr id="14355" name="Text Box 11"/>
            <p:cNvSpPr txBox="1"/>
            <p:nvPr/>
          </p:nvSpPr>
          <p:spPr>
            <a:xfrm>
              <a:off x="0" y="693"/>
              <a:ext cx="5136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3200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加入‘出版’联系后的关系模式</a:t>
              </a:r>
              <a:endParaRPr lang="zh-CN" altLang="en-US" sz="3200" b="1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4356" name="Text Box 16"/>
            <p:cNvSpPr txBox="1"/>
            <p:nvPr/>
          </p:nvSpPr>
          <p:spPr>
            <a:xfrm>
              <a:off x="0" y="0"/>
              <a:ext cx="5136" cy="645"/>
            </a:xfrm>
            <a:prstGeom prst="rect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p>
              <a:pPr lvl="1" indent="0" algn="l" eaLnBrk="1" hangingPunct="1">
                <a:spcBef>
                  <a:spcPct val="50000"/>
                </a:spcBef>
              </a:pPr>
              <a:r>
                <a:rPr lang="zh-CN" altLang="en-US" sz="3200" b="1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图书（</a:t>
              </a:r>
              <a:r>
                <a:rPr lang="zh-CN" altLang="en-US" sz="3200" b="1" u="sng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书号</a:t>
              </a:r>
              <a:r>
                <a:rPr lang="zh-CN" altLang="en-US" sz="3200" b="1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，书名，</a:t>
              </a:r>
              <a:r>
                <a:rPr lang="zh-CN" altLang="en-US" sz="3200" b="1" dirty="0">
                  <a:solidFill>
                    <a:srgbClr val="FF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出版社名称</a:t>
              </a:r>
              <a:r>
                <a:rPr lang="zh-CN" altLang="en-US" sz="3200" b="1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）</a:t>
              </a:r>
              <a:endParaRPr lang="zh-CN" altLang="en-US" sz="3200" b="1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lvl="1" indent="0" algn="l" eaLnBrk="1" hangingPunct="1">
                <a:spcBef>
                  <a:spcPct val="50000"/>
                </a:spcBef>
              </a:pPr>
              <a:r>
                <a:rPr lang="zh-CN" altLang="en-US" sz="3200" b="1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出版社（</a:t>
              </a:r>
              <a:r>
                <a:rPr lang="zh-CN" altLang="en-US" sz="3200" b="1" u="sng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出版社名称</a:t>
              </a:r>
              <a:r>
                <a:rPr lang="zh-CN" altLang="en-US" sz="3200" b="1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，联系电话，地址）</a:t>
              </a:r>
              <a:endParaRPr lang="zh-CN" altLang="en-US" sz="3200" b="1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14357" name="日期占位符 1"/>
          <p:cNvSpPr/>
          <p:nvPr>
            <p:ph type="dt" sz="half" idx="10"/>
          </p:nvPr>
        </p:nvSpPr>
        <p:spPr/>
        <p:txBody>
          <a:bodyPr anchor="t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200" b="1" i="1" dirty="0">
                <a:ea typeface="宋体" panose="02010600030101010101" pitchFamily="2" charset="-122"/>
              </a:rPr>
            </a:fld>
            <a:endParaRPr lang="zh-CN" altLang="en-US" sz="1200" b="1" i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日期占位符 1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5362" name="页脚占位符 2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x-none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5363" name="灯片编号占位符 3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5364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1447800" y="533400"/>
          <a:ext cx="6172200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1" imgW="2968625" imgH="1382395" progId="Word.Picture.8">
                  <p:embed/>
                </p:oleObj>
              </mc:Choice>
              <mc:Fallback>
                <p:oleObj name="" r:id="rId1" imgW="2968625" imgH="1382395" progId="Word.Picture.8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47800" y="533400"/>
                        <a:ext cx="6172200" cy="289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Text Box 9"/>
          <p:cNvSpPr txBox="1"/>
          <p:nvPr/>
        </p:nvSpPr>
        <p:spPr>
          <a:xfrm>
            <a:off x="2628900" y="1701800"/>
            <a:ext cx="792163" cy="3651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algn="ctr">
              <a:spcBef>
                <a:spcPct val="500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(1,1)</a:t>
            </a:r>
            <a:endParaRPr lang="zh-CN" altLang="en-US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7" name="Text Box 10"/>
          <p:cNvSpPr txBox="1"/>
          <p:nvPr/>
        </p:nvSpPr>
        <p:spPr>
          <a:xfrm>
            <a:off x="4114800" y="2209800"/>
            <a:ext cx="746125" cy="3667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algn="ctr">
              <a:spcBef>
                <a:spcPct val="500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(1,1)</a:t>
            </a:r>
            <a:endParaRPr lang="zh-CN" altLang="en-US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8" name="Text Box 11"/>
          <p:cNvSpPr txBox="1"/>
          <p:nvPr/>
        </p:nvSpPr>
        <p:spPr>
          <a:xfrm>
            <a:off x="5181600" y="2209800"/>
            <a:ext cx="758825" cy="3667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algn="ctr">
              <a:spcBef>
                <a:spcPct val="500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(1,1)</a:t>
            </a:r>
            <a:endParaRPr lang="zh-CN" altLang="en-US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9" name="Text Box 12"/>
          <p:cNvSpPr txBox="1"/>
          <p:nvPr/>
        </p:nvSpPr>
        <p:spPr>
          <a:xfrm>
            <a:off x="5508625" y="1524000"/>
            <a:ext cx="739775" cy="3667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algn="ctr">
              <a:spcBef>
                <a:spcPct val="500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(0,1)</a:t>
            </a:r>
            <a:endParaRPr lang="zh-CN" altLang="en-US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70" name="Text Box 13"/>
          <p:cNvSpPr txBox="1"/>
          <p:nvPr/>
        </p:nvSpPr>
        <p:spPr>
          <a:xfrm>
            <a:off x="5292725" y="914400"/>
            <a:ext cx="803275" cy="3667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algn="ctr">
              <a:spcBef>
                <a:spcPct val="500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(0,</a:t>
            </a:r>
            <a:r>
              <a:rPr lang="en-US" altLang="x-none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N)</a:t>
            </a:r>
            <a:endParaRPr lang="en-US" altLang="x-none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4348" name="组合 14347"/>
          <p:cNvGrpSpPr/>
          <p:nvPr/>
        </p:nvGrpSpPr>
        <p:grpSpPr>
          <a:xfrm>
            <a:off x="252413" y="4090988"/>
            <a:ext cx="8650287" cy="2076450"/>
            <a:chOff x="0" y="0"/>
            <a:chExt cx="5136" cy="981"/>
          </a:xfrm>
        </p:grpSpPr>
        <p:sp>
          <p:nvSpPr>
            <p:cNvPr id="15372" name="Text Box 17"/>
            <p:cNvSpPr txBox="1"/>
            <p:nvPr/>
          </p:nvSpPr>
          <p:spPr>
            <a:xfrm>
              <a:off x="0" y="0"/>
              <a:ext cx="5136" cy="645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p>
              <a:pPr lvl="1" indent="0" algn="l" eaLnBrk="0" hangingPunct="0">
                <a:spcBef>
                  <a:spcPct val="50000"/>
                </a:spcBef>
              </a:pPr>
              <a:r>
                <a:rPr lang="zh-CN" altLang="en-US" sz="3200" b="1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读者（</a:t>
              </a:r>
              <a:r>
                <a:rPr lang="zh-CN" altLang="en-US" sz="3200" b="1" u="sng" dirty="0">
                  <a:solidFill>
                    <a:srgbClr val="FF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借书证号</a:t>
              </a:r>
              <a:r>
                <a:rPr lang="zh-CN" altLang="en-US" sz="3200" b="1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，姓名，身份证号，地址）</a:t>
              </a:r>
              <a:endParaRPr lang="zh-CN" altLang="en-US" sz="3200" b="1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lvl="1" indent="0" algn="l" eaLnBrk="0" hangingPunct="0">
                <a:spcBef>
                  <a:spcPct val="50000"/>
                </a:spcBef>
              </a:pPr>
              <a:r>
                <a:rPr lang="zh-CN" altLang="en-US" sz="3200" b="1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读者电话（</a:t>
              </a:r>
              <a:r>
                <a:rPr lang="zh-CN" altLang="en-US" sz="3200" b="1" u="sng" dirty="0">
                  <a:solidFill>
                    <a:srgbClr val="FF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借书证号，电话</a:t>
              </a:r>
              <a:r>
                <a:rPr lang="zh-CN" altLang="en-US" sz="3200" b="1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）</a:t>
              </a:r>
              <a:endParaRPr lang="zh-CN" altLang="en-US" sz="3200" b="1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5373" name="Text Box 18"/>
            <p:cNvSpPr txBox="1"/>
            <p:nvPr/>
          </p:nvSpPr>
          <p:spPr>
            <a:xfrm>
              <a:off x="0" y="693"/>
              <a:ext cx="51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3200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‘读者’实体集转换得到的关系模式</a:t>
              </a:r>
              <a:endParaRPr lang="zh-CN" altLang="en-US" sz="3200" b="1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15374" name="日期占位符 1"/>
          <p:cNvSpPr/>
          <p:nvPr>
            <p:ph type="dt" sz="half" idx="10"/>
          </p:nvPr>
        </p:nvSpPr>
        <p:spPr/>
        <p:txBody>
          <a:bodyPr anchor="t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200" b="1" i="1" dirty="0">
                <a:ea typeface="宋体" panose="02010600030101010101" pitchFamily="2" charset="-122"/>
              </a:rPr>
            </a:fld>
            <a:endParaRPr lang="zh-CN" altLang="en-US" sz="1200" b="1" i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日期占位符 1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6386" name="页脚占位符 2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x-none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6387" name="灯片编号占位符 3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6388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16389" name="Object 3"/>
          <p:cNvGraphicFramePr>
            <a:graphicFrameLocks noChangeAspect="1"/>
          </p:cNvGraphicFramePr>
          <p:nvPr/>
        </p:nvGraphicFramePr>
        <p:xfrm>
          <a:off x="-141287" y="381000"/>
          <a:ext cx="3875087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" imgW="1597025" imgH="1085215" progId="Word.Picture.8">
                  <p:embed/>
                </p:oleObj>
              </mc:Choice>
              <mc:Fallback>
                <p:oleObj name="" r:id="rId1" imgW="1597025" imgH="1085215" progId="Word.Picture.8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-141287" y="381000"/>
                        <a:ext cx="3875087" cy="228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5"/>
          <p:cNvGraphicFramePr>
            <a:graphicFrameLocks noChangeAspect="1"/>
          </p:cNvGraphicFramePr>
          <p:nvPr/>
        </p:nvGraphicFramePr>
        <p:xfrm>
          <a:off x="2819400" y="3810000"/>
          <a:ext cx="6172200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3" imgW="2968625" imgH="1382395" progId="Word.Picture.8">
                  <p:embed/>
                </p:oleObj>
              </mc:Choice>
              <mc:Fallback>
                <p:oleObj name="" r:id="rId3" imgW="2968625" imgH="1382395" progId="Word.Picture.8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19400" y="3810000"/>
                        <a:ext cx="6172200" cy="289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91" name="组合 15367"/>
          <p:cNvGrpSpPr/>
          <p:nvPr/>
        </p:nvGrpSpPr>
        <p:grpSpPr>
          <a:xfrm>
            <a:off x="155575" y="2438400"/>
            <a:ext cx="5026025" cy="2597150"/>
            <a:chOff x="0" y="0"/>
            <a:chExt cx="3166" cy="1636"/>
          </a:xfrm>
        </p:grpSpPr>
        <p:sp>
          <p:nvSpPr>
            <p:cNvPr id="16392" name="AutoShape 11"/>
            <p:cNvSpPr/>
            <p:nvPr/>
          </p:nvSpPr>
          <p:spPr>
            <a:xfrm>
              <a:off x="1534" y="672"/>
              <a:ext cx="912" cy="480"/>
            </a:xfrm>
            <a:prstGeom prst="diamond">
              <a:avLst/>
            </a:prstGeom>
            <a:noFill/>
            <a:ln w="317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/>
            <a:p>
              <a:pPr algn="ctr" eaLnBrk="0" hangingPunct="0"/>
              <a:r>
                <a:rPr lang="zh-CN" altLang="en-US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借 阅</a:t>
              </a:r>
              <a:endParaRPr lang="zh-CN" altLang="en-US" b="1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6393" name="Line 12"/>
            <p:cNvSpPr/>
            <p:nvPr/>
          </p:nvSpPr>
          <p:spPr>
            <a:xfrm>
              <a:off x="1006" y="0"/>
              <a:ext cx="816" cy="76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394" name="Line 13"/>
            <p:cNvSpPr/>
            <p:nvPr/>
          </p:nvSpPr>
          <p:spPr>
            <a:xfrm>
              <a:off x="2206" y="1056"/>
              <a:ext cx="960" cy="432"/>
            </a:xfrm>
            <a:prstGeom prst="line">
              <a:avLst/>
            </a:prstGeom>
            <a:ln w="317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395" name="Oval 14"/>
            <p:cNvSpPr/>
            <p:nvPr/>
          </p:nvSpPr>
          <p:spPr>
            <a:xfrm>
              <a:off x="0" y="668"/>
              <a:ext cx="1153" cy="392"/>
            </a:xfrm>
            <a:prstGeom prst="ellipse">
              <a:avLst/>
            </a:prstGeom>
            <a:noFill/>
            <a:ln w="317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36000" rIns="0" bIns="3600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借阅日期</a:t>
              </a:r>
              <a:endParaRPr lang="zh-CN" altLang="en-US" b="1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6396" name="Oval 15"/>
            <p:cNvSpPr/>
            <p:nvPr/>
          </p:nvSpPr>
          <p:spPr>
            <a:xfrm>
              <a:off x="238" y="1244"/>
              <a:ext cx="1157" cy="392"/>
            </a:xfrm>
            <a:prstGeom prst="ellipse">
              <a:avLst/>
            </a:prstGeom>
            <a:noFill/>
            <a:ln w="317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36000" rIns="0" bIns="3600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归还日期</a:t>
              </a:r>
              <a:endParaRPr lang="zh-CN" altLang="en-US" b="1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6397" name="Line 16"/>
            <p:cNvSpPr/>
            <p:nvPr/>
          </p:nvSpPr>
          <p:spPr>
            <a:xfrm>
              <a:off x="1102" y="912"/>
              <a:ext cx="432" cy="0"/>
            </a:xfrm>
            <a:prstGeom prst="line">
              <a:avLst/>
            </a:prstGeom>
            <a:ln w="317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398" name="Line 17"/>
            <p:cNvSpPr/>
            <p:nvPr/>
          </p:nvSpPr>
          <p:spPr>
            <a:xfrm flipV="1">
              <a:off x="1390" y="1056"/>
              <a:ext cx="432" cy="384"/>
            </a:xfrm>
            <a:prstGeom prst="line">
              <a:avLst/>
            </a:prstGeom>
            <a:ln w="317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6399" name="组合 15375"/>
          <p:cNvGrpSpPr/>
          <p:nvPr/>
        </p:nvGrpSpPr>
        <p:grpSpPr>
          <a:xfrm>
            <a:off x="2667000" y="3063875"/>
            <a:ext cx="2209800" cy="1279525"/>
            <a:chOff x="0" y="0"/>
            <a:chExt cx="1392" cy="806"/>
          </a:xfrm>
        </p:grpSpPr>
        <p:sp>
          <p:nvSpPr>
            <p:cNvPr id="16400" name="Text Box 19"/>
            <p:cNvSpPr txBox="1"/>
            <p:nvPr/>
          </p:nvSpPr>
          <p:spPr>
            <a:xfrm>
              <a:off x="0" y="0"/>
              <a:ext cx="57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(0,</a:t>
              </a:r>
              <a:r>
                <a:rPr lang="en-US" altLang="x-none" b="1" dirty="0">
                  <a:latin typeface="Arial" panose="020B0604020202020204" pitchFamily="34" charset="0"/>
                  <a:ea typeface="宋体" panose="02010600030101010101" pitchFamily="2" charset="-122"/>
                </a:rPr>
                <a:t>N)</a:t>
              </a:r>
              <a:endParaRPr lang="en-US" altLang="x-none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01" name="Text Box 20"/>
            <p:cNvSpPr txBox="1"/>
            <p:nvPr/>
          </p:nvSpPr>
          <p:spPr>
            <a:xfrm>
              <a:off x="816" y="576"/>
              <a:ext cx="57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(0,</a:t>
              </a:r>
              <a:r>
                <a:rPr lang="en-US" altLang="x-none" b="1" dirty="0">
                  <a:latin typeface="Arial" panose="020B0604020202020204" pitchFamily="34" charset="0"/>
                  <a:ea typeface="宋体" panose="02010600030101010101" pitchFamily="2" charset="-122"/>
                </a:rPr>
                <a:t>N)</a:t>
              </a:r>
              <a:endParaRPr lang="en-US" altLang="x-none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6402" name="Text Box 21"/>
          <p:cNvSpPr txBox="1"/>
          <p:nvPr/>
        </p:nvSpPr>
        <p:spPr>
          <a:xfrm>
            <a:off x="180975" y="1270000"/>
            <a:ext cx="790575" cy="3651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algn="ctr">
              <a:spcBef>
                <a:spcPct val="500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(1,1)</a:t>
            </a:r>
            <a:endParaRPr lang="zh-CN" altLang="en-US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403" name="Text Box 22"/>
          <p:cNvSpPr txBox="1"/>
          <p:nvPr/>
        </p:nvSpPr>
        <p:spPr>
          <a:xfrm>
            <a:off x="1476375" y="1295400"/>
            <a:ext cx="809625" cy="3667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algn="ctr">
              <a:spcBef>
                <a:spcPct val="500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(1,1)</a:t>
            </a:r>
            <a:endParaRPr lang="zh-CN" altLang="en-US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404" name="Text Box 24"/>
          <p:cNvSpPr txBox="1"/>
          <p:nvPr/>
        </p:nvSpPr>
        <p:spPr>
          <a:xfrm>
            <a:off x="4067175" y="4968875"/>
            <a:ext cx="865188" cy="3667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algn="ctr">
              <a:spcBef>
                <a:spcPct val="500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(1,1)</a:t>
            </a:r>
            <a:endParaRPr lang="zh-CN" altLang="en-US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405" name="Text Box 25"/>
          <p:cNvSpPr txBox="1"/>
          <p:nvPr/>
        </p:nvSpPr>
        <p:spPr>
          <a:xfrm>
            <a:off x="5486400" y="5486400"/>
            <a:ext cx="814388" cy="3667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algn="ctr">
              <a:spcBef>
                <a:spcPct val="500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(1,1)</a:t>
            </a:r>
            <a:endParaRPr lang="zh-CN" altLang="en-US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406" name="Text Box 26"/>
          <p:cNvSpPr txBox="1"/>
          <p:nvPr/>
        </p:nvSpPr>
        <p:spPr>
          <a:xfrm>
            <a:off x="6553200" y="5486400"/>
            <a:ext cx="755650" cy="3667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algn="ctr">
              <a:spcBef>
                <a:spcPct val="500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(1,1)</a:t>
            </a:r>
            <a:endParaRPr lang="zh-CN" altLang="en-US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407" name="Text Box 27"/>
          <p:cNvSpPr txBox="1"/>
          <p:nvPr/>
        </p:nvSpPr>
        <p:spPr>
          <a:xfrm>
            <a:off x="7010400" y="4800600"/>
            <a:ext cx="874713" cy="3667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algn="ctr">
              <a:spcBef>
                <a:spcPct val="500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(0,1)</a:t>
            </a:r>
            <a:endParaRPr lang="zh-CN" altLang="en-US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408" name="Text Box 28"/>
          <p:cNvSpPr txBox="1"/>
          <p:nvPr/>
        </p:nvSpPr>
        <p:spPr>
          <a:xfrm>
            <a:off x="6661150" y="4191000"/>
            <a:ext cx="806450" cy="3667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algn="ctr">
              <a:spcBef>
                <a:spcPct val="500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(0,</a:t>
            </a:r>
            <a:r>
              <a:rPr lang="en-US" altLang="x-none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N)</a:t>
            </a:r>
            <a:endParaRPr lang="en-US" altLang="x-none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409" name="Text Box 31"/>
          <p:cNvSpPr txBox="1"/>
          <p:nvPr/>
        </p:nvSpPr>
        <p:spPr>
          <a:xfrm>
            <a:off x="1981200" y="3444875"/>
            <a:ext cx="790575" cy="3667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algn="ctr">
              <a:spcBef>
                <a:spcPct val="500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(1,1)</a:t>
            </a:r>
            <a:endParaRPr lang="zh-CN" altLang="en-US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410" name="Text Box 32"/>
          <p:cNvSpPr txBox="1"/>
          <p:nvPr/>
        </p:nvSpPr>
        <p:spPr>
          <a:xfrm>
            <a:off x="2514600" y="4511675"/>
            <a:ext cx="833438" cy="3667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algn="ctr">
              <a:spcBef>
                <a:spcPct val="500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(0,1)</a:t>
            </a:r>
            <a:endParaRPr lang="zh-CN" altLang="en-US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5388" name="组合 15387"/>
          <p:cNvGrpSpPr/>
          <p:nvPr/>
        </p:nvGrpSpPr>
        <p:grpSpPr>
          <a:xfrm>
            <a:off x="2844800" y="404813"/>
            <a:ext cx="6248400" cy="1995487"/>
            <a:chOff x="0" y="0"/>
            <a:chExt cx="3936" cy="520"/>
          </a:xfrm>
        </p:grpSpPr>
        <p:sp>
          <p:nvSpPr>
            <p:cNvPr id="16412" name="Text Box 34"/>
            <p:cNvSpPr txBox="1"/>
            <p:nvPr/>
          </p:nvSpPr>
          <p:spPr>
            <a:xfrm>
              <a:off x="0" y="0"/>
              <a:ext cx="3936" cy="300"/>
            </a:xfrm>
            <a:prstGeom prst="rect">
              <a:avLst/>
            </a:prstGeom>
            <a:solidFill>
              <a:srgbClr val="DDDDDD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p>
              <a:pPr marL="1381125" indent="-1381125" eaLnBrk="0" hangingPunct="0">
                <a:spcBef>
                  <a:spcPct val="50000"/>
                </a:spcBef>
              </a:pPr>
              <a:r>
                <a:rPr lang="zh-CN" altLang="en-US" sz="3200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 借阅 ( </a:t>
              </a:r>
              <a:r>
                <a:rPr lang="zh-CN" altLang="en-US" sz="3200" b="1" u="sng" dirty="0">
                  <a:solidFill>
                    <a:srgbClr val="FF006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借书证号, 书号</a:t>
              </a:r>
              <a:r>
                <a:rPr lang="zh-CN" altLang="en-US" sz="3200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, 借阅日期, 归还日期 )</a:t>
              </a:r>
              <a:endParaRPr lang="zh-CN" altLang="en-US" sz="32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13" name="Text Box 35"/>
            <p:cNvSpPr txBox="1"/>
            <p:nvPr/>
          </p:nvSpPr>
          <p:spPr>
            <a:xfrm>
              <a:off x="0" y="369"/>
              <a:ext cx="3936" cy="151"/>
            </a:xfrm>
            <a:prstGeom prst="rect">
              <a:avLst/>
            </a:prstGeom>
            <a:solidFill>
              <a:srgbClr val="DDDDDD"/>
            </a:solidFill>
            <a:ln w="9525">
              <a:noFill/>
            </a:ln>
          </p:spPr>
          <p:txBody>
            <a:bodyPr wrap="square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3200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‘借阅</a:t>
              </a:r>
              <a:r>
                <a:rPr lang="en-US" altLang="x-none" sz="3200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’</a:t>
              </a:r>
              <a:r>
                <a:rPr lang="zh-CN" altLang="en-US" sz="3200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联系转换得到的关系模式</a:t>
              </a:r>
              <a:endParaRPr lang="zh-CN" altLang="en-US" sz="3200" b="1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16414" name="日期占位符 1"/>
          <p:cNvSpPr/>
          <p:nvPr>
            <p:ph type="dt" sz="half" idx="10"/>
          </p:nvPr>
        </p:nvSpPr>
        <p:spPr/>
        <p:txBody>
          <a:bodyPr anchor="t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200" b="1" i="1" dirty="0">
                <a:ea typeface="宋体" panose="02010600030101010101" pitchFamily="2" charset="-122"/>
              </a:rPr>
            </a:fld>
            <a:endParaRPr lang="zh-CN" altLang="en-US" sz="1200" b="1" i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7410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x-none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7411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7412" name="Rectangle 3"/>
          <p:cNvSpPr>
            <a:spLocks noGrp="1"/>
          </p:cNvSpPr>
          <p:nvPr>
            <p:ph type="body"/>
          </p:nvPr>
        </p:nvSpPr>
        <p:spPr>
          <a:xfrm>
            <a:off x="254000" y="44450"/>
            <a:ext cx="8675688" cy="3740785"/>
          </a:xfrm>
          <a:ln w="25400">
            <a:solidFill>
              <a:schemeClr val="accent2"/>
            </a:solidFill>
            <a:miter/>
          </a:ln>
        </p:spPr>
        <p:txBody>
          <a:bodyPr wrap="square" lIns="90170" tIns="46990" rIns="90170" bIns="46990" anchor="t">
            <a:spAutoFit/>
          </a:bodyPr>
          <a:p>
            <a:pPr eaLnBrk="1" hangingPunct="1">
              <a:lnSpc>
                <a:spcPct val="90000"/>
              </a:lnSpc>
            </a:pPr>
            <a:r>
              <a:rPr lang="zh-CN" altLang="en-US" sz="3000" dirty="0">
                <a:latin typeface="宋体" panose="02010600030101010101" pitchFamily="2" charset="-122"/>
                <a:ea typeface="宋体" panose="02010600030101010101" pitchFamily="2" charset="-122"/>
              </a:rPr>
              <a:t>[例6.4.1] </a:t>
            </a:r>
            <a:r>
              <a:rPr lang="zh-CN" altLang="en-US" sz="3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转换得到的关系模式如下</a:t>
            </a:r>
            <a:endParaRPr lang="zh-CN" altLang="en-US" sz="3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ClrTx/>
              <a:buNone/>
            </a:pPr>
            <a:r>
              <a:rPr lang="zh-CN" altLang="en-US" sz="3000" dirty="0">
                <a:latin typeface="Times New Roman" panose="02020603050405020304" pitchFamily="2" charset="0"/>
                <a:ea typeface="宋体" panose="02010600030101010101" pitchFamily="2" charset="-122"/>
              </a:rPr>
              <a:t>图书（</a:t>
            </a:r>
            <a:r>
              <a:rPr lang="zh-CN" altLang="en-US" sz="3000" u="sng" dirty="0">
                <a:solidFill>
                  <a:srgbClr val="FF0066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书号</a:t>
            </a:r>
            <a:r>
              <a:rPr lang="zh-CN" altLang="en-US" sz="3000" dirty="0">
                <a:latin typeface="Times New Roman" panose="02020603050405020304" pitchFamily="2" charset="0"/>
                <a:ea typeface="宋体" panose="02010600030101010101" pitchFamily="2" charset="-122"/>
              </a:rPr>
              <a:t>，书名，出版社名称）</a:t>
            </a:r>
            <a:endParaRPr lang="zh-CN" altLang="en-US" sz="3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ClrTx/>
              <a:buNone/>
            </a:pPr>
            <a:r>
              <a:rPr lang="zh-CN" altLang="en-US" sz="3000" dirty="0">
                <a:latin typeface="Times New Roman" panose="02020603050405020304" pitchFamily="2" charset="0"/>
                <a:ea typeface="宋体" panose="02010600030101010101" pitchFamily="2" charset="-122"/>
              </a:rPr>
              <a:t>出版社（</a:t>
            </a:r>
            <a:r>
              <a:rPr lang="zh-CN" altLang="en-US" sz="3000" u="sng" dirty="0">
                <a:solidFill>
                  <a:srgbClr val="FF0066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出版社名称</a:t>
            </a:r>
            <a:r>
              <a:rPr lang="zh-CN" altLang="en-US" sz="3000" dirty="0">
                <a:latin typeface="Times New Roman" panose="02020603050405020304" pitchFamily="2" charset="0"/>
                <a:ea typeface="宋体" panose="02010600030101010101" pitchFamily="2" charset="-122"/>
              </a:rPr>
              <a:t>，联系电话，地址）</a:t>
            </a:r>
            <a:endParaRPr lang="zh-CN" altLang="en-US" sz="3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ClrTx/>
              <a:buNone/>
            </a:pPr>
            <a:r>
              <a:rPr lang="zh-CN" altLang="en-US" sz="3000" dirty="0">
                <a:latin typeface="Times New Roman" panose="02020603050405020304" pitchFamily="2" charset="0"/>
                <a:ea typeface="宋体" panose="02010600030101010101" pitchFamily="2" charset="-122"/>
              </a:rPr>
              <a:t>读者（</a:t>
            </a:r>
            <a:r>
              <a:rPr lang="zh-CN" altLang="en-US" sz="3000" u="sng" dirty="0">
                <a:solidFill>
                  <a:srgbClr val="FF0066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借书证号</a:t>
            </a:r>
            <a:r>
              <a:rPr lang="zh-CN" altLang="en-US" sz="3000" dirty="0">
                <a:latin typeface="Times New Roman" panose="02020603050405020304" pitchFamily="2" charset="0"/>
                <a:ea typeface="宋体" panose="02010600030101010101" pitchFamily="2" charset="-122"/>
              </a:rPr>
              <a:t>，姓名，身份证号，地址）</a:t>
            </a:r>
            <a:endParaRPr lang="zh-CN" altLang="en-US" sz="3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ClrTx/>
              <a:buNone/>
            </a:pPr>
            <a:r>
              <a:rPr lang="zh-CN" altLang="en-US" sz="3000" dirty="0">
                <a:latin typeface="Times New Roman" panose="02020603050405020304" pitchFamily="2" charset="0"/>
                <a:ea typeface="宋体" panose="02010600030101010101" pitchFamily="2" charset="-122"/>
              </a:rPr>
              <a:t>读者电话（</a:t>
            </a:r>
            <a:r>
              <a:rPr lang="zh-CN" altLang="en-US" sz="3000" u="sng" dirty="0">
                <a:solidFill>
                  <a:srgbClr val="FF0066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借书证号，电话</a:t>
            </a:r>
            <a:r>
              <a:rPr lang="zh-CN" altLang="en-US" sz="3000" dirty="0">
                <a:latin typeface="Times New Roman" panose="02020603050405020304" pitchFamily="2" charset="0"/>
                <a:ea typeface="宋体" panose="02010600030101010101" pitchFamily="2" charset="-122"/>
              </a:rPr>
              <a:t>）</a:t>
            </a:r>
            <a:endParaRPr lang="zh-CN" altLang="en-US" sz="3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ClrTx/>
              <a:buNone/>
            </a:pPr>
            <a:r>
              <a:rPr lang="zh-CN" altLang="en-US" sz="3000" dirty="0">
                <a:ea typeface="宋体" panose="02010600030101010101" pitchFamily="2" charset="-122"/>
              </a:rPr>
              <a:t>借阅 ( </a:t>
            </a:r>
            <a:r>
              <a:rPr lang="zh-CN" altLang="en-US" sz="3000" u="sng" dirty="0">
                <a:solidFill>
                  <a:srgbClr val="FF0066"/>
                </a:solidFill>
                <a:ea typeface="宋体" panose="02010600030101010101" pitchFamily="2" charset="-122"/>
              </a:rPr>
              <a:t>借书证号, 书号</a:t>
            </a:r>
            <a:r>
              <a:rPr lang="zh-CN" altLang="en-US" sz="3000" dirty="0">
                <a:ea typeface="宋体" panose="02010600030101010101" pitchFamily="2" charset="-122"/>
              </a:rPr>
              <a:t>, 借阅日期, 归还日期 )</a:t>
            </a:r>
            <a:endParaRPr lang="zh-CN" altLang="en-US" sz="3000" dirty="0">
              <a:ea typeface="宋体" panose="02010600030101010101" pitchFamily="2" charset="-122"/>
            </a:endParaRPr>
          </a:p>
        </p:txBody>
      </p:sp>
      <p:sp>
        <p:nvSpPr>
          <p:cNvPr id="16390" name="Rectangle 4"/>
          <p:cNvSpPr/>
          <p:nvPr/>
        </p:nvSpPr>
        <p:spPr>
          <a:xfrm>
            <a:off x="254000" y="4009390"/>
            <a:ext cx="8676640" cy="20726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36195" rIns="36195" anchor="t">
            <a:spAutoFit/>
          </a:bodyPr>
          <a:p>
            <a:pPr lvl="0" algn="l" eaLnBrk="0" fontAlgn="base" hangingPunct="0">
              <a:lnSpc>
                <a:spcPct val="110000"/>
              </a:lnSpc>
              <a:spcBef>
                <a:spcPct val="20000"/>
              </a:spcBef>
              <a:buClr>
                <a:srgbClr val="996633"/>
              </a:buClr>
            </a:pPr>
            <a:r>
              <a:rPr lang="zh-CN" altLang="en-US" sz="2800" b="1" strike="noStrike" noProof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【思考题】如果一</a:t>
            </a:r>
            <a:r>
              <a:rPr lang="zh-CN" altLang="en-US" sz="2800" b="1" strike="noStrike" noProof="1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个读者一次可以同时借阅多本图书，也可以在不同时候借阅同一本图书，那么</a:t>
            </a:r>
            <a:r>
              <a:rPr lang="zh-CN" altLang="en-US" sz="2800" b="1" strike="noStrike" noProof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‘</a:t>
            </a:r>
            <a:r>
              <a:rPr lang="zh-CN" altLang="en-US" sz="2800" b="1" strike="noStrike" noProof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借阅</a:t>
            </a:r>
            <a:r>
              <a:rPr lang="zh-CN" altLang="en-US" sz="2800" b="1" strike="noStrike" noProof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’关系的关键字应该是什么？</a:t>
            </a:r>
            <a:endParaRPr lang="zh-CN" altLang="en-US" sz="2800" b="1" strike="noStrike" noProof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l" eaLnBrk="0" fontAlgn="base" hangingPunct="0">
              <a:lnSpc>
                <a:spcPct val="110000"/>
              </a:lnSpc>
              <a:spcBef>
                <a:spcPct val="20000"/>
              </a:spcBef>
              <a:buClr>
                <a:srgbClr val="996633"/>
              </a:buClr>
            </a:pPr>
            <a:r>
              <a:rPr lang="zh-CN" altLang="en-US" sz="2800" b="1" strike="noStrike" noProof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（注：借阅日期和归还日期都是</a:t>
            </a:r>
            <a:r>
              <a:rPr lang="en-US" altLang="zh-CN" sz="2800" b="1" strike="noStrike" noProof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datetime</a:t>
            </a:r>
            <a:r>
              <a:rPr lang="zh-CN" altLang="en-US" sz="2800" b="1" strike="noStrike" noProof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类型）</a:t>
            </a:r>
            <a:endParaRPr lang="zh-CN" altLang="en-US" sz="2800" b="1" strike="noStrike" noProof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4" name="日期占位符 1"/>
          <p:cNvSpPr/>
          <p:nvPr>
            <p:ph type="dt" sz="half" idx="10"/>
          </p:nvPr>
        </p:nvSpPr>
        <p:spPr/>
        <p:txBody>
          <a:bodyPr anchor="t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200" b="1" i="1" dirty="0">
                <a:ea typeface="宋体" panose="02010600030101010101" pitchFamily="2" charset="-122"/>
              </a:rPr>
            </a:fld>
            <a:endParaRPr lang="zh-CN" altLang="en-US" sz="1200" b="1" i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标题 3073"/>
          <p:cNvSpPr>
            <a:spLocks noGrp="1"/>
          </p:cNvSpPr>
          <p:nvPr>
            <p:ph type="ctrTitle"/>
          </p:nvPr>
        </p:nvSpPr>
        <p:spPr>
          <a:xfrm>
            <a:off x="685800" y="623888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3200" kern="1200" baseline="0" dirty="0">
                <a:latin typeface="+mj-lt"/>
                <a:ea typeface="宋体" panose="02010600030101010101" pitchFamily="2" charset="-122"/>
                <a:cs typeface="+mj-cs"/>
              </a:rPr>
              <a:t>6.4 Case Study</a:t>
            </a:r>
            <a:endParaRPr lang="zh-CN" altLang="en-US" sz="3200" kern="120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3074" name="副标题 3074"/>
          <p:cNvSpPr>
            <a:spLocks noGrp="1"/>
          </p:cNvSpPr>
          <p:nvPr>
            <p:ph type="subTitle" idx="1"/>
          </p:nvPr>
        </p:nvSpPr>
        <p:spPr>
          <a:xfrm>
            <a:off x="1371600" y="3743325"/>
            <a:ext cx="6400800" cy="1752600"/>
          </a:xfrm>
        </p:spPr>
        <p:txBody>
          <a:bodyPr anchor="t"/>
          <a:p>
            <a:pPr defTabSz="914400"/>
            <a:r>
              <a:rPr lang="zh-CN" altLang="en-US" sz="3200" kern="1200" baseline="0" dirty="0">
                <a:latin typeface="+mn-lt"/>
                <a:ea typeface="宋体" panose="02010600030101010101" pitchFamily="2" charset="-122"/>
                <a:cs typeface="+mn-cs"/>
              </a:rPr>
              <a:t>6.4.2  篮球联赛信息管理</a:t>
            </a:r>
            <a:endParaRPr lang="zh-CN" altLang="en-US" sz="3200" kern="1200" baseline="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098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x-none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099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100" name="Rectangle 3"/>
          <p:cNvSpPr>
            <a:spLocks noGrp="1"/>
          </p:cNvSpPr>
          <p:nvPr>
            <p:ph type="body"/>
          </p:nvPr>
        </p:nvSpPr>
        <p:spPr>
          <a:xfrm>
            <a:off x="241300" y="193675"/>
            <a:ext cx="8686800" cy="5902325"/>
          </a:xfrm>
        </p:spPr>
        <p:txBody>
          <a:bodyPr wrap="square" anchor="t"/>
          <a:p>
            <a:pPr eaLnBrk="1" hangingPunct="1"/>
            <a:r>
              <a:rPr lang="zh-CN" altLang="en-US" sz="30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假设需要设计一个用于</a:t>
            </a:r>
            <a:r>
              <a:rPr lang="en-US" altLang="x-none" sz="3000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NBA</a:t>
            </a:r>
            <a:r>
              <a:rPr lang="zh-CN" altLang="en-US" sz="30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篮球比赛的数据库系统，需要记录的信息有：</a:t>
            </a:r>
            <a:endParaRPr lang="zh-CN" altLang="en-US" sz="300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eaLnBrk="1" hangingPunct="1"/>
            <a:r>
              <a:rPr lang="zh-CN" altLang="en-US" sz="3000" dirty="0">
                <a:latin typeface="宋体" panose="02010600030101010101" pitchFamily="2" charset="-122"/>
                <a:ea typeface="宋体" panose="02010600030101010101" pitchFamily="2" charset="-122"/>
              </a:rPr>
              <a:t>每个球员的球衣号码、姓名、身高、体重和位置</a:t>
            </a:r>
            <a:endParaRPr lang="zh-CN" altLang="en-US" sz="3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eaLnBrk="1" hangingPunct="1"/>
            <a:r>
              <a:rPr lang="zh-CN" altLang="en-US" sz="3000" dirty="0">
                <a:latin typeface="宋体" panose="02010600030101010101" pitchFamily="2" charset="-122"/>
                <a:ea typeface="宋体" panose="02010600030101010101" pitchFamily="2" charset="-122"/>
              </a:rPr>
              <a:t>每个球队的名称和主场使用的体育馆的名称</a:t>
            </a:r>
            <a:endParaRPr lang="zh-CN" altLang="en-US" sz="3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eaLnBrk="1" hangingPunct="1"/>
            <a:r>
              <a:rPr lang="zh-CN" altLang="en-US" sz="3000" dirty="0">
                <a:latin typeface="宋体" panose="02010600030101010101" pitchFamily="2" charset="-122"/>
                <a:ea typeface="宋体" panose="02010600030101010101" pitchFamily="2" charset="-122"/>
              </a:rPr>
              <a:t>每场比赛的比赛日期和比分</a:t>
            </a:r>
            <a:endParaRPr lang="zh-CN" altLang="en-US" sz="3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3000" dirty="0">
                <a:latin typeface="宋体" panose="02010600030101010101" pitchFamily="2" charset="-122"/>
                <a:ea typeface="宋体" panose="02010600030101010101" pitchFamily="2" charset="-122"/>
              </a:rPr>
              <a:t>其中：</a:t>
            </a:r>
            <a:endParaRPr lang="zh-CN" altLang="en-US" sz="3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eaLnBrk="1" hangingPunct="1"/>
            <a:r>
              <a:rPr lang="zh-CN" altLang="en-US" sz="3000" dirty="0">
                <a:latin typeface="宋体" panose="02010600030101010101" pitchFamily="2" charset="-122"/>
                <a:ea typeface="宋体" panose="02010600030101010101" pitchFamily="2" charset="-122"/>
              </a:rPr>
              <a:t>每个球员只能效力于一个球队</a:t>
            </a:r>
            <a:endParaRPr lang="zh-CN" altLang="en-US" sz="3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eaLnBrk="1" hangingPunct="1"/>
            <a:r>
              <a:rPr lang="zh-CN" altLang="en-US" sz="3000" dirty="0">
                <a:latin typeface="宋体" panose="02010600030101010101" pitchFamily="2" charset="-122"/>
                <a:ea typeface="宋体" panose="02010600030101010101" pitchFamily="2" charset="-122"/>
              </a:rPr>
              <a:t>比赛采用主客场多循环方式</a:t>
            </a:r>
            <a:endParaRPr lang="en-US" altLang="x-none" sz="3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3000" dirty="0">
                <a:latin typeface="宋体" panose="02010600030101010101" pitchFamily="2" charset="-122"/>
                <a:ea typeface="宋体" panose="02010600030101010101" pitchFamily="2" charset="-122"/>
              </a:rPr>
              <a:t>请用</a:t>
            </a:r>
            <a:r>
              <a:rPr lang="en-US" altLang="x-none" sz="3000" dirty="0">
                <a:latin typeface="宋体" panose="02010600030101010101" pitchFamily="2" charset="-122"/>
                <a:ea typeface="宋体" panose="02010600030101010101" pitchFamily="2" charset="-122"/>
              </a:rPr>
              <a:t>E-R</a:t>
            </a:r>
            <a:r>
              <a:rPr lang="zh-CN" altLang="en-US" sz="3000" dirty="0">
                <a:latin typeface="宋体" panose="02010600030101010101" pitchFamily="2" charset="-122"/>
                <a:ea typeface="宋体" panose="02010600030101010101" pitchFamily="2" charset="-122"/>
              </a:rPr>
              <a:t>模型表示该数据库系统的概念模型，并将其转换成等价的关系模式。</a:t>
            </a:r>
            <a:endParaRPr lang="zh-CN" altLang="en-US" sz="3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01" name="日期占位符 1"/>
          <p:cNvSpPr/>
          <p:nvPr>
            <p:ph type="dt" sz="half" idx="10"/>
          </p:nvPr>
        </p:nvSpPr>
        <p:spPr/>
        <p:txBody>
          <a:bodyPr anchor="t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5pPr>
          </a:lstStyle>
          <a:p>
            <a:pPr lvl="0" indent="0" algn="l"/>
            <a:fld id="{BB962C8B-B14F-4D97-AF65-F5344CB8AC3E}" type="datetime1">
              <a:rPr lang="zh-CN" altLang="en-US" sz="1200" b="1" i="1" dirty="0">
                <a:ea typeface="宋体" panose="02010600030101010101" pitchFamily="2" charset="-122"/>
              </a:rPr>
            </a:fld>
            <a:endParaRPr lang="zh-CN" altLang="en-US" sz="1200" b="1" i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日期占位符 1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122" name="页脚占位符 2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x-none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123" name="灯片编号占位符 3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5125" name="Object 2"/>
          <p:cNvGraphicFramePr>
            <a:graphicFrameLocks noChangeAspect="1"/>
          </p:cNvGraphicFramePr>
          <p:nvPr/>
        </p:nvGraphicFramePr>
        <p:xfrm>
          <a:off x="0" y="2438400"/>
          <a:ext cx="4572000" cy="315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1597025" imgH="1481455" progId="Word.Picture.8">
                  <p:embed/>
                </p:oleObj>
              </mc:Choice>
              <mc:Fallback>
                <p:oleObj name="" r:id="rId1" imgW="1597025" imgH="1481455" progId="Word.Picture.8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2438400"/>
                        <a:ext cx="4572000" cy="3157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3"/>
          <p:cNvGraphicFramePr>
            <a:graphicFrameLocks noChangeAspect="1"/>
          </p:cNvGraphicFramePr>
          <p:nvPr/>
        </p:nvGraphicFramePr>
        <p:xfrm>
          <a:off x="4876800" y="990600"/>
          <a:ext cx="44196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3" imgW="1939925" imgH="887095" progId="Word.Picture.8">
                  <p:embed/>
                </p:oleObj>
              </mc:Choice>
              <mc:Fallback>
                <p:oleObj name="" r:id="rId3" imgW="1939925" imgH="887095" progId="Word.Picture.8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76800" y="990600"/>
                        <a:ext cx="4419600" cy="198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27" name="组合 5126"/>
          <p:cNvGrpSpPr/>
          <p:nvPr/>
        </p:nvGrpSpPr>
        <p:grpSpPr>
          <a:xfrm>
            <a:off x="5105400" y="2743200"/>
            <a:ext cx="3733800" cy="3657600"/>
            <a:chOff x="0" y="0"/>
            <a:chExt cx="2352" cy="2304"/>
          </a:xfrm>
        </p:grpSpPr>
        <p:graphicFrame>
          <p:nvGraphicFramePr>
            <p:cNvPr id="2" name="Object 4"/>
            <p:cNvGraphicFramePr>
              <a:graphicFrameLocks noChangeAspect="1"/>
            </p:cNvGraphicFramePr>
            <p:nvPr/>
          </p:nvGraphicFramePr>
          <p:xfrm>
            <a:off x="0" y="968"/>
            <a:ext cx="2352" cy="1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5" imgW="1368425" imgH="887095" progId="Word.Picture.8">
                    <p:embed/>
                  </p:oleObj>
                </mc:Choice>
                <mc:Fallback>
                  <p:oleObj name="" r:id="rId5" imgW="1368425" imgH="887095" progId="Word.Picture.8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0" y="968"/>
                          <a:ext cx="2352" cy="1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8" name="Line 5"/>
            <p:cNvSpPr/>
            <p:nvPr/>
          </p:nvSpPr>
          <p:spPr>
            <a:xfrm>
              <a:off x="816" y="0"/>
              <a:ext cx="0" cy="1104"/>
            </a:xfrm>
            <a:prstGeom prst="line">
              <a:avLst/>
            </a:prstGeom>
            <a:ln w="317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29" name="Line 6"/>
            <p:cNvSpPr/>
            <p:nvPr/>
          </p:nvSpPr>
          <p:spPr>
            <a:xfrm>
              <a:off x="1392" y="0"/>
              <a:ext cx="0" cy="1104"/>
            </a:xfrm>
            <a:prstGeom prst="line">
              <a:avLst/>
            </a:prstGeom>
            <a:ln w="317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5131" name="组合 5130"/>
          <p:cNvGrpSpPr/>
          <p:nvPr/>
        </p:nvGrpSpPr>
        <p:grpSpPr>
          <a:xfrm>
            <a:off x="5638800" y="3216275"/>
            <a:ext cx="2438400" cy="365125"/>
            <a:chOff x="0" y="0"/>
            <a:chExt cx="1536" cy="230"/>
          </a:xfrm>
        </p:grpSpPr>
        <p:sp>
          <p:nvSpPr>
            <p:cNvPr id="3" name="Text Box 7"/>
            <p:cNvSpPr txBox="1"/>
            <p:nvPr/>
          </p:nvSpPr>
          <p:spPr>
            <a:xfrm>
              <a:off x="0" y="0"/>
              <a:ext cx="480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dirty="0">
                  <a:latin typeface="Times New Roman" panose="02020603050405020304" pitchFamily="2" charset="0"/>
                  <a:ea typeface="宋体" panose="02010600030101010101" pitchFamily="2" charset="-122"/>
                </a:rPr>
                <a:t>主队</a:t>
              </a:r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132" name="Text Box 8"/>
            <p:cNvSpPr txBox="1"/>
            <p:nvPr/>
          </p:nvSpPr>
          <p:spPr>
            <a:xfrm>
              <a:off x="1056" y="0"/>
              <a:ext cx="480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dirty="0">
                  <a:latin typeface="Times New Roman" panose="02020603050405020304" pitchFamily="2" charset="0"/>
                  <a:ea typeface="宋体" panose="02010600030101010101" pitchFamily="2" charset="-122"/>
                </a:rPr>
                <a:t>客队</a:t>
              </a:r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134" name="组合 5133"/>
          <p:cNvGrpSpPr/>
          <p:nvPr/>
        </p:nvGrpSpPr>
        <p:grpSpPr>
          <a:xfrm>
            <a:off x="5638800" y="3673475"/>
            <a:ext cx="2438400" cy="365125"/>
            <a:chOff x="0" y="0"/>
            <a:chExt cx="1536" cy="230"/>
          </a:xfrm>
        </p:grpSpPr>
        <p:sp>
          <p:nvSpPr>
            <p:cNvPr id="4" name="Text Box 9"/>
            <p:cNvSpPr txBox="1"/>
            <p:nvPr/>
          </p:nvSpPr>
          <p:spPr>
            <a:xfrm>
              <a:off x="0" y="0"/>
              <a:ext cx="432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(0,</a:t>
              </a:r>
              <a:r>
                <a:rPr lang="en-US" altLang="x-none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N)</a:t>
              </a:r>
              <a:endParaRPr lang="en-US" altLang="x-none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35" name="Text Box 10"/>
            <p:cNvSpPr txBox="1"/>
            <p:nvPr/>
          </p:nvSpPr>
          <p:spPr>
            <a:xfrm>
              <a:off x="1104" y="0"/>
              <a:ext cx="432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(0,</a:t>
              </a:r>
              <a:r>
                <a:rPr lang="en-US" altLang="x-none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N)</a:t>
              </a:r>
              <a:endParaRPr lang="en-US" altLang="x-none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137" name="组合 5136"/>
          <p:cNvGrpSpPr/>
          <p:nvPr/>
        </p:nvGrpSpPr>
        <p:grpSpPr>
          <a:xfrm>
            <a:off x="4267200" y="152400"/>
            <a:ext cx="2590800" cy="3581400"/>
            <a:chOff x="0" y="0"/>
            <a:chExt cx="1632" cy="2256"/>
          </a:xfrm>
        </p:grpSpPr>
        <p:sp>
          <p:nvSpPr>
            <p:cNvPr id="5" name="AutoShape 14"/>
            <p:cNvSpPr/>
            <p:nvPr/>
          </p:nvSpPr>
          <p:spPr>
            <a:xfrm>
              <a:off x="298" y="0"/>
              <a:ext cx="902" cy="480"/>
            </a:xfrm>
            <a:prstGeom prst="diamond">
              <a:avLst/>
            </a:prstGeom>
            <a:noFill/>
            <a:ln w="317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签约</a:t>
              </a:r>
              <a:endParaRPr lang="zh-CN" altLang="en-US" b="1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138" name="Line 15"/>
            <p:cNvSpPr/>
            <p:nvPr/>
          </p:nvSpPr>
          <p:spPr>
            <a:xfrm flipH="1">
              <a:off x="0" y="240"/>
              <a:ext cx="288" cy="2016"/>
            </a:xfrm>
            <a:prstGeom prst="line">
              <a:avLst/>
            </a:prstGeom>
            <a:ln w="317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39" name="Line 16"/>
            <p:cNvSpPr/>
            <p:nvPr/>
          </p:nvSpPr>
          <p:spPr>
            <a:xfrm>
              <a:off x="1200" y="240"/>
              <a:ext cx="432" cy="1104"/>
            </a:xfrm>
            <a:prstGeom prst="line">
              <a:avLst/>
            </a:prstGeom>
            <a:ln w="317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5141" name="组合 5140"/>
          <p:cNvGrpSpPr/>
          <p:nvPr/>
        </p:nvGrpSpPr>
        <p:grpSpPr>
          <a:xfrm>
            <a:off x="3962400" y="457200"/>
            <a:ext cx="3124200" cy="365125"/>
            <a:chOff x="0" y="0"/>
            <a:chExt cx="1968" cy="230"/>
          </a:xfrm>
        </p:grpSpPr>
        <p:sp>
          <p:nvSpPr>
            <p:cNvPr id="6" name="Text Box 18"/>
            <p:cNvSpPr txBox="1"/>
            <p:nvPr/>
          </p:nvSpPr>
          <p:spPr>
            <a:xfrm>
              <a:off x="0" y="0"/>
              <a:ext cx="432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(0,</a:t>
              </a:r>
              <a:r>
                <a:rPr lang="en-US" altLang="x-none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1)</a:t>
              </a:r>
              <a:endParaRPr lang="en-US" altLang="x-none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42" name="Text Box 19"/>
            <p:cNvSpPr txBox="1"/>
            <p:nvPr/>
          </p:nvSpPr>
          <p:spPr>
            <a:xfrm>
              <a:off x="1536" y="0"/>
              <a:ext cx="432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(0,</a:t>
              </a:r>
              <a:r>
                <a:rPr lang="en-US" altLang="x-none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N)</a:t>
              </a:r>
              <a:endParaRPr lang="en-US" altLang="x-none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5143" name="日期占位符 1"/>
          <p:cNvSpPr/>
          <p:nvPr>
            <p:ph type="dt" sz="half" idx="10"/>
          </p:nvPr>
        </p:nvSpPr>
        <p:spPr/>
        <p:txBody>
          <a:bodyPr anchor="t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5pPr>
          </a:lstStyle>
          <a:p>
            <a:pPr lvl="0" indent="0" algn="l"/>
            <a:fld id="{BB962C8B-B14F-4D97-AF65-F5344CB8AC3E}" type="datetime1">
              <a:rPr lang="zh-CN" altLang="en-US" sz="1200" b="1" i="1" dirty="0">
                <a:ea typeface="宋体" panose="02010600030101010101" pitchFamily="2" charset="-122"/>
              </a:rPr>
            </a:fld>
            <a:endParaRPr lang="zh-CN" altLang="en-US" sz="1200" b="1" i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日期占位符 1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146" name="页脚占位符 2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x-none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147" name="灯片编号占位符 3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6148" name="Object 2"/>
          <p:cNvGraphicFramePr>
            <a:graphicFrameLocks noChangeAspect="1"/>
          </p:cNvGraphicFramePr>
          <p:nvPr/>
        </p:nvGraphicFramePr>
        <p:xfrm>
          <a:off x="0" y="214313"/>
          <a:ext cx="4572000" cy="315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1597025" imgH="1481455" progId="Word.Picture.8">
                  <p:embed/>
                </p:oleObj>
              </mc:Choice>
              <mc:Fallback>
                <p:oleObj name="" r:id="rId1" imgW="1597025" imgH="1481455" progId="Word.Picture.8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214313"/>
                        <a:ext cx="4572000" cy="3157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3"/>
          <p:cNvGraphicFramePr>
            <a:graphicFrameLocks noChangeAspect="1"/>
          </p:cNvGraphicFramePr>
          <p:nvPr/>
        </p:nvGraphicFramePr>
        <p:xfrm>
          <a:off x="4876800" y="703263"/>
          <a:ext cx="44196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3" imgW="1939925" imgH="887095" progId="Word.Picture.8">
                  <p:embed/>
                </p:oleObj>
              </mc:Choice>
              <mc:Fallback>
                <p:oleObj name="" r:id="rId3" imgW="1939925" imgH="887095" progId="Word.Picture.8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76800" y="703263"/>
                        <a:ext cx="4419600" cy="198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文本框 6150"/>
          <p:cNvSpPr txBox="1"/>
          <p:nvPr/>
        </p:nvSpPr>
        <p:spPr>
          <a:xfrm>
            <a:off x="306388" y="3690938"/>
            <a:ext cx="8694737" cy="21494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1905" indent="455295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3000" b="1" dirty="0">
                <a:latin typeface="Times New Roman" panose="02020603050405020304" pitchFamily="2" charset="0"/>
                <a:ea typeface="宋体" panose="02010600030101010101" pitchFamily="2" charset="-122"/>
              </a:rPr>
              <a:t>实体（Entity）向关系的转换（Rule 1）</a:t>
            </a:r>
            <a:endParaRPr lang="zh-CN" altLang="en-US" sz="30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1905" lvl="1" indent="455295" algn="l" eaLnBrk="1" latinLnBrk="0" hangingPunct="1">
              <a:lnSpc>
                <a:spcPct val="150000"/>
              </a:lnSpc>
            </a:pPr>
            <a:r>
              <a:rPr lang="zh-CN" altLang="en-US" sz="3000" b="1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球员（</a:t>
            </a:r>
            <a:r>
              <a:rPr lang="zh-CN" altLang="en-US" sz="3000" b="1" u="sng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姓名</a:t>
            </a:r>
            <a:r>
              <a:rPr lang="zh-CN" altLang="en-US" sz="3000" b="1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, 球衣号码, 身高, 体重, 位置）</a:t>
            </a:r>
            <a:endParaRPr lang="zh-CN" altLang="en-US" sz="3000" b="1" dirty="0">
              <a:solidFill>
                <a:srgbClr val="0000CC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1905" lvl="1" indent="455295" algn="l" eaLnBrk="1" latinLnBrk="0" hangingPunct="1">
              <a:lnSpc>
                <a:spcPct val="150000"/>
              </a:lnSpc>
            </a:pPr>
            <a:r>
              <a:rPr lang="zh-CN" altLang="en-US" sz="3000" b="1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球队（</a:t>
            </a:r>
            <a:r>
              <a:rPr lang="zh-CN" altLang="en-US" sz="3000" b="1" u="sng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名称</a:t>
            </a:r>
            <a:r>
              <a:rPr lang="zh-CN" altLang="en-US" sz="3000" b="1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, 体育馆名称）</a:t>
            </a:r>
            <a:endParaRPr lang="zh-CN" altLang="en-US" sz="3000" b="1" dirty="0">
              <a:solidFill>
                <a:srgbClr val="0000CC"/>
              </a:solidFill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2" name="日期占位符 1"/>
          <p:cNvSpPr/>
          <p:nvPr>
            <p:ph type="dt" sz="half" idx="10"/>
          </p:nvPr>
        </p:nvSpPr>
        <p:spPr/>
        <p:txBody>
          <a:bodyPr anchor="t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5pPr>
          </a:lstStyle>
          <a:p>
            <a:pPr lvl="0" indent="0" algn="l"/>
            <a:fld id="{BB962C8B-B14F-4D97-AF65-F5344CB8AC3E}" type="datetime1">
              <a:rPr lang="zh-CN" altLang="en-US" sz="1200" b="1" i="1" dirty="0">
                <a:ea typeface="宋体" panose="02010600030101010101" pitchFamily="2" charset="-122"/>
              </a:rPr>
            </a:fld>
            <a:endParaRPr lang="zh-CN" altLang="en-US" sz="1200" b="1" i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charRg st="25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51">
                                            <p:txEl>
                                              <p:charRg st="25" end="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charRg st="50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51">
                                            <p:txEl>
                                              <p:charRg st="50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51">
                                            <p:txEl>
                                              <p:charRg st="50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3314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r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x-none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3315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13316" name="Object 2"/>
          <p:cNvGraphicFramePr>
            <a:graphicFrameLocks noChangeAspect="1"/>
          </p:cNvGraphicFramePr>
          <p:nvPr/>
        </p:nvGraphicFramePr>
        <p:xfrm>
          <a:off x="0" y="1348740"/>
          <a:ext cx="9144000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3197225" imgH="1877060" progId="Word.Picture.8">
                  <p:embed/>
                </p:oleObj>
              </mc:Choice>
              <mc:Fallback>
                <p:oleObj name="" r:id="rId1" imgW="3197225" imgH="1877060" progId="Word.Picture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1348740"/>
                        <a:ext cx="9144000" cy="4648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Rectangle 4"/>
          <p:cNvSpPr>
            <a:spLocks noGrp="1"/>
          </p:cNvSpPr>
          <p:nvPr>
            <p:ph type="body"/>
          </p:nvPr>
        </p:nvSpPr>
        <p:spPr>
          <a:xfrm>
            <a:off x="457200" y="-22860"/>
            <a:ext cx="8229600" cy="5638800"/>
          </a:xfrm>
        </p:spPr>
        <p:txBody>
          <a:bodyPr wrap="square" anchor="t"/>
          <a:p>
            <a:pPr marL="457200" lvl="0" indent="-457200" eaLnBrk="1" hangingPunct="1">
              <a:lnSpc>
                <a:spcPct val="120000"/>
              </a:lnSpc>
              <a:buAutoNum type="arabicParenR" startAt="3"/>
            </a:pPr>
            <a:r>
              <a:rPr lang="en-US" altLang="x-none" dirty="0">
                <a:ea typeface="宋体" panose="02010600030101010101" pitchFamily="2" charset="-122"/>
              </a:rPr>
              <a:t>abnormity of delete（</a:t>
            </a:r>
            <a:r>
              <a:rPr lang="en-US" altLang="zh-CN" dirty="0">
                <a:ea typeface="宋体" panose="02010600030101010101" pitchFamily="2" charset="-122"/>
              </a:rPr>
              <a:t>cont.</a:t>
            </a:r>
            <a:r>
              <a:rPr lang="zh-CN" altLang="en-US" dirty="0">
                <a:ea typeface="宋体" panose="02010600030101010101" pitchFamily="2" charset="-122"/>
              </a:rPr>
              <a:t>）</a:t>
            </a:r>
            <a:endParaRPr lang="zh-CN" altLang="en-US" dirty="0">
              <a:ea typeface="宋体" panose="02010600030101010101" pitchFamily="2" charset="-122"/>
            </a:endParaRPr>
          </a:p>
          <a:p>
            <a:pPr marL="914400" lvl="1" indent="-457200" eaLnBrk="1" hangingPunct="1">
              <a:lnSpc>
                <a:spcPct val="120000"/>
              </a:lnSpc>
            </a:pPr>
            <a:r>
              <a:rPr lang="en-US" altLang="x-none" dirty="0">
                <a:ea typeface="宋体" panose="02010600030101010101" pitchFamily="2" charset="-122"/>
              </a:rPr>
              <a:t>might lose some informations</a:t>
            </a:r>
            <a:endParaRPr lang="en-US" altLang="x-none" dirty="0">
              <a:ea typeface="宋体" panose="02010600030101010101" pitchFamily="2" charset="-122"/>
            </a:endParaRPr>
          </a:p>
        </p:txBody>
      </p:sp>
      <p:sp>
        <p:nvSpPr>
          <p:cNvPr id="13319" name="Oval 5"/>
          <p:cNvSpPr/>
          <p:nvPr/>
        </p:nvSpPr>
        <p:spPr>
          <a:xfrm>
            <a:off x="0" y="4872990"/>
            <a:ext cx="5219700" cy="647700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00" y="6223635"/>
            <a:ext cx="8919845" cy="648335"/>
          </a:xfrm>
          <a:prstGeom prst="rect">
            <a:avLst/>
          </a:prstGeom>
          <a:solidFill>
            <a:schemeClr val="bg1"/>
          </a:solidFill>
        </p:spPr>
        <p:txBody>
          <a:bodyPr wrap="square" tIns="107950" bIns="144145" rtlCol="0">
            <a:spAutoFit/>
          </a:bodyPr>
          <a:p>
            <a:r>
              <a:rPr lang="zh-CN" altLang="zh-CN" sz="2600" b="1">
                <a:solidFill>
                  <a:srgbClr val="0000CC"/>
                </a:solidFill>
                <a:ea typeface="宋体" panose="02010600030101010101" pitchFamily="2" charset="-122"/>
              </a:rPr>
              <a:t>假设需要删除学生元组：</a:t>
            </a:r>
            <a:r>
              <a:rPr lang="en-US" altLang="zh-CN" sz="2600" b="1">
                <a:solidFill>
                  <a:srgbClr val="0000CC"/>
                </a:solidFill>
                <a:ea typeface="宋体" panose="02010600030101010101" pitchFamily="2" charset="-122"/>
              </a:rPr>
              <a:t>“S0003, Zhang Yimou, CS, 17”</a:t>
            </a:r>
            <a:endParaRPr lang="en-US" altLang="zh-CN" sz="2600" b="1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日期占位符 1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170" name="页脚占位符 2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x-none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171" name="灯片编号占位符 3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7172" name="Object 2"/>
          <p:cNvGraphicFramePr>
            <a:graphicFrameLocks noChangeAspect="1"/>
          </p:cNvGraphicFramePr>
          <p:nvPr/>
        </p:nvGraphicFramePr>
        <p:xfrm>
          <a:off x="0" y="2438400"/>
          <a:ext cx="4572000" cy="315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1597025" imgH="1481455" progId="Word.Picture.8">
                  <p:embed/>
                </p:oleObj>
              </mc:Choice>
              <mc:Fallback>
                <p:oleObj name="" r:id="rId1" imgW="1597025" imgH="1481455" progId="Word.Picture.8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2438400"/>
                        <a:ext cx="4572000" cy="3157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3"/>
          <p:cNvGraphicFramePr>
            <a:graphicFrameLocks noChangeAspect="1"/>
          </p:cNvGraphicFramePr>
          <p:nvPr/>
        </p:nvGraphicFramePr>
        <p:xfrm>
          <a:off x="4876800" y="990600"/>
          <a:ext cx="44196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1939925" imgH="887095" progId="Word.Picture.8">
                  <p:embed/>
                </p:oleObj>
              </mc:Choice>
              <mc:Fallback>
                <p:oleObj name="" r:id="rId3" imgW="1939925" imgH="887095" progId="Word.Picture.8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76800" y="990600"/>
                        <a:ext cx="4419600" cy="198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74" name="组合 7174"/>
          <p:cNvGrpSpPr/>
          <p:nvPr/>
        </p:nvGrpSpPr>
        <p:grpSpPr>
          <a:xfrm>
            <a:off x="4267200" y="152400"/>
            <a:ext cx="2590800" cy="3581400"/>
            <a:chOff x="0" y="0"/>
            <a:chExt cx="1632" cy="2256"/>
          </a:xfrm>
        </p:grpSpPr>
        <p:sp>
          <p:nvSpPr>
            <p:cNvPr id="7175" name="AutoShape 14"/>
            <p:cNvSpPr/>
            <p:nvPr/>
          </p:nvSpPr>
          <p:spPr>
            <a:xfrm>
              <a:off x="298" y="0"/>
              <a:ext cx="902" cy="480"/>
            </a:xfrm>
            <a:prstGeom prst="diamond">
              <a:avLst/>
            </a:prstGeom>
            <a:noFill/>
            <a:ln w="317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签约</a:t>
              </a:r>
              <a:endParaRPr lang="zh-CN" altLang="en-US" b="1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176" name="Line 15"/>
            <p:cNvSpPr/>
            <p:nvPr/>
          </p:nvSpPr>
          <p:spPr>
            <a:xfrm flipH="1">
              <a:off x="0" y="240"/>
              <a:ext cx="288" cy="2016"/>
            </a:xfrm>
            <a:prstGeom prst="line">
              <a:avLst/>
            </a:prstGeom>
            <a:ln w="317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77" name="Line 16"/>
            <p:cNvSpPr/>
            <p:nvPr/>
          </p:nvSpPr>
          <p:spPr>
            <a:xfrm>
              <a:off x="1200" y="240"/>
              <a:ext cx="432" cy="1104"/>
            </a:xfrm>
            <a:prstGeom prst="line">
              <a:avLst/>
            </a:prstGeom>
            <a:ln w="317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7178" name="组合 7178"/>
          <p:cNvGrpSpPr/>
          <p:nvPr/>
        </p:nvGrpSpPr>
        <p:grpSpPr>
          <a:xfrm>
            <a:off x="3962400" y="457200"/>
            <a:ext cx="3124200" cy="365125"/>
            <a:chOff x="0" y="0"/>
            <a:chExt cx="1968" cy="230"/>
          </a:xfrm>
        </p:grpSpPr>
        <p:sp>
          <p:nvSpPr>
            <p:cNvPr id="7179" name="Text Box 18"/>
            <p:cNvSpPr txBox="1"/>
            <p:nvPr/>
          </p:nvSpPr>
          <p:spPr>
            <a:xfrm>
              <a:off x="0" y="0"/>
              <a:ext cx="432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(0,</a:t>
              </a:r>
              <a:r>
                <a:rPr lang="en-US" altLang="x-none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1)</a:t>
              </a:r>
              <a:endParaRPr lang="en-US" altLang="x-none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80" name="Text Box 19"/>
            <p:cNvSpPr txBox="1"/>
            <p:nvPr/>
          </p:nvSpPr>
          <p:spPr>
            <a:xfrm>
              <a:off x="1536" y="0"/>
              <a:ext cx="432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(0,</a:t>
              </a:r>
              <a:r>
                <a:rPr lang="en-US" altLang="x-none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N)</a:t>
              </a:r>
              <a:endParaRPr lang="en-US" altLang="x-none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7182" name="文本框 7181"/>
          <p:cNvSpPr txBox="1"/>
          <p:nvPr/>
        </p:nvSpPr>
        <p:spPr>
          <a:xfrm>
            <a:off x="306388" y="4479925"/>
            <a:ext cx="8694737" cy="239077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0170" tIns="46990" rIns="90170" bIns="46990" anchor="t">
            <a:spAutoFit/>
          </a:bodyPr>
          <a:p>
            <a:pPr marL="1905" indent="455295" eaLnBrk="0" hangingPunct="0">
              <a:spcAft>
                <a:spcPct val="30000"/>
              </a:spcAft>
              <a:buFont typeface="Wingdings" panose="05000000000000000000" pitchFamily="2" charset="2"/>
              <a:buChar char="n"/>
            </a:pPr>
            <a:r>
              <a:rPr lang="zh-CN" altLang="en-US" sz="3000" b="1" dirty="0">
                <a:latin typeface="Times New Roman" panose="02020603050405020304" pitchFamily="2" charset="0"/>
                <a:ea typeface="宋体" panose="02010600030101010101" pitchFamily="2" charset="-122"/>
              </a:rPr>
              <a:t>‘签约’联系向关系的转换（Rule 4）</a:t>
            </a:r>
            <a:endParaRPr lang="zh-CN" altLang="en-US" sz="30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1905" lvl="1" indent="455295" algn="l" eaLnBrk="0" hangingPunct="0">
              <a:lnSpc>
                <a:spcPct val="100000"/>
              </a:lnSpc>
              <a:spcAft>
                <a:spcPct val="30000"/>
              </a:spcAft>
            </a:pPr>
            <a:r>
              <a:rPr lang="zh-CN" altLang="en-US" sz="3000" b="1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球员（</a:t>
            </a:r>
            <a:r>
              <a:rPr lang="zh-CN" altLang="en-US" sz="3000" b="1" u="sng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姓名</a:t>
            </a:r>
            <a:r>
              <a:rPr lang="zh-CN" altLang="en-US" sz="3000" b="1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, 球衣号码, 身高, 体重, 位置）</a:t>
            </a:r>
            <a:endParaRPr lang="zh-CN" altLang="en-US" sz="3000" b="1" dirty="0">
              <a:solidFill>
                <a:srgbClr val="0000CC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1905" lvl="1" indent="455295" algn="l" eaLnBrk="0" hangingPunct="0">
              <a:lnSpc>
                <a:spcPct val="100000"/>
              </a:lnSpc>
              <a:spcAft>
                <a:spcPct val="30000"/>
              </a:spcAft>
            </a:pPr>
            <a:r>
              <a:rPr lang="zh-CN" altLang="en-US" sz="3000" b="1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球队（</a:t>
            </a:r>
            <a:r>
              <a:rPr lang="zh-CN" altLang="en-US" sz="3000" b="1" u="sng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名称</a:t>
            </a:r>
            <a:r>
              <a:rPr lang="zh-CN" altLang="en-US" sz="3000" b="1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, 体育馆名称）</a:t>
            </a:r>
            <a:endParaRPr lang="zh-CN" altLang="en-US" sz="3000" b="1" dirty="0">
              <a:solidFill>
                <a:srgbClr val="0000CC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1905" lvl="1" indent="455295" algn="l" eaLnBrk="0" hangingPunct="0">
              <a:lnSpc>
                <a:spcPct val="100000"/>
              </a:lnSpc>
              <a:spcAft>
                <a:spcPct val="30000"/>
              </a:spcAft>
            </a:pPr>
            <a:endParaRPr lang="zh-CN" altLang="en-US" sz="3000" b="1" dirty="0">
              <a:solidFill>
                <a:srgbClr val="0000CC"/>
              </a:solidFill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7183" name="文本框 7182"/>
          <p:cNvSpPr txBox="1"/>
          <p:nvPr/>
        </p:nvSpPr>
        <p:spPr>
          <a:xfrm>
            <a:off x="7350125" y="5108575"/>
            <a:ext cx="1543050" cy="5524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90170" tIns="46990" rIns="90170" bIns="46990" anchor="t">
            <a:spAutoFit/>
          </a:bodyPr>
          <a:p>
            <a:pPr algn="ctr">
              <a:spcAft>
                <a:spcPct val="30000"/>
              </a:spcAft>
            </a:pPr>
            <a:r>
              <a:rPr lang="zh-CN" altLang="en-US" sz="30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, 名称）</a:t>
            </a:r>
            <a:endParaRPr lang="zh-CN" altLang="en-US" sz="3000" b="1" dirty="0">
              <a:solidFill>
                <a:srgbClr val="FF0000"/>
              </a:solidFill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2" name="日期占位符 1"/>
          <p:cNvSpPr/>
          <p:nvPr>
            <p:ph type="dt" sz="half" idx="10"/>
          </p:nvPr>
        </p:nvSpPr>
        <p:spPr/>
        <p:txBody>
          <a:bodyPr anchor="t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5pPr>
          </a:lstStyle>
          <a:p>
            <a:pPr lvl="0" indent="0" algn="l"/>
            <a:fld id="{BB962C8B-B14F-4D97-AF65-F5344CB8AC3E}" type="datetime1">
              <a:rPr lang="zh-CN" altLang="en-US" sz="1200" b="1" i="1" dirty="0">
                <a:ea typeface="宋体" panose="02010600030101010101" pitchFamily="2" charset="-122"/>
              </a:rPr>
            </a:fld>
            <a:endParaRPr lang="zh-CN" altLang="en-US" sz="1200" b="1" i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3" grpId="0" bldLvl="0" animBg="1"/>
      <p:bldP spid="7182" grpId="0" bldLvl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日期占位符 1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8194" name="页脚占位符 2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x-none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8195" name="灯片编号占位符 3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pSp>
        <p:nvGrpSpPr>
          <p:cNvPr id="8196" name="组合 8196"/>
          <p:cNvGrpSpPr/>
          <p:nvPr/>
        </p:nvGrpSpPr>
        <p:grpSpPr>
          <a:xfrm>
            <a:off x="4068763" y="1206500"/>
            <a:ext cx="5013325" cy="5410200"/>
            <a:chOff x="0" y="0"/>
            <a:chExt cx="6960" cy="8520"/>
          </a:xfrm>
        </p:grpSpPr>
        <p:graphicFrame>
          <p:nvGraphicFramePr>
            <p:cNvPr id="8197" name="Object 3"/>
            <p:cNvGraphicFramePr>
              <a:graphicFrameLocks noChangeAspect="1"/>
            </p:cNvGraphicFramePr>
            <p:nvPr/>
          </p:nvGraphicFramePr>
          <p:xfrm>
            <a:off x="0" y="0"/>
            <a:ext cx="6960" cy="3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1" imgW="1939925" imgH="887095" progId="Word.Picture.8">
                    <p:embed/>
                  </p:oleObj>
                </mc:Choice>
                <mc:Fallback>
                  <p:oleObj name="" r:id="rId1" imgW="1939925" imgH="887095" progId="Word.Picture.8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6960" cy="31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198" name="组合 8198"/>
            <p:cNvGrpSpPr/>
            <p:nvPr/>
          </p:nvGrpSpPr>
          <p:grpSpPr>
            <a:xfrm>
              <a:off x="360" y="2760"/>
              <a:ext cx="5880" cy="5760"/>
              <a:chOff x="0" y="0"/>
              <a:chExt cx="2352" cy="2304"/>
            </a:xfrm>
          </p:grpSpPr>
          <p:graphicFrame>
            <p:nvGraphicFramePr>
              <p:cNvPr id="8199" name="Object 4"/>
              <p:cNvGraphicFramePr>
                <a:graphicFrameLocks noChangeAspect="1"/>
              </p:cNvGraphicFramePr>
              <p:nvPr/>
            </p:nvGraphicFramePr>
            <p:xfrm>
              <a:off x="0" y="968"/>
              <a:ext cx="2352" cy="1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6" name="" r:id="rId3" imgW="1368425" imgH="887095" progId="Word.Picture.8">
                      <p:embed/>
                    </p:oleObj>
                  </mc:Choice>
                  <mc:Fallback>
                    <p:oleObj name="" r:id="rId3" imgW="1368425" imgH="887095" progId="Word.Picture.8">
                      <p:embed/>
                      <p:pic>
                        <p:nvPicPr>
                          <p:cNvPr id="0" name="图片 3075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0" y="968"/>
                            <a:ext cx="2352" cy="133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00" name="Line 5"/>
              <p:cNvSpPr/>
              <p:nvPr/>
            </p:nvSpPr>
            <p:spPr>
              <a:xfrm>
                <a:off x="816" y="0"/>
                <a:ext cx="0" cy="1104"/>
              </a:xfrm>
              <a:prstGeom prst="line">
                <a:avLst/>
              </a:prstGeom>
              <a:ln w="317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201" name="Line 6"/>
              <p:cNvSpPr/>
              <p:nvPr/>
            </p:nvSpPr>
            <p:spPr>
              <a:xfrm>
                <a:off x="1392" y="0"/>
                <a:ext cx="0" cy="1104"/>
              </a:xfrm>
              <a:prstGeom prst="line">
                <a:avLst/>
              </a:prstGeom>
              <a:ln w="317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8202" name="组合 8202"/>
            <p:cNvGrpSpPr/>
            <p:nvPr/>
          </p:nvGrpSpPr>
          <p:grpSpPr>
            <a:xfrm>
              <a:off x="1200" y="3505"/>
              <a:ext cx="3840" cy="575"/>
              <a:chOff x="0" y="0"/>
              <a:chExt cx="1536" cy="230"/>
            </a:xfrm>
          </p:grpSpPr>
          <p:sp>
            <p:nvSpPr>
              <p:cNvPr id="8203" name="Text Box 7"/>
              <p:cNvSpPr txBox="1"/>
              <p:nvPr/>
            </p:nvSpPr>
            <p:spPr>
              <a:xfrm>
                <a:off x="0" y="0"/>
                <a:ext cx="480" cy="2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ctr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zh-CN" altLang="en-US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主队</a:t>
                </a:r>
                <a:endParaRPr lang="zh-CN" altLang="en-US" dirty="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04" name="Text Box 8"/>
              <p:cNvSpPr txBox="1"/>
              <p:nvPr/>
            </p:nvSpPr>
            <p:spPr>
              <a:xfrm>
                <a:off x="1056" y="0"/>
                <a:ext cx="480" cy="2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ctr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zh-CN" altLang="en-US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客队</a:t>
                </a:r>
                <a:endParaRPr lang="zh-CN" altLang="en-US" dirty="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8205" name="组合 8205"/>
            <p:cNvGrpSpPr/>
            <p:nvPr/>
          </p:nvGrpSpPr>
          <p:grpSpPr>
            <a:xfrm>
              <a:off x="1200" y="4225"/>
              <a:ext cx="3840" cy="575"/>
              <a:chOff x="0" y="0"/>
              <a:chExt cx="1536" cy="230"/>
            </a:xfrm>
          </p:grpSpPr>
          <p:sp>
            <p:nvSpPr>
              <p:cNvPr id="8206" name="Text Box 9"/>
              <p:cNvSpPr txBox="1"/>
              <p:nvPr/>
            </p:nvSpPr>
            <p:spPr>
              <a:xfrm>
                <a:off x="0" y="0"/>
                <a:ext cx="432" cy="2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zh-CN" altLang="en-US" b="1" dirty="0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(0,</a:t>
                </a:r>
                <a:r>
                  <a:rPr lang="en-US" altLang="x-none" b="1" dirty="0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N)</a:t>
                </a:r>
                <a:endParaRPr lang="en-US" altLang="x-none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07" name="Text Box 10"/>
              <p:cNvSpPr txBox="1"/>
              <p:nvPr/>
            </p:nvSpPr>
            <p:spPr>
              <a:xfrm>
                <a:off x="1104" y="0"/>
                <a:ext cx="432" cy="2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zh-CN" altLang="en-US" b="1" dirty="0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(0,</a:t>
                </a:r>
                <a:r>
                  <a:rPr lang="en-US" altLang="x-none" b="1" dirty="0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N)</a:t>
                </a:r>
                <a:endParaRPr lang="en-US" altLang="x-none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8209" name="文本框 8208"/>
          <p:cNvSpPr txBox="1"/>
          <p:nvPr/>
        </p:nvSpPr>
        <p:spPr>
          <a:xfrm>
            <a:off x="92075" y="31750"/>
            <a:ext cx="8693150" cy="1173163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0170" tIns="46990" rIns="90170" bIns="46990" anchor="t">
            <a:spAutoFit/>
          </a:bodyPr>
          <a:p>
            <a:pPr marL="1905" indent="455295" eaLnBrk="0" hangingPunct="0">
              <a:spcAft>
                <a:spcPct val="30000"/>
              </a:spcAft>
              <a:buFont typeface="Wingdings" panose="05000000000000000000" pitchFamily="2" charset="2"/>
              <a:buChar char="n"/>
            </a:pPr>
            <a:r>
              <a:rPr lang="zh-CN" altLang="en-US" sz="3000" b="1" dirty="0">
                <a:latin typeface="Times New Roman" panose="02020603050405020304" pitchFamily="2" charset="0"/>
                <a:ea typeface="宋体" panose="02010600030101010101" pitchFamily="2" charset="-122"/>
              </a:rPr>
              <a:t>‘比赛’联系向关系的转换（Rule 3）</a:t>
            </a:r>
            <a:endParaRPr lang="zh-CN" altLang="en-US" sz="30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1905" lvl="1" indent="455295" algn="l" eaLnBrk="0" hangingPunct="0">
              <a:lnSpc>
                <a:spcPct val="100000"/>
              </a:lnSpc>
              <a:spcAft>
                <a:spcPct val="30000"/>
              </a:spcAft>
            </a:pPr>
            <a:r>
              <a:rPr lang="zh-CN" altLang="en-US" sz="3000" b="1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比赛（</a:t>
            </a:r>
            <a:r>
              <a:rPr lang="zh-CN" altLang="en-US" sz="3000" b="1" u="sng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主队名称, 客队名称</a:t>
            </a:r>
            <a:r>
              <a:rPr lang="zh-CN" altLang="en-US" sz="3000" b="1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, 日期, 比分）</a:t>
            </a:r>
            <a:endParaRPr lang="zh-CN" altLang="en-US" sz="3000" b="1" dirty="0">
              <a:solidFill>
                <a:srgbClr val="0000CC"/>
              </a:solidFill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2" name="日期占位符 1"/>
          <p:cNvSpPr/>
          <p:nvPr>
            <p:ph type="dt" sz="half" idx="10"/>
          </p:nvPr>
        </p:nvSpPr>
        <p:spPr/>
        <p:txBody>
          <a:bodyPr anchor="t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5pPr>
          </a:lstStyle>
          <a:p>
            <a:pPr lvl="0" indent="0" algn="l"/>
            <a:fld id="{BB962C8B-B14F-4D97-AF65-F5344CB8AC3E}" type="datetime1">
              <a:rPr lang="zh-CN" altLang="en-US" sz="1200" b="1" i="1" dirty="0">
                <a:ea typeface="宋体" panose="02010600030101010101" pitchFamily="2" charset="-122"/>
              </a:rPr>
            </a:fld>
            <a:endParaRPr lang="zh-CN" altLang="en-US" sz="1200" b="1" i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209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>
                                            <p:txEl>
                                              <p:charRg st="21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209">
                                            <p:txEl>
                                              <p:charRg st="21" end="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>
                                            <p:txEl>
                                              <p:charRg st="21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209">
                                            <p:txEl>
                                              <p:charRg st="21" end="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9" grpId="0" bldLvl="0" uiExpand="1" build="allAtOnce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日期占位符 1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9218" name="页脚占位符 2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x-none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9219" name="灯片编号占位符 3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pic>
        <p:nvPicPr>
          <p:cNvPr id="9220" name="图片 92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1338" y="2349500"/>
            <a:ext cx="7561262" cy="451008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</p:pic>
      <p:sp>
        <p:nvSpPr>
          <p:cNvPr id="9221" name="文本框 9221"/>
          <p:cNvSpPr txBox="1"/>
          <p:nvPr/>
        </p:nvSpPr>
        <p:spPr>
          <a:xfrm>
            <a:off x="234950" y="31750"/>
            <a:ext cx="8694738" cy="223202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0170" tIns="46990" rIns="90170" bIns="46990" anchor="t">
            <a:spAutoFit/>
          </a:bodyPr>
          <a:p>
            <a:pPr marL="1905" indent="455295" eaLnBrk="0" hangingPunct="0">
              <a:spcAft>
                <a:spcPct val="20000"/>
              </a:spcAft>
              <a:buFont typeface="Wingdings" panose="05000000000000000000" pitchFamily="2" charset="2"/>
              <a:buChar char="n"/>
            </a:pPr>
            <a:r>
              <a:rPr lang="zh-CN" altLang="en-US" sz="3000" b="1" dirty="0">
                <a:latin typeface="Times New Roman" panose="02020603050405020304" pitchFamily="2" charset="0"/>
                <a:ea typeface="宋体" panose="02010600030101010101" pitchFamily="2" charset="-122"/>
              </a:rPr>
              <a:t>最终转换结果如下：</a:t>
            </a:r>
            <a:endParaRPr lang="zh-CN" altLang="en-US" sz="30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1905" lvl="1" indent="455295" algn="l" eaLnBrk="0" hangingPunct="0">
              <a:lnSpc>
                <a:spcPct val="100000"/>
              </a:lnSpc>
              <a:spcAft>
                <a:spcPct val="20000"/>
              </a:spcAft>
            </a:pPr>
            <a:r>
              <a:rPr lang="zh-CN" altLang="en-US" sz="3000" b="1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球员（</a:t>
            </a:r>
            <a:r>
              <a:rPr lang="zh-CN" altLang="en-US" sz="3000" b="1" u="sng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姓名</a:t>
            </a:r>
            <a:r>
              <a:rPr lang="zh-CN" altLang="en-US" sz="3000" b="1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, 球衣号码, 身高, 体重, 位置, 名称）</a:t>
            </a:r>
            <a:endParaRPr lang="zh-CN" altLang="en-US" sz="3000" b="1" dirty="0">
              <a:solidFill>
                <a:srgbClr val="0000CC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1905" lvl="1" indent="455295" algn="l" eaLnBrk="0" hangingPunct="0">
              <a:lnSpc>
                <a:spcPct val="100000"/>
              </a:lnSpc>
              <a:spcAft>
                <a:spcPct val="20000"/>
              </a:spcAft>
            </a:pPr>
            <a:r>
              <a:rPr lang="zh-CN" altLang="en-US" sz="3000" b="1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球队（</a:t>
            </a:r>
            <a:r>
              <a:rPr lang="zh-CN" altLang="en-US" sz="3000" b="1" u="sng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名称</a:t>
            </a:r>
            <a:r>
              <a:rPr lang="zh-CN" altLang="en-US" sz="3000" b="1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, 体育馆名称）</a:t>
            </a:r>
            <a:endParaRPr lang="zh-CN" altLang="en-US" sz="3000" b="1" dirty="0">
              <a:solidFill>
                <a:srgbClr val="0000CC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1905" lvl="1" indent="455295" algn="l" eaLnBrk="0" hangingPunct="0">
              <a:lnSpc>
                <a:spcPct val="100000"/>
              </a:lnSpc>
              <a:spcAft>
                <a:spcPct val="20000"/>
              </a:spcAft>
            </a:pPr>
            <a:r>
              <a:rPr lang="zh-CN" altLang="en-US" sz="3000" b="1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比赛（</a:t>
            </a:r>
            <a:r>
              <a:rPr lang="zh-CN" altLang="en-US" sz="3000" b="1" u="sng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主队名称, 客队名称</a:t>
            </a:r>
            <a:r>
              <a:rPr lang="zh-CN" altLang="en-US" sz="3000" b="1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, 日期, 比分）</a:t>
            </a:r>
            <a:endParaRPr lang="zh-CN" altLang="en-US" sz="3000" b="1" dirty="0">
              <a:solidFill>
                <a:srgbClr val="0000CC"/>
              </a:solidFill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9222" name="日期占位符 1"/>
          <p:cNvSpPr/>
          <p:nvPr>
            <p:ph type="dt" sz="half" idx="10"/>
          </p:nvPr>
        </p:nvSpPr>
        <p:spPr/>
        <p:txBody>
          <a:bodyPr anchor="t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5pPr>
          </a:lstStyle>
          <a:p>
            <a:pPr lvl="0" indent="0" algn="l"/>
            <a:fld id="{BB962C8B-B14F-4D97-AF65-F5344CB8AC3E}" type="datetime1">
              <a:rPr lang="zh-CN" altLang="en-US" sz="1200" b="1" i="1" dirty="0">
                <a:ea typeface="宋体" panose="02010600030101010101" pitchFamily="2" charset="-122"/>
              </a:rPr>
            </a:fld>
            <a:endParaRPr lang="zh-CN" altLang="en-US" sz="1200" b="1" i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advClick="0"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245" name="组合 10244"/>
          <p:cNvGrpSpPr/>
          <p:nvPr/>
        </p:nvGrpSpPr>
        <p:grpSpPr>
          <a:xfrm>
            <a:off x="2311400" y="1031875"/>
            <a:ext cx="3124200" cy="365125"/>
            <a:chOff x="0" y="0"/>
            <a:chExt cx="1968" cy="230"/>
          </a:xfrm>
        </p:grpSpPr>
        <p:sp>
          <p:nvSpPr>
            <p:cNvPr id="10242" name="Text Box 18"/>
            <p:cNvSpPr txBox="1"/>
            <p:nvPr/>
          </p:nvSpPr>
          <p:spPr>
            <a:xfrm>
              <a:off x="0" y="0"/>
              <a:ext cx="432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(0,</a:t>
              </a:r>
              <a:r>
                <a:rPr lang="en-US" altLang="x-none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1)</a:t>
              </a:r>
              <a:endParaRPr lang="en-US" altLang="x-none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43" name="Text Box 19"/>
            <p:cNvSpPr txBox="1"/>
            <p:nvPr/>
          </p:nvSpPr>
          <p:spPr>
            <a:xfrm>
              <a:off x="1536" y="0"/>
              <a:ext cx="432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(0,</a:t>
              </a:r>
              <a:r>
                <a:rPr lang="en-US" altLang="x-none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N)</a:t>
              </a:r>
              <a:endParaRPr lang="en-US" altLang="x-none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0248" name="组合 10247"/>
          <p:cNvGrpSpPr/>
          <p:nvPr/>
        </p:nvGrpSpPr>
        <p:grpSpPr>
          <a:xfrm>
            <a:off x="827088" y="188913"/>
            <a:ext cx="1295400" cy="1535112"/>
            <a:chOff x="0" y="0"/>
            <a:chExt cx="2040" cy="2417"/>
          </a:xfrm>
        </p:grpSpPr>
        <p:sp>
          <p:nvSpPr>
            <p:cNvPr id="2" name="文本框 10248"/>
            <p:cNvSpPr txBox="1"/>
            <p:nvPr/>
          </p:nvSpPr>
          <p:spPr>
            <a:xfrm>
              <a:off x="0" y="1509"/>
              <a:ext cx="2041" cy="908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90170" tIns="46990" rIns="90170" bIns="46990" anchor="t">
              <a:spAutoFit/>
            </a:bodyPr>
            <a:p>
              <a:pPr algn="ctr"/>
              <a:r>
                <a:rPr lang="zh-CN" altLang="en-US" sz="3000" b="1" dirty="0">
                  <a:latin typeface="Times New Roman" panose="02020603050405020304" pitchFamily="2" charset="0"/>
                  <a:ea typeface="华文细黑" panose="02010600040101010101" pitchFamily="2" charset="-122"/>
                </a:rPr>
                <a:t>球 员</a:t>
              </a:r>
              <a:endParaRPr lang="zh-CN" altLang="en-US" sz="3000" b="1" dirty="0">
                <a:latin typeface="Times New Roman" panose="02020603050405020304" pitchFamily="2" charset="0"/>
                <a:ea typeface="华文细黑" panose="02010600040101010101" pitchFamily="2" charset="-122"/>
              </a:endParaRPr>
            </a:p>
          </p:txBody>
        </p:sp>
        <p:sp>
          <p:nvSpPr>
            <p:cNvPr id="10246" name="椭圆 10249"/>
            <p:cNvSpPr/>
            <p:nvPr/>
          </p:nvSpPr>
          <p:spPr>
            <a:xfrm>
              <a:off x="113" y="0"/>
              <a:ext cx="1814" cy="10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0" tIns="0" rIns="0" bIns="0" anchor="ctr">
              <a:spAutoFit/>
            </a:bodyPr>
            <a:p>
              <a:pPr algn="ctr"/>
              <a:r>
                <a:rPr lang="zh-CN" altLang="en-US" sz="3000" b="1" u="sng" dirty="0">
                  <a:solidFill>
                    <a:srgbClr val="FF0000"/>
                  </a:solidFill>
                  <a:latin typeface="Times New Roman" panose="02020603050405020304" pitchFamily="2" charset="0"/>
                  <a:ea typeface="华文细黑" panose="02010600040101010101" pitchFamily="2" charset="-122"/>
                </a:rPr>
                <a:t>姓名</a:t>
              </a:r>
              <a:endParaRPr lang="zh-CN" altLang="en-US" sz="3000" b="1" u="sng" dirty="0">
                <a:solidFill>
                  <a:srgbClr val="FF0000"/>
                </a:solidFill>
                <a:latin typeface="Times New Roman" panose="02020603050405020304" pitchFamily="2" charset="0"/>
                <a:ea typeface="华文细黑" panose="02010600040101010101" pitchFamily="2" charset="-122"/>
              </a:endParaRPr>
            </a:p>
          </p:txBody>
        </p:sp>
        <p:sp>
          <p:nvSpPr>
            <p:cNvPr id="10247" name="直接连接符 10250"/>
            <p:cNvSpPr/>
            <p:nvPr/>
          </p:nvSpPr>
          <p:spPr>
            <a:xfrm>
              <a:off x="1020" y="1076"/>
              <a:ext cx="2" cy="45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0252" name="组合 10251"/>
          <p:cNvGrpSpPr/>
          <p:nvPr/>
        </p:nvGrpSpPr>
        <p:grpSpPr>
          <a:xfrm>
            <a:off x="5651500" y="188913"/>
            <a:ext cx="1295400" cy="1535112"/>
            <a:chOff x="0" y="0"/>
            <a:chExt cx="2040" cy="2417"/>
          </a:xfrm>
        </p:grpSpPr>
        <p:sp>
          <p:nvSpPr>
            <p:cNvPr id="10249" name="文本框 10252"/>
            <p:cNvSpPr txBox="1"/>
            <p:nvPr/>
          </p:nvSpPr>
          <p:spPr>
            <a:xfrm>
              <a:off x="0" y="1509"/>
              <a:ext cx="2041" cy="908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wrap="square" lIns="90170" tIns="46990" rIns="90170" bIns="46990" anchor="t">
              <a:spAutoFit/>
            </a:bodyPr>
            <a:p>
              <a:pPr algn="ctr"/>
              <a:r>
                <a:rPr lang="zh-CN" altLang="en-US" sz="3000" b="1" dirty="0">
                  <a:latin typeface="Times New Roman" panose="02020603050405020304" pitchFamily="2" charset="0"/>
                  <a:ea typeface="华文细黑" panose="02010600040101010101" pitchFamily="2" charset="-122"/>
                </a:rPr>
                <a:t>球 队</a:t>
              </a:r>
              <a:endParaRPr lang="zh-CN" altLang="en-US" sz="3000" b="1" dirty="0">
                <a:latin typeface="Times New Roman" panose="02020603050405020304" pitchFamily="2" charset="0"/>
                <a:ea typeface="华文细黑" panose="02010600040101010101" pitchFamily="2" charset="-122"/>
              </a:endParaRPr>
            </a:p>
          </p:txBody>
        </p:sp>
        <p:sp>
          <p:nvSpPr>
            <p:cNvPr id="10250" name="椭圆 10253"/>
            <p:cNvSpPr/>
            <p:nvPr/>
          </p:nvSpPr>
          <p:spPr>
            <a:xfrm>
              <a:off x="113" y="0"/>
              <a:ext cx="1814" cy="10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wrap="square" lIns="0" tIns="0" rIns="0" bIns="0" anchor="ctr">
              <a:spAutoFit/>
            </a:bodyPr>
            <a:p>
              <a:pPr algn="ctr"/>
              <a:r>
                <a:rPr lang="zh-CN" altLang="en-US" sz="3000" b="1" u="sng" dirty="0">
                  <a:solidFill>
                    <a:srgbClr val="FF0000"/>
                  </a:solidFill>
                  <a:latin typeface="Times New Roman" panose="02020603050405020304" pitchFamily="2" charset="0"/>
                  <a:ea typeface="华文细黑" panose="02010600040101010101" pitchFamily="2" charset="-122"/>
                </a:rPr>
                <a:t>名称</a:t>
              </a:r>
              <a:endParaRPr lang="zh-CN" altLang="en-US" sz="3000" b="1" u="sng" dirty="0">
                <a:solidFill>
                  <a:srgbClr val="FF0000"/>
                </a:solidFill>
                <a:latin typeface="Times New Roman" panose="02020603050405020304" pitchFamily="2" charset="0"/>
                <a:ea typeface="华文细黑" panose="02010600040101010101" pitchFamily="2" charset="-122"/>
              </a:endParaRPr>
            </a:p>
          </p:txBody>
        </p:sp>
        <p:sp>
          <p:nvSpPr>
            <p:cNvPr id="10251" name="直接连接符 10254"/>
            <p:cNvSpPr/>
            <p:nvPr/>
          </p:nvSpPr>
          <p:spPr>
            <a:xfrm>
              <a:off x="1020" y="1076"/>
              <a:ext cx="2" cy="45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bevel/>
              <a:headEnd type="none" w="med" len="med"/>
              <a:tailEnd type="none" w="med" len="med"/>
            </a:ln>
          </p:spPr>
        </p:sp>
      </p:grpSp>
      <p:grpSp>
        <p:nvGrpSpPr>
          <p:cNvPr id="10256" name="组合 10255"/>
          <p:cNvGrpSpPr/>
          <p:nvPr/>
        </p:nvGrpSpPr>
        <p:grpSpPr>
          <a:xfrm>
            <a:off x="2130425" y="1012825"/>
            <a:ext cx="3527425" cy="944563"/>
            <a:chOff x="0" y="0"/>
            <a:chExt cx="5556" cy="1486"/>
          </a:xfrm>
        </p:grpSpPr>
        <p:sp>
          <p:nvSpPr>
            <p:cNvPr id="10253" name="AutoShape 14"/>
            <p:cNvSpPr/>
            <p:nvPr/>
          </p:nvSpPr>
          <p:spPr>
            <a:xfrm>
              <a:off x="1514" y="0"/>
              <a:ext cx="2457" cy="1486"/>
            </a:xfrm>
            <a:prstGeom prst="diamond">
              <a:avLst/>
            </a:prstGeom>
            <a:noFill/>
            <a:ln w="317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0" tIns="0" rIns="0" bIns="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3000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签约</a:t>
              </a:r>
              <a:endParaRPr lang="zh-CN" altLang="en-US" sz="3000" b="1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0254" name="Line 16"/>
            <p:cNvSpPr/>
            <p:nvPr/>
          </p:nvSpPr>
          <p:spPr>
            <a:xfrm>
              <a:off x="3970" y="738"/>
              <a:ext cx="1587" cy="1"/>
            </a:xfrm>
            <a:prstGeom prst="line">
              <a:avLst/>
            </a:prstGeom>
            <a:ln w="317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255" name="Line 16"/>
            <p:cNvSpPr/>
            <p:nvPr/>
          </p:nvSpPr>
          <p:spPr>
            <a:xfrm>
              <a:off x="0" y="738"/>
              <a:ext cx="1587" cy="1"/>
            </a:xfrm>
            <a:prstGeom prst="line">
              <a:avLst/>
            </a:prstGeom>
            <a:ln w="31750" cap="flat" cmpd="sng">
              <a:solidFill>
                <a:schemeClr val="tx1"/>
              </a:solidFill>
              <a:prstDash val="solid"/>
              <a:bevel/>
              <a:headEnd type="none" w="med" len="med"/>
              <a:tailEnd type="none" w="med" len="med"/>
            </a:ln>
          </p:spPr>
        </p:sp>
      </p:grpSp>
      <p:grpSp>
        <p:nvGrpSpPr>
          <p:cNvPr id="10260" name="组合 10259"/>
          <p:cNvGrpSpPr/>
          <p:nvPr/>
        </p:nvGrpSpPr>
        <p:grpSpPr>
          <a:xfrm>
            <a:off x="6927850" y="4986338"/>
            <a:ext cx="1533525" cy="650875"/>
            <a:chOff x="0" y="9"/>
            <a:chExt cx="2416" cy="1025"/>
          </a:xfrm>
        </p:grpSpPr>
        <p:sp>
          <p:nvSpPr>
            <p:cNvPr id="10257" name="椭圆 10260"/>
            <p:cNvSpPr/>
            <p:nvPr/>
          </p:nvSpPr>
          <p:spPr>
            <a:xfrm>
              <a:off x="489" y="9"/>
              <a:ext cx="1927" cy="102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0" tIns="0" rIns="0" bIns="0" anchor="ctr">
              <a:spAutoFit/>
            </a:bodyPr>
            <a:p>
              <a:pPr algn="ctr"/>
              <a:r>
                <a:rPr lang="zh-CN" altLang="en-US" sz="3000" b="1" u="sng" dirty="0">
                  <a:solidFill>
                    <a:srgbClr val="FF0000"/>
                  </a:solidFill>
                  <a:latin typeface="Times New Roman" panose="02020603050405020304" pitchFamily="2" charset="0"/>
                  <a:ea typeface="华文细黑" panose="02010600040101010101" pitchFamily="2" charset="-122"/>
                </a:rPr>
                <a:t>m_id</a:t>
              </a:r>
              <a:endParaRPr lang="zh-CN" altLang="en-US" sz="3000" b="1" u="sng" dirty="0">
                <a:solidFill>
                  <a:srgbClr val="FF0000"/>
                </a:solidFill>
                <a:latin typeface="Times New Roman" panose="02020603050405020304" pitchFamily="2" charset="0"/>
                <a:ea typeface="华文细黑" panose="02010600040101010101" pitchFamily="2" charset="-122"/>
              </a:endParaRPr>
            </a:p>
          </p:txBody>
        </p:sp>
        <p:sp>
          <p:nvSpPr>
            <p:cNvPr id="10258" name="直接连接符 10261"/>
            <p:cNvSpPr/>
            <p:nvPr/>
          </p:nvSpPr>
          <p:spPr>
            <a:xfrm>
              <a:off x="0" y="482"/>
              <a:ext cx="453" cy="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0263" name="组合 10262"/>
          <p:cNvGrpSpPr/>
          <p:nvPr/>
        </p:nvGrpSpPr>
        <p:grpSpPr>
          <a:xfrm>
            <a:off x="4195763" y="4727575"/>
            <a:ext cx="2735262" cy="1438275"/>
            <a:chOff x="0" y="0"/>
            <a:chExt cx="4308" cy="2265"/>
          </a:xfrm>
        </p:grpSpPr>
        <p:sp>
          <p:nvSpPr>
            <p:cNvPr id="3" name="文本框 10263"/>
            <p:cNvSpPr txBox="1"/>
            <p:nvPr/>
          </p:nvSpPr>
          <p:spPr>
            <a:xfrm>
              <a:off x="2268" y="439"/>
              <a:ext cx="2041" cy="908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90170" tIns="46990" rIns="90170" bIns="46990" anchor="t">
              <a:spAutoFit/>
            </a:bodyPr>
            <a:p>
              <a:pPr algn="ctr"/>
              <a:r>
                <a:rPr lang="zh-CN" altLang="en-US" sz="3000" b="1" dirty="0">
                  <a:latin typeface="Times New Roman" panose="02020603050405020304" pitchFamily="2" charset="0"/>
                  <a:ea typeface="华文细黑" panose="02010600040101010101" pitchFamily="2" charset="-122"/>
                </a:rPr>
                <a:t>比 赛</a:t>
              </a:r>
              <a:endParaRPr lang="zh-CN" altLang="en-US" sz="3000" b="1" dirty="0">
                <a:latin typeface="Times New Roman" panose="02020603050405020304" pitchFamily="2" charset="0"/>
                <a:ea typeface="华文细黑" panose="02010600040101010101" pitchFamily="2" charset="-122"/>
              </a:endParaRPr>
            </a:p>
          </p:txBody>
        </p:sp>
        <p:sp>
          <p:nvSpPr>
            <p:cNvPr id="10261" name="椭圆 10264"/>
            <p:cNvSpPr/>
            <p:nvPr/>
          </p:nvSpPr>
          <p:spPr>
            <a:xfrm>
              <a:off x="26" y="0"/>
              <a:ext cx="1814" cy="10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0" tIns="0" rIns="0" bIns="0" anchor="ctr">
              <a:spAutoFit/>
            </a:bodyPr>
            <a:p>
              <a:pPr algn="ctr"/>
              <a:r>
                <a:rPr lang="zh-CN" altLang="en-US" sz="3000" b="1" dirty="0">
                  <a:latin typeface="Times New Roman" panose="02020603050405020304" pitchFamily="2" charset="0"/>
                  <a:ea typeface="华文细黑" panose="02010600040101010101" pitchFamily="2" charset="-122"/>
                  <a:sym typeface="Arial" panose="020B0604020202020204" pitchFamily="34" charset="0"/>
                </a:rPr>
                <a:t>日期</a:t>
              </a:r>
              <a:endParaRPr lang="zh-CN" altLang="en-US" sz="3000" b="1" dirty="0">
                <a:latin typeface="Times New Roman" panose="02020603050405020304" pitchFamily="2" charset="0"/>
                <a:ea typeface="华文细黑" panose="0201060004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10262" name="直接连接符 10265"/>
            <p:cNvSpPr/>
            <p:nvPr/>
          </p:nvSpPr>
          <p:spPr>
            <a:xfrm>
              <a:off x="1841" y="451"/>
              <a:ext cx="454" cy="23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" name="椭圆 10266"/>
            <p:cNvSpPr/>
            <p:nvPr/>
          </p:nvSpPr>
          <p:spPr>
            <a:xfrm>
              <a:off x="0" y="1187"/>
              <a:ext cx="1814" cy="107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0" tIns="0" rIns="0" bIns="0" anchor="ctr">
              <a:spAutoFit/>
            </a:bodyPr>
            <a:p>
              <a:pPr algn="ctr"/>
              <a:r>
                <a:rPr lang="zh-CN" altLang="en-US" sz="3000" b="1" dirty="0">
                  <a:latin typeface="Times New Roman" panose="02020603050405020304" pitchFamily="2" charset="0"/>
                  <a:ea typeface="华文细黑" panose="02010600040101010101" pitchFamily="2" charset="-122"/>
                  <a:sym typeface="Arial" panose="020B0604020202020204" pitchFamily="34" charset="0"/>
                </a:rPr>
                <a:t>比分</a:t>
              </a:r>
              <a:endParaRPr lang="zh-CN" altLang="en-US" sz="3000" b="1" dirty="0">
                <a:latin typeface="Times New Roman" panose="02020603050405020304" pitchFamily="2" charset="0"/>
                <a:ea typeface="华文细黑" panose="0201060004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10264" name="直接连接符 10267"/>
            <p:cNvSpPr/>
            <p:nvPr/>
          </p:nvSpPr>
          <p:spPr>
            <a:xfrm flipV="1">
              <a:off x="1614" y="1019"/>
              <a:ext cx="680" cy="34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0269" name="组合 10268"/>
          <p:cNvGrpSpPr/>
          <p:nvPr/>
        </p:nvGrpSpPr>
        <p:grpSpPr>
          <a:xfrm>
            <a:off x="6445250" y="1701800"/>
            <a:ext cx="1568450" cy="3311525"/>
            <a:chOff x="0" y="0"/>
            <a:chExt cx="2470" cy="5216"/>
          </a:xfrm>
        </p:grpSpPr>
        <p:sp>
          <p:nvSpPr>
            <p:cNvPr id="10266" name="Line 6"/>
            <p:cNvSpPr/>
            <p:nvPr/>
          </p:nvSpPr>
          <p:spPr>
            <a:xfrm>
              <a:off x="341" y="0"/>
              <a:ext cx="907" cy="1928"/>
            </a:xfrm>
            <a:prstGeom prst="line">
              <a:avLst/>
            </a:prstGeom>
            <a:ln w="317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267" name="菱形 10270"/>
            <p:cNvSpPr/>
            <p:nvPr/>
          </p:nvSpPr>
          <p:spPr>
            <a:xfrm>
              <a:off x="0" y="1927"/>
              <a:ext cx="2470" cy="1480"/>
            </a:xfrm>
            <a:prstGeom prst="diamond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0" tIns="0" rIns="0" bIns="0" anchor="ctr">
              <a:spAutoFit/>
            </a:bodyPr>
            <a:p>
              <a:pPr algn="ctr"/>
              <a:r>
                <a:rPr lang="zh-CN" altLang="en-US" sz="3000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客队</a:t>
              </a:r>
              <a:endParaRPr lang="zh-CN" altLang="en-US" sz="3000" b="1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0268" name="Line 6"/>
            <p:cNvSpPr/>
            <p:nvPr/>
          </p:nvSpPr>
          <p:spPr>
            <a:xfrm flipV="1">
              <a:off x="340" y="3402"/>
              <a:ext cx="908" cy="1814"/>
            </a:xfrm>
            <a:prstGeom prst="line">
              <a:avLst/>
            </a:prstGeom>
            <a:ln w="31750" cap="flat" cmpd="sng">
              <a:solidFill>
                <a:schemeClr val="tx1"/>
              </a:solidFill>
              <a:prstDash val="solid"/>
              <a:bevel/>
              <a:headEnd type="none" w="med" len="med"/>
              <a:tailEnd type="none" w="med" len="med"/>
            </a:ln>
          </p:spPr>
        </p:sp>
      </p:grpSp>
      <p:grpSp>
        <p:nvGrpSpPr>
          <p:cNvPr id="10273" name="组合 10272"/>
          <p:cNvGrpSpPr/>
          <p:nvPr/>
        </p:nvGrpSpPr>
        <p:grpSpPr>
          <a:xfrm>
            <a:off x="7019925" y="2060575"/>
            <a:ext cx="933450" cy="2546350"/>
            <a:chOff x="0" y="0"/>
            <a:chExt cx="1468" cy="4009"/>
          </a:xfrm>
        </p:grpSpPr>
        <p:sp>
          <p:nvSpPr>
            <p:cNvPr id="10270" name="Text Box 9"/>
            <p:cNvSpPr txBox="1"/>
            <p:nvPr/>
          </p:nvSpPr>
          <p:spPr>
            <a:xfrm>
              <a:off x="0" y="0"/>
              <a:ext cx="1354" cy="7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3000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(0,</a:t>
              </a:r>
              <a:r>
                <a:rPr lang="en-US" altLang="x-none" sz="3000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N)</a:t>
              </a:r>
              <a:endParaRPr lang="en-US" altLang="x-none" sz="3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71" name="Text Box 9"/>
            <p:cNvSpPr txBox="1"/>
            <p:nvPr/>
          </p:nvSpPr>
          <p:spPr>
            <a:xfrm>
              <a:off x="114" y="3289"/>
              <a:ext cx="1354" cy="7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3000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(1,1</a:t>
              </a:r>
              <a:r>
                <a:rPr lang="en-US" altLang="x-none" sz="3000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)</a:t>
              </a:r>
              <a:endParaRPr lang="en-US" altLang="x-none" sz="3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0276" name="组合 10275"/>
          <p:cNvGrpSpPr/>
          <p:nvPr/>
        </p:nvGrpSpPr>
        <p:grpSpPr>
          <a:xfrm>
            <a:off x="4562475" y="1701800"/>
            <a:ext cx="1568450" cy="3238500"/>
            <a:chOff x="0" y="0"/>
            <a:chExt cx="2470" cy="5102"/>
          </a:xfrm>
        </p:grpSpPr>
        <p:sp>
          <p:nvSpPr>
            <p:cNvPr id="5" name="Line 6"/>
            <p:cNvSpPr/>
            <p:nvPr/>
          </p:nvSpPr>
          <p:spPr>
            <a:xfrm flipH="1">
              <a:off x="1249" y="0"/>
              <a:ext cx="1035" cy="1902"/>
            </a:xfrm>
            <a:prstGeom prst="line">
              <a:avLst/>
            </a:prstGeom>
            <a:ln w="31750" cap="flat" cmpd="sng">
              <a:solidFill>
                <a:schemeClr val="tx1"/>
              </a:solidFill>
              <a:prstDash val="solid"/>
              <a:bevel/>
              <a:headEnd type="none" w="med" len="med"/>
              <a:tailEnd type="none" w="med" len="med"/>
            </a:ln>
          </p:spPr>
        </p:sp>
        <p:sp>
          <p:nvSpPr>
            <p:cNvPr id="10274" name="菱形 10277"/>
            <p:cNvSpPr/>
            <p:nvPr/>
          </p:nvSpPr>
          <p:spPr>
            <a:xfrm>
              <a:off x="0" y="1901"/>
              <a:ext cx="2470" cy="1480"/>
            </a:xfrm>
            <a:prstGeom prst="diamond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wrap="square" lIns="0" tIns="0" rIns="0" bIns="0" anchor="ctr">
              <a:spAutoFit/>
            </a:bodyPr>
            <a:p>
              <a:pPr algn="ctr"/>
              <a:r>
                <a:rPr lang="zh-CN" altLang="en-US" sz="3000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主队</a:t>
              </a:r>
              <a:endParaRPr lang="zh-CN" altLang="en-US" sz="3000" b="1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0275" name="Line 6"/>
            <p:cNvSpPr/>
            <p:nvPr/>
          </p:nvSpPr>
          <p:spPr>
            <a:xfrm flipH="1" flipV="1">
              <a:off x="1248" y="3376"/>
              <a:ext cx="808" cy="1727"/>
            </a:xfrm>
            <a:prstGeom prst="line">
              <a:avLst/>
            </a:prstGeom>
            <a:ln w="317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grpSp>
        <p:nvGrpSpPr>
          <p:cNvPr id="10280" name="组合 10279"/>
          <p:cNvGrpSpPr/>
          <p:nvPr/>
        </p:nvGrpSpPr>
        <p:grpSpPr>
          <a:xfrm>
            <a:off x="4635500" y="2044700"/>
            <a:ext cx="933450" cy="2546350"/>
            <a:chOff x="0" y="0"/>
            <a:chExt cx="1468" cy="4009"/>
          </a:xfrm>
        </p:grpSpPr>
        <p:sp>
          <p:nvSpPr>
            <p:cNvPr id="10277" name="Text Box 9"/>
            <p:cNvSpPr txBox="1"/>
            <p:nvPr/>
          </p:nvSpPr>
          <p:spPr>
            <a:xfrm>
              <a:off x="0" y="0"/>
              <a:ext cx="1354" cy="7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3000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(0,</a:t>
              </a:r>
              <a:r>
                <a:rPr lang="en-US" altLang="x-none" sz="3000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N)</a:t>
              </a:r>
              <a:endParaRPr lang="en-US" altLang="x-none" sz="3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78" name="Text Box 9"/>
            <p:cNvSpPr txBox="1"/>
            <p:nvPr/>
          </p:nvSpPr>
          <p:spPr>
            <a:xfrm>
              <a:off x="114" y="3289"/>
              <a:ext cx="1354" cy="7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3000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(1,1</a:t>
              </a:r>
              <a:r>
                <a:rPr lang="en-US" altLang="x-none" sz="3000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)</a:t>
              </a:r>
              <a:endParaRPr lang="en-US" altLang="x-none" sz="3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279" name="文本框 10282"/>
          <p:cNvSpPr txBox="1"/>
          <p:nvPr/>
        </p:nvSpPr>
        <p:spPr>
          <a:xfrm>
            <a:off x="215900" y="4618038"/>
            <a:ext cx="3205163" cy="10048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1905" indent="455295">
              <a:buFont typeface="Wingdings" panose="05000000000000000000" pitchFamily="2" charset="2"/>
              <a:buChar char="n"/>
            </a:pPr>
            <a:r>
              <a:rPr lang="zh-CN" altLang="en-US" sz="3000" b="1" dirty="0">
                <a:solidFill>
                  <a:srgbClr val="0000C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E-R模型的另一种设计方案(2)</a:t>
            </a:r>
            <a:endParaRPr lang="zh-CN" altLang="en-US" sz="3000" b="1" dirty="0">
              <a:solidFill>
                <a:srgbClr val="0000C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695325" y="6283325"/>
            <a:ext cx="73882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2" charset="0"/>
              </a:rPr>
              <a:t>其中：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2" charset="0"/>
              </a:rPr>
              <a:t>m_id</a:t>
            </a:r>
            <a:r>
              <a:rPr lang="zh-CN" altLang="zh-CN" sz="2800" b="1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是新添加的关于比赛的标识符属性</a:t>
            </a:r>
            <a:endParaRPr lang="zh-CN" altLang="zh-CN" sz="2800" b="1">
              <a:solidFill>
                <a:srgbClr val="0000CC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0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日期占位符 1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1266" name="页脚占位符 2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x-none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1267" name="灯片编号占位符 3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pSp>
        <p:nvGrpSpPr>
          <p:cNvPr id="11268" name="组合 11268"/>
          <p:cNvGrpSpPr/>
          <p:nvPr/>
        </p:nvGrpSpPr>
        <p:grpSpPr>
          <a:xfrm>
            <a:off x="1473200" y="46038"/>
            <a:ext cx="7632700" cy="5975350"/>
            <a:chOff x="0" y="0"/>
            <a:chExt cx="12020" cy="9410"/>
          </a:xfrm>
        </p:grpSpPr>
        <p:grpSp>
          <p:nvGrpSpPr>
            <p:cNvPr id="11269" name="组合 11269"/>
            <p:cNvGrpSpPr/>
            <p:nvPr/>
          </p:nvGrpSpPr>
          <p:grpSpPr>
            <a:xfrm>
              <a:off x="2338" y="1326"/>
              <a:ext cx="4920" cy="575"/>
              <a:chOff x="0" y="0"/>
              <a:chExt cx="1968" cy="230"/>
            </a:xfrm>
          </p:grpSpPr>
          <p:sp>
            <p:nvSpPr>
              <p:cNvPr id="11270" name="Text Box 18"/>
              <p:cNvSpPr txBox="1"/>
              <p:nvPr/>
            </p:nvSpPr>
            <p:spPr>
              <a:xfrm>
                <a:off x="0" y="0"/>
                <a:ext cx="432" cy="2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zh-CN" altLang="en-US" b="1" dirty="0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(0,</a:t>
                </a:r>
                <a:r>
                  <a:rPr lang="en-US" altLang="x-none" b="1" dirty="0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1)</a:t>
                </a:r>
                <a:endParaRPr lang="en-US" altLang="x-none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271" name="Text Box 19"/>
              <p:cNvSpPr txBox="1"/>
              <p:nvPr/>
            </p:nvSpPr>
            <p:spPr>
              <a:xfrm>
                <a:off x="1536" y="0"/>
                <a:ext cx="432" cy="2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zh-CN" altLang="en-US" b="1" dirty="0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(0,</a:t>
                </a:r>
                <a:r>
                  <a:rPr lang="en-US" altLang="x-none" b="1" dirty="0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N)</a:t>
                </a:r>
                <a:endParaRPr lang="en-US" altLang="x-none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1272" name="组合 11272"/>
            <p:cNvGrpSpPr/>
            <p:nvPr/>
          </p:nvGrpSpPr>
          <p:grpSpPr>
            <a:xfrm>
              <a:off x="0" y="0"/>
              <a:ext cx="2040" cy="2417"/>
              <a:chOff x="0" y="0"/>
              <a:chExt cx="2040" cy="2417"/>
            </a:xfrm>
          </p:grpSpPr>
          <p:sp>
            <p:nvSpPr>
              <p:cNvPr id="11273" name="文本框 11273"/>
              <p:cNvSpPr txBox="1"/>
              <p:nvPr/>
            </p:nvSpPr>
            <p:spPr>
              <a:xfrm>
                <a:off x="0" y="1509"/>
                <a:ext cx="2041" cy="908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square" lIns="90170" tIns="46990" rIns="90170" bIns="46990" anchor="t">
                <a:spAutoFit/>
              </a:bodyPr>
              <a:p>
                <a:pPr algn="ctr"/>
                <a:r>
                  <a:rPr lang="zh-CN" altLang="en-US" sz="3000" b="1" dirty="0">
                    <a:latin typeface="Times New Roman" panose="02020603050405020304" pitchFamily="2" charset="0"/>
                    <a:ea typeface="华文细黑" panose="02010600040101010101" pitchFamily="2" charset="-122"/>
                  </a:rPr>
                  <a:t>球 员</a:t>
                </a:r>
                <a:endParaRPr lang="zh-CN" altLang="en-US" sz="3000" b="1" dirty="0">
                  <a:latin typeface="Times New Roman" panose="02020603050405020304" pitchFamily="2" charset="0"/>
                  <a:ea typeface="华文细黑" panose="02010600040101010101" pitchFamily="2" charset="-122"/>
                </a:endParaRPr>
              </a:p>
            </p:txBody>
          </p:sp>
          <p:sp>
            <p:nvSpPr>
              <p:cNvPr id="11274" name="椭圆 11274"/>
              <p:cNvSpPr/>
              <p:nvPr/>
            </p:nvSpPr>
            <p:spPr>
              <a:xfrm>
                <a:off x="113" y="0"/>
                <a:ext cx="1814" cy="1018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0" tIns="0" rIns="0" bIns="0" anchor="ctr">
                <a:spAutoFit/>
              </a:bodyPr>
              <a:p>
                <a:pPr algn="ctr"/>
                <a:r>
                  <a:rPr lang="zh-CN" altLang="en-US" sz="3000" b="1" u="sng" dirty="0">
                    <a:solidFill>
                      <a:srgbClr val="FF0000"/>
                    </a:solidFill>
                    <a:latin typeface="Times New Roman" panose="02020603050405020304" pitchFamily="2" charset="0"/>
                    <a:ea typeface="华文细黑" panose="02010600040101010101" pitchFamily="2" charset="-122"/>
                  </a:rPr>
                  <a:t>姓名</a:t>
                </a:r>
                <a:endParaRPr lang="zh-CN" altLang="en-US" sz="3000" b="1" u="sng" dirty="0">
                  <a:solidFill>
                    <a:srgbClr val="FF0000"/>
                  </a:solidFill>
                  <a:latin typeface="Times New Roman" panose="02020603050405020304" pitchFamily="2" charset="0"/>
                  <a:ea typeface="华文细黑" panose="02010600040101010101" pitchFamily="2" charset="-122"/>
                </a:endParaRPr>
              </a:p>
            </p:txBody>
          </p:sp>
          <p:sp>
            <p:nvSpPr>
              <p:cNvPr id="11275" name="直接连接符 11275"/>
              <p:cNvSpPr/>
              <p:nvPr/>
            </p:nvSpPr>
            <p:spPr>
              <a:xfrm>
                <a:off x="1020" y="1076"/>
                <a:ext cx="2" cy="454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1276" name="组合 11276"/>
            <p:cNvGrpSpPr/>
            <p:nvPr/>
          </p:nvGrpSpPr>
          <p:grpSpPr>
            <a:xfrm>
              <a:off x="7598" y="0"/>
              <a:ext cx="2040" cy="2417"/>
              <a:chOff x="0" y="0"/>
              <a:chExt cx="2040" cy="2417"/>
            </a:xfrm>
          </p:grpSpPr>
          <p:sp>
            <p:nvSpPr>
              <p:cNvPr id="11277" name="文本框 11277"/>
              <p:cNvSpPr txBox="1"/>
              <p:nvPr/>
            </p:nvSpPr>
            <p:spPr>
              <a:xfrm>
                <a:off x="0" y="1509"/>
                <a:ext cx="2041" cy="908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square" lIns="90170" tIns="46990" rIns="90170" bIns="46990" anchor="t">
                <a:spAutoFit/>
              </a:bodyPr>
              <a:p>
                <a:pPr algn="ctr"/>
                <a:r>
                  <a:rPr lang="zh-CN" altLang="en-US" sz="3000" b="1" dirty="0">
                    <a:latin typeface="Times New Roman" panose="02020603050405020304" pitchFamily="2" charset="0"/>
                    <a:ea typeface="华文细黑" panose="02010600040101010101" pitchFamily="2" charset="-122"/>
                  </a:rPr>
                  <a:t>球 队</a:t>
                </a:r>
                <a:endParaRPr lang="zh-CN" altLang="en-US" sz="3000" b="1" dirty="0">
                  <a:latin typeface="Times New Roman" panose="02020603050405020304" pitchFamily="2" charset="0"/>
                  <a:ea typeface="华文细黑" panose="02010600040101010101" pitchFamily="2" charset="-122"/>
                </a:endParaRPr>
              </a:p>
            </p:txBody>
          </p:sp>
          <p:sp>
            <p:nvSpPr>
              <p:cNvPr id="11278" name="椭圆 11278"/>
              <p:cNvSpPr/>
              <p:nvPr/>
            </p:nvSpPr>
            <p:spPr>
              <a:xfrm>
                <a:off x="113" y="0"/>
                <a:ext cx="1814" cy="1018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square" lIns="0" tIns="0" rIns="0" bIns="0" anchor="ctr">
                <a:spAutoFit/>
              </a:bodyPr>
              <a:p>
                <a:pPr algn="ctr"/>
                <a:r>
                  <a:rPr lang="zh-CN" altLang="en-US" sz="3000" b="1" u="sng" dirty="0">
                    <a:solidFill>
                      <a:srgbClr val="FF0000"/>
                    </a:solidFill>
                    <a:latin typeface="Times New Roman" panose="02020603050405020304" pitchFamily="2" charset="0"/>
                    <a:ea typeface="华文细黑" panose="02010600040101010101" pitchFamily="2" charset="-122"/>
                  </a:rPr>
                  <a:t>名称</a:t>
                </a:r>
                <a:endParaRPr lang="zh-CN" altLang="en-US" sz="3000" b="1" u="sng" dirty="0">
                  <a:solidFill>
                    <a:srgbClr val="FF0000"/>
                  </a:solidFill>
                  <a:latin typeface="Times New Roman" panose="02020603050405020304" pitchFamily="2" charset="0"/>
                  <a:ea typeface="华文细黑" panose="02010600040101010101" pitchFamily="2" charset="-122"/>
                </a:endParaRPr>
              </a:p>
            </p:txBody>
          </p:sp>
          <p:sp>
            <p:nvSpPr>
              <p:cNvPr id="11279" name="直接连接符 11279"/>
              <p:cNvSpPr/>
              <p:nvPr/>
            </p:nvSpPr>
            <p:spPr>
              <a:xfrm>
                <a:off x="1020" y="1076"/>
                <a:ext cx="2" cy="454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grpSp>
          <p:nvGrpSpPr>
            <p:cNvPr id="11280" name="组合 11280"/>
            <p:cNvGrpSpPr/>
            <p:nvPr/>
          </p:nvGrpSpPr>
          <p:grpSpPr>
            <a:xfrm>
              <a:off x="2051" y="1298"/>
              <a:ext cx="5556" cy="1486"/>
              <a:chOff x="0" y="0"/>
              <a:chExt cx="5556" cy="1486"/>
            </a:xfrm>
          </p:grpSpPr>
          <p:sp>
            <p:nvSpPr>
              <p:cNvPr id="11281" name="AutoShape 14"/>
              <p:cNvSpPr/>
              <p:nvPr/>
            </p:nvSpPr>
            <p:spPr>
              <a:xfrm>
                <a:off x="1514" y="0"/>
                <a:ext cx="2457" cy="1486"/>
              </a:xfrm>
              <a:prstGeom prst="diamond">
                <a:avLst/>
              </a:prstGeom>
              <a:noFill/>
              <a:ln w="317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square" lIns="0" tIns="0" rIns="0" bIns="0" anchor="t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zh-CN" altLang="en-US" sz="3000" b="1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签约</a:t>
                </a:r>
                <a:endParaRPr lang="zh-CN" altLang="en-US" sz="3000" b="1" dirty="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282" name="Line 16"/>
              <p:cNvSpPr/>
              <p:nvPr/>
            </p:nvSpPr>
            <p:spPr>
              <a:xfrm>
                <a:off x="3970" y="738"/>
                <a:ext cx="1587" cy="1"/>
              </a:xfrm>
              <a:prstGeom prst="line">
                <a:avLst/>
              </a:prstGeom>
              <a:ln w="317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283" name="Line 16"/>
              <p:cNvSpPr/>
              <p:nvPr/>
            </p:nvSpPr>
            <p:spPr>
              <a:xfrm>
                <a:off x="0" y="738"/>
                <a:ext cx="1587" cy="1"/>
              </a:xfrm>
              <a:prstGeom prst="line">
                <a:avLst/>
              </a:prstGeom>
              <a:ln w="317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grpSp>
          <p:nvGrpSpPr>
            <p:cNvPr id="11284" name="组合 11284"/>
            <p:cNvGrpSpPr/>
            <p:nvPr/>
          </p:nvGrpSpPr>
          <p:grpSpPr>
            <a:xfrm>
              <a:off x="9606" y="7545"/>
              <a:ext cx="2415" cy="1042"/>
              <a:chOff x="0" y="0"/>
              <a:chExt cx="2415" cy="1042"/>
            </a:xfrm>
          </p:grpSpPr>
          <p:sp>
            <p:nvSpPr>
              <p:cNvPr id="11285" name="椭圆 11285"/>
              <p:cNvSpPr/>
              <p:nvPr/>
            </p:nvSpPr>
            <p:spPr>
              <a:xfrm>
                <a:off x="489" y="0"/>
                <a:ext cx="1927" cy="1042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 wrap="square" lIns="0" tIns="0" rIns="0" bIns="0" anchor="ctr">
                <a:spAutoFit/>
              </a:bodyPr>
              <a:p>
                <a:pPr algn="ctr"/>
                <a:r>
                  <a:rPr lang="zh-CN" altLang="en-US" sz="3000" b="1" dirty="0">
                    <a:solidFill>
                      <a:srgbClr val="FF0000"/>
                    </a:solidFill>
                    <a:latin typeface="Times New Roman" panose="02020603050405020304" pitchFamily="2" charset="0"/>
                    <a:ea typeface="华文细黑" panose="02010600040101010101" pitchFamily="2" charset="-122"/>
                  </a:rPr>
                  <a:t>m_id</a:t>
                </a:r>
                <a:endParaRPr lang="zh-CN" altLang="en-US" dirty="0">
                  <a:latin typeface="Times New Roman" panose="02020603050405020304" pitchFamily="2" charset="0"/>
                  <a:ea typeface="Times New Roman" panose="02020603050405020304" pitchFamily="2" charset="0"/>
                </a:endParaRPr>
              </a:p>
            </p:txBody>
          </p:sp>
          <p:sp>
            <p:nvSpPr>
              <p:cNvPr id="11286" name="直接连接符 11286"/>
              <p:cNvSpPr/>
              <p:nvPr/>
            </p:nvSpPr>
            <p:spPr>
              <a:xfrm>
                <a:off x="0" y="482"/>
                <a:ext cx="453" cy="1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bevel/>
                <a:headEnd type="none" w="med" len="med"/>
                <a:tailEnd type="none" w="med" len="med"/>
              </a:ln>
            </p:spPr>
          </p:sp>
        </p:grpSp>
        <p:grpSp>
          <p:nvGrpSpPr>
            <p:cNvPr id="11287" name="组合 11287"/>
            <p:cNvGrpSpPr/>
            <p:nvPr/>
          </p:nvGrpSpPr>
          <p:grpSpPr>
            <a:xfrm>
              <a:off x="5304" y="7146"/>
              <a:ext cx="4308" cy="2265"/>
              <a:chOff x="0" y="0"/>
              <a:chExt cx="4308" cy="2265"/>
            </a:xfrm>
          </p:grpSpPr>
          <p:sp>
            <p:nvSpPr>
              <p:cNvPr id="11288" name="文本框 11288"/>
              <p:cNvSpPr txBox="1"/>
              <p:nvPr/>
            </p:nvSpPr>
            <p:spPr>
              <a:xfrm>
                <a:off x="2268" y="439"/>
                <a:ext cx="2041" cy="908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square" lIns="90170" tIns="46990" rIns="90170" bIns="46990" anchor="t">
                <a:spAutoFit/>
              </a:bodyPr>
              <a:p>
                <a:pPr algn="ctr"/>
                <a:r>
                  <a:rPr lang="zh-CN" altLang="en-US" sz="3000" b="1" dirty="0">
                    <a:latin typeface="Times New Roman" panose="02020603050405020304" pitchFamily="2" charset="0"/>
                    <a:ea typeface="华文细黑" panose="02010600040101010101" pitchFamily="2" charset="-122"/>
                  </a:rPr>
                  <a:t>比 赛</a:t>
                </a:r>
                <a:endParaRPr lang="zh-CN" altLang="en-US" sz="3000" b="1" dirty="0">
                  <a:latin typeface="Times New Roman" panose="02020603050405020304" pitchFamily="2" charset="0"/>
                  <a:ea typeface="华文细黑" panose="02010600040101010101" pitchFamily="2" charset="-122"/>
                </a:endParaRPr>
              </a:p>
            </p:txBody>
          </p:sp>
          <p:sp>
            <p:nvSpPr>
              <p:cNvPr id="11289" name="椭圆 11289"/>
              <p:cNvSpPr/>
              <p:nvPr/>
            </p:nvSpPr>
            <p:spPr>
              <a:xfrm>
                <a:off x="26" y="0"/>
                <a:ext cx="1814" cy="1018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0" tIns="0" rIns="0" bIns="0" anchor="ctr">
                <a:spAutoFit/>
              </a:bodyPr>
              <a:p>
                <a:pPr algn="ctr"/>
                <a:r>
                  <a:rPr lang="zh-CN" altLang="en-US" sz="3000" b="1" dirty="0">
                    <a:latin typeface="Times New Roman" panose="02020603050405020304" pitchFamily="2" charset="0"/>
                    <a:ea typeface="华文细黑" panose="02010600040101010101" pitchFamily="2" charset="-122"/>
                    <a:sym typeface="Arial" panose="020B0604020202020204" pitchFamily="34" charset="0"/>
                  </a:rPr>
                  <a:t>日期</a:t>
                </a:r>
                <a:endParaRPr lang="zh-CN" altLang="en-US" sz="3000" b="1" dirty="0">
                  <a:latin typeface="Times New Roman" panose="02020603050405020304" pitchFamily="2" charset="0"/>
                  <a:ea typeface="华文细黑" panose="02010600040101010101" pitchFamily="2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1290" name="直接连接符 11290"/>
              <p:cNvSpPr/>
              <p:nvPr/>
            </p:nvSpPr>
            <p:spPr>
              <a:xfrm>
                <a:off x="1841" y="451"/>
                <a:ext cx="454" cy="232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291" name="椭圆 11291"/>
              <p:cNvSpPr/>
              <p:nvPr/>
            </p:nvSpPr>
            <p:spPr>
              <a:xfrm>
                <a:off x="0" y="1187"/>
                <a:ext cx="1814" cy="1078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 wrap="square" lIns="0" tIns="0" rIns="0" bIns="0" anchor="ctr">
                <a:spAutoFit/>
              </a:bodyPr>
              <a:p>
                <a:pPr algn="ctr"/>
                <a:r>
                  <a:rPr lang="zh-CN" altLang="en-US" sz="3000" b="1" dirty="0">
                    <a:latin typeface="Times New Roman" panose="02020603050405020304" pitchFamily="2" charset="0"/>
                    <a:ea typeface="华文细黑" panose="02010600040101010101" pitchFamily="2" charset="-122"/>
                    <a:sym typeface="Arial" panose="020B0604020202020204" pitchFamily="34" charset="0"/>
                  </a:rPr>
                  <a:t>比分</a:t>
                </a:r>
                <a:endParaRPr lang="zh-CN" altLang="en-US" sz="3000" b="1" dirty="0">
                  <a:latin typeface="Times New Roman" panose="02020603050405020304" pitchFamily="2" charset="0"/>
                  <a:ea typeface="华文细黑" panose="02010600040101010101" pitchFamily="2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1292" name="直接连接符 11292"/>
              <p:cNvSpPr/>
              <p:nvPr/>
            </p:nvSpPr>
            <p:spPr>
              <a:xfrm flipV="1">
                <a:off x="1614" y="1019"/>
                <a:ext cx="680" cy="34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bevel/>
                <a:headEnd type="none" w="med" len="med"/>
                <a:tailEnd type="none" w="med" len="med"/>
              </a:ln>
            </p:spPr>
          </p:sp>
        </p:grpSp>
        <p:grpSp>
          <p:nvGrpSpPr>
            <p:cNvPr id="11293" name="组合 11293"/>
            <p:cNvGrpSpPr/>
            <p:nvPr/>
          </p:nvGrpSpPr>
          <p:grpSpPr>
            <a:xfrm>
              <a:off x="8846" y="2381"/>
              <a:ext cx="2470" cy="5216"/>
              <a:chOff x="0" y="0"/>
              <a:chExt cx="2470" cy="5216"/>
            </a:xfrm>
          </p:grpSpPr>
          <p:sp>
            <p:nvSpPr>
              <p:cNvPr id="11294" name="Line 6"/>
              <p:cNvSpPr/>
              <p:nvPr/>
            </p:nvSpPr>
            <p:spPr>
              <a:xfrm>
                <a:off x="341" y="0"/>
                <a:ext cx="907" cy="1928"/>
              </a:xfrm>
              <a:prstGeom prst="line">
                <a:avLst/>
              </a:prstGeom>
              <a:ln w="317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295" name="菱形 11295"/>
              <p:cNvSpPr/>
              <p:nvPr/>
            </p:nvSpPr>
            <p:spPr>
              <a:xfrm>
                <a:off x="0" y="1927"/>
                <a:ext cx="2470" cy="1480"/>
              </a:xfrm>
              <a:prstGeom prst="diamond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square" lIns="0" tIns="0" rIns="0" bIns="0" anchor="ctr">
                <a:spAutoFit/>
              </a:bodyPr>
              <a:p>
                <a:pPr algn="ctr"/>
                <a:r>
                  <a:rPr lang="zh-CN" altLang="en-US" sz="3000" b="1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客队</a:t>
                </a:r>
                <a:endParaRPr lang="zh-CN" altLang="en-US" sz="3000" b="1" dirty="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296" name="Line 6"/>
              <p:cNvSpPr/>
              <p:nvPr/>
            </p:nvSpPr>
            <p:spPr>
              <a:xfrm flipV="1">
                <a:off x="340" y="3402"/>
                <a:ext cx="908" cy="1814"/>
              </a:xfrm>
              <a:prstGeom prst="line">
                <a:avLst/>
              </a:prstGeom>
              <a:ln w="317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grpSp>
          <p:nvGrpSpPr>
            <p:cNvPr id="11297" name="组合 11297"/>
            <p:cNvGrpSpPr/>
            <p:nvPr/>
          </p:nvGrpSpPr>
          <p:grpSpPr>
            <a:xfrm>
              <a:off x="9753" y="2948"/>
              <a:ext cx="1468" cy="4009"/>
              <a:chOff x="0" y="0"/>
              <a:chExt cx="1468" cy="4009"/>
            </a:xfrm>
          </p:grpSpPr>
          <p:sp>
            <p:nvSpPr>
              <p:cNvPr id="11298" name="Text Box 9"/>
              <p:cNvSpPr txBox="1"/>
              <p:nvPr/>
            </p:nvSpPr>
            <p:spPr>
              <a:xfrm>
                <a:off x="0" y="0"/>
                <a:ext cx="1354" cy="72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0" tIns="0" rIns="0" bIns="0" anchor="t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zh-CN" altLang="en-US" sz="3000" b="1" dirty="0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(0,</a:t>
                </a:r>
                <a:r>
                  <a:rPr lang="en-US" altLang="x-none" sz="3000" b="1" dirty="0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N)</a:t>
                </a:r>
                <a:endParaRPr lang="en-US" altLang="x-none" sz="3000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299" name="Text Box 9"/>
              <p:cNvSpPr txBox="1"/>
              <p:nvPr/>
            </p:nvSpPr>
            <p:spPr>
              <a:xfrm>
                <a:off x="114" y="3289"/>
                <a:ext cx="1354" cy="72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0" tIns="0" rIns="0" bIns="0" anchor="t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zh-CN" altLang="en-US" sz="3000" b="1" dirty="0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(1,1</a:t>
                </a:r>
                <a:r>
                  <a:rPr lang="en-US" altLang="x-none" sz="3000" b="1" dirty="0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)</a:t>
                </a:r>
                <a:endParaRPr lang="en-US" altLang="x-none" sz="3000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1300" name="组合 11300"/>
            <p:cNvGrpSpPr/>
            <p:nvPr/>
          </p:nvGrpSpPr>
          <p:grpSpPr>
            <a:xfrm>
              <a:off x="5882" y="2381"/>
              <a:ext cx="2470" cy="5102"/>
              <a:chOff x="0" y="0"/>
              <a:chExt cx="2470" cy="5102"/>
            </a:xfrm>
          </p:grpSpPr>
          <p:sp>
            <p:nvSpPr>
              <p:cNvPr id="11301" name="Line 6"/>
              <p:cNvSpPr/>
              <p:nvPr/>
            </p:nvSpPr>
            <p:spPr>
              <a:xfrm flipH="1">
                <a:off x="1249" y="0"/>
                <a:ext cx="1035" cy="1902"/>
              </a:xfrm>
              <a:prstGeom prst="line">
                <a:avLst/>
              </a:prstGeom>
              <a:ln w="317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1302" name="菱形 11302"/>
              <p:cNvSpPr/>
              <p:nvPr/>
            </p:nvSpPr>
            <p:spPr>
              <a:xfrm>
                <a:off x="0" y="1901"/>
                <a:ext cx="2470" cy="1480"/>
              </a:xfrm>
              <a:prstGeom prst="diamond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square" lIns="0" tIns="0" rIns="0" bIns="0" anchor="ctr">
                <a:spAutoFit/>
              </a:bodyPr>
              <a:p>
                <a:pPr algn="ctr"/>
                <a:r>
                  <a:rPr lang="zh-CN" altLang="en-US" sz="3000" b="1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主队</a:t>
                </a:r>
                <a:endParaRPr lang="zh-CN" altLang="en-US" sz="3000" b="1" dirty="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303" name="Line 6"/>
              <p:cNvSpPr/>
              <p:nvPr/>
            </p:nvSpPr>
            <p:spPr>
              <a:xfrm flipH="1" flipV="1">
                <a:off x="1248" y="3376"/>
                <a:ext cx="808" cy="1727"/>
              </a:xfrm>
              <a:prstGeom prst="line">
                <a:avLst/>
              </a:prstGeom>
              <a:ln w="317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1304" name="组合 11304"/>
            <p:cNvGrpSpPr/>
            <p:nvPr/>
          </p:nvGrpSpPr>
          <p:grpSpPr>
            <a:xfrm>
              <a:off x="5998" y="2922"/>
              <a:ext cx="1468" cy="4009"/>
              <a:chOff x="0" y="0"/>
              <a:chExt cx="1468" cy="4009"/>
            </a:xfrm>
          </p:grpSpPr>
          <p:sp>
            <p:nvSpPr>
              <p:cNvPr id="11305" name="Text Box 9"/>
              <p:cNvSpPr txBox="1"/>
              <p:nvPr/>
            </p:nvSpPr>
            <p:spPr>
              <a:xfrm>
                <a:off x="0" y="0"/>
                <a:ext cx="1354" cy="72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0" tIns="0" rIns="0" bIns="0" anchor="t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zh-CN" altLang="en-US" sz="3000" b="1" dirty="0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(0,</a:t>
                </a:r>
                <a:r>
                  <a:rPr lang="en-US" altLang="x-none" sz="3000" b="1" dirty="0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N)</a:t>
                </a:r>
                <a:endParaRPr lang="en-US" altLang="x-none" sz="3000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306" name="Text Box 9"/>
              <p:cNvSpPr txBox="1"/>
              <p:nvPr/>
            </p:nvSpPr>
            <p:spPr>
              <a:xfrm>
                <a:off x="114" y="3289"/>
                <a:ext cx="1354" cy="72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0" tIns="0" rIns="0" bIns="0" anchor="t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zh-CN" altLang="en-US" sz="3000" b="1" dirty="0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(1,1</a:t>
                </a:r>
                <a:r>
                  <a:rPr lang="en-US" altLang="x-none" sz="3000" b="1" dirty="0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)</a:t>
                </a:r>
                <a:endParaRPr lang="en-US" altLang="x-none" sz="3000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308" name="文本框 11307"/>
          <p:cNvSpPr txBox="1"/>
          <p:nvPr/>
        </p:nvSpPr>
        <p:spPr>
          <a:xfrm>
            <a:off x="36513" y="2178050"/>
            <a:ext cx="4824412" cy="3121025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0170" tIns="46990" rIns="90170" bIns="46990" anchor="t">
            <a:spAutoFit/>
          </a:bodyPr>
          <a:p>
            <a:pPr marL="1905" indent="-1905">
              <a:spcBef>
                <a:spcPct val="40000"/>
              </a:spcBef>
              <a:buFont typeface="Wingdings" panose="05000000000000000000" pitchFamily="2" charset="2"/>
              <a:buChar char="n"/>
            </a:pPr>
            <a:r>
              <a:rPr lang="zh-CN" altLang="en-US" sz="3000" b="1" dirty="0">
                <a:solidFill>
                  <a:srgbClr val="0000C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方案(2)向关系的转换</a:t>
            </a:r>
            <a:endParaRPr lang="zh-CN" altLang="en-US" sz="3000" b="1" dirty="0">
              <a:solidFill>
                <a:srgbClr val="0000C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1905" indent="-1905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sz="3000" b="1" dirty="0">
                <a:solidFill>
                  <a:srgbClr val="0000C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球员 ( </a:t>
            </a:r>
            <a:r>
              <a:rPr lang="zh-CN" altLang="en-US" sz="3000" b="1" u="sng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姓名</a:t>
            </a:r>
            <a:r>
              <a:rPr lang="zh-CN" altLang="en-US" sz="3000" b="1" dirty="0">
                <a:solidFill>
                  <a:srgbClr val="0000C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, ......, 名称 )</a:t>
            </a:r>
            <a:endParaRPr lang="zh-CN" altLang="en-US" sz="3000" b="1" dirty="0">
              <a:solidFill>
                <a:srgbClr val="0000C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1905" indent="-1905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sz="3000" b="1" dirty="0">
                <a:solidFill>
                  <a:srgbClr val="0000C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球队 ( </a:t>
            </a:r>
            <a:r>
              <a:rPr lang="zh-CN" altLang="en-US" sz="3000" b="1" u="sng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Arial" panose="020B0604020202020204" pitchFamily="34" charset="0"/>
              </a:rPr>
              <a:t>名称</a:t>
            </a:r>
            <a:r>
              <a:rPr lang="zh-CN" altLang="en-US" sz="3000" b="1" dirty="0">
                <a:solidFill>
                  <a:srgbClr val="0000C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, ...... )</a:t>
            </a:r>
            <a:endParaRPr lang="zh-CN" altLang="en-US" sz="3000" b="1" dirty="0">
              <a:solidFill>
                <a:srgbClr val="0000C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1905" indent="-1905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sz="3000" b="1" dirty="0">
                <a:solidFill>
                  <a:srgbClr val="0000C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比赛 ( </a:t>
            </a:r>
            <a:r>
              <a:rPr lang="zh-CN" altLang="en-US" sz="3000" b="1" u="sng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Arial" panose="020B0604020202020204" pitchFamily="34" charset="0"/>
              </a:rPr>
              <a:t>m_id</a:t>
            </a:r>
            <a:r>
              <a:rPr lang="zh-CN" altLang="en-US" sz="3000" b="1" dirty="0">
                <a:solidFill>
                  <a:srgbClr val="0000C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, 日期, 比分, </a:t>
            </a:r>
            <a:endParaRPr lang="zh-CN" altLang="en-US" sz="3000" b="1" dirty="0">
              <a:solidFill>
                <a:srgbClr val="0000C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1905" indent="-1905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sz="3000" b="1" dirty="0">
                <a:solidFill>
                  <a:srgbClr val="0000C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主队名称, 客队名称 )</a:t>
            </a:r>
            <a:endParaRPr lang="zh-CN" altLang="en-US" sz="3000" b="1" dirty="0">
              <a:solidFill>
                <a:srgbClr val="0000C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日期占位符 1"/>
          <p:cNvSpPr/>
          <p:nvPr>
            <p:ph type="dt" sz="half" idx="10"/>
          </p:nvPr>
        </p:nvSpPr>
        <p:spPr/>
        <p:txBody>
          <a:bodyPr anchor="t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5pPr>
          </a:lstStyle>
          <a:p>
            <a:pPr lvl="0" indent="0" algn="l"/>
            <a:fld id="{BB962C8B-B14F-4D97-AF65-F5344CB8AC3E}" type="datetime1">
              <a:rPr lang="zh-CN" altLang="en-US" sz="1200" b="1" i="1" dirty="0">
                <a:ea typeface="宋体" panose="02010600030101010101" pitchFamily="2" charset="-122"/>
              </a:rPr>
            </a:fld>
            <a:endParaRPr lang="zh-CN" altLang="en-US" sz="1200" b="1" i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8">
                                            <p:txEl>
                                              <p:charRg st="12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308">
                                            <p:txEl>
                                              <p:charRg st="12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8">
                                            <p:txEl>
                                              <p:charRg st="34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308">
                                            <p:txEl>
                                              <p:charRg st="34" end="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8">
                                            <p:txEl>
                                              <p:charRg st="52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308">
                                            <p:txEl>
                                              <p:charRg st="52" end="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8">
                                            <p:txEl>
                                              <p:charRg st="72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308">
                                            <p:txEl>
                                              <p:charRg st="72" end="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标题 3073"/>
          <p:cNvSpPr>
            <a:spLocks noGrp="1"/>
          </p:cNvSpPr>
          <p:nvPr>
            <p:ph type="ctrTitle"/>
          </p:nvPr>
        </p:nvSpPr>
        <p:spPr>
          <a:xfrm>
            <a:off x="685800" y="623888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800" kern="1200" baseline="0" dirty="0">
                <a:latin typeface="Times New Roman" panose="02020603050405020304" pitchFamily="2" charset="0"/>
                <a:ea typeface="宋体" panose="02010600030101010101" pitchFamily="2" charset="-122"/>
                <a:cs typeface="+mj-cs"/>
              </a:rPr>
              <a:t>6.4 Case Study</a:t>
            </a:r>
            <a:endParaRPr lang="zh-CN" altLang="en-US" sz="4800" kern="1200" baseline="0" dirty="0">
              <a:latin typeface="Times New Roman" panose="02020603050405020304" pitchFamily="2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074" name="副标题 3074"/>
          <p:cNvSpPr>
            <a:spLocks noGrp="1"/>
          </p:cNvSpPr>
          <p:nvPr>
            <p:ph type="subTitle" idx="1"/>
          </p:nvPr>
        </p:nvSpPr>
        <p:spPr>
          <a:xfrm>
            <a:off x="1371600" y="3743325"/>
            <a:ext cx="6400800" cy="1752600"/>
          </a:xfrm>
        </p:spPr>
        <p:txBody>
          <a:bodyPr anchor="t"/>
          <a:p>
            <a:pPr defTabSz="914400"/>
            <a:r>
              <a:rPr lang="zh-CN" altLang="en-US" sz="3200" kern="1200" baseline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6.4.3  网络论坛聊天管理</a:t>
            </a:r>
            <a:endParaRPr lang="zh-CN" altLang="en-US" sz="3200" kern="1200" baseline="0" dirty="0"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灯片编号占位符 3"/>
          <p:cNvSpPr txBox="1">
            <a:spLocks noGrp="1"/>
          </p:cNvSpPr>
          <p:nvPr/>
        </p:nvSpPr>
        <p:spPr>
          <a:xfrm>
            <a:off x="7239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098" name="动作按钮: 前进或下一项 4098">
            <a:hlinkClick r:id="rId1" action="ppaction://hlinksldjump"/>
          </p:cNvPr>
          <p:cNvSpPr/>
          <p:nvPr/>
        </p:nvSpPr>
        <p:spPr>
          <a:xfrm>
            <a:off x="8101013" y="6310313"/>
            <a:ext cx="719137" cy="503237"/>
          </a:xfrm>
          <a:prstGeom prst="actionButtonForwardNex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algn="ctr"/>
            <a:endParaRPr lang="zh-CN" altLang="en-US">
              <a:latin typeface="Times New Roman" panose="02020603050405020304" pitchFamily="2" charset="0"/>
            </a:endParaRPr>
          </a:p>
        </p:txBody>
      </p:sp>
      <p:sp>
        <p:nvSpPr>
          <p:cNvPr id="4099" name="Rectangle 3"/>
          <p:cNvSpPr>
            <a:spLocks noGrp="1"/>
          </p:cNvSpPr>
          <p:nvPr/>
        </p:nvSpPr>
        <p:spPr>
          <a:xfrm>
            <a:off x="241300" y="407988"/>
            <a:ext cx="8686800" cy="5902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/>
          <a:p>
            <a:pPr marL="1905" indent="371475">
              <a:spcBef>
                <a:spcPct val="20000"/>
              </a:spcBef>
              <a:buClr>
                <a:srgbClr val="996633"/>
              </a:buClr>
              <a:buFont typeface="Wingdings" panose="05000000000000000000" pitchFamily="2" charset="2"/>
              <a:buChar char="q"/>
            </a:pPr>
            <a:r>
              <a:rPr lang="zh-CN" altLang="en-US" sz="3200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假设需要设计一个用于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网络论坛聊天信息管理</a:t>
            </a:r>
            <a:r>
              <a:rPr lang="zh-CN" altLang="en-US" sz="3200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的数据库系统，需要记录的信息有：</a:t>
            </a:r>
            <a:endParaRPr lang="zh-CN" altLang="en-US" sz="3200" b="1" dirty="0">
              <a:solidFill>
                <a:srgbClr val="0000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905" indent="371475">
              <a:spcBef>
                <a:spcPct val="20000"/>
              </a:spcBef>
              <a:buClr>
                <a:srgbClr val="996633"/>
              </a:buClr>
              <a:buFont typeface="Wingdings" panose="05000000000000000000" pitchFamily="2" charset="2"/>
              <a:buChar char="q"/>
            </a:pPr>
            <a:endParaRPr lang="zh-CN" altLang="en-US" sz="1000" b="1" dirty="0">
              <a:solidFill>
                <a:srgbClr val="0000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905" lvl="2" indent="414020" algn="l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§"/>
            </a:pPr>
            <a:r>
              <a:rPr lang="zh-CN" altLang="en-US" sz="3200" b="1" u="none" baseline="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注册用户的用户名，</a:t>
            </a:r>
            <a:r>
              <a:rPr lang="en-US" altLang="x-none" sz="3200" b="1" u="none" baseline="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email</a:t>
            </a:r>
            <a:r>
              <a:rPr lang="zh-CN" altLang="en-US" sz="3200" b="1" u="none" baseline="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，电话，联系地址</a:t>
            </a:r>
            <a:endParaRPr lang="zh-CN" altLang="en-US" sz="3200" b="1" u="none" baseline="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905" lvl="2" indent="414020" algn="l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§"/>
            </a:pPr>
            <a:r>
              <a:rPr lang="zh-CN" altLang="en-US" sz="3200" b="1" u="none" baseline="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帖子的帖子</a:t>
            </a:r>
            <a:r>
              <a:rPr lang="en-US" altLang="x-none" sz="3200" b="1" u="none" baseline="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ID</a:t>
            </a:r>
            <a:r>
              <a:rPr lang="zh-CN" altLang="en-US" sz="3200" b="1" u="none" baseline="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，标题，内容</a:t>
            </a:r>
            <a:endParaRPr lang="zh-CN" altLang="en-US" sz="3200" b="1" u="none" baseline="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905" lvl="2" indent="414020" algn="l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§"/>
            </a:pPr>
            <a:r>
              <a:rPr lang="zh-CN" altLang="en-US" sz="3200" b="1" u="none" baseline="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每份帖子的发帖用户，帖子之间的回复关系</a:t>
            </a:r>
            <a:endParaRPr lang="zh-CN" altLang="en-US" sz="3200" b="1" u="none" baseline="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algn="l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–"/>
            </a:pPr>
            <a:endParaRPr lang="en-US" altLang="x-none" sz="1000" b="1" u="none" baseline="0" dirty="0">
              <a:solidFill>
                <a:srgbClr val="0000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905" indent="371475">
              <a:spcBef>
                <a:spcPct val="20000"/>
              </a:spcBef>
              <a:buClr>
                <a:srgbClr val="996633"/>
              </a:buClr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请用</a:t>
            </a:r>
            <a:r>
              <a:rPr lang="en-US" altLang="x-none" sz="3200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E-R</a:t>
            </a:r>
            <a:r>
              <a:rPr lang="zh-CN" altLang="en-US" sz="3200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模型表示该数据库系统的概念模型，并将其转换成等价的关系模式。</a:t>
            </a:r>
            <a:endParaRPr lang="zh-CN" altLang="en-US" sz="3200" b="1" dirty="0">
              <a:solidFill>
                <a:srgbClr val="0000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灯片编号占位符 3"/>
          <p:cNvSpPr txBox="1">
            <a:spLocks noGrp="1"/>
          </p:cNvSpPr>
          <p:nvPr/>
        </p:nvSpPr>
        <p:spPr>
          <a:xfrm>
            <a:off x="7239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0" y="44450"/>
            <a:ext cx="9144000" cy="533400"/>
          </a:xfrm>
          <a:noFill/>
        </p:spPr>
        <p:txBody>
          <a:bodyPr wrap="square" lIns="90170" tIns="46990" rIns="90170" bIns="46990" anchor="ctr"/>
          <a:p>
            <a:pPr eaLnBrk="1" hangingPunct="1"/>
            <a:r>
              <a:rPr lang="zh-CN" altLang="en-US" u="sng">
                <a:ea typeface="宋体" panose="02010600030101010101" pitchFamily="2" charset="-122"/>
              </a:rPr>
              <a:t>问题</a:t>
            </a:r>
            <a:r>
              <a:rPr lang="en-US" altLang="zh-CN" u="sng">
                <a:ea typeface="宋体" panose="02010600030101010101" pitchFamily="2" charset="-122"/>
              </a:rPr>
              <a:t>1</a:t>
            </a:r>
            <a:r>
              <a:rPr lang="zh-CN" altLang="en-US" u="sng">
                <a:ea typeface="宋体" panose="02010600030101010101" pitchFamily="2" charset="-122"/>
              </a:rPr>
              <a:t>：</a:t>
            </a:r>
            <a:r>
              <a:rPr lang="en-US" altLang="zh-CN" u="sng">
                <a:ea typeface="宋体" panose="02010600030101010101" pitchFamily="2" charset="-122"/>
              </a:rPr>
              <a:t>ER</a:t>
            </a:r>
            <a:r>
              <a:rPr lang="zh-CN" altLang="en-US" u="sng">
                <a:ea typeface="宋体" panose="02010600030101010101" pitchFamily="2" charset="-122"/>
              </a:rPr>
              <a:t>模型设计</a:t>
            </a:r>
            <a:endParaRPr lang="zh-CN" altLang="en-US" u="sng">
              <a:ea typeface="宋体" panose="02010600030101010101" pitchFamily="2" charset="-122"/>
            </a:endParaRPr>
          </a:p>
        </p:txBody>
      </p:sp>
      <p:sp>
        <p:nvSpPr>
          <p:cNvPr id="5123" name="Rectangle 3"/>
          <p:cNvSpPr>
            <a:spLocks noGrp="1"/>
          </p:cNvSpPr>
          <p:nvPr>
            <p:ph type="body"/>
          </p:nvPr>
        </p:nvSpPr>
        <p:spPr>
          <a:xfrm>
            <a:off x="0" y="622300"/>
            <a:ext cx="9144000" cy="2374900"/>
          </a:xfrm>
          <a:ln w="25400">
            <a:solidFill>
              <a:srgbClr val="0000FF"/>
            </a:solidFill>
            <a:miter/>
          </a:ln>
        </p:spPr>
        <p:txBody>
          <a:bodyPr wrap="square" lIns="90170" tIns="46990" rIns="90170" bIns="46990" anchor="t"/>
          <a:p>
            <a:pPr marL="914400" lvl="1" indent="-457200" eaLnBrk="1" hangingPunct="1">
              <a:lnSpc>
                <a:spcPct val="100000"/>
              </a:lnSpc>
            </a:pPr>
            <a:r>
              <a:rPr lang="zh-CN" altLang="en-US" sz="3200" dirty="0">
                <a:solidFill>
                  <a:srgbClr val="0000FF"/>
                </a:solidFill>
                <a:ea typeface="宋体" panose="02010600030101010101" pitchFamily="2" charset="-122"/>
              </a:rPr>
              <a:t>用户：用户名，</a:t>
            </a:r>
            <a:r>
              <a:rPr lang="en-US" altLang="x-none" sz="3200" dirty="0">
                <a:solidFill>
                  <a:srgbClr val="0000FF"/>
                </a:solidFill>
                <a:ea typeface="宋体" panose="02010600030101010101" pitchFamily="2" charset="-122"/>
              </a:rPr>
              <a:t>email</a:t>
            </a:r>
            <a:r>
              <a:rPr lang="zh-CN" altLang="en-US" sz="3200" dirty="0">
                <a:solidFill>
                  <a:srgbClr val="0000FF"/>
                </a:solidFill>
                <a:ea typeface="宋体" panose="02010600030101010101" pitchFamily="2" charset="-122"/>
              </a:rPr>
              <a:t>，电话，联系地址</a:t>
            </a:r>
            <a:endParaRPr lang="zh-CN" altLang="en-US" sz="3200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 eaLnBrk="1" hangingPunct="1">
              <a:lnSpc>
                <a:spcPct val="100000"/>
              </a:lnSpc>
            </a:pPr>
            <a:r>
              <a:rPr lang="zh-CN" altLang="en-US" sz="3200" dirty="0">
                <a:solidFill>
                  <a:srgbClr val="0000FF"/>
                </a:solidFill>
                <a:ea typeface="宋体" panose="02010600030101010101" pitchFamily="2" charset="-122"/>
              </a:rPr>
              <a:t>帖子：帖子</a:t>
            </a:r>
            <a:r>
              <a:rPr lang="en-US" altLang="x-none" sz="3200" dirty="0">
                <a:solidFill>
                  <a:srgbClr val="0000FF"/>
                </a:solidFill>
                <a:ea typeface="宋体" panose="02010600030101010101" pitchFamily="2" charset="-122"/>
              </a:rPr>
              <a:t>ID</a:t>
            </a:r>
            <a:r>
              <a:rPr lang="zh-CN" altLang="en-US" sz="3200" dirty="0">
                <a:solidFill>
                  <a:srgbClr val="0000FF"/>
                </a:solidFill>
                <a:ea typeface="宋体" panose="02010600030101010101" pitchFamily="2" charset="-122"/>
              </a:rPr>
              <a:t>，标题，内容</a:t>
            </a:r>
            <a:endParaRPr lang="zh-CN" altLang="en-US" sz="3200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 eaLnBrk="1" hangingPunct="1">
              <a:lnSpc>
                <a:spcPct val="100000"/>
              </a:lnSpc>
            </a:pPr>
            <a:r>
              <a:rPr lang="zh-CN" altLang="en-US" sz="3200" dirty="0">
                <a:solidFill>
                  <a:srgbClr val="0000FF"/>
                </a:solidFill>
                <a:ea typeface="宋体" panose="02010600030101010101" pitchFamily="2" charset="-122"/>
              </a:rPr>
              <a:t>帖子的发表者（发帖用户）</a:t>
            </a:r>
            <a:endParaRPr lang="zh-CN" altLang="en-US" sz="32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914400" lvl="1" indent="-457200" eaLnBrk="1" hangingPunct="1">
              <a:lnSpc>
                <a:spcPct val="100000"/>
              </a:lnSpc>
            </a:pPr>
            <a:r>
              <a:rPr lang="zh-CN" altLang="en-US" sz="32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帖子之间的回复关系</a:t>
            </a:r>
            <a:endParaRPr lang="zh-CN" altLang="en-US" sz="3200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25" name="Rectangle 3"/>
          <p:cNvSpPr/>
          <p:nvPr/>
        </p:nvSpPr>
        <p:spPr>
          <a:xfrm>
            <a:off x="277813" y="3213100"/>
            <a:ext cx="8686800" cy="25923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996633"/>
              </a:buClr>
              <a:buFont typeface="Wingdings" panose="05000000000000000000" pitchFamily="2" charset="2"/>
              <a:buAutoNum type="arabicPeriod"/>
            </a:pP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有哪些实体(Entity)？</a:t>
            </a:r>
            <a:endParaRPr lang="zh-CN" altLang="en-US" sz="3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996633"/>
              </a:buClr>
              <a:buFont typeface="Wingdings" panose="05000000000000000000" pitchFamily="2" charset="2"/>
              <a:buAutoNum type="arabicPeriod"/>
            </a:pP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有哪些联系(Relationship)？</a:t>
            </a:r>
            <a:endParaRPr lang="zh-CN" altLang="en-US" sz="3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996633"/>
              </a:buClr>
              <a:buFont typeface="Wingdings" panose="05000000000000000000" pitchFamily="2" charset="2"/>
              <a:buAutoNum type="arabicPeriod"/>
            </a:pP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联系上的函数对应关系（参与方式）？</a:t>
            </a:r>
            <a:endParaRPr lang="zh-CN" altLang="en-US" sz="3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996633"/>
              </a:buClr>
              <a:buFont typeface="Wingdings" panose="05000000000000000000" pitchFamily="2" charset="2"/>
              <a:buAutoNum type="arabicPeriod"/>
            </a:pP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有哪些属性？属性与实体</a:t>
            </a:r>
            <a:r>
              <a:rPr lang="en-US" altLang="x-none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联系的依附关系？</a:t>
            </a:r>
            <a:endParaRPr lang="zh-CN" altLang="en-US" sz="3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5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charRg st="15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5">
                                            <p:txEl>
                                              <p:charRg st="15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charRg st="36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5">
                                            <p:txEl>
                                              <p:charRg st="36" end="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charRg st="54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25">
                                            <p:txEl>
                                              <p:charRg st="54" end="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uiExpand="1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170" name="组合 7169"/>
          <p:cNvGrpSpPr/>
          <p:nvPr/>
        </p:nvGrpSpPr>
        <p:grpSpPr>
          <a:xfrm>
            <a:off x="1116013" y="2203450"/>
            <a:ext cx="2292350" cy="2520950"/>
            <a:chOff x="0" y="0"/>
            <a:chExt cx="1444" cy="1588"/>
          </a:xfrm>
        </p:grpSpPr>
        <p:sp>
          <p:nvSpPr>
            <p:cNvPr id="2" name="文本框 7170"/>
            <p:cNvSpPr txBox="1"/>
            <p:nvPr/>
          </p:nvSpPr>
          <p:spPr>
            <a:xfrm>
              <a:off x="1043" y="318"/>
              <a:ext cx="401" cy="95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tIns="82800" bIns="8280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用 户</a:t>
              </a:r>
              <a:endPara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171" name="椭圆 7171"/>
            <p:cNvSpPr/>
            <p:nvPr/>
          </p:nvSpPr>
          <p:spPr>
            <a:xfrm>
              <a:off x="0" y="0"/>
              <a:ext cx="771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x-none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email</a:t>
              </a:r>
              <a:endParaRPr lang="en-US" altLang="x-none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72" name="椭圆 7172"/>
            <p:cNvSpPr/>
            <p:nvPr/>
          </p:nvSpPr>
          <p:spPr>
            <a:xfrm>
              <a:off x="0" y="408"/>
              <a:ext cx="771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u="sng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用户名</a:t>
              </a:r>
              <a:endParaRPr lang="zh-CN" altLang="en-US" b="1" u="sng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173" name="椭圆 7173"/>
            <p:cNvSpPr/>
            <p:nvPr/>
          </p:nvSpPr>
          <p:spPr>
            <a:xfrm>
              <a:off x="0" y="861"/>
              <a:ext cx="771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电话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174" name="椭圆 7174"/>
            <p:cNvSpPr/>
            <p:nvPr/>
          </p:nvSpPr>
          <p:spPr>
            <a:xfrm>
              <a:off x="0" y="1270"/>
              <a:ext cx="771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地址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175" name="直接连接符 7175"/>
            <p:cNvSpPr/>
            <p:nvPr/>
          </p:nvSpPr>
          <p:spPr>
            <a:xfrm>
              <a:off x="771" y="181"/>
              <a:ext cx="272" cy="27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</a:endParaRPr>
            </a:p>
          </p:txBody>
        </p:sp>
        <p:sp>
          <p:nvSpPr>
            <p:cNvPr id="7176" name="直接连接符 7176"/>
            <p:cNvSpPr/>
            <p:nvPr/>
          </p:nvSpPr>
          <p:spPr>
            <a:xfrm>
              <a:off x="771" y="589"/>
              <a:ext cx="272" cy="18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</a:endParaRPr>
            </a:p>
          </p:txBody>
        </p:sp>
        <p:sp>
          <p:nvSpPr>
            <p:cNvPr id="7177" name="直接连接符 7177"/>
            <p:cNvSpPr/>
            <p:nvPr/>
          </p:nvSpPr>
          <p:spPr>
            <a:xfrm flipV="1">
              <a:off x="771" y="816"/>
              <a:ext cx="272" cy="18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</a:endParaRPr>
            </a:p>
          </p:txBody>
        </p:sp>
        <p:sp>
          <p:nvSpPr>
            <p:cNvPr id="7178" name="直接连接符 7178"/>
            <p:cNvSpPr/>
            <p:nvPr/>
          </p:nvSpPr>
          <p:spPr>
            <a:xfrm flipV="1">
              <a:off x="771" y="1134"/>
              <a:ext cx="272" cy="27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</a:endParaRPr>
            </a:p>
          </p:txBody>
        </p:sp>
      </p:grpSp>
      <p:grpSp>
        <p:nvGrpSpPr>
          <p:cNvPr id="7180" name="组合 7179"/>
          <p:cNvGrpSpPr/>
          <p:nvPr/>
        </p:nvGrpSpPr>
        <p:grpSpPr>
          <a:xfrm>
            <a:off x="4787900" y="1195388"/>
            <a:ext cx="3024188" cy="4537075"/>
            <a:chOff x="0" y="0"/>
            <a:chExt cx="1905" cy="2858"/>
          </a:xfrm>
        </p:grpSpPr>
        <p:sp>
          <p:nvSpPr>
            <p:cNvPr id="3" name="文本框 7180"/>
            <p:cNvSpPr txBox="1"/>
            <p:nvPr/>
          </p:nvSpPr>
          <p:spPr>
            <a:xfrm>
              <a:off x="733" y="953"/>
              <a:ext cx="401" cy="95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tIns="82800" bIns="8280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帖 子</a:t>
              </a:r>
              <a:endPara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181" name="椭圆 7181"/>
            <p:cNvSpPr/>
            <p:nvPr/>
          </p:nvSpPr>
          <p:spPr>
            <a:xfrm>
              <a:off x="499" y="0"/>
              <a:ext cx="817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u="sng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帖子</a:t>
              </a:r>
              <a:r>
                <a:rPr lang="en-US" altLang="x-none" b="1" u="sng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ID</a:t>
              </a:r>
              <a:endParaRPr lang="en-US" altLang="x-none" b="1" u="sng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82" name="椭圆 7182"/>
            <p:cNvSpPr/>
            <p:nvPr/>
          </p:nvSpPr>
          <p:spPr>
            <a:xfrm>
              <a:off x="0" y="2539"/>
              <a:ext cx="907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标题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183" name="椭圆 7183"/>
            <p:cNvSpPr/>
            <p:nvPr/>
          </p:nvSpPr>
          <p:spPr>
            <a:xfrm>
              <a:off x="998" y="2540"/>
              <a:ext cx="907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内容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184" name="直接连接符 7184"/>
            <p:cNvSpPr/>
            <p:nvPr/>
          </p:nvSpPr>
          <p:spPr>
            <a:xfrm>
              <a:off x="908" y="318"/>
              <a:ext cx="0" cy="63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</a:endParaRPr>
            </a:p>
          </p:txBody>
        </p:sp>
        <p:sp>
          <p:nvSpPr>
            <p:cNvPr id="7185" name="直接连接符 7185"/>
            <p:cNvSpPr/>
            <p:nvPr/>
          </p:nvSpPr>
          <p:spPr>
            <a:xfrm>
              <a:off x="998" y="1905"/>
              <a:ext cx="182" cy="63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</a:endParaRPr>
            </a:p>
          </p:txBody>
        </p:sp>
        <p:sp>
          <p:nvSpPr>
            <p:cNvPr id="7186" name="直接连接符 7186"/>
            <p:cNvSpPr/>
            <p:nvPr/>
          </p:nvSpPr>
          <p:spPr>
            <a:xfrm flipV="1">
              <a:off x="635" y="1905"/>
              <a:ext cx="272" cy="63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</a:endParaRPr>
            </a:p>
          </p:txBody>
        </p:sp>
      </p:grpSp>
      <p:sp>
        <p:nvSpPr>
          <p:cNvPr id="7187" name="文本框 7187"/>
          <p:cNvSpPr txBox="1"/>
          <p:nvPr/>
        </p:nvSpPr>
        <p:spPr>
          <a:xfrm>
            <a:off x="447675" y="403225"/>
            <a:ext cx="6575425" cy="5778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2" charset="0"/>
              </a:rPr>
              <a:t>1、有哪些实体(Entity)？</a:t>
            </a:r>
            <a:endParaRPr lang="zh-CN" altLang="en-US" sz="3200" b="1" dirty="0">
              <a:solidFill>
                <a:srgbClr val="FF0000"/>
              </a:solidFill>
              <a:latin typeface="Arial" panose="020B0604020202020204" pitchFamily="34" charset="0"/>
              <a:ea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217" name="组合 9217"/>
          <p:cNvGrpSpPr/>
          <p:nvPr/>
        </p:nvGrpSpPr>
        <p:grpSpPr>
          <a:xfrm>
            <a:off x="250825" y="2130425"/>
            <a:ext cx="2292350" cy="2520950"/>
            <a:chOff x="0" y="0"/>
            <a:chExt cx="1444" cy="1588"/>
          </a:xfrm>
        </p:grpSpPr>
        <p:sp>
          <p:nvSpPr>
            <p:cNvPr id="9218" name="文本框 9218"/>
            <p:cNvSpPr txBox="1"/>
            <p:nvPr/>
          </p:nvSpPr>
          <p:spPr>
            <a:xfrm>
              <a:off x="1043" y="318"/>
              <a:ext cx="401" cy="95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tIns="82800" bIns="8280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用 户</a:t>
              </a:r>
              <a:endPara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219" name="椭圆 9219"/>
            <p:cNvSpPr/>
            <p:nvPr/>
          </p:nvSpPr>
          <p:spPr>
            <a:xfrm>
              <a:off x="0" y="0"/>
              <a:ext cx="771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x-none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email</a:t>
              </a:r>
              <a:endParaRPr lang="en-US" altLang="x-none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20" name="椭圆 9220"/>
            <p:cNvSpPr/>
            <p:nvPr/>
          </p:nvSpPr>
          <p:spPr>
            <a:xfrm>
              <a:off x="0" y="408"/>
              <a:ext cx="771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u="sng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用户名</a:t>
              </a:r>
              <a:endParaRPr lang="zh-CN" altLang="en-US" b="1" u="sng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221" name="椭圆 9221"/>
            <p:cNvSpPr/>
            <p:nvPr/>
          </p:nvSpPr>
          <p:spPr>
            <a:xfrm>
              <a:off x="0" y="861"/>
              <a:ext cx="771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电话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222" name="椭圆 9222"/>
            <p:cNvSpPr/>
            <p:nvPr/>
          </p:nvSpPr>
          <p:spPr>
            <a:xfrm>
              <a:off x="0" y="1270"/>
              <a:ext cx="771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地址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223" name="直接连接符 9223"/>
            <p:cNvSpPr/>
            <p:nvPr/>
          </p:nvSpPr>
          <p:spPr>
            <a:xfrm>
              <a:off x="771" y="181"/>
              <a:ext cx="272" cy="27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</a:endParaRPr>
            </a:p>
          </p:txBody>
        </p:sp>
        <p:sp>
          <p:nvSpPr>
            <p:cNvPr id="9224" name="直接连接符 9224"/>
            <p:cNvSpPr/>
            <p:nvPr/>
          </p:nvSpPr>
          <p:spPr>
            <a:xfrm>
              <a:off x="771" y="589"/>
              <a:ext cx="272" cy="18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</a:endParaRPr>
            </a:p>
          </p:txBody>
        </p:sp>
        <p:sp>
          <p:nvSpPr>
            <p:cNvPr id="9225" name="直接连接符 9225"/>
            <p:cNvSpPr/>
            <p:nvPr/>
          </p:nvSpPr>
          <p:spPr>
            <a:xfrm flipV="1">
              <a:off x="771" y="816"/>
              <a:ext cx="272" cy="18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</a:endParaRPr>
            </a:p>
          </p:txBody>
        </p:sp>
        <p:sp>
          <p:nvSpPr>
            <p:cNvPr id="9226" name="直接连接符 9226"/>
            <p:cNvSpPr/>
            <p:nvPr/>
          </p:nvSpPr>
          <p:spPr>
            <a:xfrm flipV="1">
              <a:off x="771" y="1134"/>
              <a:ext cx="272" cy="27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</a:endParaRPr>
            </a:p>
          </p:txBody>
        </p:sp>
      </p:grpSp>
      <p:grpSp>
        <p:nvGrpSpPr>
          <p:cNvPr id="9227" name="组合 9227"/>
          <p:cNvGrpSpPr/>
          <p:nvPr/>
        </p:nvGrpSpPr>
        <p:grpSpPr>
          <a:xfrm>
            <a:off x="4643438" y="1123950"/>
            <a:ext cx="3024187" cy="4537075"/>
            <a:chOff x="0" y="0"/>
            <a:chExt cx="1905" cy="2858"/>
          </a:xfrm>
        </p:grpSpPr>
        <p:sp>
          <p:nvSpPr>
            <p:cNvPr id="9228" name="文本框 9228"/>
            <p:cNvSpPr txBox="1"/>
            <p:nvPr/>
          </p:nvSpPr>
          <p:spPr>
            <a:xfrm>
              <a:off x="733" y="953"/>
              <a:ext cx="401" cy="95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tIns="82800" bIns="8280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帖 子</a:t>
              </a:r>
              <a:endPara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229" name="椭圆 9229"/>
            <p:cNvSpPr/>
            <p:nvPr/>
          </p:nvSpPr>
          <p:spPr>
            <a:xfrm>
              <a:off x="499" y="0"/>
              <a:ext cx="817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u="sng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帖子</a:t>
              </a:r>
              <a:r>
                <a:rPr lang="en-US" altLang="x-none" b="1" u="sng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ID</a:t>
              </a:r>
              <a:endParaRPr lang="en-US" altLang="x-none" b="1" u="sng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30" name="椭圆 9230"/>
            <p:cNvSpPr/>
            <p:nvPr/>
          </p:nvSpPr>
          <p:spPr>
            <a:xfrm>
              <a:off x="0" y="2539"/>
              <a:ext cx="907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标题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231" name="椭圆 9231"/>
            <p:cNvSpPr/>
            <p:nvPr/>
          </p:nvSpPr>
          <p:spPr>
            <a:xfrm>
              <a:off x="998" y="2540"/>
              <a:ext cx="907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内容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232" name="直接连接符 9232"/>
            <p:cNvSpPr/>
            <p:nvPr/>
          </p:nvSpPr>
          <p:spPr>
            <a:xfrm>
              <a:off x="908" y="318"/>
              <a:ext cx="0" cy="63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</a:endParaRPr>
            </a:p>
          </p:txBody>
        </p:sp>
        <p:sp>
          <p:nvSpPr>
            <p:cNvPr id="9233" name="直接连接符 9233"/>
            <p:cNvSpPr/>
            <p:nvPr/>
          </p:nvSpPr>
          <p:spPr>
            <a:xfrm>
              <a:off x="998" y="1905"/>
              <a:ext cx="182" cy="63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</a:endParaRPr>
            </a:p>
          </p:txBody>
        </p:sp>
        <p:sp>
          <p:nvSpPr>
            <p:cNvPr id="9234" name="直接连接符 9234"/>
            <p:cNvSpPr/>
            <p:nvPr/>
          </p:nvSpPr>
          <p:spPr>
            <a:xfrm flipV="1">
              <a:off x="635" y="1905"/>
              <a:ext cx="272" cy="63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</a:endParaRPr>
            </a:p>
          </p:txBody>
        </p:sp>
      </p:grpSp>
      <p:grpSp>
        <p:nvGrpSpPr>
          <p:cNvPr id="9236" name="组合 9235"/>
          <p:cNvGrpSpPr/>
          <p:nvPr/>
        </p:nvGrpSpPr>
        <p:grpSpPr>
          <a:xfrm>
            <a:off x="2555875" y="3038475"/>
            <a:ext cx="3240088" cy="749300"/>
            <a:chOff x="0" y="0"/>
            <a:chExt cx="2041" cy="472"/>
          </a:xfrm>
        </p:grpSpPr>
        <p:sp>
          <p:nvSpPr>
            <p:cNvPr id="2" name="菱形 9236"/>
            <p:cNvSpPr/>
            <p:nvPr/>
          </p:nvSpPr>
          <p:spPr>
            <a:xfrm>
              <a:off x="454" y="0"/>
              <a:ext cx="980" cy="472"/>
            </a:xfrm>
            <a:prstGeom prst="diamond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发表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237" name="直接连接符 9237"/>
            <p:cNvSpPr/>
            <p:nvPr/>
          </p:nvSpPr>
          <p:spPr>
            <a:xfrm>
              <a:off x="0" y="245"/>
              <a:ext cx="45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</a:endParaRPr>
            </a:p>
          </p:txBody>
        </p:sp>
        <p:sp>
          <p:nvSpPr>
            <p:cNvPr id="9238" name="直接连接符 9238"/>
            <p:cNvSpPr/>
            <p:nvPr/>
          </p:nvSpPr>
          <p:spPr>
            <a:xfrm>
              <a:off x="1451" y="245"/>
              <a:ext cx="59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</a:endParaRPr>
            </a:p>
          </p:txBody>
        </p:sp>
      </p:grpSp>
      <p:grpSp>
        <p:nvGrpSpPr>
          <p:cNvPr id="9240" name="组合 9239"/>
          <p:cNvGrpSpPr/>
          <p:nvPr/>
        </p:nvGrpSpPr>
        <p:grpSpPr>
          <a:xfrm>
            <a:off x="6443663" y="2489200"/>
            <a:ext cx="2563812" cy="1584325"/>
            <a:chOff x="0" y="0"/>
            <a:chExt cx="1615" cy="998"/>
          </a:xfrm>
        </p:grpSpPr>
        <p:sp>
          <p:nvSpPr>
            <p:cNvPr id="3" name="菱形 9240"/>
            <p:cNvSpPr/>
            <p:nvPr/>
          </p:nvSpPr>
          <p:spPr>
            <a:xfrm>
              <a:off x="635" y="273"/>
              <a:ext cx="980" cy="472"/>
            </a:xfrm>
            <a:prstGeom prst="diamond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回复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241" name="直接连接符 9241"/>
            <p:cNvSpPr/>
            <p:nvPr/>
          </p:nvSpPr>
          <p:spPr>
            <a:xfrm>
              <a:off x="0" y="272"/>
              <a:ext cx="113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</a:endParaRPr>
            </a:p>
          </p:txBody>
        </p:sp>
        <p:sp>
          <p:nvSpPr>
            <p:cNvPr id="9242" name="直接连接符 9242"/>
            <p:cNvSpPr/>
            <p:nvPr/>
          </p:nvSpPr>
          <p:spPr>
            <a:xfrm>
              <a:off x="0" y="772"/>
              <a:ext cx="113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</a:endParaRPr>
            </a:p>
          </p:txBody>
        </p:sp>
        <p:sp>
          <p:nvSpPr>
            <p:cNvPr id="9243" name="矩形 9243"/>
            <p:cNvSpPr/>
            <p:nvPr/>
          </p:nvSpPr>
          <p:spPr>
            <a:xfrm>
              <a:off x="136" y="0"/>
              <a:ext cx="952" cy="2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原帖</a:t>
              </a:r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44" name="矩形 9244"/>
            <p:cNvSpPr/>
            <p:nvPr/>
          </p:nvSpPr>
          <p:spPr>
            <a:xfrm>
              <a:off x="136" y="772"/>
              <a:ext cx="952" cy="2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回帖</a:t>
              </a:r>
              <a:endParaRPr lang="en-US" altLang="x-none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9245" name="文本框 9245"/>
          <p:cNvSpPr txBox="1"/>
          <p:nvPr/>
        </p:nvSpPr>
        <p:spPr>
          <a:xfrm>
            <a:off x="328613" y="5876925"/>
            <a:ext cx="5545137" cy="5175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x-none" sz="2800" dirty="0">
                <a:latin typeface="Arial" panose="020B0604020202020204" pitchFamily="34" charset="0"/>
                <a:ea typeface="宋体" panose="02010600030101010101" pitchFamily="2" charset="-122"/>
              </a:rPr>
              <a:t>ER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模型图</a:t>
            </a:r>
            <a:r>
              <a:rPr lang="en-US" altLang="x-none" sz="2800" dirty="0">
                <a:latin typeface="Arial" panose="020B0604020202020204" pitchFamily="34" charset="0"/>
                <a:ea typeface="宋体" panose="02010600030101010101" pitchFamily="2" charset="-122"/>
              </a:rPr>
              <a:t>-1</a:t>
            </a:r>
            <a:endParaRPr lang="en-US" altLang="x-none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46" name="文本框 9246"/>
          <p:cNvSpPr txBox="1"/>
          <p:nvPr/>
        </p:nvSpPr>
        <p:spPr>
          <a:xfrm>
            <a:off x="447675" y="330200"/>
            <a:ext cx="6575425" cy="5794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2" charset="0"/>
              </a:rPr>
              <a:t>2、有哪些联系(Relationship)？</a:t>
            </a:r>
            <a:endParaRPr lang="zh-CN" altLang="en-US" sz="3200" b="1" dirty="0">
              <a:solidFill>
                <a:srgbClr val="FF0000"/>
              </a:solidFill>
              <a:latin typeface="Arial" panose="020B0604020202020204" pitchFamily="34" charset="0"/>
              <a:ea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4338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r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x-none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4339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14340" name="Object 2"/>
          <p:cNvGraphicFramePr>
            <a:graphicFrameLocks noChangeAspect="1"/>
          </p:cNvGraphicFramePr>
          <p:nvPr/>
        </p:nvGraphicFramePr>
        <p:xfrm>
          <a:off x="0" y="1348740"/>
          <a:ext cx="9144000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3197225" imgH="1877060" progId="Word.Picture.8">
                  <p:embed/>
                </p:oleObj>
              </mc:Choice>
              <mc:Fallback>
                <p:oleObj name="" r:id="rId1" imgW="3197225" imgH="1877060" progId="Word.Picture.8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1348740"/>
                        <a:ext cx="9144000" cy="4648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Rectangle 4"/>
          <p:cNvSpPr>
            <a:spLocks noGrp="1"/>
          </p:cNvSpPr>
          <p:nvPr>
            <p:ph type="body"/>
          </p:nvPr>
        </p:nvSpPr>
        <p:spPr>
          <a:xfrm>
            <a:off x="457200" y="-22860"/>
            <a:ext cx="8229600" cy="5638800"/>
          </a:xfrm>
        </p:spPr>
        <p:txBody>
          <a:bodyPr wrap="square" anchor="t"/>
          <a:p>
            <a:pPr marL="457200" lvl="0" indent="-457200" eaLnBrk="1" hangingPunct="1">
              <a:lnSpc>
                <a:spcPct val="120000"/>
              </a:lnSpc>
              <a:buAutoNum type="arabicParenR" startAt="3"/>
            </a:pPr>
            <a:r>
              <a:rPr lang="en-US" altLang="x-none" dirty="0">
                <a:ea typeface="宋体" panose="02010600030101010101" pitchFamily="2" charset="-122"/>
              </a:rPr>
              <a:t>abnormity of delete（</a:t>
            </a:r>
            <a:r>
              <a:rPr lang="en-US" altLang="zh-CN" dirty="0">
                <a:ea typeface="宋体" panose="02010600030101010101" pitchFamily="2" charset="-122"/>
              </a:rPr>
              <a:t>cont.</a:t>
            </a:r>
            <a:r>
              <a:rPr lang="zh-CN" altLang="en-US" dirty="0">
                <a:ea typeface="宋体" panose="02010600030101010101" pitchFamily="2" charset="-122"/>
              </a:rPr>
              <a:t>）</a:t>
            </a:r>
            <a:endParaRPr lang="zh-CN" altLang="en-US" dirty="0">
              <a:ea typeface="宋体" panose="02010600030101010101" pitchFamily="2" charset="-122"/>
            </a:endParaRPr>
          </a:p>
          <a:p>
            <a:pPr marL="914400" lvl="1" indent="-457200" eaLnBrk="1" hangingPunct="1">
              <a:lnSpc>
                <a:spcPct val="120000"/>
              </a:lnSpc>
            </a:pPr>
            <a:r>
              <a:rPr lang="en-US" altLang="x-none" dirty="0">
                <a:ea typeface="宋体" panose="02010600030101010101" pitchFamily="2" charset="-122"/>
              </a:rPr>
              <a:t>might lose some informations</a:t>
            </a:r>
            <a:endParaRPr lang="en-US" altLang="x-none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00" y="5793105"/>
            <a:ext cx="8919845" cy="1044575"/>
          </a:xfrm>
          <a:prstGeom prst="rect">
            <a:avLst/>
          </a:prstGeom>
          <a:solidFill>
            <a:schemeClr val="bg1"/>
          </a:solidFill>
        </p:spPr>
        <p:txBody>
          <a:bodyPr wrap="square" tIns="107950" bIns="144145" rtlCol="0">
            <a:spAutoFit/>
          </a:bodyPr>
          <a:p>
            <a:r>
              <a:rPr lang="zh-CN" altLang="zh-CN" sz="2600" b="1">
                <a:solidFill>
                  <a:srgbClr val="0000CC"/>
                </a:solidFill>
                <a:ea typeface="宋体" panose="02010600030101010101" pitchFamily="2" charset="-122"/>
              </a:rPr>
              <a:t>删除该学生元组，结果会导致</a:t>
            </a:r>
            <a:r>
              <a:rPr lang="en-US" altLang="zh-CN" sz="2600" b="1">
                <a:solidFill>
                  <a:srgbClr val="0000CC"/>
                </a:solidFill>
                <a:ea typeface="宋体" panose="02010600030101010101" pitchFamily="2" charset="-122"/>
              </a:rPr>
              <a:t>C107</a:t>
            </a:r>
            <a:r>
              <a:rPr lang="zh-CN" altLang="zh-CN" sz="2600" b="1">
                <a:solidFill>
                  <a:srgbClr val="0000CC"/>
                </a:solidFill>
                <a:ea typeface="宋体" panose="02010600030101010101" pitchFamily="2" charset="-122"/>
              </a:rPr>
              <a:t>这门课程的信息也一起被删除！</a:t>
            </a:r>
            <a:endParaRPr lang="zh-CN" altLang="zh-CN" sz="2600" b="1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  <p:sp>
        <p:nvSpPr>
          <p:cNvPr id="219" name=" 219"/>
          <p:cNvSpPr/>
          <p:nvPr/>
        </p:nvSpPr>
        <p:spPr>
          <a:xfrm>
            <a:off x="179705" y="5153025"/>
            <a:ext cx="8784590" cy="108000"/>
          </a:xfrm>
          <a:prstGeom prst="roundRect">
            <a:avLst>
              <a:gd name="adj" fmla="val 50000"/>
            </a:avLst>
          </a:prstGeom>
          <a:solidFill>
            <a:srgbClr val="99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265" name="组合 11265"/>
          <p:cNvGrpSpPr/>
          <p:nvPr/>
        </p:nvGrpSpPr>
        <p:grpSpPr>
          <a:xfrm>
            <a:off x="250825" y="2130425"/>
            <a:ext cx="2292350" cy="2520950"/>
            <a:chOff x="0" y="0"/>
            <a:chExt cx="1444" cy="1588"/>
          </a:xfrm>
        </p:grpSpPr>
        <p:sp>
          <p:nvSpPr>
            <p:cNvPr id="11266" name="文本框 11266"/>
            <p:cNvSpPr txBox="1"/>
            <p:nvPr/>
          </p:nvSpPr>
          <p:spPr>
            <a:xfrm>
              <a:off x="1043" y="318"/>
              <a:ext cx="401" cy="95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tIns="82800" bIns="8280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用 户</a:t>
              </a:r>
              <a:endPara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267" name="椭圆 11267"/>
            <p:cNvSpPr/>
            <p:nvPr/>
          </p:nvSpPr>
          <p:spPr>
            <a:xfrm>
              <a:off x="0" y="0"/>
              <a:ext cx="771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x-none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email</a:t>
              </a:r>
              <a:endParaRPr lang="en-US" altLang="x-none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68" name="椭圆 11268"/>
            <p:cNvSpPr/>
            <p:nvPr/>
          </p:nvSpPr>
          <p:spPr>
            <a:xfrm>
              <a:off x="0" y="408"/>
              <a:ext cx="771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u="sng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用户名</a:t>
              </a:r>
              <a:endParaRPr lang="zh-CN" altLang="en-US" b="1" u="sng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269" name="椭圆 11269"/>
            <p:cNvSpPr/>
            <p:nvPr/>
          </p:nvSpPr>
          <p:spPr>
            <a:xfrm>
              <a:off x="0" y="861"/>
              <a:ext cx="771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电话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270" name="椭圆 11270"/>
            <p:cNvSpPr/>
            <p:nvPr/>
          </p:nvSpPr>
          <p:spPr>
            <a:xfrm>
              <a:off x="0" y="1270"/>
              <a:ext cx="771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地址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271" name="直接连接符 11271"/>
            <p:cNvSpPr/>
            <p:nvPr/>
          </p:nvSpPr>
          <p:spPr>
            <a:xfrm>
              <a:off x="771" y="181"/>
              <a:ext cx="272" cy="27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</a:endParaRPr>
            </a:p>
          </p:txBody>
        </p:sp>
        <p:sp>
          <p:nvSpPr>
            <p:cNvPr id="11272" name="直接连接符 11272"/>
            <p:cNvSpPr/>
            <p:nvPr/>
          </p:nvSpPr>
          <p:spPr>
            <a:xfrm>
              <a:off x="771" y="589"/>
              <a:ext cx="272" cy="18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</a:endParaRPr>
            </a:p>
          </p:txBody>
        </p:sp>
        <p:sp>
          <p:nvSpPr>
            <p:cNvPr id="11273" name="直接连接符 11273"/>
            <p:cNvSpPr/>
            <p:nvPr/>
          </p:nvSpPr>
          <p:spPr>
            <a:xfrm flipV="1">
              <a:off x="771" y="816"/>
              <a:ext cx="272" cy="18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</a:endParaRPr>
            </a:p>
          </p:txBody>
        </p:sp>
        <p:sp>
          <p:nvSpPr>
            <p:cNvPr id="11274" name="直接连接符 11274"/>
            <p:cNvSpPr/>
            <p:nvPr/>
          </p:nvSpPr>
          <p:spPr>
            <a:xfrm flipV="1">
              <a:off x="771" y="1134"/>
              <a:ext cx="272" cy="27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</a:endParaRPr>
            </a:p>
          </p:txBody>
        </p:sp>
      </p:grpSp>
      <p:grpSp>
        <p:nvGrpSpPr>
          <p:cNvPr id="11275" name="组合 11275"/>
          <p:cNvGrpSpPr/>
          <p:nvPr/>
        </p:nvGrpSpPr>
        <p:grpSpPr>
          <a:xfrm>
            <a:off x="4643438" y="1123950"/>
            <a:ext cx="3024187" cy="4537075"/>
            <a:chOff x="0" y="0"/>
            <a:chExt cx="1905" cy="2858"/>
          </a:xfrm>
        </p:grpSpPr>
        <p:sp>
          <p:nvSpPr>
            <p:cNvPr id="11276" name="文本框 11276"/>
            <p:cNvSpPr txBox="1"/>
            <p:nvPr/>
          </p:nvSpPr>
          <p:spPr>
            <a:xfrm>
              <a:off x="733" y="953"/>
              <a:ext cx="401" cy="95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tIns="82800" bIns="8280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帖 子</a:t>
              </a:r>
              <a:endPara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277" name="椭圆 11277"/>
            <p:cNvSpPr/>
            <p:nvPr/>
          </p:nvSpPr>
          <p:spPr>
            <a:xfrm>
              <a:off x="499" y="0"/>
              <a:ext cx="817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u="sng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帖子</a:t>
              </a:r>
              <a:r>
                <a:rPr lang="en-US" altLang="x-none" b="1" u="sng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ID</a:t>
              </a:r>
              <a:endParaRPr lang="en-US" altLang="x-none" b="1" u="sng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78" name="椭圆 11278"/>
            <p:cNvSpPr/>
            <p:nvPr/>
          </p:nvSpPr>
          <p:spPr>
            <a:xfrm>
              <a:off x="0" y="2539"/>
              <a:ext cx="907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标题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279" name="椭圆 11279"/>
            <p:cNvSpPr/>
            <p:nvPr/>
          </p:nvSpPr>
          <p:spPr>
            <a:xfrm>
              <a:off x="998" y="2540"/>
              <a:ext cx="907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内容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280" name="直接连接符 11280"/>
            <p:cNvSpPr/>
            <p:nvPr/>
          </p:nvSpPr>
          <p:spPr>
            <a:xfrm>
              <a:off x="908" y="318"/>
              <a:ext cx="0" cy="63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</a:endParaRPr>
            </a:p>
          </p:txBody>
        </p:sp>
        <p:sp>
          <p:nvSpPr>
            <p:cNvPr id="11281" name="直接连接符 11281"/>
            <p:cNvSpPr/>
            <p:nvPr/>
          </p:nvSpPr>
          <p:spPr>
            <a:xfrm>
              <a:off x="998" y="1905"/>
              <a:ext cx="182" cy="63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</a:endParaRPr>
            </a:p>
          </p:txBody>
        </p:sp>
        <p:sp>
          <p:nvSpPr>
            <p:cNvPr id="11282" name="直接连接符 11282"/>
            <p:cNvSpPr/>
            <p:nvPr/>
          </p:nvSpPr>
          <p:spPr>
            <a:xfrm flipV="1">
              <a:off x="635" y="1905"/>
              <a:ext cx="272" cy="63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</a:endParaRPr>
            </a:p>
          </p:txBody>
        </p:sp>
      </p:grpSp>
      <p:grpSp>
        <p:nvGrpSpPr>
          <p:cNvPr id="11283" name="组合 11283"/>
          <p:cNvGrpSpPr/>
          <p:nvPr/>
        </p:nvGrpSpPr>
        <p:grpSpPr>
          <a:xfrm>
            <a:off x="2555875" y="3038475"/>
            <a:ext cx="3240088" cy="749300"/>
            <a:chOff x="0" y="0"/>
            <a:chExt cx="2041" cy="472"/>
          </a:xfrm>
        </p:grpSpPr>
        <p:sp>
          <p:nvSpPr>
            <p:cNvPr id="11284" name="菱形 11284"/>
            <p:cNvSpPr/>
            <p:nvPr/>
          </p:nvSpPr>
          <p:spPr>
            <a:xfrm>
              <a:off x="454" y="0"/>
              <a:ext cx="980" cy="472"/>
            </a:xfrm>
            <a:prstGeom prst="diamond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发表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285" name="直接连接符 11285"/>
            <p:cNvSpPr/>
            <p:nvPr/>
          </p:nvSpPr>
          <p:spPr>
            <a:xfrm>
              <a:off x="0" y="245"/>
              <a:ext cx="45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</a:endParaRPr>
            </a:p>
          </p:txBody>
        </p:sp>
        <p:sp>
          <p:nvSpPr>
            <p:cNvPr id="11286" name="直接连接符 11286"/>
            <p:cNvSpPr/>
            <p:nvPr/>
          </p:nvSpPr>
          <p:spPr>
            <a:xfrm>
              <a:off x="1451" y="245"/>
              <a:ext cx="59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</a:endParaRPr>
            </a:p>
          </p:txBody>
        </p:sp>
      </p:grpSp>
      <p:grpSp>
        <p:nvGrpSpPr>
          <p:cNvPr id="11288" name="组合 11287"/>
          <p:cNvGrpSpPr/>
          <p:nvPr/>
        </p:nvGrpSpPr>
        <p:grpSpPr>
          <a:xfrm>
            <a:off x="2700338" y="3067050"/>
            <a:ext cx="2735262" cy="288925"/>
            <a:chOff x="0" y="0"/>
            <a:chExt cx="1723" cy="181"/>
          </a:xfrm>
        </p:grpSpPr>
        <p:sp>
          <p:nvSpPr>
            <p:cNvPr id="2" name="矩形 11288"/>
            <p:cNvSpPr/>
            <p:nvPr/>
          </p:nvSpPr>
          <p:spPr>
            <a:xfrm>
              <a:off x="0" y="0"/>
              <a:ext cx="317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(0,N)</a:t>
              </a:r>
              <a:endParaRPr lang="en-US" altLang="x-none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89" name="矩形 11289"/>
            <p:cNvSpPr/>
            <p:nvPr/>
          </p:nvSpPr>
          <p:spPr>
            <a:xfrm>
              <a:off x="1406" y="0"/>
              <a:ext cx="317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(1,1)</a:t>
              </a:r>
              <a:endPara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1290" name="组合 11290"/>
          <p:cNvGrpSpPr/>
          <p:nvPr/>
        </p:nvGrpSpPr>
        <p:grpSpPr>
          <a:xfrm>
            <a:off x="6443663" y="2489200"/>
            <a:ext cx="2563812" cy="1584325"/>
            <a:chOff x="0" y="0"/>
            <a:chExt cx="1615" cy="998"/>
          </a:xfrm>
        </p:grpSpPr>
        <p:sp>
          <p:nvSpPr>
            <p:cNvPr id="11291" name="菱形 11291"/>
            <p:cNvSpPr/>
            <p:nvPr/>
          </p:nvSpPr>
          <p:spPr>
            <a:xfrm>
              <a:off x="635" y="273"/>
              <a:ext cx="980" cy="472"/>
            </a:xfrm>
            <a:prstGeom prst="diamond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回复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292" name="直接连接符 11292"/>
            <p:cNvSpPr/>
            <p:nvPr/>
          </p:nvSpPr>
          <p:spPr>
            <a:xfrm>
              <a:off x="0" y="272"/>
              <a:ext cx="113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</a:endParaRPr>
            </a:p>
          </p:txBody>
        </p:sp>
        <p:sp>
          <p:nvSpPr>
            <p:cNvPr id="11293" name="直接连接符 11293"/>
            <p:cNvSpPr/>
            <p:nvPr/>
          </p:nvSpPr>
          <p:spPr>
            <a:xfrm>
              <a:off x="0" y="772"/>
              <a:ext cx="113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</a:endParaRPr>
            </a:p>
          </p:txBody>
        </p:sp>
        <p:sp>
          <p:nvSpPr>
            <p:cNvPr id="11294" name="矩形 11294"/>
            <p:cNvSpPr/>
            <p:nvPr/>
          </p:nvSpPr>
          <p:spPr>
            <a:xfrm>
              <a:off x="136" y="0"/>
              <a:ext cx="952" cy="2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170" tIns="46990" rIns="0" bIns="46990" anchor="ctr"/>
            <a:p>
              <a:pPr algn="r"/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原帖</a:t>
              </a:r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95" name="矩形 11295"/>
            <p:cNvSpPr/>
            <p:nvPr/>
          </p:nvSpPr>
          <p:spPr>
            <a:xfrm>
              <a:off x="136" y="772"/>
              <a:ext cx="952" cy="2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170" tIns="46990" rIns="0" bIns="46990" anchor="ctr"/>
            <a:p>
              <a:pPr marL="1905" lvl="1" indent="455295" algn="r" eaLnBrk="1" hangingPunct="1"/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回帖</a:t>
              </a:r>
              <a:endParaRPr lang="en-US" altLang="x-none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1297" name="组合 11296"/>
          <p:cNvGrpSpPr/>
          <p:nvPr/>
        </p:nvGrpSpPr>
        <p:grpSpPr>
          <a:xfrm>
            <a:off x="6588125" y="2493963"/>
            <a:ext cx="719138" cy="1573212"/>
            <a:chOff x="0" y="0"/>
            <a:chExt cx="1134" cy="2478"/>
          </a:xfrm>
        </p:grpSpPr>
        <p:sp>
          <p:nvSpPr>
            <p:cNvPr id="3" name="矩形 11297"/>
            <p:cNvSpPr/>
            <p:nvPr/>
          </p:nvSpPr>
          <p:spPr>
            <a:xfrm>
              <a:off x="2" y="0"/>
              <a:ext cx="1132" cy="56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?</a:t>
              </a:r>
              <a:endPara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98" name="矩形 11298"/>
            <p:cNvSpPr/>
            <p:nvPr/>
          </p:nvSpPr>
          <p:spPr>
            <a:xfrm>
              <a:off x="0" y="1918"/>
              <a:ext cx="1133" cy="56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170" tIns="46990" rIns="90170" bIns="46990" anchor="ctr"/>
            <a:p>
              <a:pPr algn="ctr"/>
              <a:r>
                <a:rPr lang="zh-CN" altLang="en-US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?</a:t>
              </a:r>
              <a:endPara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1299" name="文本框 11299"/>
          <p:cNvSpPr txBox="1"/>
          <p:nvPr/>
        </p:nvSpPr>
        <p:spPr>
          <a:xfrm>
            <a:off x="328613" y="5876925"/>
            <a:ext cx="5545137" cy="5175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x-none" sz="2800" dirty="0">
                <a:latin typeface="Arial" panose="020B0604020202020204" pitchFamily="34" charset="0"/>
                <a:ea typeface="宋体" panose="02010600030101010101" pitchFamily="2" charset="-122"/>
              </a:rPr>
              <a:t>ER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模型图</a:t>
            </a:r>
            <a:r>
              <a:rPr lang="en-US" altLang="x-none" sz="2800" dirty="0">
                <a:latin typeface="Arial" panose="020B0604020202020204" pitchFamily="34" charset="0"/>
                <a:ea typeface="宋体" panose="02010600030101010101" pitchFamily="2" charset="-122"/>
              </a:rPr>
              <a:t>-1</a:t>
            </a:r>
            <a:endParaRPr lang="en-US" altLang="x-none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300" name="文本框 11300"/>
          <p:cNvSpPr txBox="1"/>
          <p:nvPr/>
        </p:nvSpPr>
        <p:spPr>
          <a:xfrm>
            <a:off x="447675" y="330200"/>
            <a:ext cx="8445500" cy="5794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2" charset="0"/>
              </a:rPr>
              <a:t>3、联系上的函数对应关系（参与方式）？</a:t>
            </a:r>
            <a:endParaRPr lang="zh-CN" altLang="en-US" sz="3200" b="1" dirty="0">
              <a:solidFill>
                <a:srgbClr val="FF0000"/>
              </a:solidFill>
              <a:latin typeface="Arial" panose="020B0604020202020204" pitchFamily="34" charset="0"/>
              <a:ea typeface="Times New Roman" panose="02020603050405020304" pitchFamily="2" charset="0"/>
            </a:endParaRPr>
          </a:p>
        </p:txBody>
      </p:sp>
      <p:grpSp>
        <p:nvGrpSpPr>
          <p:cNvPr id="11302" name="组合 11301"/>
          <p:cNvGrpSpPr/>
          <p:nvPr/>
        </p:nvGrpSpPr>
        <p:grpSpPr>
          <a:xfrm>
            <a:off x="2613025" y="3481388"/>
            <a:ext cx="2733675" cy="287337"/>
            <a:chOff x="0" y="0"/>
            <a:chExt cx="1723" cy="181"/>
          </a:xfrm>
        </p:grpSpPr>
        <p:sp>
          <p:nvSpPr>
            <p:cNvPr id="4" name="矩形 11302"/>
            <p:cNvSpPr/>
            <p:nvPr/>
          </p:nvSpPr>
          <p:spPr>
            <a:xfrm>
              <a:off x="0" y="0"/>
              <a:ext cx="317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?</a:t>
              </a:r>
              <a:endPara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303" name="矩形 11303"/>
            <p:cNvSpPr/>
            <p:nvPr/>
          </p:nvSpPr>
          <p:spPr>
            <a:xfrm>
              <a:off x="1406" y="0"/>
              <a:ext cx="317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?</a:t>
              </a:r>
              <a:endPara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1305" name="组合 11304"/>
          <p:cNvGrpSpPr/>
          <p:nvPr/>
        </p:nvGrpSpPr>
        <p:grpSpPr>
          <a:xfrm>
            <a:off x="6570663" y="2549525"/>
            <a:ext cx="720725" cy="1573213"/>
            <a:chOff x="0" y="0"/>
            <a:chExt cx="1134" cy="2478"/>
          </a:xfrm>
        </p:grpSpPr>
        <p:sp>
          <p:nvSpPr>
            <p:cNvPr id="5" name="矩形 11305"/>
            <p:cNvSpPr/>
            <p:nvPr/>
          </p:nvSpPr>
          <p:spPr>
            <a:xfrm>
              <a:off x="2" y="0"/>
              <a:ext cx="1132" cy="564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lIns="90170" tIns="46990" rIns="90170" bIns="46990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(0,N)</a:t>
              </a:r>
              <a:endParaRPr lang="zh-CN" altLang="en-US" dirty="0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11306" name="矩形 11306"/>
            <p:cNvSpPr/>
            <p:nvPr/>
          </p:nvSpPr>
          <p:spPr>
            <a:xfrm>
              <a:off x="0" y="1918"/>
              <a:ext cx="1133" cy="56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lIns="90170" tIns="46990" rIns="90170" bIns="46990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(0,1)</a:t>
              </a:r>
              <a:endParaRPr lang="zh-CN" altLang="en-US" dirty="0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3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indefinite" fill="hold" display="0" masterRel="nextClick" afterEffect="1"/>
                                        <p:tgtEl>
                                          <p:spTgt spid="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文本框 13313"/>
          <p:cNvSpPr txBox="1"/>
          <p:nvPr/>
        </p:nvSpPr>
        <p:spPr>
          <a:xfrm>
            <a:off x="1835150" y="2133600"/>
            <a:ext cx="5545138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x-none" sz="2800" dirty="0">
                <a:latin typeface="Arial" panose="020B0604020202020204" pitchFamily="34" charset="0"/>
                <a:ea typeface="宋体" panose="02010600030101010101" pitchFamily="2" charset="-122"/>
              </a:rPr>
              <a:t>ER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模型图</a:t>
            </a:r>
            <a:r>
              <a:rPr lang="en-US" altLang="x-none" sz="2800" dirty="0">
                <a:latin typeface="Arial" panose="020B0604020202020204" pitchFamily="34" charset="0"/>
                <a:ea typeface="宋体" panose="02010600030101010101" pitchFamily="2" charset="-122"/>
              </a:rPr>
              <a:t>-1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（简化图）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3314" name="组合 13314"/>
          <p:cNvGrpSpPr/>
          <p:nvPr/>
        </p:nvGrpSpPr>
        <p:grpSpPr>
          <a:xfrm>
            <a:off x="1187450" y="200025"/>
            <a:ext cx="7100888" cy="1657350"/>
            <a:chOff x="0" y="0"/>
            <a:chExt cx="4473" cy="1044"/>
          </a:xfrm>
        </p:grpSpPr>
        <p:sp>
          <p:nvSpPr>
            <p:cNvPr id="13315" name="文本框 13315"/>
            <p:cNvSpPr txBox="1"/>
            <p:nvPr/>
          </p:nvSpPr>
          <p:spPr>
            <a:xfrm>
              <a:off x="0" y="91"/>
              <a:ext cx="401" cy="95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tIns="82800" bIns="8280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用 户</a:t>
              </a:r>
              <a:endPara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316" name="文本框 13316"/>
            <p:cNvSpPr txBox="1"/>
            <p:nvPr/>
          </p:nvSpPr>
          <p:spPr>
            <a:xfrm>
              <a:off x="2457" y="92"/>
              <a:ext cx="401" cy="95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tIns="82800" bIns="8280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帖 子</a:t>
              </a:r>
              <a:endPara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317" name="菱形 13317"/>
            <p:cNvSpPr/>
            <p:nvPr/>
          </p:nvSpPr>
          <p:spPr>
            <a:xfrm>
              <a:off x="863" y="300"/>
              <a:ext cx="980" cy="472"/>
            </a:xfrm>
            <a:prstGeom prst="diamond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发表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318" name="直接连接符 13318"/>
            <p:cNvSpPr/>
            <p:nvPr/>
          </p:nvSpPr>
          <p:spPr>
            <a:xfrm>
              <a:off x="409" y="545"/>
              <a:ext cx="45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</a:endParaRPr>
            </a:p>
          </p:txBody>
        </p:sp>
        <p:sp>
          <p:nvSpPr>
            <p:cNvPr id="13319" name="直接连接符 13319"/>
            <p:cNvSpPr/>
            <p:nvPr/>
          </p:nvSpPr>
          <p:spPr>
            <a:xfrm>
              <a:off x="1860" y="545"/>
              <a:ext cx="59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</a:endParaRPr>
            </a:p>
          </p:txBody>
        </p:sp>
        <p:sp>
          <p:nvSpPr>
            <p:cNvPr id="13320" name="菱形 13320"/>
            <p:cNvSpPr/>
            <p:nvPr/>
          </p:nvSpPr>
          <p:spPr>
            <a:xfrm>
              <a:off x="3493" y="273"/>
              <a:ext cx="980" cy="472"/>
            </a:xfrm>
            <a:prstGeom prst="diamond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回复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321" name="直接连接符 13321"/>
            <p:cNvSpPr/>
            <p:nvPr/>
          </p:nvSpPr>
          <p:spPr>
            <a:xfrm>
              <a:off x="2858" y="272"/>
              <a:ext cx="113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</a:endParaRPr>
            </a:p>
          </p:txBody>
        </p:sp>
        <p:sp>
          <p:nvSpPr>
            <p:cNvPr id="13322" name="直接连接符 13322"/>
            <p:cNvSpPr/>
            <p:nvPr/>
          </p:nvSpPr>
          <p:spPr>
            <a:xfrm>
              <a:off x="2858" y="772"/>
              <a:ext cx="113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</a:endParaRPr>
            </a:p>
          </p:txBody>
        </p:sp>
        <p:sp>
          <p:nvSpPr>
            <p:cNvPr id="13323" name="矩形 13323"/>
            <p:cNvSpPr/>
            <p:nvPr/>
          </p:nvSpPr>
          <p:spPr>
            <a:xfrm>
              <a:off x="2994" y="0"/>
              <a:ext cx="952" cy="2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170" tIns="46990" rIns="0" bIns="46990" anchor="ctr"/>
            <a:p>
              <a:pPr algn="r"/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原帖</a:t>
              </a:r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24" name="矩形 13324"/>
            <p:cNvSpPr/>
            <p:nvPr/>
          </p:nvSpPr>
          <p:spPr>
            <a:xfrm>
              <a:off x="2994" y="772"/>
              <a:ext cx="952" cy="2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170" tIns="46990" rIns="0" bIns="46990" anchor="ctr"/>
            <a:p>
              <a:pPr algn="r"/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回帖</a:t>
              </a:r>
              <a:endParaRPr lang="en-US" altLang="x-none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3325" name="直接连接符 13325"/>
          <p:cNvSpPr/>
          <p:nvPr/>
        </p:nvSpPr>
        <p:spPr>
          <a:xfrm>
            <a:off x="0" y="2781300"/>
            <a:ext cx="91440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algn="ctr"/>
            <a:endParaRPr lang="zh-CN" altLang="en-US">
              <a:latin typeface="Times New Roman" panose="02020603050405020304" pitchFamily="2" charset="0"/>
            </a:endParaRPr>
          </a:p>
        </p:txBody>
      </p:sp>
      <p:grpSp>
        <p:nvGrpSpPr>
          <p:cNvPr id="13326" name="组合 13326"/>
          <p:cNvGrpSpPr/>
          <p:nvPr/>
        </p:nvGrpSpPr>
        <p:grpSpPr>
          <a:xfrm>
            <a:off x="1979613" y="706438"/>
            <a:ext cx="2735262" cy="287337"/>
            <a:chOff x="0" y="0"/>
            <a:chExt cx="1723" cy="181"/>
          </a:xfrm>
        </p:grpSpPr>
        <p:sp>
          <p:nvSpPr>
            <p:cNvPr id="13327" name="矩形 13327"/>
            <p:cNvSpPr/>
            <p:nvPr/>
          </p:nvSpPr>
          <p:spPr>
            <a:xfrm>
              <a:off x="0" y="0"/>
              <a:ext cx="317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x-none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(0,N)</a:t>
              </a:r>
              <a:endParaRPr lang="en-US" altLang="x-none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28" name="矩形 13328"/>
            <p:cNvSpPr/>
            <p:nvPr/>
          </p:nvSpPr>
          <p:spPr>
            <a:xfrm>
              <a:off x="1406" y="0"/>
              <a:ext cx="317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x-none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(1,1)</a:t>
              </a:r>
              <a:endParaRPr lang="en-US" altLang="x-none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3329" name="组合 13329"/>
          <p:cNvGrpSpPr/>
          <p:nvPr/>
        </p:nvGrpSpPr>
        <p:grpSpPr>
          <a:xfrm>
            <a:off x="5835650" y="200025"/>
            <a:ext cx="719138" cy="1652588"/>
            <a:chOff x="0" y="0"/>
            <a:chExt cx="1132" cy="2603"/>
          </a:xfrm>
        </p:grpSpPr>
        <p:sp>
          <p:nvSpPr>
            <p:cNvPr id="13330" name="矩形 13330"/>
            <p:cNvSpPr/>
            <p:nvPr/>
          </p:nvSpPr>
          <p:spPr>
            <a:xfrm>
              <a:off x="0" y="0"/>
              <a:ext cx="1133" cy="56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170" tIns="46990" rIns="90170" bIns="46990" anchor="ctr"/>
            <a:p>
              <a:pPr algn="ctr"/>
              <a:r>
                <a:rPr lang="en-US" altLang="x-none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(0,N)</a:t>
              </a:r>
              <a:endParaRPr lang="en-US" altLang="x-none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31" name="矩形 13331"/>
            <p:cNvSpPr/>
            <p:nvPr/>
          </p:nvSpPr>
          <p:spPr>
            <a:xfrm>
              <a:off x="0" y="2037"/>
              <a:ext cx="1133" cy="56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170" tIns="46990" rIns="90170" bIns="46990" anchor="ctr"/>
            <a:p>
              <a:pPr algn="ctr"/>
              <a:r>
                <a:rPr lang="en-US" altLang="x-none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(0,1)</a:t>
              </a:r>
              <a:endParaRPr lang="en-US" altLang="x-none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3333" name="组合 13332"/>
          <p:cNvGrpSpPr/>
          <p:nvPr/>
        </p:nvGrpSpPr>
        <p:grpSpPr>
          <a:xfrm>
            <a:off x="1171575" y="3341688"/>
            <a:ext cx="7100888" cy="1657350"/>
            <a:chOff x="0" y="0"/>
            <a:chExt cx="4473" cy="1044"/>
          </a:xfrm>
        </p:grpSpPr>
        <p:sp>
          <p:nvSpPr>
            <p:cNvPr id="2" name="文本框 13333"/>
            <p:cNvSpPr txBox="1"/>
            <p:nvPr/>
          </p:nvSpPr>
          <p:spPr>
            <a:xfrm>
              <a:off x="0" y="91"/>
              <a:ext cx="401" cy="95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square" tIns="82800" bIns="8280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用 户</a:t>
              </a:r>
              <a:endPara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334" name="文本框 13334"/>
            <p:cNvSpPr txBox="1"/>
            <p:nvPr/>
          </p:nvSpPr>
          <p:spPr>
            <a:xfrm>
              <a:off x="2457" y="92"/>
              <a:ext cx="401" cy="95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square" tIns="82800" bIns="8280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帖 子</a:t>
              </a:r>
              <a:endPara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335" name="菱形 13335"/>
            <p:cNvSpPr/>
            <p:nvPr/>
          </p:nvSpPr>
          <p:spPr>
            <a:xfrm>
              <a:off x="863" y="300"/>
              <a:ext cx="980" cy="472"/>
            </a:xfrm>
            <a:prstGeom prst="diamond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0" tIns="0" rIns="0" bIns="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发表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336" name="直接连接符 13336"/>
            <p:cNvSpPr/>
            <p:nvPr/>
          </p:nvSpPr>
          <p:spPr>
            <a:xfrm>
              <a:off x="409" y="545"/>
              <a:ext cx="45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</a:endParaRPr>
            </a:p>
          </p:txBody>
        </p:sp>
        <p:sp>
          <p:nvSpPr>
            <p:cNvPr id="13337" name="直接连接符 13337"/>
            <p:cNvSpPr/>
            <p:nvPr/>
          </p:nvSpPr>
          <p:spPr>
            <a:xfrm>
              <a:off x="1860" y="545"/>
              <a:ext cx="59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</a:endParaRPr>
            </a:p>
          </p:txBody>
        </p:sp>
        <p:sp>
          <p:nvSpPr>
            <p:cNvPr id="13338" name="菱形 13338"/>
            <p:cNvSpPr/>
            <p:nvPr/>
          </p:nvSpPr>
          <p:spPr>
            <a:xfrm>
              <a:off x="3493" y="273"/>
              <a:ext cx="980" cy="472"/>
            </a:xfrm>
            <a:prstGeom prst="diamond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0" tIns="0" rIns="0" bIns="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回复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339" name="直接连接符 13339"/>
            <p:cNvSpPr/>
            <p:nvPr/>
          </p:nvSpPr>
          <p:spPr>
            <a:xfrm>
              <a:off x="2858" y="272"/>
              <a:ext cx="113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</a:endParaRPr>
            </a:p>
          </p:txBody>
        </p:sp>
        <p:sp>
          <p:nvSpPr>
            <p:cNvPr id="13340" name="直接连接符 13340"/>
            <p:cNvSpPr/>
            <p:nvPr/>
          </p:nvSpPr>
          <p:spPr>
            <a:xfrm>
              <a:off x="2858" y="772"/>
              <a:ext cx="113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</a:endParaRPr>
            </a:p>
          </p:txBody>
        </p:sp>
        <p:sp>
          <p:nvSpPr>
            <p:cNvPr id="13341" name="矩形 13341"/>
            <p:cNvSpPr/>
            <p:nvPr/>
          </p:nvSpPr>
          <p:spPr>
            <a:xfrm>
              <a:off x="2994" y="0"/>
              <a:ext cx="952" cy="2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170" tIns="46990" rIns="0" bIns="46990" anchor="ctr"/>
            <a:p>
              <a:pPr algn="r"/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原帖</a:t>
              </a:r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42" name="矩形 13342"/>
            <p:cNvSpPr/>
            <p:nvPr/>
          </p:nvSpPr>
          <p:spPr>
            <a:xfrm>
              <a:off x="2994" y="772"/>
              <a:ext cx="952" cy="2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170" tIns="46990" rIns="0" bIns="46990" anchor="ctr"/>
            <a:p>
              <a:pPr algn="r"/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回帖</a:t>
              </a:r>
              <a:endParaRPr lang="en-US" altLang="x-none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3344" name="组合 13343"/>
          <p:cNvGrpSpPr/>
          <p:nvPr/>
        </p:nvGrpSpPr>
        <p:grpSpPr>
          <a:xfrm>
            <a:off x="1963738" y="3848100"/>
            <a:ext cx="2735262" cy="287338"/>
            <a:chOff x="0" y="0"/>
            <a:chExt cx="1723" cy="181"/>
          </a:xfrm>
        </p:grpSpPr>
        <p:sp>
          <p:nvSpPr>
            <p:cNvPr id="3" name="矩形 13344"/>
            <p:cNvSpPr/>
            <p:nvPr/>
          </p:nvSpPr>
          <p:spPr>
            <a:xfrm>
              <a:off x="0" y="0"/>
              <a:ext cx="317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45" name="矩形 13345"/>
            <p:cNvSpPr/>
            <p:nvPr/>
          </p:nvSpPr>
          <p:spPr>
            <a:xfrm>
              <a:off x="1406" y="0"/>
              <a:ext cx="317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</a:t>
              </a:r>
              <a:endPara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3347" name="组合 13346"/>
          <p:cNvGrpSpPr/>
          <p:nvPr/>
        </p:nvGrpSpPr>
        <p:grpSpPr>
          <a:xfrm>
            <a:off x="5819775" y="3340100"/>
            <a:ext cx="719138" cy="1654175"/>
            <a:chOff x="0" y="0"/>
            <a:chExt cx="1132" cy="2603"/>
          </a:xfrm>
        </p:grpSpPr>
        <p:sp>
          <p:nvSpPr>
            <p:cNvPr id="4" name="矩形 13347"/>
            <p:cNvSpPr/>
            <p:nvPr/>
          </p:nvSpPr>
          <p:spPr>
            <a:xfrm>
              <a:off x="0" y="0"/>
              <a:ext cx="1133" cy="56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170" tIns="46990" rIns="90170" bIns="46990" anchor="ctr"/>
            <a:p>
              <a:pPr algn="ctr"/>
              <a:r>
                <a:rPr lang="zh-CN" altLang="en-US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？</a:t>
              </a:r>
              <a:endPara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48" name="矩形 13348"/>
            <p:cNvSpPr/>
            <p:nvPr/>
          </p:nvSpPr>
          <p:spPr>
            <a:xfrm>
              <a:off x="0" y="2037"/>
              <a:ext cx="1133" cy="56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170" tIns="46990" rIns="90170" bIns="46990" anchor="ctr"/>
            <a:p>
              <a:pPr algn="ctr"/>
              <a:r>
                <a:rPr lang="zh-CN" altLang="en-US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？</a:t>
              </a:r>
              <a:endPara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3350" name="文本框 13349"/>
          <p:cNvSpPr txBox="1"/>
          <p:nvPr/>
        </p:nvSpPr>
        <p:spPr>
          <a:xfrm>
            <a:off x="1819275" y="5703888"/>
            <a:ext cx="5543550" cy="5191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x-none" sz="2800" dirty="0">
                <a:latin typeface="Arial" panose="020B0604020202020204" pitchFamily="34" charset="0"/>
                <a:ea typeface="宋体" panose="02010600030101010101" pitchFamily="2" charset="-122"/>
              </a:rPr>
              <a:t>ER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模型图</a:t>
            </a:r>
            <a:r>
              <a:rPr lang="en-US" altLang="x-none" sz="2800" dirty="0"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2（函数对应关系）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3351" name="组合 13350"/>
          <p:cNvGrpSpPr/>
          <p:nvPr/>
        </p:nvGrpSpPr>
        <p:grpSpPr>
          <a:xfrm>
            <a:off x="1946275" y="4333875"/>
            <a:ext cx="2735263" cy="287338"/>
            <a:chOff x="0" y="0"/>
            <a:chExt cx="1723" cy="181"/>
          </a:xfrm>
        </p:grpSpPr>
        <p:sp>
          <p:nvSpPr>
            <p:cNvPr id="5" name="矩形 13351"/>
            <p:cNvSpPr/>
            <p:nvPr/>
          </p:nvSpPr>
          <p:spPr>
            <a:xfrm>
              <a:off x="0" y="0"/>
              <a:ext cx="317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？</a:t>
              </a:r>
              <a:endPara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52" name="矩形 13352"/>
            <p:cNvSpPr/>
            <p:nvPr/>
          </p:nvSpPr>
          <p:spPr>
            <a:xfrm>
              <a:off x="1406" y="0"/>
              <a:ext cx="317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？</a:t>
              </a:r>
              <a:endPara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3354" name="组合 13353"/>
          <p:cNvGrpSpPr/>
          <p:nvPr/>
        </p:nvGrpSpPr>
        <p:grpSpPr>
          <a:xfrm>
            <a:off x="5875338" y="3324225"/>
            <a:ext cx="719137" cy="1652588"/>
            <a:chOff x="0" y="0"/>
            <a:chExt cx="1132" cy="2603"/>
          </a:xfrm>
        </p:grpSpPr>
        <p:sp>
          <p:nvSpPr>
            <p:cNvPr id="6" name="矩形 13354"/>
            <p:cNvSpPr/>
            <p:nvPr/>
          </p:nvSpPr>
          <p:spPr>
            <a:xfrm>
              <a:off x="0" y="0"/>
              <a:ext cx="1133" cy="56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170" tIns="46990" rIns="90170" bIns="46990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55" name="矩形 13355"/>
            <p:cNvSpPr/>
            <p:nvPr/>
          </p:nvSpPr>
          <p:spPr>
            <a:xfrm>
              <a:off x="0" y="2037"/>
              <a:ext cx="1133" cy="56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170" tIns="46990" rIns="90170" bIns="46990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</a:t>
              </a:r>
              <a:endPara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3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indefinite" fill="hold" display="0" masterRel="nextClick" afterEffect="1"/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3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indefinite" fill="hold" display="0" masterRel="nextClick" afterEffect="1"/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50" grpId="0" bldLvl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文本框 15361"/>
          <p:cNvSpPr txBox="1"/>
          <p:nvPr/>
        </p:nvSpPr>
        <p:spPr>
          <a:xfrm>
            <a:off x="1835150" y="5734050"/>
            <a:ext cx="5545138" cy="5175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x-none" sz="2800" dirty="0">
                <a:latin typeface="Arial" panose="020B0604020202020204" pitchFamily="34" charset="0"/>
                <a:ea typeface="宋体" panose="02010600030101010101" pitchFamily="2" charset="-122"/>
              </a:rPr>
              <a:t>ER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模型图</a:t>
            </a:r>
            <a:r>
              <a:rPr lang="en-US" altLang="x-none" sz="2800" dirty="0"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1（参与方式）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5362" name="组合 15362"/>
          <p:cNvGrpSpPr/>
          <p:nvPr/>
        </p:nvGrpSpPr>
        <p:grpSpPr>
          <a:xfrm>
            <a:off x="250825" y="1557338"/>
            <a:ext cx="2292350" cy="2520950"/>
            <a:chOff x="0" y="0"/>
            <a:chExt cx="1444" cy="1588"/>
          </a:xfrm>
        </p:grpSpPr>
        <p:sp>
          <p:nvSpPr>
            <p:cNvPr id="15363" name="文本框 15363"/>
            <p:cNvSpPr txBox="1"/>
            <p:nvPr/>
          </p:nvSpPr>
          <p:spPr>
            <a:xfrm>
              <a:off x="1043" y="318"/>
              <a:ext cx="401" cy="95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square" tIns="82800" bIns="8280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用 户</a:t>
              </a:r>
              <a:endPara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364" name="椭圆 15364"/>
            <p:cNvSpPr/>
            <p:nvPr/>
          </p:nvSpPr>
          <p:spPr>
            <a:xfrm>
              <a:off x="0" y="0"/>
              <a:ext cx="771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x-none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email</a:t>
              </a:r>
              <a:endParaRPr lang="en-US" altLang="x-none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65" name="椭圆 15365"/>
            <p:cNvSpPr/>
            <p:nvPr/>
          </p:nvSpPr>
          <p:spPr>
            <a:xfrm>
              <a:off x="0" y="408"/>
              <a:ext cx="771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u="sng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用户名</a:t>
              </a:r>
              <a:endParaRPr lang="zh-CN" altLang="en-US" b="1" u="sng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366" name="椭圆 15366"/>
            <p:cNvSpPr/>
            <p:nvPr/>
          </p:nvSpPr>
          <p:spPr>
            <a:xfrm>
              <a:off x="0" y="861"/>
              <a:ext cx="771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电话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367" name="椭圆 15367"/>
            <p:cNvSpPr/>
            <p:nvPr/>
          </p:nvSpPr>
          <p:spPr>
            <a:xfrm>
              <a:off x="0" y="1270"/>
              <a:ext cx="771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地址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368" name="直接连接符 15368"/>
            <p:cNvSpPr/>
            <p:nvPr/>
          </p:nvSpPr>
          <p:spPr>
            <a:xfrm>
              <a:off x="771" y="181"/>
              <a:ext cx="272" cy="27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</a:endParaRPr>
            </a:p>
          </p:txBody>
        </p:sp>
        <p:sp>
          <p:nvSpPr>
            <p:cNvPr id="15369" name="直接连接符 15369"/>
            <p:cNvSpPr/>
            <p:nvPr/>
          </p:nvSpPr>
          <p:spPr>
            <a:xfrm>
              <a:off x="771" y="589"/>
              <a:ext cx="272" cy="18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</a:endParaRPr>
            </a:p>
          </p:txBody>
        </p:sp>
        <p:sp>
          <p:nvSpPr>
            <p:cNvPr id="15370" name="直接连接符 15370"/>
            <p:cNvSpPr/>
            <p:nvPr/>
          </p:nvSpPr>
          <p:spPr>
            <a:xfrm flipV="1">
              <a:off x="771" y="816"/>
              <a:ext cx="272" cy="18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</a:endParaRPr>
            </a:p>
          </p:txBody>
        </p:sp>
        <p:sp>
          <p:nvSpPr>
            <p:cNvPr id="15371" name="直接连接符 15371"/>
            <p:cNvSpPr/>
            <p:nvPr/>
          </p:nvSpPr>
          <p:spPr>
            <a:xfrm flipV="1">
              <a:off x="771" y="1134"/>
              <a:ext cx="272" cy="27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</a:endParaRPr>
            </a:p>
          </p:txBody>
        </p:sp>
      </p:grpSp>
      <p:grpSp>
        <p:nvGrpSpPr>
          <p:cNvPr id="15372" name="组合 15372"/>
          <p:cNvGrpSpPr/>
          <p:nvPr/>
        </p:nvGrpSpPr>
        <p:grpSpPr>
          <a:xfrm>
            <a:off x="4643438" y="549275"/>
            <a:ext cx="3024187" cy="4537075"/>
            <a:chOff x="0" y="0"/>
            <a:chExt cx="1905" cy="2858"/>
          </a:xfrm>
        </p:grpSpPr>
        <p:sp>
          <p:nvSpPr>
            <p:cNvPr id="15373" name="文本框 15373"/>
            <p:cNvSpPr txBox="1"/>
            <p:nvPr/>
          </p:nvSpPr>
          <p:spPr>
            <a:xfrm>
              <a:off x="733" y="953"/>
              <a:ext cx="401" cy="95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square" tIns="82800" bIns="8280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帖 子</a:t>
              </a:r>
              <a:endPara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374" name="椭圆 15374"/>
            <p:cNvSpPr/>
            <p:nvPr/>
          </p:nvSpPr>
          <p:spPr>
            <a:xfrm>
              <a:off x="499" y="0"/>
              <a:ext cx="817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u="sng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帖子</a:t>
              </a:r>
              <a:r>
                <a:rPr lang="en-US" altLang="x-none" b="1" u="sng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ID</a:t>
              </a:r>
              <a:endParaRPr lang="en-US" altLang="x-none" b="1" u="sng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75" name="椭圆 15375"/>
            <p:cNvSpPr/>
            <p:nvPr/>
          </p:nvSpPr>
          <p:spPr>
            <a:xfrm>
              <a:off x="0" y="2539"/>
              <a:ext cx="907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标题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376" name="椭圆 15376"/>
            <p:cNvSpPr/>
            <p:nvPr/>
          </p:nvSpPr>
          <p:spPr>
            <a:xfrm>
              <a:off x="998" y="2540"/>
              <a:ext cx="907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内容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377" name="直接连接符 15377"/>
            <p:cNvSpPr/>
            <p:nvPr/>
          </p:nvSpPr>
          <p:spPr>
            <a:xfrm>
              <a:off x="908" y="318"/>
              <a:ext cx="0" cy="63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</a:endParaRPr>
            </a:p>
          </p:txBody>
        </p:sp>
        <p:sp>
          <p:nvSpPr>
            <p:cNvPr id="15378" name="直接连接符 15378"/>
            <p:cNvSpPr/>
            <p:nvPr/>
          </p:nvSpPr>
          <p:spPr>
            <a:xfrm>
              <a:off x="998" y="1905"/>
              <a:ext cx="182" cy="63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</a:endParaRPr>
            </a:p>
          </p:txBody>
        </p:sp>
        <p:sp>
          <p:nvSpPr>
            <p:cNvPr id="15379" name="直接连接符 15379"/>
            <p:cNvSpPr/>
            <p:nvPr/>
          </p:nvSpPr>
          <p:spPr>
            <a:xfrm flipV="1">
              <a:off x="635" y="1905"/>
              <a:ext cx="272" cy="63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</a:endParaRPr>
            </a:p>
          </p:txBody>
        </p:sp>
      </p:grpSp>
      <p:grpSp>
        <p:nvGrpSpPr>
          <p:cNvPr id="15380" name="组合 15380"/>
          <p:cNvGrpSpPr/>
          <p:nvPr/>
        </p:nvGrpSpPr>
        <p:grpSpPr>
          <a:xfrm>
            <a:off x="2555875" y="2463800"/>
            <a:ext cx="3240088" cy="749300"/>
            <a:chOff x="0" y="0"/>
            <a:chExt cx="2041" cy="472"/>
          </a:xfrm>
        </p:grpSpPr>
        <p:sp>
          <p:nvSpPr>
            <p:cNvPr id="15381" name="菱形 15381"/>
            <p:cNvSpPr/>
            <p:nvPr/>
          </p:nvSpPr>
          <p:spPr>
            <a:xfrm>
              <a:off x="454" y="0"/>
              <a:ext cx="980" cy="472"/>
            </a:xfrm>
            <a:prstGeom prst="diamond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0" tIns="0" rIns="0" bIns="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发表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382" name="直接连接符 15382"/>
            <p:cNvSpPr/>
            <p:nvPr/>
          </p:nvSpPr>
          <p:spPr>
            <a:xfrm>
              <a:off x="0" y="245"/>
              <a:ext cx="45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</a:endParaRPr>
            </a:p>
          </p:txBody>
        </p:sp>
        <p:sp>
          <p:nvSpPr>
            <p:cNvPr id="15383" name="直接连接符 15383"/>
            <p:cNvSpPr/>
            <p:nvPr/>
          </p:nvSpPr>
          <p:spPr>
            <a:xfrm>
              <a:off x="1451" y="245"/>
              <a:ext cx="59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</a:endParaRPr>
            </a:p>
          </p:txBody>
        </p:sp>
      </p:grpSp>
      <p:grpSp>
        <p:nvGrpSpPr>
          <p:cNvPr id="15384" name="组合 15384"/>
          <p:cNvGrpSpPr/>
          <p:nvPr/>
        </p:nvGrpSpPr>
        <p:grpSpPr>
          <a:xfrm>
            <a:off x="2700338" y="2493963"/>
            <a:ext cx="2735262" cy="287337"/>
            <a:chOff x="0" y="0"/>
            <a:chExt cx="1723" cy="181"/>
          </a:xfrm>
        </p:grpSpPr>
        <p:sp>
          <p:nvSpPr>
            <p:cNvPr id="15385" name="矩形 15385"/>
            <p:cNvSpPr/>
            <p:nvPr/>
          </p:nvSpPr>
          <p:spPr>
            <a:xfrm>
              <a:off x="0" y="0"/>
              <a:ext cx="317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(0,N)</a:t>
              </a:r>
              <a:endParaRPr lang="en-US" altLang="x-none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86" name="矩形 15386"/>
            <p:cNvSpPr/>
            <p:nvPr/>
          </p:nvSpPr>
          <p:spPr>
            <a:xfrm>
              <a:off x="1406" y="0"/>
              <a:ext cx="317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(1,1)</a:t>
              </a:r>
              <a:endParaRPr lang="zh-CN" altLang="en-US" dirty="0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</p:grpSp>
      <p:grpSp>
        <p:nvGrpSpPr>
          <p:cNvPr id="15387" name="组合 15387"/>
          <p:cNvGrpSpPr/>
          <p:nvPr/>
        </p:nvGrpSpPr>
        <p:grpSpPr>
          <a:xfrm>
            <a:off x="6443663" y="1916113"/>
            <a:ext cx="2563812" cy="1584325"/>
            <a:chOff x="0" y="0"/>
            <a:chExt cx="1615" cy="998"/>
          </a:xfrm>
        </p:grpSpPr>
        <p:sp>
          <p:nvSpPr>
            <p:cNvPr id="15388" name="菱形 15388"/>
            <p:cNvSpPr/>
            <p:nvPr/>
          </p:nvSpPr>
          <p:spPr>
            <a:xfrm>
              <a:off x="635" y="273"/>
              <a:ext cx="980" cy="472"/>
            </a:xfrm>
            <a:prstGeom prst="diamond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0" tIns="0" rIns="0" bIns="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回复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389" name="直接连接符 15389"/>
            <p:cNvSpPr/>
            <p:nvPr/>
          </p:nvSpPr>
          <p:spPr>
            <a:xfrm>
              <a:off x="0" y="272"/>
              <a:ext cx="113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</a:endParaRPr>
            </a:p>
          </p:txBody>
        </p:sp>
        <p:sp>
          <p:nvSpPr>
            <p:cNvPr id="15390" name="直接连接符 15390"/>
            <p:cNvSpPr/>
            <p:nvPr/>
          </p:nvSpPr>
          <p:spPr>
            <a:xfrm>
              <a:off x="0" y="772"/>
              <a:ext cx="113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</a:endParaRPr>
            </a:p>
          </p:txBody>
        </p:sp>
        <p:sp>
          <p:nvSpPr>
            <p:cNvPr id="15391" name="矩形 15391"/>
            <p:cNvSpPr/>
            <p:nvPr/>
          </p:nvSpPr>
          <p:spPr>
            <a:xfrm>
              <a:off x="136" y="0"/>
              <a:ext cx="952" cy="2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170" tIns="46990" rIns="0" bIns="46990" anchor="ctr"/>
            <a:p>
              <a:pPr algn="r"/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原帖</a:t>
              </a:r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92" name="矩形 15392"/>
            <p:cNvSpPr/>
            <p:nvPr/>
          </p:nvSpPr>
          <p:spPr>
            <a:xfrm>
              <a:off x="136" y="772"/>
              <a:ext cx="952" cy="2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170" tIns="46990" rIns="0" bIns="46990" anchor="ctr"/>
            <a:p>
              <a:pPr marL="1905" lvl="1" indent="455295" algn="r" eaLnBrk="1" hangingPunct="1"/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回帖</a:t>
              </a:r>
              <a:endParaRPr lang="en-US" altLang="x-none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5393" name="组合 15393"/>
          <p:cNvGrpSpPr/>
          <p:nvPr/>
        </p:nvGrpSpPr>
        <p:grpSpPr>
          <a:xfrm>
            <a:off x="6499225" y="1974850"/>
            <a:ext cx="720725" cy="1573213"/>
            <a:chOff x="0" y="0"/>
            <a:chExt cx="1134" cy="2478"/>
          </a:xfrm>
        </p:grpSpPr>
        <p:sp>
          <p:nvSpPr>
            <p:cNvPr id="15394" name="矩形 15394"/>
            <p:cNvSpPr/>
            <p:nvPr/>
          </p:nvSpPr>
          <p:spPr>
            <a:xfrm>
              <a:off x="2" y="0"/>
              <a:ext cx="1132" cy="564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lIns="90170" tIns="46990" rIns="90170" bIns="46990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(0,N)</a:t>
              </a:r>
              <a:endParaRPr lang="zh-CN" altLang="en-US" dirty="0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15395" name="矩形 15395"/>
            <p:cNvSpPr/>
            <p:nvPr/>
          </p:nvSpPr>
          <p:spPr>
            <a:xfrm>
              <a:off x="0" y="1918"/>
              <a:ext cx="1133" cy="56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lIns="90170" tIns="46990" rIns="90170" bIns="46990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(0,1)</a:t>
              </a:r>
              <a:endParaRPr lang="zh-CN" altLang="en-US" dirty="0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</p:grp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文本框 17409"/>
          <p:cNvSpPr txBox="1"/>
          <p:nvPr/>
        </p:nvSpPr>
        <p:spPr>
          <a:xfrm>
            <a:off x="1835150" y="5734050"/>
            <a:ext cx="5545138" cy="5175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x-none" sz="2800" dirty="0">
                <a:latin typeface="Arial" panose="020B0604020202020204" pitchFamily="34" charset="0"/>
                <a:ea typeface="宋体" panose="02010600030101010101" pitchFamily="2" charset="-122"/>
              </a:rPr>
              <a:t>ER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模型图</a:t>
            </a:r>
            <a:r>
              <a:rPr lang="en-US" altLang="x-none" sz="2800" dirty="0"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2（函数对应关系）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7410" name="组合 17410"/>
          <p:cNvGrpSpPr/>
          <p:nvPr/>
        </p:nvGrpSpPr>
        <p:grpSpPr>
          <a:xfrm>
            <a:off x="250825" y="1557338"/>
            <a:ext cx="2292350" cy="2520950"/>
            <a:chOff x="0" y="0"/>
            <a:chExt cx="1444" cy="1588"/>
          </a:xfrm>
        </p:grpSpPr>
        <p:sp>
          <p:nvSpPr>
            <p:cNvPr id="17411" name="文本框 17411"/>
            <p:cNvSpPr txBox="1"/>
            <p:nvPr/>
          </p:nvSpPr>
          <p:spPr>
            <a:xfrm>
              <a:off x="1043" y="318"/>
              <a:ext cx="401" cy="95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square" tIns="82800" bIns="8280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用 户</a:t>
              </a:r>
              <a:endPara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412" name="椭圆 17412"/>
            <p:cNvSpPr/>
            <p:nvPr/>
          </p:nvSpPr>
          <p:spPr>
            <a:xfrm>
              <a:off x="0" y="0"/>
              <a:ext cx="771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x-none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email</a:t>
              </a:r>
              <a:endParaRPr lang="en-US" altLang="x-none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13" name="椭圆 17413"/>
            <p:cNvSpPr/>
            <p:nvPr/>
          </p:nvSpPr>
          <p:spPr>
            <a:xfrm>
              <a:off x="0" y="408"/>
              <a:ext cx="771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u="sng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用户名</a:t>
              </a:r>
              <a:endParaRPr lang="zh-CN" altLang="en-US" b="1" u="sng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414" name="椭圆 17414"/>
            <p:cNvSpPr/>
            <p:nvPr/>
          </p:nvSpPr>
          <p:spPr>
            <a:xfrm>
              <a:off x="0" y="861"/>
              <a:ext cx="771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电话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415" name="椭圆 17415"/>
            <p:cNvSpPr/>
            <p:nvPr/>
          </p:nvSpPr>
          <p:spPr>
            <a:xfrm>
              <a:off x="0" y="1270"/>
              <a:ext cx="771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地址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416" name="直接连接符 17416"/>
            <p:cNvSpPr/>
            <p:nvPr/>
          </p:nvSpPr>
          <p:spPr>
            <a:xfrm>
              <a:off x="771" y="181"/>
              <a:ext cx="272" cy="27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</a:endParaRPr>
            </a:p>
          </p:txBody>
        </p:sp>
        <p:sp>
          <p:nvSpPr>
            <p:cNvPr id="17417" name="直接连接符 17417"/>
            <p:cNvSpPr/>
            <p:nvPr/>
          </p:nvSpPr>
          <p:spPr>
            <a:xfrm>
              <a:off x="771" y="589"/>
              <a:ext cx="272" cy="18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</a:endParaRPr>
            </a:p>
          </p:txBody>
        </p:sp>
        <p:sp>
          <p:nvSpPr>
            <p:cNvPr id="17418" name="直接连接符 17418"/>
            <p:cNvSpPr/>
            <p:nvPr/>
          </p:nvSpPr>
          <p:spPr>
            <a:xfrm flipV="1">
              <a:off x="771" y="816"/>
              <a:ext cx="272" cy="18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</a:endParaRPr>
            </a:p>
          </p:txBody>
        </p:sp>
        <p:sp>
          <p:nvSpPr>
            <p:cNvPr id="17419" name="直接连接符 17419"/>
            <p:cNvSpPr/>
            <p:nvPr/>
          </p:nvSpPr>
          <p:spPr>
            <a:xfrm flipV="1">
              <a:off x="771" y="1134"/>
              <a:ext cx="272" cy="27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</a:endParaRPr>
            </a:p>
          </p:txBody>
        </p:sp>
      </p:grpSp>
      <p:grpSp>
        <p:nvGrpSpPr>
          <p:cNvPr id="17420" name="组合 17420"/>
          <p:cNvGrpSpPr/>
          <p:nvPr/>
        </p:nvGrpSpPr>
        <p:grpSpPr>
          <a:xfrm>
            <a:off x="4643438" y="549275"/>
            <a:ext cx="3024187" cy="4537075"/>
            <a:chOff x="0" y="0"/>
            <a:chExt cx="1905" cy="2858"/>
          </a:xfrm>
        </p:grpSpPr>
        <p:sp>
          <p:nvSpPr>
            <p:cNvPr id="17421" name="文本框 17421"/>
            <p:cNvSpPr txBox="1"/>
            <p:nvPr/>
          </p:nvSpPr>
          <p:spPr>
            <a:xfrm>
              <a:off x="733" y="953"/>
              <a:ext cx="401" cy="95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square" tIns="82800" bIns="8280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帖 子</a:t>
              </a:r>
              <a:endPara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422" name="椭圆 17422"/>
            <p:cNvSpPr/>
            <p:nvPr/>
          </p:nvSpPr>
          <p:spPr>
            <a:xfrm>
              <a:off x="499" y="0"/>
              <a:ext cx="817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u="sng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帖子</a:t>
              </a:r>
              <a:r>
                <a:rPr lang="en-US" altLang="x-none" b="1" u="sng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ID</a:t>
              </a:r>
              <a:endParaRPr lang="en-US" altLang="x-none" b="1" u="sng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23" name="椭圆 17423"/>
            <p:cNvSpPr/>
            <p:nvPr/>
          </p:nvSpPr>
          <p:spPr>
            <a:xfrm>
              <a:off x="0" y="2539"/>
              <a:ext cx="907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标题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424" name="椭圆 17424"/>
            <p:cNvSpPr/>
            <p:nvPr/>
          </p:nvSpPr>
          <p:spPr>
            <a:xfrm>
              <a:off x="998" y="2540"/>
              <a:ext cx="907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内容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425" name="直接连接符 17425"/>
            <p:cNvSpPr/>
            <p:nvPr/>
          </p:nvSpPr>
          <p:spPr>
            <a:xfrm>
              <a:off x="908" y="318"/>
              <a:ext cx="0" cy="63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</a:endParaRPr>
            </a:p>
          </p:txBody>
        </p:sp>
        <p:sp>
          <p:nvSpPr>
            <p:cNvPr id="17426" name="直接连接符 17426"/>
            <p:cNvSpPr/>
            <p:nvPr/>
          </p:nvSpPr>
          <p:spPr>
            <a:xfrm>
              <a:off x="998" y="1905"/>
              <a:ext cx="182" cy="63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</a:endParaRPr>
            </a:p>
          </p:txBody>
        </p:sp>
        <p:sp>
          <p:nvSpPr>
            <p:cNvPr id="17427" name="直接连接符 17427"/>
            <p:cNvSpPr/>
            <p:nvPr/>
          </p:nvSpPr>
          <p:spPr>
            <a:xfrm flipV="1">
              <a:off x="635" y="1905"/>
              <a:ext cx="272" cy="63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</a:endParaRPr>
            </a:p>
          </p:txBody>
        </p:sp>
      </p:grpSp>
      <p:grpSp>
        <p:nvGrpSpPr>
          <p:cNvPr id="17428" name="组合 17428"/>
          <p:cNvGrpSpPr/>
          <p:nvPr/>
        </p:nvGrpSpPr>
        <p:grpSpPr>
          <a:xfrm>
            <a:off x="2555875" y="2463800"/>
            <a:ext cx="3240088" cy="749300"/>
            <a:chOff x="0" y="0"/>
            <a:chExt cx="2041" cy="472"/>
          </a:xfrm>
        </p:grpSpPr>
        <p:sp>
          <p:nvSpPr>
            <p:cNvPr id="17429" name="菱形 17429"/>
            <p:cNvSpPr/>
            <p:nvPr/>
          </p:nvSpPr>
          <p:spPr>
            <a:xfrm>
              <a:off x="454" y="0"/>
              <a:ext cx="980" cy="472"/>
            </a:xfrm>
            <a:prstGeom prst="diamond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0" tIns="0" rIns="0" bIns="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发表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430" name="直接连接符 17430"/>
            <p:cNvSpPr/>
            <p:nvPr/>
          </p:nvSpPr>
          <p:spPr>
            <a:xfrm>
              <a:off x="0" y="245"/>
              <a:ext cx="45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</a:endParaRPr>
            </a:p>
          </p:txBody>
        </p:sp>
        <p:sp>
          <p:nvSpPr>
            <p:cNvPr id="17431" name="直接连接符 17431"/>
            <p:cNvSpPr/>
            <p:nvPr/>
          </p:nvSpPr>
          <p:spPr>
            <a:xfrm>
              <a:off x="1451" y="245"/>
              <a:ext cx="59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</a:endParaRPr>
            </a:p>
          </p:txBody>
        </p:sp>
      </p:grpSp>
      <p:grpSp>
        <p:nvGrpSpPr>
          <p:cNvPr id="17432" name="组合 17432"/>
          <p:cNvGrpSpPr/>
          <p:nvPr/>
        </p:nvGrpSpPr>
        <p:grpSpPr>
          <a:xfrm>
            <a:off x="2700338" y="2493963"/>
            <a:ext cx="2735262" cy="287337"/>
            <a:chOff x="0" y="0"/>
            <a:chExt cx="1723" cy="181"/>
          </a:xfrm>
        </p:grpSpPr>
        <p:sp>
          <p:nvSpPr>
            <p:cNvPr id="17433" name="矩形 17433"/>
            <p:cNvSpPr/>
            <p:nvPr/>
          </p:nvSpPr>
          <p:spPr>
            <a:xfrm>
              <a:off x="0" y="0"/>
              <a:ext cx="317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x-none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34" name="矩形 17434"/>
            <p:cNvSpPr/>
            <p:nvPr/>
          </p:nvSpPr>
          <p:spPr>
            <a:xfrm>
              <a:off x="1406" y="0"/>
              <a:ext cx="317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</a:t>
              </a:r>
              <a:endParaRPr lang="zh-CN" altLang="en-US" dirty="0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</p:grpSp>
      <p:grpSp>
        <p:nvGrpSpPr>
          <p:cNvPr id="17435" name="组合 17435"/>
          <p:cNvGrpSpPr/>
          <p:nvPr/>
        </p:nvGrpSpPr>
        <p:grpSpPr>
          <a:xfrm>
            <a:off x="6443663" y="1916113"/>
            <a:ext cx="2563812" cy="1584325"/>
            <a:chOff x="0" y="0"/>
            <a:chExt cx="1615" cy="998"/>
          </a:xfrm>
        </p:grpSpPr>
        <p:sp>
          <p:nvSpPr>
            <p:cNvPr id="17436" name="菱形 17436"/>
            <p:cNvSpPr/>
            <p:nvPr/>
          </p:nvSpPr>
          <p:spPr>
            <a:xfrm>
              <a:off x="635" y="273"/>
              <a:ext cx="980" cy="472"/>
            </a:xfrm>
            <a:prstGeom prst="diamond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0" tIns="0" rIns="0" bIns="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回复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437" name="直接连接符 17437"/>
            <p:cNvSpPr/>
            <p:nvPr/>
          </p:nvSpPr>
          <p:spPr>
            <a:xfrm>
              <a:off x="0" y="272"/>
              <a:ext cx="113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</a:endParaRPr>
            </a:p>
          </p:txBody>
        </p:sp>
        <p:sp>
          <p:nvSpPr>
            <p:cNvPr id="17438" name="直接连接符 17438"/>
            <p:cNvSpPr/>
            <p:nvPr/>
          </p:nvSpPr>
          <p:spPr>
            <a:xfrm>
              <a:off x="0" y="772"/>
              <a:ext cx="113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</a:endParaRPr>
            </a:p>
          </p:txBody>
        </p:sp>
        <p:sp>
          <p:nvSpPr>
            <p:cNvPr id="17439" name="矩形 17439"/>
            <p:cNvSpPr/>
            <p:nvPr/>
          </p:nvSpPr>
          <p:spPr>
            <a:xfrm>
              <a:off x="136" y="0"/>
              <a:ext cx="952" cy="2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170" tIns="46990" rIns="0" bIns="46990" anchor="ctr"/>
            <a:p>
              <a:pPr algn="r"/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原帖</a:t>
              </a:r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40" name="矩形 17440"/>
            <p:cNvSpPr/>
            <p:nvPr/>
          </p:nvSpPr>
          <p:spPr>
            <a:xfrm>
              <a:off x="136" y="772"/>
              <a:ext cx="952" cy="2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170" tIns="46990" rIns="0" bIns="46990" anchor="ctr"/>
            <a:p>
              <a:pPr marL="1905" lvl="1" indent="455295" algn="r" eaLnBrk="1" hangingPunct="1"/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回帖</a:t>
              </a:r>
              <a:endParaRPr lang="en-US" altLang="x-none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7441" name="组合 17441"/>
          <p:cNvGrpSpPr/>
          <p:nvPr/>
        </p:nvGrpSpPr>
        <p:grpSpPr>
          <a:xfrm>
            <a:off x="6499225" y="1974850"/>
            <a:ext cx="720725" cy="1573213"/>
            <a:chOff x="0" y="0"/>
            <a:chExt cx="1134" cy="2478"/>
          </a:xfrm>
        </p:grpSpPr>
        <p:sp>
          <p:nvSpPr>
            <p:cNvPr id="17442" name="矩形 17442"/>
            <p:cNvSpPr/>
            <p:nvPr/>
          </p:nvSpPr>
          <p:spPr>
            <a:xfrm>
              <a:off x="2" y="0"/>
              <a:ext cx="1132" cy="564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lIns="90170" tIns="46990" rIns="90170" bIns="46990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zh-CN" altLang="en-US" dirty="0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17443" name="矩形 17443"/>
            <p:cNvSpPr/>
            <p:nvPr/>
          </p:nvSpPr>
          <p:spPr>
            <a:xfrm>
              <a:off x="0" y="1918"/>
              <a:ext cx="1133" cy="56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lIns="90170" tIns="46990" rIns="90170" bIns="46990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</a:t>
              </a:r>
              <a:endParaRPr lang="zh-CN" altLang="en-US" dirty="0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</p:grp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Rectangle 2"/>
          <p:cNvSpPr>
            <a:spLocks noGrp="1"/>
          </p:cNvSpPr>
          <p:nvPr/>
        </p:nvSpPr>
        <p:spPr>
          <a:xfrm>
            <a:off x="0" y="44450"/>
            <a:ext cx="9144000" cy="533400"/>
          </a:xfrm>
          <a:prstGeom prst="rect">
            <a:avLst/>
          </a:prstGeom>
          <a:noFill/>
          <a:ln w="9525">
            <a:noFill/>
          </a:ln>
        </p:spPr>
        <p:txBody>
          <a:bodyPr wrap="square" lIns="90170" tIns="46990" rIns="90170" bIns="46990" anchor="ctr"/>
          <a:p>
            <a:pPr algn="ctr"/>
            <a:r>
              <a:rPr lang="zh-CN" altLang="en-US" sz="3200" b="1" u="sng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问题</a:t>
            </a:r>
            <a:r>
              <a:rPr lang="en-US" altLang="zh-CN" sz="3200" b="1" u="sng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r>
              <a:rPr lang="zh-CN" altLang="en-US" sz="3200" b="1" u="sng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：向关系模型的转换</a:t>
            </a:r>
            <a:endParaRPr lang="zh-CN" altLang="en-US" sz="3200" b="1" u="sng">
              <a:solidFill>
                <a:schemeClr val="tx2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9459" name="文本框 19458"/>
          <p:cNvSpPr txBox="1"/>
          <p:nvPr/>
        </p:nvSpPr>
        <p:spPr>
          <a:xfrm>
            <a:off x="844550" y="5113338"/>
            <a:ext cx="7400925" cy="17002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10000"/>
              </a:lnSpc>
            </a:pP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实体的转换：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1" indent="0" algn="l" eaLnBrk="1" latinLnBrk="0" hangingPunct="1">
              <a:lnSpc>
                <a:spcPct val="110000"/>
              </a:lnSpc>
            </a:pP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用户(用户名, 电话, 地址, email)</a:t>
            </a:r>
            <a:endParaRPr lang="zh-CN" altLang="en-US" sz="3200" b="1" dirty="0">
              <a:solidFill>
                <a:schemeClr val="accent2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1" indent="0" algn="l" eaLnBrk="1" latinLnBrk="0" hangingPunct="1">
              <a:lnSpc>
                <a:spcPct val="110000"/>
              </a:lnSpc>
            </a:pP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帖子(帖子ID, 标题, 内容)</a:t>
            </a:r>
            <a:endParaRPr lang="zh-CN" altLang="en-US" sz="3200" b="1" dirty="0">
              <a:solidFill>
                <a:schemeClr val="accent2"/>
              </a:solidFill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pic>
        <p:nvPicPr>
          <p:cNvPr id="2" name="图片 1945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413" y="549275"/>
            <a:ext cx="8640762" cy="46466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7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charRg st="7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3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459">
                                            <p:txEl>
                                              <p:charRg st="30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ldLvl="2" build="p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文本框 21505"/>
          <p:cNvSpPr txBox="1"/>
          <p:nvPr/>
        </p:nvSpPr>
        <p:spPr>
          <a:xfrm>
            <a:off x="342900" y="4683125"/>
            <a:ext cx="8477250" cy="18462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'发表' 联系的转换：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1" indent="0" algn="l" eaLnBrk="1" latinLnBrk="0" hangingPunct="1">
              <a:lnSpc>
                <a:spcPct val="120000"/>
              </a:lnSpc>
            </a:pP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用户(用户名, 电话, 地址, email)</a:t>
            </a:r>
            <a:endParaRPr lang="zh-CN" altLang="en-US" sz="3200" b="1" dirty="0">
              <a:solidFill>
                <a:schemeClr val="accent2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1" indent="0" algn="l" eaLnBrk="1" latinLnBrk="0" hangingPunct="1">
              <a:lnSpc>
                <a:spcPct val="120000"/>
              </a:lnSpc>
            </a:pP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帖子(帖子ID, 标题, 内容 ,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用户名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)</a:t>
            </a:r>
            <a:endParaRPr lang="zh-CN" altLang="en-US" sz="3200" b="1" dirty="0">
              <a:solidFill>
                <a:schemeClr val="accent2"/>
              </a:solidFill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pic>
        <p:nvPicPr>
          <p:cNvPr id="21506" name="图片 215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413" y="47625"/>
            <a:ext cx="8640762" cy="46466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507" name="Rectangle 2"/>
          <p:cNvSpPr>
            <a:spLocks noGrp="1"/>
          </p:cNvSpPr>
          <p:nvPr/>
        </p:nvSpPr>
        <p:spPr>
          <a:xfrm>
            <a:off x="0" y="44450"/>
            <a:ext cx="4932363" cy="533400"/>
          </a:xfrm>
          <a:prstGeom prst="rect">
            <a:avLst/>
          </a:prstGeom>
          <a:noFill/>
          <a:ln w="9525">
            <a:noFill/>
          </a:ln>
        </p:spPr>
        <p:txBody>
          <a:bodyPr wrap="square" lIns="90170" tIns="46990" rIns="90170" bIns="46990" anchor="ctr"/>
          <a:p>
            <a:pPr algn="ctr"/>
            <a:r>
              <a:rPr lang="zh-CN" altLang="en-US" sz="3200" b="1" u="sng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问题</a:t>
            </a:r>
            <a:r>
              <a:rPr lang="en-US" altLang="zh-CN" sz="3200" b="1" u="sng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r>
              <a:rPr lang="zh-CN" altLang="en-US" sz="3200" b="1" u="sng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：向关系模型的转换</a:t>
            </a:r>
            <a:endParaRPr lang="zh-CN" altLang="en-US" sz="3200" b="1" u="sng">
              <a:solidFill>
                <a:schemeClr val="tx2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1509" name="线形标注 2 21508"/>
          <p:cNvSpPr/>
          <p:nvPr/>
        </p:nvSpPr>
        <p:spPr>
          <a:xfrm>
            <a:off x="7381875" y="5186363"/>
            <a:ext cx="1655763" cy="906462"/>
          </a:xfrm>
          <a:prstGeom prst="borderCallout2">
            <a:avLst>
              <a:gd name="adj1" fmla="val 12606"/>
              <a:gd name="adj2" fmla="val -4602"/>
              <a:gd name="adj3" fmla="val 12606"/>
              <a:gd name="adj4" fmla="val -23389"/>
              <a:gd name="adj5" fmla="val 88306"/>
              <a:gd name="adj6" fmla="val -42139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arrow" w="lg" len="med"/>
          </a:ln>
        </p:spPr>
        <p:txBody>
          <a:bodyPr lIns="90170" tIns="46990" rIns="90170" bIns="46990" anchor="t"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Trans. Rule 4</a:t>
            </a:r>
            <a:endParaRPr lang="zh-CN" altLang="en-US" sz="2800" b="1" dirty="0">
              <a:solidFill>
                <a:srgbClr val="FF0000"/>
              </a:solidFill>
              <a:latin typeface="Arial" panose="020B0604020202020204" pitchFamily="34" charset="0"/>
              <a:ea typeface="Times New Roman" panose="02020603050405020304" pitchFamily="2" charset="0"/>
            </a:endParaRPr>
          </a:p>
        </p:txBody>
      </p:sp>
      <p:sp>
        <p:nvSpPr>
          <p:cNvPr id="21510" name="文本框 21509"/>
          <p:cNvSpPr txBox="1"/>
          <p:nvPr/>
        </p:nvSpPr>
        <p:spPr>
          <a:xfrm>
            <a:off x="5216525" y="5949950"/>
            <a:ext cx="1803400" cy="5810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lIns="90170" tIns="46990" rIns="90170" bIns="46990" anchor="t">
            <a:spAutoFit/>
          </a:bodyPr>
          <a:p>
            <a:r>
              <a:rPr lang="zh-CN" altLang="en-US" sz="32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zh-CN" altLang="en-US" sz="32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0" grpId="0" bldLvl="0" animBg="1"/>
      <p:bldP spid="21509" grpId="0" bldLvl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文本框 23553"/>
          <p:cNvSpPr txBox="1"/>
          <p:nvPr/>
        </p:nvSpPr>
        <p:spPr>
          <a:xfrm>
            <a:off x="342900" y="4683125"/>
            <a:ext cx="8477250" cy="18462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1" indent="0" algn="l" eaLnBrk="1" latinLnBrk="0" hangingPunct="1">
              <a:lnSpc>
                <a:spcPct val="120000"/>
              </a:lnSpc>
            </a:pP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用户(用户名, 电话, 地址, email)</a:t>
            </a:r>
            <a:endParaRPr lang="zh-CN" altLang="en-US" sz="3200" b="1" dirty="0">
              <a:solidFill>
                <a:schemeClr val="accent2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1" indent="0" algn="l" eaLnBrk="1" latinLnBrk="0" hangingPunct="1">
              <a:lnSpc>
                <a:spcPct val="120000"/>
              </a:lnSpc>
            </a:pP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帖子(帖子ID, 标题, 内容 , 用户名 )</a:t>
            </a:r>
            <a:endParaRPr lang="zh-CN" altLang="en-US" sz="3200" b="1" dirty="0">
              <a:solidFill>
                <a:schemeClr val="accent2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'回复' 联系如何向关系进行转换？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pic>
        <p:nvPicPr>
          <p:cNvPr id="23554" name="图片 235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413" y="47625"/>
            <a:ext cx="8640762" cy="46466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555" name="Rectangle 2"/>
          <p:cNvSpPr>
            <a:spLocks noGrp="1"/>
          </p:cNvSpPr>
          <p:nvPr/>
        </p:nvSpPr>
        <p:spPr>
          <a:xfrm>
            <a:off x="0" y="44450"/>
            <a:ext cx="4932363" cy="533400"/>
          </a:xfrm>
          <a:prstGeom prst="rect">
            <a:avLst/>
          </a:prstGeom>
          <a:noFill/>
          <a:ln w="9525">
            <a:noFill/>
          </a:ln>
        </p:spPr>
        <p:txBody>
          <a:bodyPr wrap="square" lIns="90170" tIns="46990" rIns="90170" bIns="46990" anchor="ctr"/>
          <a:p>
            <a:pPr algn="ctr"/>
            <a:r>
              <a:rPr lang="zh-CN" altLang="en-US" sz="3200" b="1" u="sng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问题</a:t>
            </a:r>
            <a:r>
              <a:rPr lang="en-US" altLang="zh-CN" sz="3200" b="1" u="sng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r>
              <a:rPr lang="zh-CN" altLang="en-US" sz="3200" b="1" u="sng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：向关系模型的转换</a:t>
            </a:r>
            <a:endParaRPr lang="zh-CN" altLang="en-US" sz="3200" b="1" u="sng">
              <a:solidFill>
                <a:schemeClr val="tx2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3556" name="曲线 346"/>
          <p:cNvSpPr/>
          <p:nvPr/>
        </p:nvSpPr>
        <p:spPr>
          <a:xfrm>
            <a:off x="5364163" y="949325"/>
            <a:ext cx="3830637" cy="2913063"/>
          </a:xfrm>
          <a:custGeom>
            <a:avLst/>
            <a:gdLst/>
            <a:ahLst/>
            <a:cxnLst/>
            <a:pathLst>
              <a:path w="21600" h="21600">
                <a:moveTo>
                  <a:pt x="3611" y="2136"/>
                </a:moveTo>
                <a:cubicBezTo>
                  <a:pt x="4957" y="1760"/>
                  <a:pt x="8047" y="0"/>
                  <a:pt x="11137" y="785"/>
                </a:cubicBezTo>
                <a:cubicBezTo>
                  <a:pt x="14227" y="1570"/>
                  <a:pt x="17198" y="3308"/>
                  <a:pt x="19052" y="6056"/>
                </a:cubicBezTo>
                <a:cubicBezTo>
                  <a:pt x="20906" y="8803"/>
                  <a:pt x="21600" y="11842"/>
                  <a:pt x="20403" y="14517"/>
                </a:cubicBezTo>
                <a:cubicBezTo>
                  <a:pt x="19207" y="17192"/>
                  <a:pt x="16293" y="18437"/>
                  <a:pt x="13071" y="19418"/>
                </a:cubicBezTo>
                <a:cubicBezTo>
                  <a:pt x="9848" y="20400"/>
                  <a:pt x="6873" y="21600"/>
                  <a:pt x="4286" y="19418"/>
                </a:cubicBezTo>
                <a:cubicBezTo>
                  <a:pt x="1699" y="17237"/>
                  <a:pt x="273" y="11966"/>
                  <a:pt x="136" y="8512"/>
                </a:cubicBezTo>
                <a:cubicBezTo>
                  <a:pt x="0" y="5057"/>
                  <a:pt x="2834" y="3190"/>
                  <a:pt x="3611" y="2136"/>
                </a:cubicBezTo>
                <a:close/>
              </a:path>
            </a:pathLst>
          </a:custGeom>
          <a:noFill/>
          <a:ln w="25400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文本框 25601"/>
          <p:cNvSpPr txBox="1"/>
          <p:nvPr/>
        </p:nvSpPr>
        <p:spPr>
          <a:xfrm>
            <a:off x="342900" y="4826000"/>
            <a:ext cx="8477250" cy="12620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27025" indent="-327025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可以将'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回复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'联系单独转换成一个关系！</a:t>
            </a:r>
            <a:endParaRPr lang="zh-CN" altLang="en-US" sz="3200" b="1" dirty="0">
              <a:solidFill>
                <a:schemeClr val="accent2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498475" lvl="1" indent="0" algn="l" eaLnBrk="1" latinLnBrk="0" hangingPunct="1">
              <a:lnSpc>
                <a:spcPct val="120000"/>
              </a:lnSpc>
              <a:buSzPct val="100000"/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回复 (原帖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ID, 回帖ID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)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pic>
        <p:nvPicPr>
          <p:cNvPr id="2" name="图片 256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413" y="47625"/>
            <a:ext cx="8640762" cy="46466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603" name="Rectangle 2"/>
          <p:cNvSpPr>
            <a:spLocks noGrp="1"/>
          </p:cNvSpPr>
          <p:nvPr/>
        </p:nvSpPr>
        <p:spPr>
          <a:xfrm>
            <a:off x="0" y="44450"/>
            <a:ext cx="4932363" cy="533400"/>
          </a:xfrm>
          <a:prstGeom prst="rect">
            <a:avLst/>
          </a:prstGeom>
          <a:noFill/>
          <a:ln w="9525">
            <a:noFill/>
          </a:ln>
        </p:spPr>
        <p:txBody>
          <a:bodyPr wrap="square" lIns="90170" tIns="46990" rIns="90170" bIns="46990" anchor="ctr"/>
          <a:p>
            <a:pPr algn="ctr"/>
            <a:r>
              <a:rPr lang="zh-CN" altLang="en-US" sz="3200" b="1" u="sng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问题</a:t>
            </a:r>
            <a:r>
              <a:rPr lang="en-US" altLang="zh-CN" sz="3200" b="1" u="sng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r>
              <a:rPr lang="zh-CN" altLang="en-US" sz="3200" b="1" u="sng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：向关系模型的转换</a:t>
            </a:r>
            <a:endParaRPr lang="zh-CN" altLang="en-US" sz="3200" b="1" u="sng">
              <a:solidFill>
                <a:schemeClr val="tx2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5604" name="曲线 346"/>
          <p:cNvSpPr/>
          <p:nvPr/>
        </p:nvSpPr>
        <p:spPr>
          <a:xfrm>
            <a:off x="5364163" y="949325"/>
            <a:ext cx="3830637" cy="2913063"/>
          </a:xfrm>
          <a:custGeom>
            <a:avLst/>
            <a:gdLst/>
            <a:ahLst/>
            <a:cxnLst/>
            <a:pathLst>
              <a:path w="21600" h="21600">
                <a:moveTo>
                  <a:pt x="3611" y="2136"/>
                </a:moveTo>
                <a:cubicBezTo>
                  <a:pt x="4957" y="1760"/>
                  <a:pt x="8047" y="0"/>
                  <a:pt x="11137" y="785"/>
                </a:cubicBezTo>
                <a:cubicBezTo>
                  <a:pt x="14227" y="1570"/>
                  <a:pt x="17198" y="3308"/>
                  <a:pt x="19052" y="6056"/>
                </a:cubicBezTo>
                <a:cubicBezTo>
                  <a:pt x="20906" y="8803"/>
                  <a:pt x="21600" y="11842"/>
                  <a:pt x="20403" y="14517"/>
                </a:cubicBezTo>
                <a:cubicBezTo>
                  <a:pt x="19207" y="17192"/>
                  <a:pt x="16293" y="18437"/>
                  <a:pt x="13071" y="19418"/>
                </a:cubicBezTo>
                <a:cubicBezTo>
                  <a:pt x="9848" y="20400"/>
                  <a:pt x="6873" y="21600"/>
                  <a:pt x="4286" y="19418"/>
                </a:cubicBezTo>
                <a:cubicBezTo>
                  <a:pt x="1699" y="17237"/>
                  <a:pt x="273" y="11966"/>
                  <a:pt x="136" y="8512"/>
                </a:cubicBezTo>
                <a:cubicBezTo>
                  <a:pt x="0" y="5057"/>
                  <a:pt x="2834" y="3190"/>
                  <a:pt x="3611" y="2136"/>
                </a:cubicBezTo>
                <a:close/>
              </a:path>
            </a:pathLst>
          </a:custGeom>
          <a:noFill/>
          <a:ln w="25400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5606" name="文本框 25605"/>
          <p:cNvSpPr txBox="1"/>
          <p:nvPr/>
        </p:nvSpPr>
        <p:spPr>
          <a:xfrm>
            <a:off x="349250" y="6107113"/>
            <a:ext cx="5230813" cy="5794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1905" indent="455295">
              <a:buFont typeface="Wingdings" panose="05000000000000000000" pitchFamily="2" charset="2"/>
              <a:buChar char="n"/>
            </a:pP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该关系的关键字是什么？</a:t>
            </a:r>
            <a:endParaRPr lang="zh-CN" altLang="en-US" sz="3200" b="1" dirty="0">
              <a:solidFill>
                <a:srgbClr val="0000CC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5607" name="文本框 25606"/>
          <p:cNvSpPr txBox="1"/>
          <p:nvPr/>
        </p:nvSpPr>
        <p:spPr>
          <a:xfrm>
            <a:off x="5478463" y="6102350"/>
            <a:ext cx="175895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/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回帖ID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charRg st="20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2">
                                            <p:txEl>
                                              <p:charRg st="20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6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7" grpId="0" bldLvl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文本框 27649"/>
          <p:cNvSpPr txBox="1"/>
          <p:nvPr/>
        </p:nvSpPr>
        <p:spPr>
          <a:xfrm>
            <a:off x="342900" y="4756150"/>
            <a:ext cx="8477250" cy="1873250"/>
          </a:xfrm>
          <a:prstGeom prst="rect">
            <a:avLst/>
          </a:prstGeom>
          <a:noFill/>
          <a:ln w="254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0170" tIns="46990" rIns="90170" bIns="46990" anchor="t">
            <a:spAutoFit/>
          </a:bodyPr>
          <a:p>
            <a:pPr lvl="1" indent="0" algn="l" eaLnBrk="1" latinLnBrk="0" hangingPunct="1">
              <a:lnSpc>
                <a:spcPct val="120000"/>
              </a:lnSpc>
            </a:pPr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2" charset="0"/>
              </a:rPr>
              <a:t>用户 ( </a:t>
            </a:r>
            <a:r>
              <a:rPr lang="zh-CN" altLang="en-US" sz="3200" b="1" u="sng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2" charset="0"/>
              </a:rPr>
              <a:t>用户名</a:t>
            </a:r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2" charset="0"/>
              </a:rPr>
              <a:t>, 电话, 地址, email)</a:t>
            </a:r>
            <a:endParaRPr lang="zh-CN" altLang="en-US" sz="3200" b="1" dirty="0">
              <a:solidFill>
                <a:srgbClr val="FF0000"/>
              </a:solidFill>
              <a:latin typeface="Arial" panose="020B0604020202020204" pitchFamily="34" charset="0"/>
              <a:cs typeface="Times New Roman" panose="02020603050405020304" pitchFamily="2" charset="0"/>
            </a:endParaRPr>
          </a:p>
          <a:p>
            <a:pPr lvl="1" indent="0" algn="l" eaLnBrk="1" latinLnBrk="0" hangingPunct="1">
              <a:lnSpc>
                <a:spcPct val="120000"/>
              </a:lnSpc>
            </a:pPr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2" charset="0"/>
              </a:rPr>
              <a:t>帖子 ( </a:t>
            </a:r>
            <a:r>
              <a:rPr lang="zh-CN" altLang="en-US" sz="3200" b="1" u="sng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2" charset="0"/>
              </a:rPr>
              <a:t>帖子ID</a:t>
            </a:r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2" charset="0"/>
              </a:rPr>
              <a:t>, 标题, 内容, 用户名 )</a:t>
            </a:r>
            <a:endParaRPr lang="zh-CN" altLang="en-US" sz="3200" b="1" dirty="0">
              <a:solidFill>
                <a:srgbClr val="FF0000"/>
              </a:solidFill>
              <a:latin typeface="Arial" panose="020B0604020202020204" pitchFamily="34" charset="0"/>
              <a:cs typeface="Times New Roman" panose="02020603050405020304" pitchFamily="2" charset="0"/>
            </a:endParaRPr>
          </a:p>
          <a:p>
            <a:pPr lvl="1" indent="0" algn="l" eaLnBrk="1" latinLnBrk="0" hangingPunct="1">
              <a:lnSpc>
                <a:spcPct val="120000"/>
              </a:lnSpc>
            </a:pPr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2" charset="0"/>
              </a:rPr>
              <a:t>回复 ( 原帖ID, </a:t>
            </a:r>
            <a:r>
              <a:rPr lang="zh-CN" altLang="en-US" sz="3200" b="1" u="sng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2" charset="0"/>
              </a:rPr>
              <a:t>回帖ID</a:t>
            </a:r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2" charset="0"/>
              </a:rPr>
              <a:t> )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ea typeface="Times New Roman" panose="02020603050405020304" pitchFamily="2" charset="0"/>
            </a:endParaRPr>
          </a:p>
        </p:txBody>
      </p:sp>
      <p:pic>
        <p:nvPicPr>
          <p:cNvPr id="27650" name="图片 276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825" y="44450"/>
            <a:ext cx="8640763" cy="4648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651" name="Rectangle 2"/>
          <p:cNvSpPr>
            <a:spLocks noGrp="1"/>
          </p:cNvSpPr>
          <p:nvPr/>
        </p:nvSpPr>
        <p:spPr>
          <a:xfrm>
            <a:off x="3175" y="44450"/>
            <a:ext cx="5251450" cy="533400"/>
          </a:xfrm>
          <a:prstGeom prst="rect">
            <a:avLst/>
          </a:prstGeom>
          <a:noFill/>
          <a:ln w="9525">
            <a:noFill/>
          </a:ln>
        </p:spPr>
        <p:txBody>
          <a:bodyPr wrap="square" lIns="90170" tIns="46990" rIns="90170" bIns="46990" anchor="ctr"/>
          <a:p>
            <a:pPr algn="ctr"/>
            <a:r>
              <a:rPr lang="zh-CN" altLang="en-US" sz="3200" b="1" u="sng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问题</a:t>
            </a:r>
            <a:r>
              <a:rPr lang="en-US" altLang="zh-CN" sz="3200" b="1" u="sng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r>
              <a:rPr lang="zh-CN" altLang="en-US" sz="3200" b="1" u="sng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：到关系的转换结果</a:t>
            </a:r>
            <a:endParaRPr lang="zh-CN" altLang="en-US" sz="3200" b="1" u="sng">
              <a:solidFill>
                <a:schemeClr val="tx2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文本框 29697"/>
          <p:cNvSpPr txBox="1"/>
          <p:nvPr/>
        </p:nvSpPr>
        <p:spPr>
          <a:xfrm>
            <a:off x="342900" y="5329238"/>
            <a:ext cx="8477250" cy="1289050"/>
          </a:xfrm>
          <a:prstGeom prst="rect">
            <a:avLst/>
          </a:prstGeom>
          <a:noFill/>
          <a:ln w="254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0170" tIns="46990" rIns="90170" bIns="46990" anchor="t">
            <a:spAutoFit/>
          </a:bodyPr>
          <a:p>
            <a:pPr lvl="1" indent="0" algn="l" eaLnBrk="1" latinLnBrk="0" hangingPunct="1">
              <a:lnSpc>
                <a:spcPct val="120000"/>
              </a:lnSpc>
            </a:pPr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2" charset="0"/>
              </a:rPr>
              <a:t>用户 ( </a:t>
            </a:r>
            <a:r>
              <a:rPr lang="zh-CN" altLang="en-US" sz="3200" b="1" u="sng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2" charset="0"/>
              </a:rPr>
              <a:t>用户名</a:t>
            </a:r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2" charset="0"/>
              </a:rPr>
              <a:t>, 电话, 地址, email)</a:t>
            </a:r>
            <a:endParaRPr lang="zh-CN" altLang="en-US" sz="3200" b="1" dirty="0">
              <a:solidFill>
                <a:srgbClr val="FF0000"/>
              </a:solidFill>
              <a:latin typeface="Arial" panose="020B0604020202020204" pitchFamily="34" charset="0"/>
              <a:cs typeface="Times New Roman" panose="02020603050405020304" pitchFamily="2" charset="0"/>
            </a:endParaRPr>
          </a:p>
          <a:p>
            <a:pPr lvl="1" indent="0" algn="l" eaLnBrk="1" latinLnBrk="0" hangingPunct="1">
              <a:lnSpc>
                <a:spcPct val="120000"/>
              </a:lnSpc>
            </a:pPr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2" charset="0"/>
              </a:rPr>
              <a:t>帖子 ( </a:t>
            </a:r>
            <a:r>
              <a:rPr lang="zh-CN" altLang="en-US" sz="3200" b="1" u="sng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2" charset="0"/>
              </a:rPr>
              <a:t>帖子ID</a:t>
            </a:r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2" charset="0"/>
              </a:rPr>
              <a:t>, 标题, 内容, 用户名, 原帖ID )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ea typeface="Times New Roman" panose="02020603050405020304" pitchFamily="2" charset="0"/>
            </a:endParaRPr>
          </a:p>
        </p:txBody>
      </p:sp>
      <p:pic>
        <p:nvPicPr>
          <p:cNvPr id="29698" name="图片 2969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825" y="44450"/>
            <a:ext cx="8640763" cy="4648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699" name="Rectangle 2"/>
          <p:cNvSpPr>
            <a:spLocks noGrp="1"/>
          </p:cNvSpPr>
          <p:nvPr/>
        </p:nvSpPr>
        <p:spPr>
          <a:xfrm>
            <a:off x="3175" y="44450"/>
            <a:ext cx="5349875" cy="533400"/>
          </a:xfrm>
          <a:prstGeom prst="rect">
            <a:avLst/>
          </a:prstGeom>
          <a:noFill/>
          <a:ln w="9525">
            <a:noFill/>
          </a:ln>
        </p:spPr>
        <p:txBody>
          <a:bodyPr wrap="square" lIns="90170" tIns="46990" rIns="90170" bIns="46990" anchor="ctr"/>
          <a:p>
            <a:pPr algn="ctr"/>
            <a:r>
              <a:rPr lang="zh-CN" altLang="en-US" sz="3200" b="1" u="sng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问题</a:t>
            </a:r>
            <a:r>
              <a:rPr lang="en-US" altLang="zh-CN" sz="3200" b="1" u="sng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r>
              <a:rPr lang="zh-CN" altLang="en-US" sz="3200" b="1" u="sng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：到关系的转换结果</a:t>
            </a:r>
            <a:endParaRPr lang="zh-CN" altLang="en-US" sz="3200" b="1" u="sng">
              <a:solidFill>
                <a:schemeClr val="tx2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9700" name="文本框 29700"/>
          <p:cNvSpPr txBox="1"/>
          <p:nvPr/>
        </p:nvSpPr>
        <p:spPr>
          <a:xfrm>
            <a:off x="127000" y="4668838"/>
            <a:ext cx="3581400" cy="5476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3000" b="1" dirty="0">
                <a:latin typeface="Times New Roman" panose="02020603050405020304" pitchFamily="2" charset="0"/>
                <a:ea typeface="宋体" panose="02010600030101010101" pitchFamily="2" charset="-122"/>
              </a:rPr>
              <a:t>另一种转换结果：</a:t>
            </a:r>
            <a:endParaRPr lang="zh-CN" altLang="en-US" sz="3000" b="1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5362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r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x-none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5363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15364" name="Object 2"/>
          <p:cNvGraphicFramePr>
            <a:graphicFrameLocks noChangeAspect="1"/>
          </p:cNvGraphicFramePr>
          <p:nvPr/>
        </p:nvGraphicFramePr>
        <p:xfrm>
          <a:off x="0" y="1420495"/>
          <a:ext cx="9144000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3201670" imgH="1874520" progId="Word.Picture.8">
                  <p:embed/>
                </p:oleObj>
              </mc:Choice>
              <mc:Fallback>
                <p:oleObj name="" r:id="rId1" imgW="3201670" imgH="1874520" progId="Word.Picture.8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1420495"/>
                        <a:ext cx="9144000" cy="4648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Rectangle 4"/>
          <p:cNvSpPr>
            <a:spLocks noGrp="1"/>
          </p:cNvSpPr>
          <p:nvPr>
            <p:ph type="body"/>
          </p:nvPr>
        </p:nvSpPr>
        <p:spPr>
          <a:xfrm>
            <a:off x="457200" y="48895"/>
            <a:ext cx="8229600" cy="5638800"/>
          </a:xfrm>
        </p:spPr>
        <p:txBody>
          <a:bodyPr wrap="square" anchor="t"/>
          <a:p>
            <a:pPr marL="457200" lvl="0" indent="-457200" eaLnBrk="1" hangingPunct="1">
              <a:lnSpc>
                <a:spcPct val="120000"/>
              </a:lnSpc>
              <a:buAutoNum type="arabicParenR" startAt="3"/>
            </a:pPr>
            <a:r>
              <a:rPr lang="en-US" altLang="x-none" dirty="0">
                <a:ea typeface="宋体" panose="02010600030101010101" pitchFamily="2" charset="-122"/>
              </a:rPr>
              <a:t>abnormity of delete（</a:t>
            </a:r>
            <a:r>
              <a:rPr lang="en-US" altLang="zh-CN" dirty="0">
                <a:ea typeface="宋体" panose="02010600030101010101" pitchFamily="2" charset="-122"/>
              </a:rPr>
              <a:t>cont.</a:t>
            </a:r>
            <a:r>
              <a:rPr lang="zh-CN" altLang="en-US" dirty="0">
                <a:ea typeface="宋体" panose="02010600030101010101" pitchFamily="2" charset="-122"/>
              </a:rPr>
              <a:t>）</a:t>
            </a:r>
            <a:endParaRPr lang="zh-CN" altLang="en-US" dirty="0">
              <a:ea typeface="宋体" panose="02010600030101010101" pitchFamily="2" charset="-122"/>
            </a:endParaRPr>
          </a:p>
          <a:p>
            <a:pPr marL="914400" lvl="1" indent="-457200" eaLnBrk="1" hangingPunct="1">
              <a:lnSpc>
                <a:spcPct val="120000"/>
              </a:lnSpc>
            </a:pPr>
            <a:r>
              <a:rPr lang="en-US" altLang="x-none" dirty="0">
                <a:ea typeface="宋体" panose="02010600030101010101" pitchFamily="2" charset="-122"/>
              </a:rPr>
              <a:t>might lose some informations</a:t>
            </a:r>
            <a:endParaRPr lang="en-US" altLang="x-none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标题 3073"/>
          <p:cNvSpPr>
            <a:spLocks noGrp="1"/>
          </p:cNvSpPr>
          <p:nvPr>
            <p:ph type="ctrTitle"/>
          </p:nvPr>
        </p:nvSpPr>
        <p:spPr>
          <a:xfrm>
            <a:off x="685800" y="623888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800" kern="1200" baseline="0" dirty="0">
                <a:latin typeface="+mj-lt"/>
                <a:ea typeface="宋体" panose="02010600030101010101" pitchFamily="2" charset="-122"/>
                <a:cs typeface="+mj-cs"/>
              </a:rPr>
              <a:t>6.4 Case Study</a:t>
            </a:r>
            <a:endParaRPr lang="zh-CN" altLang="en-US" sz="4800" kern="1200" baseline="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074" name="副标题 3074"/>
          <p:cNvSpPr>
            <a:spLocks noGrp="1"/>
          </p:cNvSpPr>
          <p:nvPr>
            <p:ph type="subTitle" idx="1"/>
          </p:nvPr>
        </p:nvSpPr>
        <p:spPr>
          <a:xfrm>
            <a:off x="1371600" y="3743325"/>
            <a:ext cx="6400800" cy="1752600"/>
          </a:xfrm>
        </p:spPr>
        <p:txBody>
          <a:bodyPr anchor="t"/>
          <a:p>
            <a:pPr defTabSz="914400"/>
            <a:r>
              <a:rPr lang="zh-CN" altLang="en-US" sz="3200" kern="1200" baseline="0" dirty="0">
                <a:latin typeface="+mn-lt"/>
                <a:ea typeface="宋体" panose="02010600030101010101" pitchFamily="2" charset="-122"/>
                <a:cs typeface="+mn-cs"/>
              </a:rPr>
              <a:t>6.4.4  邮件信息管理</a:t>
            </a:r>
            <a:endParaRPr lang="zh-CN" altLang="en-US" sz="3200" kern="1200" baseline="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灯片编号占位符 3"/>
          <p:cNvSpPr txBox="1">
            <a:spLocks noGrp="1"/>
          </p:cNvSpPr>
          <p:nvPr/>
        </p:nvSpPr>
        <p:spPr>
          <a:xfrm>
            <a:off x="7239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099" name="Rectangle 3"/>
          <p:cNvSpPr>
            <a:spLocks noGrp="1"/>
          </p:cNvSpPr>
          <p:nvPr>
            <p:ph type="body"/>
          </p:nvPr>
        </p:nvSpPr>
        <p:spPr>
          <a:xfrm>
            <a:off x="161925" y="550863"/>
            <a:ext cx="8686800" cy="5638800"/>
          </a:xfrm>
        </p:spPr>
        <p:txBody>
          <a:bodyPr vert="horz" wrap="square" anchor="t"/>
          <a:p>
            <a:pPr marL="9525" lvl="0" indent="0" eaLnBrk="1" fontAlgn="base" hangingPunct="1">
              <a:buNone/>
            </a:pPr>
            <a:r>
              <a:rPr lang="zh-CN" altLang="en-US" sz="2800" strike="noStrike" noProof="1" dirty="0">
                <a:latin typeface="宋体" panose="02010600030101010101" pitchFamily="2" charset="-122"/>
                <a:ea typeface="宋体" panose="02010600030101010101" pitchFamily="2" charset="-122"/>
              </a:rPr>
              <a:t>[例4</a:t>
            </a:r>
            <a:r>
              <a:rPr lang="en-US" altLang="x-none" sz="2800" strike="noStrike" noProof="1" dirty="0"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lang="zh-CN" altLang="en-US" sz="2800" strike="noStrike" noProof="1" dirty="0">
                <a:ea typeface="宋体" panose="02010600030101010101" pitchFamily="2" charset="-122"/>
              </a:rPr>
              <a:t>有一个邮件管理数据库，其信息如下：</a:t>
            </a:r>
            <a:endParaRPr lang="zh-CN" altLang="en-US" sz="2800" strike="noStrike" noProof="1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 eaLnBrk="1" fontAlgn="base" hangingPunct="1"/>
            <a:r>
              <a:rPr lang="zh-CN" altLang="en-US" sz="2800" strike="noStrike" noProof="1" dirty="0">
                <a:ea typeface="宋体" panose="02010600030101010101" pitchFamily="2" charset="-122"/>
              </a:rPr>
              <a:t>联系人：用户名，</a:t>
            </a:r>
            <a:r>
              <a:rPr lang="en-US" altLang="x-none" sz="2800" strike="noStrike" noProof="1" dirty="0">
                <a:ea typeface="宋体" panose="02010600030101010101" pitchFamily="2" charset="-122"/>
              </a:rPr>
              <a:t>email</a:t>
            </a:r>
            <a:r>
              <a:rPr lang="zh-CN" altLang="en-US" sz="2800" strike="noStrike" noProof="1" dirty="0">
                <a:ea typeface="宋体" panose="02010600030101010101" pitchFamily="2" charset="-122"/>
              </a:rPr>
              <a:t>（关键字），电话，联系地址</a:t>
            </a:r>
            <a:endParaRPr lang="zh-CN" altLang="en-US" sz="2800" strike="noStrike" noProof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 eaLnBrk="1" fontAlgn="base" hangingPunct="1"/>
            <a:r>
              <a:rPr lang="zh-CN" altLang="en-US" sz="2800" strike="noStrike" noProof="1" dirty="0">
                <a:ea typeface="宋体" panose="02010600030101010101" pitchFamily="2" charset="-122"/>
              </a:rPr>
              <a:t>邮件：邮件</a:t>
            </a:r>
            <a:r>
              <a:rPr lang="en-US" altLang="x-none" sz="2800" strike="noStrike" noProof="1" dirty="0">
                <a:ea typeface="宋体" panose="02010600030101010101" pitchFamily="2" charset="-122"/>
              </a:rPr>
              <a:t>ID</a:t>
            </a:r>
            <a:r>
              <a:rPr lang="zh-CN" altLang="en-US" sz="2800" strike="noStrike" noProof="1" dirty="0">
                <a:ea typeface="宋体" panose="02010600030101010101" pitchFamily="2" charset="-122"/>
              </a:rPr>
              <a:t>，邮件标题，邮件内容</a:t>
            </a:r>
            <a:endParaRPr lang="zh-CN" altLang="en-US" sz="2800" strike="noStrike" noProof="1" dirty="0">
              <a:ea typeface="宋体" panose="02010600030101010101" pitchFamily="2" charset="-122"/>
            </a:endParaRPr>
          </a:p>
          <a:p>
            <a:pPr marL="914400" lvl="1" indent="-457200" eaLnBrk="1" fontAlgn="base" hangingPunct="1"/>
            <a:r>
              <a:rPr lang="zh-CN" altLang="en-US" sz="2800" strike="noStrike" noProof="1" dirty="0">
                <a:ea typeface="宋体" panose="02010600030101010101" pitchFamily="2" charset="-122"/>
                <a:sym typeface="+mn-ea"/>
              </a:rPr>
              <a:t>每一封邮件有唯一的一个发信人，一个或多个收信人，以及可能有的一个或多个抄送人</a:t>
            </a:r>
            <a:endParaRPr lang="zh-CN" altLang="en-US" sz="2800" strike="noStrike" noProof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 eaLnBrk="1" fontAlgn="base" hangingPunct="1"/>
            <a:r>
              <a:rPr lang="zh-CN" altLang="en-US" sz="2800" strike="noStrike" noProof="1" dirty="0">
                <a:ea typeface="宋体" panose="02010600030101010101" pitchFamily="2" charset="-122"/>
              </a:rPr>
              <a:t>邮件之间的回复关系</a:t>
            </a:r>
            <a:endParaRPr lang="zh-CN" altLang="en-US" sz="2800" strike="noStrike" noProof="1" dirty="0">
              <a:ea typeface="宋体" panose="02010600030101010101" pitchFamily="2" charset="-122"/>
            </a:endParaRPr>
          </a:p>
          <a:p>
            <a:pPr marL="914400" lvl="1" indent="-457200" eaLnBrk="1" fontAlgn="base" hangingPunct="1"/>
            <a:endParaRPr lang="zh-CN" altLang="en-US" sz="2800" strike="noStrike" noProof="1" dirty="0">
              <a:ea typeface="宋体" panose="02010600030101010101" pitchFamily="2" charset="-122"/>
            </a:endParaRPr>
          </a:p>
          <a:p>
            <a:pPr marL="9525" lvl="0" indent="676275" eaLnBrk="1" fontAlgn="base" hangingPunct="1">
              <a:buNone/>
            </a:pPr>
            <a:r>
              <a:rPr lang="zh-CN" altLang="en-US" sz="2800" strike="noStrike" noProof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请用</a:t>
            </a:r>
            <a:r>
              <a:rPr lang="en-US" altLang="x-none" sz="2800" strike="noStrike" noProof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E-R</a:t>
            </a:r>
            <a:r>
              <a:rPr lang="zh-CN" altLang="en-US" sz="2800" strike="noStrike" noProof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模型表示该数据库系统的概念模型，并将其转换成等价的关系模式。</a:t>
            </a:r>
            <a:endParaRPr lang="zh-CN" altLang="en-US" sz="2800" strike="noStrike" noProof="1" dirty="0">
              <a:solidFill>
                <a:srgbClr val="0000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灯片编号占位符 3"/>
          <p:cNvSpPr txBox="1">
            <a:spLocks noGrp="1"/>
          </p:cNvSpPr>
          <p:nvPr/>
        </p:nvSpPr>
        <p:spPr>
          <a:xfrm>
            <a:off x="7239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122" name="Rectangle 3"/>
          <p:cNvSpPr>
            <a:spLocks noGrp="1"/>
          </p:cNvSpPr>
          <p:nvPr>
            <p:ph type="body"/>
          </p:nvPr>
        </p:nvSpPr>
        <p:spPr>
          <a:xfrm>
            <a:off x="36513" y="47625"/>
            <a:ext cx="9074150" cy="3886200"/>
          </a:xfrm>
          <a:ln w="25400">
            <a:solidFill>
              <a:schemeClr val="accent2"/>
            </a:solidFill>
            <a:miter/>
          </a:ln>
        </p:spPr>
        <p:txBody>
          <a:bodyPr wrap="square" lIns="90170" tIns="46990" rIns="90170" bIns="46990" anchor="t"/>
          <a:p>
            <a:pPr marL="457200" indent="-457200" eaLnBrk="1" hangingPunct="1">
              <a:buNone/>
            </a:pPr>
            <a:r>
              <a:rPr lang="zh-CN" altLang="en-US" sz="3000" dirty="0">
                <a:latin typeface="宋体" panose="02010600030101010101" pitchFamily="2" charset="-122"/>
                <a:ea typeface="宋体" panose="02010600030101010101" pitchFamily="2" charset="-122"/>
              </a:rPr>
              <a:t>[例4</a:t>
            </a:r>
            <a:r>
              <a:rPr lang="en-US" altLang="x-none" sz="3000" dirty="0"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lang="zh-CN" altLang="en-US" sz="3000" dirty="0">
                <a:ea typeface="宋体" panose="02010600030101010101" pitchFamily="2" charset="-122"/>
              </a:rPr>
              <a:t>有一个邮件管理数据库，其信息如下：</a:t>
            </a:r>
            <a:endParaRPr lang="zh-CN" altLang="en-US" sz="300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 eaLnBrk="1" hangingPunct="1"/>
            <a:r>
              <a:rPr lang="zh-CN" altLang="en-US" sz="3000" dirty="0">
                <a:ea typeface="宋体" panose="02010600030101010101" pitchFamily="2" charset="-122"/>
              </a:rPr>
              <a:t>联系人：用户名，</a:t>
            </a:r>
            <a:r>
              <a:rPr lang="en-US" altLang="x-none" sz="3000" dirty="0">
                <a:ea typeface="宋体" panose="02010600030101010101" pitchFamily="2" charset="-122"/>
              </a:rPr>
              <a:t>email</a:t>
            </a:r>
            <a:r>
              <a:rPr lang="zh-CN" altLang="en-US" sz="3000" dirty="0">
                <a:ea typeface="宋体" panose="02010600030101010101" pitchFamily="2" charset="-122"/>
              </a:rPr>
              <a:t>（关键字），电话，联系地址</a:t>
            </a:r>
            <a:endParaRPr lang="zh-CN" altLang="en-US" sz="3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 eaLnBrk="1" hangingPunct="1"/>
            <a:r>
              <a:rPr lang="zh-CN" altLang="en-US" sz="3000" dirty="0">
                <a:ea typeface="宋体" panose="02010600030101010101" pitchFamily="2" charset="-122"/>
              </a:rPr>
              <a:t>邮件：邮件</a:t>
            </a:r>
            <a:r>
              <a:rPr lang="en-US" altLang="x-none" sz="3000" dirty="0">
                <a:ea typeface="宋体" panose="02010600030101010101" pitchFamily="2" charset="-122"/>
              </a:rPr>
              <a:t>ID</a:t>
            </a:r>
            <a:r>
              <a:rPr lang="zh-CN" altLang="en-US" sz="3000" dirty="0">
                <a:ea typeface="宋体" panose="02010600030101010101" pitchFamily="2" charset="-122"/>
              </a:rPr>
              <a:t>，邮件标题，邮件内容，收信人集合，抄送人集合</a:t>
            </a:r>
            <a:endParaRPr lang="zh-CN" altLang="en-US" sz="3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 eaLnBrk="1" hangingPunct="1"/>
            <a:r>
              <a:rPr lang="zh-CN" altLang="en-US" sz="3000" dirty="0">
                <a:ea typeface="宋体" panose="02010600030101010101" pitchFamily="2" charset="-122"/>
              </a:rPr>
              <a:t>邮件之间的回复关系</a:t>
            </a:r>
            <a:endParaRPr lang="zh-CN" altLang="en-US" sz="3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24" name="Rectangle 3"/>
          <p:cNvSpPr/>
          <p:nvPr/>
        </p:nvSpPr>
        <p:spPr>
          <a:xfrm>
            <a:off x="277813" y="4006850"/>
            <a:ext cx="4654550" cy="2635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996633"/>
              </a:buClr>
              <a:buAutoNum type="arabicPeriod"/>
            </a:pPr>
            <a:r>
              <a:rPr lang="zh-CN" altLang="en-US" sz="3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有哪些实体（集）？</a:t>
            </a:r>
            <a:endParaRPr lang="zh-CN" altLang="en-US" sz="30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996633"/>
              </a:buClr>
              <a:buAutoNum type="arabicPeriod"/>
            </a:pPr>
            <a:r>
              <a:rPr lang="zh-CN" altLang="en-US" sz="3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有哪些联系？</a:t>
            </a:r>
            <a:endParaRPr lang="en-US" altLang="x-none" sz="30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996633"/>
              </a:buClr>
              <a:buAutoNum type="arabicPeriod"/>
            </a:pPr>
            <a:endParaRPr lang="zh-CN" altLang="en-US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996633"/>
              </a:buClr>
              <a:buAutoNum type="arabicPeriod"/>
            </a:pPr>
            <a:r>
              <a:rPr lang="zh-CN" altLang="en-US" sz="3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联系上的函数对应关系（参与方式）？</a:t>
            </a:r>
            <a:endParaRPr lang="zh-CN" altLang="en-US" sz="30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25" name="Rectangle 3"/>
          <p:cNvSpPr/>
          <p:nvPr/>
        </p:nvSpPr>
        <p:spPr>
          <a:xfrm>
            <a:off x="4860925" y="4006850"/>
            <a:ext cx="4175125" cy="2159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996633"/>
              </a:buClr>
              <a:buChar char="•"/>
            </a:pPr>
            <a:r>
              <a:rPr lang="zh-CN" altLang="en-US" sz="30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联系人，邮件</a:t>
            </a:r>
            <a:endParaRPr lang="zh-CN" altLang="en-US" sz="3000" b="1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996633"/>
              </a:buClr>
              <a:buChar char="•"/>
            </a:pPr>
            <a:r>
              <a:rPr lang="zh-CN" altLang="en-US" sz="30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发送，接收，抄送，回复</a:t>
            </a:r>
            <a:endParaRPr lang="zh-CN" altLang="en-US" sz="3000" b="1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charRg st="1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124">
                                            <p:txEl>
                                              <p:charRg st="1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charRg st="7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charRg st="18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124">
                                            <p:txEl>
                                              <p:charRg st="18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build="p"/>
      <p:bldP spid="5125" grpId="0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204" name="组合 6203"/>
          <p:cNvGrpSpPr/>
          <p:nvPr/>
        </p:nvGrpSpPr>
        <p:grpSpPr>
          <a:xfrm>
            <a:off x="6875463" y="2420938"/>
            <a:ext cx="504825" cy="790575"/>
            <a:chOff x="0" y="0"/>
            <a:chExt cx="317" cy="498"/>
          </a:xfrm>
        </p:grpSpPr>
        <p:sp>
          <p:nvSpPr>
            <p:cNvPr id="15" name="Rectangle 44"/>
            <p:cNvSpPr/>
            <p:nvPr/>
          </p:nvSpPr>
          <p:spPr>
            <a:xfrm>
              <a:off x="0" y="0"/>
              <a:ext cx="317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x-none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(?,?)</a:t>
              </a:r>
              <a:endParaRPr lang="en-US" altLang="x-none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205" name="Rectangle 47"/>
            <p:cNvSpPr/>
            <p:nvPr/>
          </p:nvSpPr>
          <p:spPr>
            <a:xfrm>
              <a:off x="0" y="317"/>
              <a:ext cx="317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x-none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(?,?)</a:t>
              </a:r>
              <a:endParaRPr lang="en-US" altLang="x-none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201" name="组合 6200"/>
          <p:cNvGrpSpPr/>
          <p:nvPr/>
        </p:nvGrpSpPr>
        <p:grpSpPr>
          <a:xfrm>
            <a:off x="2556828" y="3862388"/>
            <a:ext cx="2953067" cy="287337"/>
            <a:chOff x="-71755" y="0"/>
            <a:chExt cx="2953068" cy="287338"/>
          </a:xfrm>
        </p:grpSpPr>
        <p:sp>
          <p:nvSpPr>
            <p:cNvPr id="14" name="Rectangle 31"/>
            <p:cNvSpPr/>
            <p:nvPr/>
          </p:nvSpPr>
          <p:spPr>
            <a:xfrm>
              <a:off x="-71755" y="0"/>
              <a:ext cx="503238" cy="28733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x-none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(?,?)</a:t>
              </a:r>
              <a:endParaRPr lang="en-US" altLang="x-none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202" name="Rectangle 32"/>
            <p:cNvSpPr/>
            <p:nvPr/>
          </p:nvSpPr>
          <p:spPr>
            <a:xfrm>
              <a:off x="2378075" y="0"/>
              <a:ext cx="503238" cy="28733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x-none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(?,?)</a:t>
              </a:r>
              <a:endParaRPr lang="en-US" altLang="x-none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198" name="组合 6197"/>
          <p:cNvGrpSpPr/>
          <p:nvPr/>
        </p:nvGrpSpPr>
        <p:grpSpPr>
          <a:xfrm>
            <a:off x="2698750" y="2493963"/>
            <a:ext cx="2737803" cy="287337"/>
            <a:chOff x="0" y="0"/>
            <a:chExt cx="2737803" cy="287338"/>
          </a:xfrm>
        </p:grpSpPr>
        <p:sp>
          <p:nvSpPr>
            <p:cNvPr id="13" name="Rectangle 31"/>
            <p:cNvSpPr/>
            <p:nvPr/>
          </p:nvSpPr>
          <p:spPr>
            <a:xfrm>
              <a:off x="0" y="0"/>
              <a:ext cx="503238" cy="28733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x-none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(?,?)</a:t>
              </a:r>
              <a:endParaRPr lang="en-US" altLang="x-none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99" name="Rectangle 32"/>
            <p:cNvSpPr/>
            <p:nvPr/>
          </p:nvSpPr>
          <p:spPr>
            <a:xfrm>
              <a:off x="2234565" y="0"/>
              <a:ext cx="503238" cy="28733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x-none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(?,?)</a:t>
              </a:r>
              <a:endParaRPr lang="en-US" altLang="x-none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195" name="组合 6194"/>
          <p:cNvGrpSpPr/>
          <p:nvPr/>
        </p:nvGrpSpPr>
        <p:grpSpPr>
          <a:xfrm>
            <a:off x="2627313" y="1412875"/>
            <a:ext cx="2881312" cy="287338"/>
            <a:chOff x="0" y="0"/>
            <a:chExt cx="2881313" cy="287338"/>
          </a:xfrm>
        </p:grpSpPr>
        <p:sp>
          <p:nvSpPr>
            <p:cNvPr id="12" name="Rectangle 31"/>
            <p:cNvSpPr/>
            <p:nvPr/>
          </p:nvSpPr>
          <p:spPr>
            <a:xfrm>
              <a:off x="0" y="0"/>
              <a:ext cx="503238" cy="28733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x-none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(?,?)</a:t>
              </a:r>
              <a:endParaRPr lang="en-US" altLang="x-none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96" name="Rectangle 32"/>
            <p:cNvSpPr/>
            <p:nvPr/>
          </p:nvSpPr>
          <p:spPr>
            <a:xfrm>
              <a:off x="2378075" y="0"/>
              <a:ext cx="503238" cy="28733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x-none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(?,?)</a:t>
              </a:r>
              <a:endParaRPr lang="en-US" altLang="x-none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146" name="组合 6145"/>
          <p:cNvGrpSpPr/>
          <p:nvPr/>
        </p:nvGrpSpPr>
        <p:grpSpPr>
          <a:xfrm>
            <a:off x="250825" y="1628775"/>
            <a:ext cx="2292350" cy="2520950"/>
            <a:chOff x="0" y="0"/>
            <a:chExt cx="1444" cy="1588"/>
          </a:xfrm>
        </p:grpSpPr>
        <p:sp>
          <p:nvSpPr>
            <p:cNvPr id="2" name="Text Box 4"/>
            <p:cNvSpPr txBox="1"/>
            <p:nvPr/>
          </p:nvSpPr>
          <p:spPr>
            <a:xfrm>
              <a:off x="1043" y="318"/>
              <a:ext cx="401" cy="95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tIns="82800" bIns="8280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联系人</a:t>
              </a:r>
              <a:endPara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147" name="Oval 5"/>
            <p:cNvSpPr/>
            <p:nvPr/>
          </p:nvSpPr>
          <p:spPr>
            <a:xfrm>
              <a:off x="0" y="0"/>
              <a:ext cx="771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x-none" b="1" u="sng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email</a:t>
              </a:r>
              <a:endParaRPr lang="en-US" altLang="x-none" b="1" u="sng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8" name="Oval 6"/>
            <p:cNvSpPr/>
            <p:nvPr/>
          </p:nvSpPr>
          <p:spPr>
            <a:xfrm>
              <a:off x="0" y="408"/>
              <a:ext cx="771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用户名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149" name="Oval 7"/>
            <p:cNvSpPr/>
            <p:nvPr/>
          </p:nvSpPr>
          <p:spPr>
            <a:xfrm>
              <a:off x="0" y="861"/>
              <a:ext cx="771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电话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150" name="Oval 8"/>
            <p:cNvSpPr/>
            <p:nvPr/>
          </p:nvSpPr>
          <p:spPr>
            <a:xfrm>
              <a:off x="0" y="1270"/>
              <a:ext cx="771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地址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151" name="Line 9"/>
            <p:cNvSpPr/>
            <p:nvPr/>
          </p:nvSpPr>
          <p:spPr>
            <a:xfrm>
              <a:off x="771" y="181"/>
              <a:ext cx="272" cy="27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52" name="Line 10"/>
            <p:cNvSpPr/>
            <p:nvPr/>
          </p:nvSpPr>
          <p:spPr>
            <a:xfrm>
              <a:off x="771" y="589"/>
              <a:ext cx="272" cy="18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53" name="Line 11"/>
            <p:cNvSpPr/>
            <p:nvPr/>
          </p:nvSpPr>
          <p:spPr>
            <a:xfrm flipV="1">
              <a:off x="771" y="816"/>
              <a:ext cx="272" cy="18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54" name="Line 12"/>
            <p:cNvSpPr/>
            <p:nvPr/>
          </p:nvSpPr>
          <p:spPr>
            <a:xfrm flipV="1">
              <a:off x="771" y="1134"/>
              <a:ext cx="272" cy="27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6156" name="组合 6155"/>
          <p:cNvGrpSpPr/>
          <p:nvPr/>
        </p:nvGrpSpPr>
        <p:grpSpPr>
          <a:xfrm>
            <a:off x="4643438" y="620713"/>
            <a:ext cx="3024187" cy="4537075"/>
            <a:chOff x="0" y="0"/>
            <a:chExt cx="1905" cy="2858"/>
          </a:xfrm>
        </p:grpSpPr>
        <p:sp>
          <p:nvSpPr>
            <p:cNvPr id="3" name="Text Box 15"/>
            <p:cNvSpPr txBox="1"/>
            <p:nvPr/>
          </p:nvSpPr>
          <p:spPr>
            <a:xfrm>
              <a:off x="733" y="953"/>
              <a:ext cx="401" cy="95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tIns="82800" bIns="8280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邮 件</a:t>
              </a:r>
              <a:endPara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157" name="Oval 16"/>
            <p:cNvSpPr/>
            <p:nvPr/>
          </p:nvSpPr>
          <p:spPr>
            <a:xfrm>
              <a:off x="499" y="0"/>
              <a:ext cx="817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u="sng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邮件</a:t>
              </a:r>
              <a:r>
                <a:rPr lang="en-US" altLang="x-none" b="1" u="sng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ID</a:t>
              </a:r>
              <a:endParaRPr lang="en-US" altLang="x-none" b="1" u="sng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58" name="Oval 17"/>
            <p:cNvSpPr/>
            <p:nvPr/>
          </p:nvSpPr>
          <p:spPr>
            <a:xfrm>
              <a:off x="0" y="2539"/>
              <a:ext cx="907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邮件标题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159" name="Oval 18"/>
            <p:cNvSpPr/>
            <p:nvPr/>
          </p:nvSpPr>
          <p:spPr>
            <a:xfrm>
              <a:off x="998" y="2540"/>
              <a:ext cx="907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邮件内容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160" name="Line 20"/>
            <p:cNvSpPr/>
            <p:nvPr/>
          </p:nvSpPr>
          <p:spPr>
            <a:xfrm>
              <a:off x="908" y="318"/>
              <a:ext cx="0" cy="63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61" name="Line 21"/>
            <p:cNvSpPr/>
            <p:nvPr/>
          </p:nvSpPr>
          <p:spPr>
            <a:xfrm>
              <a:off x="998" y="1905"/>
              <a:ext cx="182" cy="63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62" name="Line 22"/>
            <p:cNvSpPr/>
            <p:nvPr/>
          </p:nvSpPr>
          <p:spPr>
            <a:xfrm flipV="1">
              <a:off x="635" y="1905"/>
              <a:ext cx="272" cy="63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6164" name="组合 6163"/>
          <p:cNvGrpSpPr/>
          <p:nvPr/>
        </p:nvGrpSpPr>
        <p:grpSpPr>
          <a:xfrm>
            <a:off x="2555875" y="1249363"/>
            <a:ext cx="3240088" cy="1100137"/>
            <a:chOff x="0" y="94683"/>
            <a:chExt cx="3240088" cy="841943"/>
          </a:xfrm>
        </p:grpSpPr>
        <p:sp>
          <p:nvSpPr>
            <p:cNvPr id="4" name="AutoShape 26"/>
            <p:cNvSpPr/>
            <p:nvPr/>
          </p:nvSpPr>
          <p:spPr>
            <a:xfrm>
              <a:off x="720725" y="94683"/>
              <a:ext cx="1555750" cy="559934"/>
            </a:xfrm>
            <a:prstGeom prst="diamond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发送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165" name="Line 29"/>
            <p:cNvSpPr/>
            <p:nvPr/>
          </p:nvSpPr>
          <p:spPr>
            <a:xfrm flipH="1">
              <a:off x="0" y="360363"/>
              <a:ext cx="720725" cy="57626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66" name="Line 30"/>
            <p:cNvSpPr/>
            <p:nvPr/>
          </p:nvSpPr>
          <p:spPr>
            <a:xfrm>
              <a:off x="2303463" y="360363"/>
              <a:ext cx="936625" cy="57626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6168" name="组合 6167"/>
          <p:cNvGrpSpPr/>
          <p:nvPr/>
        </p:nvGrpSpPr>
        <p:grpSpPr>
          <a:xfrm>
            <a:off x="2627313" y="1412875"/>
            <a:ext cx="2881312" cy="287338"/>
            <a:chOff x="0" y="0"/>
            <a:chExt cx="2881313" cy="287338"/>
          </a:xfrm>
        </p:grpSpPr>
        <p:sp>
          <p:nvSpPr>
            <p:cNvPr id="5" name="Rectangle 31"/>
            <p:cNvSpPr/>
            <p:nvPr/>
          </p:nvSpPr>
          <p:spPr>
            <a:xfrm>
              <a:off x="0" y="0"/>
              <a:ext cx="503238" cy="28733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x-none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(0,N)</a:t>
              </a:r>
              <a:endParaRPr lang="en-US" altLang="x-none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69" name="Rectangle 32"/>
            <p:cNvSpPr/>
            <p:nvPr/>
          </p:nvSpPr>
          <p:spPr>
            <a:xfrm>
              <a:off x="2378075" y="0"/>
              <a:ext cx="503238" cy="28733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x-none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(1,1)</a:t>
              </a:r>
              <a:endParaRPr lang="en-US" altLang="x-none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171" name="组合 6170"/>
          <p:cNvGrpSpPr/>
          <p:nvPr/>
        </p:nvGrpSpPr>
        <p:grpSpPr>
          <a:xfrm>
            <a:off x="2555875" y="2463800"/>
            <a:ext cx="3240088" cy="749300"/>
            <a:chOff x="0" y="0"/>
            <a:chExt cx="3240088" cy="749300"/>
          </a:xfrm>
        </p:grpSpPr>
        <p:sp>
          <p:nvSpPr>
            <p:cNvPr id="6" name="AutoShape 27"/>
            <p:cNvSpPr/>
            <p:nvPr/>
          </p:nvSpPr>
          <p:spPr>
            <a:xfrm>
              <a:off x="720725" y="0"/>
              <a:ext cx="1555750" cy="749300"/>
            </a:xfrm>
            <a:prstGeom prst="diamond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接收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172" name="Line 33"/>
            <p:cNvSpPr/>
            <p:nvPr/>
          </p:nvSpPr>
          <p:spPr>
            <a:xfrm>
              <a:off x="0" y="388938"/>
              <a:ext cx="720725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73" name="Line 34"/>
            <p:cNvSpPr/>
            <p:nvPr/>
          </p:nvSpPr>
          <p:spPr>
            <a:xfrm>
              <a:off x="2303463" y="388938"/>
              <a:ext cx="936625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6175" name="组合 6174"/>
          <p:cNvGrpSpPr/>
          <p:nvPr/>
        </p:nvGrpSpPr>
        <p:grpSpPr>
          <a:xfrm>
            <a:off x="2700338" y="2492375"/>
            <a:ext cx="2735262" cy="287338"/>
            <a:chOff x="0" y="0"/>
            <a:chExt cx="2735263" cy="287338"/>
          </a:xfrm>
        </p:grpSpPr>
        <p:sp>
          <p:nvSpPr>
            <p:cNvPr id="7" name="Rectangle 37"/>
            <p:cNvSpPr/>
            <p:nvPr/>
          </p:nvSpPr>
          <p:spPr>
            <a:xfrm>
              <a:off x="0" y="0"/>
              <a:ext cx="503238" cy="28733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x-none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(0,N)</a:t>
              </a:r>
              <a:endParaRPr lang="en-US" altLang="x-none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76" name="Rectangle 38"/>
            <p:cNvSpPr/>
            <p:nvPr/>
          </p:nvSpPr>
          <p:spPr>
            <a:xfrm>
              <a:off x="2232025" y="0"/>
              <a:ext cx="503238" cy="28733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x-none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(1,N)</a:t>
              </a:r>
              <a:endParaRPr lang="en-US" altLang="x-none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178" name="组合 6177"/>
          <p:cNvGrpSpPr/>
          <p:nvPr/>
        </p:nvGrpSpPr>
        <p:grpSpPr>
          <a:xfrm>
            <a:off x="2555875" y="3429000"/>
            <a:ext cx="3240088" cy="900113"/>
            <a:chOff x="0" y="0"/>
            <a:chExt cx="3240088" cy="900113"/>
          </a:xfrm>
        </p:grpSpPr>
        <p:sp>
          <p:nvSpPr>
            <p:cNvPr id="8" name="AutoShape 28"/>
            <p:cNvSpPr/>
            <p:nvPr/>
          </p:nvSpPr>
          <p:spPr>
            <a:xfrm>
              <a:off x="720725" y="150813"/>
              <a:ext cx="1555750" cy="749300"/>
            </a:xfrm>
            <a:prstGeom prst="diamond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抄送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179" name="Line 35"/>
            <p:cNvSpPr/>
            <p:nvPr/>
          </p:nvSpPr>
          <p:spPr>
            <a:xfrm flipH="1" flipV="1">
              <a:off x="0" y="0"/>
              <a:ext cx="720725" cy="50482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80" name="Line 36"/>
            <p:cNvSpPr/>
            <p:nvPr/>
          </p:nvSpPr>
          <p:spPr>
            <a:xfrm flipV="1">
              <a:off x="2303463" y="0"/>
              <a:ext cx="936625" cy="50482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6182" name="组合 6181"/>
          <p:cNvGrpSpPr/>
          <p:nvPr/>
        </p:nvGrpSpPr>
        <p:grpSpPr>
          <a:xfrm>
            <a:off x="2555875" y="3860800"/>
            <a:ext cx="2952750" cy="287338"/>
            <a:chOff x="0" y="0"/>
            <a:chExt cx="2952751" cy="287338"/>
          </a:xfrm>
        </p:grpSpPr>
        <p:sp>
          <p:nvSpPr>
            <p:cNvPr id="9" name="Rectangle 39"/>
            <p:cNvSpPr/>
            <p:nvPr/>
          </p:nvSpPr>
          <p:spPr>
            <a:xfrm>
              <a:off x="0" y="0"/>
              <a:ext cx="503238" cy="28733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x-none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(0,N)</a:t>
              </a:r>
              <a:endParaRPr lang="en-US" altLang="x-none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83" name="Rectangle 40"/>
            <p:cNvSpPr/>
            <p:nvPr/>
          </p:nvSpPr>
          <p:spPr>
            <a:xfrm>
              <a:off x="2449513" y="0"/>
              <a:ext cx="503238" cy="28733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x-none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(0,N)</a:t>
              </a:r>
              <a:endParaRPr lang="en-US" altLang="x-none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185" name="组合 6184"/>
          <p:cNvGrpSpPr/>
          <p:nvPr/>
        </p:nvGrpSpPr>
        <p:grpSpPr>
          <a:xfrm>
            <a:off x="6443663" y="1987550"/>
            <a:ext cx="2563812" cy="1584325"/>
            <a:chOff x="0" y="0"/>
            <a:chExt cx="1615" cy="998"/>
          </a:xfrm>
        </p:grpSpPr>
        <p:sp>
          <p:nvSpPr>
            <p:cNvPr id="10" name="AutoShape 41"/>
            <p:cNvSpPr/>
            <p:nvPr/>
          </p:nvSpPr>
          <p:spPr>
            <a:xfrm>
              <a:off x="635" y="273"/>
              <a:ext cx="980" cy="472"/>
            </a:xfrm>
            <a:prstGeom prst="diamond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回复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186" name="Line 42"/>
            <p:cNvSpPr/>
            <p:nvPr/>
          </p:nvSpPr>
          <p:spPr>
            <a:xfrm>
              <a:off x="0" y="272"/>
              <a:ext cx="113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87" name="Line 43"/>
            <p:cNvSpPr/>
            <p:nvPr/>
          </p:nvSpPr>
          <p:spPr>
            <a:xfrm>
              <a:off x="0" y="772"/>
              <a:ext cx="113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88" name="Rectangle 45"/>
            <p:cNvSpPr/>
            <p:nvPr/>
          </p:nvSpPr>
          <p:spPr>
            <a:xfrm>
              <a:off x="136" y="0"/>
              <a:ext cx="952" cy="2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发送的邮件</a:t>
              </a:r>
              <a:endParaRPr lang="en-US" altLang="x-none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89" name="Rectangle 46"/>
            <p:cNvSpPr/>
            <p:nvPr/>
          </p:nvSpPr>
          <p:spPr>
            <a:xfrm>
              <a:off x="136" y="772"/>
              <a:ext cx="952" cy="2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回复的邮件</a:t>
              </a:r>
              <a:endParaRPr lang="en-US" altLang="x-none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191" name="组合 6190"/>
          <p:cNvGrpSpPr/>
          <p:nvPr/>
        </p:nvGrpSpPr>
        <p:grpSpPr>
          <a:xfrm>
            <a:off x="6877050" y="2420938"/>
            <a:ext cx="503238" cy="790575"/>
            <a:chOff x="0" y="0"/>
            <a:chExt cx="317" cy="498"/>
          </a:xfrm>
        </p:grpSpPr>
        <p:sp>
          <p:nvSpPr>
            <p:cNvPr id="11" name="Rectangle 44"/>
            <p:cNvSpPr/>
            <p:nvPr/>
          </p:nvSpPr>
          <p:spPr>
            <a:xfrm>
              <a:off x="0" y="0"/>
              <a:ext cx="317" cy="18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x-none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(0,N)</a:t>
              </a:r>
              <a:endParaRPr lang="en-US" altLang="x-none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92" name="Rectangle 47"/>
            <p:cNvSpPr/>
            <p:nvPr/>
          </p:nvSpPr>
          <p:spPr>
            <a:xfrm>
              <a:off x="0" y="317"/>
              <a:ext cx="317" cy="18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x-none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(0,1)</a:t>
              </a:r>
              <a:endParaRPr lang="en-US" altLang="x-none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6193" name="Text Box 54"/>
          <p:cNvSpPr txBox="1"/>
          <p:nvPr/>
        </p:nvSpPr>
        <p:spPr>
          <a:xfrm>
            <a:off x="1835150" y="5876925"/>
            <a:ext cx="5545138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3200" dirty="0">
                <a:latin typeface="Arial" panose="020B0604020202020204" pitchFamily="34" charset="0"/>
                <a:ea typeface="宋体" panose="02010600030101010101" pitchFamily="2" charset="-122"/>
              </a:rPr>
              <a:t>例4：</a:t>
            </a:r>
            <a:r>
              <a:rPr lang="en-US" altLang="x-none" sz="3200" dirty="0">
                <a:latin typeface="Arial" panose="020B0604020202020204" pitchFamily="34" charset="0"/>
                <a:ea typeface="宋体" panose="02010600030101010101" pitchFamily="2" charset="-122"/>
              </a:rPr>
              <a:t>ER</a:t>
            </a:r>
            <a:r>
              <a:rPr lang="zh-CN" altLang="en-US" sz="3200" dirty="0">
                <a:latin typeface="Arial" panose="020B0604020202020204" pitchFamily="34" charset="0"/>
                <a:ea typeface="宋体" panose="02010600030101010101" pitchFamily="2" charset="-122"/>
              </a:rPr>
              <a:t>模型图</a:t>
            </a:r>
            <a:endParaRPr lang="zh-CN" altLang="en-US" sz="3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250"/>
                                        <p:tgtEl>
                                          <p:spTgt spid="6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250"/>
                                        <p:tgtEl>
                                          <p:spTgt spid="6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61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61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62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6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文本框 7169"/>
          <p:cNvSpPr txBox="1"/>
          <p:nvPr/>
        </p:nvSpPr>
        <p:spPr>
          <a:xfrm>
            <a:off x="2260600" y="53975"/>
            <a:ext cx="461645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/>
            <a:r>
              <a:rPr lang="zh-CN" altLang="en-US" sz="3200" b="1" u="sng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ER模型的设计结果</a:t>
            </a:r>
            <a:endParaRPr lang="zh-CN" altLang="en-US" sz="3200" b="1" u="sng" dirty="0">
              <a:solidFill>
                <a:srgbClr val="FF000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pic>
        <p:nvPicPr>
          <p:cNvPr id="7170" name="图片 717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975" y="838200"/>
            <a:ext cx="8785225" cy="5111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193" name="组合 8193"/>
          <p:cNvGrpSpPr/>
          <p:nvPr/>
        </p:nvGrpSpPr>
        <p:grpSpPr>
          <a:xfrm>
            <a:off x="250825" y="1052513"/>
            <a:ext cx="2292350" cy="2520950"/>
            <a:chOff x="0" y="0"/>
            <a:chExt cx="1444" cy="1588"/>
          </a:xfrm>
        </p:grpSpPr>
        <p:sp>
          <p:nvSpPr>
            <p:cNvPr id="8194" name="Text Box 3"/>
            <p:cNvSpPr txBox="1"/>
            <p:nvPr/>
          </p:nvSpPr>
          <p:spPr>
            <a:xfrm>
              <a:off x="1043" y="318"/>
              <a:ext cx="401" cy="95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tIns="82800" bIns="8280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联系人</a:t>
              </a:r>
              <a:endPara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195" name="Oval 4"/>
            <p:cNvSpPr/>
            <p:nvPr/>
          </p:nvSpPr>
          <p:spPr>
            <a:xfrm>
              <a:off x="0" y="0"/>
              <a:ext cx="771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x-none" b="1" u="sng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email</a:t>
              </a:r>
              <a:endParaRPr lang="en-US" altLang="x-none" b="1" u="sng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96" name="Oval 5"/>
            <p:cNvSpPr/>
            <p:nvPr/>
          </p:nvSpPr>
          <p:spPr>
            <a:xfrm>
              <a:off x="0" y="408"/>
              <a:ext cx="771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用户名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197" name="Oval 6"/>
            <p:cNvSpPr/>
            <p:nvPr/>
          </p:nvSpPr>
          <p:spPr>
            <a:xfrm>
              <a:off x="0" y="861"/>
              <a:ext cx="771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电话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198" name="Oval 7"/>
            <p:cNvSpPr/>
            <p:nvPr/>
          </p:nvSpPr>
          <p:spPr>
            <a:xfrm>
              <a:off x="0" y="1270"/>
              <a:ext cx="771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地址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199" name="Line 8"/>
            <p:cNvSpPr/>
            <p:nvPr/>
          </p:nvSpPr>
          <p:spPr>
            <a:xfrm>
              <a:off x="771" y="181"/>
              <a:ext cx="272" cy="27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00" name="Line 9"/>
            <p:cNvSpPr/>
            <p:nvPr/>
          </p:nvSpPr>
          <p:spPr>
            <a:xfrm>
              <a:off x="771" y="589"/>
              <a:ext cx="272" cy="18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01" name="Line 10"/>
            <p:cNvSpPr/>
            <p:nvPr/>
          </p:nvSpPr>
          <p:spPr>
            <a:xfrm flipV="1">
              <a:off x="771" y="816"/>
              <a:ext cx="272" cy="18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02" name="Line 11"/>
            <p:cNvSpPr/>
            <p:nvPr/>
          </p:nvSpPr>
          <p:spPr>
            <a:xfrm flipV="1">
              <a:off x="771" y="1134"/>
              <a:ext cx="272" cy="27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203" name="组合 8203"/>
          <p:cNvGrpSpPr/>
          <p:nvPr/>
        </p:nvGrpSpPr>
        <p:grpSpPr>
          <a:xfrm>
            <a:off x="4643438" y="44450"/>
            <a:ext cx="3024187" cy="4537075"/>
            <a:chOff x="0" y="0"/>
            <a:chExt cx="1905" cy="2858"/>
          </a:xfrm>
        </p:grpSpPr>
        <p:sp>
          <p:nvSpPr>
            <p:cNvPr id="8204" name="Text Box 13"/>
            <p:cNvSpPr txBox="1"/>
            <p:nvPr/>
          </p:nvSpPr>
          <p:spPr>
            <a:xfrm>
              <a:off x="733" y="953"/>
              <a:ext cx="401" cy="95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tIns="82800" bIns="8280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邮 件</a:t>
              </a:r>
              <a:endPara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205" name="Oval 14"/>
            <p:cNvSpPr/>
            <p:nvPr/>
          </p:nvSpPr>
          <p:spPr>
            <a:xfrm>
              <a:off x="499" y="0"/>
              <a:ext cx="817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u="sng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邮件</a:t>
              </a:r>
              <a:r>
                <a:rPr lang="en-US" altLang="x-none" b="1" u="sng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ID</a:t>
              </a:r>
              <a:endParaRPr lang="en-US" altLang="x-none" b="1" u="sng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06" name="Oval 15"/>
            <p:cNvSpPr/>
            <p:nvPr/>
          </p:nvSpPr>
          <p:spPr>
            <a:xfrm>
              <a:off x="0" y="2539"/>
              <a:ext cx="907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邮件标题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207" name="Oval 16"/>
            <p:cNvSpPr/>
            <p:nvPr/>
          </p:nvSpPr>
          <p:spPr>
            <a:xfrm>
              <a:off x="998" y="2540"/>
              <a:ext cx="907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邮件内容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208" name="Line 17"/>
            <p:cNvSpPr/>
            <p:nvPr/>
          </p:nvSpPr>
          <p:spPr>
            <a:xfrm>
              <a:off x="908" y="318"/>
              <a:ext cx="0" cy="63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09" name="Line 18"/>
            <p:cNvSpPr/>
            <p:nvPr/>
          </p:nvSpPr>
          <p:spPr>
            <a:xfrm>
              <a:off x="998" y="1905"/>
              <a:ext cx="182" cy="63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10" name="Line 19"/>
            <p:cNvSpPr/>
            <p:nvPr/>
          </p:nvSpPr>
          <p:spPr>
            <a:xfrm flipV="1">
              <a:off x="635" y="1905"/>
              <a:ext cx="272" cy="63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211" name="组合 8211"/>
          <p:cNvGrpSpPr/>
          <p:nvPr/>
        </p:nvGrpSpPr>
        <p:grpSpPr>
          <a:xfrm>
            <a:off x="2555875" y="836613"/>
            <a:ext cx="3240088" cy="936625"/>
            <a:chOff x="0" y="0"/>
            <a:chExt cx="2041" cy="590"/>
          </a:xfrm>
        </p:grpSpPr>
        <p:sp>
          <p:nvSpPr>
            <p:cNvPr id="8212" name="AutoShape 21"/>
            <p:cNvSpPr/>
            <p:nvPr/>
          </p:nvSpPr>
          <p:spPr>
            <a:xfrm>
              <a:off x="454" y="0"/>
              <a:ext cx="980" cy="472"/>
            </a:xfrm>
            <a:prstGeom prst="diamond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发送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213" name="Line 22"/>
            <p:cNvSpPr/>
            <p:nvPr/>
          </p:nvSpPr>
          <p:spPr>
            <a:xfrm flipH="1">
              <a:off x="0" y="227"/>
              <a:ext cx="454" cy="36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14" name="Line 23"/>
            <p:cNvSpPr/>
            <p:nvPr/>
          </p:nvSpPr>
          <p:spPr>
            <a:xfrm>
              <a:off x="1451" y="227"/>
              <a:ext cx="590" cy="36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15" name="Rectangle 24"/>
            <p:cNvSpPr/>
            <p:nvPr/>
          </p:nvSpPr>
          <p:spPr>
            <a:xfrm>
              <a:off x="45" y="136"/>
              <a:ext cx="317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x-none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(0,N)</a:t>
              </a:r>
              <a:endParaRPr lang="en-US" altLang="x-none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16" name="Rectangle 25"/>
            <p:cNvSpPr/>
            <p:nvPr/>
          </p:nvSpPr>
          <p:spPr>
            <a:xfrm>
              <a:off x="1543" y="136"/>
              <a:ext cx="317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x-none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(1,1)</a:t>
              </a:r>
              <a:endParaRPr lang="en-US" altLang="x-none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217" name="组合 8217"/>
          <p:cNvGrpSpPr/>
          <p:nvPr/>
        </p:nvGrpSpPr>
        <p:grpSpPr>
          <a:xfrm>
            <a:off x="2555875" y="1887538"/>
            <a:ext cx="3240088" cy="749300"/>
            <a:chOff x="0" y="0"/>
            <a:chExt cx="2041" cy="472"/>
          </a:xfrm>
        </p:grpSpPr>
        <p:sp>
          <p:nvSpPr>
            <p:cNvPr id="8218" name="AutoShape 27"/>
            <p:cNvSpPr/>
            <p:nvPr/>
          </p:nvSpPr>
          <p:spPr>
            <a:xfrm>
              <a:off x="454" y="0"/>
              <a:ext cx="980" cy="472"/>
            </a:xfrm>
            <a:prstGeom prst="diamond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接收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219" name="Line 28"/>
            <p:cNvSpPr/>
            <p:nvPr/>
          </p:nvSpPr>
          <p:spPr>
            <a:xfrm>
              <a:off x="0" y="245"/>
              <a:ext cx="45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20" name="Line 29"/>
            <p:cNvSpPr/>
            <p:nvPr/>
          </p:nvSpPr>
          <p:spPr>
            <a:xfrm>
              <a:off x="1451" y="245"/>
              <a:ext cx="59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21" name="Rectangle 30"/>
            <p:cNvSpPr/>
            <p:nvPr/>
          </p:nvSpPr>
          <p:spPr>
            <a:xfrm>
              <a:off x="91" y="18"/>
              <a:ext cx="317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x-none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(0,N)</a:t>
              </a:r>
              <a:endParaRPr lang="en-US" altLang="x-none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22" name="Rectangle 31"/>
            <p:cNvSpPr/>
            <p:nvPr/>
          </p:nvSpPr>
          <p:spPr>
            <a:xfrm>
              <a:off x="1497" y="18"/>
              <a:ext cx="317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x-none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(1,N)</a:t>
              </a:r>
              <a:endParaRPr lang="en-US" altLang="x-none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223" name="组合 8223"/>
          <p:cNvGrpSpPr/>
          <p:nvPr/>
        </p:nvGrpSpPr>
        <p:grpSpPr>
          <a:xfrm>
            <a:off x="2555875" y="2852738"/>
            <a:ext cx="3240088" cy="900112"/>
            <a:chOff x="0" y="0"/>
            <a:chExt cx="2041" cy="567"/>
          </a:xfrm>
        </p:grpSpPr>
        <p:sp>
          <p:nvSpPr>
            <p:cNvPr id="8224" name="AutoShape 33"/>
            <p:cNvSpPr/>
            <p:nvPr/>
          </p:nvSpPr>
          <p:spPr>
            <a:xfrm>
              <a:off x="454" y="95"/>
              <a:ext cx="980" cy="472"/>
            </a:xfrm>
            <a:prstGeom prst="diamond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抄送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225" name="Line 34"/>
            <p:cNvSpPr/>
            <p:nvPr/>
          </p:nvSpPr>
          <p:spPr>
            <a:xfrm flipH="1" flipV="1">
              <a:off x="0" y="0"/>
              <a:ext cx="454" cy="31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26" name="Line 35"/>
            <p:cNvSpPr/>
            <p:nvPr/>
          </p:nvSpPr>
          <p:spPr>
            <a:xfrm flipV="1">
              <a:off x="1451" y="0"/>
              <a:ext cx="590" cy="31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27" name="Rectangle 36"/>
            <p:cNvSpPr/>
            <p:nvPr/>
          </p:nvSpPr>
          <p:spPr>
            <a:xfrm>
              <a:off x="0" y="272"/>
              <a:ext cx="317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x-none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(0,N)</a:t>
              </a:r>
              <a:endParaRPr lang="en-US" altLang="x-none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28" name="Rectangle 37"/>
            <p:cNvSpPr/>
            <p:nvPr/>
          </p:nvSpPr>
          <p:spPr>
            <a:xfrm>
              <a:off x="1543" y="272"/>
              <a:ext cx="317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x-none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(0,N)</a:t>
              </a:r>
              <a:endParaRPr lang="en-US" altLang="x-none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229" name="组合 8229"/>
          <p:cNvGrpSpPr/>
          <p:nvPr/>
        </p:nvGrpSpPr>
        <p:grpSpPr>
          <a:xfrm>
            <a:off x="6443663" y="1411288"/>
            <a:ext cx="2563812" cy="1584325"/>
            <a:chOff x="0" y="0"/>
            <a:chExt cx="1615" cy="998"/>
          </a:xfrm>
        </p:grpSpPr>
        <p:sp>
          <p:nvSpPr>
            <p:cNvPr id="8230" name="AutoShape 39"/>
            <p:cNvSpPr/>
            <p:nvPr/>
          </p:nvSpPr>
          <p:spPr>
            <a:xfrm>
              <a:off x="635" y="273"/>
              <a:ext cx="980" cy="472"/>
            </a:xfrm>
            <a:prstGeom prst="diamond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回复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231" name="Line 40"/>
            <p:cNvSpPr/>
            <p:nvPr/>
          </p:nvSpPr>
          <p:spPr>
            <a:xfrm>
              <a:off x="0" y="272"/>
              <a:ext cx="113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32" name="Line 41"/>
            <p:cNvSpPr/>
            <p:nvPr/>
          </p:nvSpPr>
          <p:spPr>
            <a:xfrm>
              <a:off x="0" y="772"/>
              <a:ext cx="113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33" name="Rectangle 42"/>
            <p:cNvSpPr/>
            <p:nvPr/>
          </p:nvSpPr>
          <p:spPr>
            <a:xfrm>
              <a:off x="136" y="0"/>
              <a:ext cx="952" cy="2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发送的邮件</a:t>
              </a:r>
              <a:endParaRPr lang="en-US" altLang="x-none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34" name="Rectangle 43"/>
            <p:cNvSpPr/>
            <p:nvPr/>
          </p:nvSpPr>
          <p:spPr>
            <a:xfrm>
              <a:off x="136" y="772"/>
              <a:ext cx="952" cy="2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回复的邮件</a:t>
              </a:r>
              <a:endParaRPr lang="en-US" altLang="x-none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235" name="组合 8235"/>
          <p:cNvGrpSpPr/>
          <p:nvPr/>
        </p:nvGrpSpPr>
        <p:grpSpPr>
          <a:xfrm>
            <a:off x="6877050" y="1844675"/>
            <a:ext cx="503238" cy="790575"/>
            <a:chOff x="0" y="0"/>
            <a:chExt cx="317" cy="498"/>
          </a:xfrm>
        </p:grpSpPr>
        <p:sp>
          <p:nvSpPr>
            <p:cNvPr id="8236" name="Rectangle 45"/>
            <p:cNvSpPr/>
            <p:nvPr/>
          </p:nvSpPr>
          <p:spPr>
            <a:xfrm>
              <a:off x="0" y="0"/>
              <a:ext cx="317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x-none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(0,N)</a:t>
              </a:r>
              <a:endParaRPr lang="en-US" altLang="x-none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37" name="Rectangle 46"/>
            <p:cNvSpPr/>
            <p:nvPr/>
          </p:nvSpPr>
          <p:spPr>
            <a:xfrm>
              <a:off x="0" y="317"/>
              <a:ext cx="317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x-none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(0,1)</a:t>
              </a:r>
              <a:endParaRPr lang="en-US" altLang="x-none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8239" name="Text Box 47"/>
          <p:cNvSpPr txBox="1"/>
          <p:nvPr/>
        </p:nvSpPr>
        <p:spPr>
          <a:xfrm>
            <a:off x="0" y="5060950"/>
            <a:ext cx="9144000" cy="11636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1" indent="0" algn="l" eaLnBrk="1" hangingPunct="1">
              <a:spcBef>
                <a:spcPct val="20000"/>
              </a:spcBef>
            </a:pP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联系人</a:t>
            </a:r>
            <a:r>
              <a:rPr lang="en-US" altLang="x-none" sz="3200" b="1" dirty="0">
                <a:latin typeface="Arial" panose="020B0604020202020204" pitchFamily="34" charset="0"/>
                <a:ea typeface="宋体" panose="02010600030101010101" pitchFamily="2" charset="-122"/>
              </a:rPr>
              <a:t>(email, </a:t>
            </a: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用户名</a:t>
            </a:r>
            <a:r>
              <a:rPr lang="en-US" altLang="x-none" sz="3200" b="1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电话</a:t>
            </a:r>
            <a:r>
              <a:rPr lang="en-US" altLang="x-none" sz="3200" b="1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地址</a:t>
            </a:r>
            <a:r>
              <a:rPr lang="en-US" altLang="x-none" sz="3200" b="1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x-none" sz="3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 algn="l" eaLnBrk="1" hangingPunct="1">
              <a:spcBef>
                <a:spcPct val="20000"/>
              </a:spcBef>
            </a:pP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邮    件</a:t>
            </a:r>
            <a:r>
              <a:rPr lang="en-US" altLang="x-none" sz="3200" b="1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邮件</a:t>
            </a:r>
            <a:r>
              <a:rPr lang="en-US" altLang="x-none" sz="3200" b="1" dirty="0">
                <a:latin typeface="Arial" panose="020B0604020202020204" pitchFamily="34" charset="0"/>
                <a:ea typeface="宋体" panose="02010600030101010101" pitchFamily="2" charset="-122"/>
              </a:rPr>
              <a:t>ID, </a:t>
            </a: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邮件标题</a:t>
            </a:r>
            <a:r>
              <a:rPr lang="en-US" altLang="x-none" sz="3200" b="1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邮件内容</a:t>
            </a:r>
            <a:r>
              <a:rPr lang="en-US" altLang="x-none" sz="3200" b="1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x-none" sz="3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8239"/>
          <p:cNvSpPr txBox="1"/>
          <p:nvPr/>
        </p:nvSpPr>
        <p:spPr>
          <a:xfrm>
            <a:off x="36513" y="-17462"/>
            <a:ext cx="4614862" cy="5778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 u="sng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实体向关系的转换</a:t>
            </a:r>
            <a:endParaRPr lang="zh-CN" altLang="en-US" sz="3200" b="1" u="sng" dirty="0">
              <a:solidFill>
                <a:srgbClr val="FF000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9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39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9">
                                            <p:txEl>
                                              <p:charRg st="24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39">
                                            <p:txEl>
                                              <p:charRg st="24" end="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39" grpId="0" bldLvl="2" build="p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241" name="组合 10241"/>
          <p:cNvGrpSpPr/>
          <p:nvPr/>
        </p:nvGrpSpPr>
        <p:grpSpPr>
          <a:xfrm>
            <a:off x="250825" y="1052513"/>
            <a:ext cx="2292350" cy="2520950"/>
            <a:chOff x="0" y="0"/>
            <a:chExt cx="1444" cy="1588"/>
          </a:xfrm>
        </p:grpSpPr>
        <p:sp>
          <p:nvSpPr>
            <p:cNvPr id="10242" name="Text Box 3"/>
            <p:cNvSpPr txBox="1"/>
            <p:nvPr/>
          </p:nvSpPr>
          <p:spPr>
            <a:xfrm>
              <a:off x="1043" y="318"/>
              <a:ext cx="401" cy="95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tIns="82800" bIns="8280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联系人</a:t>
              </a:r>
              <a:endPara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243" name="Oval 4"/>
            <p:cNvSpPr/>
            <p:nvPr/>
          </p:nvSpPr>
          <p:spPr>
            <a:xfrm>
              <a:off x="0" y="0"/>
              <a:ext cx="771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x-none" b="1" u="sng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email</a:t>
              </a:r>
              <a:endParaRPr lang="en-US" altLang="x-none" b="1" u="sng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44" name="Oval 5"/>
            <p:cNvSpPr/>
            <p:nvPr/>
          </p:nvSpPr>
          <p:spPr>
            <a:xfrm>
              <a:off x="0" y="408"/>
              <a:ext cx="771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用户名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245" name="Oval 6"/>
            <p:cNvSpPr/>
            <p:nvPr/>
          </p:nvSpPr>
          <p:spPr>
            <a:xfrm>
              <a:off x="0" y="861"/>
              <a:ext cx="771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电话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246" name="Oval 7"/>
            <p:cNvSpPr/>
            <p:nvPr/>
          </p:nvSpPr>
          <p:spPr>
            <a:xfrm>
              <a:off x="0" y="1270"/>
              <a:ext cx="771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地址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247" name="Line 8"/>
            <p:cNvSpPr/>
            <p:nvPr/>
          </p:nvSpPr>
          <p:spPr>
            <a:xfrm>
              <a:off x="771" y="181"/>
              <a:ext cx="272" cy="27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248" name="Line 9"/>
            <p:cNvSpPr/>
            <p:nvPr/>
          </p:nvSpPr>
          <p:spPr>
            <a:xfrm>
              <a:off x="771" y="589"/>
              <a:ext cx="272" cy="18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249" name="Line 10"/>
            <p:cNvSpPr/>
            <p:nvPr/>
          </p:nvSpPr>
          <p:spPr>
            <a:xfrm flipV="1">
              <a:off x="771" y="816"/>
              <a:ext cx="272" cy="18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250" name="Line 11"/>
            <p:cNvSpPr/>
            <p:nvPr/>
          </p:nvSpPr>
          <p:spPr>
            <a:xfrm flipV="1">
              <a:off x="771" y="1134"/>
              <a:ext cx="272" cy="27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0251" name="组合 10251"/>
          <p:cNvGrpSpPr/>
          <p:nvPr/>
        </p:nvGrpSpPr>
        <p:grpSpPr>
          <a:xfrm>
            <a:off x="4643438" y="44450"/>
            <a:ext cx="3024187" cy="4537075"/>
            <a:chOff x="0" y="0"/>
            <a:chExt cx="1905" cy="2858"/>
          </a:xfrm>
        </p:grpSpPr>
        <p:sp>
          <p:nvSpPr>
            <p:cNvPr id="10252" name="Text Box 13"/>
            <p:cNvSpPr txBox="1"/>
            <p:nvPr/>
          </p:nvSpPr>
          <p:spPr>
            <a:xfrm>
              <a:off x="733" y="953"/>
              <a:ext cx="401" cy="95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tIns="82800" bIns="8280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邮 件</a:t>
              </a:r>
              <a:endPara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253" name="Oval 14"/>
            <p:cNvSpPr/>
            <p:nvPr/>
          </p:nvSpPr>
          <p:spPr>
            <a:xfrm>
              <a:off x="499" y="0"/>
              <a:ext cx="817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u="sng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邮件</a:t>
              </a:r>
              <a:r>
                <a:rPr lang="en-US" altLang="x-none" b="1" u="sng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ID</a:t>
              </a:r>
              <a:endParaRPr lang="en-US" altLang="x-none" b="1" u="sng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54" name="Oval 15"/>
            <p:cNvSpPr/>
            <p:nvPr/>
          </p:nvSpPr>
          <p:spPr>
            <a:xfrm>
              <a:off x="0" y="2539"/>
              <a:ext cx="907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邮件标题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255" name="Oval 16"/>
            <p:cNvSpPr/>
            <p:nvPr/>
          </p:nvSpPr>
          <p:spPr>
            <a:xfrm>
              <a:off x="998" y="2540"/>
              <a:ext cx="907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邮件内容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256" name="Line 17"/>
            <p:cNvSpPr/>
            <p:nvPr/>
          </p:nvSpPr>
          <p:spPr>
            <a:xfrm>
              <a:off x="908" y="318"/>
              <a:ext cx="0" cy="63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257" name="Line 18"/>
            <p:cNvSpPr/>
            <p:nvPr/>
          </p:nvSpPr>
          <p:spPr>
            <a:xfrm>
              <a:off x="998" y="1905"/>
              <a:ext cx="182" cy="63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258" name="Line 19"/>
            <p:cNvSpPr/>
            <p:nvPr/>
          </p:nvSpPr>
          <p:spPr>
            <a:xfrm flipV="1">
              <a:off x="635" y="1905"/>
              <a:ext cx="272" cy="63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0259" name="组合 10259"/>
          <p:cNvGrpSpPr/>
          <p:nvPr/>
        </p:nvGrpSpPr>
        <p:grpSpPr>
          <a:xfrm>
            <a:off x="2555875" y="836613"/>
            <a:ext cx="3240088" cy="936625"/>
            <a:chOff x="0" y="0"/>
            <a:chExt cx="2041" cy="590"/>
          </a:xfrm>
        </p:grpSpPr>
        <p:sp>
          <p:nvSpPr>
            <p:cNvPr id="10260" name="AutoShape 21"/>
            <p:cNvSpPr/>
            <p:nvPr/>
          </p:nvSpPr>
          <p:spPr>
            <a:xfrm>
              <a:off x="454" y="0"/>
              <a:ext cx="980" cy="472"/>
            </a:xfrm>
            <a:prstGeom prst="diamond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发送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261" name="Line 22"/>
            <p:cNvSpPr/>
            <p:nvPr/>
          </p:nvSpPr>
          <p:spPr>
            <a:xfrm flipH="1">
              <a:off x="0" y="227"/>
              <a:ext cx="454" cy="36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262" name="Line 23"/>
            <p:cNvSpPr/>
            <p:nvPr/>
          </p:nvSpPr>
          <p:spPr>
            <a:xfrm>
              <a:off x="1451" y="227"/>
              <a:ext cx="590" cy="36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263" name="Rectangle 24"/>
            <p:cNvSpPr/>
            <p:nvPr/>
          </p:nvSpPr>
          <p:spPr>
            <a:xfrm>
              <a:off x="45" y="136"/>
              <a:ext cx="317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x-none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(0,N)</a:t>
              </a:r>
              <a:endParaRPr lang="en-US" altLang="x-none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64" name="Rectangle 25"/>
            <p:cNvSpPr/>
            <p:nvPr/>
          </p:nvSpPr>
          <p:spPr>
            <a:xfrm>
              <a:off x="1543" y="136"/>
              <a:ext cx="317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x-none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(1,1)</a:t>
              </a:r>
              <a:endParaRPr lang="en-US" altLang="x-none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0265" name="组合 10265"/>
          <p:cNvGrpSpPr/>
          <p:nvPr/>
        </p:nvGrpSpPr>
        <p:grpSpPr>
          <a:xfrm>
            <a:off x="2555875" y="1887538"/>
            <a:ext cx="3240088" cy="749300"/>
            <a:chOff x="0" y="0"/>
            <a:chExt cx="2041" cy="472"/>
          </a:xfrm>
        </p:grpSpPr>
        <p:sp>
          <p:nvSpPr>
            <p:cNvPr id="10266" name="AutoShape 27"/>
            <p:cNvSpPr/>
            <p:nvPr/>
          </p:nvSpPr>
          <p:spPr>
            <a:xfrm>
              <a:off x="454" y="0"/>
              <a:ext cx="980" cy="472"/>
            </a:xfrm>
            <a:prstGeom prst="diamond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接收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267" name="Line 28"/>
            <p:cNvSpPr/>
            <p:nvPr/>
          </p:nvSpPr>
          <p:spPr>
            <a:xfrm>
              <a:off x="0" y="245"/>
              <a:ext cx="45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268" name="Line 29"/>
            <p:cNvSpPr/>
            <p:nvPr/>
          </p:nvSpPr>
          <p:spPr>
            <a:xfrm>
              <a:off x="1451" y="245"/>
              <a:ext cx="59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269" name="Rectangle 30"/>
            <p:cNvSpPr/>
            <p:nvPr/>
          </p:nvSpPr>
          <p:spPr>
            <a:xfrm>
              <a:off x="91" y="18"/>
              <a:ext cx="317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x-none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(0,N)</a:t>
              </a:r>
              <a:endParaRPr lang="en-US" altLang="x-none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70" name="Rectangle 31"/>
            <p:cNvSpPr/>
            <p:nvPr/>
          </p:nvSpPr>
          <p:spPr>
            <a:xfrm>
              <a:off x="1497" y="18"/>
              <a:ext cx="317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x-none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(1,N)</a:t>
              </a:r>
              <a:endParaRPr lang="en-US" altLang="x-none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0271" name="组合 10271"/>
          <p:cNvGrpSpPr/>
          <p:nvPr/>
        </p:nvGrpSpPr>
        <p:grpSpPr>
          <a:xfrm>
            <a:off x="2555875" y="2852738"/>
            <a:ext cx="3240088" cy="900112"/>
            <a:chOff x="0" y="0"/>
            <a:chExt cx="2041" cy="567"/>
          </a:xfrm>
        </p:grpSpPr>
        <p:sp>
          <p:nvSpPr>
            <p:cNvPr id="10272" name="AutoShape 33"/>
            <p:cNvSpPr/>
            <p:nvPr/>
          </p:nvSpPr>
          <p:spPr>
            <a:xfrm>
              <a:off x="454" y="95"/>
              <a:ext cx="980" cy="472"/>
            </a:xfrm>
            <a:prstGeom prst="diamond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抄送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273" name="Line 34"/>
            <p:cNvSpPr/>
            <p:nvPr/>
          </p:nvSpPr>
          <p:spPr>
            <a:xfrm flipH="1" flipV="1">
              <a:off x="0" y="0"/>
              <a:ext cx="454" cy="31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274" name="Line 35"/>
            <p:cNvSpPr/>
            <p:nvPr/>
          </p:nvSpPr>
          <p:spPr>
            <a:xfrm flipV="1">
              <a:off x="1451" y="0"/>
              <a:ext cx="590" cy="31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275" name="Rectangle 36"/>
            <p:cNvSpPr/>
            <p:nvPr/>
          </p:nvSpPr>
          <p:spPr>
            <a:xfrm>
              <a:off x="0" y="272"/>
              <a:ext cx="317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x-none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(0,N)</a:t>
              </a:r>
              <a:endParaRPr lang="en-US" altLang="x-none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76" name="Rectangle 37"/>
            <p:cNvSpPr/>
            <p:nvPr/>
          </p:nvSpPr>
          <p:spPr>
            <a:xfrm>
              <a:off x="1543" y="272"/>
              <a:ext cx="317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x-none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(0,N)</a:t>
              </a:r>
              <a:endParaRPr lang="en-US" altLang="x-none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0277" name="组合 10277"/>
          <p:cNvGrpSpPr/>
          <p:nvPr/>
        </p:nvGrpSpPr>
        <p:grpSpPr>
          <a:xfrm>
            <a:off x="6443663" y="1411288"/>
            <a:ext cx="2563812" cy="1584325"/>
            <a:chOff x="0" y="0"/>
            <a:chExt cx="1615" cy="998"/>
          </a:xfrm>
        </p:grpSpPr>
        <p:sp>
          <p:nvSpPr>
            <p:cNvPr id="10278" name="AutoShape 39"/>
            <p:cNvSpPr/>
            <p:nvPr/>
          </p:nvSpPr>
          <p:spPr>
            <a:xfrm>
              <a:off x="635" y="273"/>
              <a:ext cx="980" cy="472"/>
            </a:xfrm>
            <a:prstGeom prst="diamond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回复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279" name="Line 40"/>
            <p:cNvSpPr/>
            <p:nvPr/>
          </p:nvSpPr>
          <p:spPr>
            <a:xfrm>
              <a:off x="0" y="272"/>
              <a:ext cx="113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280" name="Line 41"/>
            <p:cNvSpPr/>
            <p:nvPr/>
          </p:nvSpPr>
          <p:spPr>
            <a:xfrm>
              <a:off x="0" y="772"/>
              <a:ext cx="113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281" name="Rectangle 42"/>
            <p:cNvSpPr/>
            <p:nvPr/>
          </p:nvSpPr>
          <p:spPr>
            <a:xfrm>
              <a:off x="136" y="0"/>
              <a:ext cx="952" cy="2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发送的邮件</a:t>
              </a:r>
              <a:endParaRPr lang="en-US" altLang="x-none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82" name="Rectangle 43"/>
            <p:cNvSpPr/>
            <p:nvPr/>
          </p:nvSpPr>
          <p:spPr>
            <a:xfrm>
              <a:off x="136" y="772"/>
              <a:ext cx="952" cy="2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回复的邮件</a:t>
              </a:r>
              <a:endParaRPr lang="en-US" altLang="x-none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0283" name="组合 10283"/>
          <p:cNvGrpSpPr/>
          <p:nvPr/>
        </p:nvGrpSpPr>
        <p:grpSpPr>
          <a:xfrm>
            <a:off x="6877050" y="1844675"/>
            <a:ext cx="503238" cy="790575"/>
            <a:chOff x="0" y="0"/>
            <a:chExt cx="317" cy="498"/>
          </a:xfrm>
        </p:grpSpPr>
        <p:sp>
          <p:nvSpPr>
            <p:cNvPr id="10284" name="Rectangle 45"/>
            <p:cNvSpPr/>
            <p:nvPr/>
          </p:nvSpPr>
          <p:spPr>
            <a:xfrm>
              <a:off x="0" y="0"/>
              <a:ext cx="317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x-none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(0,N)</a:t>
              </a:r>
              <a:endParaRPr lang="en-US" altLang="x-none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85" name="Rectangle 46"/>
            <p:cNvSpPr/>
            <p:nvPr/>
          </p:nvSpPr>
          <p:spPr>
            <a:xfrm>
              <a:off x="0" y="317"/>
              <a:ext cx="317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x-none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(0,1)</a:t>
              </a:r>
              <a:endParaRPr lang="en-US" altLang="x-none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286" name="Text Box 47"/>
          <p:cNvSpPr txBox="1"/>
          <p:nvPr/>
        </p:nvSpPr>
        <p:spPr>
          <a:xfrm>
            <a:off x="0" y="4941888"/>
            <a:ext cx="9144000" cy="11636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342900" indent="-342900">
              <a:spcBef>
                <a:spcPct val="20000"/>
              </a:spcBef>
            </a:pP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联系人</a:t>
            </a:r>
            <a:r>
              <a:rPr lang="en-US" altLang="x-none" sz="3200" b="1" dirty="0">
                <a:latin typeface="Arial" panose="020B0604020202020204" pitchFamily="34" charset="0"/>
                <a:ea typeface="宋体" panose="02010600030101010101" pitchFamily="2" charset="-122"/>
              </a:rPr>
              <a:t>(email, </a:t>
            </a: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用户名</a:t>
            </a:r>
            <a:r>
              <a:rPr lang="en-US" altLang="x-none" sz="3200" b="1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电话</a:t>
            </a:r>
            <a:r>
              <a:rPr lang="en-US" altLang="x-none" sz="3200" b="1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地址</a:t>
            </a:r>
            <a:r>
              <a:rPr lang="en-US" altLang="x-none" sz="3200" b="1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x-none" sz="3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</a:pP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邮    件</a:t>
            </a:r>
            <a:r>
              <a:rPr lang="en-US" altLang="x-none" sz="3200" b="1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邮件</a:t>
            </a:r>
            <a:r>
              <a:rPr lang="en-US" altLang="x-none" sz="3200" b="1" dirty="0">
                <a:latin typeface="Arial" panose="020B0604020202020204" pitchFamily="34" charset="0"/>
                <a:ea typeface="宋体" panose="02010600030101010101" pitchFamily="2" charset="-122"/>
              </a:rPr>
              <a:t>ID, </a:t>
            </a: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邮件标题</a:t>
            </a:r>
            <a:r>
              <a:rPr lang="en-US" altLang="x-none" sz="3200" b="1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邮件内容</a:t>
            </a:r>
            <a:r>
              <a:rPr lang="en-US" altLang="x-none" sz="3200" b="1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发件人</a:t>
            </a:r>
            <a:r>
              <a:rPr lang="en-US" altLang="x-none" sz="3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email</a:t>
            </a:r>
            <a:r>
              <a:rPr lang="en-US" altLang="x-none" sz="3200" b="1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x-none" sz="3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7" name="Freeform 48"/>
          <p:cNvSpPr/>
          <p:nvPr/>
        </p:nvSpPr>
        <p:spPr>
          <a:xfrm>
            <a:off x="2987675" y="296863"/>
            <a:ext cx="2305050" cy="1512887"/>
          </a:xfrm>
          <a:custGeom>
            <a:avLst/>
            <a:gdLst/>
            <a:ahLst/>
            <a:cxnLst>
              <a:cxn ang="0">
                <a:pos x="1713706250" y="57962781"/>
              </a:cxn>
              <a:cxn ang="0">
                <a:pos x="0" y="1199593979"/>
              </a:cxn>
              <a:cxn ang="0">
                <a:pos x="1713706250" y="2147483647"/>
              </a:cxn>
              <a:cxn ang="0">
                <a:pos x="2147483647" y="1542335115"/>
              </a:cxn>
              <a:cxn ang="0">
                <a:pos x="1713706250" y="57962781"/>
              </a:cxn>
            </a:cxnLst>
            <a:pathLst>
              <a:path w="1452" h="953">
                <a:moveTo>
                  <a:pt x="680" y="23"/>
                </a:moveTo>
                <a:cubicBezTo>
                  <a:pt x="438" y="0"/>
                  <a:pt x="0" y="325"/>
                  <a:pt x="0" y="476"/>
                </a:cubicBezTo>
                <a:cubicBezTo>
                  <a:pt x="0" y="627"/>
                  <a:pt x="438" y="907"/>
                  <a:pt x="680" y="930"/>
                </a:cubicBezTo>
                <a:cubicBezTo>
                  <a:pt x="922" y="953"/>
                  <a:pt x="1452" y="763"/>
                  <a:pt x="1452" y="612"/>
                </a:cubicBezTo>
                <a:cubicBezTo>
                  <a:pt x="1452" y="461"/>
                  <a:pt x="922" y="46"/>
                  <a:pt x="680" y="23"/>
                </a:cubicBezTo>
                <a:close/>
              </a:path>
            </a:pathLst>
          </a:custGeom>
          <a:noFill/>
          <a:ln w="25400" cap="flat" cmpd="sng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288" name="文本框 10288"/>
          <p:cNvSpPr txBox="1"/>
          <p:nvPr/>
        </p:nvSpPr>
        <p:spPr>
          <a:xfrm>
            <a:off x="36513" y="-17462"/>
            <a:ext cx="4614862" cy="5778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 u="sng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联系向关系的转换</a:t>
            </a:r>
            <a:endParaRPr lang="zh-CN" altLang="en-US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10290" name="文本框 10289"/>
          <p:cNvSpPr txBox="1"/>
          <p:nvPr/>
        </p:nvSpPr>
        <p:spPr>
          <a:xfrm>
            <a:off x="6403975" y="5476875"/>
            <a:ext cx="2632075" cy="5810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lIns="90170" tIns="46990" rIns="90170" bIns="46990" anchor="t">
            <a:spAutoFit/>
          </a:bodyPr>
          <a:p>
            <a:r>
              <a:rPr lang="zh-CN" altLang="en-US" sz="3200" b="1" dirty="0">
                <a:latin typeface="Times New Roman" panose="02020603050405020304" pitchFamily="2" charset="0"/>
                <a:ea typeface="宋体" panose="02010600030101010101" pitchFamily="2" charset="-122"/>
              </a:rPr>
              <a:t>)</a:t>
            </a:r>
            <a:endParaRPr lang="zh-CN" altLang="en-US" sz="3200" b="1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0" grpId="0" bldLvl="0"/>
      <p:bldP spid="10290" grpId="1" bldLvl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289" name="组合 12289"/>
          <p:cNvGrpSpPr/>
          <p:nvPr/>
        </p:nvGrpSpPr>
        <p:grpSpPr>
          <a:xfrm>
            <a:off x="250825" y="1052513"/>
            <a:ext cx="2292350" cy="2520950"/>
            <a:chOff x="0" y="0"/>
            <a:chExt cx="1444" cy="1588"/>
          </a:xfrm>
        </p:grpSpPr>
        <p:sp>
          <p:nvSpPr>
            <p:cNvPr id="12290" name="Text Box 3"/>
            <p:cNvSpPr txBox="1"/>
            <p:nvPr/>
          </p:nvSpPr>
          <p:spPr>
            <a:xfrm>
              <a:off x="1043" y="318"/>
              <a:ext cx="401" cy="95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tIns="82800" bIns="8280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联系人</a:t>
              </a:r>
              <a:endPara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291" name="Oval 4"/>
            <p:cNvSpPr/>
            <p:nvPr/>
          </p:nvSpPr>
          <p:spPr>
            <a:xfrm>
              <a:off x="0" y="0"/>
              <a:ext cx="771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x-none" b="1" u="sng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email</a:t>
              </a:r>
              <a:endParaRPr lang="en-US" altLang="x-none" b="1" u="sng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292" name="Oval 5"/>
            <p:cNvSpPr/>
            <p:nvPr/>
          </p:nvSpPr>
          <p:spPr>
            <a:xfrm>
              <a:off x="0" y="408"/>
              <a:ext cx="771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用户名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293" name="Oval 6"/>
            <p:cNvSpPr/>
            <p:nvPr/>
          </p:nvSpPr>
          <p:spPr>
            <a:xfrm>
              <a:off x="0" y="861"/>
              <a:ext cx="771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电话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294" name="Oval 7"/>
            <p:cNvSpPr/>
            <p:nvPr/>
          </p:nvSpPr>
          <p:spPr>
            <a:xfrm>
              <a:off x="0" y="1270"/>
              <a:ext cx="771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地址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295" name="Line 8"/>
            <p:cNvSpPr/>
            <p:nvPr/>
          </p:nvSpPr>
          <p:spPr>
            <a:xfrm>
              <a:off x="771" y="181"/>
              <a:ext cx="272" cy="27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296" name="Line 9"/>
            <p:cNvSpPr/>
            <p:nvPr/>
          </p:nvSpPr>
          <p:spPr>
            <a:xfrm>
              <a:off x="771" y="589"/>
              <a:ext cx="272" cy="18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297" name="Line 10"/>
            <p:cNvSpPr/>
            <p:nvPr/>
          </p:nvSpPr>
          <p:spPr>
            <a:xfrm flipV="1">
              <a:off x="771" y="816"/>
              <a:ext cx="272" cy="18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298" name="Line 11"/>
            <p:cNvSpPr/>
            <p:nvPr/>
          </p:nvSpPr>
          <p:spPr>
            <a:xfrm flipV="1">
              <a:off x="771" y="1134"/>
              <a:ext cx="272" cy="27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2299" name="组合 12299"/>
          <p:cNvGrpSpPr/>
          <p:nvPr/>
        </p:nvGrpSpPr>
        <p:grpSpPr>
          <a:xfrm>
            <a:off x="4643438" y="44450"/>
            <a:ext cx="3024187" cy="4537075"/>
            <a:chOff x="0" y="0"/>
            <a:chExt cx="1905" cy="2858"/>
          </a:xfrm>
        </p:grpSpPr>
        <p:sp>
          <p:nvSpPr>
            <p:cNvPr id="12300" name="Text Box 13"/>
            <p:cNvSpPr txBox="1"/>
            <p:nvPr/>
          </p:nvSpPr>
          <p:spPr>
            <a:xfrm>
              <a:off x="733" y="953"/>
              <a:ext cx="401" cy="95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tIns="82800" bIns="8280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邮 件</a:t>
              </a:r>
              <a:endPara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301" name="Oval 14"/>
            <p:cNvSpPr/>
            <p:nvPr/>
          </p:nvSpPr>
          <p:spPr>
            <a:xfrm>
              <a:off x="499" y="0"/>
              <a:ext cx="817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u="sng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邮件</a:t>
              </a:r>
              <a:r>
                <a:rPr lang="en-US" altLang="x-none" b="1" u="sng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ID</a:t>
              </a:r>
              <a:endParaRPr lang="en-US" altLang="x-none" b="1" u="sng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02" name="Oval 15"/>
            <p:cNvSpPr/>
            <p:nvPr/>
          </p:nvSpPr>
          <p:spPr>
            <a:xfrm>
              <a:off x="0" y="2539"/>
              <a:ext cx="907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邮件标题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303" name="Oval 16"/>
            <p:cNvSpPr/>
            <p:nvPr/>
          </p:nvSpPr>
          <p:spPr>
            <a:xfrm>
              <a:off x="998" y="2540"/>
              <a:ext cx="907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邮件内容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304" name="Line 17"/>
            <p:cNvSpPr/>
            <p:nvPr/>
          </p:nvSpPr>
          <p:spPr>
            <a:xfrm>
              <a:off x="908" y="318"/>
              <a:ext cx="0" cy="63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305" name="Line 18"/>
            <p:cNvSpPr/>
            <p:nvPr/>
          </p:nvSpPr>
          <p:spPr>
            <a:xfrm>
              <a:off x="998" y="1905"/>
              <a:ext cx="182" cy="63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306" name="Line 19"/>
            <p:cNvSpPr/>
            <p:nvPr/>
          </p:nvSpPr>
          <p:spPr>
            <a:xfrm flipV="1">
              <a:off x="635" y="1905"/>
              <a:ext cx="272" cy="63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2307" name="组合 12307"/>
          <p:cNvGrpSpPr/>
          <p:nvPr/>
        </p:nvGrpSpPr>
        <p:grpSpPr>
          <a:xfrm>
            <a:off x="2555875" y="836613"/>
            <a:ext cx="3240088" cy="936625"/>
            <a:chOff x="0" y="0"/>
            <a:chExt cx="2041" cy="590"/>
          </a:xfrm>
        </p:grpSpPr>
        <p:sp>
          <p:nvSpPr>
            <p:cNvPr id="12308" name="AutoShape 21"/>
            <p:cNvSpPr/>
            <p:nvPr/>
          </p:nvSpPr>
          <p:spPr>
            <a:xfrm>
              <a:off x="454" y="0"/>
              <a:ext cx="980" cy="472"/>
            </a:xfrm>
            <a:prstGeom prst="diamond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发送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309" name="Line 22"/>
            <p:cNvSpPr/>
            <p:nvPr/>
          </p:nvSpPr>
          <p:spPr>
            <a:xfrm flipH="1">
              <a:off x="0" y="227"/>
              <a:ext cx="454" cy="36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310" name="Line 23"/>
            <p:cNvSpPr/>
            <p:nvPr/>
          </p:nvSpPr>
          <p:spPr>
            <a:xfrm>
              <a:off x="1451" y="227"/>
              <a:ext cx="590" cy="36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311" name="Rectangle 24"/>
            <p:cNvSpPr/>
            <p:nvPr/>
          </p:nvSpPr>
          <p:spPr>
            <a:xfrm>
              <a:off x="45" y="136"/>
              <a:ext cx="317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x-none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(0,N)</a:t>
              </a:r>
              <a:endParaRPr lang="en-US" altLang="x-none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12" name="Rectangle 25"/>
            <p:cNvSpPr/>
            <p:nvPr/>
          </p:nvSpPr>
          <p:spPr>
            <a:xfrm>
              <a:off x="1543" y="136"/>
              <a:ext cx="317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x-none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(1,1)</a:t>
              </a:r>
              <a:endParaRPr lang="en-US" altLang="x-none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2313" name="组合 12313"/>
          <p:cNvGrpSpPr/>
          <p:nvPr/>
        </p:nvGrpSpPr>
        <p:grpSpPr>
          <a:xfrm>
            <a:off x="2555875" y="1887538"/>
            <a:ext cx="3240088" cy="749300"/>
            <a:chOff x="0" y="0"/>
            <a:chExt cx="2041" cy="472"/>
          </a:xfrm>
        </p:grpSpPr>
        <p:sp>
          <p:nvSpPr>
            <p:cNvPr id="12314" name="AutoShape 27"/>
            <p:cNvSpPr/>
            <p:nvPr/>
          </p:nvSpPr>
          <p:spPr>
            <a:xfrm>
              <a:off x="454" y="0"/>
              <a:ext cx="980" cy="472"/>
            </a:xfrm>
            <a:prstGeom prst="diamond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接收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315" name="Line 28"/>
            <p:cNvSpPr/>
            <p:nvPr/>
          </p:nvSpPr>
          <p:spPr>
            <a:xfrm>
              <a:off x="0" y="245"/>
              <a:ext cx="45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316" name="Line 29"/>
            <p:cNvSpPr/>
            <p:nvPr/>
          </p:nvSpPr>
          <p:spPr>
            <a:xfrm>
              <a:off x="1451" y="245"/>
              <a:ext cx="59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317" name="Rectangle 30"/>
            <p:cNvSpPr/>
            <p:nvPr/>
          </p:nvSpPr>
          <p:spPr>
            <a:xfrm>
              <a:off x="91" y="18"/>
              <a:ext cx="317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x-none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(0,N)</a:t>
              </a:r>
              <a:endParaRPr lang="en-US" altLang="x-none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18" name="Rectangle 31"/>
            <p:cNvSpPr/>
            <p:nvPr/>
          </p:nvSpPr>
          <p:spPr>
            <a:xfrm>
              <a:off x="1497" y="18"/>
              <a:ext cx="317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x-none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(1,N)</a:t>
              </a:r>
              <a:endParaRPr lang="en-US" altLang="x-none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2319" name="组合 12319"/>
          <p:cNvGrpSpPr/>
          <p:nvPr/>
        </p:nvGrpSpPr>
        <p:grpSpPr>
          <a:xfrm>
            <a:off x="2555875" y="2852738"/>
            <a:ext cx="3240088" cy="900112"/>
            <a:chOff x="0" y="0"/>
            <a:chExt cx="2041" cy="567"/>
          </a:xfrm>
        </p:grpSpPr>
        <p:sp>
          <p:nvSpPr>
            <p:cNvPr id="12320" name="AutoShape 33"/>
            <p:cNvSpPr/>
            <p:nvPr/>
          </p:nvSpPr>
          <p:spPr>
            <a:xfrm>
              <a:off x="454" y="95"/>
              <a:ext cx="980" cy="472"/>
            </a:xfrm>
            <a:prstGeom prst="diamond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抄送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321" name="Line 34"/>
            <p:cNvSpPr/>
            <p:nvPr/>
          </p:nvSpPr>
          <p:spPr>
            <a:xfrm flipH="1" flipV="1">
              <a:off x="0" y="0"/>
              <a:ext cx="454" cy="31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322" name="Line 35"/>
            <p:cNvSpPr/>
            <p:nvPr/>
          </p:nvSpPr>
          <p:spPr>
            <a:xfrm flipV="1">
              <a:off x="1451" y="0"/>
              <a:ext cx="590" cy="31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323" name="Rectangle 36"/>
            <p:cNvSpPr/>
            <p:nvPr/>
          </p:nvSpPr>
          <p:spPr>
            <a:xfrm>
              <a:off x="0" y="272"/>
              <a:ext cx="317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x-none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(0,N)</a:t>
              </a:r>
              <a:endParaRPr lang="en-US" altLang="x-none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24" name="Rectangle 37"/>
            <p:cNvSpPr/>
            <p:nvPr/>
          </p:nvSpPr>
          <p:spPr>
            <a:xfrm>
              <a:off x="1543" y="272"/>
              <a:ext cx="317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x-none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(0,N)</a:t>
              </a:r>
              <a:endParaRPr lang="en-US" altLang="x-none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2325" name="组合 12325"/>
          <p:cNvGrpSpPr/>
          <p:nvPr/>
        </p:nvGrpSpPr>
        <p:grpSpPr>
          <a:xfrm>
            <a:off x="6443663" y="1411288"/>
            <a:ext cx="2563812" cy="1584325"/>
            <a:chOff x="0" y="0"/>
            <a:chExt cx="1615" cy="998"/>
          </a:xfrm>
        </p:grpSpPr>
        <p:sp>
          <p:nvSpPr>
            <p:cNvPr id="12326" name="AutoShape 39"/>
            <p:cNvSpPr/>
            <p:nvPr/>
          </p:nvSpPr>
          <p:spPr>
            <a:xfrm>
              <a:off x="635" y="273"/>
              <a:ext cx="980" cy="472"/>
            </a:xfrm>
            <a:prstGeom prst="diamond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回复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327" name="Line 40"/>
            <p:cNvSpPr/>
            <p:nvPr/>
          </p:nvSpPr>
          <p:spPr>
            <a:xfrm>
              <a:off x="0" y="272"/>
              <a:ext cx="113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328" name="Line 41"/>
            <p:cNvSpPr/>
            <p:nvPr/>
          </p:nvSpPr>
          <p:spPr>
            <a:xfrm>
              <a:off x="0" y="772"/>
              <a:ext cx="113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329" name="Rectangle 42"/>
            <p:cNvSpPr/>
            <p:nvPr/>
          </p:nvSpPr>
          <p:spPr>
            <a:xfrm>
              <a:off x="136" y="0"/>
              <a:ext cx="952" cy="2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发送的邮件</a:t>
              </a:r>
              <a:endParaRPr lang="en-US" altLang="x-none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30" name="Rectangle 43"/>
            <p:cNvSpPr/>
            <p:nvPr/>
          </p:nvSpPr>
          <p:spPr>
            <a:xfrm>
              <a:off x="136" y="772"/>
              <a:ext cx="952" cy="2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回复的邮件</a:t>
              </a:r>
              <a:endParaRPr lang="en-US" altLang="x-none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2331" name="组合 12331"/>
          <p:cNvGrpSpPr/>
          <p:nvPr/>
        </p:nvGrpSpPr>
        <p:grpSpPr>
          <a:xfrm>
            <a:off x="6877050" y="1844675"/>
            <a:ext cx="503238" cy="790575"/>
            <a:chOff x="0" y="0"/>
            <a:chExt cx="317" cy="498"/>
          </a:xfrm>
        </p:grpSpPr>
        <p:sp>
          <p:nvSpPr>
            <p:cNvPr id="12332" name="Rectangle 45"/>
            <p:cNvSpPr/>
            <p:nvPr/>
          </p:nvSpPr>
          <p:spPr>
            <a:xfrm>
              <a:off x="0" y="0"/>
              <a:ext cx="317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x-none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(0,N)</a:t>
              </a:r>
              <a:endParaRPr lang="en-US" altLang="x-none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33" name="Rectangle 46"/>
            <p:cNvSpPr/>
            <p:nvPr/>
          </p:nvSpPr>
          <p:spPr>
            <a:xfrm>
              <a:off x="0" y="317"/>
              <a:ext cx="317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x-none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(0,1)</a:t>
              </a:r>
              <a:endParaRPr lang="en-US" altLang="x-none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2334" name="Text Box 47"/>
          <p:cNvSpPr txBox="1"/>
          <p:nvPr/>
        </p:nvSpPr>
        <p:spPr>
          <a:xfrm>
            <a:off x="0" y="4941888"/>
            <a:ext cx="9144000" cy="17494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1" indent="0" algn="l" eaLnBrk="1" hangingPunct="1">
              <a:spcBef>
                <a:spcPct val="20000"/>
              </a:spcBef>
            </a:pP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联系人</a:t>
            </a:r>
            <a:r>
              <a:rPr lang="en-US" altLang="x-none" sz="3200" b="1" dirty="0">
                <a:latin typeface="Arial" panose="020B0604020202020204" pitchFamily="34" charset="0"/>
                <a:ea typeface="宋体" panose="02010600030101010101" pitchFamily="2" charset="-122"/>
              </a:rPr>
              <a:t>(email, </a:t>
            </a: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用户名</a:t>
            </a:r>
            <a:r>
              <a:rPr lang="en-US" altLang="x-none" sz="3200" b="1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电话</a:t>
            </a:r>
            <a:r>
              <a:rPr lang="en-US" altLang="x-none" sz="3200" b="1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地址</a:t>
            </a:r>
            <a:r>
              <a:rPr lang="en-US" altLang="x-none" sz="3200" b="1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x-none" sz="3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 algn="l" eaLnBrk="1" hangingPunct="1">
              <a:spcBef>
                <a:spcPct val="20000"/>
              </a:spcBef>
            </a:pP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邮    件</a:t>
            </a:r>
            <a:r>
              <a:rPr lang="en-US" altLang="x-none" sz="3200" b="1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邮件</a:t>
            </a:r>
            <a:r>
              <a:rPr lang="en-US" altLang="x-none" sz="3200" b="1" dirty="0">
                <a:latin typeface="Arial" panose="020B0604020202020204" pitchFamily="34" charset="0"/>
                <a:ea typeface="宋体" panose="02010600030101010101" pitchFamily="2" charset="-122"/>
              </a:rPr>
              <a:t>ID, </a:t>
            </a: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邮件标题</a:t>
            </a:r>
            <a:r>
              <a:rPr lang="en-US" altLang="x-none" sz="3200" b="1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邮件内容</a:t>
            </a:r>
            <a:r>
              <a:rPr lang="en-US" altLang="x-none" sz="3200" b="1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endParaRPr lang="en-US" altLang="x-none" sz="3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4" indent="0" algn="l" eaLnBrk="1" hangingPunct="1">
              <a:spcBef>
                <a:spcPct val="20000"/>
              </a:spcBef>
            </a:pP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发件人</a:t>
            </a:r>
            <a:r>
              <a:rPr lang="en-US" altLang="x-none" sz="3200" b="1" dirty="0">
                <a:latin typeface="Arial" panose="020B0604020202020204" pitchFamily="34" charset="0"/>
                <a:ea typeface="宋体" panose="02010600030101010101" pitchFamily="2" charset="-122"/>
              </a:rPr>
              <a:t>email,</a:t>
            </a: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被回复邮件的</a:t>
            </a:r>
            <a:r>
              <a:rPr lang="en-US" altLang="x-none" sz="3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ID</a:t>
            </a:r>
            <a:r>
              <a:rPr lang="en-US" altLang="x-none" sz="3200" b="1" dirty="0">
                <a:latin typeface="Arial" panose="020B0604020202020204" pitchFamily="34" charset="0"/>
                <a:ea typeface="宋体" panose="02010600030101010101" pitchFamily="2" charset="-122"/>
              </a:rPr>
              <a:t> )</a:t>
            </a:r>
            <a:endParaRPr lang="en-US" altLang="x-none" sz="3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335" name="Freeform 48"/>
          <p:cNvSpPr/>
          <p:nvPr/>
        </p:nvSpPr>
        <p:spPr>
          <a:xfrm>
            <a:off x="6372225" y="1052513"/>
            <a:ext cx="2736850" cy="2016125"/>
          </a:xfrm>
          <a:custGeom>
            <a:avLst/>
            <a:gdLst/>
            <a:ahLst/>
            <a:cxnLst>
              <a:cxn ang="0">
                <a:pos x="2147483647" y="102938731"/>
              </a:cxn>
              <a:cxn ang="0">
                <a:pos x="0" y="2130375609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02938731"/>
              </a:cxn>
            </a:cxnLst>
            <a:pathLst>
              <a:path w="1452" h="953">
                <a:moveTo>
                  <a:pt x="680" y="23"/>
                </a:moveTo>
                <a:cubicBezTo>
                  <a:pt x="438" y="0"/>
                  <a:pt x="0" y="325"/>
                  <a:pt x="0" y="476"/>
                </a:cubicBezTo>
                <a:cubicBezTo>
                  <a:pt x="0" y="627"/>
                  <a:pt x="438" y="907"/>
                  <a:pt x="680" y="930"/>
                </a:cubicBezTo>
                <a:cubicBezTo>
                  <a:pt x="922" y="953"/>
                  <a:pt x="1452" y="763"/>
                  <a:pt x="1452" y="612"/>
                </a:cubicBezTo>
                <a:cubicBezTo>
                  <a:pt x="1452" y="461"/>
                  <a:pt x="922" y="46"/>
                  <a:pt x="680" y="23"/>
                </a:cubicBezTo>
                <a:close/>
              </a:path>
            </a:pathLst>
          </a:custGeom>
          <a:noFill/>
          <a:ln w="25400" cap="flat" cmpd="sng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2336" name="文本框 12336"/>
          <p:cNvSpPr txBox="1"/>
          <p:nvPr/>
        </p:nvSpPr>
        <p:spPr>
          <a:xfrm>
            <a:off x="36513" y="-17462"/>
            <a:ext cx="4614862" cy="5778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 u="sng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联系向关系的转换</a:t>
            </a:r>
            <a:endParaRPr lang="zh-CN" altLang="en-US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12338" name="文本框 12337"/>
          <p:cNvSpPr txBox="1"/>
          <p:nvPr/>
        </p:nvSpPr>
        <p:spPr>
          <a:xfrm>
            <a:off x="4211638" y="6094413"/>
            <a:ext cx="3384550" cy="5810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lIns="90170" tIns="46990" rIns="90170" bIns="46990" anchor="t">
            <a:spAutoFit/>
          </a:bodyPr>
          <a:p>
            <a:r>
              <a:rPr lang="zh-CN" altLang="en-US" sz="3200" b="1" dirty="0">
                <a:latin typeface="Times New Roman" panose="02020603050405020304" pitchFamily="2" charset="0"/>
                <a:ea typeface="宋体" panose="02010600030101010101" pitchFamily="2" charset="-122"/>
              </a:rPr>
              <a:t>)</a:t>
            </a:r>
            <a:endParaRPr lang="zh-CN" altLang="en-US" sz="3200" b="1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38" grpId="0" bldLvl="0"/>
      <p:bldP spid="12338" grpId="1" bldLvl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337" name="组合 14337"/>
          <p:cNvGrpSpPr/>
          <p:nvPr/>
        </p:nvGrpSpPr>
        <p:grpSpPr>
          <a:xfrm>
            <a:off x="250825" y="1052513"/>
            <a:ext cx="2292350" cy="2520950"/>
            <a:chOff x="0" y="0"/>
            <a:chExt cx="1444" cy="1588"/>
          </a:xfrm>
        </p:grpSpPr>
        <p:sp>
          <p:nvSpPr>
            <p:cNvPr id="14338" name="Text Box 3"/>
            <p:cNvSpPr txBox="1"/>
            <p:nvPr/>
          </p:nvSpPr>
          <p:spPr>
            <a:xfrm>
              <a:off x="1043" y="318"/>
              <a:ext cx="401" cy="95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tIns="82800" bIns="8280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联系人</a:t>
              </a:r>
              <a:endPara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339" name="Oval 4"/>
            <p:cNvSpPr/>
            <p:nvPr/>
          </p:nvSpPr>
          <p:spPr>
            <a:xfrm>
              <a:off x="0" y="0"/>
              <a:ext cx="771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x-none" b="1" u="sng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email</a:t>
              </a:r>
              <a:endParaRPr lang="en-US" altLang="x-none" b="1" u="sng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40" name="Oval 5"/>
            <p:cNvSpPr/>
            <p:nvPr/>
          </p:nvSpPr>
          <p:spPr>
            <a:xfrm>
              <a:off x="0" y="408"/>
              <a:ext cx="771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用户名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341" name="Oval 6"/>
            <p:cNvSpPr/>
            <p:nvPr/>
          </p:nvSpPr>
          <p:spPr>
            <a:xfrm>
              <a:off x="0" y="861"/>
              <a:ext cx="771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电话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342" name="Oval 7"/>
            <p:cNvSpPr/>
            <p:nvPr/>
          </p:nvSpPr>
          <p:spPr>
            <a:xfrm>
              <a:off x="0" y="1270"/>
              <a:ext cx="771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地址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343" name="Line 8"/>
            <p:cNvSpPr/>
            <p:nvPr/>
          </p:nvSpPr>
          <p:spPr>
            <a:xfrm>
              <a:off x="771" y="181"/>
              <a:ext cx="272" cy="27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344" name="Line 9"/>
            <p:cNvSpPr/>
            <p:nvPr/>
          </p:nvSpPr>
          <p:spPr>
            <a:xfrm>
              <a:off x="771" y="589"/>
              <a:ext cx="272" cy="18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345" name="Line 10"/>
            <p:cNvSpPr/>
            <p:nvPr/>
          </p:nvSpPr>
          <p:spPr>
            <a:xfrm flipV="1">
              <a:off x="771" y="816"/>
              <a:ext cx="272" cy="18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346" name="Line 11"/>
            <p:cNvSpPr/>
            <p:nvPr/>
          </p:nvSpPr>
          <p:spPr>
            <a:xfrm flipV="1">
              <a:off x="771" y="1134"/>
              <a:ext cx="272" cy="27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4347" name="组合 14347"/>
          <p:cNvGrpSpPr/>
          <p:nvPr/>
        </p:nvGrpSpPr>
        <p:grpSpPr>
          <a:xfrm>
            <a:off x="4643438" y="44450"/>
            <a:ext cx="3024187" cy="4537075"/>
            <a:chOff x="0" y="0"/>
            <a:chExt cx="1905" cy="2858"/>
          </a:xfrm>
        </p:grpSpPr>
        <p:sp>
          <p:nvSpPr>
            <p:cNvPr id="14348" name="Text Box 13"/>
            <p:cNvSpPr txBox="1"/>
            <p:nvPr/>
          </p:nvSpPr>
          <p:spPr>
            <a:xfrm>
              <a:off x="733" y="953"/>
              <a:ext cx="401" cy="95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tIns="82800" bIns="8280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邮 件</a:t>
              </a:r>
              <a:endPara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349" name="Oval 14"/>
            <p:cNvSpPr/>
            <p:nvPr/>
          </p:nvSpPr>
          <p:spPr>
            <a:xfrm>
              <a:off x="499" y="0"/>
              <a:ext cx="817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u="sng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邮件</a:t>
              </a:r>
              <a:r>
                <a:rPr lang="en-US" altLang="x-none" b="1" u="sng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ID</a:t>
              </a:r>
              <a:endParaRPr lang="en-US" altLang="x-none" b="1" u="sng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50" name="Oval 15"/>
            <p:cNvSpPr/>
            <p:nvPr/>
          </p:nvSpPr>
          <p:spPr>
            <a:xfrm>
              <a:off x="0" y="2539"/>
              <a:ext cx="907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邮件标题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351" name="Oval 16"/>
            <p:cNvSpPr/>
            <p:nvPr/>
          </p:nvSpPr>
          <p:spPr>
            <a:xfrm>
              <a:off x="998" y="2540"/>
              <a:ext cx="907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邮件内容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352" name="Line 17"/>
            <p:cNvSpPr/>
            <p:nvPr/>
          </p:nvSpPr>
          <p:spPr>
            <a:xfrm>
              <a:off x="908" y="318"/>
              <a:ext cx="0" cy="63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353" name="Line 18"/>
            <p:cNvSpPr/>
            <p:nvPr/>
          </p:nvSpPr>
          <p:spPr>
            <a:xfrm>
              <a:off x="998" y="1905"/>
              <a:ext cx="182" cy="63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354" name="Line 19"/>
            <p:cNvSpPr/>
            <p:nvPr/>
          </p:nvSpPr>
          <p:spPr>
            <a:xfrm flipV="1">
              <a:off x="635" y="1905"/>
              <a:ext cx="272" cy="63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4355" name="组合 14355"/>
          <p:cNvGrpSpPr/>
          <p:nvPr/>
        </p:nvGrpSpPr>
        <p:grpSpPr>
          <a:xfrm>
            <a:off x="2555875" y="836613"/>
            <a:ext cx="3240088" cy="936625"/>
            <a:chOff x="0" y="0"/>
            <a:chExt cx="2041" cy="590"/>
          </a:xfrm>
        </p:grpSpPr>
        <p:sp>
          <p:nvSpPr>
            <p:cNvPr id="14356" name="AutoShape 21"/>
            <p:cNvSpPr/>
            <p:nvPr/>
          </p:nvSpPr>
          <p:spPr>
            <a:xfrm>
              <a:off x="454" y="0"/>
              <a:ext cx="980" cy="472"/>
            </a:xfrm>
            <a:prstGeom prst="diamond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发送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357" name="Line 22"/>
            <p:cNvSpPr/>
            <p:nvPr/>
          </p:nvSpPr>
          <p:spPr>
            <a:xfrm flipH="1">
              <a:off x="0" y="227"/>
              <a:ext cx="454" cy="36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358" name="Line 23"/>
            <p:cNvSpPr/>
            <p:nvPr/>
          </p:nvSpPr>
          <p:spPr>
            <a:xfrm>
              <a:off x="1451" y="227"/>
              <a:ext cx="590" cy="36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359" name="Rectangle 24"/>
            <p:cNvSpPr/>
            <p:nvPr/>
          </p:nvSpPr>
          <p:spPr>
            <a:xfrm>
              <a:off x="45" y="136"/>
              <a:ext cx="317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x-none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(0,N)</a:t>
              </a:r>
              <a:endParaRPr lang="en-US" altLang="x-none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60" name="Rectangle 25"/>
            <p:cNvSpPr/>
            <p:nvPr/>
          </p:nvSpPr>
          <p:spPr>
            <a:xfrm>
              <a:off x="1543" y="136"/>
              <a:ext cx="317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x-none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(1,1)</a:t>
              </a:r>
              <a:endParaRPr lang="en-US" altLang="x-none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4361" name="组合 14361"/>
          <p:cNvGrpSpPr/>
          <p:nvPr/>
        </p:nvGrpSpPr>
        <p:grpSpPr>
          <a:xfrm>
            <a:off x="2555875" y="1887538"/>
            <a:ext cx="3240088" cy="749300"/>
            <a:chOff x="0" y="0"/>
            <a:chExt cx="2041" cy="472"/>
          </a:xfrm>
        </p:grpSpPr>
        <p:sp>
          <p:nvSpPr>
            <p:cNvPr id="14362" name="AutoShape 27"/>
            <p:cNvSpPr/>
            <p:nvPr/>
          </p:nvSpPr>
          <p:spPr>
            <a:xfrm>
              <a:off x="454" y="0"/>
              <a:ext cx="980" cy="472"/>
            </a:xfrm>
            <a:prstGeom prst="diamond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接收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363" name="Line 28"/>
            <p:cNvSpPr/>
            <p:nvPr/>
          </p:nvSpPr>
          <p:spPr>
            <a:xfrm>
              <a:off x="0" y="245"/>
              <a:ext cx="45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364" name="Line 29"/>
            <p:cNvSpPr/>
            <p:nvPr/>
          </p:nvSpPr>
          <p:spPr>
            <a:xfrm>
              <a:off x="1451" y="245"/>
              <a:ext cx="59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365" name="Rectangle 30"/>
            <p:cNvSpPr/>
            <p:nvPr/>
          </p:nvSpPr>
          <p:spPr>
            <a:xfrm>
              <a:off x="91" y="18"/>
              <a:ext cx="317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x-none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(0,N)</a:t>
              </a:r>
              <a:endParaRPr lang="en-US" altLang="x-none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66" name="Rectangle 31"/>
            <p:cNvSpPr/>
            <p:nvPr/>
          </p:nvSpPr>
          <p:spPr>
            <a:xfrm>
              <a:off x="1497" y="18"/>
              <a:ext cx="317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x-none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(1,N)</a:t>
              </a:r>
              <a:endParaRPr lang="en-US" altLang="x-none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4367" name="组合 14367"/>
          <p:cNvGrpSpPr/>
          <p:nvPr/>
        </p:nvGrpSpPr>
        <p:grpSpPr>
          <a:xfrm>
            <a:off x="2555875" y="2852738"/>
            <a:ext cx="3240088" cy="900112"/>
            <a:chOff x="0" y="0"/>
            <a:chExt cx="2041" cy="567"/>
          </a:xfrm>
        </p:grpSpPr>
        <p:sp>
          <p:nvSpPr>
            <p:cNvPr id="14368" name="AutoShape 33"/>
            <p:cNvSpPr/>
            <p:nvPr/>
          </p:nvSpPr>
          <p:spPr>
            <a:xfrm>
              <a:off x="454" y="95"/>
              <a:ext cx="980" cy="472"/>
            </a:xfrm>
            <a:prstGeom prst="diamond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抄送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369" name="Line 34"/>
            <p:cNvSpPr/>
            <p:nvPr/>
          </p:nvSpPr>
          <p:spPr>
            <a:xfrm flipH="1" flipV="1">
              <a:off x="0" y="0"/>
              <a:ext cx="454" cy="31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370" name="Line 35"/>
            <p:cNvSpPr/>
            <p:nvPr/>
          </p:nvSpPr>
          <p:spPr>
            <a:xfrm flipV="1">
              <a:off x="1451" y="0"/>
              <a:ext cx="590" cy="31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371" name="Rectangle 36"/>
            <p:cNvSpPr/>
            <p:nvPr/>
          </p:nvSpPr>
          <p:spPr>
            <a:xfrm>
              <a:off x="0" y="272"/>
              <a:ext cx="317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x-none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(0,N)</a:t>
              </a:r>
              <a:endParaRPr lang="en-US" altLang="x-none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72" name="Rectangle 37"/>
            <p:cNvSpPr/>
            <p:nvPr/>
          </p:nvSpPr>
          <p:spPr>
            <a:xfrm>
              <a:off x="1543" y="272"/>
              <a:ext cx="317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x-none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(0,N)</a:t>
              </a:r>
              <a:endParaRPr lang="en-US" altLang="x-none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4373" name="组合 14373"/>
          <p:cNvGrpSpPr/>
          <p:nvPr/>
        </p:nvGrpSpPr>
        <p:grpSpPr>
          <a:xfrm>
            <a:off x="6443663" y="1411288"/>
            <a:ext cx="2563812" cy="1584325"/>
            <a:chOff x="0" y="0"/>
            <a:chExt cx="1615" cy="998"/>
          </a:xfrm>
        </p:grpSpPr>
        <p:sp>
          <p:nvSpPr>
            <p:cNvPr id="14374" name="AutoShape 39"/>
            <p:cNvSpPr/>
            <p:nvPr/>
          </p:nvSpPr>
          <p:spPr>
            <a:xfrm>
              <a:off x="635" y="273"/>
              <a:ext cx="980" cy="472"/>
            </a:xfrm>
            <a:prstGeom prst="diamond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回复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375" name="Line 40"/>
            <p:cNvSpPr/>
            <p:nvPr/>
          </p:nvSpPr>
          <p:spPr>
            <a:xfrm>
              <a:off x="0" y="272"/>
              <a:ext cx="113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376" name="Line 41"/>
            <p:cNvSpPr/>
            <p:nvPr/>
          </p:nvSpPr>
          <p:spPr>
            <a:xfrm>
              <a:off x="0" y="772"/>
              <a:ext cx="113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377" name="Rectangle 42"/>
            <p:cNvSpPr/>
            <p:nvPr/>
          </p:nvSpPr>
          <p:spPr>
            <a:xfrm>
              <a:off x="136" y="0"/>
              <a:ext cx="952" cy="2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发送的邮件</a:t>
              </a:r>
              <a:endParaRPr lang="en-US" altLang="x-none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78" name="Rectangle 43"/>
            <p:cNvSpPr/>
            <p:nvPr/>
          </p:nvSpPr>
          <p:spPr>
            <a:xfrm>
              <a:off x="136" y="772"/>
              <a:ext cx="952" cy="2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回复的邮件</a:t>
              </a:r>
              <a:endParaRPr lang="en-US" altLang="x-none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4379" name="组合 14379"/>
          <p:cNvGrpSpPr/>
          <p:nvPr/>
        </p:nvGrpSpPr>
        <p:grpSpPr>
          <a:xfrm>
            <a:off x="6877050" y="1844675"/>
            <a:ext cx="503238" cy="790575"/>
            <a:chOff x="0" y="0"/>
            <a:chExt cx="317" cy="498"/>
          </a:xfrm>
        </p:grpSpPr>
        <p:sp>
          <p:nvSpPr>
            <p:cNvPr id="14380" name="Rectangle 45"/>
            <p:cNvSpPr/>
            <p:nvPr/>
          </p:nvSpPr>
          <p:spPr>
            <a:xfrm>
              <a:off x="0" y="0"/>
              <a:ext cx="317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x-none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(0,N)</a:t>
              </a:r>
              <a:endParaRPr lang="en-US" altLang="x-none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81" name="Rectangle 46"/>
            <p:cNvSpPr/>
            <p:nvPr/>
          </p:nvSpPr>
          <p:spPr>
            <a:xfrm>
              <a:off x="0" y="317"/>
              <a:ext cx="317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x-none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(0,1)</a:t>
              </a:r>
              <a:endParaRPr lang="en-US" altLang="x-none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4383" name="Text Box 47"/>
          <p:cNvSpPr txBox="1"/>
          <p:nvPr/>
        </p:nvSpPr>
        <p:spPr>
          <a:xfrm>
            <a:off x="0" y="4941888"/>
            <a:ext cx="9144000" cy="16462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20000"/>
              </a:spcBef>
            </a:pPr>
            <a:r>
              <a:rPr lang="zh-CN" altLang="en-US" sz="3000" b="1" dirty="0">
                <a:latin typeface="Arial" panose="020B0604020202020204" pitchFamily="34" charset="0"/>
                <a:ea typeface="宋体" panose="02010600030101010101" pitchFamily="2" charset="-122"/>
              </a:rPr>
              <a:t>联系人</a:t>
            </a:r>
            <a:r>
              <a:rPr lang="en-US" altLang="x-none" sz="3000" b="1" dirty="0">
                <a:latin typeface="Arial" panose="020B0604020202020204" pitchFamily="34" charset="0"/>
                <a:ea typeface="宋体" panose="02010600030101010101" pitchFamily="2" charset="-122"/>
              </a:rPr>
              <a:t>(email, </a:t>
            </a:r>
            <a:r>
              <a:rPr lang="zh-CN" altLang="en-US" sz="3000" b="1" dirty="0">
                <a:latin typeface="Arial" panose="020B0604020202020204" pitchFamily="34" charset="0"/>
                <a:ea typeface="宋体" panose="02010600030101010101" pitchFamily="2" charset="-122"/>
              </a:rPr>
              <a:t>用户名</a:t>
            </a:r>
            <a:r>
              <a:rPr lang="en-US" altLang="x-none" sz="3000" b="1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zh-CN" altLang="en-US" sz="3000" b="1" dirty="0">
                <a:latin typeface="Arial" panose="020B0604020202020204" pitchFamily="34" charset="0"/>
                <a:ea typeface="宋体" panose="02010600030101010101" pitchFamily="2" charset="-122"/>
              </a:rPr>
              <a:t>电话</a:t>
            </a:r>
            <a:r>
              <a:rPr lang="en-US" altLang="x-none" sz="3000" b="1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zh-CN" altLang="en-US" sz="3000" b="1" dirty="0">
                <a:latin typeface="Arial" panose="020B0604020202020204" pitchFamily="34" charset="0"/>
                <a:ea typeface="宋体" panose="02010600030101010101" pitchFamily="2" charset="-122"/>
              </a:rPr>
              <a:t>地址</a:t>
            </a:r>
            <a:r>
              <a:rPr lang="en-US" altLang="x-none" sz="3000" b="1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x-none" sz="3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3000" b="1" dirty="0">
                <a:latin typeface="Arial" panose="020B0604020202020204" pitchFamily="34" charset="0"/>
                <a:ea typeface="宋体" panose="02010600030101010101" pitchFamily="2" charset="-122"/>
              </a:rPr>
              <a:t>邮件</a:t>
            </a:r>
            <a:r>
              <a:rPr lang="en-US" altLang="x-none" sz="3000" b="1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3000" b="1" dirty="0">
                <a:latin typeface="Arial" panose="020B0604020202020204" pitchFamily="34" charset="0"/>
                <a:ea typeface="宋体" panose="02010600030101010101" pitchFamily="2" charset="-122"/>
              </a:rPr>
              <a:t>邮件</a:t>
            </a:r>
            <a:r>
              <a:rPr lang="en-US" altLang="x-none" sz="3000" b="1" dirty="0">
                <a:latin typeface="Arial" panose="020B0604020202020204" pitchFamily="34" charset="0"/>
                <a:ea typeface="宋体" panose="02010600030101010101" pitchFamily="2" charset="-122"/>
              </a:rPr>
              <a:t>ID, </a:t>
            </a:r>
            <a:r>
              <a:rPr lang="zh-CN" altLang="en-US" sz="3000" b="1" dirty="0">
                <a:latin typeface="Arial" panose="020B0604020202020204" pitchFamily="34" charset="0"/>
                <a:ea typeface="宋体" panose="02010600030101010101" pitchFamily="2" charset="-122"/>
              </a:rPr>
              <a:t>邮件标题</a:t>
            </a:r>
            <a:r>
              <a:rPr lang="en-US" altLang="x-none" sz="3000" b="1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zh-CN" altLang="en-US" sz="3000" b="1" dirty="0">
                <a:latin typeface="Arial" panose="020B0604020202020204" pitchFamily="34" charset="0"/>
                <a:ea typeface="宋体" panose="02010600030101010101" pitchFamily="2" charset="-122"/>
              </a:rPr>
              <a:t>邮件内容</a:t>
            </a:r>
            <a:r>
              <a:rPr lang="en-US" altLang="x-none" sz="3000" b="1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zh-CN" altLang="en-US" sz="3000" b="1" dirty="0">
                <a:latin typeface="Arial" panose="020B0604020202020204" pitchFamily="34" charset="0"/>
                <a:ea typeface="宋体" panose="02010600030101010101" pitchFamily="2" charset="-122"/>
              </a:rPr>
              <a:t>......</a:t>
            </a:r>
            <a:r>
              <a:rPr lang="en-US" altLang="x-none" sz="3000" b="1" dirty="0">
                <a:latin typeface="Arial" panose="020B0604020202020204" pitchFamily="34" charset="0"/>
                <a:ea typeface="宋体" panose="02010600030101010101" pitchFamily="2" charset="-122"/>
              </a:rPr>
              <a:t> )</a:t>
            </a:r>
            <a:endParaRPr lang="en-US" altLang="x-none" sz="3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30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接收 </a:t>
            </a:r>
            <a:r>
              <a:rPr lang="en-US" altLang="x-none" sz="30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( </a:t>
            </a:r>
            <a:r>
              <a:rPr lang="zh-CN" altLang="en-US" sz="30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邮件</a:t>
            </a:r>
            <a:r>
              <a:rPr lang="en-US" altLang="x-none" sz="30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ID,  </a:t>
            </a:r>
            <a:r>
              <a:rPr lang="zh-CN" altLang="en-US" sz="30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收信人</a:t>
            </a:r>
            <a:r>
              <a:rPr lang="en-US" altLang="x-none" sz="30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email )</a:t>
            </a:r>
            <a:endParaRPr lang="en-US" altLang="x-none" sz="30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Freeform 48"/>
          <p:cNvSpPr/>
          <p:nvPr/>
        </p:nvSpPr>
        <p:spPr>
          <a:xfrm>
            <a:off x="2987675" y="1773238"/>
            <a:ext cx="2305050" cy="1008062"/>
          </a:xfrm>
          <a:custGeom>
            <a:avLst/>
            <a:gdLst/>
            <a:ahLst/>
            <a:cxnLst>
              <a:cxn ang="0">
                <a:pos x="1713706250" y="25734670"/>
              </a:cxn>
              <a:cxn ang="0">
                <a:pos x="0" y="532593109"/>
              </a:cxn>
              <a:cxn ang="0">
                <a:pos x="1713706250" y="1040570677"/>
              </a:cxn>
              <a:cxn ang="0">
                <a:pos x="2147483647" y="684762871"/>
              </a:cxn>
              <a:cxn ang="0">
                <a:pos x="1713706250" y="25734670"/>
              </a:cxn>
            </a:cxnLst>
            <a:pathLst>
              <a:path w="1452" h="953">
                <a:moveTo>
                  <a:pt x="680" y="23"/>
                </a:moveTo>
                <a:cubicBezTo>
                  <a:pt x="438" y="0"/>
                  <a:pt x="0" y="325"/>
                  <a:pt x="0" y="476"/>
                </a:cubicBezTo>
                <a:cubicBezTo>
                  <a:pt x="0" y="627"/>
                  <a:pt x="438" y="907"/>
                  <a:pt x="680" y="930"/>
                </a:cubicBezTo>
                <a:cubicBezTo>
                  <a:pt x="922" y="953"/>
                  <a:pt x="1452" y="763"/>
                  <a:pt x="1452" y="612"/>
                </a:cubicBezTo>
                <a:cubicBezTo>
                  <a:pt x="1452" y="461"/>
                  <a:pt x="922" y="46"/>
                  <a:pt x="680" y="23"/>
                </a:cubicBezTo>
                <a:close/>
              </a:path>
            </a:pathLst>
          </a:custGeom>
          <a:noFill/>
          <a:ln w="25400" cap="flat" cmpd="sng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384" name="文本框 14384"/>
          <p:cNvSpPr txBox="1"/>
          <p:nvPr/>
        </p:nvSpPr>
        <p:spPr>
          <a:xfrm>
            <a:off x="36513" y="-17462"/>
            <a:ext cx="4614862" cy="5778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 u="sng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联系向关系的转换</a:t>
            </a:r>
            <a:endParaRPr lang="zh-CN" altLang="en-US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3">
                                            <p:txEl>
                                              <p:charRg st="54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83">
                                            <p:txEl>
                                              <p:charRg st="54" end="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6385" name="组合 16385"/>
          <p:cNvGrpSpPr/>
          <p:nvPr/>
        </p:nvGrpSpPr>
        <p:grpSpPr>
          <a:xfrm>
            <a:off x="250825" y="1052513"/>
            <a:ext cx="2292350" cy="2520950"/>
            <a:chOff x="0" y="0"/>
            <a:chExt cx="1444" cy="1588"/>
          </a:xfrm>
        </p:grpSpPr>
        <p:sp>
          <p:nvSpPr>
            <p:cNvPr id="16386" name="Text Box 3"/>
            <p:cNvSpPr txBox="1"/>
            <p:nvPr/>
          </p:nvSpPr>
          <p:spPr>
            <a:xfrm>
              <a:off x="1043" y="318"/>
              <a:ext cx="401" cy="95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tIns="82800" bIns="8280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联系人</a:t>
              </a:r>
              <a:endPara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387" name="Oval 4"/>
            <p:cNvSpPr/>
            <p:nvPr/>
          </p:nvSpPr>
          <p:spPr>
            <a:xfrm>
              <a:off x="0" y="0"/>
              <a:ext cx="771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x-none" b="1" u="sng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email</a:t>
              </a:r>
              <a:endParaRPr lang="en-US" altLang="x-none" b="1" u="sng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388" name="Oval 5"/>
            <p:cNvSpPr/>
            <p:nvPr/>
          </p:nvSpPr>
          <p:spPr>
            <a:xfrm>
              <a:off x="0" y="408"/>
              <a:ext cx="771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用户名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389" name="Oval 6"/>
            <p:cNvSpPr/>
            <p:nvPr/>
          </p:nvSpPr>
          <p:spPr>
            <a:xfrm>
              <a:off x="0" y="861"/>
              <a:ext cx="771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电话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390" name="Oval 7"/>
            <p:cNvSpPr/>
            <p:nvPr/>
          </p:nvSpPr>
          <p:spPr>
            <a:xfrm>
              <a:off x="0" y="1270"/>
              <a:ext cx="771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地址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391" name="Line 8"/>
            <p:cNvSpPr/>
            <p:nvPr/>
          </p:nvSpPr>
          <p:spPr>
            <a:xfrm>
              <a:off x="771" y="181"/>
              <a:ext cx="272" cy="27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392" name="Line 9"/>
            <p:cNvSpPr/>
            <p:nvPr/>
          </p:nvSpPr>
          <p:spPr>
            <a:xfrm>
              <a:off x="771" y="589"/>
              <a:ext cx="272" cy="18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393" name="Line 10"/>
            <p:cNvSpPr/>
            <p:nvPr/>
          </p:nvSpPr>
          <p:spPr>
            <a:xfrm flipV="1">
              <a:off x="771" y="816"/>
              <a:ext cx="272" cy="18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394" name="Line 11"/>
            <p:cNvSpPr/>
            <p:nvPr/>
          </p:nvSpPr>
          <p:spPr>
            <a:xfrm flipV="1">
              <a:off x="771" y="1134"/>
              <a:ext cx="272" cy="27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6395" name="组合 16395"/>
          <p:cNvGrpSpPr/>
          <p:nvPr/>
        </p:nvGrpSpPr>
        <p:grpSpPr>
          <a:xfrm>
            <a:off x="4643438" y="44450"/>
            <a:ext cx="3024187" cy="4537075"/>
            <a:chOff x="0" y="0"/>
            <a:chExt cx="1905" cy="2858"/>
          </a:xfrm>
        </p:grpSpPr>
        <p:sp>
          <p:nvSpPr>
            <p:cNvPr id="16396" name="Text Box 13"/>
            <p:cNvSpPr txBox="1"/>
            <p:nvPr/>
          </p:nvSpPr>
          <p:spPr>
            <a:xfrm>
              <a:off x="733" y="953"/>
              <a:ext cx="401" cy="95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tIns="82800" bIns="8280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邮 件</a:t>
              </a:r>
              <a:endPara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397" name="Oval 14"/>
            <p:cNvSpPr/>
            <p:nvPr/>
          </p:nvSpPr>
          <p:spPr>
            <a:xfrm>
              <a:off x="499" y="0"/>
              <a:ext cx="817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u="sng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邮件</a:t>
              </a:r>
              <a:r>
                <a:rPr lang="en-US" altLang="x-none" b="1" u="sng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ID</a:t>
              </a:r>
              <a:endParaRPr lang="en-US" altLang="x-none" b="1" u="sng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398" name="Oval 15"/>
            <p:cNvSpPr/>
            <p:nvPr/>
          </p:nvSpPr>
          <p:spPr>
            <a:xfrm>
              <a:off x="0" y="2539"/>
              <a:ext cx="907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邮件标题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399" name="Oval 16"/>
            <p:cNvSpPr/>
            <p:nvPr/>
          </p:nvSpPr>
          <p:spPr>
            <a:xfrm>
              <a:off x="998" y="2540"/>
              <a:ext cx="907" cy="31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邮件内容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400" name="Line 17"/>
            <p:cNvSpPr/>
            <p:nvPr/>
          </p:nvSpPr>
          <p:spPr>
            <a:xfrm>
              <a:off x="908" y="318"/>
              <a:ext cx="0" cy="63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01" name="Line 18"/>
            <p:cNvSpPr/>
            <p:nvPr/>
          </p:nvSpPr>
          <p:spPr>
            <a:xfrm>
              <a:off x="998" y="1905"/>
              <a:ext cx="182" cy="63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02" name="Line 19"/>
            <p:cNvSpPr/>
            <p:nvPr/>
          </p:nvSpPr>
          <p:spPr>
            <a:xfrm flipV="1">
              <a:off x="635" y="1905"/>
              <a:ext cx="272" cy="63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6403" name="组合 16403"/>
          <p:cNvGrpSpPr/>
          <p:nvPr/>
        </p:nvGrpSpPr>
        <p:grpSpPr>
          <a:xfrm>
            <a:off x="2555875" y="836613"/>
            <a:ext cx="3240088" cy="936625"/>
            <a:chOff x="0" y="0"/>
            <a:chExt cx="2041" cy="590"/>
          </a:xfrm>
        </p:grpSpPr>
        <p:sp>
          <p:nvSpPr>
            <p:cNvPr id="16404" name="AutoShape 21"/>
            <p:cNvSpPr/>
            <p:nvPr/>
          </p:nvSpPr>
          <p:spPr>
            <a:xfrm>
              <a:off x="454" y="0"/>
              <a:ext cx="980" cy="472"/>
            </a:xfrm>
            <a:prstGeom prst="diamond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发送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405" name="Line 22"/>
            <p:cNvSpPr/>
            <p:nvPr/>
          </p:nvSpPr>
          <p:spPr>
            <a:xfrm flipH="1">
              <a:off x="0" y="227"/>
              <a:ext cx="454" cy="36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06" name="Line 23"/>
            <p:cNvSpPr/>
            <p:nvPr/>
          </p:nvSpPr>
          <p:spPr>
            <a:xfrm>
              <a:off x="1451" y="227"/>
              <a:ext cx="590" cy="36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07" name="Rectangle 24"/>
            <p:cNvSpPr/>
            <p:nvPr/>
          </p:nvSpPr>
          <p:spPr>
            <a:xfrm>
              <a:off x="45" y="136"/>
              <a:ext cx="317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x-none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(0,N)</a:t>
              </a:r>
              <a:endParaRPr lang="en-US" altLang="x-none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08" name="Rectangle 25"/>
            <p:cNvSpPr/>
            <p:nvPr/>
          </p:nvSpPr>
          <p:spPr>
            <a:xfrm>
              <a:off x="1543" y="136"/>
              <a:ext cx="317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x-none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(1,1)</a:t>
              </a:r>
              <a:endParaRPr lang="en-US" altLang="x-none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6409" name="组合 16409"/>
          <p:cNvGrpSpPr/>
          <p:nvPr/>
        </p:nvGrpSpPr>
        <p:grpSpPr>
          <a:xfrm>
            <a:off x="2555875" y="1887538"/>
            <a:ext cx="3240088" cy="749300"/>
            <a:chOff x="0" y="0"/>
            <a:chExt cx="2041" cy="472"/>
          </a:xfrm>
        </p:grpSpPr>
        <p:sp>
          <p:nvSpPr>
            <p:cNvPr id="16410" name="AutoShape 27"/>
            <p:cNvSpPr/>
            <p:nvPr/>
          </p:nvSpPr>
          <p:spPr>
            <a:xfrm>
              <a:off x="454" y="0"/>
              <a:ext cx="980" cy="472"/>
            </a:xfrm>
            <a:prstGeom prst="diamond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接收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411" name="Line 28"/>
            <p:cNvSpPr/>
            <p:nvPr/>
          </p:nvSpPr>
          <p:spPr>
            <a:xfrm>
              <a:off x="0" y="245"/>
              <a:ext cx="45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12" name="Line 29"/>
            <p:cNvSpPr/>
            <p:nvPr/>
          </p:nvSpPr>
          <p:spPr>
            <a:xfrm>
              <a:off x="1451" y="245"/>
              <a:ext cx="59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13" name="Rectangle 30"/>
            <p:cNvSpPr/>
            <p:nvPr/>
          </p:nvSpPr>
          <p:spPr>
            <a:xfrm>
              <a:off x="91" y="18"/>
              <a:ext cx="317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x-none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(0,N)</a:t>
              </a:r>
              <a:endParaRPr lang="en-US" altLang="x-none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14" name="Rectangle 31"/>
            <p:cNvSpPr/>
            <p:nvPr/>
          </p:nvSpPr>
          <p:spPr>
            <a:xfrm>
              <a:off x="1497" y="18"/>
              <a:ext cx="317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x-none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(1,N)</a:t>
              </a:r>
              <a:endParaRPr lang="en-US" altLang="x-none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6415" name="组合 16415"/>
          <p:cNvGrpSpPr/>
          <p:nvPr/>
        </p:nvGrpSpPr>
        <p:grpSpPr>
          <a:xfrm>
            <a:off x="2555875" y="2852738"/>
            <a:ext cx="3240088" cy="900112"/>
            <a:chOff x="0" y="0"/>
            <a:chExt cx="2041" cy="567"/>
          </a:xfrm>
        </p:grpSpPr>
        <p:sp>
          <p:nvSpPr>
            <p:cNvPr id="16416" name="AutoShape 33"/>
            <p:cNvSpPr/>
            <p:nvPr/>
          </p:nvSpPr>
          <p:spPr>
            <a:xfrm>
              <a:off x="454" y="95"/>
              <a:ext cx="980" cy="472"/>
            </a:xfrm>
            <a:prstGeom prst="diamond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抄送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417" name="Line 34"/>
            <p:cNvSpPr/>
            <p:nvPr/>
          </p:nvSpPr>
          <p:spPr>
            <a:xfrm flipH="1" flipV="1">
              <a:off x="0" y="0"/>
              <a:ext cx="454" cy="31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18" name="Line 35"/>
            <p:cNvSpPr/>
            <p:nvPr/>
          </p:nvSpPr>
          <p:spPr>
            <a:xfrm flipV="1">
              <a:off x="1451" y="0"/>
              <a:ext cx="590" cy="31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19" name="Rectangle 36"/>
            <p:cNvSpPr/>
            <p:nvPr/>
          </p:nvSpPr>
          <p:spPr>
            <a:xfrm>
              <a:off x="0" y="272"/>
              <a:ext cx="317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x-none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(0,N)</a:t>
              </a:r>
              <a:endParaRPr lang="en-US" altLang="x-none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20" name="Rectangle 37"/>
            <p:cNvSpPr/>
            <p:nvPr/>
          </p:nvSpPr>
          <p:spPr>
            <a:xfrm>
              <a:off x="1543" y="272"/>
              <a:ext cx="317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x-none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(0,N)</a:t>
              </a:r>
              <a:endParaRPr lang="en-US" altLang="x-none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6421" name="组合 16421"/>
          <p:cNvGrpSpPr/>
          <p:nvPr/>
        </p:nvGrpSpPr>
        <p:grpSpPr>
          <a:xfrm>
            <a:off x="6443663" y="1411288"/>
            <a:ext cx="2563812" cy="1584325"/>
            <a:chOff x="0" y="0"/>
            <a:chExt cx="1615" cy="998"/>
          </a:xfrm>
        </p:grpSpPr>
        <p:sp>
          <p:nvSpPr>
            <p:cNvPr id="16422" name="AutoShape 39"/>
            <p:cNvSpPr/>
            <p:nvPr/>
          </p:nvSpPr>
          <p:spPr>
            <a:xfrm>
              <a:off x="635" y="273"/>
              <a:ext cx="980" cy="472"/>
            </a:xfrm>
            <a:prstGeom prst="diamond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回复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423" name="Line 40"/>
            <p:cNvSpPr/>
            <p:nvPr/>
          </p:nvSpPr>
          <p:spPr>
            <a:xfrm>
              <a:off x="0" y="272"/>
              <a:ext cx="113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24" name="Line 41"/>
            <p:cNvSpPr/>
            <p:nvPr/>
          </p:nvSpPr>
          <p:spPr>
            <a:xfrm>
              <a:off x="0" y="772"/>
              <a:ext cx="113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25" name="Rectangle 42"/>
            <p:cNvSpPr/>
            <p:nvPr/>
          </p:nvSpPr>
          <p:spPr>
            <a:xfrm>
              <a:off x="136" y="0"/>
              <a:ext cx="952" cy="2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发送的邮件</a:t>
              </a:r>
              <a:endParaRPr lang="en-US" altLang="x-none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26" name="Rectangle 43"/>
            <p:cNvSpPr/>
            <p:nvPr/>
          </p:nvSpPr>
          <p:spPr>
            <a:xfrm>
              <a:off x="136" y="772"/>
              <a:ext cx="952" cy="2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回复的邮件</a:t>
              </a:r>
              <a:endParaRPr lang="en-US" altLang="x-none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6427" name="组合 16427"/>
          <p:cNvGrpSpPr/>
          <p:nvPr/>
        </p:nvGrpSpPr>
        <p:grpSpPr>
          <a:xfrm>
            <a:off x="6877050" y="1844675"/>
            <a:ext cx="503238" cy="790575"/>
            <a:chOff x="0" y="0"/>
            <a:chExt cx="317" cy="498"/>
          </a:xfrm>
        </p:grpSpPr>
        <p:sp>
          <p:nvSpPr>
            <p:cNvPr id="16428" name="Rectangle 45"/>
            <p:cNvSpPr/>
            <p:nvPr/>
          </p:nvSpPr>
          <p:spPr>
            <a:xfrm>
              <a:off x="0" y="0"/>
              <a:ext cx="317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x-none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(0,N)</a:t>
              </a:r>
              <a:endParaRPr lang="en-US" altLang="x-none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29" name="Rectangle 46"/>
            <p:cNvSpPr/>
            <p:nvPr/>
          </p:nvSpPr>
          <p:spPr>
            <a:xfrm>
              <a:off x="0" y="317"/>
              <a:ext cx="317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x-none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(0,1)</a:t>
              </a:r>
              <a:endParaRPr lang="en-US" altLang="x-none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6431" name="Text Box 47"/>
          <p:cNvSpPr txBox="1"/>
          <p:nvPr/>
        </p:nvSpPr>
        <p:spPr>
          <a:xfrm>
            <a:off x="0" y="4583113"/>
            <a:ext cx="9144000" cy="21955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20000"/>
              </a:spcBef>
            </a:pPr>
            <a:r>
              <a:rPr lang="zh-CN" altLang="en-US" sz="3000" b="1" dirty="0">
                <a:latin typeface="Arial" panose="020B0604020202020204" pitchFamily="34" charset="0"/>
                <a:ea typeface="宋体" panose="02010600030101010101" pitchFamily="2" charset="-122"/>
              </a:rPr>
              <a:t>联系人</a:t>
            </a:r>
            <a:r>
              <a:rPr lang="en-US" altLang="x-none" sz="3000" b="1" dirty="0">
                <a:latin typeface="Arial" panose="020B0604020202020204" pitchFamily="34" charset="0"/>
                <a:ea typeface="宋体" panose="02010600030101010101" pitchFamily="2" charset="-122"/>
              </a:rPr>
              <a:t>(email, </a:t>
            </a:r>
            <a:r>
              <a:rPr lang="zh-CN" altLang="en-US" sz="3000" b="1" dirty="0">
                <a:latin typeface="Arial" panose="020B0604020202020204" pitchFamily="34" charset="0"/>
                <a:ea typeface="宋体" panose="02010600030101010101" pitchFamily="2" charset="-122"/>
              </a:rPr>
              <a:t>用户名</a:t>
            </a:r>
            <a:r>
              <a:rPr lang="en-US" altLang="x-none" sz="3000" b="1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zh-CN" altLang="en-US" sz="3000" b="1" dirty="0">
                <a:latin typeface="Arial" panose="020B0604020202020204" pitchFamily="34" charset="0"/>
                <a:ea typeface="宋体" panose="02010600030101010101" pitchFamily="2" charset="-122"/>
              </a:rPr>
              <a:t>电话</a:t>
            </a:r>
            <a:r>
              <a:rPr lang="en-US" altLang="x-none" sz="3000" b="1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zh-CN" altLang="en-US" sz="3000" b="1" dirty="0">
                <a:latin typeface="Arial" panose="020B0604020202020204" pitchFamily="34" charset="0"/>
                <a:ea typeface="宋体" panose="02010600030101010101" pitchFamily="2" charset="-122"/>
              </a:rPr>
              <a:t>地址</a:t>
            </a:r>
            <a:r>
              <a:rPr lang="en-US" altLang="x-none" sz="3000" b="1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x-none" sz="3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3000" b="1" dirty="0">
                <a:latin typeface="Arial" panose="020B0604020202020204" pitchFamily="34" charset="0"/>
                <a:ea typeface="宋体" panose="02010600030101010101" pitchFamily="2" charset="-122"/>
              </a:rPr>
              <a:t>邮件</a:t>
            </a:r>
            <a:r>
              <a:rPr lang="en-US" altLang="x-none" sz="3000" b="1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3000" b="1" dirty="0">
                <a:latin typeface="Arial" panose="020B0604020202020204" pitchFamily="34" charset="0"/>
                <a:ea typeface="宋体" panose="02010600030101010101" pitchFamily="2" charset="-122"/>
              </a:rPr>
              <a:t>邮件</a:t>
            </a:r>
            <a:r>
              <a:rPr lang="en-US" altLang="x-none" sz="3000" b="1" dirty="0">
                <a:latin typeface="Arial" panose="020B0604020202020204" pitchFamily="34" charset="0"/>
                <a:ea typeface="宋体" panose="02010600030101010101" pitchFamily="2" charset="-122"/>
              </a:rPr>
              <a:t>ID, </a:t>
            </a:r>
            <a:r>
              <a:rPr lang="zh-CN" altLang="en-US" sz="3000" b="1" dirty="0">
                <a:latin typeface="Arial" panose="020B0604020202020204" pitchFamily="34" charset="0"/>
                <a:ea typeface="宋体" panose="02010600030101010101" pitchFamily="2" charset="-122"/>
              </a:rPr>
              <a:t>邮件标题</a:t>
            </a:r>
            <a:r>
              <a:rPr lang="en-US" altLang="x-none" sz="3000" b="1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zh-CN" altLang="en-US" sz="3000" b="1" dirty="0">
                <a:latin typeface="Arial" panose="020B0604020202020204" pitchFamily="34" charset="0"/>
                <a:ea typeface="宋体" panose="02010600030101010101" pitchFamily="2" charset="-122"/>
              </a:rPr>
              <a:t>邮件内容</a:t>
            </a:r>
            <a:r>
              <a:rPr lang="en-US" altLang="x-none" sz="3000" b="1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zh-CN" altLang="en-US" sz="3000" b="1" dirty="0">
                <a:latin typeface="Arial" panose="020B0604020202020204" pitchFamily="34" charset="0"/>
                <a:ea typeface="宋体" panose="02010600030101010101" pitchFamily="2" charset="-122"/>
              </a:rPr>
              <a:t>......</a:t>
            </a:r>
            <a:r>
              <a:rPr lang="en-US" altLang="x-none" sz="3000" b="1" dirty="0">
                <a:latin typeface="Arial" panose="020B0604020202020204" pitchFamily="34" charset="0"/>
                <a:ea typeface="宋体" panose="02010600030101010101" pitchFamily="2" charset="-122"/>
              </a:rPr>
              <a:t> )</a:t>
            </a:r>
            <a:endParaRPr lang="en-US" altLang="x-none" sz="3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3000" b="1" dirty="0">
                <a:latin typeface="Times New Roman" panose="02020603050405020304" pitchFamily="2" charset="0"/>
                <a:ea typeface="宋体" panose="02010600030101010101" pitchFamily="2" charset="-122"/>
              </a:rPr>
              <a:t>接收 </a:t>
            </a:r>
            <a:r>
              <a:rPr lang="en-US" altLang="x-none" sz="3000" b="1" dirty="0">
                <a:latin typeface="Times New Roman" panose="02020603050405020304" pitchFamily="2" charset="0"/>
                <a:ea typeface="宋体" panose="02010600030101010101" pitchFamily="2" charset="-122"/>
              </a:rPr>
              <a:t>( </a:t>
            </a:r>
            <a:r>
              <a:rPr lang="zh-CN" altLang="en-US" sz="3000" b="1" dirty="0">
                <a:latin typeface="Times New Roman" panose="02020603050405020304" pitchFamily="2" charset="0"/>
                <a:ea typeface="宋体" panose="02010600030101010101" pitchFamily="2" charset="-122"/>
              </a:rPr>
              <a:t>邮件</a:t>
            </a:r>
            <a:r>
              <a:rPr lang="en-US" altLang="x-none" sz="3000" b="1" dirty="0">
                <a:latin typeface="Times New Roman" panose="02020603050405020304" pitchFamily="2" charset="0"/>
                <a:ea typeface="宋体" panose="02010600030101010101" pitchFamily="2" charset="-122"/>
              </a:rPr>
              <a:t>ID,  </a:t>
            </a:r>
            <a:r>
              <a:rPr lang="zh-CN" altLang="en-US" sz="3000" b="1" dirty="0">
                <a:latin typeface="Times New Roman" panose="02020603050405020304" pitchFamily="2" charset="0"/>
                <a:ea typeface="宋体" panose="02010600030101010101" pitchFamily="2" charset="-122"/>
              </a:rPr>
              <a:t>收信人</a:t>
            </a:r>
            <a:r>
              <a:rPr lang="en-US" altLang="x-none" sz="3000" b="1" dirty="0">
                <a:latin typeface="Times New Roman" panose="02020603050405020304" pitchFamily="2" charset="0"/>
                <a:ea typeface="宋体" panose="02010600030101010101" pitchFamily="2" charset="-122"/>
              </a:rPr>
              <a:t>email )</a:t>
            </a:r>
            <a:endParaRPr lang="en-US" altLang="x-none" sz="30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30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抄送 </a:t>
            </a:r>
            <a:r>
              <a:rPr lang="en-US" altLang="x-none" sz="30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( </a:t>
            </a:r>
            <a:r>
              <a:rPr lang="zh-CN" altLang="en-US" sz="30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邮件</a:t>
            </a:r>
            <a:r>
              <a:rPr lang="en-US" altLang="x-none" sz="30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ID,  </a:t>
            </a:r>
            <a:r>
              <a:rPr lang="zh-CN" altLang="en-US" sz="30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抄送人</a:t>
            </a:r>
            <a:r>
              <a:rPr lang="en-US" altLang="x-none" sz="30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email )</a:t>
            </a:r>
            <a:endParaRPr lang="en-US" altLang="x-none" sz="30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Freeform 48"/>
          <p:cNvSpPr/>
          <p:nvPr/>
        </p:nvSpPr>
        <p:spPr>
          <a:xfrm>
            <a:off x="2987675" y="2925763"/>
            <a:ext cx="2305050" cy="1008062"/>
          </a:xfrm>
          <a:custGeom>
            <a:avLst/>
            <a:gdLst/>
            <a:ahLst/>
            <a:cxnLst>
              <a:cxn ang="0">
                <a:pos x="1713706250" y="25734670"/>
              </a:cxn>
              <a:cxn ang="0">
                <a:pos x="0" y="532593109"/>
              </a:cxn>
              <a:cxn ang="0">
                <a:pos x="1713706250" y="1040570677"/>
              </a:cxn>
              <a:cxn ang="0">
                <a:pos x="2147483647" y="684762871"/>
              </a:cxn>
              <a:cxn ang="0">
                <a:pos x="1713706250" y="25734670"/>
              </a:cxn>
            </a:cxnLst>
            <a:pathLst>
              <a:path w="1452" h="953">
                <a:moveTo>
                  <a:pt x="680" y="23"/>
                </a:moveTo>
                <a:cubicBezTo>
                  <a:pt x="438" y="0"/>
                  <a:pt x="0" y="325"/>
                  <a:pt x="0" y="476"/>
                </a:cubicBezTo>
                <a:cubicBezTo>
                  <a:pt x="0" y="627"/>
                  <a:pt x="438" y="907"/>
                  <a:pt x="680" y="930"/>
                </a:cubicBezTo>
                <a:cubicBezTo>
                  <a:pt x="922" y="953"/>
                  <a:pt x="1452" y="763"/>
                  <a:pt x="1452" y="612"/>
                </a:cubicBezTo>
                <a:cubicBezTo>
                  <a:pt x="1452" y="461"/>
                  <a:pt x="922" y="46"/>
                  <a:pt x="680" y="23"/>
                </a:cubicBezTo>
                <a:close/>
              </a:path>
            </a:pathLst>
          </a:custGeom>
          <a:noFill/>
          <a:ln w="25400" cap="flat" cmpd="sng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6432" name="文本框 16432"/>
          <p:cNvSpPr txBox="1"/>
          <p:nvPr/>
        </p:nvSpPr>
        <p:spPr>
          <a:xfrm>
            <a:off x="36513" y="-17462"/>
            <a:ext cx="4614862" cy="5778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 u="sng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联系向关系的转换</a:t>
            </a:r>
            <a:endParaRPr lang="zh-CN" altLang="en-US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1">
                                            <p:txEl>
                                              <p:charRg st="77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431">
                                            <p:txEl>
                                              <p:charRg st="77" end="10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6386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r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x-none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6387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16388" name="Object 5"/>
          <p:cNvGraphicFramePr>
            <a:graphicFrameLocks noChangeAspect="1"/>
          </p:cNvGraphicFramePr>
          <p:nvPr/>
        </p:nvGraphicFramePr>
        <p:xfrm>
          <a:off x="0" y="1200785"/>
          <a:ext cx="9144000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3197225" imgH="1877060" progId="Word.Picture.8">
                  <p:embed/>
                </p:oleObj>
              </mc:Choice>
              <mc:Fallback>
                <p:oleObj name="" r:id="rId1" imgW="3197225" imgH="1877060" progId="Word.Picture.8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1200785"/>
                        <a:ext cx="9144000" cy="4724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Rectangle 4"/>
          <p:cNvSpPr>
            <a:spLocks noGrp="1"/>
          </p:cNvSpPr>
          <p:nvPr>
            <p:ph type="body"/>
          </p:nvPr>
        </p:nvSpPr>
        <p:spPr>
          <a:xfrm>
            <a:off x="457200" y="48895"/>
            <a:ext cx="8229600" cy="5638800"/>
          </a:xfrm>
        </p:spPr>
        <p:txBody>
          <a:bodyPr wrap="square" anchor="t"/>
          <a:p>
            <a:pPr marL="457200" lvl="0" indent="-457200" eaLnBrk="1" hangingPunct="1">
              <a:buAutoNum type="arabicParenR" startAt="4"/>
            </a:pPr>
            <a:r>
              <a:rPr lang="en-US" altLang="x-none" dirty="0">
                <a:ea typeface="宋体" panose="02010600030101010101" pitchFamily="2" charset="-122"/>
              </a:rPr>
              <a:t>abnormity of insert（</a:t>
            </a:r>
            <a:r>
              <a:rPr lang="zh-CN" altLang="en-US" dirty="0">
                <a:ea typeface="宋体" panose="02010600030101010101" pitchFamily="2" charset="-122"/>
              </a:rPr>
              <a:t>插入异常）</a:t>
            </a:r>
            <a:endParaRPr lang="zh-CN" altLang="en-US" dirty="0">
              <a:ea typeface="宋体" panose="02010600030101010101" pitchFamily="2" charset="-122"/>
            </a:endParaRPr>
          </a:p>
          <a:p>
            <a:pPr marL="914400" lvl="1" indent="-457200" eaLnBrk="1" hangingPunct="1"/>
            <a:r>
              <a:rPr lang="en-US" altLang="x-none" dirty="0">
                <a:ea typeface="宋体" panose="02010600030101010101" pitchFamily="2" charset="-122"/>
              </a:rPr>
              <a:t>unsuccessful insert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00" y="5793105"/>
            <a:ext cx="8919845" cy="1044575"/>
          </a:xfrm>
          <a:prstGeom prst="rect">
            <a:avLst/>
          </a:prstGeom>
          <a:solidFill>
            <a:schemeClr val="bg1"/>
          </a:solidFill>
        </p:spPr>
        <p:txBody>
          <a:bodyPr wrap="square" tIns="107950" bIns="144145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600" b="1">
                <a:solidFill>
                  <a:srgbClr val="0000CC"/>
                </a:solidFill>
                <a:ea typeface="宋体" panose="02010600030101010101" pitchFamily="2" charset="-122"/>
              </a:rPr>
              <a:t>可能因为违反实体完整性约束而导致元组插入失败！</a:t>
            </a:r>
            <a:endParaRPr lang="zh-CN" altLang="zh-CN" sz="2600" b="1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600" b="1">
                <a:solidFill>
                  <a:srgbClr val="0000CC"/>
                </a:solidFill>
                <a:ea typeface="宋体" panose="02010600030101010101" pitchFamily="2" charset="-122"/>
              </a:rPr>
              <a:t>例如：</a:t>
            </a:r>
            <a:r>
              <a:rPr lang="en-US" altLang="zh-CN" sz="2600" b="1">
                <a:solidFill>
                  <a:srgbClr val="0000CC"/>
                </a:solidFill>
                <a:ea typeface="宋体" panose="02010600030101010101" pitchFamily="2" charset="-122"/>
              </a:rPr>
              <a:t>“</a:t>
            </a:r>
            <a:r>
              <a:rPr lang="zh-CN" altLang="zh-CN" sz="2600" b="1">
                <a:solidFill>
                  <a:srgbClr val="0000CC"/>
                </a:solidFill>
                <a:ea typeface="宋体" panose="02010600030101010101" pitchFamily="2" charset="-122"/>
              </a:rPr>
              <a:t>插入一条没有选课信息的学生元组</a:t>
            </a:r>
            <a:r>
              <a:rPr lang="en-US" altLang="zh-CN" sz="2600" b="1">
                <a:solidFill>
                  <a:srgbClr val="0000CC"/>
                </a:solidFill>
                <a:ea typeface="宋体" panose="02010600030101010101" pitchFamily="2" charset="-122"/>
              </a:rPr>
              <a:t>” </a:t>
            </a:r>
            <a:r>
              <a:rPr lang="zh-CN" altLang="en-US" sz="2600" b="1">
                <a:solidFill>
                  <a:srgbClr val="0000CC"/>
                </a:solidFill>
                <a:ea typeface="宋体" panose="02010600030101010101" pitchFamily="2" charset="-122"/>
              </a:rPr>
              <a:t>将执行失败！</a:t>
            </a:r>
            <a:endParaRPr lang="zh-CN" altLang="en-US" sz="2600" b="1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标题 1740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2800" dirty="0">
                <a:ea typeface="宋体" panose="02010600030101010101" pitchFamily="2" charset="-122"/>
              </a:rPr>
              <a:t>Case Study 4: 邮件管理</a:t>
            </a:r>
            <a:endParaRPr lang="zh-CN" altLang="en-US" sz="2800" dirty="0"/>
          </a:p>
        </p:txBody>
      </p:sp>
      <p:sp>
        <p:nvSpPr>
          <p:cNvPr id="17410" name="文本占位符 17410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lnSpc>
                <a:spcPct val="120000"/>
              </a:lnSpc>
            </a:pPr>
            <a:r>
              <a:rPr lang="zh-CN" altLang="en-US" sz="3200" dirty="0">
                <a:ea typeface="宋体" panose="02010600030101010101" pitchFamily="2" charset="-122"/>
              </a:rPr>
              <a:t>最终的关系模型如下：</a:t>
            </a:r>
            <a:endParaRPr lang="zh-CN" altLang="en-US" sz="3200" dirty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zh-CN" altLang="en-US" sz="1600" dirty="0">
              <a:ea typeface="宋体" panose="02010600030101010101" pitchFamily="2" charset="-122"/>
            </a:endParaRPr>
          </a:p>
          <a:p>
            <a:pPr marL="1447800" lvl="1" indent="-990600" eaLnBrk="1" hangingPunct="1">
              <a:lnSpc>
                <a:spcPct val="120000"/>
              </a:lnSpc>
              <a:buNone/>
            </a:pPr>
            <a:r>
              <a:rPr lang="zh-CN" altLang="en-US" sz="3200" dirty="0">
                <a:solidFill>
                  <a:srgbClr val="0000CC"/>
                </a:solidFill>
                <a:ea typeface="宋体" panose="02010600030101010101" pitchFamily="2" charset="-122"/>
              </a:rPr>
              <a:t>联系人</a:t>
            </a:r>
            <a:r>
              <a:rPr lang="en-US" altLang="x-none" sz="3200" dirty="0">
                <a:solidFill>
                  <a:srgbClr val="0000CC"/>
                </a:solidFill>
                <a:ea typeface="宋体" panose="02010600030101010101" pitchFamily="2" charset="-122"/>
              </a:rPr>
              <a:t>(</a:t>
            </a:r>
            <a:r>
              <a:rPr lang="en-US" altLang="x-none" sz="3200" u="sng" dirty="0">
                <a:solidFill>
                  <a:srgbClr val="FF0000"/>
                </a:solidFill>
                <a:ea typeface="宋体" panose="02010600030101010101" pitchFamily="2" charset="-122"/>
              </a:rPr>
              <a:t>email</a:t>
            </a:r>
            <a:r>
              <a:rPr lang="en-US" altLang="x-none" sz="3200" dirty="0">
                <a:solidFill>
                  <a:srgbClr val="0000CC"/>
                </a:solidFill>
                <a:ea typeface="宋体" panose="02010600030101010101" pitchFamily="2" charset="-122"/>
              </a:rPr>
              <a:t>, </a:t>
            </a:r>
            <a:r>
              <a:rPr lang="zh-CN" altLang="en-US" sz="3200" dirty="0">
                <a:solidFill>
                  <a:srgbClr val="0000CC"/>
                </a:solidFill>
                <a:ea typeface="宋体" panose="02010600030101010101" pitchFamily="2" charset="-122"/>
              </a:rPr>
              <a:t>用户名</a:t>
            </a:r>
            <a:r>
              <a:rPr lang="en-US" altLang="x-none" sz="3200" dirty="0">
                <a:solidFill>
                  <a:srgbClr val="0000CC"/>
                </a:solidFill>
                <a:ea typeface="宋体" panose="02010600030101010101" pitchFamily="2" charset="-122"/>
              </a:rPr>
              <a:t>, </a:t>
            </a:r>
            <a:r>
              <a:rPr lang="zh-CN" altLang="en-US" sz="3200" dirty="0">
                <a:solidFill>
                  <a:srgbClr val="0000CC"/>
                </a:solidFill>
                <a:ea typeface="宋体" panose="02010600030101010101" pitchFamily="2" charset="-122"/>
              </a:rPr>
              <a:t>电话</a:t>
            </a:r>
            <a:r>
              <a:rPr lang="en-US" altLang="x-none" sz="3200" dirty="0">
                <a:solidFill>
                  <a:srgbClr val="0000CC"/>
                </a:solidFill>
                <a:ea typeface="宋体" panose="02010600030101010101" pitchFamily="2" charset="-122"/>
              </a:rPr>
              <a:t>, </a:t>
            </a:r>
            <a:r>
              <a:rPr lang="zh-CN" altLang="en-US" sz="3200" dirty="0">
                <a:solidFill>
                  <a:srgbClr val="0000CC"/>
                </a:solidFill>
                <a:ea typeface="宋体" panose="02010600030101010101" pitchFamily="2" charset="-122"/>
              </a:rPr>
              <a:t>地址</a:t>
            </a:r>
            <a:r>
              <a:rPr lang="en-US" altLang="x-none" sz="3200" dirty="0">
                <a:solidFill>
                  <a:srgbClr val="0000CC"/>
                </a:solidFill>
                <a:ea typeface="宋体" panose="02010600030101010101" pitchFamily="2" charset="-122"/>
              </a:rPr>
              <a:t>)</a:t>
            </a:r>
            <a:endParaRPr lang="en-US" altLang="x-none" sz="3200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marL="1447800" lvl="1" indent="-990600" eaLnBrk="1" hangingPunct="1">
              <a:lnSpc>
                <a:spcPct val="120000"/>
              </a:lnSpc>
              <a:buNone/>
            </a:pPr>
            <a:r>
              <a:rPr lang="zh-CN" altLang="en-US" sz="3200" dirty="0">
                <a:solidFill>
                  <a:srgbClr val="0000CC"/>
                </a:solidFill>
                <a:ea typeface="宋体" panose="02010600030101010101" pitchFamily="2" charset="-122"/>
              </a:rPr>
              <a:t>邮件</a:t>
            </a:r>
            <a:r>
              <a:rPr lang="en-US" altLang="x-none" sz="3200" dirty="0">
                <a:solidFill>
                  <a:srgbClr val="0000CC"/>
                </a:solidFill>
                <a:ea typeface="宋体" panose="02010600030101010101" pitchFamily="2" charset="-122"/>
              </a:rPr>
              <a:t>(</a:t>
            </a:r>
            <a:r>
              <a:rPr lang="zh-CN" altLang="en-US" sz="3200" u="sng" dirty="0">
                <a:solidFill>
                  <a:srgbClr val="FF0000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邮件</a:t>
            </a:r>
            <a:r>
              <a:rPr lang="en-US" altLang="x-none" sz="3200" u="sng" dirty="0">
                <a:solidFill>
                  <a:srgbClr val="FF0000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ID</a:t>
            </a:r>
            <a:r>
              <a:rPr lang="en-US" altLang="x-none" sz="3200" dirty="0">
                <a:solidFill>
                  <a:srgbClr val="0000CC"/>
                </a:solidFill>
                <a:ea typeface="宋体" panose="02010600030101010101" pitchFamily="2" charset="-122"/>
              </a:rPr>
              <a:t>, </a:t>
            </a:r>
            <a:r>
              <a:rPr lang="zh-CN" altLang="en-US" sz="3200" dirty="0">
                <a:solidFill>
                  <a:srgbClr val="0000CC"/>
                </a:solidFill>
                <a:ea typeface="宋体" panose="02010600030101010101" pitchFamily="2" charset="-122"/>
              </a:rPr>
              <a:t>邮件标题</a:t>
            </a:r>
            <a:r>
              <a:rPr lang="en-US" altLang="x-none" sz="3200" dirty="0">
                <a:solidFill>
                  <a:srgbClr val="0000CC"/>
                </a:solidFill>
                <a:ea typeface="宋体" panose="02010600030101010101" pitchFamily="2" charset="-122"/>
              </a:rPr>
              <a:t>, </a:t>
            </a:r>
            <a:r>
              <a:rPr lang="zh-CN" altLang="en-US" sz="3200" dirty="0">
                <a:solidFill>
                  <a:srgbClr val="0000CC"/>
                </a:solidFill>
                <a:ea typeface="宋体" panose="02010600030101010101" pitchFamily="2" charset="-122"/>
              </a:rPr>
              <a:t>邮件内容</a:t>
            </a:r>
            <a:r>
              <a:rPr lang="en-US" altLang="x-none" sz="3200" dirty="0">
                <a:solidFill>
                  <a:srgbClr val="0000CC"/>
                </a:solidFill>
                <a:ea typeface="宋体" panose="02010600030101010101" pitchFamily="2" charset="-122"/>
              </a:rPr>
              <a:t>, </a:t>
            </a:r>
            <a:r>
              <a:rPr lang="zh-CN" altLang="en-US" sz="3200" dirty="0">
                <a:solidFill>
                  <a:srgbClr val="0000CC"/>
                </a:solidFill>
                <a:ea typeface="宋体" panose="02010600030101010101" pitchFamily="2" charset="-122"/>
              </a:rPr>
              <a:t>发件人</a:t>
            </a:r>
            <a:r>
              <a:rPr lang="en-US" altLang="x-none" sz="3200" dirty="0">
                <a:solidFill>
                  <a:srgbClr val="0000CC"/>
                </a:solidFill>
                <a:ea typeface="宋体" panose="02010600030101010101" pitchFamily="2" charset="-122"/>
              </a:rPr>
              <a:t>email,</a:t>
            </a:r>
            <a:r>
              <a:rPr lang="zh-CN" altLang="en-US" sz="3200" dirty="0">
                <a:solidFill>
                  <a:srgbClr val="0000CC"/>
                </a:solidFill>
                <a:ea typeface="宋体" panose="02010600030101010101" pitchFamily="2" charset="-122"/>
              </a:rPr>
              <a:t> 被回复邮件的</a:t>
            </a:r>
            <a:r>
              <a:rPr lang="en-US" altLang="x-none" sz="3200" dirty="0">
                <a:solidFill>
                  <a:srgbClr val="0000CC"/>
                </a:solidFill>
                <a:ea typeface="宋体" panose="02010600030101010101" pitchFamily="2" charset="-122"/>
              </a:rPr>
              <a:t>ID )</a:t>
            </a:r>
            <a:endParaRPr lang="en-US" altLang="x-none" sz="3200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marL="1447800" lvl="1" indent="-990600" eaLnBrk="1" hangingPunct="1">
              <a:lnSpc>
                <a:spcPct val="120000"/>
              </a:lnSpc>
              <a:buNone/>
            </a:pPr>
            <a:r>
              <a:rPr lang="zh-CN" altLang="en-US" sz="3200" dirty="0">
                <a:solidFill>
                  <a:srgbClr val="0000CC"/>
                </a:solidFill>
                <a:ea typeface="宋体" panose="02010600030101010101" pitchFamily="2" charset="-122"/>
              </a:rPr>
              <a:t>接收 </a:t>
            </a:r>
            <a:r>
              <a:rPr lang="en-US" altLang="x-none" sz="3200" dirty="0">
                <a:solidFill>
                  <a:srgbClr val="0000CC"/>
                </a:solidFill>
                <a:ea typeface="宋体" panose="02010600030101010101" pitchFamily="2" charset="-122"/>
              </a:rPr>
              <a:t>( </a:t>
            </a:r>
            <a:r>
              <a:rPr lang="zh-CN" altLang="en-US" sz="3200" u="sng" dirty="0">
                <a:solidFill>
                  <a:srgbClr val="FF0000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邮件</a:t>
            </a:r>
            <a:r>
              <a:rPr lang="en-US" altLang="x-none" sz="3200" u="sng" dirty="0">
                <a:solidFill>
                  <a:srgbClr val="FF0000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ID,  </a:t>
            </a:r>
            <a:r>
              <a:rPr lang="zh-CN" altLang="en-US" sz="3200" u="sng" dirty="0">
                <a:solidFill>
                  <a:srgbClr val="FF0000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收信人</a:t>
            </a:r>
            <a:r>
              <a:rPr lang="en-US" altLang="x-none" sz="3200" u="sng" dirty="0">
                <a:solidFill>
                  <a:srgbClr val="FF0000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email</a:t>
            </a:r>
            <a:r>
              <a:rPr lang="en-US" altLang="x-none" sz="3200" dirty="0">
                <a:solidFill>
                  <a:srgbClr val="0000CC"/>
                </a:solidFill>
                <a:ea typeface="宋体" panose="02010600030101010101" pitchFamily="2" charset="-122"/>
              </a:rPr>
              <a:t> )</a:t>
            </a:r>
            <a:endParaRPr lang="en-US" altLang="x-none" sz="3200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marL="1447800" lvl="1" indent="-990600" eaLnBrk="1" hangingPunct="1">
              <a:lnSpc>
                <a:spcPct val="120000"/>
              </a:lnSpc>
              <a:buNone/>
            </a:pPr>
            <a:r>
              <a:rPr lang="zh-CN" altLang="en-US" sz="3200" dirty="0">
                <a:solidFill>
                  <a:srgbClr val="0000CC"/>
                </a:solidFill>
                <a:ea typeface="宋体" panose="02010600030101010101" pitchFamily="2" charset="-122"/>
              </a:rPr>
              <a:t>抄送 </a:t>
            </a:r>
            <a:r>
              <a:rPr lang="en-US" altLang="x-none" sz="3200" dirty="0">
                <a:solidFill>
                  <a:srgbClr val="0000CC"/>
                </a:solidFill>
                <a:ea typeface="宋体" panose="02010600030101010101" pitchFamily="2" charset="-122"/>
              </a:rPr>
              <a:t>( </a:t>
            </a:r>
            <a:r>
              <a:rPr lang="zh-CN" altLang="en-US" sz="3200" u="sng" dirty="0">
                <a:solidFill>
                  <a:srgbClr val="FF0000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邮件</a:t>
            </a:r>
            <a:r>
              <a:rPr lang="en-US" altLang="x-none" sz="3200" u="sng" dirty="0">
                <a:solidFill>
                  <a:srgbClr val="FF0000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ID,  </a:t>
            </a:r>
            <a:r>
              <a:rPr lang="zh-CN" altLang="en-US" sz="3200" u="sng" dirty="0">
                <a:solidFill>
                  <a:srgbClr val="FF0000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抄送人</a:t>
            </a:r>
            <a:r>
              <a:rPr lang="en-US" altLang="x-none" sz="3200" u="sng" dirty="0">
                <a:solidFill>
                  <a:srgbClr val="FF0000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email</a:t>
            </a:r>
            <a:r>
              <a:rPr lang="en-US" altLang="x-none" sz="3200" dirty="0">
                <a:solidFill>
                  <a:srgbClr val="0000CC"/>
                </a:solidFill>
                <a:ea typeface="宋体" panose="02010600030101010101" pitchFamily="2" charset="-122"/>
              </a:rPr>
              <a:t> )</a:t>
            </a:r>
            <a:endParaRPr lang="en-US" altLang="x-none" sz="3200" dirty="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7410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r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x-none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7411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-293687" y="76200"/>
          <a:ext cx="5322887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2168525" imgH="986155" progId="Word.Picture.8">
                  <p:embed/>
                </p:oleObj>
              </mc:Choice>
              <mc:Fallback>
                <p:oleObj name="" r:id="rId1" imgW="2168525" imgH="986155" progId="Word.Picture.8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-293687" y="76200"/>
                        <a:ext cx="5322887" cy="2667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0" y="2743200"/>
          <a:ext cx="4343400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3" imgW="1025525" imgH="1481455" progId="Word.Picture.8">
                  <p:embed/>
                </p:oleObj>
              </mc:Choice>
              <mc:Fallback>
                <p:oleObj name="" r:id="rId3" imgW="1025525" imgH="1481455" progId="Word.Picture.8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2743200"/>
                        <a:ext cx="4343400" cy="3581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4648200" y="0"/>
          <a:ext cx="4495800" cy="579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5" imgW="1368425" imgH="1875790" progId="Word.Picture.8">
                  <p:embed/>
                </p:oleObj>
              </mc:Choice>
              <mc:Fallback>
                <p:oleObj name="" r:id="rId5" imgW="1368425" imgH="1875790" progId="Word.Picture.8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48200" y="0"/>
                        <a:ext cx="4495800" cy="579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Rectangle 8"/>
          <p:cNvSpPr>
            <a:spLocks noGrp="1"/>
          </p:cNvSpPr>
          <p:nvPr>
            <p:ph type="body"/>
          </p:nvPr>
        </p:nvSpPr>
        <p:spPr>
          <a:xfrm>
            <a:off x="457200" y="6381750"/>
            <a:ext cx="8229600" cy="457200"/>
          </a:xfrm>
          <a:solidFill>
            <a:schemeClr val="bg1"/>
          </a:solidFill>
        </p:spPr>
        <p:txBody>
          <a:bodyPr wrap="square" anchor="t"/>
          <a:p>
            <a:pPr lvl="0" algn="ctr" eaLnBrk="1" hangingPunct="1">
              <a:buNone/>
            </a:pPr>
            <a:r>
              <a:rPr lang="en-US" altLang="x-none" sz="2400" dirty="0">
                <a:ea typeface="宋体" panose="02010600030101010101" pitchFamily="2" charset="-122"/>
              </a:rPr>
              <a:t>The SCG Database </a:t>
            </a:r>
            <a:r>
              <a:rPr lang="en-US" altLang="x-none" sz="2400" dirty="0">
                <a:solidFill>
                  <a:schemeClr val="accent2"/>
                </a:solidFill>
                <a:ea typeface="宋体" panose="02010600030101010101" pitchFamily="2" charset="-122"/>
              </a:rPr>
              <a:t>(another approach)</a:t>
            </a:r>
            <a:endParaRPr lang="en-US" altLang="x-none" sz="24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8434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r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x-none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8435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8436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en-US" altLang="x-none" dirty="0">
                <a:ea typeface="宋体" panose="02010600030101010101" pitchFamily="2" charset="-122"/>
              </a:rPr>
              <a:t>Contents</a:t>
            </a:r>
            <a:endParaRPr lang="en-US" altLang="x-none" dirty="0">
              <a:ea typeface="宋体" panose="02010600030101010101" pitchFamily="2" charset="-122"/>
            </a:endParaRPr>
          </a:p>
        </p:txBody>
      </p:sp>
      <p:sp>
        <p:nvSpPr>
          <p:cNvPr id="18437" name="Rectangle 3"/>
          <p:cNvSpPr>
            <a:spLocks noGrp="1"/>
          </p:cNvSpPr>
          <p:nvPr>
            <p:ph type="body"/>
          </p:nvPr>
        </p:nvSpPr>
        <p:spPr/>
        <p:txBody>
          <a:bodyPr wrap="square" anchor="t"/>
          <a:p>
            <a:pPr lvl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x-none" dirty="0">
                <a:ea typeface="宋体" panose="02010600030101010101" pitchFamily="2" charset="-122"/>
              </a:rPr>
              <a:t>6.1  Introduction to E-R Concepts</a:t>
            </a:r>
            <a:endParaRPr lang="en-US" altLang="x-none" dirty="0">
              <a:ea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x-none" dirty="0">
                <a:ea typeface="宋体" panose="02010600030101010101" pitchFamily="2" charset="-122"/>
              </a:rPr>
              <a:t>6.2  Further Details of E-R Diagrams</a:t>
            </a:r>
            <a:endParaRPr lang="en-US" altLang="x-none" dirty="0">
              <a:ea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x-none" dirty="0">
                <a:ea typeface="宋体" panose="02010600030101010101" pitchFamily="2" charset="-122"/>
              </a:rPr>
              <a:t>6.3  Additional E-R Concepts</a:t>
            </a:r>
            <a:endParaRPr lang="en-US" altLang="x-none" dirty="0">
              <a:ea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x-none" dirty="0">
                <a:ea typeface="宋体" panose="02010600030101010101" pitchFamily="2" charset="-122"/>
              </a:rPr>
              <a:t>6.4  Case Study</a:t>
            </a:r>
            <a:endParaRPr lang="en-US" altLang="x-none" dirty="0">
              <a:ea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x-none" dirty="0">
                <a:solidFill>
                  <a:srgbClr val="2D2DB9"/>
                </a:solidFill>
                <a:ea typeface="宋体" panose="02010600030101010101" pitchFamily="2" charset="-122"/>
              </a:rPr>
              <a:t>6.5  Normalization: Preliminaries</a:t>
            </a:r>
            <a:endParaRPr lang="en-US" altLang="x-none" dirty="0">
              <a:solidFill>
                <a:srgbClr val="2D2DB9"/>
              </a:solidFill>
              <a:ea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x-none" dirty="0">
                <a:solidFill>
                  <a:srgbClr val="2D2DB9"/>
                </a:solidFill>
                <a:ea typeface="宋体" panose="02010600030101010101" pitchFamily="2" charset="-122"/>
              </a:rPr>
              <a:t>6.6  Functional Dependencies</a:t>
            </a:r>
            <a:endParaRPr lang="en-US" altLang="x-none" dirty="0">
              <a:solidFill>
                <a:srgbClr val="2D2DB9"/>
              </a:solidFill>
              <a:ea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x-none" dirty="0">
                <a:solidFill>
                  <a:srgbClr val="2D2DB9"/>
                </a:solidFill>
                <a:ea typeface="宋体" panose="02010600030101010101" pitchFamily="2" charset="-122"/>
              </a:rPr>
              <a:t>6.7  Lossless Decompositions</a:t>
            </a:r>
            <a:endParaRPr lang="en-US" altLang="x-none" dirty="0">
              <a:solidFill>
                <a:srgbClr val="2D2DB9"/>
              </a:solidFill>
              <a:ea typeface="宋体" panose="02010600030101010101" pitchFamily="2" charset="-122"/>
            </a:endParaRPr>
          </a:p>
          <a:p>
            <a:pPr lvl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x-none" dirty="0">
                <a:solidFill>
                  <a:srgbClr val="2D2DB9"/>
                </a:solidFill>
                <a:ea typeface="宋体" panose="02010600030101010101" pitchFamily="2" charset="-122"/>
              </a:rPr>
              <a:t>6.8  Normal Forms</a:t>
            </a:r>
            <a:endParaRPr lang="en-US" altLang="x-none" dirty="0">
              <a:solidFill>
                <a:srgbClr val="2D2DB9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9458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r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x-none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9459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9460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6.1 </a:t>
            </a:r>
            <a:r>
              <a:rPr lang="en-US" altLang="x-none" dirty="0">
                <a:ea typeface="宋体" panose="02010600030101010101" pitchFamily="2" charset="-122"/>
              </a:rPr>
              <a:t>Introduction to E-R Concepts</a:t>
            </a:r>
            <a:endParaRPr lang="en-US" altLang="x-none" dirty="0">
              <a:ea typeface="宋体" panose="02010600030101010101" pitchFamily="2" charset="-122"/>
            </a:endParaRPr>
          </a:p>
        </p:txBody>
      </p:sp>
      <p:sp>
        <p:nvSpPr>
          <p:cNvPr id="19462" name="Rectangle 3"/>
          <p:cNvSpPr>
            <a:spLocks noGrp="1"/>
          </p:cNvSpPr>
          <p:nvPr>
            <p:ph type="body"/>
          </p:nvPr>
        </p:nvSpPr>
        <p:spPr/>
        <p:txBody>
          <a:bodyPr wrap="square" anchor="t"/>
          <a:p>
            <a:pPr lvl="0" eaLnBrk="1" hangingPunct="1">
              <a:lnSpc>
                <a:spcPct val="125000"/>
              </a:lnSpc>
            </a:pPr>
            <a:r>
              <a:rPr lang="en-US" altLang="x-none" sz="3000" dirty="0">
                <a:solidFill>
                  <a:srgbClr val="2D2DB9"/>
                </a:solidFill>
              </a:rPr>
              <a:t>An </a:t>
            </a:r>
            <a:r>
              <a:rPr lang="en-US" altLang="x-none" sz="3000" dirty="0">
                <a:solidFill>
                  <a:srgbClr val="FF0066"/>
                </a:solidFill>
                <a:ea typeface="宋体" panose="02010600030101010101" pitchFamily="2" charset="-122"/>
              </a:rPr>
              <a:t>Entity-Relationship(</a:t>
            </a:r>
            <a:r>
              <a:rPr lang="en-US" altLang="x-none" sz="3000" dirty="0"/>
              <a:t>ER) model </a:t>
            </a:r>
            <a:r>
              <a:rPr lang="en-US" altLang="x-none" sz="3000" dirty="0">
                <a:solidFill>
                  <a:srgbClr val="2D2DB9"/>
                </a:solidFill>
              </a:rPr>
              <a:t>is an abstract way to describe a database.</a:t>
            </a:r>
            <a:endParaRPr lang="en-US" altLang="x-none" sz="3000" dirty="0">
              <a:solidFill>
                <a:srgbClr val="2D2DB9"/>
              </a:solidFill>
              <a:ea typeface="宋体" panose="02010600030101010101" pitchFamily="2" charset="-122"/>
            </a:endParaRPr>
          </a:p>
          <a:p>
            <a:pPr lvl="0" eaLnBrk="1" hangingPunct="1">
              <a:lnSpc>
                <a:spcPct val="125000"/>
              </a:lnSpc>
            </a:pPr>
            <a:endParaRPr lang="en-US" altLang="x-none" sz="3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lvl="0" eaLnBrk="1" hangingPunct="1">
              <a:lnSpc>
                <a:spcPct val="125000"/>
              </a:lnSpc>
            </a:pPr>
            <a:r>
              <a:rPr lang="en-US" altLang="x-none" sz="3000" dirty="0">
                <a:solidFill>
                  <a:schemeClr val="accent2"/>
                </a:solidFill>
                <a:ea typeface="宋体" panose="02010600030101010101" pitchFamily="2" charset="-122"/>
              </a:rPr>
              <a:t>A design approach, called </a:t>
            </a:r>
            <a:r>
              <a:rPr lang="en-US" altLang="x-none" sz="3000" i="1" dirty="0">
                <a:solidFill>
                  <a:srgbClr val="FF0066"/>
                </a:solidFill>
                <a:ea typeface="宋体" panose="02010600030101010101" pitchFamily="2" charset="-122"/>
              </a:rPr>
              <a:t>Entity-Relationship modelling</a:t>
            </a:r>
            <a:r>
              <a:rPr lang="en-US" altLang="x-none" sz="3000" dirty="0">
                <a:solidFill>
                  <a:schemeClr val="accent2"/>
                </a:solidFill>
                <a:ea typeface="宋体" panose="02010600030101010101" pitchFamily="2" charset="-122"/>
              </a:rPr>
              <a:t>, is more intuitive, less mechanical, but basically leads to the same end design.</a:t>
            </a:r>
            <a:endParaRPr lang="en-US" altLang="x-none" sz="3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lvl="0" eaLnBrk="1" hangingPunct="1"/>
            <a:endParaRPr lang="en-US" altLang="x-none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charRg st="77" end="2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462">
                                            <p:txEl>
                                              <p:charRg st="77" end="2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/>
            <a:r>
              <a:rPr lang="zh-CN" altLang="en-US" dirty="0">
                <a:ea typeface="宋体" panose="02010600030101010101" pitchFamily="2" charset="-122"/>
              </a:rPr>
              <a:t>6.1 </a:t>
            </a:r>
            <a:r>
              <a:rPr lang="en-US" altLang="x-none" dirty="0">
                <a:ea typeface="宋体" panose="02010600030101010101" pitchFamily="2" charset="-122"/>
              </a:rPr>
              <a:t>Introduction to E-R Concepts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0483" name="内容占位符 2"/>
          <p:cNvSpPr>
            <a:spLocks noGrp="1"/>
          </p:cNvSpPr>
          <p:nvPr>
            <p:ph idx="4294967295"/>
          </p:nvPr>
        </p:nvSpPr>
        <p:spPr/>
        <p:txBody>
          <a:bodyPr wrap="square" anchor="t"/>
          <a:p>
            <a:pPr lvl="0">
              <a:lnSpc>
                <a:spcPct val="150000"/>
              </a:lnSpc>
            </a:pPr>
            <a:r>
              <a:rPr lang="en-US" altLang="x-none" dirty="0">
                <a:ea typeface="宋体" panose="02010600030101010101" pitchFamily="2" charset="-122"/>
              </a:rPr>
              <a:t>Entity-Relationship Model</a:t>
            </a:r>
            <a:endParaRPr lang="en-US" altLang="x-none" dirty="0">
              <a:ea typeface="宋体" panose="02010600030101010101" pitchFamily="2" charset="-122"/>
            </a:endParaRPr>
          </a:p>
          <a:p>
            <a:pPr lvl="1" indent="-285750">
              <a:lnSpc>
                <a:spcPct val="150000"/>
              </a:lnSpc>
            </a:pPr>
            <a:r>
              <a:rPr lang="en-US" altLang="x-none" dirty="0">
                <a:ea typeface="宋体" panose="02010600030101010101" pitchFamily="2" charset="-122"/>
              </a:rPr>
              <a:t>Proposed by Peter Chen (1976):</a:t>
            </a:r>
            <a:endParaRPr lang="en-US" altLang="x-none" dirty="0">
              <a:ea typeface="宋体" panose="02010600030101010101" pitchFamily="2" charset="-122"/>
            </a:endParaRPr>
          </a:p>
          <a:p>
            <a:pPr marL="857250" lvl="2" indent="0">
              <a:lnSpc>
                <a:spcPct val="150000"/>
              </a:lnSpc>
              <a:buNone/>
            </a:pPr>
            <a:r>
              <a:rPr lang="en-US" altLang="x-none" i="1" u="sng" dirty="0">
                <a:solidFill>
                  <a:srgbClr val="2D2DB9"/>
                </a:solidFill>
                <a:ea typeface="宋体" panose="02010600030101010101" pitchFamily="2" charset="-122"/>
              </a:rPr>
              <a:t>The Entity-Relationship Model: Toward a Unified View of Data</a:t>
            </a:r>
            <a:endParaRPr lang="en-US" altLang="x-none" i="1" u="sng" dirty="0">
              <a:solidFill>
                <a:srgbClr val="2D2DB9"/>
              </a:solidFill>
              <a:ea typeface="宋体" panose="02010600030101010101" pitchFamily="2" charset="-122"/>
            </a:endParaRPr>
          </a:p>
          <a:p>
            <a:pPr lvl="1" indent="-285750">
              <a:lnSpc>
                <a:spcPct val="150000"/>
              </a:lnSpc>
            </a:pPr>
            <a:endParaRPr lang="en-US" altLang="x-none" dirty="0">
              <a:ea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x-none" dirty="0">
                <a:ea typeface="宋体" panose="02010600030101010101" pitchFamily="2" charset="-122"/>
              </a:rPr>
              <a:t>Peter Chen (Pin-shan Chen)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0484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r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x-none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0485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charRg st="119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charRg st="119" end="1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1506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r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x-none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1507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1508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6.1 </a:t>
            </a:r>
            <a:r>
              <a:rPr lang="en-US" altLang="x-none" dirty="0">
                <a:ea typeface="宋体" panose="02010600030101010101" pitchFamily="2" charset="-122"/>
              </a:rPr>
              <a:t>Introduction to E-R Concepts</a:t>
            </a:r>
            <a:endParaRPr lang="en-US" altLang="x-none" dirty="0">
              <a:ea typeface="宋体" panose="02010600030101010101" pitchFamily="2" charset="-122"/>
            </a:endParaRPr>
          </a:p>
        </p:txBody>
      </p:sp>
      <p:sp>
        <p:nvSpPr>
          <p:cNvPr id="21510" name="Rectangle 3"/>
          <p:cNvSpPr>
            <a:spLocks noGrp="1"/>
          </p:cNvSpPr>
          <p:nvPr>
            <p:ph type="body"/>
          </p:nvPr>
        </p:nvSpPr>
        <p:spPr>
          <a:xfrm>
            <a:off x="228600" y="990600"/>
            <a:ext cx="8686800" cy="5257800"/>
          </a:xfrm>
        </p:spPr>
        <p:txBody>
          <a:bodyPr wrap="square" anchor="t"/>
          <a:p>
            <a:pPr lvl="0" eaLnBrk="1" hangingPunct="1">
              <a:lnSpc>
                <a:spcPct val="90000"/>
              </a:lnSpc>
            </a:pPr>
            <a:r>
              <a:rPr lang="en-US" altLang="x-none" dirty="0">
                <a:ea typeface="宋体" panose="02010600030101010101" pitchFamily="2" charset="-122"/>
              </a:rPr>
              <a:t>E-R Model</a:t>
            </a:r>
            <a:endParaRPr lang="en-US" altLang="x-none" dirty="0">
              <a:ea typeface="宋体" panose="02010600030101010101" pitchFamily="2" charset="-122"/>
            </a:endParaRPr>
          </a:p>
          <a:p>
            <a:pPr lvl="1" indent="-285750" eaLnBrk="1" hangingPunct="1">
              <a:lnSpc>
                <a:spcPct val="90000"/>
              </a:lnSpc>
            </a:pPr>
            <a:r>
              <a:rPr lang="en-US" altLang="x-none" dirty="0">
                <a:ea typeface="宋体" panose="02010600030101010101" pitchFamily="2" charset="-122"/>
              </a:rPr>
              <a:t>three fundamental data classification objects</a:t>
            </a:r>
            <a:endParaRPr lang="en-US" altLang="x-none" dirty="0">
              <a:ea typeface="宋体" panose="02010600030101010101" pitchFamily="2" charset="-122"/>
            </a:endParaRPr>
          </a:p>
          <a:p>
            <a:pPr lvl="2" indent="-228600" eaLnBrk="1" hangingPunct="1">
              <a:lnSpc>
                <a:spcPct val="90000"/>
              </a:lnSpc>
            </a:pPr>
            <a:r>
              <a:rPr lang="en-US" altLang="x-none" dirty="0">
                <a:ea typeface="宋体" panose="02010600030101010101" pitchFamily="2" charset="-122"/>
              </a:rPr>
              <a:t>entity</a:t>
            </a:r>
            <a:endParaRPr lang="en-US" altLang="x-none" dirty="0">
              <a:ea typeface="宋体" panose="02010600030101010101" pitchFamily="2" charset="-122"/>
            </a:endParaRPr>
          </a:p>
          <a:p>
            <a:pPr lvl="2" indent="-228600" eaLnBrk="1" hangingPunct="1">
              <a:lnSpc>
                <a:spcPct val="90000"/>
              </a:lnSpc>
            </a:pPr>
            <a:r>
              <a:rPr lang="en-US" altLang="x-none" dirty="0">
                <a:ea typeface="宋体" panose="02010600030101010101" pitchFamily="2" charset="-122"/>
              </a:rPr>
              <a:t>attribute</a:t>
            </a:r>
            <a:endParaRPr lang="en-US" altLang="x-none" dirty="0">
              <a:ea typeface="宋体" panose="02010600030101010101" pitchFamily="2" charset="-122"/>
            </a:endParaRPr>
          </a:p>
          <a:p>
            <a:pPr lvl="2" indent="-228600" eaLnBrk="1" hangingPunct="1">
              <a:lnSpc>
                <a:spcPct val="90000"/>
              </a:lnSpc>
            </a:pPr>
            <a:r>
              <a:rPr lang="en-US" altLang="x-none" dirty="0">
                <a:ea typeface="宋体" panose="02010600030101010101" pitchFamily="2" charset="-122"/>
              </a:rPr>
              <a:t>relationship</a:t>
            </a:r>
            <a:endParaRPr lang="en-US" altLang="x-none" dirty="0">
              <a:ea typeface="宋体" panose="02010600030101010101" pitchFamily="2" charset="-122"/>
            </a:endParaRPr>
          </a:p>
          <a:p>
            <a:pPr lvl="2" indent="-228600" eaLnBrk="1" hangingPunct="1">
              <a:lnSpc>
                <a:spcPct val="90000"/>
              </a:lnSpc>
            </a:pPr>
            <a:endParaRPr lang="en-US" altLang="x-none" sz="1400" dirty="0">
              <a:ea typeface="宋体" panose="02010600030101010101" pitchFamily="2" charset="-122"/>
            </a:endParaRPr>
          </a:p>
          <a:p>
            <a:pPr lvl="0" eaLnBrk="1" hangingPunct="1">
              <a:lnSpc>
                <a:spcPct val="90000"/>
              </a:lnSpc>
            </a:pPr>
            <a:r>
              <a:rPr lang="en-US" altLang="x-none" dirty="0">
                <a:ea typeface="宋体" panose="02010600030101010101" pitchFamily="2" charset="-122"/>
              </a:rPr>
              <a:t>the contents of this section</a:t>
            </a:r>
            <a:endParaRPr lang="en-US" altLang="x-none" dirty="0">
              <a:ea typeface="宋体" panose="02010600030101010101" pitchFamily="2" charset="-122"/>
            </a:endParaRPr>
          </a:p>
          <a:p>
            <a:pPr lvl="1" indent="-285750" eaLnBrk="1" hangingPunct="1">
              <a:lnSpc>
                <a:spcPct val="90000"/>
              </a:lnSpc>
            </a:pPr>
            <a:r>
              <a:rPr lang="en-US" altLang="x-none" dirty="0">
                <a:ea typeface="宋体" panose="02010600030101010101" pitchFamily="2" charset="-122"/>
              </a:rPr>
              <a:t>Entities, Attributes, and Simple E-R Diagrams</a:t>
            </a:r>
            <a:endParaRPr lang="en-US" altLang="x-none" dirty="0">
              <a:ea typeface="宋体" panose="02010600030101010101" pitchFamily="2" charset="-122"/>
            </a:endParaRPr>
          </a:p>
          <a:p>
            <a:pPr lvl="1" indent="-285750" eaLnBrk="1" hangingPunct="1">
              <a:lnSpc>
                <a:spcPct val="90000"/>
              </a:lnSpc>
            </a:pPr>
            <a:r>
              <a:rPr lang="en-US" altLang="x-none" dirty="0">
                <a:ea typeface="宋体" panose="02010600030101010101" pitchFamily="2" charset="-122"/>
              </a:rPr>
              <a:t>Transforming Entities and Attributes to Relations</a:t>
            </a:r>
            <a:endParaRPr lang="en-US" altLang="x-none" dirty="0">
              <a:ea typeface="宋体" panose="02010600030101010101" pitchFamily="2" charset="-122"/>
            </a:endParaRPr>
          </a:p>
          <a:p>
            <a:pPr lvl="1" indent="-285750" eaLnBrk="1" hangingPunct="1">
              <a:lnSpc>
                <a:spcPct val="90000"/>
              </a:lnSpc>
            </a:pPr>
            <a:r>
              <a:rPr lang="en-US" altLang="x-none" dirty="0">
                <a:ea typeface="宋体" panose="02010600030101010101" pitchFamily="2" charset="-122"/>
              </a:rPr>
              <a:t>Relationships among Entities</a:t>
            </a:r>
            <a:endParaRPr lang="en-US" altLang="x-none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10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charRg st="10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510">
                                            <p:txEl>
                                              <p:charRg st="10" end="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charRg st="56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510">
                                            <p:txEl>
                                              <p:charRg st="56" end="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charRg st="63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1510">
                                            <p:txEl>
                                              <p:charRg st="63" end="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charRg st="73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1510">
                                            <p:txEl>
                                              <p:charRg st="73" end="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charRg st="87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1510">
                                            <p:txEl>
                                              <p:charRg st="87" end="1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charRg st="116" end="1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510">
                                            <p:txEl>
                                              <p:charRg st="116" end="1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charRg st="162" end="2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1510">
                                            <p:txEl>
                                              <p:charRg st="162" end="2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charRg st="212" end="2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1510">
                                            <p:txEl>
                                              <p:charRg st="212" end="2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098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r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x-none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099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en-US" altLang="x-none" dirty="0">
                <a:ea typeface="宋体" panose="02010600030101010101" pitchFamily="2" charset="-122"/>
              </a:rPr>
              <a:t>Ch6  Database Design</a:t>
            </a:r>
            <a:endParaRPr lang="en-US" altLang="x-none" dirty="0">
              <a:ea typeface="宋体" panose="02010600030101010101" pitchFamily="2" charset="-122"/>
            </a:endParaRPr>
          </a:p>
        </p:txBody>
      </p:sp>
      <p:sp>
        <p:nvSpPr>
          <p:cNvPr id="4101" name="Rectangle 3"/>
          <p:cNvSpPr>
            <a:spLocks noGrp="1"/>
          </p:cNvSpPr>
          <p:nvPr>
            <p:ph type="body"/>
          </p:nvPr>
        </p:nvSpPr>
        <p:spPr>
          <a:xfrm>
            <a:off x="457200" y="838200"/>
            <a:ext cx="8229600" cy="2374900"/>
          </a:xfrm>
        </p:spPr>
        <p:txBody>
          <a:bodyPr wrap="square" anchor="t"/>
          <a:p>
            <a:pPr marL="381000" lvl="0" indent="-381000" eaLnBrk="1" hangingPunct="1"/>
            <a:r>
              <a:rPr lang="en-US" altLang="x-none" sz="3200" dirty="0">
                <a:ea typeface="宋体" panose="02010600030101010101" pitchFamily="2" charset="-122"/>
              </a:rPr>
              <a:t>Logical Database Design</a:t>
            </a:r>
            <a:endParaRPr lang="en-US" altLang="x-none" sz="3200" dirty="0">
              <a:ea typeface="宋体" panose="02010600030101010101" pitchFamily="2" charset="-122"/>
            </a:endParaRPr>
          </a:p>
          <a:p>
            <a:pPr marL="838200" lvl="1" indent="-381000" eaLnBrk="1" hangingPunct="1"/>
            <a:r>
              <a:rPr lang="en-US" altLang="x-none" sz="3200" dirty="0">
                <a:ea typeface="宋体" panose="02010600030101010101" pitchFamily="2" charset="-122"/>
              </a:rPr>
              <a:t>also known as</a:t>
            </a:r>
            <a:endParaRPr lang="en-US" altLang="x-none" sz="3200" dirty="0">
              <a:ea typeface="宋体" panose="02010600030101010101" pitchFamily="2" charset="-122"/>
            </a:endParaRPr>
          </a:p>
          <a:p>
            <a:pPr marL="1295400" lvl="2" indent="-381000" eaLnBrk="1" hangingPunct="1"/>
            <a:r>
              <a:rPr lang="en-US" altLang="x-none" sz="3200" dirty="0">
                <a:solidFill>
                  <a:srgbClr val="FF0066"/>
                </a:solidFill>
                <a:ea typeface="宋体" panose="02010600030101010101" pitchFamily="2" charset="-122"/>
              </a:rPr>
              <a:t>Database Design</a:t>
            </a:r>
            <a:endParaRPr lang="en-US" altLang="x-none" sz="3200" dirty="0">
              <a:ea typeface="宋体" panose="02010600030101010101" pitchFamily="2" charset="-122"/>
            </a:endParaRPr>
          </a:p>
          <a:p>
            <a:pPr marL="1295400" lvl="2" indent="-381000" eaLnBrk="1" hangingPunct="1"/>
            <a:r>
              <a:rPr lang="en-US" altLang="x-none" sz="3200" dirty="0">
                <a:solidFill>
                  <a:srgbClr val="FF0066"/>
                </a:solidFill>
                <a:ea typeface="宋体" panose="02010600030101010101" pitchFamily="2" charset="-122"/>
              </a:rPr>
              <a:t>Database Modeling</a:t>
            </a:r>
            <a:endParaRPr lang="zh-CN" altLang="en-US" sz="32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4102" name="动作按钮: 前进或下一项 4102">
            <a:hlinkClick r:id="rId1" action="ppaction://hlinksldjump"/>
          </p:cNvPr>
          <p:cNvSpPr/>
          <p:nvPr/>
        </p:nvSpPr>
        <p:spPr>
          <a:xfrm>
            <a:off x="8172450" y="6094413"/>
            <a:ext cx="504825" cy="360362"/>
          </a:xfrm>
          <a:prstGeom prst="actionButtonForwardNext">
            <a:avLst/>
          </a:prstGeom>
          <a:solidFill>
            <a:srgbClr val="CCFFFF"/>
          </a:solidFill>
          <a:ln w="9525">
            <a:noFill/>
          </a:ln>
        </p:spPr>
        <p:txBody>
          <a:bodyPr anchor="t"/>
          <a:p>
            <a:pPr lvl="0" algn="ctr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ea typeface="宋体" panose="02010600030101010101" pitchFamily="2" charset="-122"/>
                <a:sym typeface="+mn-ea"/>
              </a:rPr>
              <a:t>6.1 </a:t>
            </a:r>
            <a:r>
              <a:rPr lang="en-US" altLang="x-none" dirty="0">
                <a:ea typeface="宋体" panose="02010600030101010101" pitchFamily="2" charset="-122"/>
                <a:sym typeface="+mn-ea"/>
              </a:rPr>
              <a:t>Introduction to E-R Concepts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p>
            <a:r>
              <a:rPr lang="en-US" altLang="zh-CN"/>
              <a:t>Entity (</a:t>
            </a:r>
            <a:r>
              <a:rPr lang="zh-CN" altLang="en-US"/>
              <a:t>实体</a:t>
            </a:r>
            <a:r>
              <a:rPr lang="en-US" altLang="zh-CN"/>
              <a:t>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Attribute (</a:t>
            </a:r>
            <a:r>
              <a:rPr lang="zh-CN" altLang="zh-CN"/>
              <a:t>属性</a:t>
            </a:r>
            <a:r>
              <a:rPr lang="en-US" altLang="zh-CN"/>
              <a:t>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E-R diagram</a:t>
            </a: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2530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r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x-none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2531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2532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6.1 </a:t>
            </a:r>
            <a:r>
              <a:rPr lang="en-US" altLang="x-none" dirty="0">
                <a:ea typeface="宋体" panose="02010600030101010101" pitchFamily="2" charset="-122"/>
              </a:rPr>
              <a:t>Introduction to E-R Concepts</a:t>
            </a:r>
            <a:endParaRPr lang="en-US" altLang="x-none" dirty="0">
              <a:ea typeface="宋体" panose="02010600030101010101" pitchFamily="2" charset="-122"/>
            </a:endParaRPr>
          </a:p>
        </p:txBody>
      </p:sp>
      <p:sp>
        <p:nvSpPr>
          <p:cNvPr id="22533" name="Rectangle 3"/>
          <p:cNvSpPr>
            <a:spLocks noGrp="1"/>
          </p:cNvSpPr>
          <p:nvPr>
            <p:ph type="body"/>
          </p:nvPr>
        </p:nvSpPr>
        <p:spPr>
          <a:xfrm>
            <a:off x="152400" y="838200"/>
            <a:ext cx="8686800" cy="2415540"/>
          </a:xfrm>
        </p:spPr>
        <p:txBody>
          <a:bodyPr wrap="square" anchor="t">
            <a:spAutoFit/>
          </a:bodyPr>
          <a:p>
            <a:pPr lvl="0" eaLnBrk="1" hangingPunct="1">
              <a:lnSpc>
                <a:spcPct val="100000"/>
              </a:lnSpc>
              <a:spcBef>
                <a:spcPct val="15000"/>
              </a:spcBef>
            </a:pPr>
            <a:r>
              <a:rPr lang="en-US" altLang="x-none" dirty="0">
                <a:solidFill>
                  <a:schemeClr val="accent2"/>
                </a:solidFill>
                <a:ea typeface="宋体" panose="02010600030101010101" pitchFamily="2" charset="-122"/>
              </a:rPr>
              <a:t>Entities, Attributes, and Simple E-R Diagrams</a:t>
            </a:r>
            <a:endParaRPr lang="en-US" altLang="x-none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lvl="0" indent="-285750" eaLnBrk="1" hangingPunct="1">
              <a:lnSpc>
                <a:spcPct val="100000"/>
              </a:lnSpc>
              <a:spcBef>
                <a:spcPct val="15000"/>
              </a:spcBef>
            </a:pPr>
            <a:r>
              <a:rPr lang="en-US" altLang="x-none" dirty="0">
                <a:solidFill>
                  <a:srgbClr val="FF0000"/>
                </a:solidFill>
                <a:ea typeface="宋体" panose="02010600030101010101" pitchFamily="2" charset="-122"/>
              </a:rPr>
              <a:t>Def. 6.1.1 Entity</a:t>
            </a:r>
            <a:endParaRPr lang="zh-CN" altLang="en-US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 indent="-228600" eaLnBrk="1" hangingPunct="1">
              <a:lnSpc>
                <a:spcPct val="100000"/>
              </a:lnSpc>
              <a:spcBef>
                <a:spcPct val="15000"/>
              </a:spcBef>
            </a:pPr>
            <a:r>
              <a:rPr lang="en-US" altLang="x-none" u="sng" dirty="0">
                <a:ea typeface="宋体" panose="02010600030101010101" pitchFamily="2" charset="-122"/>
              </a:rPr>
              <a:t>An </a:t>
            </a:r>
            <a:r>
              <a:rPr lang="en-US" altLang="x-none" u="sng" dirty="0">
                <a:solidFill>
                  <a:srgbClr val="FF0000"/>
                </a:solidFill>
                <a:ea typeface="宋体" panose="02010600030101010101" pitchFamily="2" charset="-122"/>
              </a:rPr>
              <a:t>entity</a:t>
            </a:r>
            <a:r>
              <a:rPr lang="en-US" altLang="x-none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x-none" dirty="0">
                <a:ea typeface="宋体" panose="02010600030101010101" pitchFamily="2" charset="-122"/>
              </a:rPr>
              <a:t>is a collection of distinguishable real-world objects with common properties.</a:t>
            </a:r>
            <a:endParaRPr lang="en-US" altLang="x-none" dirty="0">
              <a:ea typeface="宋体" panose="02010600030101010101" pitchFamily="2" charset="-122"/>
            </a:endParaRPr>
          </a:p>
          <a:p>
            <a:pPr lvl="1" indent="-228600" eaLnBrk="1" hangingPunct="1">
              <a:lnSpc>
                <a:spcPct val="100000"/>
              </a:lnSpc>
              <a:spcBef>
                <a:spcPct val="15000"/>
              </a:spcBef>
            </a:pPr>
            <a:r>
              <a:rPr lang="en-US" altLang="x-none" u="sng" dirty="0">
                <a:ea typeface="宋体" panose="02010600030101010101" pitchFamily="2" charset="-122"/>
              </a:rPr>
              <a:t>an </a:t>
            </a:r>
            <a:r>
              <a:rPr lang="en-US" altLang="x-none" u="sng" dirty="0">
                <a:solidFill>
                  <a:srgbClr val="FF0000"/>
                </a:solidFill>
                <a:ea typeface="宋体" panose="02010600030101010101" pitchFamily="2" charset="-122"/>
              </a:rPr>
              <a:t>entity instance</a:t>
            </a:r>
            <a:r>
              <a:rPr lang="en-US" altLang="x-none" dirty="0">
                <a:ea typeface="宋体" panose="02010600030101010101" pitchFamily="2" charset="-122"/>
              </a:rPr>
              <a:t> is a real-world object.</a:t>
            </a:r>
            <a:endParaRPr lang="en-US" altLang="x-none" dirty="0">
              <a:ea typeface="宋体" panose="02010600030101010101" pitchFamily="2" charset="-122"/>
            </a:endParaRPr>
          </a:p>
        </p:txBody>
      </p:sp>
      <p:sp>
        <p:nvSpPr>
          <p:cNvPr id="23557" name="Rectangle 3"/>
          <p:cNvSpPr>
            <a:spLocks noGrp="1"/>
          </p:cNvSpPr>
          <p:nvPr/>
        </p:nvSpPr>
        <p:spPr>
          <a:xfrm>
            <a:off x="152400" y="4201795"/>
            <a:ext cx="8687435" cy="17983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q"/>
              <a:defRPr sz="2800" b="1" u="none" kern="1200" baseline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Ø"/>
              <a:defRPr sz="2800" b="1" u="non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§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–"/>
              <a:defRPr sz="2800" b="1" u="non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x-none" dirty="0">
                <a:ea typeface="宋体" panose="02010600030101010101" pitchFamily="2" charset="-122"/>
              </a:rPr>
              <a:t>in other books</a:t>
            </a:r>
            <a:endParaRPr lang="en-US" altLang="x-none" dirty="0">
              <a:ea typeface="宋体" panose="02010600030101010101" pitchFamily="2" charset="-122"/>
            </a:endParaRPr>
          </a:p>
          <a:p>
            <a:pPr lvl="1" indent="-285750"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x-none" u="sng" dirty="0">
                <a:ea typeface="宋体" panose="02010600030101010101" pitchFamily="2" charset="-122"/>
              </a:rPr>
              <a:t>an entity</a:t>
            </a:r>
            <a:r>
              <a:rPr lang="en-US" altLang="x-none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is a real-world object</a:t>
            </a:r>
            <a:endParaRPr lang="en-US" altLang="x-none" dirty="0">
              <a:ea typeface="宋体" panose="02010600030101010101" pitchFamily="2" charset="-122"/>
            </a:endParaRPr>
          </a:p>
          <a:p>
            <a:pPr lvl="1" indent="-285750"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x-none" u="sng" dirty="0">
                <a:ea typeface="宋体" panose="02010600030101010101" pitchFamily="2" charset="-122"/>
              </a:rPr>
              <a:t>an entity set</a:t>
            </a:r>
            <a:r>
              <a:rPr lang="en-US" altLang="x-none" dirty="0">
                <a:ea typeface="宋体" panose="02010600030101010101" pitchFamily="2" charset="-122"/>
              </a:rPr>
              <a:t> is a collection of </a:t>
            </a:r>
            <a:r>
              <a:rPr lang="en-US" altLang="x-none" dirty="0">
                <a:ea typeface="宋体" panose="02010600030101010101" pitchFamily="2" charset="-122"/>
                <a:sym typeface="+mn-ea"/>
              </a:rPr>
              <a:t>distinguishable real-world objects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34840" y="3235325"/>
            <a:ext cx="4404995" cy="14700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Ins="71755" bIns="144145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</a:rPr>
              <a:t>entity  &amp;  entity instance</a:t>
            </a:r>
            <a:endParaRPr lang="en-US" altLang="zh-CN" sz="2800" b="1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</a:rPr>
              <a:t>entity set  &amp;  entity</a:t>
            </a:r>
            <a:endParaRPr lang="en-US" altLang="zh-CN" sz="28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2530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r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x-none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2531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2532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6.1 </a:t>
            </a:r>
            <a:r>
              <a:rPr lang="en-US" altLang="x-none" dirty="0">
                <a:ea typeface="宋体" panose="02010600030101010101" pitchFamily="2" charset="-122"/>
              </a:rPr>
              <a:t>Introduction to E-R Concepts</a:t>
            </a:r>
            <a:endParaRPr lang="en-US" altLang="x-none" dirty="0">
              <a:ea typeface="宋体" panose="02010600030101010101" pitchFamily="2" charset="-122"/>
            </a:endParaRPr>
          </a:p>
        </p:txBody>
      </p:sp>
      <p:sp>
        <p:nvSpPr>
          <p:cNvPr id="22535" name="Rectangle 4"/>
          <p:cNvSpPr/>
          <p:nvPr/>
        </p:nvSpPr>
        <p:spPr>
          <a:xfrm>
            <a:off x="228600" y="707390"/>
            <a:ext cx="8686800" cy="22764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lvl="0" indent="-342900">
              <a:lnSpc>
                <a:spcPct val="110000"/>
              </a:lnSpc>
              <a:spcBef>
                <a:spcPct val="15000"/>
              </a:spcBef>
              <a:buClr>
                <a:srgbClr val="996633"/>
              </a:buClr>
              <a:buFont typeface="Wingdings" panose="05000000000000000000" charset="0"/>
              <a:buChar char="p"/>
            </a:pPr>
            <a:r>
              <a:rPr lang="zh-CN" altLang="x-none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 entity is a thing that exists either physically or logically. </a:t>
            </a:r>
            <a:endParaRPr lang="zh-CN" altLang="x-none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>
              <a:lnSpc>
                <a:spcPct val="110000"/>
              </a:lnSpc>
              <a:spcBef>
                <a:spcPct val="15000"/>
              </a:spcBef>
              <a:buClr>
                <a:srgbClr val="996633"/>
              </a:buClr>
              <a:buFont typeface="Arial" panose="020B0604020202020204" pitchFamily="34" charset="0"/>
              <a:buChar char="•"/>
            </a:pPr>
            <a:r>
              <a:rPr lang="zh-CN" altLang="x-none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physical object</a:t>
            </a:r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zh-CN" altLang="x-none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a </a:t>
            </a:r>
            <a:r>
              <a:rPr lang="zh-CN" altLang="x-none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house</a:t>
            </a:r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r>
              <a:rPr lang="zh-CN" altLang="x-none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a </a:t>
            </a:r>
            <a:r>
              <a:rPr lang="zh-CN" altLang="x-none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car</a:t>
            </a:r>
            <a:r>
              <a:rPr lang="zh-CN" altLang="x-none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......</a:t>
            </a:r>
            <a:endParaRPr lang="en-US" altLang="zh-CN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>
              <a:lnSpc>
                <a:spcPct val="110000"/>
              </a:lnSpc>
              <a:spcBef>
                <a:spcPct val="15000"/>
              </a:spcBef>
              <a:buClr>
                <a:srgbClr val="996633"/>
              </a:buClr>
              <a:buFont typeface="Arial" panose="020B0604020202020204" pitchFamily="34" charset="0"/>
              <a:buChar char="•"/>
            </a:pPr>
            <a:r>
              <a:rPr lang="zh-CN" altLang="x-none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 event</a:t>
            </a:r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zh-CN" altLang="x-none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a </a:t>
            </a:r>
            <a:r>
              <a:rPr lang="zh-CN" altLang="x-none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house sale</a:t>
            </a:r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zh-CN" altLang="x-none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 </a:t>
            </a:r>
            <a:r>
              <a:rPr lang="zh-CN" altLang="x-none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car service</a:t>
            </a:r>
            <a:r>
              <a:rPr lang="zh-CN" altLang="x-none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......</a:t>
            </a:r>
            <a:endParaRPr lang="en-US" altLang="zh-CN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>
              <a:lnSpc>
                <a:spcPct val="110000"/>
              </a:lnSpc>
              <a:spcBef>
                <a:spcPct val="15000"/>
              </a:spcBef>
              <a:buClr>
                <a:srgbClr val="996633"/>
              </a:buClr>
              <a:buFont typeface="Arial" panose="020B0604020202020204" pitchFamily="34" charset="0"/>
              <a:buChar char="•"/>
            </a:pPr>
            <a:r>
              <a:rPr lang="zh-CN" altLang="x-none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 concept</a:t>
            </a:r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zh-CN" altLang="x-none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a</a:t>
            </a:r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x-none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x-none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order</a:t>
            </a:r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a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match</a:t>
            </a:r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......</a:t>
            </a:r>
            <a:endParaRPr lang="en-US" altLang="x-none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Rectangle 4"/>
          <p:cNvSpPr/>
          <p:nvPr/>
        </p:nvSpPr>
        <p:spPr>
          <a:xfrm>
            <a:off x="228600" y="3489325"/>
            <a:ext cx="8686800" cy="22288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342900" lvl="0" indent="-342900">
              <a:lnSpc>
                <a:spcPct val="100000"/>
              </a:lnSpc>
              <a:spcBef>
                <a:spcPts val="15"/>
              </a:spcBef>
              <a:spcAft>
                <a:spcPts val="1200"/>
              </a:spcAft>
              <a:buClr>
                <a:srgbClr val="996633"/>
              </a:buClr>
              <a:buFont typeface="Wingdings" panose="05000000000000000000" charset="0"/>
              <a:buChar char="p"/>
            </a:pP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other ways</a:t>
            </a:r>
            <a:endParaRPr lang="en-US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>
              <a:lnSpc>
                <a:spcPct val="100000"/>
              </a:lnSpc>
              <a:spcBef>
                <a:spcPts val="15"/>
              </a:spcBef>
              <a:spcAft>
                <a:spcPts val="1200"/>
              </a:spcAft>
              <a:buClr>
                <a:srgbClr val="996633"/>
              </a:buClr>
              <a:buFont typeface="Arial" panose="020B0604020202020204" pitchFamily="34" charset="0"/>
              <a:buChar char="•"/>
            </a:pPr>
            <a:r>
              <a:rPr lang="en-US" altLang="x-none" b="1" dirty="0">
                <a:latin typeface="Arial" panose="020B0604020202020204" pitchFamily="34" charset="0"/>
                <a:ea typeface="宋体" panose="02010600030101010101" pitchFamily="2" charset="-122"/>
              </a:rPr>
              <a:t>a house sale can be treat as a relationalship between a house and peoples</a:t>
            </a:r>
            <a:endParaRPr lang="en-US" altLang="x-none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>
              <a:lnSpc>
                <a:spcPct val="100000"/>
              </a:lnSpc>
              <a:spcBef>
                <a:spcPts val="15"/>
              </a:spcBef>
              <a:spcAft>
                <a:spcPts val="1200"/>
              </a:spcAft>
              <a:buClr>
                <a:srgbClr val="996633"/>
              </a:buClr>
              <a:buFont typeface="Arial" panose="020B0604020202020204" pitchFamily="34" charset="0"/>
              <a:buChar char="•"/>
            </a:pPr>
            <a:r>
              <a:rPr lang="en-US" altLang="x-none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 order can be treat as a relationalship between customer, agent and product</a:t>
            </a:r>
            <a:endParaRPr lang="en-US" altLang="x-none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2530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r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x-none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2531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2532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6.1 </a:t>
            </a:r>
            <a:r>
              <a:rPr lang="en-US" altLang="x-none" dirty="0">
                <a:ea typeface="宋体" panose="02010600030101010101" pitchFamily="2" charset="-122"/>
              </a:rPr>
              <a:t>Introduction to E-R Concepts</a:t>
            </a:r>
            <a:endParaRPr lang="en-US" altLang="x-none" dirty="0">
              <a:ea typeface="宋体" panose="02010600030101010101" pitchFamily="2" charset="-122"/>
            </a:endParaRPr>
          </a:p>
        </p:txBody>
      </p:sp>
      <p:sp>
        <p:nvSpPr>
          <p:cNvPr id="2" name="Rectangle 4"/>
          <p:cNvSpPr/>
          <p:nvPr/>
        </p:nvSpPr>
        <p:spPr>
          <a:xfrm>
            <a:off x="228600" y="977900"/>
            <a:ext cx="8686800" cy="469773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lvl="0" indent="-342900">
              <a:lnSpc>
                <a:spcPct val="110000"/>
              </a:lnSpc>
              <a:spcBef>
                <a:spcPct val="15000"/>
              </a:spcBef>
              <a:buClr>
                <a:srgbClr val="996633"/>
              </a:buClr>
              <a:buFont typeface="Wingdings" panose="05000000000000000000" charset="0"/>
              <a:buChar char="p"/>
            </a:pPr>
            <a:r>
              <a:rPr lang="zh-CN" altLang="x-none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【</a:t>
            </a:r>
            <a:r>
              <a:rPr lang="en-US" altLang="x-none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Example of Entity</a:t>
            </a:r>
            <a:r>
              <a:rPr lang="zh-CN" altLang="en-US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】</a:t>
            </a:r>
            <a:r>
              <a:rPr lang="en-US" altLang="x-none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college registration database</a:t>
            </a:r>
            <a:endParaRPr lang="en-US" altLang="x-none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>
              <a:lnSpc>
                <a:spcPct val="110000"/>
              </a:lnSpc>
              <a:spcBef>
                <a:spcPct val="15000"/>
              </a:spcBef>
              <a:buClr>
                <a:srgbClr val="996633"/>
              </a:buClr>
              <a:buFont typeface="Arial" panose="020B0604020202020204" pitchFamily="34" charset="0"/>
              <a:buChar char="•"/>
            </a:pPr>
            <a:r>
              <a:rPr lang="en-US" altLang="x-none" b="1" dirty="0">
                <a:latin typeface="Arial" panose="020B0604020202020204" pitchFamily="34" charset="0"/>
                <a:ea typeface="宋体" panose="02010600030101010101" pitchFamily="2" charset="-122"/>
              </a:rPr>
              <a:t>Students,  Instructors, ......</a:t>
            </a:r>
            <a:endParaRPr lang="en-US" altLang="x-none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>
              <a:lnSpc>
                <a:spcPct val="110000"/>
              </a:lnSpc>
              <a:spcBef>
                <a:spcPct val="15000"/>
              </a:spcBef>
              <a:buClr>
                <a:srgbClr val="996633"/>
              </a:buClr>
              <a:buFont typeface="Arial" panose="020B0604020202020204" pitchFamily="34" charset="0"/>
              <a:buChar char="•"/>
            </a:pPr>
            <a:r>
              <a:rPr lang="en-US" altLang="x-none" b="1" dirty="0">
                <a:latin typeface="Arial" panose="020B0604020202020204" pitchFamily="34" charset="0"/>
                <a:ea typeface="宋体" panose="02010600030101010101" pitchFamily="2" charset="-122"/>
              </a:rPr>
              <a:t>Class_rooms</a:t>
            </a:r>
            <a:endParaRPr lang="en-US" altLang="x-none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>
              <a:lnSpc>
                <a:spcPct val="110000"/>
              </a:lnSpc>
              <a:spcBef>
                <a:spcPct val="15000"/>
              </a:spcBef>
              <a:buClr>
                <a:srgbClr val="996633"/>
              </a:buClr>
              <a:buFont typeface="Arial" panose="020B0604020202020204" pitchFamily="34" charset="0"/>
              <a:buChar char="•"/>
            </a:pPr>
            <a:r>
              <a:rPr lang="en-US" altLang="x-none" b="1" dirty="0">
                <a:latin typeface="Arial" panose="020B0604020202020204" pitchFamily="34" charset="0"/>
                <a:ea typeface="宋体" panose="02010600030101010101" pitchFamily="2" charset="-122"/>
              </a:rPr>
              <a:t>Courses</a:t>
            </a:r>
            <a:endParaRPr lang="en-US" altLang="x-none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>
              <a:lnSpc>
                <a:spcPct val="110000"/>
              </a:lnSpc>
              <a:spcBef>
                <a:spcPct val="15000"/>
              </a:spcBef>
              <a:buClr>
                <a:srgbClr val="996633"/>
              </a:buClr>
              <a:buFont typeface="Arial" panose="020B0604020202020204" pitchFamily="34" charset="0"/>
              <a:buChar char="•"/>
            </a:pPr>
            <a:r>
              <a:rPr lang="en-US" altLang="x-none" b="1" dirty="0">
                <a:latin typeface="Arial" panose="020B0604020202020204" pitchFamily="34" charset="0"/>
                <a:ea typeface="宋体" panose="02010600030101010101" pitchFamily="2" charset="-122"/>
              </a:rPr>
              <a:t>Course_sections (</a:t>
            </a:r>
            <a:r>
              <a:rPr lang="en-US" altLang="x-none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different offerings of a single course, generally at different times by different instructors)</a:t>
            </a:r>
            <a:endParaRPr lang="en-US" altLang="x-none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3554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r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x-none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3555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3556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6.1 </a:t>
            </a:r>
            <a:r>
              <a:rPr lang="en-US" altLang="x-none" dirty="0">
                <a:ea typeface="宋体" panose="02010600030101010101" pitchFamily="2" charset="-122"/>
              </a:rPr>
              <a:t>Introduction to E-R Concepts</a:t>
            </a:r>
            <a:endParaRPr lang="en-US" altLang="x-none" dirty="0">
              <a:ea typeface="宋体" panose="02010600030101010101" pitchFamily="2" charset="-122"/>
            </a:endParaRPr>
          </a:p>
        </p:txBody>
      </p:sp>
      <p:sp>
        <p:nvSpPr>
          <p:cNvPr id="23557" name="Rectangle 3"/>
          <p:cNvSpPr>
            <a:spLocks noGrp="1"/>
          </p:cNvSpPr>
          <p:nvPr>
            <p:ph type="body"/>
          </p:nvPr>
        </p:nvSpPr>
        <p:spPr>
          <a:xfrm>
            <a:off x="241935" y="838200"/>
            <a:ext cx="8536305" cy="4521835"/>
          </a:xfrm>
        </p:spPr>
        <p:txBody>
          <a:bodyPr wrap="square" anchor="t"/>
          <a:p>
            <a:pPr lvl="0" eaLnBrk="1" hangingPunct="1"/>
            <a:r>
              <a:rPr lang="en-US" altLang="x-none" sz="3000" dirty="0">
                <a:ea typeface="宋体" panose="02010600030101010101" pitchFamily="2" charset="-122"/>
              </a:rPr>
              <a:t>Normally</a:t>
            </a:r>
            <a:endParaRPr lang="en-US" altLang="x-none" sz="3000" dirty="0">
              <a:ea typeface="宋体" panose="02010600030101010101" pitchFamily="2" charset="-122"/>
            </a:endParaRPr>
          </a:p>
          <a:p>
            <a:pPr lvl="1" indent="-285750" eaLnBrk="1" hangingPunct="1"/>
            <a:r>
              <a:rPr lang="en-US" altLang="x-none" dirty="0">
                <a:ea typeface="宋体" panose="02010600030101010101" pitchFamily="2" charset="-122"/>
              </a:rPr>
              <a:t>an entity such is mapped to a relational table</a:t>
            </a:r>
            <a:endParaRPr lang="en-US" altLang="x-none" dirty="0">
              <a:ea typeface="宋体" panose="02010600030101010101" pitchFamily="2" charset="-122"/>
            </a:endParaRPr>
          </a:p>
          <a:p>
            <a:pPr lvl="2" indent="-228600" eaLnBrk="1" hangingPunct="1"/>
            <a:r>
              <a:rPr lang="en-US" altLang="x-none" dirty="0">
                <a:ea typeface="宋体" panose="02010600030101010101" pitchFamily="2" charset="-122"/>
              </a:rPr>
              <a:t>represents a set of objects</a:t>
            </a:r>
            <a:endParaRPr lang="en-US" altLang="x-none" dirty="0">
              <a:ea typeface="宋体" panose="02010600030101010101" pitchFamily="2" charset="-122"/>
            </a:endParaRPr>
          </a:p>
          <a:p>
            <a:pPr lvl="2" indent="-228600" eaLnBrk="1" hangingPunct="1"/>
            <a:endParaRPr lang="en-US" altLang="x-none" dirty="0">
              <a:ea typeface="宋体" panose="02010600030101010101" pitchFamily="2" charset="-122"/>
            </a:endParaRPr>
          </a:p>
          <a:p>
            <a:pPr lvl="1" indent="-285750" eaLnBrk="1" hangingPunct="1"/>
            <a:r>
              <a:rPr lang="en-US" altLang="x-none" dirty="0">
                <a:ea typeface="宋体" panose="02010600030101010101" pitchFamily="2" charset="-122"/>
              </a:rPr>
              <a:t>each row is an entity occurrence, or entity instance</a:t>
            </a:r>
            <a:endParaRPr lang="en-US" altLang="x-none" dirty="0">
              <a:ea typeface="宋体" panose="02010600030101010101" pitchFamily="2" charset="-122"/>
            </a:endParaRPr>
          </a:p>
          <a:p>
            <a:pPr lvl="2" indent="-228600" eaLnBrk="1" hangingPunct="1"/>
            <a:r>
              <a:rPr lang="en-US" altLang="x-none" dirty="0">
                <a:ea typeface="宋体" panose="02010600030101010101" pitchFamily="2" charset="-122"/>
              </a:rPr>
              <a:t>represents a particular object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88173" y="4897755"/>
          <a:ext cx="5824855" cy="1233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739900" imgH="368300" progId="Equation.KSEE3">
                  <p:embed/>
                </p:oleObj>
              </mc:Choice>
              <mc:Fallback>
                <p:oleObj name="" r:id="rId1" imgW="1739900" imgH="368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88173" y="4897755"/>
                        <a:ext cx="5824855" cy="1233170"/>
                      </a:xfrm>
                      <a:prstGeom prst="rect">
                        <a:avLst/>
                      </a:prstGeom>
                      <a:ln w="2540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4582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r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x-none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4583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4584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6.1 </a:t>
            </a:r>
            <a:r>
              <a:rPr lang="en-US" altLang="x-none" dirty="0">
                <a:ea typeface="宋体" panose="02010600030101010101" pitchFamily="2" charset="-122"/>
              </a:rPr>
              <a:t>Introduction to E-R Concepts</a:t>
            </a:r>
            <a:endParaRPr lang="en-US" altLang="x-none" dirty="0">
              <a:ea typeface="宋体" panose="02010600030101010101" pitchFamily="2" charset="-122"/>
            </a:endParaRPr>
          </a:p>
        </p:txBody>
      </p:sp>
      <p:sp>
        <p:nvSpPr>
          <p:cNvPr id="24585" name="Rectangle 3"/>
          <p:cNvSpPr>
            <a:spLocks noGrp="1"/>
          </p:cNvSpPr>
          <p:nvPr>
            <p:ph type="body"/>
          </p:nvPr>
        </p:nvSpPr>
        <p:spPr>
          <a:xfrm>
            <a:off x="142875" y="695325"/>
            <a:ext cx="8686800" cy="2159000"/>
          </a:xfrm>
        </p:spPr>
        <p:txBody>
          <a:bodyPr wrap="square" anchor="t"/>
          <a:p>
            <a:pPr lvl="0" eaLnBrk="1" hangingPunct="1"/>
            <a:r>
              <a:rPr lang="en-US" altLang="x-none" sz="3000" dirty="0">
                <a:ea typeface="宋体" panose="02010600030101010101" pitchFamily="2" charset="-122"/>
              </a:rPr>
              <a:t>Def. 6.1.2 Attribute （</a:t>
            </a:r>
            <a:r>
              <a:rPr lang="zh-CN" altLang="en-US" sz="3000" dirty="0">
                <a:ea typeface="宋体" panose="02010600030101010101" pitchFamily="2" charset="-122"/>
              </a:rPr>
              <a:t>属性）</a:t>
            </a:r>
            <a:endParaRPr lang="zh-CN" altLang="en-US" sz="3000" dirty="0">
              <a:ea typeface="宋体" panose="02010600030101010101" pitchFamily="2" charset="-122"/>
            </a:endParaRPr>
          </a:p>
          <a:p>
            <a:pPr lvl="1" indent="-285750" eaLnBrk="1" hangingPunct="1"/>
            <a:r>
              <a:rPr lang="en-US" altLang="x-none" sz="3000" dirty="0">
                <a:ea typeface="宋体" panose="02010600030101010101" pitchFamily="2" charset="-122"/>
              </a:rPr>
              <a:t>An attribute is a data item that describes a property of an entity or a relationship (defined below).</a:t>
            </a:r>
            <a:endParaRPr lang="en-US" altLang="x-none" sz="3000" dirty="0">
              <a:ea typeface="宋体" panose="02010600030101010101" pitchFamily="2" charset="-122"/>
            </a:endParaRPr>
          </a:p>
          <a:p>
            <a:pPr lvl="1" indent="-285750" eaLnBrk="1" hangingPunct="1"/>
            <a:endParaRPr lang="en-US" altLang="x-none" sz="3000" dirty="0">
              <a:ea typeface="宋体" panose="02010600030101010101" pitchFamily="2" charset="-122"/>
            </a:endParaRPr>
          </a:p>
          <a:p>
            <a:pPr lvl="0" indent="-285750" eaLnBrk="1" hangingPunct="1"/>
            <a:r>
              <a:rPr lang="en-US" altLang="x-none" sz="3000" dirty="0">
                <a:ea typeface="宋体" panose="02010600030101010101" pitchFamily="2" charset="-122"/>
              </a:rPr>
              <a:t>Example of E-R Diagrams</a:t>
            </a:r>
            <a:endParaRPr lang="en-US" altLang="x-none" sz="3000" dirty="0">
              <a:ea typeface="宋体" panose="02010600030101010101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22020" y="3955415"/>
            <a:ext cx="7629525" cy="2056130"/>
            <a:chOff x="1452" y="6229"/>
            <a:chExt cx="12015" cy="3238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452" y="6537"/>
              <a:ext cx="8286" cy="2930"/>
            </a:xfrm>
            <a:prstGeom prst="rect">
              <a:avLst/>
            </a:prstGeom>
          </p:spPr>
        </p:pic>
        <p:graphicFrame>
          <p:nvGraphicFramePr>
            <p:cNvPr id="3" name="对象 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8493" y="6229"/>
            <a:ext cx="4975" cy="21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" name="" r:id="rId2" imgW="1333500" imgH="571500" progId="Equation.KSEE3">
                    <p:embed/>
                  </p:oleObj>
                </mc:Choice>
                <mc:Fallback>
                  <p:oleObj name="" r:id="rId2" imgW="1333500" imgH="571500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8493" y="6229"/>
                          <a:ext cx="4975" cy="21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3" name="Rectangle 1027"/>
          <p:cNvSpPr>
            <a:spLocks noGrp="1"/>
          </p:cNvSpPr>
          <p:nvPr/>
        </p:nvSpPr>
        <p:spPr>
          <a:xfrm>
            <a:off x="76200" y="686435"/>
            <a:ext cx="8991600" cy="4163060"/>
          </a:xfrm>
          <a:prstGeom prst="rect">
            <a:avLst/>
          </a:prstGeom>
          <a:noFill/>
          <a:ln w="9525">
            <a:noFill/>
          </a:ln>
        </p:spPr>
        <p:txBody>
          <a:bodyPr wrap="square" anchor="t"/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q"/>
              <a:defRPr sz="2800" b="1" u="none" kern="1200" baseline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Ø"/>
              <a:defRPr sz="2800" b="1" u="non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§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–"/>
              <a:defRPr sz="2800" b="1" u="non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lnSpc>
                <a:spcPct val="12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x-none" dirty="0">
                <a:solidFill>
                  <a:schemeClr val="accent6"/>
                </a:solidFill>
                <a:ea typeface="宋体" panose="02010600030101010101" pitchFamily="2" charset="-122"/>
              </a:rPr>
              <a:t>special terminology for special kinds of attributes</a:t>
            </a:r>
            <a:endParaRPr lang="en-US" altLang="x-none" dirty="0">
              <a:ea typeface="宋体" panose="02010600030101010101" pitchFamily="2" charset="-122"/>
            </a:endParaRPr>
          </a:p>
        </p:txBody>
      </p:sp>
      <p:sp>
        <p:nvSpPr>
          <p:cNvPr id="24584" name="Rectangle 2"/>
          <p:cNvSpPr>
            <a:spLocks noGrp="1"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DDDDDD">
              <a:alpha val="50000"/>
            </a:srgbClr>
          </a:solidFill>
          <a:ln w="9525">
            <a:noFill/>
          </a:ln>
        </p:spPr>
        <p:txBody>
          <a:bodyPr wrap="square" anchor="ctr"/>
          <a:lstStyle>
            <a:lvl1pPr marL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6.1 </a:t>
            </a:r>
            <a:r>
              <a:rPr lang="en-US" altLang="x-none" dirty="0">
                <a:ea typeface="宋体" panose="02010600030101010101" pitchFamily="2" charset="-122"/>
              </a:rPr>
              <a:t>Introduction to E-R Concepts</a:t>
            </a:r>
            <a:endParaRPr lang="en-US" altLang="x-none" dirty="0">
              <a:ea typeface="宋体" panose="0201060003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5805" y="1330325"/>
            <a:ext cx="4212000" cy="1146869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36830" y="3120390"/>
            <a:ext cx="9072880" cy="3727450"/>
            <a:chOff x="58" y="4914"/>
            <a:chExt cx="14288" cy="5870"/>
          </a:xfrm>
        </p:grpSpPr>
        <p:grpSp>
          <p:nvGrpSpPr>
            <p:cNvPr id="24579" name="组合 24578"/>
            <p:cNvGrpSpPr/>
            <p:nvPr/>
          </p:nvGrpSpPr>
          <p:grpSpPr>
            <a:xfrm>
              <a:off x="58" y="4914"/>
              <a:ext cx="14288" cy="5871"/>
              <a:chOff x="0" y="0"/>
              <a:chExt cx="14287" cy="5870"/>
            </a:xfrm>
          </p:grpSpPr>
          <p:pic>
            <p:nvPicPr>
              <p:cNvPr id="10" name="图片 2457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5" y="0"/>
                <a:ext cx="14020" cy="5020"/>
              </a:xfrm>
              <a:prstGeom prst="rect">
                <a:avLst/>
              </a:prstGeom>
              <a:solidFill>
                <a:schemeClr val="bg1"/>
              </a:solidFill>
              <a:ln w="19050" cap="flat" cmpd="sng">
                <a:solidFill>
                  <a:schemeClr val="accent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pic>
          <p:sp>
            <p:nvSpPr>
              <p:cNvPr id="24580" name="文本框 24580"/>
              <p:cNvSpPr txBox="1"/>
              <p:nvPr/>
            </p:nvSpPr>
            <p:spPr>
              <a:xfrm>
                <a:off x="0" y="5145"/>
                <a:ext cx="14287" cy="72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square" lIns="90170" tIns="46990" rIns="90170" bIns="46990" anchor="t">
                <a:spAutoFit/>
              </a:bodyPr>
              <a:p>
                <a:pPr lvl="0" algn="ctr"/>
                <a:r>
                  <a:rPr lang="zh-CN" altLang="en-US" b="1" dirty="0">
                    <a:solidFill>
                      <a:schemeClr val="accent2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Figure 6.2  Example of E-R Diagrams with Entities and Attributes</a:t>
                </a:r>
                <a:endParaRPr lang="zh-CN" altLang="en-US" b="1" dirty="0">
                  <a:solidFill>
                    <a:schemeClr val="accent2"/>
                  </a:solidFill>
                  <a:latin typeface="Times New Roman" panose="02020603050405020304" pitchFamily="2" charset="0"/>
                  <a:ea typeface="Times New Roman" panose="02020603050405020304" pitchFamily="2" charset="0"/>
                </a:endParaRPr>
              </a:p>
            </p:txBody>
          </p:sp>
        </p:grpSp>
        <p:cxnSp>
          <p:nvCxnSpPr>
            <p:cNvPr id="13" name="直接连接符 12"/>
            <p:cNvCxnSpPr/>
            <p:nvPr/>
          </p:nvCxnSpPr>
          <p:spPr>
            <a:xfrm>
              <a:off x="963" y="5669"/>
              <a:ext cx="567" cy="0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7961" y="5818"/>
              <a:ext cx="567" cy="0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4578985" y="1227455"/>
            <a:ext cx="4227195" cy="1582420"/>
            <a:chOff x="7211" y="1933"/>
            <a:chExt cx="6657" cy="2492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11" y="2095"/>
              <a:ext cx="6236" cy="2331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/>
          </p:nvSpPr>
          <p:spPr>
            <a:xfrm>
              <a:off x="11004" y="1933"/>
              <a:ext cx="2864" cy="829"/>
            </a:xfrm>
            <a:prstGeom prst="rect">
              <a:avLst/>
            </a:prstGeom>
            <a:noFill/>
          </p:spPr>
          <p:txBody>
            <a:bodyPr wrap="square" tIns="53975" rtlCol="0">
              <a:spAutoFit/>
            </a:bodyPr>
            <a:p>
              <a:r>
                <a:rPr lang="en-US" altLang="zh-CN" sz="2800" b="1" u="sng">
                  <a:solidFill>
                    <a:srgbClr val="FF0000"/>
                  </a:solidFill>
                  <a:latin typeface="Arial" panose="020B0604020202020204" pitchFamily="34" charset="0"/>
                </a:rPr>
                <a:t> attribute</a:t>
              </a:r>
              <a:endParaRPr lang="en-US" altLang="zh-CN" sz="2800" b="1" u="sng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8674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r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x-none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8675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8676" name="Rectangle 1026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6.1 </a:t>
            </a:r>
            <a:r>
              <a:rPr lang="en-US" altLang="x-none" dirty="0">
                <a:ea typeface="宋体" panose="02010600030101010101" pitchFamily="2" charset="-122"/>
              </a:rPr>
              <a:t>Introduction to E-R Concepts</a:t>
            </a:r>
            <a:endParaRPr lang="en-US" altLang="x-none" dirty="0">
              <a:ea typeface="宋体" panose="02010600030101010101" pitchFamily="2" charset="-122"/>
            </a:endParaRPr>
          </a:p>
        </p:txBody>
      </p:sp>
      <p:sp>
        <p:nvSpPr>
          <p:cNvPr id="28678" name="Rectangle 1027"/>
          <p:cNvSpPr>
            <a:spLocks noGrp="1"/>
          </p:cNvSpPr>
          <p:nvPr>
            <p:ph type="body"/>
          </p:nvPr>
        </p:nvSpPr>
        <p:spPr>
          <a:xfrm>
            <a:off x="457200" y="990600"/>
            <a:ext cx="8229600" cy="5486400"/>
          </a:xfrm>
          <a:ln>
            <a:miter/>
          </a:ln>
        </p:spPr>
        <p:txBody>
          <a:bodyPr vert="horz" wrap="square" anchor="t"/>
          <a:p>
            <a:pPr marL="459105" lvl="1" indent="-457200" eaLnBrk="1" fontAlgn="base" hangingPunct="1">
              <a:buFont typeface="Wingdings" panose="05000000000000000000" charset="0"/>
              <a:buChar char="n"/>
            </a:pPr>
            <a:r>
              <a:rPr lang="en-US" altLang="x-none" u="sng" strike="noStrike" noProof="1" dirty="0">
                <a:solidFill>
                  <a:srgbClr val="FF0000"/>
                </a:solidFill>
                <a:ea typeface="宋体" panose="02010600030101010101" pitchFamily="2" charset="-122"/>
              </a:rPr>
              <a:t>identifier</a:t>
            </a:r>
            <a:r>
              <a:rPr lang="en-US" altLang="x-none" strike="noStrike" noProof="1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x-none" strike="noStrike" noProof="1" dirty="0">
                <a:ea typeface="宋体" panose="02010600030101010101" pitchFamily="2" charset="-122"/>
              </a:rPr>
              <a:t>(candidate key，</a:t>
            </a:r>
            <a:r>
              <a:rPr lang="zh-CN" altLang="en-US" strike="noStrike" noProof="1" dirty="0">
                <a:ea typeface="宋体" panose="02010600030101010101" pitchFamily="2" charset="-122"/>
              </a:rPr>
              <a:t>候选键)</a:t>
            </a:r>
            <a:endParaRPr lang="zh-CN" altLang="en-US" strike="noStrike" noProof="1" dirty="0">
              <a:ea typeface="宋体" panose="02010600030101010101" pitchFamily="2" charset="-122"/>
            </a:endParaRPr>
          </a:p>
          <a:p>
            <a:pPr lvl="1" eaLnBrk="1" fontAlgn="base" hangingPunct="1"/>
            <a:r>
              <a:rPr lang="en-US" altLang="x-none" strike="noStrike" noProof="1" dirty="0">
                <a:ea typeface="宋体" panose="02010600030101010101" pitchFamily="2" charset="-122"/>
              </a:rPr>
              <a:t>An identifier is an attribute or set of attributes that uniquely identifies an entity instance.</a:t>
            </a:r>
            <a:endParaRPr lang="en-US" altLang="x-none" strike="noStrike" noProof="1" dirty="0">
              <a:ea typeface="宋体" panose="02010600030101010101" pitchFamily="2" charset="-122"/>
            </a:endParaRPr>
          </a:p>
          <a:p>
            <a:pPr lvl="1" eaLnBrk="1" fontAlgn="base" hangingPunct="1"/>
            <a:r>
              <a:rPr lang="en-US" altLang="x-none" strike="noStrike" noProof="1" dirty="0">
                <a:ea typeface="宋体" panose="02010600030101010101" pitchFamily="2" charset="-122"/>
              </a:rPr>
              <a:t>There might be more than one identifier for a given entity</a:t>
            </a:r>
            <a:endParaRPr lang="en-US" altLang="x-none" strike="noStrike" noProof="1" dirty="0">
              <a:ea typeface="宋体" panose="02010600030101010101" pitchFamily="2" charset="-122"/>
            </a:endParaRPr>
          </a:p>
          <a:p>
            <a:pPr lvl="2" eaLnBrk="1" fontAlgn="base" hangingPunct="1"/>
            <a:endParaRPr lang="en-US" altLang="x-none" strike="noStrike" noProof="1" dirty="0">
              <a:ea typeface="宋体" panose="02010600030101010101" pitchFamily="2" charset="-122"/>
            </a:endParaRPr>
          </a:p>
          <a:p>
            <a:pPr marL="459105" lvl="1" indent="-457200" eaLnBrk="1" fontAlgn="base" hangingPunct="1">
              <a:buFont typeface="Wingdings" panose="05000000000000000000" charset="0"/>
              <a:buChar char="n"/>
            </a:pPr>
            <a:r>
              <a:rPr lang="en-US" altLang="x-none" strike="noStrike" noProof="1" dirty="0">
                <a:solidFill>
                  <a:srgbClr val="FF0000"/>
                </a:solidFill>
                <a:ea typeface="宋体" panose="02010600030101010101" pitchFamily="2" charset="-122"/>
              </a:rPr>
              <a:t>primary identifier</a:t>
            </a:r>
            <a:r>
              <a:rPr lang="en-US" altLang="x-none" strike="noStrike" noProof="1" dirty="0">
                <a:ea typeface="宋体" panose="02010600030101010101" pitchFamily="2" charset="-122"/>
              </a:rPr>
              <a:t> （</a:t>
            </a:r>
            <a:r>
              <a:rPr lang="zh-CN" altLang="en-US" strike="noStrike" noProof="1" dirty="0">
                <a:ea typeface="宋体" panose="02010600030101010101" pitchFamily="2" charset="-122"/>
              </a:rPr>
              <a:t>主键）</a:t>
            </a:r>
            <a:endParaRPr lang="zh-CN" altLang="en-US" strike="noStrike" noProof="1" dirty="0">
              <a:ea typeface="宋体" panose="02010600030101010101" pitchFamily="2" charset="-122"/>
            </a:endParaRPr>
          </a:p>
          <a:p>
            <a:pPr marL="916305" lvl="2" indent="-457200" eaLnBrk="1" fontAlgn="base" hangingPunct="1"/>
            <a:r>
              <a:rPr lang="en-US" altLang="x-none" strike="noStrike" noProof="1" dirty="0">
                <a:solidFill>
                  <a:srgbClr val="3333FF"/>
                </a:solidFill>
                <a:ea typeface="宋体" panose="02010600030101010101" pitchFamily="2" charset="-122"/>
              </a:rPr>
              <a:t>a single key identified by DBA</a:t>
            </a:r>
            <a:endParaRPr lang="en-US" altLang="x-none" strike="noStrike" noProof="1" dirty="0">
              <a:solidFill>
                <a:srgbClr val="3333FF"/>
              </a:solidFill>
              <a:ea typeface="宋体" panose="02010600030101010101" pitchFamily="2" charset="-122"/>
            </a:endParaRPr>
          </a:p>
          <a:p>
            <a:pPr marL="916305" lvl="2" indent="-457200" eaLnBrk="1" fontAlgn="base" hangingPunct="1"/>
            <a:r>
              <a:rPr lang="en-US" altLang="x-none" strike="noStrike" noProof="1" dirty="0">
                <a:solidFill>
                  <a:srgbClr val="3333FF"/>
                </a:solidFill>
                <a:ea typeface="宋体" panose="02010600030101010101" pitchFamily="2" charset="-122"/>
              </a:rPr>
              <a:t>examples: Students.sid, Employees.eid</a:t>
            </a:r>
            <a:endParaRPr lang="en-US" altLang="x-none" strike="noStrike" noProof="1" dirty="0">
              <a:solidFill>
                <a:srgbClr val="3333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1746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r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x-none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1747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1748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6.1 </a:t>
            </a:r>
            <a:r>
              <a:rPr lang="en-US" altLang="x-none" dirty="0">
                <a:ea typeface="宋体" panose="02010600030101010101" pitchFamily="2" charset="-122"/>
              </a:rPr>
              <a:t>Introduction to E-R Concepts</a:t>
            </a:r>
            <a:endParaRPr lang="en-US" altLang="x-none" dirty="0">
              <a:ea typeface="宋体" panose="02010600030101010101" pitchFamily="2" charset="-122"/>
            </a:endParaRPr>
          </a:p>
        </p:txBody>
      </p:sp>
      <p:sp>
        <p:nvSpPr>
          <p:cNvPr id="31749" name="Rectangle 3"/>
          <p:cNvSpPr>
            <a:spLocks noGrp="1"/>
          </p:cNvSpPr>
          <p:nvPr>
            <p:ph type="body"/>
          </p:nvPr>
        </p:nvSpPr>
        <p:spPr>
          <a:xfrm>
            <a:off x="152400" y="645160"/>
            <a:ext cx="8686800" cy="1943100"/>
          </a:xfrm>
        </p:spPr>
        <p:txBody>
          <a:bodyPr wrap="square" anchor="t">
            <a:spAutoFit/>
          </a:bodyPr>
          <a:p>
            <a:pPr lvl="0" indent="-285750" eaLnBrk="1" hangingPunct="1">
              <a:lnSpc>
                <a:spcPct val="100000"/>
              </a:lnSpc>
            </a:pPr>
            <a:r>
              <a:rPr lang="en-US" altLang="x-none" u="sng" dirty="0">
                <a:ea typeface="宋体" panose="02010600030101010101" pitchFamily="2" charset="-122"/>
              </a:rPr>
              <a:t>descriptor</a:t>
            </a:r>
            <a:endParaRPr lang="en-US" altLang="x-none" u="sng" dirty="0">
              <a:ea typeface="宋体" panose="02010600030101010101" pitchFamily="2" charset="-122"/>
            </a:endParaRPr>
          </a:p>
          <a:p>
            <a:pPr lvl="1" indent="-228600" eaLnBrk="1" hangingPunct="1">
              <a:lnSpc>
                <a:spcPct val="100000"/>
              </a:lnSpc>
            </a:pPr>
            <a:r>
              <a:rPr lang="en-US" altLang="x-none" sz="2600" dirty="0">
                <a:ea typeface="宋体" panose="02010600030101010101" pitchFamily="2" charset="-122"/>
              </a:rPr>
              <a:t>A descriptor is a non-key attribute, descriptive.</a:t>
            </a:r>
            <a:endParaRPr lang="en-US" altLang="x-none" sz="2600" dirty="0">
              <a:ea typeface="宋体" panose="02010600030101010101" pitchFamily="2" charset="-122"/>
            </a:endParaRPr>
          </a:p>
          <a:p>
            <a:pPr lvl="2" indent="-228600" eaLnBrk="1" hangingPunct="1">
              <a:lnSpc>
                <a:spcPct val="100000"/>
              </a:lnSpc>
            </a:pPr>
            <a:r>
              <a:rPr lang="en-US" altLang="x-none" sz="2600" dirty="0">
                <a:ea typeface="宋体" panose="02010600030101010101" pitchFamily="2" charset="-122"/>
              </a:rPr>
              <a:t>Students.age</a:t>
            </a:r>
            <a:endParaRPr lang="en-US" altLang="x-none" sz="2600" dirty="0">
              <a:ea typeface="宋体" panose="02010600030101010101" pitchFamily="2" charset="-122"/>
            </a:endParaRPr>
          </a:p>
          <a:p>
            <a:pPr lvl="2" indent="-228600" eaLnBrk="1" hangingPunct="1">
              <a:lnSpc>
                <a:spcPct val="100000"/>
              </a:lnSpc>
            </a:pPr>
            <a:r>
              <a:rPr lang="en-US" altLang="x-none" sz="2600" dirty="0">
                <a:ea typeface="宋体" panose="02010600030101010101" pitchFamily="2" charset="-122"/>
              </a:rPr>
              <a:t>Employees.name</a:t>
            </a:r>
            <a:endParaRPr lang="en-US" altLang="x-none" sz="2600" dirty="0">
              <a:ea typeface="宋体" panose="02010600030101010101" pitchFamily="2" charset="-122"/>
            </a:endParaRPr>
          </a:p>
        </p:txBody>
      </p:sp>
      <p:sp>
        <p:nvSpPr>
          <p:cNvPr id="32773" name="Rectangle 3"/>
          <p:cNvSpPr>
            <a:spLocks noGrp="1"/>
          </p:cNvSpPr>
          <p:nvPr/>
        </p:nvSpPr>
        <p:spPr>
          <a:xfrm>
            <a:off x="152400" y="2588260"/>
            <a:ext cx="8915400" cy="23393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q"/>
              <a:defRPr sz="2800" b="1" u="none" kern="1200" baseline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Ø"/>
              <a:defRPr sz="2800" b="1" u="non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§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–"/>
              <a:defRPr sz="2800" b="1" u="non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indent="-285750" eaLnBrk="1" hangingPunct="1">
              <a:lnSpc>
                <a:spcPct val="100000"/>
              </a:lnSpc>
            </a:pPr>
            <a:r>
              <a:rPr lang="en-US" altLang="x-none" u="sng" dirty="0">
                <a:ea typeface="宋体" panose="02010600030101010101" pitchFamily="2" charset="-122"/>
              </a:rPr>
              <a:t>composite attribute</a:t>
            </a:r>
            <a:endParaRPr lang="en-US" altLang="x-none" u="sng" dirty="0">
              <a:ea typeface="宋体" panose="02010600030101010101" pitchFamily="2" charset="-122"/>
            </a:endParaRPr>
          </a:p>
          <a:p>
            <a:pPr lvl="1" indent="-228600" eaLnBrk="1" hangingPunct="1">
              <a:lnSpc>
                <a:spcPct val="100000"/>
              </a:lnSpc>
            </a:pPr>
            <a:r>
              <a:rPr lang="en-US" altLang="x-none" sz="2600" dirty="0">
                <a:ea typeface="宋体" panose="02010600030101010101" pitchFamily="2" charset="-122"/>
              </a:rPr>
              <a:t>a group of simple attributes that together describe a property.</a:t>
            </a:r>
            <a:endParaRPr lang="en-US" altLang="x-none" sz="2600" dirty="0">
              <a:ea typeface="宋体" panose="02010600030101010101" pitchFamily="2" charset="-122"/>
            </a:endParaRPr>
          </a:p>
          <a:p>
            <a:pPr lvl="2" indent="-228600" eaLnBrk="1" hangingPunct="1">
              <a:lnSpc>
                <a:spcPct val="100000"/>
              </a:lnSpc>
            </a:pPr>
            <a:r>
              <a:rPr lang="en-US" altLang="x-none" sz="2600" dirty="0">
                <a:ea typeface="宋体" panose="02010600030101010101" pitchFamily="2" charset="-122"/>
              </a:rPr>
              <a:t>Students.student_name</a:t>
            </a:r>
            <a:endParaRPr lang="en-US" altLang="x-none" sz="2600" dirty="0">
              <a:ea typeface="宋体" panose="02010600030101010101" pitchFamily="2" charset="-122"/>
            </a:endParaRPr>
          </a:p>
          <a:p>
            <a:pPr lvl="2" indent="-228600" eaLnBrk="1" hangingPunct="1">
              <a:lnSpc>
                <a:spcPct val="100000"/>
              </a:lnSpc>
            </a:pPr>
            <a:r>
              <a:rPr lang="en-US" altLang="x-none" sz="2600" dirty="0">
                <a:ea typeface="宋体" panose="02010600030101010101" pitchFamily="2" charset="-122"/>
              </a:rPr>
              <a:t>Employees.emp_address</a:t>
            </a:r>
            <a:endParaRPr lang="en-US" altLang="x-none" sz="2600" dirty="0">
              <a:ea typeface="宋体" panose="02010600030101010101" pitchFamily="2" charset="-122"/>
            </a:endParaRPr>
          </a:p>
        </p:txBody>
      </p:sp>
      <p:sp>
        <p:nvSpPr>
          <p:cNvPr id="35845" name="Rectangle 3"/>
          <p:cNvSpPr>
            <a:spLocks noGrp="1"/>
          </p:cNvSpPr>
          <p:nvPr/>
        </p:nvSpPr>
        <p:spPr>
          <a:xfrm>
            <a:off x="152400" y="4940300"/>
            <a:ext cx="8991600" cy="13893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q"/>
              <a:defRPr sz="2800" b="1" u="none" kern="1200" baseline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Ø"/>
              <a:defRPr sz="2800" b="1" u="non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§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–"/>
              <a:defRPr sz="2800" b="1" u="non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indent="-285750" eaLnBrk="1" hangingPunct="1"/>
            <a:r>
              <a:rPr lang="en-US" altLang="x-none" u="sng" dirty="0">
                <a:ea typeface="宋体" panose="02010600030101010101" pitchFamily="2" charset="-122"/>
              </a:rPr>
              <a:t>multi-valued attribute</a:t>
            </a:r>
            <a:endParaRPr lang="en-US" altLang="x-none" u="sng" dirty="0">
              <a:ea typeface="宋体" panose="02010600030101010101" pitchFamily="2" charset="-122"/>
            </a:endParaRPr>
          </a:p>
          <a:p>
            <a:pPr lvl="1" indent="-228600" eaLnBrk="1" hangingPunct="1"/>
            <a:r>
              <a:rPr lang="en-US" altLang="x-none" sz="2600" dirty="0">
                <a:ea typeface="宋体" panose="02010600030101010101" pitchFamily="2" charset="-122"/>
              </a:rPr>
              <a:t>can take on multiple values for a single entity instance.</a:t>
            </a:r>
            <a:endParaRPr lang="en-US" altLang="x-none" sz="26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日期占位符 1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5602" name="页脚占位符 2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r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x-none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5603" name="灯片编号占位符 3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5604" name="Text Box 2"/>
          <p:cNvSpPr txBox="1"/>
          <p:nvPr/>
        </p:nvSpPr>
        <p:spPr>
          <a:xfrm>
            <a:off x="2133600" y="2362200"/>
            <a:ext cx="1905000" cy="557213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 lvl="0" algn="ctr">
              <a:spcBef>
                <a:spcPct val="50000"/>
              </a:spcBef>
            </a:pPr>
            <a:r>
              <a:rPr lang="en-US" altLang="x-none" sz="2800" b="1" dirty="0">
                <a:latin typeface="Arial" panose="020B0604020202020204" pitchFamily="34" charset="0"/>
                <a:ea typeface="宋体" panose="02010600030101010101" pitchFamily="2" charset="-122"/>
              </a:rPr>
              <a:t>Students</a:t>
            </a:r>
            <a:endParaRPr lang="en-US" altLang="x-none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209800" y="609600"/>
            <a:ext cx="5638800" cy="2362200"/>
            <a:chOff x="3480" y="960"/>
            <a:chExt cx="8880" cy="3720"/>
          </a:xfrm>
        </p:grpSpPr>
        <p:grpSp>
          <p:nvGrpSpPr>
            <p:cNvPr id="25606" name="组合 25605"/>
            <p:cNvGrpSpPr/>
            <p:nvPr/>
          </p:nvGrpSpPr>
          <p:grpSpPr>
            <a:xfrm>
              <a:off x="3480" y="960"/>
              <a:ext cx="8880" cy="3720"/>
              <a:chOff x="0" y="0"/>
              <a:chExt cx="3552" cy="1488"/>
            </a:xfrm>
          </p:grpSpPr>
          <p:sp>
            <p:nvSpPr>
              <p:cNvPr id="2" name="Oval 3"/>
              <p:cNvSpPr/>
              <p:nvPr/>
            </p:nvSpPr>
            <p:spPr>
              <a:xfrm>
                <a:off x="0" y="0"/>
                <a:ext cx="1056" cy="384"/>
              </a:xfrm>
              <a:prstGeom prst="ellipse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algn="ctr"/>
                <a:r>
                  <a:rPr lang="en-US" altLang="x-none" sz="28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sid</a:t>
                </a:r>
                <a:endParaRPr lang="en-US" altLang="x-none" sz="28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07" name="Oval 4"/>
              <p:cNvSpPr/>
              <p:nvPr/>
            </p:nvSpPr>
            <p:spPr>
              <a:xfrm>
                <a:off x="1728" y="1104"/>
                <a:ext cx="1824" cy="384"/>
              </a:xfrm>
              <a:prstGeom prst="ellipse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algn="ctr"/>
                <a:r>
                  <a:rPr lang="en-US" altLang="x-none" sz="28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student_name</a:t>
                </a:r>
                <a:endParaRPr lang="en-US" altLang="x-none" sz="28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5609" name="组合 25608"/>
            <p:cNvGrpSpPr/>
            <p:nvPr/>
          </p:nvGrpSpPr>
          <p:grpSpPr>
            <a:xfrm>
              <a:off x="4800" y="1920"/>
              <a:ext cx="3000" cy="2160"/>
              <a:chOff x="0" y="0"/>
              <a:chExt cx="1200" cy="864"/>
            </a:xfrm>
          </p:grpSpPr>
          <p:sp>
            <p:nvSpPr>
              <p:cNvPr id="3" name="Line 8"/>
              <p:cNvSpPr/>
              <p:nvPr/>
            </p:nvSpPr>
            <p:spPr>
              <a:xfrm>
                <a:off x="0" y="0"/>
                <a:ext cx="0" cy="72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 algn="ctr"/>
                <a:endParaRPr lang="zh-CN" altLang="en-US">
                  <a:latin typeface="Times New Roman" panose="02020603050405020304" pitchFamily="2" charset="0"/>
                  <a:ea typeface="Times New Roman" panose="02020603050405020304" pitchFamily="2" charset="0"/>
                </a:endParaRPr>
              </a:p>
            </p:txBody>
          </p:sp>
          <p:sp>
            <p:nvSpPr>
              <p:cNvPr id="25610" name="Line 9"/>
              <p:cNvSpPr/>
              <p:nvPr/>
            </p:nvSpPr>
            <p:spPr>
              <a:xfrm flipH="1">
                <a:off x="624" y="864"/>
                <a:ext cx="576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 algn="ctr"/>
                <a:endParaRPr lang="zh-CN" altLang="en-US">
                  <a:latin typeface="Times New Roman" panose="02020603050405020304" pitchFamily="2" charset="0"/>
                  <a:ea typeface="Times New Roman" panose="02020603050405020304" pitchFamily="2" charset="0"/>
                </a:endParaRPr>
              </a:p>
            </p:txBody>
          </p:sp>
        </p:grpSp>
      </p:grpSp>
      <p:sp>
        <p:nvSpPr>
          <p:cNvPr id="25618" name="文本框 25618"/>
          <p:cNvSpPr txBox="1"/>
          <p:nvPr/>
        </p:nvSpPr>
        <p:spPr>
          <a:xfrm>
            <a:off x="36513" y="6388100"/>
            <a:ext cx="9072562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lIns="90170" tIns="46990" rIns="90170" bIns="46990" anchor="t">
            <a:spAutoFit/>
          </a:bodyPr>
          <a:p>
            <a:pPr lvl="0" algn="ctr"/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Figure 6.2  Example of E-R Diagrams with Entities and Attributes</a:t>
            </a:r>
            <a:endParaRPr lang="zh-CN" altLang="en-US" b="1" dirty="0">
              <a:solidFill>
                <a:schemeClr val="accent2"/>
              </a:solidFill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grpSp>
        <p:nvGrpSpPr>
          <p:cNvPr id="25620" name="组合 25619"/>
          <p:cNvGrpSpPr/>
          <p:nvPr/>
        </p:nvGrpSpPr>
        <p:grpSpPr>
          <a:xfrm>
            <a:off x="344488" y="3074035"/>
            <a:ext cx="1636103" cy="1064260"/>
            <a:chOff x="0" y="226"/>
            <a:chExt cx="2577" cy="1676"/>
          </a:xfrm>
        </p:grpSpPr>
        <p:sp>
          <p:nvSpPr>
            <p:cNvPr id="5" name="文本框 25620"/>
            <p:cNvSpPr txBox="1"/>
            <p:nvPr/>
          </p:nvSpPr>
          <p:spPr>
            <a:xfrm>
              <a:off x="0" y="1082"/>
              <a:ext cx="2351" cy="820"/>
            </a:xfrm>
            <a:prstGeom prst="rect">
              <a:avLst/>
            </a:prstGeom>
            <a:solidFill>
              <a:schemeClr val="bg1"/>
            </a:solidFill>
            <a:ln w="19050" cap="flat" cmpd="sng">
              <a:noFill/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90170" tIns="46990" rIns="90170" bIns="46990" anchor="t">
              <a:spAutoFit/>
            </a:bodyPr>
            <a:p>
              <a:pPr lvl="0" algn="ctr"/>
              <a:r>
                <a:rPr lang="zh-CN" altLang="en-US" sz="2800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Entity</a:t>
              </a:r>
              <a:endPara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2" charset="0"/>
              </a:endParaRPr>
            </a:p>
          </p:txBody>
        </p:sp>
        <p:sp>
          <p:nvSpPr>
            <p:cNvPr id="25621" name="箭头 3221"/>
            <p:cNvSpPr/>
            <p:nvPr/>
          </p:nvSpPr>
          <p:spPr>
            <a:xfrm flipV="1">
              <a:off x="2121" y="226"/>
              <a:ext cx="456" cy="1089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ysDash"/>
              <a:round/>
              <a:headEnd type="none" w="med" len="med"/>
              <a:tailEnd type="arrow" w="med" len="med"/>
            </a:ln>
          </p:spPr>
          <p:txBody>
            <a:bodyPr anchor="t"/>
            <a:p>
              <a:pPr lvl="0"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</p:grpSp>
      <p:grpSp>
        <p:nvGrpSpPr>
          <p:cNvPr id="25623" name="组合 25622"/>
          <p:cNvGrpSpPr/>
          <p:nvPr/>
        </p:nvGrpSpPr>
        <p:grpSpPr>
          <a:xfrm>
            <a:off x="4067810" y="428267"/>
            <a:ext cx="4981575" cy="1850124"/>
            <a:chOff x="226" y="452"/>
            <a:chExt cx="7845" cy="2914"/>
          </a:xfrm>
        </p:grpSpPr>
        <p:sp>
          <p:nvSpPr>
            <p:cNvPr id="6" name="文本框 25623"/>
            <p:cNvSpPr txBox="1"/>
            <p:nvPr/>
          </p:nvSpPr>
          <p:spPr>
            <a:xfrm>
              <a:off x="1480" y="452"/>
              <a:ext cx="6591" cy="820"/>
            </a:xfrm>
            <a:prstGeom prst="rect">
              <a:avLst/>
            </a:prstGeom>
            <a:solidFill>
              <a:schemeClr val="bg1"/>
            </a:solidFill>
            <a:ln w="19050" cap="flat" cmpd="sng">
              <a:noFill/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90170" tIns="46990" rIns="90170" bIns="46990" anchor="t">
              <a:spAutoFit/>
            </a:bodyPr>
            <a:p>
              <a:pPr lvl="0" algn="ctr"/>
              <a:r>
                <a:rPr lang="zh-CN" altLang="en-US" sz="2800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Attributes of 'Students'</a:t>
              </a:r>
              <a:endPara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24" name="箭头 3221"/>
            <p:cNvSpPr/>
            <p:nvPr/>
          </p:nvSpPr>
          <p:spPr>
            <a:xfrm flipH="1">
              <a:off x="3175" y="1271"/>
              <a:ext cx="338" cy="2095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ysDash"/>
              <a:round/>
              <a:headEnd type="none" w="med" len="med"/>
              <a:tailEnd type="arrow" w="med" len="med"/>
            </a:ln>
          </p:spPr>
          <p:txBody>
            <a:bodyPr anchor="t"/>
            <a:p>
              <a:pPr lvl="0"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25625" name="箭头 3221"/>
            <p:cNvSpPr/>
            <p:nvPr/>
          </p:nvSpPr>
          <p:spPr>
            <a:xfrm flipH="1">
              <a:off x="226" y="862"/>
              <a:ext cx="1361" cy="453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ysDash"/>
              <a:round/>
              <a:headEnd type="none" w="med" len="med"/>
              <a:tailEnd type="arrow" w="med" len="med"/>
            </a:ln>
          </p:spPr>
          <p:txBody>
            <a:bodyPr anchor="t"/>
            <a:p>
              <a:pPr lvl="0"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760980" y="2780665"/>
            <a:ext cx="5849620" cy="2729230"/>
            <a:chOff x="4348" y="4379"/>
            <a:chExt cx="9212" cy="4298"/>
          </a:xfrm>
        </p:grpSpPr>
        <p:sp>
          <p:nvSpPr>
            <p:cNvPr id="8" name="文本框 7"/>
            <p:cNvSpPr txBox="1"/>
            <p:nvPr/>
          </p:nvSpPr>
          <p:spPr>
            <a:xfrm>
              <a:off x="4348" y="6517"/>
              <a:ext cx="9213" cy="2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zh-CN" sz="2800" b="1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单线段表示：</a:t>
              </a:r>
              <a:r>
                <a:rPr lang="zh-CN" altLang="zh-CN" sz="28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属性</a:t>
              </a:r>
              <a:r>
                <a:rPr lang="en-US" altLang="zh-CN" sz="28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student_name</a:t>
              </a:r>
              <a:r>
                <a:rPr lang="zh-CN" altLang="en-US" sz="28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是实体</a:t>
              </a:r>
              <a:r>
                <a:rPr lang="en-US" altLang="zh-CN" sz="28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Students</a:t>
              </a:r>
              <a:r>
                <a:rPr lang="zh-CN" altLang="en-US" sz="28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的一个</a:t>
              </a:r>
              <a:r>
                <a:rPr lang="en-US" altLang="zh-CN" sz="28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single-valued attribute</a:t>
              </a:r>
              <a:endParaRPr lang="en-US" altLang="zh-CN" sz="28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箭头 3221"/>
            <p:cNvSpPr/>
            <p:nvPr/>
          </p:nvSpPr>
          <p:spPr>
            <a:xfrm flipH="1" flipV="1">
              <a:off x="7072" y="4379"/>
              <a:ext cx="17" cy="2139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ysDash"/>
              <a:round/>
              <a:headEnd type="none" w="med" len="med"/>
              <a:tailEnd type="arrow" w="med" len="med"/>
            </a:ln>
          </p:spPr>
          <p:txBody>
            <a:bodyPr anchor="t"/>
            <a:p>
              <a:pPr lvl="0"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indefinite" fill="hold" display="0" masterRel="nextClick" afterEffect="1"/>
                                        <p:tgtEl>
                                          <p:spTgt spid="2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indefinite" fill="hold" display="0" masterRel="nextClick" afterEffect="1"/>
                                        <p:tgtEl>
                                          <p:spTgt spid="2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122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r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x-none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123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124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en-US" altLang="x-none" dirty="0">
                <a:ea typeface="宋体" panose="02010600030101010101" pitchFamily="2" charset="-122"/>
              </a:rPr>
              <a:t>Ch6  Database Design</a:t>
            </a:r>
            <a:endParaRPr lang="en-US" altLang="x-none" dirty="0">
              <a:ea typeface="宋体" panose="02010600030101010101" pitchFamily="2" charset="-122"/>
            </a:endParaRPr>
          </a:p>
        </p:txBody>
      </p:sp>
      <p:sp>
        <p:nvSpPr>
          <p:cNvPr id="5126" name="内容占位符 1"/>
          <p:cNvSpPr>
            <a:spLocks noGrp="1"/>
          </p:cNvSpPr>
          <p:nvPr>
            <p:ph idx="4294967295"/>
          </p:nvPr>
        </p:nvSpPr>
        <p:spPr>
          <a:xfrm>
            <a:off x="250825" y="692150"/>
            <a:ext cx="8686800" cy="5638800"/>
          </a:xfrm>
        </p:spPr>
        <p:txBody>
          <a:bodyPr wrap="square" anchor="t"/>
          <a:p>
            <a:pPr marL="342900" lvl="1" indent="-342900">
              <a:lnSpc>
                <a:spcPct val="114000"/>
              </a:lnSpc>
              <a:spcBef>
                <a:spcPct val="0"/>
              </a:spcBef>
              <a:spcAft>
                <a:spcPts val="1200"/>
              </a:spcAft>
              <a:buChar char="q"/>
            </a:pPr>
            <a:r>
              <a:rPr lang="en-US" altLang="x-none" sz="3000" dirty="0">
                <a:solidFill>
                  <a:srgbClr val="FF0000"/>
                </a:solidFill>
                <a:ea typeface="宋体" panose="02010600030101010101" pitchFamily="2" charset="-122"/>
              </a:rPr>
              <a:t>Database design</a:t>
            </a:r>
            <a:r>
              <a:rPr lang="en-US" altLang="x-none" sz="3000" dirty="0">
                <a:ea typeface="宋体" panose="02010600030101010101" pitchFamily="2" charset="-122"/>
              </a:rPr>
              <a:t> is the process of producing a detailed </a:t>
            </a:r>
            <a:r>
              <a:rPr lang="en-US" altLang="x-none" sz="3000" dirty="0">
                <a:solidFill>
                  <a:srgbClr val="FF0000"/>
                </a:solidFill>
                <a:ea typeface="宋体" panose="02010600030101010101" pitchFamily="2" charset="-122"/>
              </a:rPr>
              <a:t>data model of a database</a:t>
            </a:r>
            <a:r>
              <a:rPr lang="en-US" altLang="x-none" sz="3000" dirty="0">
                <a:ea typeface="宋体" panose="02010600030101010101" pitchFamily="2" charset="-122"/>
              </a:rPr>
              <a:t>. </a:t>
            </a:r>
            <a:endParaRPr lang="en-US" altLang="x-none" sz="3000" dirty="0">
              <a:ea typeface="宋体" panose="02010600030101010101" pitchFamily="2" charset="-122"/>
            </a:endParaRPr>
          </a:p>
          <a:p>
            <a:pPr marL="342900" lvl="1" indent="-342900">
              <a:lnSpc>
                <a:spcPct val="114000"/>
              </a:lnSpc>
              <a:spcBef>
                <a:spcPct val="0"/>
              </a:spcBef>
              <a:spcAft>
                <a:spcPts val="1200"/>
              </a:spcAft>
              <a:buChar char="q"/>
            </a:pPr>
            <a:r>
              <a:rPr lang="en-US" altLang="x-none" sz="3000" dirty="0">
                <a:ea typeface="宋体" panose="02010600030101010101" pitchFamily="2" charset="-122"/>
              </a:rPr>
              <a:t>This </a:t>
            </a:r>
            <a:r>
              <a:rPr lang="en-US" altLang="x-none" sz="3000" dirty="0">
                <a:solidFill>
                  <a:srgbClr val="FF0000"/>
                </a:solidFill>
                <a:ea typeface="宋体" panose="02010600030101010101" pitchFamily="2" charset="-122"/>
              </a:rPr>
              <a:t>logical data model</a:t>
            </a:r>
            <a:r>
              <a:rPr lang="en-US" altLang="x-none" sz="3000" dirty="0">
                <a:ea typeface="宋体" panose="02010600030101010101" pitchFamily="2" charset="-122"/>
              </a:rPr>
              <a:t> contains all the needed logical and physical design choices and physical storage parameters needed to generate a design in a </a:t>
            </a:r>
            <a:r>
              <a:rPr lang="en-US" altLang="x-none" sz="3000" dirty="0">
                <a:solidFill>
                  <a:srgbClr val="FF0000"/>
                </a:solidFill>
                <a:ea typeface="宋体" panose="02010600030101010101" pitchFamily="2" charset="-122"/>
              </a:rPr>
              <a:t>Data Definition Language</a:t>
            </a:r>
            <a:r>
              <a:rPr lang="en-US" altLang="x-none" sz="3000" dirty="0">
                <a:ea typeface="宋体" panose="02010600030101010101" pitchFamily="2" charset="-122"/>
              </a:rPr>
              <a:t>, which can then be used to create a database. </a:t>
            </a:r>
            <a:endParaRPr lang="en-US" altLang="x-none" sz="3000" dirty="0">
              <a:ea typeface="宋体" panose="02010600030101010101" pitchFamily="2" charset="-122"/>
            </a:endParaRPr>
          </a:p>
          <a:p>
            <a:pPr marL="342900" lvl="1" indent="-342900">
              <a:lnSpc>
                <a:spcPct val="114000"/>
              </a:lnSpc>
              <a:spcBef>
                <a:spcPct val="0"/>
              </a:spcBef>
              <a:spcAft>
                <a:spcPts val="1200"/>
              </a:spcAft>
              <a:buChar char="q"/>
            </a:pPr>
            <a:r>
              <a:rPr lang="en-US" altLang="x-none" sz="3000" dirty="0">
                <a:ea typeface="宋体" panose="02010600030101010101" pitchFamily="2" charset="-122"/>
              </a:rPr>
              <a:t>A fully attributed data model contains detailed attributes for each entity.</a:t>
            </a:r>
            <a:endParaRPr lang="zh-CN" altLang="en-US" sz="3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charRg st="0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5126">
                                            <p:txEl>
                                              <p:charRg st="0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126">
                                            <p:txEl>
                                              <p:charRg st="0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6">
                                            <p:txEl>
                                              <p:charRg st="0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charRg st="82" end="3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126">
                                            <p:txEl>
                                              <p:charRg st="82" end="30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126">
                                            <p:txEl>
                                              <p:charRg st="82" end="30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6">
                                            <p:txEl>
                                              <p:charRg st="82" end="30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charRg st="303" end="3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5126">
                                            <p:txEl>
                                              <p:charRg st="303" end="37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5126">
                                            <p:txEl>
                                              <p:charRg st="303" end="37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6">
                                            <p:txEl>
                                              <p:charRg st="303" end="37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 bldLvl="2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702" name="Text Box 2"/>
          <p:cNvSpPr txBox="1"/>
          <p:nvPr/>
        </p:nvSpPr>
        <p:spPr>
          <a:xfrm>
            <a:off x="1619250" y="2221865"/>
            <a:ext cx="1905000" cy="55753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 lvl="0" algn="ctr">
              <a:spcBef>
                <a:spcPct val="50000"/>
              </a:spcBef>
            </a:pPr>
            <a:r>
              <a:rPr lang="en-US" altLang="x-none" sz="2800" b="1" dirty="0">
                <a:latin typeface="Arial" panose="020B0604020202020204" pitchFamily="34" charset="0"/>
                <a:ea typeface="宋体" panose="02010600030101010101" pitchFamily="2" charset="-122"/>
              </a:rPr>
              <a:t>Students</a:t>
            </a:r>
            <a:endParaRPr lang="en-US" altLang="x-none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9703" name="组合 29703"/>
          <p:cNvGrpSpPr/>
          <p:nvPr/>
        </p:nvGrpSpPr>
        <p:grpSpPr>
          <a:xfrm rot="0">
            <a:off x="1695450" y="469265"/>
            <a:ext cx="5638800" cy="2362200"/>
            <a:chOff x="0" y="0"/>
            <a:chExt cx="3552" cy="1488"/>
          </a:xfrm>
        </p:grpSpPr>
        <p:sp>
          <p:nvSpPr>
            <p:cNvPr id="29704" name="Oval 3"/>
            <p:cNvSpPr/>
            <p:nvPr/>
          </p:nvSpPr>
          <p:spPr>
            <a:xfrm>
              <a:off x="0" y="0"/>
              <a:ext cx="1056" cy="384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/>
              <a:r>
                <a:rPr lang="en-US" altLang="x-none" sz="2800" b="1" u="sng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sid</a:t>
              </a:r>
              <a:endParaRPr lang="en-US" altLang="x-none" sz="2800" b="1" u="sng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705" name="Oval 4"/>
            <p:cNvSpPr/>
            <p:nvPr/>
          </p:nvSpPr>
          <p:spPr>
            <a:xfrm>
              <a:off x="1728" y="1104"/>
              <a:ext cx="1824" cy="384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/>
              <a:r>
                <a:rPr lang="en-US" altLang="x-none" sz="2800" b="1" dirty="0">
                  <a:latin typeface="Arial" panose="020B0604020202020204" pitchFamily="34" charset="0"/>
                  <a:ea typeface="宋体" panose="02010600030101010101" pitchFamily="2" charset="-122"/>
                </a:rPr>
                <a:t>student_name</a:t>
              </a:r>
              <a:endParaRPr lang="en-US" altLang="x-none" sz="28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706" name="组合 29706"/>
          <p:cNvGrpSpPr/>
          <p:nvPr/>
        </p:nvGrpSpPr>
        <p:grpSpPr>
          <a:xfrm rot="0">
            <a:off x="2533650" y="1078865"/>
            <a:ext cx="1905000" cy="1371600"/>
            <a:chOff x="0" y="0"/>
            <a:chExt cx="1200" cy="864"/>
          </a:xfrm>
        </p:grpSpPr>
        <p:sp>
          <p:nvSpPr>
            <p:cNvPr id="29707" name="Line 8"/>
            <p:cNvSpPr/>
            <p:nvPr/>
          </p:nvSpPr>
          <p:spPr>
            <a:xfrm>
              <a:off x="0" y="0"/>
              <a:ext cx="0" cy="72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29708" name="Line 9"/>
            <p:cNvSpPr/>
            <p:nvPr/>
          </p:nvSpPr>
          <p:spPr>
            <a:xfrm flipH="1">
              <a:off x="624" y="864"/>
              <a:ext cx="57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</p:grpSp>
      <p:grpSp>
        <p:nvGrpSpPr>
          <p:cNvPr id="29709" name="组合 29709"/>
          <p:cNvGrpSpPr/>
          <p:nvPr/>
        </p:nvGrpSpPr>
        <p:grpSpPr>
          <a:xfrm rot="0">
            <a:off x="2228850" y="2831465"/>
            <a:ext cx="5943600" cy="1752600"/>
            <a:chOff x="0" y="0"/>
            <a:chExt cx="3744" cy="1104"/>
          </a:xfrm>
        </p:grpSpPr>
        <p:sp>
          <p:nvSpPr>
            <p:cNvPr id="29710" name="Oval 5"/>
            <p:cNvSpPr/>
            <p:nvPr/>
          </p:nvSpPr>
          <p:spPr>
            <a:xfrm>
              <a:off x="0" y="720"/>
              <a:ext cx="1056" cy="384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/>
              <a:r>
                <a:rPr lang="en-US" altLang="x-none" sz="2800" b="1" dirty="0">
                  <a:latin typeface="Arial" panose="020B0604020202020204" pitchFamily="34" charset="0"/>
                  <a:ea typeface="宋体" panose="02010600030101010101" pitchFamily="2" charset="-122"/>
                </a:rPr>
                <a:t>lname</a:t>
              </a:r>
              <a:endParaRPr lang="en-US" altLang="x-none" sz="28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711" name="Oval 6"/>
            <p:cNvSpPr/>
            <p:nvPr/>
          </p:nvSpPr>
          <p:spPr>
            <a:xfrm>
              <a:off x="1200" y="720"/>
              <a:ext cx="1056" cy="384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/>
              <a:r>
                <a:rPr lang="en-US" altLang="x-none" sz="2800" b="1" dirty="0">
                  <a:latin typeface="Arial" panose="020B0604020202020204" pitchFamily="34" charset="0"/>
                  <a:ea typeface="宋体" panose="02010600030101010101" pitchFamily="2" charset="-122"/>
                </a:rPr>
                <a:t>fname</a:t>
              </a:r>
              <a:endParaRPr lang="en-US" altLang="x-none" sz="28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712" name="Oval 7"/>
            <p:cNvSpPr/>
            <p:nvPr/>
          </p:nvSpPr>
          <p:spPr>
            <a:xfrm>
              <a:off x="2496" y="720"/>
              <a:ext cx="1248" cy="384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/>
              <a:r>
                <a:rPr lang="en-US" altLang="x-none" sz="2800" b="1" dirty="0">
                  <a:latin typeface="Arial" panose="020B0604020202020204" pitchFamily="34" charset="0"/>
                  <a:ea typeface="宋体" panose="02010600030101010101" pitchFamily="2" charset="-122"/>
                </a:rPr>
                <a:t>midinitial</a:t>
              </a:r>
              <a:endParaRPr lang="en-US" altLang="x-none" sz="28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713" name="Line 10"/>
            <p:cNvSpPr/>
            <p:nvPr/>
          </p:nvSpPr>
          <p:spPr>
            <a:xfrm flipH="1">
              <a:off x="864" y="0"/>
              <a:ext cx="1008" cy="76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29714" name="Line 11"/>
            <p:cNvSpPr/>
            <p:nvPr/>
          </p:nvSpPr>
          <p:spPr>
            <a:xfrm flipH="1">
              <a:off x="1776" y="0"/>
              <a:ext cx="384" cy="72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29715" name="Line 12"/>
            <p:cNvSpPr/>
            <p:nvPr/>
          </p:nvSpPr>
          <p:spPr>
            <a:xfrm>
              <a:off x="2496" y="0"/>
              <a:ext cx="432" cy="72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</p:grpSp>
      <p:sp>
        <p:nvSpPr>
          <p:cNvPr id="29716" name="线形标注 1 29716"/>
          <p:cNvSpPr/>
          <p:nvPr/>
        </p:nvSpPr>
        <p:spPr>
          <a:xfrm>
            <a:off x="41275" y="1067435"/>
            <a:ext cx="1700530" cy="1010920"/>
          </a:xfrm>
          <a:prstGeom prst="borderCallout1">
            <a:avLst>
              <a:gd name="adj1" fmla="val -3049"/>
              <a:gd name="adj2" fmla="val 50630"/>
              <a:gd name="adj3" fmla="val -27638"/>
              <a:gd name="adj4" fmla="val 89955"/>
            </a:avLst>
          </a:prstGeom>
          <a:noFill/>
          <a:ln w="19050" cap="flat" cmpd="sng">
            <a:solidFill>
              <a:srgbClr val="FF0000"/>
            </a:solidFill>
            <a:prstDash val="sysDot"/>
            <a:miter/>
            <a:headEnd type="none" w="med" len="med"/>
            <a:tailEnd type="arrow" w="lg" len="lg"/>
          </a:ln>
        </p:spPr>
        <p:txBody>
          <a:bodyPr lIns="90170" tIns="46990" rIns="90170" bIns="46990" anchor="t"/>
          <a:p>
            <a:pPr lvl="0" algn="ctr"/>
            <a:r>
              <a:rPr lang="en-US" altLang="x-none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primary </a:t>
            </a:r>
            <a:endParaRPr lang="en-US" altLang="x-none" sz="28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ctr"/>
            <a:r>
              <a:rPr lang="en-US" altLang="x-none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identifier</a:t>
            </a:r>
            <a:endParaRPr lang="en-US" altLang="x-none" sz="28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5627" name="组合 25626"/>
          <p:cNvGrpSpPr/>
          <p:nvPr/>
        </p:nvGrpSpPr>
        <p:grpSpPr>
          <a:xfrm>
            <a:off x="2528124" y="4654233"/>
            <a:ext cx="5728555" cy="1118870"/>
            <a:chOff x="-1622" y="113"/>
            <a:chExt cx="9023" cy="1762"/>
          </a:xfrm>
        </p:grpSpPr>
        <p:sp>
          <p:nvSpPr>
            <p:cNvPr id="7" name="箭头 3221"/>
            <p:cNvSpPr/>
            <p:nvPr/>
          </p:nvSpPr>
          <p:spPr>
            <a:xfrm flipV="1">
              <a:off x="3980" y="113"/>
              <a:ext cx="1248" cy="907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ysDash"/>
              <a:round/>
              <a:headEnd type="none" w="med" len="med"/>
              <a:tailEnd type="arrow" w="med" len="med"/>
            </a:ln>
          </p:spPr>
          <p:txBody>
            <a:bodyPr anchor="t"/>
            <a:p>
              <a:pPr lvl="0"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25628" name="文本框 25628"/>
            <p:cNvSpPr txBox="1"/>
            <p:nvPr/>
          </p:nvSpPr>
          <p:spPr>
            <a:xfrm>
              <a:off x="-1622" y="1055"/>
              <a:ext cx="9023" cy="820"/>
            </a:xfrm>
            <a:prstGeom prst="rect">
              <a:avLst/>
            </a:prstGeom>
            <a:solidFill>
              <a:schemeClr val="bg1"/>
            </a:solidFill>
            <a:ln w="19050" cap="flat" cmpd="sng">
              <a:noFill/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90170" tIns="46990" rIns="90170" bIns="46990" anchor="t">
              <a:spAutoFit/>
            </a:bodyPr>
            <a:p>
              <a:pPr lvl="0" algn="ctr"/>
              <a:r>
                <a:rPr lang="zh-CN" altLang="en-US" sz="2800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Attributes of 'student_name'</a:t>
              </a:r>
              <a:endPara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2" charset="0"/>
              </a:endParaRPr>
            </a:p>
          </p:txBody>
        </p:sp>
        <p:sp>
          <p:nvSpPr>
            <p:cNvPr id="25629" name="箭头 3221"/>
            <p:cNvSpPr/>
            <p:nvPr/>
          </p:nvSpPr>
          <p:spPr>
            <a:xfrm flipV="1">
              <a:off x="2373" y="113"/>
              <a:ext cx="20" cy="992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ysDash"/>
              <a:round/>
              <a:headEnd type="none" w="med" len="med"/>
              <a:tailEnd type="arrow" w="med" len="med"/>
            </a:ln>
          </p:spPr>
          <p:txBody>
            <a:bodyPr anchor="t"/>
            <a:p>
              <a:pPr lvl="0"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25630" name="箭头 3221"/>
            <p:cNvSpPr/>
            <p:nvPr/>
          </p:nvSpPr>
          <p:spPr>
            <a:xfrm flipH="1" flipV="1">
              <a:off x="239" y="113"/>
              <a:ext cx="866" cy="966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ysDash"/>
              <a:round/>
              <a:headEnd type="none" w="med" len="med"/>
              <a:tailEnd type="arrow" w="med" len="med"/>
            </a:ln>
          </p:spPr>
          <p:txBody>
            <a:bodyPr anchor="t"/>
            <a:p>
              <a:pPr lvl="0"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</p:grpSp>
      <p:sp>
        <p:nvSpPr>
          <p:cNvPr id="25618" name="文本框 25618"/>
          <p:cNvSpPr txBox="1"/>
          <p:nvPr/>
        </p:nvSpPr>
        <p:spPr>
          <a:xfrm>
            <a:off x="36513" y="6388100"/>
            <a:ext cx="9072562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lIns="90170" tIns="46990" rIns="90170" bIns="46990" anchor="t">
            <a:spAutoFit/>
          </a:bodyPr>
          <a:p>
            <a:pPr lvl="0" algn="ctr"/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Figure 6.2  Example of E-R Diagrams with Entities and Attributes</a:t>
            </a:r>
            <a:endParaRPr lang="zh-CN" altLang="en-US" b="1" dirty="0">
              <a:solidFill>
                <a:schemeClr val="accent2"/>
              </a:solidFill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972050" y="478790"/>
            <a:ext cx="4064000" cy="1508760"/>
            <a:chOff x="7830" y="754"/>
            <a:chExt cx="6400" cy="2376"/>
          </a:xfrm>
        </p:grpSpPr>
        <p:sp>
          <p:nvSpPr>
            <p:cNvPr id="33812" name="TextBox 3"/>
            <p:cNvSpPr txBox="1"/>
            <p:nvPr/>
          </p:nvSpPr>
          <p:spPr>
            <a:xfrm>
              <a:off x="7830" y="754"/>
              <a:ext cx="6400" cy="14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lvl="0" algn="l"/>
              <a:r>
                <a:rPr lang="en-US" altLang="x-none" sz="2800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student_name is a composite attribute</a:t>
              </a:r>
              <a:endParaRPr lang="en-US" altLang="x-none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" name="直接箭头连接符 2"/>
            <p:cNvCxnSpPr/>
            <p:nvPr/>
          </p:nvCxnSpPr>
          <p:spPr>
            <a:xfrm flipH="1">
              <a:off x="9806" y="2110"/>
              <a:ext cx="680" cy="1021"/>
            </a:xfrm>
            <a:prstGeom prst="straightConnector1">
              <a:avLst/>
            </a:prstGeom>
            <a:ln w="22225">
              <a:solidFill>
                <a:srgbClr val="FF0000"/>
              </a:solidFill>
              <a:prstDash val="sysDot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16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日期占位符 1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6626" name="页脚占位符 2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r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x-none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6627" name="灯片编号占位符 3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6628" name="Text Box 2"/>
          <p:cNvSpPr txBox="1"/>
          <p:nvPr/>
        </p:nvSpPr>
        <p:spPr>
          <a:xfrm>
            <a:off x="540068" y="2362200"/>
            <a:ext cx="2133600" cy="557213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 lvl="0" algn="ctr">
              <a:spcBef>
                <a:spcPct val="50000"/>
              </a:spcBef>
            </a:pPr>
            <a:r>
              <a:rPr lang="en-US" altLang="x-none" sz="2800" b="1" dirty="0">
                <a:latin typeface="Arial" panose="020B0604020202020204" pitchFamily="34" charset="0"/>
                <a:ea typeface="宋体" panose="02010600030101010101" pitchFamily="2" charset="-122"/>
              </a:rPr>
              <a:t>Employees</a:t>
            </a:r>
            <a:endParaRPr lang="en-US" altLang="x-none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6630" name="组合 26629"/>
          <p:cNvGrpSpPr/>
          <p:nvPr/>
        </p:nvGrpSpPr>
        <p:grpSpPr>
          <a:xfrm>
            <a:off x="844868" y="322580"/>
            <a:ext cx="5638800" cy="2649220"/>
            <a:chOff x="0" y="-452"/>
            <a:chExt cx="8880" cy="4172"/>
          </a:xfrm>
        </p:grpSpPr>
        <p:sp>
          <p:nvSpPr>
            <p:cNvPr id="2" name="Oval 4"/>
            <p:cNvSpPr/>
            <p:nvPr/>
          </p:nvSpPr>
          <p:spPr>
            <a:xfrm>
              <a:off x="0" y="791"/>
              <a:ext cx="2640" cy="960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/>
              <a:r>
                <a:rPr lang="en-US" altLang="x-none" sz="2800" b="1" u="sng" dirty="0">
                  <a:latin typeface="Arial" panose="020B0604020202020204" pitchFamily="34" charset="0"/>
                  <a:ea typeface="宋体" panose="02010600030101010101" pitchFamily="2" charset="-122"/>
                </a:rPr>
                <a:t>eid</a:t>
              </a:r>
              <a:endParaRPr lang="en-US" altLang="x-none" sz="2800" b="1" u="sng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31" name="Oval 5"/>
            <p:cNvSpPr/>
            <p:nvPr/>
          </p:nvSpPr>
          <p:spPr>
            <a:xfrm>
              <a:off x="4320" y="2760"/>
              <a:ext cx="4560" cy="960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/>
              <a:r>
                <a:rPr lang="en-US" altLang="x-none" sz="2800" b="1" dirty="0">
                  <a:latin typeface="Arial" panose="020B0604020202020204" pitchFamily="34" charset="0"/>
                  <a:ea typeface="宋体" panose="02010600030101010101" pitchFamily="2" charset="-122"/>
                </a:rPr>
                <a:t>emp_address</a:t>
              </a:r>
              <a:endParaRPr lang="en-US" altLang="x-none" sz="28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32" name="Oval 17"/>
            <p:cNvSpPr/>
            <p:nvPr/>
          </p:nvSpPr>
          <p:spPr>
            <a:xfrm>
              <a:off x="3458" y="-452"/>
              <a:ext cx="3000" cy="960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/>
              <a:r>
                <a:rPr lang="en-US" altLang="x-none" sz="2800" b="1" dirty="0">
                  <a:latin typeface="Arial" panose="020B0604020202020204" pitchFamily="34" charset="0"/>
                  <a:ea typeface="宋体" panose="02010600030101010101" pitchFamily="2" charset="-122"/>
                </a:rPr>
                <a:t>hobbies</a:t>
              </a:r>
              <a:endParaRPr lang="en-US" altLang="x-none" sz="28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6634" name="组合 26633"/>
          <p:cNvGrpSpPr/>
          <p:nvPr/>
        </p:nvGrpSpPr>
        <p:grpSpPr>
          <a:xfrm>
            <a:off x="1617028" y="932180"/>
            <a:ext cx="2362200" cy="1743710"/>
            <a:chOff x="0" y="0"/>
            <a:chExt cx="3720" cy="2746"/>
          </a:xfrm>
        </p:grpSpPr>
        <p:sp>
          <p:nvSpPr>
            <p:cNvPr id="3" name="Line 7"/>
            <p:cNvSpPr/>
            <p:nvPr/>
          </p:nvSpPr>
          <p:spPr>
            <a:xfrm>
              <a:off x="0" y="1264"/>
              <a:ext cx="0" cy="102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26635" name="Line 8"/>
            <p:cNvSpPr/>
            <p:nvPr/>
          </p:nvSpPr>
          <p:spPr>
            <a:xfrm flipH="1">
              <a:off x="1673" y="2746"/>
              <a:ext cx="144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26636" name="Line 18"/>
            <p:cNvSpPr/>
            <p:nvPr/>
          </p:nvSpPr>
          <p:spPr>
            <a:xfrm flipH="1">
              <a:off x="1268" y="0"/>
              <a:ext cx="2452" cy="2160"/>
            </a:xfrm>
            <a:prstGeom prst="line">
              <a:avLst/>
            </a:prstGeom>
            <a:ln w="63500" cap="flat" cmpd="dbl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</p:grpSp>
      <p:grpSp>
        <p:nvGrpSpPr>
          <p:cNvPr id="26639" name="组合 26638"/>
          <p:cNvGrpSpPr/>
          <p:nvPr/>
        </p:nvGrpSpPr>
        <p:grpSpPr>
          <a:xfrm>
            <a:off x="770255" y="2919413"/>
            <a:ext cx="7259638" cy="1839912"/>
            <a:chOff x="0" y="0"/>
            <a:chExt cx="7258744" cy="1839267"/>
          </a:xfrm>
        </p:grpSpPr>
        <p:sp>
          <p:nvSpPr>
            <p:cNvPr id="4" name="Oval 10"/>
            <p:cNvSpPr/>
            <p:nvPr/>
          </p:nvSpPr>
          <p:spPr>
            <a:xfrm>
              <a:off x="0" y="1195387"/>
              <a:ext cx="2362200" cy="609600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/>
              <a:r>
                <a:rPr lang="en-US" altLang="x-none" sz="2800" b="1" dirty="0">
                  <a:latin typeface="Arial" panose="020B0604020202020204" pitchFamily="34" charset="0"/>
                  <a:ea typeface="宋体" panose="02010600030101010101" pitchFamily="2" charset="-122"/>
                </a:rPr>
                <a:t>staddress</a:t>
              </a:r>
              <a:endParaRPr lang="en-US" altLang="x-none" sz="28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40" name="Oval 11"/>
            <p:cNvSpPr/>
            <p:nvPr/>
          </p:nvSpPr>
          <p:spPr>
            <a:xfrm>
              <a:off x="2513112" y="1195387"/>
              <a:ext cx="1219200" cy="609600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/>
              <a:r>
                <a:rPr lang="en-US" altLang="x-none" sz="2800" b="1" dirty="0">
                  <a:latin typeface="Arial" panose="020B0604020202020204" pitchFamily="34" charset="0"/>
                  <a:ea typeface="宋体" panose="02010600030101010101" pitchFamily="2" charset="-122"/>
                </a:rPr>
                <a:t>city</a:t>
              </a:r>
              <a:endParaRPr lang="en-US" altLang="x-none" sz="28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41" name="Oval 12"/>
            <p:cNvSpPr/>
            <p:nvPr/>
          </p:nvSpPr>
          <p:spPr>
            <a:xfrm>
              <a:off x="3874368" y="1195387"/>
              <a:ext cx="1224136" cy="609600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/>
              <a:r>
                <a:rPr lang="en-US" altLang="x-none" sz="2800" b="1" dirty="0">
                  <a:latin typeface="Arial" panose="020B0604020202020204" pitchFamily="34" charset="0"/>
                  <a:ea typeface="宋体" panose="02010600030101010101" pitchFamily="2" charset="-122"/>
                </a:rPr>
                <a:t>state</a:t>
              </a:r>
              <a:endParaRPr lang="en-US" altLang="x-none" sz="28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42" name="Line 13"/>
            <p:cNvSpPr/>
            <p:nvPr/>
          </p:nvSpPr>
          <p:spPr>
            <a:xfrm flipH="1">
              <a:off x="1979712" y="52387"/>
              <a:ext cx="1600200" cy="121920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26643" name="Line 14"/>
            <p:cNvSpPr/>
            <p:nvPr/>
          </p:nvSpPr>
          <p:spPr>
            <a:xfrm flipH="1">
              <a:off x="3427512" y="52387"/>
              <a:ext cx="609600" cy="114300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26644" name="Line 15"/>
            <p:cNvSpPr/>
            <p:nvPr/>
          </p:nvSpPr>
          <p:spPr>
            <a:xfrm>
              <a:off x="4570512" y="52387"/>
              <a:ext cx="167952" cy="114300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26645" name="Oval 12"/>
            <p:cNvSpPr/>
            <p:nvPr/>
          </p:nvSpPr>
          <p:spPr>
            <a:xfrm>
              <a:off x="5277544" y="1229667"/>
              <a:ext cx="1981200" cy="609600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/>
              <a:r>
                <a:rPr lang="en-US" altLang="x-none" sz="2800" b="1" dirty="0">
                  <a:latin typeface="Arial" panose="020B0604020202020204" pitchFamily="34" charset="0"/>
                  <a:ea typeface="宋体" panose="02010600030101010101" pitchFamily="2" charset="-122"/>
                </a:rPr>
                <a:t>zipcode</a:t>
              </a:r>
              <a:endParaRPr lang="en-US" altLang="x-none" sz="28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46" name="Line 15"/>
            <p:cNvSpPr/>
            <p:nvPr/>
          </p:nvSpPr>
          <p:spPr>
            <a:xfrm>
              <a:off x="5180112" y="0"/>
              <a:ext cx="638472" cy="1220539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</p:grpSp>
      <p:sp>
        <p:nvSpPr>
          <p:cNvPr id="26647" name="文本框 26647"/>
          <p:cNvSpPr txBox="1"/>
          <p:nvPr/>
        </p:nvSpPr>
        <p:spPr>
          <a:xfrm>
            <a:off x="36513" y="6388100"/>
            <a:ext cx="9072562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lIns="90170" tIns="46990" rIns="90170" bIns="46990" anchor="t">
            <a:spAutoFit/>
          </a:bodyPr>
          <a:p>
            <a:pPr lvl="0" algn="ctr"/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Figure 6.2  Example of E-R Diagrams with Entities and Attributes</a:t>
            </a:r>
            <a:endParaRPr lang="zh-CN" altLang="en-US" b="1" dirty="0">
              <a:solidFill>
                <a:schemeClr val="accent2"/>
              </a:solidFill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26649" name="文本框 26648"/>
          <p:cNvSpPr txBox="1"/>
          <p:nvPr/>
        </p:nvSpPr>
        <p:spPr>
          <a:xfrm>
            <a:off x="76200" y="5226050"/>
            <a:ext cx="9032875" cy="947420"/>
          </a:xfrm>
          <a:prstGeom prst="rect">
            <a:avLst/>
          </a:prstGeom>
          <a:solidFill>
            <a:schemeClr val="bg1"/>
          </a:solidFill>
          <a:ln w="12700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square" lIns="90170" tIns="46990" rIns="90170" bIns="46990" anchor="t">
            <a:spAutoFit/>
          </a:bodyPr>
          <a:p>
            <a:pPr marL="457200" lvl="0" indent="-457200" algn="l">
              <a:buFont typeface="Wingdings" panose="05000000000000000000" charset="0"/>
              <a:buChar char="Ø"/>
            </a:pP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Employees has </a:t>
            </a: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three attribute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lvl="0" indent="-457200" algn="l">
              <a:buFont typeface="Wingdings" panose="05000000000000000000" charset="0"/>
              <a:buChar char="Ø"/>
            </a:pP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emp_address is composed of the four attributes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6650" name="组合 26649"/>
          <p:cNvGrpSpPr/>
          <p:nvPr/>
        </p:nvGrpSpPr>
        <p:grpSpPr>
          <a:xfrm>
            <a:off x="3283584" y="917599"/>
            <a:ext cx="5825491" cy="1374454"/>
            <a:chOff x="11" y="-2027"/>
            <a:chExt cx="9175" cy="2164"/>
          </a:xfrm>
        </p:grpSpPr>
        <p:sp>
          <p:nvSpPr>
            <p:cNvPr id="5" name="文本框 26650"/>
            <p:cNvSpPr txBox="1"/>
            <p:nvPr/>
          </p:nvSpPr>
          <p:spPr>
            <a:xfrm>
              <a:off x="1829" y="-2027"/>
              <a:ext cx="7357" cy="2164"/>
            </a:xfrm>
            <a:prstGeom prst="rect">
              <a:avLst/>
            </a:prstGeom>
            <a:solidFill>
              <a:schemeClr val="bg1"/>
            </a:solidFill>
            <a:ln w="19050" cap="flat" cmpd="sng">
              <a:noFill/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90170" tIns="46990" rIns="90170" bIns="46990" anchor="t">
              <a:spAutoFit/>
            </a:bodyPr>
            <a:p>
              <a:pPr lvl="0" algn="l"/>
              <a:r>
                <a:rPr lang="zh-CN" altLang="en-US" sz="2800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'hobbies' is a </a:t>
              </a:r>
              <a:r>
                <a:rPr lang="en-US" altLang="x-none" sz="2800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multi-valued</a:t>
              </a:r>
              <a:r>
                <a:rPr lang="zh-CN" altLang="en-US" sz="2800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attribute, and others are single-valued attributes</a:t>
              </a:r>
              <a:endPara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2" charset="0"/>
              </a:endParaRPr>
            </a:p>
          </p:txBody>
        </p:sp>
        <p:sp>
          <p:nvSpPr>
            <p:cNvPr id="26651" name="箭头 3242"/>
            <p:cNvSpPr/>
            <p:nvPr/>
          </p:nvSpPr>
          <p:spPr>
            <a:xfrm flipH="1" flipV="1">
              <a:off x="11" y="-758"/>
              <a:ext cx="1817" cy="24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ysDash"/>
              <a:round/>
              <a:headEnd type="none" w="med" len="med"/>
              <a:tailEnd type="arrow" w="med" len="med"/>
            </a:ln>
          </p:spPr>
          <p:txBody>
            <a:bodyPr anchor="t"/>
            <a:p>
              <a:pPr lvl="0"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6200" y="10160"/>
            <a:ext cx="2673350" cy="1257935"/>
            <a:chOff x="120" y="16"/>
            <a:chExt cx="4210" cy="1981"/>
          </a:xfrm>
        </p:grpSpPr>
        <p:sp>
          <p:nvSpPr>
            <p:cNvPr id="6" name="文本框 5"/>
            <p:cNvSpPr txBox="1"/>
            <p:nvPr/>
          </p:nvSpPr>
          <p:spPr>
            <a:xfrm>
              <a:off x="120" y="16"/>
              <a:ext cx="4211" cy="14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  <a:latin typeface="Arial" panose="020B0604020202020204" pitchFamily="34" charset="0"/>
                </a:rPr>
                <a:t>eid is primary identifier</a:t>
              </a:r>
              <a:endParaRPr lang="en-US" altLang="zh-CN" sz="2800" b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7" name="直接箭头连接符 6"/>
            <p:cNvCxnSpPr/>
            <p:nvPr/>
          </p:nvCxnSpPr>
          <p:spPr>
            <a:xfrm>
              <a:off x="833" y="1465"/>
              <a:ext cx="470" cy="533"/>
            </a:xfrm>
            <a:prstGeom prst="straightConnector1">
              <a:avLst/>
            </a:prstGeom>
            <a:ln w="15875"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49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7650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r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x-none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7651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25" y="761365"/>
            <a:ext cx="9070975" cy="34156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文本框 1"/>
          <p:cNvSpPr txBox="1"/>
          <p:nvPr/>
        </p:nvSpPr>
        <p:spPr>
          <a:xfrm>
            <a:off x="3491865" y="4455160"/>
            <a:ext cx="182499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x-none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(Figure 6.2)</a:t>
            </a:r>
            <a:endParaRPr lang="en-US" altLang="x-none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6866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r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x-none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6867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6868" name="Rectangle 3"/>
          <p:cNvSpPr>
            <a:spLocks noGrp="1"/>
          </p:cNvSpPr>
          <p:nvPr>
            <p:ph type="body"/>
          </p:nvPr>
        </p:nvSpPr>
        <p:spPr>
          <a:xfrm>
            <a:off x="0" y="49213"/>
            <a:ext cx="9109075" cy="6548437"/>
          </a:xfrm>
        </p:spPr>
        <p:txBody>
          <a:bodyPr wrap="square" anchor="t"/>
          <a:p>
            <a:pPr marL="0" lvl="0" indent="0" eaLnBrk="1" hangingPunct="1">
              <a:spcBef>
                <a:spcPct val="10000"/>
              </a:spcBef>
              <a:buNone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Review1: Entity&amp;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E-R diagrams</a:t>
            </a:r>
            <a:endParaRPr lang="en-US" altLang="x-none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0" indent="-285750" eaLnBrk="1" hangingPunct="1">
              <a:spcBef>
                <a:spcPts val="1200"/>
              </a:spcBef>
            </a:pPr>
            <a:r>
              <a:rPr lang="en-US" altLang="x-none" dirty="0">
                <a:ea typeface="宋体" panose="02010600030101010101" pitchFamily="2" charset="-122"/>
              </a:rPr>
              <a:t>a entity</a:t>
            </a:r>
            <a:endParaRPr lang="en-US" altLang="x-none" dirty="0">
              <a:ea typeface="宋体" panose="02010600030101010101" pitchFamily="2" charset="-122"/>
            </a:endParaRPr>
          </a:p>
          <a:p>
            <a:pPr lvl="1" indent="-228600" eaLnBrk="1" hangingPunct="1">
              <a:spcBef>
                <a:spcPct val="10000"/>
              </a:spcBef>
            </a:pPr>
            <a:r>
              <a:rPr lang="en-US" altLang="x-none" sz="2600" dirty="0">
                <a:ea typeface="宋体" panose="02010600030101010101" pitchFamily="2" charset="-122"/>
              </a:rPr>
              <a:t>representing as a rectangle</a:t>
            </a:r>
            <a:endParaRPr lang="en-US" altLang="x-none" sz="2600" dirty="0">
              <a:ea typeface="宋体" panose="02010600030101010101" pitchFamily="2" charset="-122"/>
            </a:endParaRPr>
          </a:p>
          <a:p>
            <a:pPr lvl="0" indent="-285750" eaLnBrk="1" hangingPunct="1">
              <a:spcBef>
                <a:spcPts val="1200"/>
              </a:spcBef>
            </a:pPr>
            <a:r>
              <a:rPr lang="en-US" altLang="x-none" dirty="0">
                <a:ea typeface="宋体" panose="02010600030101010101" pitchFamily="2" charset="-122"/>
              </a:rPr>
              <a:t>a single-valued attribute</a:t>
            </a:r>
            <a:endParaRPr lang="en-US" altLang="x-none" dirty="0">
              <a:ea typeface="宋体" panose="02010600030101010101" pitchFamily="2" charset="-122"/>
            </a:endParaRPr>
          </a:p>
          <a:p>
            <a:pPr lvl="1" indent="-228600" eaLnBrk="1" hangingPunct="1">
              <a:spcBef>
                <a:spcPct val="10000"/>
              </a:spcBef>
            </a:pPr>
            <a:r>
              <a:rPr lang="en-US" altLang="x-none" sz="2600" dirty="0">
                <a:ea typeface="宋体" panose="02010600030101010101" pitchFamily="2" charset="-122"/>
              </a:rPr>
              <a:t>representing as a oval</a:t>
            </a:r>
            <a:endParaRPr lang="en-US" altLang="x-none" sz="2600" dirty="0">
              <a:ea typeface="宋体" panose="02010600030101010101" pitchFamily="2" charset="-122"/>
            </a:endParaRPr>
          </a:p>
          <a:p>
            <a:pPr lvl="1" indent="-228600" eaLnBrk="1" hangingPunct="1">
              <a:spcBef>
                <a:spcPct val="10000"/>
              </a:spcBef>
            </a:pPr>
            <a:r>
              <a:rPr lang="en-US" altLang="x-none" sz="2600" dirty="0">
                <a:ea typeface="宋体" panose="02010600030101010101" pitchFamily="2" charset="-122"/>
              </a:rPr>
              <a:t>attached by a straight line to the entity.</a:t>
            </a:r>
            <a:endParaRPr lang="en-US" altLang="x-none" sz="2600" dirty="0">
              <a:ea typeface="宋体" panose="02010600030101010101" pitchFamily="2" charset="-122"/>
            </a:endParaRPr>
          </a:p>
          <a:p>
            <a:pPr lvl="0" indent="-285750" eaLnBrk="1" hangingPunct="1">
              <a:spcBef>
                <a:spcPts val="1200"/>
              </a:spcBef>
            </a:pPr>
            <a:r>
              <a:rPr lang="en-US" altLang="x-none" dirty="0">
                <a:ea typeface="宋体" panose="02010600030101010101" pitchFamily="2" charset="-122"/>
              </a:rPr>
              <a:t>a composite attribute</a:t>
            </a:r>
            <a:endParaRPr lang="en-US" altLang="x-none" dirty="0">
              <a:ea typeface="宋体" panose="02010600030101010101" pitchFamily="2" charset="-122"/>
            </a:endParaRPr>
          </a:p>
          <a:p>
            <a:pPr lvl="1" indent="-228600" eaLnBrk="1" hangingPunct="1">
              <a:spcBef>
                <a:spcPct val="10000"/>
              </a:spcBef>
            </a:pPr>
            <a:r>
              <a:rPr lang="en-US" altLang="x-none" sz="2600" dirty="0">
                <a:ea typeface="宋体" panose="02010600030101010101" pitchFamily="2" charset="-122"/>
              </a:rPr>
              <a:t>is also in an oval attached directly to the entity</a:t>
            </a:r>
            <a:endParaRPr lang="en-US" altLang="x-none" sz="2600" dirty="0">
              <a:ea typeface="宋体" panose="02010600030101010101" pitchFamily="2" charset="-122"/>
            </a:endParaRPr>
          </a:p>
          <a:p>
            <a:pPr lvl="1" indent="-228600" eaLnBrk="1" hangingPunct="1">
              <a:spcBef>
                <a:spcPct val="10000"/>
              </a:spcBef>
            </a:pPr>
            <a:r>
              <a:rPr lang="en-US" altLang="x-none" sz="2600" dirty="0">
                <a:ea typeface="宋体" panose="02010600030101010101" pitchFamily="2" charset="-122"/>
              </a:rPr>
              <a:t>the simple attributes that make up the composite are attached to the composite oval.</a:t>
            </a:r>
            <a:endParaRPr lang="en-US" altLang="x-none" sz="2600" dirty="0">
              <a:ea typeface="宋体" panose="02010600030101010101" pitchFamily="2" charset="-122"/>
            </a:endParaRPr>
          </a:p>
          <a:p>
            <a:pPr lvl="0" indent="-285750" eaLnBrk="1" hangingPunct="1">
              <a:spcBef>
                <a:spcPts val="1200"/>
              </a:spcBef>
            </a:pPr>
            <a:r>
              <a:rPr lang="en-US" altLang="x-none" dirty="0">
                <a:ea typeface="宋体" panose="02010600030101010101" pitchFamily="2" charset="-122"/>
              </a:rPr>
              <a:t>a multi-valued attribute</a:t>
            </a:r>
            <a:endParaRPr lang="en-US" altLang="x-none" dirty="0">
              <a:ea typeface="宋体" panose="02010600030101010101" pitchFamily="2" charset="-122"/>
            </a:endParaRPr>
          </a:p>
          <a:p>
            <a:pPr lvl="1" indent="-228600" eaLnBrk="1" hangingPunct="1">
              <a:spcBef>
                <a:spcPct val="10000"/>
              </a:spcBef>
            </a:pPr>
            <a:r>
              <a:rPr lang="en-US" altLang="x-none" sz="2600" dirty="0">
                <a:ea typeface="宋体" panose="02010600030101010101" pitchFamily="2" charset="-122"/>
              </a:rPr>
              <a:t>is attached by a double line to the entity it describes.</a:t>
            </a:r>
            <a:endParaRPr lang="en-US" altLang="x-none" sz="2600" dirty="0"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2565" y="285115"/>
            <a:ext cx="3856990" cy="21717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7890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r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x-none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7891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7892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6.1 </a:t>
            </a:r>
            <a:r>
              <a:rPr lang="en-US" altLang="x-none" dirty="0">
                <a:ea typeface="宋体" panose="02010600030101010101" pitchFamily="2" charset="-122"/>
              </a:rPr>
              <a:t>Introduction to E-R Concepts</a:t>
            </a:r>
            <a:endParaRPr lang="en-US" altLang="x-none" dirty="0">
              <a:ea typeface="宋体" panose="02010600030101010101" pitchFamily="2" charset="-122"/>
            </a:endParaRPr>
          </a:p>
        </p:txBody>
      </p:sp>
      <p:sp>
        <p:nvSpPr>
          <p:cNvPr id="37894" name="Rectangle 3"/>
          <p:cNvSpPr>
            <a:spLocks noGrp="1"/>
          </p:cNvSpPr>
          <p:nvPr>
            <p:ph type="body"/>
          </p:nvPr>
        </p:nvSpPr>
        <p:spPr>
          <a:xfrm>
            <a:off x="0" y="698500"/>
            <a:ext cx="9109075" cy="1986280"/>
          </a:xfrm>
        </p:spPr>
        <p:txBody>
          <a:bodyPr wrap="square" anchor="t">
            <a:spAutoFit/>
          </a:bodyPr>
          <a:p>
            <a:pPr lvl="0" eaLnBrk="1" hangingPunct="1"/>
            <a:r>
              <a:rPr lang="en-US" altLang="x-none" dirty="0">
                <a:ea typeface="宋体" panose="02010600030101010101" pitchFamily="2" charset="-122"/>
              </a:rPr>
              <a:t>Transforming Entities and Attributes to Relations</a:t>
            </a:r>
            <a:endParaRPr lang="en-US" altLang="x-none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x-none" u="sng" dirty="0">
                <a:ea typeface="宋体" panose="02010600030101010101" pitchFamily="2" charset="-122"/>
              </a:rPr>
              <a:t>rule 1</a:t>
            </a:r>
            <a:r>
              <a:rPr lang="en-US" altLang="x-none" dirty="0">
                <a:ea typeface="宋体" panose="02010600030101010101" pitchFamily="2" charset="-122"/>
              </a:rPr>
              <a:t>: </a:t>
            </a:r>
            <a:r>
              <a:rPr lang="en-US" altLang="x-none" dirty="0">
                <a:ea typeface="宋体" panose="02010600030101010101" pitchFamily="2" charset="-122"/>
                <a:sym typeface="+mn-ea"/>
              </a:rPr>
              <a:t>An entity is mapped to a single table.</a:t>
            </a:r>
            <a:endParaRPr lang="en-US" altLang="x-none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x-none" u="sng" dirty="0">
                <a:ea typeface="宋体" panose="02010600030101010101" pitchFamily="2" charset="-122"/>
              </a:rPr>
              <a:t>rule 2</a:t>
            </a:r>
            <a:r>
              <a:rPr lang="en-US" altLang="x-none" dirty="0">
                <a:ea typeface="宋体" panose="02010600030101010101" pitchFamily="2" charset="-122"/>
              </a:rPr>
              <a:t>: </a:t>
            </a:r>
            <a:r>
              <a:rPr lang="en-US" altLang="x-none" dirty="0">
                <a:ea typeface="宋体" panose="02010600030101010101" pitchFamily="2" charset="-122"/>
                <a:sym typeface="+mn-ea"/>
              </a:rPr>
              <a:t>A multi-valued attribute must be mapped to its own table.</a:t>
            </a:r>
            <a:endParaRPr lang="en-US" altLang="x-none" dirty="0">
              <a:ea typeface="宋体" panose="02010600030101010101" pitchFamily="2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630" y="2824480"/>
            <a:ext cx="4789170" cy="3119755"/>
          </a:xfrm>
          <a:prstGeom prst="rect">
            <a:avLst/>
          </a:prstGeom>
        </p:spPr>
      </p:pic>
      <p:sp>
        <p:nvSpPr>
          <p:cNvPr id="2" name="右箭头 1"/>
          <p:cNvSpPr/>
          <p:nvPr/>
        </p:nvSpPr>
        <p:spPr>
          <a:xfrm>
            <a:off x="4211955" y="3820160"/>
            <a:ext cx="791845" cy="3600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7485" y="2752725"/>
            <a:ext cx="3790315" cy="16383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995" y="4606290"/>
            <a:ext cx="2486025" cy="1638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7890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r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x-none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7891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7892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6.1 </a:t>
            </a:r>
            <a:r>
              <a:rPr lang="en-US" altLang="x-none" dirty="0">
                <a:ea typeface="宋体" panose="02010600030101010101" pitchFamily="2" charset="-122"/>
              </a:rPr>
              <a:t>Introduction to E-R Concepts</a:t>
            </a:r>
            <a:endParaRPr lang="en-US" altLang="x-none" dirty="0">
              <a:ea typeface="宋体" panose="02010600030101010101" pitchFamily="2" charset="-122"/>
            </a:endParaRPr>
          </a:p>
        </p:txBody>
      </p:sp>
      <p:sp>
        <p:nvSpPr>
          <p:cNvPr id="37894" name="Rectangle 3"/>
          <p:cNvSpPr>
            <a:spLocks noGrp="1"/>
          </p:cNvSpPr>
          <p:nvPr>
            <p:ph type="body"/>
          </p:nvPr>
        </p:nvSpPr>
        <p:spPr>
          <a:xfrm>
            <a:off x="0" y="698500"/>
            <a:ext cx="9109075" cy="5683250"/>
          </a:xfrm>
        </p:spPr>
        <p:txBody>
          <a:bodyPr wrap="square" anchor="t"/>
          <a:p>
            <a:pPr lvl="0" eaLnBrk="1" hangingPunct="1"/>
            <a:r>
              <a:rPr lang="en-US" altLang="x-none" sz="3000" dirty="0">
                <a:ea typeface="宋体" panose="02010600030101010101" pitchFamily="2" charset="-122"/>
              </a:rPr>
              <a:t>Transforming Entities and Attributes to Relations</a:t>
            </a:r>
            <a:r>
              <a:rPr lang="zh-CN" altLang="en-US" sz="3000" dirty="0">
                <a:ea typeface="宋体" panose="02010600030101010101" pitchFamily="2" charset="-122"/>
              </a:rPr>
              <a:t> </a:t>
            </a:r>
            <a:r>
              <a:rPr lang="zh-CN" altLang="en-US" sz="3000" dirty="0">
                <a:solidFill>
                  <a:srgbClr val="0000CC"/>
                </a:solidFill>
                <a:ea typeface="宋体" panose="02010600030101010101" pitchFamily="2" charset="-122"/>
              </a:rPr>
              <a:t>- </a:t>
            </a:r>
            <a:r>
              <a:rPr lang="en-US" altLang="x-none" sz="3000" u="sng" dirty="0">
                <a:solidFill>
                  <a:srgbClr val="0000CC"/>
                </a:solidFill>
                <a:ea typeface="宋体" panose="02010600030101010101" pitchFamily="2" charset="-122"/>
              </a:rPr>
              <a:t>Transformation Rule 1</a:t>
            </a:r>
            <a:endParaRPr lang="en-US" altLang="x-none" sz="3000" u="sng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lvl="2" indent="-228600" eaLnBrk="1" hangingPunct="1"/>
            <a:r>
              <a:rPr lang="en-US" altLang="x-none" sz="3000" dirty="0">
                <a:ea typeface="宋体" panose="02010600030101010101" pitchFamily="2" charset="-122"/>
              </a:rPr>
              <a:t>An entity is mapped to a single table.</a:t>
            </a:r>
            <a:endParaRPr lang="en-US" altLang="x-none" sz="3000" dirty="0">
              <a:ea typeface="宋体" panose="02010600030101010101" pitchFamily="2" charset="-122"/>
            </a:endParaRPr>
          </a:p>
          <a:p>
            <a:pPr lvl="3" indent="-228600" eaLnBrk="1" hangingPunct="1"/>
            <a:r>
              <a:rPr lang="en-US" altLang="x-none" sz="3000" i="1" dirty="0">
                <a:solidFill>
                  <a:schemeClr val="accent2"/>
                </a:solidFill>
                <a:ea typeface="宋体" panose="02010600030101010101" pitchFamily="2" charset="-122"/>
              </a:rPr>
              <a:t>The single-valued attributes of the Entity are mapped to columns.</a:t>
            </a:r>
            <a:endParaRPr lang="en-US" altLang="x-none" sz="3000" i="1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lvl="3" indent="-228600" eaLnBrk="1" hangingPunct="1"/>
            <a:r>
              <a:rPr lang="en-US" altLang="x-none" sz="3000" dirty="0">
                <a:ea typeface="宋体" panose="02010600030101010101" pitchFamily="2" charset="-122"/>
              </a:rPr>
              <a:t>The composite attributes are mapped to multiple simple columns.</a:t>
            </a:r>
            <a:endParaRPr lang="en-US" altLang="x-none" sz="3000" dirty="0">
              <a:ea typeface="宋体" panose="02010600030101010101" pitchFamily="2" charset="-122"/>
            </a:endParaRPr>
          </a:p>
          <a:p>
            <a:pPr lvl="2" indent="-228600" eaLnBrk="1" hangingPunct="1"/>
            <a:r>
              <a:rPr lang="en-US" altLang="x-none" sz="3000" dirty="0">
                <a:ea typeface="宋体" panose="02010600030101010101" pitchFamily="2" charset="-122"/>
              </a:rPr>
              <a:t>Entity occurrences become rows of the table.</a:t>
            </a:r>
            <a:endParaRPr lang="en-US" altLang="x-none" sz="3000" dirty="0">
              <a:ea typeface="宋体" panose="02010600030101010101" pitchFamily="2" charset="-122"/>
            </a:endParaRPr>
          </a:p>
          <a:p>
            <a:pPr lvl="2" indent="-228600" eaLnBrk="1" hangingPunct="1"/>
            <a:endParaRPr lang="en-US" altLang="x-none" sz="3000" dirty="0">
              <a:ea typeface="宋体" panose="02010600030101010101" pitchFamily="2" charset="-122"/>
            </a:endParaRPr>
          </a:p>
          <a:p>
            <a:pPr lvl="1" indent="-285750" eaLnBrk="1" hangingPunct="1"/>
            <a:r>
              <a:rPr lang="en-US" altLang="x-none" sz="3000" dirty="0">
                <a:ea typeface="宋体" panose="02010600030101010101" pitchFamily="2" charset="-122"/>
              </a:rPr>
              <a:t>Example 6.1.1,  </a:t>
            </a:r>
            <a:r>
              <a:rPr lang="zh-CN" altLang="en-US" sz="3000" dirty="0">
                <a:ea typeface="宋体" panose="02010600030101010101" pitchFamily="2" charset="-122"/>
              </a:rPr>
              <a:t>Fig. 6.2</a:t>
            </a:r>
            <a:endParaRPr lang="en-US" altLang="x-none" sz="3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charRg st="286" end="3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4">
                                            <p:txEl>
                                              <p:charRg st="286" end="3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标题 3891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x-none" u="sng" dirty="0">
                <a:ea typeface="宋体" panose="02010600030101010101" pitchFamily="2" charset="-122"/>
              </a:rPr>
              <a:t>Transformation Rule 1</a:t>
            </a:r>
            <a:endParaRPr lang="en-US" altLang="x-none" u="sng" dirty="0">
              <a:ea typeface="宋体" panose="02010600030101010101" pitchFamily="2" charset="-122"/>
            </a:endParaRPr>
          </a:p>
        </p:txBody>
      </p:sp>
      <p:sp>
        <p:nvSpPr>
          <p:cNvPr id="38915" name="文本框 38915"/>
          <p:cNvSpPr txBox="1"/>
          <p:nvPr/>
        </p:nvSpPr>
        <p:spPr>
          <a:xfrm>
            <a:off x="36513" y="4019550"/>
            <a:ext cx="9072562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lIns="90170" tIns="46990" rIns="90170" bIns="46990" anchor="t">
            <a:spAutoFit/>
          </a:bodyPr>
          <a:p>
            <a:pPr lvl="0" algn="ctr"/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Figure 6.2  Example of E-R Diagrams with Entities and Attributes</a:t>
            </a:r>
            <a:endParaRPr lang="zh-CN" altLang="en-US" b="1" dirty="0">
              <a:solidFill>
                <a:schemeClr val="accent2"/>
              </a:solidFill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38917" name="文本框 38916"/>
          <p:cNvSpPr txBox="1"/>
          <p:nvPr/>
        </p:nvSpPr>
        <p:spPr>
          <a:xfrm>
            <a:off x="323850" y="4800600"/>
            <a:ext cx="8651875" cy="119126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lIns="90170" tIns="46990" rIns="90170" bIns="46990" anchor="t">
            <a:spAutoFit/>
          </a:bodyPr>
          <a:p>
            <a:pPr lvl="0">
              <a:lnSpc>
                <a:spcPct val="120000"/>
              </a:lnSpc>
            </a:pPr>
            <a:r>
              <a:rPr lang="en-US" altLang="x-none" sz="3000" b="1" dirty="0">
                <a:latin typeface="Arial" panose="020B0604020202020204" pitchFamily="34" charset="0"/>
                <a:ea typeface="宋体" panose="02010600030101010101" pitchFamily="2" charset="-122"/>
              </a:rPr>
              <a:t>Students(</a:t>
            </a:r>
            <a:r>
              <a:rPr lang="en-US" altLang="x-none" sz="3000" b="1" i="1" u="sng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sid</a:t>
            </a:r>
            <a:r>
              <a:rPr lang="en-US" altLang="x-none" sz="3000" b="1" dirty="0">
                <a:latin typeface="Arial" panose="020B0604020202020204" pitchFamily="34" charset="0"/>
                <a:ea typeface="宋体" panose="02010600030101010101" pitchFamily="2" charset="-122"/>
              </a:rPr>
              <a:t>, lname, fname, midinitial)</a:t>
            </a:r>
            <a:endParaRPr lang="en-US" altLang="x-none" sz="3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20000"/>
              </a:lnSpc>
            </a:pPr>
            <a:r>
              <a:rPr lang="en-US" altLang="x-none" sz="3000" b="1" dirty="0">
                <a:latin typeface="Arial" panose="020B0604020202020204" pitchFamily="34" charset="0"/>
                <a:ea typeface="宋体" panose="02010600030101010101" pitchFamily="2" charset="-122"/>
              </a:rPr>
              <a:t>Employees(</a:t>
            </a:r>
            <a:r>
              <a:rPr lang="en-US" altLang="x-none" sz="3000" b="1" i="1" u="sng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eid</a:t>
            </a:r>
            <a:r>
              <a:rPr lang="en-US" altLang="x-none" sz="3000" b="1" dirty="0">
                <a:latin typeface="Arial" panose="020B0604020202020204" pitchFamily="34" charset="0"/>
                <a:ea typeface="宋体" panose="02010600030101010101" pitchFamily="2" charset="-122"/>
              </a:rPr>
              <a:t>, staddress, city, state, zipcode)</a:t>
            </a:r>
            <a:endParaRPr lang="en-US" altLang="x-none" sz="3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25" y="617855"/>
            <a:ext cx="9070975" cy="341566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7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charRg st="39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917">
                                            <p:txEl>
                                              <p:charRg st="39" end="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40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6.1 </a:t>
            </a:r>
            <a:r>
              <a:rPr lang="en-US" altLang="x-none" dirty="0">
                <a:ea typeface="宋体" panose="02010600030101010101" pitchFamily="2" charset="-122"/>
              </a:rPr>
              <a:t>Introduction to E-R Concepts</a:t>
            </a:r>
            <a:endParaRPr lang="en-US" altLang="x-none" dirty="0">
              <a:ea typeface="宋体" panose="02010600030101010101" pitchFamily="2" charset="-122"/>
            </a:endParaRPr>
          </a:p>
        </p:txBody>
      </p:sp>
      <p:sp>
        <p:nvSpPr>
          <p:cNvPr id="39941" name="Rectangle 3"/>
          <p:cNvSpPr>
            <a:spLocks noGrp="1"/>
          </p:cNvSpPr>
          <p:nvPr>
            <p:ph type="body"/>
          </p:nvPr>
        </p:nvSpPr>
        <p:spPr>
          <a:xfrm>
            <a:off x="34925" y="703263"/>
            <a:ext cx="9074150" cy="2005012"/>
          </a:xfrm>
        </p:spPr>
        <p:txBody>
          <a:bodyPr wrap="square" anchor="t"/>
          <a:p>
            <a:pPr lvl="0">
              <a:spcBef>
                <a:spcPct val="10000"/>
              </a:spcBef>
            </a:pPr>
            <a:r>
              <a:rPr lang="en-US" altLang="x-none" dirty="0">
                <a:ea typeface="宋体" panose="02010600030101010101" pitchFamily="2" charset="-122"/>
              </a:rPr>
              <a:t>Transforming Entities and Attributes to Relations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0000CC"/>
                </a:solidFill>
                <a:ea typeface="宋体" panose="02010600030101010101" pitchFamily="2" charset="-122"/>
              </a:rPr>
              <a:t>- </a:t>
            </a:r>
            <a:r>
              <a:rPr lang="en-US" altLang="x-none" u="sng" dirty="0">
                <a:solidFill>
                  <a:srgbClr val="0000CC"/>
                </a:solidFill>
                <a:ea typeface="宋体" panose="02010600030101010101" pitchFamily="2" charset="-122"/>
              </a:rPr>
              <a:t>Transformation Rule 2</a:t>
            </a:r>
            <a:endParaRPr lang="en-US" altLang="x-none" u="sng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marL="916305" lvl="2" indent="-457200">
              <a:spcBef>
                <a:spcPct val="10000"/>
              </a:spcBef>
              <a:buFont typeface="Wingdings" panose="05000000000000000000" charset="0"/>
              <a:buChar char="Ø"/>
            </a:pPr>
            <a:r>
              <a:rPr lang="en-US" altLang="x-none" dirty="0">
                <a:ea typeface="宋体" panose="02010600030101010101" pitchFamily="2" charset="-122"/>
              </a:rPr>
              <a:t>A multi-valued attribute must be mapped to its own table.</a:t>
            </a:r>
            <a:endParaRPr lang="en-US" altLang="x-none" dirty="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  <p:sp>
        <p:nvSpPr>
          <p:cNvPr id="39943" name="文本框 39942"/>
          <p:cNvSpPr txBox="1"/>
          <p:nvPr/>
        </p:nvSpPr>
        <p:spPr>
          <a:xfrm>
            <a:off x="323850" y="2717800"/>
            <a:ext cx="8651875" cy="1758950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0170" tIns="46990" rIns="90170" bIns="46990" anchor="t">
            <a:spAutoFit/>
          </a:bodyPr>
          <a:p>
            <a:pPr lvl="0">
              <a:lnSpc>
                <a:spcPct val="120000"/>
              </a:lnSpc>
            </a:pPr>
            <a:r>
              <a:rPr lang="en-US" altLang="x-none" sz="3000" b="1" dirty="0">
                <a:latin typeface="Arial" panose="020B0604020202020204" pitchFamily="34" charset="0"/>
                <a:ea typeface="宋体" panose="02010600030101010101" pitchFamily="2" charset="-122"/>
              </a:rPr>
              <a:t>Employees(</a:t>
            </a:r>
            <a:r>
              <a:rPr lang="en-US" altLang="x-none" sz="3000" b="1" i="1" u="sng" dirty="0">
                <a:latin typeface="Arial" panose="020B0604020202020204" pitchFamily="34" charset="0"/>
                <a:ea typeface="宋体" panose="02010600030101010101" pitchFamily="2" charset="-122"/>
              </a:rPr>
              <a:t>eid</a:t>
            </a:r>
            <a:r>
              <a:rPr lang="en-US" altLang="x-none" sz="3000" b="1" dirty="0">
                <a:latin typeface="Arial" panose="020B0604020202020204" pitchFamily="34" charset="0"/>
                <a:ea typeface="宋体" panose="02010600030101010101" pitchFamily="2" charset="-122"/>
              </a:rPr>
              <a:t>, staddress, city, state, zipcode)</a:t>
            </a:r>
            <a:endParaRPr lang="en-US" altLang="x-none" sz="3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20000"/>
              </a:lnSpc>
            </a:pPr>
            <a:endParaRPr lang="en-US" altLang="x-none" sz="30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20000"/>
              </a:lnSpc>
            </a:pPr>
            <a:r>
              <a:rPr lang="en-US" altLang="x-none" sz="3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hobbies(hobby, eid)</a:t>
            </a:r>
            <a:endParaRPr lang="en-US" altLang="x-none" sz="30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9944" name="图片 399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8" y="5302250"/>
            <a:ext cx="4500562" cy="57467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9945" name="组合 39944"/>
          <p:cNvGrpSpPr>
            <a:grpSpLocks noChangeAspect="1"/>
          </p:cNvGrpSpPr>
          <p:nvPr/>
        </p:nvGrpSpPr>
        <p:grpSpPr>
          <a:xfrm>
            <a:off x="4572000" y="3357563"/>
            <a:ext cx="4518025" cy="3424237"/>
            <a:chOff x="0" y="0"/>
            <a:chExt cx="7116" cy="5393"/>
          </a:xfrm>
        </p:grpSpPr>
        <p:pic>
          <p:nvPicPr>
            <p:cNvPr id="2" name="图片 3994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7116" cy="4763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</p:pic>
        <p:pic>
          <p:nvPicPr>
            <p:cNvPr id="39946" name="图片 399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9" y="4763"/>
              <a:ext cx="5443" cy="630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0962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r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x-none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0963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0964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6.1 </a:t>
            </a:r>
            <a:r>
              <a:rPr lang="en-US" altLang="x-none" dirty="0">
                <a:ea typeface="宋体" panose="02010600030101010101" pitchFamily="2" charset="-122"/>
              </a:rPr>
              <a:t>Introduction to E-R Concepts</a:t>
            </a:r>
            <a:endParaRPr lang="en-US" altLang="x-none" dirty="0">
              <a:ea typeface="宋体" panose="02010600030101010101" pitchFamily="2" charset="-122"/>
            </a:endParaRPr>
          </a:p>
        </p:txBody>
      </p:sp>
      <p:sp>
        <p:nvSpPr>
          <p:cNvPr id="40965" name="Rectangle 3"/>
          <p:cNvSpPr>
            <a:spLocks noGrp="1"/>
          </p:cNvSpPr>
          <p:nvPr>
            <p:ph type="body"/>
          </p:nvPr>
        </p:nvSpPr>
        <p:spPr>
          <a:xfrm>
            <a:off x="34925" y="774700"/>
            <a:ext cx="9074150" cy="5486400"/>
          </a:xfrm>
        </p:spPr>
        <p:txBody>
          <a:bodyPr wrap="square" anchor="t"/>
          <a:p>
            <a:pPr lvl="0" eaLnBrk="1" hangingPunct="1">
              <a:lnSpc>
                <a:spcPct val="90000"/>
              </a:lnSpc>
            </a:pPr>
            <a:r>
              <a:rPr lang="en-US" altLang="x-none" sz="3000" dirty="0">
                <a:ea typeface="宋体" panose="02010600030101010101" pitchFamily="2" charset="-122"/>
              </a:rPr>
              <a:t>Relationships</a:t>
            </a:r>
            <a:r>
              <a:rPr lang="en-US" altLang="x-none" sz="3000" dirty="0">
                <a:solidFill>
                  <a:schemeClr val="tx1"/>
                </a:solidFill>
                <a:ea typeface="宋体" panose="02010600030101010101" pitchFamily="2" charset="-122"/>
              </a:rPr>
              <a:t>（</a:t>
            </a:r>
            <a:r>
              <a:rPr lang="zh-CN" altLang="en-US" sz="3000" dirty="0">
                <a:solidFill>
                  <a:schemeClr val="tx1"/>
                </a:solidFill>
                <a:ea typeface="宋体" panose="02010600030101010101" pitchFamily="2" charset="-122"/>
              </a:rPr>
              <a:t>联系）</a:t>
            </a:r>
            <a:r>
              <a:rPr lang="en-US" altLang="x-none" sz="3000" dirty="0">
                <a:ea typeface="宋体" panose="02010600030101010101" pitchFamily="2" charset="-122"/>
              </a:rPr>
              <a:t>among Entities</a:t>
            </a:r>
            <a:endParaRPr lang="en-US" altLang="x-none" sz="3000" dirty="0">
              <a:ea typeface="宋体" panose="02010600030101010101" pitchFamily="2" charset="-122"/>
            </a:endParaRPr>
          </a:p>
          <a:p>
            <a:pPr lvl="1" indent="-285750" eaLnBrk="1" hangingPunct="1">
              <a:lnSpc>
                <a:spcPct val="90000"/>
              </a:lnSpc>
            </a:pPr>
            <a:r>
              <a:rPr lang="en-US" altLang="x-none" dirty="0">
                <a:ea typeface="宋体" panose="02010600030101010101" pitchFamily="2" charset="-122"/>
              </a:rPr>
              <a:t>A relationship captures how entities are related to one another.</a:t>
            </a:r>
            <a:endParaRPr lang="en-US" altLang="x-none" dirty="0">
              <a:ea typeface="宋体" panose="02010600030101010101" pitchFamily="2" charset="-122"/>
            </a:endParaRPr>
          </a:p>
          <a:p>
            <a:pPr lvl="1" indent="-285750" eaLnBrk="1" hangingPunct="1">
              <a:lnSpc>
                <a:spcPct val="90000"/>
              </a:lnSpc>
            </a:pPr>
            <a:endParaRPr lang="en-US" altLang="x-none" dirty="0">
              <a:ea typeface="宋体" panose="02010600030101010101" pitchFamily="2" charset="-122"/>
            </a:endParaRPr>
          </a:p>
          <a:p>
            <a:pPr lvl="1" indent="-285750" eaLnBrk="1" hangingPunct="1">
              <a:lnSpc>
                <a:spcPct val="90000"/>
              </a:lnSpc>
            </a:pPr>
            <a:r>
              <a:rPr lang="en-US" altLang="x-none" dirty="0">
                <a:ea typeface="宋体" panose="02010600030101010101" pitchFamily="2" charset="-122"/>
              </a:rPr>
              <a:t> Relationships can be thought of as verbs, linking two or more nouns (</a:t>
            </a:r>
            <a:r>
              <a:rPr lang="en-US" altLang="x-none" i="1" dirty="0">
                <a:ea typeface="宋体" panose="02010600030101010101" pitchFamily="2" charset="-122"/>
              </a:rPr>
              <a:t>entity instances</a:t>
            </a:r>
            <a:r>
              <a:rPr lang="en-US" altLang="x-none" dirty="0">
                <a:ea typeface="宋体" panose="02010600030101010101" pitchFamily="2" charset="-122"/>
              </a:rPr>
              <a:t>).</a:t>
            </a:r>
            <a:endParaRPr lang="en-US" altLang="x-none" dirty="0">
              <a:ea typeface="宋体" panose="02010600030101010101" pitchFamily="2" charset="-122"/>
            </a:endParaRPr>
          </a:p>
          <a:p>
            <a:pPr lvl="2" indent="-285750" eaLnBrk="1" hangingPunct="1">
              <a:lnSpc>
                <a:spcPct val="90000"/>
              </a:lnSpc>
            </a:pPr>
            <a:r>
              <a:rPr lang="en-US" altLang="x-none" dirty="0">
                <a:ea typeface="宋体" panose="02010600030101010101" pitchFamily="2" charset="-122"/>
              </a:rPr>
              <a:t>own, compose, ......</a:t>
            </a:r>
            <a:endParaRPr lang="en-US" altLang="x-none" dirty="0">
              <a:ea typeface="宋体" panose="02010600030101010101" pitchFamily="2" charset="-122"/>
            </a:endParaRPr>
          </a:p>
          <a:p>
            <a:pPr lvl="2" indent="-285750" eaLnBrk="1" hangingPunct="1">
              <a:lnSpc>
                <a:spcPct val="90000"/>
              </a:lnSpc>
            </a:pPr>
            <a:r>
              <a:rPr lang="en-US" altLang="x-none" dirty="0">
                <a:ea typeface="宋体" panose="02010600030101010101" pitchFamily="2" charset="-122"/>
              </a:rPr>
              <a:t>manage, sale, match, ......</a:t>
            </a:r>
            <a:endParaRPr lang="en-US" altLang="x-none" dirty="0">
              <a:ea typeface="宋体" panose="02010600030101010101" pitchFamily="2" charset="-122"/>
            </a:endParaRPr>
          </a:p>
          <a:p>
            <a:pPr lvl="2" indent="-285750" eaLnBrk="1" hangingPunct="1">
              <a:lnSpc>
                <a:spcPct val="90000"/>
              </a:lnSpc>
            </a:pPr>
            <a:r>
              <a:rPr lang="en-US" altLang="x-none" dirty="0">
                <a:ea typeface="宋体" panose="02010600030101010101" pitchFamily="2" charset="-122"/>
              </a:rPr>
              <a:t>teach, works_on, ......</a:t>
            </a:r>
            <a:endParaRPr lang="en-US" altLang="x-none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0962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r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x-none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0963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0964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6.1 </a:t>
            </a:r>
            <a:r>
              <a:rPr lang="en-US" altLang="x-none" dirty="0">
                <a:ea typeface="宋体" panose="02010600030101010101" pitchFamily="2" charset="-122"/>
              </a:rPr>
              <a:t>Introduction to E-R Concepts</a:t>
            </a:r>
            <a:endParaRPr lang="en-US" altLang="x-none" dirty="0">
              <a:ea typeface="宋体" panose="02010600030101010101" pitchFamily="2" charset="-122"/>
            </a:endParaRPr>
          </a:p>
        </p:txBody>
      </p:sp>
      <p:sp>
        <p:nvSpPr>
          <p:cNvPr id="40965" name="Rectangle 3"/>
          <p:cNvSpPr>
            <a:spLocks noGrp="1"/>
          </p:cNvSpPr>
          <p:nvPr>
            <p:ph type="body"/>
          </p:nvPr>
        </p:nvSpPr>
        <p:spPr>
          <a:xfrm>
            <a:off x="34925" y="702945"/>
            <a:ext cx="9074150" cy="2491740"/>
          </a:xfrm>
        </p:spPr>
        <p:txBody>
          <a:bodyPr wrap="square" anchor="t">
            <a:spAutoFit/>
          </a:bodyPr>
          <a:p>
            <a:pPr marL="342900" lvl="0" indent="-342900"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x-none" sz="2600" dirty="0">
                <a:ea typeface="宋体" panose="02010600030101010101" pitchFamily="2" charset="-122"/>
              </a:rPr>
              <a:t>Def. 6.1.3. Relationship (pg. 335). </a:t>
            </a:r>
            <a:endParaRPr lang="en-US" altLang="x-none" sz="2600" dirty="0">
              <a:ea typeface="宋体" panose="02010600030101010101" pitchFamily="2" charset="-122"/>
            </a:endParaRPr>
          </a:p>
          <a:p>
            <a:pPr marL="654685" lvl="1" indent="-339090"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x-none" sz="2600" dirty="0">
                <a:ea typeface="宋体" panose="02010600030101010101" pitchFamily="2" charset="-122"/>
              </a:rPr>
              <a:t>Given an ordered list of m entities (E</a:t>
            </a:r>
            <a:r>
              <a:rPr lang="en-US" altLang="x-none" sz="2600" baseline="-25000" dirty="0">
                <a:ea typeface="宋体" panose="02010600030101010101" pitchFamily="2" charset="-122"/>
              </a:rPr>
              <a:t>1</a:t>
            </a:r>
            <a:r>
              <a:rPr lang="en-US" altLang="x-none" sz="2600" dirty="0">
                <a:ea typeface="宋体" panose="02010600030101010101" pitchFamily="2" charset="-122"/>
              </a:rPr>
              <a:t>,E</a:t>
            </a:r>
            <a:r>
              <a:rPr lang="en-US" altLang="x-none" sz="2600" baseline="-25000" dirty="0">
                <a:ea typeface="宋体" panose="02010600030101010101" pitchFamily="2" charset="-122"/>
                <a:sym typeface="Arial" panose="020B0604020202020204" pitchFamily="34" charset="0"/>
              </a:rPr>
              <a:t>2</a:t>
            </a:r>
            <a:r>
              <a:rPr lang="en-US" altLang="x-none" sz="2600" dirty="0">
                <a:ea typeface="宋体" panose="02010600030101010101" pitchFamily="2" charset="-122"/>
              </a:rPr>
              <a:t>,...,E</a:t>
            </a:r>
            <a:r>
              <a:rPr lang="en-US" altLang="x-none" sz="2600" baseline="-25000" dirty="0">
                <a:ea typeface="宋体" panose="02010600030101010101" pitchFamily="2" charset="-122"/>
                <a:sym typeface="Arial" panose="020B0604020202020204" pitchFamily="34" charset="0"/>
              </a:rPr>
              <a:t>m</a:t>
            </a:r>
            <a:r>
              <a:rPr lang="en-US" altLang="x-none" sz="2600" dirty="0">
                <a:ea typeface="宋体" panose="02010600030101010101" pitchFamily="2" charset="-122"/>
              </a:rPr>
              <a:t>), </a:t>
            </a:r>
            <a:r>
              <a:rPr lang="en-US" altLang="x-none" sz="2600" dirty="0">
                <a:ea typeface="宋体" panose="02010600030101010101" pitchFamily="2" charset="-122"/>
                <a:sym typeface="+mn-ea"/>
              </a:rPr>
              <a:t>a </a:t>
            </a:r>
            <a:r>
              <a:rPr lang="en-US" altLang="x-none" sz="2600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relationship R</a:t>
            </a:r>
            <a:r>
              <a:rPr lang="en-US" altLang="x-none" sz="2600" dirty="0">
                <a:ea typeface="宋体" panose="02010600030101010101" pitchFamily="2" charset="-122"/>
                <a:sym typeface="+mn-ea"/>
              </a:rPr>
              <a:t> defines a rule of correspondence between the instances of these entities.</a:t>
            </a:r>
            <a:endParaRPr lang="en-US" altLang="x-none" sz="2600" dirty="0">
              <a:ea typeface="宋体" panose="02010600030101010101" pitchFamily="2" charset="-122"/>
            </a:endParaRPr>
          </a:p>
          <a:p>
            <a:pPr marL="676275" lvl="1" indent="-349250"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x-none" sz="2600" dirty="0">
                <a:ea typeface="宋体" panose="02010600030101010101" pitchFamily="2" charset="-122"/>
              </a:rPr>
              <a:t>the same entity may occur more than once in the list.</a:t>
            </a:r>
            <a:endParaRPr lang="en-US" altLang="x-none" sz="2600" dirty="0">
              <a:ea typeface="宋体" panose="02010600030101010101" pitchFamily="2" charset="-122"/>
            </a:endParaRP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34925" y="3425825"/>
            <a:ext cx="9074150" cy="16992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q"/>
              <a:defRPr sz="2800" b="1" u="none" kern="1200" baseline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Ø"/>
              <a:defRPr sz="2800" b="1" u="non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§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–"/>
              <a:defRPr sz="2800" b="1" u="non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76275" lvl="1" indent="-349250" eaLnBrk="1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x-none" sz="2600" dirty="0">
                <a:ea typeface="宋体" panose="02010600030101010101" pitchFamily="2" charset="-122"/>
              </a:rPr>
              <a:t>Examples:</a:t>
            </a:r>
            <a:endParaRPr lang="en-US" altLang="x-none" sz="2600" dirty="0">
              <a:ea typeface="宋体" panose="02010600030101010101" pitchFamily="2" charset="-122"/>
            </a:endParaRPr>
          </a:p>
          <a:p>
            <a:pPr marL="1133475" lvl="2" indent="-349250" eaLnBrk="1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x-none" sz="2600" dirty="0">
                <a:solidFill>
                  <a:srgbClr val="FF0000"/>
                </a:solidFill>
                <a:ea typeface="宋体" panose="02010600030101010101" pitchFamily="2" charset="-122"/>
              </a:rPr>
              <a:t>teach</a:t>
            </a:r>
            <a:r>
              <a:rPr lang="en-US" altLang="x-none" sz="2600" dirty="0">
                <a:ea typeface="宋体" panose="02010600030101010101" pitchFamily="2" charset="-122"/>
              </a:rPr>
              <a:t>: teacher, course</a:t>
            </a:r>
            <a:endParaRPr lang="en-US" altLang="x-none" sz="2600" dirty="0">
              <a:ea typeface="宋体" panose="02010600030101010101" pitchFamily="2" charset="-122"/>
            </a:endParaRPr>
          </a:p>
          <a:p>
            <a:pPr marL="1133475" lvl="2" indent="-349250" eaLnBrk="1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x-none" sz="2600" dirty="0">
                <a:solidFill>
                  <a:srgbClr val="FF0000"/>
                </a:solidFill>
                <a:ea typeface="宋体" panose="02010600030101010101" pitchFamily="2" charset="-122"/>
              </a:rPr>
              <a:t>order</a:t>
            </a:r>
            <a:r>
              <a:rPr lang="en-US" altLang="x-none" sz="2600" dirty="0">
                <a:ea typeface="宋体" panose="02010600030101010101" pitchFamily="2" charset="-122"/>
              </a:rPr>
              <a:t>: customer, agent, product</a:t>
            </a:r>
            <a:endParaRPr lang="en-US" altLang="x-none" sz="2600" dirty="0">
              <a:ea typeface="宋体" panose="02010600030101010101" pitchFamily="2" charset="-122"/>
            </a:endParaRPr>
          </a:p>
          <a:p>
            <a:pPr marL="1133475" lvl="2" indent="-349250" eaLnBrk="1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x-none" sz="2600" dirty="0">
                <a:solidFill>
                  <a:srgbClr val="FF0000"/>
                </a:solidFill>
                <a:ea typeface="宋体" panose="02010600030101010101" pitchFamily="2" charset="-122"/>
              </a:rPr>
              <a:t>match</a:t>
            </a:r>
            <a:r>
              <a:rPr lang="en-US" altLang="x-none" sz="2600" dirty="0">
                <a:ea typeface="宋体" panose="02010600030101010101" pitchFamily="2" charset="-122"/>
              </a:rPr>
              <a:t>: player1, player2, referee, ...</a:t>
            </a:r>
            <a:endParaRPr lang="en-US" altLang="x-none" sz="2600" dirty="0">
              <a:ea typeface="宋体" panose="02010600030101010101" pitchFamily="2" charset="-122"/>
            </a:endParaRPr>
          </a:p>
        </p:txBody>
      </p:sp>
      <p:sp>
        <p:nvSpPr>
          <p:cNvPr id="3" name="Rectangle 3"/>
          <p:cNvSpPr>
            <a:spLocks noGrp="1"/>
          </p:cNvSpPr>
          <p:nvPr/>
        </p:nvSpPr>
        <p:spPr>
          <a:xfrm>
            <a:off x="34925" y="5445760"/>
            <a:ext cx="9074150" cy="8102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q"/>
              <a:defRPr sz="2800" b="1" u="none" kern="1200" baseline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Ø"/>
              <a:defRPr sz="2800" b="1" u="non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§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–"/>
              <a:defRPr sz="2800" b="1" u="non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76275" lvl="1" indent="-349250" eaLnBrk="1" hangingPunct="1">
              <a:lnSpc>
                <a:spcPct val="90000"/>
              </a:lnSpc>
            </a:pPr>
            <a:r>
              <a:rPr lang="en-US" altLang="x-none" sz="2600" dirty="0">
                <a:ea typeface="宋体" panose="02010600030101010101" pitchFamily="2" charset="-122"/>
              </a:rPr>
              <a:t>Specifically, R represents a set of m-tuples, a subset of the Cartesian product of entity instances.</a:t>
            </a:r>
            <a:endParaRPr lang="en-US" altLang="x-none" sz="26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146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r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x-none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147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148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en-US" altLang="x-none" dirty="0">
                <a:ea typeface="宋体" panose="02010600030101010101" pitchFamily="2" charset="-122"/>
              </a:rPr>
              <a:t>Ch6  Database Design</a:t>
            </a:r>
            <a:endParaRPr lang="en-US" altLang="x-none" dirty="0">
              <a:ea typeface="宋体" panose="02010600030101010101" pitchFamily="2" charset="-122"/>
            </a:endParaRPr>
          </a:p>
        </p:txBody>
      </p:sp>
      <p:sp>
        <p:nvSpPr>
          <p:cNvPr id="6149" name="Rectangle 3"/>
          <p:cNvSpPr>
            <a:spLocks noGrp="1"/>
          </p:cNvSpPr>
          <p:nvPr>
            <p:ph type="body"/>
          </p:nvPr>
        </p:nvSpPr>
        <p:spPr>
          <a:xfrm>
            <a:off x="457200" y="838200"/>
            <a:ext cx="8229600" cy="5111750"/>
          </a:xfrm>
        </p:spPr>
        <p:txBody>
          <a:bodyPr wrap="square" anchor="t"/>
          <a:p>
            <a:pPr marL="438150" lvl="0" indent="-381000">
              <a:lnSpc>
                <a:spcPct val="150000"/>
              </a:lnSpc>
            </a:pPr>
            <a:r>
              <a:rPr lang="en-US" altLang="x-none" sz="3200" dirty="0">
                <a:ea typeface="宋体" panose="02010600030101010101" pitchFamily="2" charset="-122"/>
              </a:rPr>
              <a:t>how do we?</a:t>
            </a:r>
            <a:endParaRPr lang="en-US" altLang="x-none" sz="3200" dirty="0">
              <a:ea typeface="宋体" panose="02010600030101010101" pitchFamily="2" charset="-122"/>
            </a:endParaRPr>
          </a:p>
          <a:p>
            <a:pPr marL="1171575" lvl="1" indent="-657225">
              <a:lnSpc>
                <a:spcPct val="150000"/>
              </a:lnSpc>
              <a:buAutoNum type="arabicParenR"/>
            </a:pPr>
            <a:r>
              <a:rPr lang="en-US" altLang="x-none" sz="3200" dirty="0">
                <a:ea typeface="宋体" panose="02010600030101010101" pitchFamily="2" charset="-122"/>
              </a:rPr>
              <a:t>analyze an enterprise</a:t>
            </a:r>
            <a:endParaRPr lang="en-US" altLang="x-none" sz="3200" dirty="0">
              <a:ea typeface="宋体" panose="02010600030101010101" pitchFamily="2" charset="-122"/>
            </a:endParaRPr>
          </a:p>
          <a:p>
            <a:pPr marL="1171575" lvl="1" indent="-657225">
              <a:lnSpc>
                <a:spcPct val="150000"/>
              </a:lnSpc>
              <a:buAutoNum type="arabicParenR"/>
            </a:pPr>
            <a:r>
              <a:rPr lang="en-US" altLang="x-none" sz="3200" dirty="0">
                <a:ea typeface="宋体" panose="02010600030101010101" pitchFamily="2" charset="-122"/>
              </a:rPr>
              <a:t>list the data items for a database</a:t>
            </a:r>
            <a:endParaRPr lang="en-US" altLang="x-none" sz="3200" dirty="0">
              <a:ea typeface="宋体" panose="02010600030101010101" pitchFamily="2" charset="-122"/>
            </a:endParaRPr>
          </a:p>
          <a:p>
            <a:pPr marL="1171575" lvl="1" indent="-657225">
              <a:lnSpc>
                <a:spcPct val="150000"/>
              </a:lnSpc>
              <a:buAutoNum type="arabicParenR"/>
            </a:pPr>
            <a:r>
              <a:rPr lang="en-US" altLang="x-none" sz="3200" dirty="0">
                <a:ea typeface="宋体" panose="02010600030101010101" pitchFamily="2" charset="-122"/>
              </a:rPr>
              <a:t>decide how to place these data items columns in relational tables</a:t>
            </a:r>
            <a:endParaRPr lang="zh-CN" altLang="en-US" sz="3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0962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r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x-none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0963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0964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6.1 </a:t>
            </a:r>
            <a:r>
              <a:rPr lang="en-US" altLang="x-none" dirty="0">
                <a:ea typeface="宋体" panose="02010600030101010101" pitchFamily="2" charset="-122"/>
              </a:rPr>
              <a:t>Introduction to E-R Concepts</a:t>
            </a:r>
            <a:endParaRPr lang="en-US" altLang="x-none" dirty="0">
              <a:ea typeface="宋体" panose="02010600030101010101" pitchFamily="2" charset="-122"/>
            </a:endParaRPr>
          </a:p>
        </p:txBody>
      </p:sp>
      <p:sp>
        <p:nvSpPr>
          <p:cNvPr id="40965" name="Rectangle 3"/>
          <p:cNvSpPr>
            <a:spLocks noGrp="1"/>
          </p:cNvSpPr>
          <p:nvPr>
            <p:ph type="body"/>
          </p:nvPr>
        </p:nvSpPr>
        <p:spPr>
          <a:xfrm>
            <a:off x="34925" y="702945"/>
            <a:ext cx="9074150" cy="491490"/>
          </a:xfrm>
        </p:spPr>
        <p:txBody>
          <a:bodyPr wrap="square" anchor="t">
            <a:spAutoFit/>
          </a:bodyPr>
          <a:p>
            <a:pPr marL="342900" lvl="0" indent="-342900"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x-none" sz="2600" dirty="0">
                <a:ea typeface="宋体" panose="02010600030101010101" pitchFamily="2" charset="-122"/>
              </a:rPr>
              <a:t>Def. 6.1.3. Relationship:   </a:t>
            </a:r>
            <a:r>
              <a:rPr lang="en-US" altLang="x-none" sz="2600" dirty="0">
                <a:solidFill>
                  <a:schemeClr val="accent6"/>
                </a:solidFill>
                <a:ea typeface="宋体" panose="02010600030101010101" pitchFamily="2" charset="-122"/>
              </a:rPr>
              <a:t>(E</a:t>
            </a:r>
            <a:r>
              <a:rPr lang="en-US" altLang="x-none" sz="2600" baseline="-25000" dirty="0">
                <a:solidFill>
                  <a:schemeClr val="accent6"/>
                </a:solidFill>
                <a:ea typeface="宋体" panose="02010600030101010101" pitchFamily="2" charset="-122"/>
              </a:rPr>
              <a:t>1</a:t>
            </a:r>
            <a:r>
              <a:rPr lang="en-US" altLang="x-none" sz="2600" dirty="0">
                <a:solidFill>
                  <a:schemeClr val="accent6"/>
                </a:solidFill>
                <a:ea typeface="宋体" panose="02010600030101010101" pitchFamily="2" charset="-122"/>
              </a:rPr>
              <a:t>,E</a:t>
            </a:r>
            <a:r>
              <a:rPr lang="en-US" altLang="x-none" sz="2600" baseline="-25000" dirty="0">
                <a:solidFill>
                  <a:schemeClr val="accent6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2</a:t>
            </a:r>
            <a:r>
              <a:rPr lang="en-US" altLang="x-none" sz="2600" dirty="0">
                <a:solidFill>
                  <a:schemeClr val="accent6"/>
                </a:solidFill>
                <a:ea typeface="宋体" panose="02010600030101010101" pitchFamily="2" charset="-122"/>
              </a:rPr>
              <a:t>,...,E</a:t>
            </a:r>
            <a:r>
              <a:rPr lang="en-US" altLang="x-none" sz="2600" baseline="-25000" dirty="0">
                <a:solidFill>
                  <a:schemeClr val="accent6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m</a:t>
            </a:r>
            <a:r>
              <a:rPr lang="en-US" altLang="x-none" sz="2600" dirty="0">
                <a:solidFill>
                  <a:schemeClr val="accent6"/>
                </a:solidFill>
                <a:ea typeface="宋体" panose="02010600030101010101" pitchFamily="2" charset="-122"/>
              </a:rPr>
              <a:t>)</a:t>
            </a:r>
            <a:endParaRPr lang="en-US" altLang="x-none" sz="2600" dirty="0">
              <a:solidFill>
                <a:schemeClr val="accent6"/>
              </a:solidFill>
              <a:ea typeface="宋体" panose="02010600030101010101" pitchFamily="2" charset="-122"/>
            </a:endParaRP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34925" y="1273175"/>
            <a:ext cx="9074150" cy="15709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q"/>
              <a:defRPr sz="2800" b="1" u="none" kern="1200" baseline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Ø"/>
              <a:defRPr sz="2800" b="1" u="non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§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–"/>
              <a:defRPr sz="2800" b="1" u="non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9075" lvl="0" indent="-349250" eaLnBrk="1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x-none" sz="2400" dirty="0">
                <a:ea typeface="宋体" panose="02010600030101010101" pitchFamily="2" charset="-122"/>
              </a:rPr>
              <a:t>a relationship occurrence </a:t>
            </a:r>
            <a:r>
              <a:rPr lang="en-US" altLang="x-none" sz="2400" dirty="0">
                <a:solidFill>
                  <a:schemeClr val="accent6"/>
                </a:solidFill>
                <a:ea typeface="宋体" panose="02010600030101010101" pitchFamily="2" charset="-122"/>
              </a:rPr>
              <a:t>or</a:t>
            </a:r>
            <a:r>
              <a:rPr lang="en-US" altLang="x-none" sz="2400" dirty="0">
                <a:ea typeface="宋体" panose="02010600030101010101" pitchFamily="2" charset="-122"/>
              </a:rPr>
              <a:t> a relationship instance</a:t>
            </a:r>
            <a:endParaRPr lang="en-US" altLang="x-none" sz="2400" dirty="0">
              <a:ea typeface="宋体" panose="02010600030101010101" pitchFamily="2" charset="-122"/>
            </a:endParaRPr>
          </a:p>
          <a:p>
            <a:pPr marL="676275" lvl="1" indent="-349250" eaLnBrk="1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x-none" sz="2400" dirty="0">
                <a:solidFill>
                  <a:schemeClr val="accent6"/>
                </a:solidFill>
                <a:ea typeface="宋体" panose="02010600030101010101" pitchFamily="2" charset="-122"/>
              </a:rPr>
              <a:t>A particular occurrence of a relationship, corresponding to a tuple of entity occurrences (e</a:t>
            </a:r>
            <a:r>
              <a:rPr lang="en-US" altLang="x-none" sz="2400" baseline="-25000" dirty="0">
                <a:solidFill>
                  <a:schemeClr val="accent6"/>
                </a:solidFill>
                <a:ea typeface="宋体" panose="02010600030101010101" pitchFamily="2" charset="-122"/>
              </a:rPr>
              <a:t>1</a:t>
            </a:r>
            <a:r>
              <a:rPr lang="en-US" altLang="x-none" sz="2400" dirty="0">
                <a:solidFill>
                  <a:schemeClr val="accent6"/>
                </a:solidFill>
                <a:ea typeface="宋体" panose="02010600030101010101" pitchFamily="2" charset="-122"/>
              </a:rPr>
              <a:t>,e</a:t>
            </a:r>
            <a:r>
              <a:rPr lang="en-US" altLang="x-none" sz="2400" baseline="-25000" dirty="0">
                <a:solidFill>
                  <a:schemeClr val="accent6"/>
                </a:solidFill>
                <a:ea typeface="宋体" panose="02010600030101010101" pitchFamily="2" charset="-122"/>
              </a:rPr>
              <a:t>2</a:t>
            </a:r>
            <a:r>
              <a:rPr lang="en-US" altLang="x-none" sz="2400" dirty="0">
                <a:solidFill>
                  <a:schemeClr val="accent6"/>
                </a:solidFill>
                <a:ea typeface="宋体" panose="02010600030101010101" pitchFamily="2" charset="-122"/>
              </a:rPr>
              <a:t>,...,e</a:t>
            </a:r>
            <a:r>
              <a:rPr lang="en-US" altLang="x-none" sz="2400" baseline="-25000" dirty="0">
                <a:solidFill>
                  <a:schemeClr val="accent6"/>
                </a:solidFill>
                <a:ea typeface="宋体" panose="02010600030101010101" pitchFamily="2" charset="-122"/>
              </a:rPr>
              <a:t>m</a:t>
            </a:r>
            <a:r>
              <a:rPr lang="en-US" altLang="x-none" sz="2400" dirty="0">
                <a:solidFill>
                  <a:schemeClr val="accent6"/>
                </a:solidFill>
                <a:ea typeface="宋体" panose="02010600030101010101" pitchFamily="2" charset="-122"/>
              </a:rPr>
              <a:t>), where e</a:t>
            </a:r>
            <a:r>
              <a:rPr lang="en-US" altLang="x-none" sz="2400" baseline="-25000" dirty="0">
                <a:solidFill>
                  <a:schemeClr val="accent6"/>
                </a:solidFill>
                <a:ea typeface="宋体" panose="02010600030101010101" pitchFamily="2" charset="-122"/>
              </a:rPr>
              <a:t>i</a:t>
            </a:r>
            <a:r>
              <a:rPr lang="en-US" altLang="x-none" sz="2400" dirty="0">
                <a:solidFill>
                  <a:schemeClr val="accent6"/>
                </a:solidFill>
                <a:ea typeface="宋体" panose="02010600030101010101" pitchFamily="2" charset="-122"/>
              </a:rPr>
              <a:t> is an instance of E</a:t>
            </a:r>
            <a:r>
              <a:rPr lang="en-US" altLang="x-none" sz="2400" baseline="-25000" dirty="0">
                <a:solidFill>
                  <a:schemeClr val="accent6"/>
                </a:solidFill>
                <a:ea typeface="宋体" panose="02010600030101010101" pitchFamily="2" charset="-122"/>
              </a:rPr>
              <a:t>i</a:t>
            </a:r>
            <a:r>
              <a:rPr lang="en-US" altLang="x-none" sz="2400" dirty="0">
                <a:solidFill>
                  <a:schemeClr val="accent6"/>
                </a:solidFill>
                <a:ea typeface="宋体" panose="02010600030101010101" pitchFamily="2" charset="-122"/>
              </a:rPr>
              <a:t> in the relationship.</a:t>
            </a:r>
            <a:endParaRPr lang="en-US" altLang="x-none" sz="2400" dirty="0">
              <a:solidFill>
                <a:schemeClr val="accent6"/>
              </a:solidFill>
              <a:ea typeface="宋体" panose="02010600030101010101" pitchFamily="2" charset="-122"/>
            </a:endParaRPr>
          </a:p>
        </p:txBody>
      </p:sp>
      <p:sp>
        <p:nvSpPr>
          <p:cNvPr id="3" name="Rectangle 3"/>
          <p:cNvSpPr>
            <a:spLocks noGrp="1"/>
          </p:cNvSpPr>
          <p:nvPr/>
        </p:nvSpPr>
        <p:spPr>
          <a:xfrm>
            <a:off x="34925" y="3077845"/>
            <a:ext cx="9074150" cy="8293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q"/>
              <a:defRPr sz="2800" b="1" u="none" kern="1200" baseline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Ø"/>
              <a:defRPr sz="2800" b="1" u="non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§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–"/>
              <a:defRPr sz="2800" b="1" u="non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9075" lvl="0" indent="-349250" eaLnBrk="1" hangingPunct="1">
              <a:lnSpc>
                <a:spcPct val="90000"/>
              </a:lnSpc>
            </a:pPr>
            <a:r>
              <a:rPr lang="en-US" altLang="x-none" sz="2400" dirty="0">
                <a:ea typeface="宋体" panose="02010600030101010101" pitchFamily="2" charset="-122"/>
              </a:rPr>
              <a:t>degree of the relationship</a:t>
            </a:r>
            <a:endParaRPr lang="en-US" altLang="x-none" sz="2400" dirty="0">
              <a:ea typeface="宋体" panose="02010600030101010101" pitchFamily="2" charset="-122"/>
            </a:endParaRPr>
          </a:p>
          <a:p>
            <a:pPr marL="676275" lvl="1" indent="-349250" eaLnBrk="1" hangingPunct="1">
              <a:lnSpc>
                <a:spcPct val="90000"/>
              </a:lnSpc>
            </a:pPr>
            <a:r>
              <a:rPr lang="en-US" altLang="x-none" sz="2400" dirty="0">
                <a:ea typeface="宋体" panose="02010600030101010101" pitchFamily="2" charset="-122"/>
              </a:rPr>
              <a:t>the number of entities m in the defining list.</a:t>
            </a:r>
            <a:endParaRPr lang="en-US" altLang="x-none" sz="2400" dirty="0">
              <a:ea typeface="宋体" panose="02010600030101010101" pitchFamily="2" charset="-122"/>
            </a:endParaRPr>
          </a:p>
        </p:txBody>
      </p:sp>
      <p:sp>
        <p:nvSpPr>
          <p:cNvPr id="4" name="Rectangle 3"/>
          <p:cNvSpPr>
            <a:spLocks noGrp="1"/>
          </p:cNvSpPr>
          <p:nvPr/>
        </p:nvSpPr>
        <p:spPr>
          <a:xfrm>
            <a:off x="34925" y="4113530"/>
            <a:ext cx="9074150" cy="24530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q"/>
              <a:defRPr sz="2800" b="1" u="none" kern="1200" baseline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Ø"/>
              <a:defRPr sz="2800" b="1" u="non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§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–"/>
              <a:defRPr sz="2800" b="1" u="non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9075" lvl="0" indent="-349250" eaLnBrk="1" hangingPunct="1">
              <a:lnSpc>
                <a:spcPct val="90000"/>
              </a:lnSpc>
            </a:pPr>
            <a:r>
              <a:rPr lang="en-US" altLang="x-none" sz="2400" dirty="0">
                <a:ea typeface="宋体" panose="02010600030101010101" pitchFamily="2" charset="-122"/>
              </a:rPr>
              <a:t>binary relationship: </a:t>
            </a:r>
            <a:endParaRPr lang="en-US" altLang="x-none" sz="2400" dirty="0">
              <a:ea typeface="宋体" panose="02010600030101010101" pitchFamily="2" charset="-122"/>
            </a:endParaRPr>
          </a:p>
          <a:p>
            <a:pPr marL="676275" lvl="1" indent="-349250" eaLnBrk="1" hangingPunct="1">
              <a:lnSpc>
                <a:spcPct val="90000"/>
              </a:lnSpc>
            </a:pPr>
            <a:r>
              <a:rPr lang="en-US" altLang="x-none" sz="2400" dirty="0">
                <a:ea typeface="宋体" panose="02010600030101010101" pitchFamily="2" charset="-122"/>
              </a:rPr>
              <a:t>a relationship between two entities</a:t>
            </a:r>
            <a:endParaRPr lang="en-US" altLang="x-none" sz="2400" dirty="0">
              <a:ea typeface="宋体" panose="02010600030101010101" pitchFamily="2" charset="-122"/>
            </a:endParaRPr>
          </a:p>
          <a:p>
            <a:pPr marL="219075" lvl="0" indent="-349250" eaLnBrk="1" hangingPunct="1">
              <a:lnSpc>
                <a:spcPct val="90000"/>
              </a:lnSpc>
            </a:pPr>
            <a:r>
              <a:rPr lang="en-US" altLang="x-none" sz="2400" dirty="0">
                <a:ea typeface="宋体" panose="02010600030101010101" pitchFamily="2" charset="-122"/>
              </a:rPr>
              <a:t>ring, or recursive relationship</a:t>
            </a:r>
            <a:endParaRPr lang="en-US" altLang="x-none" sz="2400" dirty="0">
              <a:ea typeface="宋体" panose="02010600030101010101" pitchFamily="2" charset="-122"/>
            </a:endParaRPr>
          </a:p>
          <a:p>
            <a:pPr marL="676275" lvl="1" indent="-349250" eaLnBrk="1" hangingPunct="1">
              <a:lnSpc>
                <a:spcPct val="90000"/>
              </a:lnSpc>
            </a:pPr>
            <a:r>
              <a:rPr lang="en-US" altLang="x-none" sz="2400" dirty="0">
                <a:ea typeface="宋体" panose="02010600030101010101" pitchFamily="2" charset="-122"/>
              </a:rPr>
              <a:t>a binary relationship that relates an entity to itself.</a:t>
            </a:r>
            <a:endParaRPr lang="en-US" altLang="x-none" sz="2400" dirty="0">
              <a:ea typeface="宋体" panose="02010600030101010101" pitchFamily="2" charset="-122"/>
            </a:endParaRPr>
          </a:p>
          <a:p>
            <a:pPr marL="219075" lvl="0" indent="-349250" eaLnBrk="1" hangingPunct="1">
              <a:lnSpc>
                <a:spcPct val="90000"/>
              </a:lnSpc>
            </a:pPr>
            <a:r>
              <a:rPr lang="en-US" altLang="x-none" sz="2400" dirty="0">
                <a:ea typeface="宋体" panose="02010600030101010101" pitchFamily="2" charset="-122"/>
              </a:rPr>
              <a:t>N-ary relationship</a:t>
            </a:r>
            <a:endParaRPr lang="en-US" altLang="x-none" sz="2400" dirty="0">
              <a:ea typeface="宋体" panose="02010600030101010101" pitchFamily="2" charset="-122"/>
            </a:endParaRPr>
          </a:p>
          <a:p>
            <a:pPr marL="676275" lvl="1" indent="-349250" eaLnBrk="1" hangingPunct="1">
              <a:lnSpc>
                <a:spcPct val="90000"/>
              </a:lnSpc>
            </a:pPr>
            <a:r>
              <a:rPr lang="en-US" altLang="x-none" sz="2400" dirty="0">
                <a:ea typeface="宋体" panose="02010600030101010101" pitchFamily="2" charset="-122"/>
              </a:rPr>
              <a:t>a relationship on more than two entities.</a:t>
            </a:r>
            <a:endParaRPr lang="en-US" altLang="x-none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1986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r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x-none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1987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1988" name="Rectangle 1027"/>
          <p:cNvSpPr>
            <a:spLocks noGrp="1"/>
          </p:cNvSpPr>
          <p:nvPr>
            <p:ph type="body"/>
          </p:nvPr>
        </p:nvSpPr>
        <p:spPr>
          <a:xfrm>
            <a:off x="39688" y="50800"/>
            <a:ext cx="8999537" cy="6762750"/>
          </a:xfrm>
        </p:spPr>
        <p:txBody>
          <a:bodyPr wrap="square" anchor="t"/>
          <a:p>
            <a:pPr lvl="0" eaLnBrk="1" hangingPunct="1">
              <a:spcBef>
                <a:spcPct val="10000"/>
              </a:spcBef>
            </a:pPr>
            <a:r>
              <a:rPr lang="en-US" altLang="x-none" sz="3000" dirty="0">
                <a:ea typeface="宋体" panose="02010600030101010101" pitchFamily="2" charset="-122"/>
              </a:rPr>
              <a:t>Figure 6.3: Examples of Relationships</a:t>
            </a:r>
            <a:endParaRPr lang="en-US" altLang="x-none" sz="3000" dirty="0">
              <a:ea typeface="宋体" panose="02010600030101010101" pitchFamily="2" charset="-122"/>
            </a:endParaRPr>
          </a:p>
          <a:p>
            <a:pPr lvl="0" algn="ctr" eaLnBrk="1" hangingPunct="1">
              <a:spcBef>
                <a:spcPct val="10000"/>
              </a:spcBef>
              <a:buNone/>
            </a:pPr>
            <a:endParaRPr lang="en-US" altLang="x-none" sz="3000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lvl="0" algn="ctr" eaLnBrk="1" hangingPunct="1">
              <a:spcBef>
                <a:spcPct val="10000"/>
              </a:spcBef>
              <a:buNone/>
            </a:pPr>
            <a:r>
              <a:rPr lang="en-US" altLang="x-none" sz="3000" dirty="0">
                <a:solidFill>
                  <a:srgbClr val="0000CC"/>
                </a:solidFill>
                <a:ea typeface="宋体" panose="02010600030101010101" pitchFamily="2" charset="-122"/>
              </a:rPr>
              <a:t>Instructors  </a:t>
            </a:r>
            <a:r>
              <a:rPr lang="en-US" altLang="x-none" sz="3000" dirty="0">
                <a:ea typeface="宋体" panose="02010600030101010101" pitchFamily="2" charset="-122"/>
              </a:rPr>
              <a:t>teaches  </a:t>
            </a:r>
            <a:r>
              <a:rPr lang="en-US" altLang="x-none" sz="3000" dirty="0">
                <a:solidFill>
                  <a:srgbClr val="0000CC"/>
                </a:solidFill>
                <a:ea typeface="宋体" panose="02010600030101010101" pitchFamily="2" charset="-122"/>
              </a:rPr>
              <a:t>Course_sections</a:t>
            </a:r>
            <a:endParaRPr lang="en-US" altLang="x-none" sz="3000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lvl="1" indent="-285750" eaLnBrk="1" hangingPunct="1">
              <a:spcBef>
                <a:spcPct val="10000"/>
              </a:spcBef>
            </a:pPr>
            <a:endParaRPr lang="en-US" altLang="x-none" sz="3000" dirty="0">
              <a:ea typeface="宋体" panose="02010600030101010101" pitchFamily="2" charset="-122"/>
            </a:endParaRPr>
          </a:p>
          <a:p>
            <a:pPr lvl="1" indent="-285750" eaLnBrk="1" hangingPunct="1">
              <a:spcBef>
                <a:spcPct val="10000"/>
              </a:spcBef>
            </a:pPr>
            <a:endParaRPr lang="en-US" altLang="x-none" sz="3000" dirty="0">
              <a:ea typeface="宋体" panose="02010600030101010101" pitchFamily="2" charset="-122"/>
            </a:endParaRPr>
          </a:p>
        </p:txBody>
      </p:sp>
      <p:sp>
        <p:nvSpPr>
          <p:cNvPr id="41990" name="文本框 41989"/>
          <p:cNvSpPr txBox="1"/>
          <p:nvPr/>
        </p:nvSpPr>
        <p:spPr>
          <a:xfrm>
            <a:off x="212725" y="3950335"/>
            <a:ext cx="2263775" cy="569913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0170" tIns="46990" rIns="90170" bIns="46990" anchor="t">
            <a:spAutoFit/>
          </a:bodyPr>
          <a:p>
            <a:pPr lvl="0" algn="ctr"/>
            <a:r>
              <a:rPr lang="zh-CN" altLang="en-US" sz="3000" dirty="0">
                <a:latin typeface="Arial" panose="020B0604020202020204" pitchFamily="34" charset="0"/>
                <a:ea typeface="Times New Roman" panose="02020603050405020304" pitchFamily="2" charset="0"/>
              </a:rPr>
              <a:t>Instructors</a:t>
            </a:r>
            <a:endParaRPr lang="zh-CN" altLang="en-US" sz="3000" dirty="0">
              <a:latin typeface="Arial" panose="020B0604020202020204" pitchFamily="34" charset="0"/>
              <a:ea typeface="Times New Roman" panose="02020603050405020304" pitchFamily="2" charset="0"/>
            </a:endParaRPr>
          </a:p>
        </p:txBody>
      </p:sp>
      <p:sp>
        <p:nvSpPr>
          <p:cNvPr id="41991" name="文本框 41990"/>
          <p:cNvSpPr txBox="1"/>
          <p:nvPr/>
        </p:nvSpPr>
        <p:spPr>
          <a:xfrm>
            <a:off x="5807075" y="3950335"/>
            <a:ext cx="3155950" cy="569913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0170" tIns="46990" rIns="90170" bIns="46990" anchor="t">
            <a:spAutoFit/>
          </a:bodyPr>
          <a:p>
            <a:pPr lvl="0" algn="ctr"/>
            <a:r>
              <a:rPr lang="zh-CN" altLang="en-US" sz="3000" dirty="0">
                <a:latin typeface="Arial" panose="020B0604020202020204" pitchFamily="34" charset="0"/>
                <a:ea typeface="Times New Roman" panose="02020603050405020304" pitchFamily="2" charset="0"/>
              </a:rPr>
              <a:t>Course_sections</a:t>
            </a:r>
            <a:endParaRPr lang="zh-CN" altLang="en-US" sz="3000" dirty="0">
              <a:latin typeface="Arial" panose="020B0604020202020204" pitchFamily="34" charset="0"/>
              <a:ea typeface="Times New Roman" panose="02020603050405020304" pitchFamily="2" charset="0"/>
            </a:endParaRPr>
          </a:p>
        </p:txBody>
      </p:sp>
      <p:sp>
        <p:nvSpPr>
          <p:cNvPr id="41992" name="直接连接符 41991"/>
          <p:cNvSpPr/>
          <p:nvPr/>
        </p:nvSpPr>
        <p:spPr>
          <a:xfrm flipV="1">
            <a:off x="2476500" y="4231323"/>
            <a:ext cx="646113" cy="1587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algn="ctr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41993" name="菱形 41992"/>
          <p:cNvSpPr/>
          <p:nvPr/>
        </p:nvSpPr>
        <p:spPr>
          <a:xfrm>
            <a:off x="3122613" y="3797935"/>
            <a:ext cx="2051050" cy="868363"/>
          </a:xfrm>
          <a:prstGeom prst="diamond">
            <a:avLst/>
          </a:prstGeom>
          <a:solidFill>
            <a:schemeClr val="bg1"/>
          </a:solidFill>
          <a:ln w="1905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170" tIns="46990" rIns="90170" bIns="46990" anchor="ctr"/>
          <a:p>
            <a:pPr lvl="0" algn="ctr"/>
            <a:r>
              <a:rPr lang="zh-CN" altLang="en-US" sz="30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2" charset="0"/>
              </a:rPr>
              <a:t>teaches</a:t>
            </a:r>
            <a:endParaRPr lang="zh-CN" altLang="en-US" sz="3000" dirty="0">
              <a:solidFill>
                <a:srgbClr val="FF0000"/>
              </a:solidFill>
              <a:latin typeface="Arial" panose="020B0604020202020204" pitchFamily="34" charset="0"/>
              <a:ea typeface="Times New Roman" panose="02020603050405020304" pitchFamily="2" charset="0"/>
            </a:endParaRPr>
          </a:p>
        </p:txBody>
      </p:sp>
      <p:sp>
        <p:nvSpPr>
          <p:cNvPr id="41994" name="直接连接符 41993"/>
          <p:cNvSpPr/>
          <p:nvPr/>
        </p:nvSpPr>
        <p:spPr>
          <a:xfrm flipV="1">
            <a:off x="5173663" y="4232910"/>
            <a:ext cx="646112" cy="0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algn="ctr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1975" y="2504440"/>
            <a:ext cx="78473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 sz="2800" b="1">
                <a:solidFill>
                  <a:srgbClr val="0000CC"/>
                </a:solidFill>
                <a:ea typeface="宋体" panose="02010600030101010101" pitchFamily="2" charset="-122"/>
              </a:rPr>
              <a:t>联系</a:t>
            </a:r>
            <a:r>
              <a:rPr lang="en-US" altLang="zh-CN" sz="2800" b="1">
                <a:solidFill>
                  <a:srgbClr val="0000CC"/>
                </a:solidFill>
                <a:ea typeface="宋体" panose="02010600030101010101" pitchFamily="2" charset="-122"/>
              </a:rPr>
              <a:t>(relationship)</a:t>
            </a:r>
            <a:r>
              <a:rPr lang="zh-CN" altLang="en-US" sz="2800" b="1">
                <a:solidFill>
                  <a:srgbClr val="0000CC"/>
                </a:solidFill>
                <a:ea typeface="宋体" panose="02010600030101010101" pitchFamily="2" charset="-122"/>
              </a:rPr>
              <a:t>在</a:t>
            </a:r>
            <a:r>
              <a:rPr lang="en-US" altLang="zh-CN" sz="2800" b="1">
                <a:solidFill>
                  <a:srgbClr val="0000CC"/>
                </a:solidFill>
                <a:ea typeface="宋体" panose="02010600030101010101" pitchFamily="2" charset="-122"/>
              </a:rPr>
              <a:t>E-R</a:t>
            </a:r>
            <a:r>
              <a:rPr lang="zh-CN" altLang="en-US" sz="2800" b="1">
                <a:solidFill>
                  <a:srgbClr val="0000CC"/>
                </a:solidFill>
                <a:ea typeface="宋体" panose="02010600030101010101" pitchFamily="2" charset="-122"/>
              </a:rPr>
              <a:t>图中用菱形符号来表示。</a:t>
            </a:r>
            <a:endParaRPr lang="zh-CN" altLang="en-US" sz="2800" b="1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1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19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19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3" grpId="0" bldLvl="0" animBg="1"/>
      <p:bldP spid="41990" grpId="0" bldLvl="0" animBg="1"/>
      <p:bldP spid="41991" grpId="0" bldLvl="0" animBg="1"/>
      <p:bldP spid="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3010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r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x-none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3011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3012" name="Rectangle 1027"/>
          <p:cNvSpPr>
            <a:spLocks noGrp="1"/>
          </p:cNvSpPr>
          <p:nvPr>
            <p:ph type="body"/>
          </p:nvPr>
        </p:nvSpPr>
        <p:spPr>
          <a:xfrm>
            <a:off x="39688" y="50800"/>
            <a:ext cx="8999537" cy="2076450"/>
          </a:xfrm>
        </p:spPr>
        <p:txBody>
          <a:bodyPr wrap="square" anchor="t">
            <a:spAutoFit/>
          </a:bodyPr>
          <a:p>
            <a:pPr lvl="0" eaLnBrk="1" hangingPunct="1">
              <a:spcBef>
                <a:spcPct val="10000"/>
              </a:spcBef>
            </a:pPr>
            <a:r>
              <a:rPr lang="en-US" altLang="x-none" sz="3000" dirty="0">
                <a:ea typeface="宋体" panose="02010600030101010101" pitchFamily="2" charset="-122"/>
              </a:rPr>
              <a:t>Figure 6.3: Examples of Relationships</a:t>
            </a:r>
            <a:endParaRPr lang="en-US" altLang="x-none" sz="3000" dirty="0">
              <a:ea typeface="宋体" panose="02010600030101010101" pitchFamily="2" charset="-122"/>
            </a:endParaRPr>
          </a:p>
          <a:p>
            <a:pPr lvl="0" algn="ctr" eaLnBrk="1" hangingPunct="1">
              <a:spcBef>
                <a:spcPct val="10000"/>
              </a:spcBef>
              <a:buNone/>
            </a:pPr>
            <a:endParaRPr lang="en-US" altLang="x-none" sz="3000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lvl="0" algn="ctr" eaLnBrk="1" hangingPunct="1">
              <a:spcBef>
                <a:spcPct val="10000"/>
              </a:spcBef>
              <a:buNone/>
            </a:pPr>
            <a:r>
              <a:rPr lang="en-US" altLang="x-none" sz="3000" dirty="0">
                <a:solidFill>
                  <a:srgbClr val="0000CC"/>
                </a:solidFill>
                <a:ea typeface="宋体" panose="02010600030101010101" pitchFamily="2" charset="-122"/>
              </a:rPr>
              <a:t>Employees    </a:t>
            </a:r>
            <a:r>
              <a:rPr lang="en-US" altLang="x-none" sz="3000" dirty="0">
                <a:ea typeface="宋体" panose="02010600030101010101" pitchFamily="2" charset="-122"/>
              </a:rPr>
              <a:t>works_on</a:t>
            </a:r>
            <a:r>
              <a:rPr lang="en-US" altLang="x-none" sz="3000" dirty="0">
                <a:solidFill>
                  <a:srgbClr val="0000CC"/>
                </a:solidFill>
                <a:ea typeface="宋体" panose="02010600030101010101" pitchFamily="2" charset="-122"/>
              </a:rPr>
              <a:t>      Projects</a:t>
            </a:r>
            <a:endParaRPr lang="en-US" altLang="x-none" sz="3000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lvl="0" algn="ctr" eaLnBrk="1" hangingPunct="1">
              <a:spcBef>
                <a:spcPct val="10000"/>
              </a:spcBef>
              <a:buNone/>
            </a:pPr>
            <a:r>
              <a:rPr lang="en-US" altLang="x-none" sz="3000" dirty="0">
                <a:solidFill>
                  <a:srgbClr val="0000CC"/>
                </a:solidFill>
                <a:ea typeface="宋体" panose="02010600030101010101" pitchFamily="2" charset="-122"/>
              </a:rPr>
              <a:t>  </a:t>
            </a:r>
            <a:r>
              <a:rPr lang="en-US" altLang="x-none" sz="3000" dirty="0">
                <a:solidFill>
                  <a:srgbClr val="FF0000"/>
                </a:solidFill>
                <a:ea typeface="宋体" panose="02010600030101010101" pitchFamily="2" charset="-122"/>
              </a:rPr>
              <a:t> (percent of time)</a:t>
            </a:r>
            <a:endParaRPr lang="en-US" altLang="x-none" sz="3000" dirty="0">
              <a:ea typeface="宋体" panose="02010600030101010101" pitchFamily="2" charset="-122"/>
            </a:endParaRPr>
          </a:p>
        </p:txBody>
      </p:sp>
      <p:sp>
        <p:nvSpPr>
          <p:cNvPr id="43013" name="文本框 43013"/>
          <p:cNvSpPr txBox="1"/>
          <p:nvPr/>
        </p:nvSpPr>
        <p:spPr>
          <a:xfrm>
            <a:off x="642938" y="2802890"/>
            <a:ext cx="2263775" cy="569913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0170" tIns="46990" rIns="90170" bIns="46990" anchor="t">
            <a:spAutoFit/>
          </a:bodyPr>
          <a:p>
            <a:pPr lvl="0" algn="ctr"/>
            <a:r>
              <a:rPr lang="zh-CN" altLang="en-US" sz="3000" dirty="0">
                <a:latin typeface="Arial" panose="020B0604020202020204" pitchFamily="34" charset="0"/>
                <a:ea typeface="Times New Roman" panose="02020603050405020304" pitchFamily="2" charset="0"/>
              </a:rPr>
              <a:t>Employees</a:t>
            </a:r>
            <a:endParaRPr lang="zh-CN" altLang="en-US" sz="3000" dirty="0">
              <a:latin typeface="Arial" panose="020B0604020202020204" pitchFamily="34" charset="0"/>
              <a:ea typeface="Times New Roman" panose="02020603050405020304" pitchFamily="2" charset="0"/>
            </a:endParaRPr>
          </a:p>
        </p:txBody>
      </p:sp>
      <p:sp>
        <p:nvSpPr>
          <p:cNvPr id="43014" name="文本框 43014"/>
          <p:cNvSpPr txBox="1"/>
          <p:nvPr/>
        </p:nvSpPr>
        <p:spPr>
          <a:xfrm>
            <a:off x="6299200" y="2780665"/>
            <a:ext cx="2303463" cy="569913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0170" tIns="46990" rIns="90170" bIns="46990" anchor="t">
            <a:spAutoFit/>
          </a:bodyPr>
          <a:p>
            <a:pPr lvl="0" algn="ctr"/>
            <a:r>
              <a:rPr lang="zh-CN" altLang="en-US" sz="3000" dirty="0">
                <a:latin typeface="Arial" panose="020B0604020202020204" pitchFamily="34" charset="0"/>
                <a:ea typeface="Times New Roman" panose="02020603050405020304" pitchFamily="2" charset="0"/>
              </a:rPr>
              <a:t>Projects</a:t>
            </a:r>
            <a:endParaRPr lang="zh-CN" altLang="en-US" sz="3000" dirty="0">
              <a:latin typeface="Arial" panose="020B0604020202020204" pitchFamily="34" charset="0"/>
              <a:ea typeface="Times New Roman" panose="02020603050405020304" pitchFamily="2" charset="0"/>
            </a:endParaRPr>
          </a:p>
        </p:txBody>
      </p:sp>
      <p:sp>
        <p:nvSpPr>
          <p:cNvPr id="43015" name="直接连接符 43015"/>
          <p:cNvSpPr/>
          <p:nvPr/>
        </p:nvSpPr>
        <p:spPr>
          <a:xfrm flipV="1">
            <a:off x="2916238" y="3068003"/>
            <a:ext cx="644525" cy="1587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algn="ctr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43016" name="菱形 43016"/>
          <p:cNvSpPr/>
          <p:nvPr/>
        </p:nvSpPr>
        <p:spPr>
          <a:xfrm>
            <a:off x="3554413" y="2564765"/>
            <a:ext cx="2097087" cy="1008063"/>
          </a:xfrm>
          <a:prstGeom prst="diamond">
            <a:avLst/>
          </a:prstGeom>
          <a:solidFill>
            <a:schemeClr val="bg1"/>
          </a:solidFill>
          <a:ln w="1905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170" tIns="46990" rIns="90170" bIns="46990" anchor="ctr"/>
          <a:p>
            <a:pPr lvl="0" algn="ctr"/>
            <a:r>
              <a:rPr lang="zh-CN" altLang="en-US" sz="30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2" charset="0"/>
              </a:rPr>
              <a:t>works_on</a:t>
            </a:r>
            <a:endParaRPr lang="zh-CN" altLang="en-US" sz="3000" dirty="0">
              <a:solidFill>
                <a:srgbClr val="FF0000"/>
              </a:solidFill>
              <a:latin typeface="Arial" panose="020B0604020202020204" pitchFamily="34" charset="0"/>
              <a:ea typeface="Times New Roman" panose="02020603050405020304" pitchFamily="2" charset="0"/>
            </a:endParaRPr>
          </a:p>
        </p:txBody>
      </p:sp>
      <p:sp>
        <p:nvSpPr>
          <p:cNvPr id="43017" name="直接连接符 43017"/>
          <p:cNvSpPr/>
          <p:nvPr/>
        </p:nvSpPr>
        <p:spPr>
          <a:xfrm flipV="1">
            <a:off x="5651500" y="3068003"/>
            <a:ext cx="646113" cy="1587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algn="ctr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43018" name="椭圆 43018"/>
          <p:cNvSpPr/>
          <p:nvPr/>
        </p:nvSpPr>
        <p:spPr>
          <a:xfrm>
            <a:off x="3708400" y="4293553"/>
            <a:ext cx="1871663" cy="649287"/>
          </a:xfrm>
          <a:prstGeom prst="ellipse">
            <a:avLst/>
          </a:prstGeom>
          <a:solidFill>
            <a:schemeClr val="bg1"/>
          </a:solidFill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0170" tIns="0" rIns="90170" bIns="46990" anchor="ctr"/>
          <a:p>
            <a:pPr lvl="0" algn="ctr"/>
            <a:r>
              <a:rPr lang="zh-CN" altLang="en-US" sz="3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percent</a:t>
            </a:r>
            <a:endParaRPr lang="zh-CN" altLang="en-US" sz="30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19" name="直接连接符 43019"/>
          <p:cNvSpPr/>
          <p:nvPr/>
        </p:nvSpPr>
        <p:spPr>
          <a:xfrm flipH="1" flipV="1">
            <a:off x="4613275" y="3568065"/>
            <a:ext cx="31750" cy="723900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algn="ctr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1975" y="5518150"/>
            <a:ext cx="832612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800" b="1">
                <a:solidFill>
                  <a:srgbClr val="0000CC"/>
                </a:solidFill>
                <a:ea typeface="宋体" panose="02010600030101010101" pitchFamily="2" charset="-122"/>
              </a:rPr>
              <a:t>因</a:t>
            </a:r>
            <a:r>
              <a:rPr lang="en-US" altLang="zh-CN" sz="2800" b="1">
                <a:solidFill>
                  <a:srgbClr val="0000CC"/>
                </a:solidFill>
                <a:ea typeface="宋体" panose="02010600030101010101" pitchFamily="2" charset="-122"/>
              </a:rPr>
              <a:t>‘</a:t>
            </a:r>
            <a:r>
              <a:rPr lang="zh-CN" altLang="zh-CN" sz="2800" b="1">
                <a:solidFill>
                  <a:srgbClr val="0000CC"/>
                </a:solidFill>
                <a:ea typeface="宋体" panose="02010600030101010101" pitchFamily="2" charset="-122"/>
              </a:rPr>
              <a:t>联系</a:t>
            </a:r>
            <a:r>
              <a:rPr lang="en-US" altLang="zh-CN" sz="2800" b="1">
                <a:solidFill>
                  <a:srgbClr val="0000CC"/>
                </a:solidFill>
                <a:ea typeface="宋体" panose="02010600030101010101" pitchFamily="2" charset="-122"/>
              </a:rPr>
              <a:t>’</a:t>
            </a:r>
            <a:r>
              <a:rPr lang="zh-CN" altLang="en-US" sz="2800" b="1">
                <a:solidFill>
                  <a:srgbClr val="0000CC"/>
                </a:solidFill>
                <a:ea typeface="宋体" panose="02010600030101010101" pitchFamily="2" charset="-122"/>
              </a:rPr>
              <a:t>而产生的信息，可以抽象为</a:t>
            </a:r>
            <a:r>
              <a:rPr lang="en-US" altLang="zh-CN" sz="2800" b="1">
                <a:solidFill>
                  <a:srgbClr val="0000CC"/>
                </a:solidFill>
                <a:ea typeface="宋体" panose="02010600030101010101" pitchFamily="2" charset="-122"/>
              </a:rPr>
              <a:t>‘</a:t>
            </a:r>
            <a:r>
              <a:rPr lang="zh-CN" altLang="en-US" sz="2800" b="1">
                <a:solidFill>
                  <a:srgbClr val="0000CC"/>
                </a:solidFill>
                <a:ea typeface="宋体" panose="02010600030101010101" pitchFamily="2" charset="-122"/>
              </a:rPr>
              <a:t>联系</a:t>
            </a:r>
            <a:r>
              <a:rPr lang="en-US" altLang="zh-CN" sz="2800" b="1">
                <a:solidFill>
                  <a:srgbClr val="0000CC"/>
                </a:solidFill>
                <a:ea typeface="宋体" panose="02010600030101010101" pitchFamily="2" charset="-122"/>
              </a:rPr>
              <a:t>’</a:t>
            </a:r>
            <a:r>
              <a:rPr lang="zh-CN" altLang="en-US" sz="2800" b="1">
                <a:solidFill>
                  <a:srgbClr val="0000CC"/>
                </a:solidFill>
                <a:ea typeface="宋体" panose="02010600030101010101" pitchFamily="2" charset="-122"/>
              </a:rPr>
              <a:t>上的属性。</a:t>
            </a:r>
            <a:endParaRPr lang="zh-CN" altLang="en-US" sz="2800" b="1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Rectangle 1027"/>
          <p:cNvSpPr>
            <a:spLocks noGrp="1"/>
          </p:cNvSpPr>
          <p:nvPr>
            <p:ph type="body"/>
          </p:nvPr>
        </p:nvSpPr>
        <p:spPr>
          <a:xfrm>
            <a:off x="39688" y="50800"/>
            <a:ext cx="8999537" cy="6762750"/>
          </a:xfrm>
        </p:spPr>
        <p:txBody>
          <a:bodyPr wrap="square" anchor="t"/>
          <a:p>
            <a:pPr lvl="0" eaLnBrk="1" hangingPunct="1">
              <a:spcBef>
                <a:spcPct val="10000"/>
              </a:spcBef>
            </a:pPr>
            <a:r>
              <a:rPr lang="en-US" altLang="x-none" sz="3000" dirty="0">
                <a:ea typeface="宋体" panose="02010600030101010101" pitchFamily="2" charset="-122"/>
              </a:rPr>
              <a:t>Figure 6.3: Examples of Relationships</a:t>
            </a:r>
            <a:endParaRPr lang="en-US" altLang="x-none" sz="3000" dirty="0">
              <a:ea typeface="宋体" panose="02010600030101010101" pitchFamily="2" charset="-122"/>
            </a:endParaRPr>
          </a:p>
          <a:p>
            <a:pPr lvl="0" algn="ctr" eaLnBrk="1" hangingPunct="1">
              <a:spcBef>
                <a:spcPct val="10000"/>
              </a:spcBef>
              <a:buNone/>
            </a:pPr>
            <a:endParaRPr lang="en-US" altLang="x-none" sz="3000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lvl="0" algn="ctr" eaLnBrk="1" hangingPunct="1">
              <a:spcBef>
                <a:spcPct val="10000"/>
              </a:spcBef>
              <a:buNone/>
            </a:pPr>
            <a:r>
              <a:rPr lang="en-US" altLang="x-none" sz="3000" dirty="0">
                <a:solidFill>
                  <a:srgbClr val="0000CC"/>
                </a:solidFill>
                <a:ea typeface="宋体" panose="02010600030101010101" pitchFamily="2" charset="-122"/>
              </a:rPr>
              <a:t>Employees </a:t>
            </a:r>
            <a:r>
              <a:rPr lang="en-US" altLang="x-none" sz="3000" dirty="0">
                <a:ea typeface="宋体" panose="02010600030101010101" pitchFamily="2" charset="-122"/>
              </a:rPr>
              <a:t>manages </a:t>
            </a:r>
            <a:r>
              <a:rPr lang="en-US" altLang="x-none" sz="3000" dirty="0">
                <a:solidFill>
                  <a:srgbClr val="0000CC"/>
                </a:solidFill>
                <a:ea typeface="宋体" panose="02010600030101010101" pitchFamily="2" charset="-122"/>
              </a:rPr>
              <a:t>Employees</a:t>
            </a:r>
            <a:endParaRPr lang="en-US" altLang="x-none" sz="3000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lvl="0" algn="ctr" eaLnBrk="1" hangingPunct="1">
              <a:spcBef>
                <a:spcPct val="10000"/>
              </a:spcBef>
              <a:buNone/>
            </a:pPr>
            <a:endParaRPr lang="en-US" altLang="x-none" sz="3000" dirty="0">
              <a:ea typeface="宋体" panose="02010600030101010101" pitchFamily="2" charset="-122"/>
            </a:endParaRPr>
          </a:p>
          <a:p>
            <a:pPr lvl="0" algn="ctr" eaLnBrk="1" hangingPunct="1">
              <a:spcBef>
                <a:spcPct val="10000"/>
              </a:spcBef>
              <a:buNone/>
            </a:pPr>
            <a:endParaRPr lang="en-US" altLang="x-none" sz="3000" dirty="0">
              <a:ea typeface="宋体" panose="02010600030101010101" pitchFamily="2" charset="-122"/>
            </a:endParaRPr>
          </a:p>
          <a:p>
            <a:pPr lvl="0" algn="ctr" eaLnBrk="1" hangingPunct="1">
              <a:spcBef>
                <a:spcPct val="10000"/>
              </a:spcBef>
              <a:buNone/>
            </a:pPr>
            <a:endParaRPr lang="en-US" altLang="x-none" sz="3000" dirty="0">
              <a:ea typeface="宋体" panose="02010600030101010101" pitchFamily="2" charset="-122"/>
            </a:endParaRPr>
          </a:p>
          <a:p>
            <a:pPr lvl="0" algn="ctr" eaLnBrk="1" hangingPunct="1">
              <a:spcBef>
                <a:spcPct val="10000"/>
              </a:spcBef>
              <a:buNone/>
            </a:pPr>
            <a:endParaRPr lang="en-US" altLang="x-none" sz="3000" dirty="0">
              <a:ea typeface="宋体" panose="02010600030101010101" pitchFamily="2" charset="-122"/>
            </a:endParaRPr>
          </a:p>
          <a:p>
            <a:pPr lvl="0" algn="ctr" eaLnBrk="1" hangingPunct="1">
              <a:spcBef>
                <a:spcPct val="10000"/>
              </a:spcBef>
              <a:buNone/>
            </a:pPr>
            <a:endParaRPr lang="en-US" altLang="x-none" sz="3000" dirty="0">
              <a:ea typeface="宋体" panose="02010600030101010101" pitchFamily="2" charset="-122"/>
            </a:endParaRPr>
          </a:p>
          <a:p>
            <a:pPr lvl="0" algn="ctr" eaLnBrk="1" hangingPunct="1">
              <a:spcBef>
                <a:spcPct val="10000"/>
              </a:spcBef>
              <a:buNone/>
            </a:pPr>
            <a:endParaRPr lang="en-US" altLang="x-none" sz="3000" dirty="0">
              <a:ea typeface="宋体" panose="02010600030101010101" pitchFamily="2" charset="-122"/>
            </a:endParaRPr>
          </a:p>
          <a:p>
            <a:pPr lvl="0" algn="ctr" eaLnBrk="1" hangingPunct="1">
              <a:spcBef>
                <a:spcPct val="10000"/>
              </a:spcBef>
              <a:buNone/>
            </a:pPr>
            <a:r>
              <a:rPr lang="en-US" altLang="x-none" sz="3000" dirty="0">
                <a:solidFill>
                  <a:schemeClr val="tx1"/>
                </a:solidFill>
                <a:ea typeface="宋体" panose="02010600030101010101" pitchFamily="2" charset="-122"/>
              </a:rPr>
              <a:t>(ring, or recursive relationship)</a:t>
            </a:r>
            <a:endParaRPr lang="en-US" altLang="x-none" sz="30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4035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r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x-none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4036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4037" name="文本框 44037"/>
          <p:cNvSpPr txBox="1"/>
          <p:nvPr/>
        </p:nvSpPr>
        <p:spPr>
          <a:xfrm>
            <a:off x="1719263" y="2946400"/>
            <a:ext cx="2263775" cy="569913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0170" tIns="46990" rIns="90170" bIns="46990" anchor="t">
            <a:spAutoFit/>
          </a:bodyPr>
          <a:p>
            <a:pPr lvl="0" algn="ctr"/>
            <a:r>
              <a:rPr lang="zh-CN" altLang="en-US" sz="3000" dirty="0">
                <a:latin typeface="Arial" panose="020B0604020202020204" pitchFamily="34" charset="0"/>
                <a:ea typeface="Times New Roman" panose="02020603050405020304" pitchFamily="2" charset="0"/>
              </a:rPr>
              <a:t>Employees</a:t>
            </a:r>
            <a:endParaRPr lang="zh-CN" altLang="en-US" sz="3000" dirty="0">
              <a:latin typeface="Arial" panose="020B0604020202020204" pitchFamily="34" charset="0"/>
              <a:ea typeface="Times New Roman" panose="02020603050405020304" pitchFamily="2" charset="0"/>
            </a:endParaRPr>
          </a:p>
        </p:txBody>
      </p:sp>
      <p:sp>
        <p:nvSpPr>
          <p:cNvPr id="44038" name="文本框 44038"/>
          <p:cNvSpPr txBox="1"/>
          <p:nvPr/>
        </p:nvSpPr>
        <p:spPr>
          <a:xfrm>
            <a:off x="3275013" y="1847533"/>
            <a:ext cx="2520950" cy="520700"/>
          </a:xfrm>
          <a:prstGeom prst="rect">
            <a:avLst/>
          </a:prstGeom>
          <a:noFill/>
          <a:ln w="9525">
            <a:noFill/>
          </a:ln>
        </p:spPr>
        <p:txBody>
          <a:bodyPr wrap="square" lIns="90170" tIns="46990" rIns="90170" bIns="46990" anchor="t">
            <a:spAutoFit/>
          </a:bodyPr>
          <a:p>
            <a:pPr lvl="0" algn="ctr"/>
            <a:r>
              <a:rPr lang="zh-CN" altLang="en-US" sz="2800" dirty="0">
                <a:latin typeface="Arial" panose="020B0604020202020204" pitchFamily="34" charset="0"/>
                <a:ea typeface="Times New Roman" panose="02020603050405020304" pitchFamily="2" charset="0"/>
              </a:rPr>
              <a:t>manager_of</a:t>
            </a:r>
            <a:endParaRPr lang="zh-CN" altLang="en-US" sz="2800" dirty="0">
              <a:latin typeface="Arial" panose="020B0604020202020204" pitchFamily="34" charset="0"/>
              <a:ea typeface="Times New Roman" panose="02020603050405020304" pitchFamily="2" charset="0"/>
            </a:endParaRPr>
          </a:p>
        </p:txBody>
      </p:sp>
      <p:sp>
        <p:nvSpPr>
          <p:cNvPr id="44039" name="直接连接符 44039"/>
          <p:cNvSpPr/>
          <p:nvPr/>
        </p:nvSpPr>
        <p:spPr>
          <a:xfrm>
            <a:off x="2844800" y="2349500"/>
            <a:ext cx="3455988" cy="1588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algn="ctr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44040" name="菱形 44040"/>
          <p:cNvSpPr/>
          <p:nvPr/>
        </p:nvSpPr>
        <p:spPr>
          <a:xfrm>
            <a:off x="5275263" y="2794000"/>
            <a:ext cx="2051050" cy="866775"/>
          </a:xfrm>
          <a:prstGeom prst="diamond">
            <a:avLst/>
          </a:prstGeom>
          <a:solidFill>
            <a:schemeClr val="bg1"/>
          </a:solidFill>
          <a:ln w="1905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170" tIns="46990" rIns="90170" bIns="46990" anchor="ctr"/>
          <a:p>
            <a:pPr lvl="0" algn="ctr"/>
            <a:r>
              <a:rPr lang="zh-CN" altLang="en-US" sz="30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2" charset="0"/>
              </a:rPr>
              <a:t>manages</a:t>
            </a:r>
            <a:endParaRPr lang="zh-CN" altLang="en-US" sz="3000" dirty="0">
              <a:solidFill>
                <a:srgbClr val="FF0000"/>
              </a:solidFill>
              <a:latin typeface="Arial" panose="020B0604020202020204" pitchFamily="34" charset="0"/>
              <a:ea typeface="Times New Roman" panose="02020603050405020304" pitchFamily="2" charset="0"/>
            </a:endParaRPr>
          </a:p>
        </p:txBody>
      </p:sp>
      <p:sp>
        <p:nvSpPr>
          <p:cNvPr id="44041" name="直接连接符 44041"/>
          <p:cNvSpPr/>
          <p:nvPr/>
        </p:nvSpPr>
        <p:spPr>
          <a:xfrm flipV="1">
            <a:off x="6297613" y="2349500"/>
            <a:ext cx="1587" cy="433388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algn="ctr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44042" name="直接连接符 44042"/>
          <p:cNvSpPr/>
          <p:nvPr/>
        </p:nvSpPr>
        <p:spPr>
          <a:xfrm flipV="1">
            <a:off x="6297613" y="3646488"/>
            <a:ext cx="1587" cy="433387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algn="ctr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44043" name="直接连接符 44043"/>
          <p:cNvSpPr/>
          <p:nvPr/>
        </p:nvSpPr>
        <p:spPr>
          <a:xfrm flipH="1" flipV="1">
            <a:off x="2838450" y="2333625"/>
            <a:ext cx="6350" cy="593725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algn="ctr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44044" name="直接连接符 44044"/>
          <p:cNvSpPr/>
          <p:nvPr/>
        </p:nvSpPr>
        <p:spPr>
          <a:xfrm flipV="1">
            <a:off x="2838450" y="3502025"/>
            <a:ext cx="6350" cy="560388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algn="ctr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44045" name="直接连接符 44045"/>
          <p:cNvSpPr/>
          <p:nvPr/>
        </p:nvSpPr>
        <p:spPr>
          <a:xfrm>
            <a:off x="2844800" y="4078288"/>
            <a:ext cx="3455988" cy="1587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algn="ctr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44046" name="文本框 44046"/>
          <p:cNvSpPr txBox="1"/>
          <p:nvPr/>
        </p:nvSpPr>
        <p:spPr>
          <a:xfrm>
            <a:off x="3259138" y="3983355"/>
            <a:ext cx="2519362" cy="520700"/>
          </a:xfrm>
          <a:prstGeom prst="rect">
            <a:avLst/>
          </a:prstGeom>
          <a:noFill/>
          <a:ln w="9525">
            <a:noFill/>
          </a:ln>
        </p:spPr>
        <p:txBody>
          <a:bodyPr wrap="square" lIns="90170" tIns="46990" rIns="90170" bIns="46990" anchor="t">
            <a:spAutoFit/>
          </a:bodyPr>
          <a:p>
            <a:pPr lvl="0" algn="ctr"/>
            <a:r>
              <a:rPr lang="zh-CN" altLang="en-US" sz="2800" dirty="0">
                <a:latin typeface="Arial" panose="020B0604020202020204" pitchFamily="34" charset="0"/>
                <a:ea typeface="Times New Roman" panose="02020603050405020304" pitchFamily="2" charset="0"/>
              </a:rPr>
              <a:t>reports_to</a:t>
            </a:r>
            <a:endParaRPr lang="zh-CN" altLang="en-US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0220" y="5661660"/>
            <a:ext cx="8326120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>
                <a:solidFill>
                  <a:srgbClr val="0000CC"/>
                </a:solidFill>
                <a:ea typeface="宋体" panose="02010600030101010101" pitchFamily="2" charset="-122"/>
              </a:rPr>
              <a:t>可以通过在连线上加</a:t>
            </a:r>
            <a:r>
              <a:rPr lang="en-US" altLang="zh-CN" sz="2800" b="1">
                <a:solidFill>
                  <a:srgbClr val="0000CC"/>
                </a:solidFill>
                <a:ea typeface="宋体" panose="02010600030101010101" pitchFamily="2" charset="-122"/>
              </a:rPr>
              <a:t>‘</a:t>
            </a:r>
            <a:r>
              <a:rPr lang="zh-CN" altLang="en-US" sz="2800" b="1">
                <a:solidFill>
                  <a:srgbClr val="0000CC"/>
                </a:solidFill>
                <a:ea typeface="宋体" panose="02010600030101010101" pitchFamily="2" charset="-122"/>
              </a:rPr>
              <a:t>文字</a:t>
            </a:r>
            <a:r>
              <a:rPr lang="en-US" altLang="zh-CN" sz="2800" b="1">
                <a:solidFill>
                  <a:srgbClr val="0000CC"/>
                </a:solidFill>
                <a:ea typeface="宋体" panose="02010600030101010101" pitchFamily="2" charset="-122"/>
              </a:rPr>
              <a:t>’</a:t>
            </a:r>
            <a:r>
              <a:rPr lang="zh-CN" altLang="en-US" sz="2800" b="1">
                <a:solidFill>
                  <a:srgbClr val="0000CC"/>
                </a:solidFill>
                <a:ea typeface="宋体" panose="02010600030101010101" pitchFamily="2" charset="-122"/>
              </a:rPr>
              <a:t>来标注一个</a:t>
            </a:r>
            <a:r>
              <a:rPr lang="en-US" altLang="zh-CN" sz="2800" b="1">
                <a:solidFill>
                  <a:srgbClr val="0000CC"/>
                </a:solidFill>
                <a:ea typeface="宋体" panose="02010600030101010101" pitchFamily="2" charset="-122"/>
              </a:rPr>
              <a:t>‘</a:t>
            </a:r>
            <a:r>
              <a:rPr lang="zh-CN" altLang="en-US" sz="2800" b="1">
                <a:solidFill>
                  <a:srgbClr val="0000CC"/>
                </a:solidFill>
                <a:ea typeface="宋体" panose="02010600030101010101" pitchFamily="2" charset="-122"/>
              </a:rPr>
              <a:t>实体</a:t>
            </a:r>
            <a:r>
              <a:rPr lang="en-US" altLang="zh-CN" sz="2800" b="1">
                <a:solidFill>
                  <a:srgbClr val="0000CC"/>
                </a:solidFill>
                <a:ea typeface="宋体" panose="02010600030101010101" pitchFamily="2" charset="-122"/>
              </a:rPr>
              <a:t>’</a:t>
            </a:r>
            <a:r>
              <a:rPr lang="zh-CN" altLang="en-US" sz="2800" b="1">
                <a:solidFill>
                  <a:srgbClr val="0000CC"/>
                </a:solidFill>
                <a:ea typeface="宋体" panose="02010600030101010101" pitchFamily="2" charset="-122"/>
              </a:rPr>
              <a:t>在一个</a:t>
            </a:r>
            <a:r>
              <a:rPr lang="en-US" altLang="zh-CN" sz="2800" b="1">
                <a:solidFill>
                  <a:srgbClr val="0000CC"/>
                </a:solidFill>
                <a:ea typeface="宋体" panose="02010600030101010101" pitchFamily="2" charset="-122"/>
              </a:rPr>
              <a:t>‘</a:t>
            </a:r>
            <a:r>
              <a:rPr lang="zh-CN" altLang="en-US" sz="2800" b="1">
                <a:solidFill>
                  <a:srgbClr val="0000CC"/>
                </a:solidFill>
                <a:ea typeface="宋体" panose="02010600030101010101" pitchFamily="2" charset="-122"/>
              </a:rPr>
              <a:t>联系</a:t>
            </a:r>
            <a:r>
              <a:rPr lang="en-US" altLang="zh-CN" sz="2800" b="1">
                <a:solidFill>
                  <a:srgbClr val="0000CC"/>
                </a:solidFill>
                <a:ea typeface="宋体" panose="02010600030101010101" pitchFamily="2" charset="-122"/>
              </a:rPr>
              <a:t>’</a:t>
            </a:r>
            <a:r>
              <a:rPr lang="zh-CN" altLang="en-US" sz="2800" b="1">
                <a:solidFill>
                  <a:srgbClr val="0000CC"/>
                </a:solidFill>
                <a:ea typeface="宋体" panose="02010600030101010101" pitchFamily="2" charset="-122"/>
              </a:rPr>
              <a:t>中的角色。</a:t>
            </a:r>
            <a:endParaRPr lang="zh-CN" altLang="en-US" sz="2800" b="1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charRg st="74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34">
                                            <p:txEl>
                                              <p:charRg st="74" end="1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5058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r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x-none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5059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5060" name="Rectangle 1027"/>
          <p:cNvSpPr>
            <a:spLocks noGrp="1"/>
          </p:cNvSpPr>
          <p:nvPr>
            <p:ph type="body"/>
          </p:nvPr>
        </p:nvSpPr>
        <p:spPr>
          <a:xfrm>
            <a:off x="39688" y="50800"/>
            <a:ext cx="8999537" cy="2730500"/>
          </a:xfrm>
        </p:spPr>
        <p:txBody>
          <a:bodyPr wrap="square" anchor="t"/>
          <a:p>
            <a:pPr lvl="0" eaLnBrk="1" hangingPunct="1">
              <a:lnSpc>
                <a:spcPct val="150000"/>
              </a:lnSpc>
              <a:spcBef>
                <a:spcPct val="10000"/>
              </a:spcBef>
            </a:pPr>
            <a:r>
              <a:rPr lang="en-US" altLang="x-none" sz="2600" u="sng" dirty="0">
                <a:ea typeface="宋体" panose="02010600030101010101" pitchFamily="2" charset="-122"/>
              </a:rPr>
              <a:t>Figure 6.3: Examples of Relationships</a:t>
            </a:r>
            <a:endParaRPr lang="en-US" altLang="x-none" sz="2600" u="sng" dirty="0">
              <a:ea typeface="宋体" panose="02010600030101010101" pitchFamily="2" charset="-122"/>
            </a:endParaRPr>
          </a:p>
          <a:p>
            <a:pPr lvl="0" algn="ctr" eaLnBrk="1" hangingPunct="1">
              <a:lnSpc>
                <a:spcPct val="150000"/>
              </a:lnSpc>
              <a:spcBef>
                <a:spcPct val="10000"/>
              </a:spcBef>
              <a:buNone/>
            </a:pPr>
            <a:r>
              <a:rPr lang="en-US" altLang="x-none" sz="2600" dirty="0">
                <a:solidFill>
                  <a:srgbClr val="0000CC"/>
                </a:solidFill>
                <a:ea typeface="宋体" panose="02010600030101010101" pitchFamily="2" charset="-122"/>
              </a:rPr>
              <a:t>Instructors </a:t>
            </a:r>
            <a:r>
              <a:rPr lang="en-US" altLang="x-none" sz="2600" dirty="0">
                <a:ea typeface="宋体" panose="02010600030101010101" pitchFamily="2" charset="-122"/>
              </a:rPr>
              <a:t>teaches </a:t>
            </a:r>
            <a:r>
              <a:rPr lang="en-US" altLang="x-none" sz="2600" dirty="0">
                <a:solidFill>
                  <a:srgbClr val="0000CC"/>
                </a:solidFill>
                <a:ea typeface="宋体" panose="02010600030101010101" pitchFamily="2" charset="-122"/>
              </a:rPr>
              <a:t>Course_sections</a:t>
            </a:r>
            <a:endParaRPr lang="en-US" altLang="x-none" sz="2600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lvl="0" algn="ctr" eaLnBrk="1" hangingPunct="1">
              <a:lnSpc>
                <a:spcPct val="150000"/>
              </a:lnSpc>
              <a:spcBef>
                <a:spcPct val="10000"/>
              </a:spcBef>
              <a:buNone/>
            </a:pPr>
            <a:r>
              <a:rPr lang="en-US" altLang="x-none" sz="2600" dirty="0">
                <a:solidFill>
                  <a:srgbClr val="0000CC"/>
                </a:solidFill>
                <a:ea typeface="宋体" panose="02010600030101010101" pitchFamily="2" charset="-122"/>
              </a:rPr>
              <a:t>Employees </a:t>
            </a:r>
            <a:r>
              <a:rPr lang="en-US" altLang="x-none" sz="2600" dirty="0">
                <a:ea typeface="宋体" panose="02010600030101010101" pitchFamily="2" charset="-122"/>
              </a:rPr>
              <a:t>works_on</a:t>
            </a:r>
            <a:r>
              <a:rPr lang="en-US" altLang="x-none" sz="2600" dirty="0">
                <a:solidFill>
                  <a:srgbClr val="0000CC"/>
                </a:solidFill>
                <a:ea typeface="宋体" panose="02010600030101010101" pitchFamily="2" charset="-122"/>
              </a:rPr>
              <a:t> Projects(</a:t>
            </a:r>
            <a:r>
              <a:rPr lang="en-US" altLang="x-none" sz="2600" dirty="0">
                <a:ea typeface="宋体" panose="02010600030101010101" pitchFamily="2" charset="-122"/>
              </a:rPr>
              <a:t>percent of time</a:t>
            </a:r>
            <a:r>
              <a:rPr lang="en-US" altLang="x-none" sz="2600" dirty="0">
                <a:solidFill>
                  <a:srgbClr val="0000CC"/>
                </a:solidFill>
                <a:ea typeface="宋体" panose="02010600030101010101" pitchFamily="2" charset="-122"/>
              </a:rPr>
              <a:t>)</a:t>
            </a:r>
            <a:endParaRPr lang="en-US" altLang="x-none" sz="2600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lvl="0" algn="ctr" eaLnBrk="1" hangingPunct="1">
              <a:lnSpc>
                <a:spcPct val="150000"/>
              </a:lnSpc>
              <a:spcBef>
                <a:spcPct val="10000"/>
              </a:spcBef>
              <a:buNone/>
            </a:pPr>
            <a:r>
              <a:rPr lang="en-US" altLang="x-none" sz="2600" dirty="0">
                <a:solidFill>
                  <a:srgbClr val="0000CC"/>
                </a:solidFill>
                <a:ea typeface="宋体" panose="02010600030101010101" pitchFamily="2" charset="-122"/>
              </a:rPr>
              <a:t>Employees </a:t>
            </a:r>
            <a:r>
              <a:rPr lang="en-US" altLang="x-none" sz="2600" dirty="0">
                <a:ea typeface="宋体" panose="02010600030101010101" pitchFamily="2" charset="-122"/>
              </a:rPr>
              <a:t>manages </a:t>
            </a:r>
            <a:r>
              <a:rPr lang="en-US" altLang="x-none" sz="2600" dirty="0">
                <a:solidFill>
                  <a:srgbClr val="0000CC"/>
                </a:solidFill>
                <a:ea typeface="宋体" panose="02010600030101010101" pitchFamily="2" charset="-122"/>
              </a:rPr>
              <a:t>Employees</a:t>
            </a:r>
            <a:endParaRPr lang="en-US" altLang="x-none" sz="2600" dirty="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  <p:pic>
        <p:nvPicPr>
          <p:cNvPr id="45061" name="图片 4506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944813"/>
            <a:ext cx="9144000" cy="3408362"/>
          </a:xfrm>
          <a:prstGeom prst="rect">
            <a:avLst/>
          </a:prstGeom>
          <a:noFill/>
          <a:ln w="19050" cap="flat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45062" name="文本框 45062"/>
          <p:cNvSpPr txBox="1"/>
          <p:nvPr/>
        </p:nvSpPr>
        <p:spPr>
          <a:xfrm>
            <a:off x="0" y="6407150"/>
            <a:ext cx="9144000" cy="4889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lIns="90170" tIns="46990" rIns="90170" bIns="46990" anchor="t">
            <a:spAutoFit/>
          </a:bodyPr>
          <a:p>
            <a:pPr lvl="0" algn="ctr"/>
            <a:r>
              <a:rPr lang="zh-CN" altLang="en-US" sz="2600" dirty="0">
                <a:latin typeface="Arial" panose="020B0604020202020204" pitchFamily="34" charset="0"/>
                <a:ea typeface="宋体" panose="02010600030101010101" pitchFamily="2" charset="-122"/>
              </a:rPr>
              <a:t>Figure 6.3:Examples of E-R Diagrams with Relationships</a:t>
            </a:r>
            <a:endParaRPr lang="zh-CN" altLang="en-US" sz="2600" dirty="0">
              <a:latin typeface="Arial" panose="020B0604020202020204" pitchFamily="34" charset="0"/>
              <a:ea typeface="Times New Roman" panose="02020603050405020304" pitchFamily="2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6082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r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x-none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6083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6084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en-US" altLang="x-none" sz="3000" i="1" u="sng" dirty="0">
                <a:solidFill>
                  <a:srgbClr val="FF0000"/>
                </a:solidFill>
                <a:ea typeface="宋体" panose="02010600030101010101" pitchFamily="2" charset="-122"/>
              </a:rPr>
              <a:t>works_on</a:t>
            </a:r>
            <a:r>
              <a:rPr lang="en-US" altLang="x-none" sz="3000" dirty="0">
                <a:ea typeface="宋体" panose="02010600030101010101" pitchFamily="2" charset="-122"/>
              </a:rPr>
              <a:t> has the connected attribute ‘</a:t>
            </a:r>
            <a:r>
              <a:rPr lang="en-US" altLang="x-none" sz="3000" i="1" u="sng" dirty="0">
                <a:solidFill>
                  <a:srgbClr val="FF0000"/>
                </a:solidFill>
                <a:ea typeface="宋体" panose="02010600030101010101" pitchFamily="2" charset="-122"/>
              </a:rPr>
              <a:t>percent</a:t>
            </a:r>
            <a:r>
              <a:rPr lang="en-US" altLang="x-none" sz="3000" dirty="0">
                <a:ea typeface="宋体" panose="02010600030101010101" pitchFamily="2" charset="-122"/>
              </a:rPr>
              <a:t>’</a:t>
            </a:r>
            <a:endParaRPr lang="en-US" altLang="x-none" sz="3000" dirty="0">
              <a:ea typeface="宋体" panose="02010600030101010101" pitchFamily="2" charset="-122"/>
            </a:endParaRPr>
          </a:p>
        </p:txBody>
      </p:sp>
      <p:sp>
        <p:nvSpPr>
          <p:cNvPr id="46086" name="Rectangle 3"/>
          <p:cNvSpPr>
            <a:spLocks noGrp="1"/>
          </p:cNvSpPr>
          <p:nvPr>
            <p:ph type="body"/>
          </p:nvPr>
        </p:nvSpPr>
        <p:spPr>
          <a:xfrm>
            <a:off x="179388" y="2781300"/>
            <a:ext cx="8685212" cy="3816350"/>
          </a:xfrm>
        </p:spPr>
        <p:txBody>
          <a:bodyPr wrap="square" anchor="t"/>
          <a:p>
            <a:pPr lvl="1" indent="-285750" eaLnBrk="1" hangingPunct="1"/>
            <a:r>
              <a:rPr lang="en-US" altLang="x-none" dirty="0">
                <a:ea typeface="宋体" panose="02010600030101010101" pitchFamily="2" charset="-122"/>
              </a:rPr>
              <a:t>Note:</a:t>
            </a:r>
            <a:endParaRPr lang="en-US" altLang="x-none" dirty="0">
              <a:ea typeface="宋体" panose="02010600030101010101" pitchFamily="2" charset="-122"/>
            </a:endParaRPr>
          </a:p>
          <a:p>
            <a:pPr lvl="2" indent="-228600" eaLnBrk="1" hangingPunct="1"/>
            <a:r>
              <a:rPr lang="en-US" altLang="x-none" i="1" u="sng" dirty="0">
                <a:solidFill>
                  <a:srgbClr val="FF0000"/>
                </a:solidFill>
                <a:ea typeface="宋体" panose="02010600030101010101" pitchFamily="2" charset="-122"/>
              </a:rPr>
              <a:t>percent</a:t>
            </a:r>
            <a:r>
              <a:rPr lang="en-US" altLang="x-none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is</a:t>
            </a:r>
            <a:r>
              <a:rPr lang="en-US" altLang="x-none" dirty="0">
                <a:ea typeface="宋体" panose="02010600030101010101" pitchFamily="2" charset="-122"/>
              </a:rPr>
              <a:t> a value with each relationship instance.</a:t>
            </a:r>
            <a:endParaRPr lang="en-US" altLang="x-none" sz="1400" dirty="0">
              <a:ea typeface="宋体" panose="02010600030101010101" pitchFamily="2" charset="-122"/>
            </a:endParaRPr>
          </a:p>
          <a:p>
            <a:pPr lvl="2" indent="-228600" eaLnBrk="1" hangingPunct="1"/>
            <a:r>
              <a:rPr lang="en-US" altLang="x-none" dirty="0">
                <a:ea typeface="宋体" panose="02010600030101010101" pitchFamily="2" charset="-122"/>
              </a:rPr>
              <a:t>The </a:t>
            </a:r>
            <a:r>
              <a:rPr lang="en-US" altLang="x-none" u="sng" dirty="0">
                <a:solidFill>
                  <a:srgbClr val="FF0000"/>
                </a:solidFill>
                <a:ea typeface="宋体" panose="02010600030101010101" pitchFamily="2" charset="-122"/>
              </a:rPr>
              <a:t>relationship instance</a:t>
            </a:r>
            <a:r>
              <a:rPr lang="en-US" altLang="x-none" dirty="0">
                <a:ea typeface="宋体" panose="02010600030101010101" pitchFamily="2" charset="-122"/>
              </a:rPr>
              <a:t> represents a specific pairing of an Employees instance with a Projects instance;</a:t>
            </a:r>
            <a:endParaRPr lang="en-US" altLang="x-none" dirty="0">
              <a:ea typeface="宋体" panose="02010600030101010101" pitchFamily="2" charset="-122"/>
            </a:endParaRPr>
          </a:p>
          <a:p>
            <a:pPr lvl="2" indent="-228600" eaLnBrk="1" hangingPunct="1"/>
            <a:r>
              <a:rPr lang="en-US" altLang="x-none" u="sng" dirty="0">
                <a:solidFill>
                  <a:srgbClr val="FF0000"/>
                </a:solidFill>
                <a:ea typeface="宋体" panose="02010600030101010101" pitchFamily="2" charset="-122"/>
              </a:rPr>
              <a:t>percent</a:t>
            </a:r>
            <a:r>
              <a:rPr lang="en-US" altLang="x-none" dirty="0">
                <a:ea typeface="宋体" panose="02010600030101010101" pitchFamily="2" charset="-122"/>
              </a:rPr>
              <a:t> represents the percent of time an employee instance works on that project.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2" name="图片 4608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2975" y="693738"/>
            <a:ext cx="5710238" cy="25923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086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charRg st="6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6086">
                                            <p:txEl>
                                              <p:charRg st="6" end="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charRg st="58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6086">
                                            <p:txEl>
                                              <p:charRg st="58" end="1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charRg st="165" end="2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6086">
                                            <p:txEl>
                                              <p:charRg st="165" end="2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6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0962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r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x-none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0963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0964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en-US" dirty="0">
                <a:ea typeface="宋体" panose="02010600030101010101" pitchFamily="2" charset="-122"/>
              </a:rPr>
              <a:t>N-ary relationship</a:t>
            </a:r>
            <a:endParaRPr lang="en-US" dirty="0">
              <a:ea typeface="宋体" panose="02010600030101010101" pitchFamily="2" charset="-122"/>
            </a:endParaRPr>
          </a:p>
        </p:txBody>
      </p:sp>
      <p:sp>
        <p:nvSpPr>
          <p:cNvPr id="40965" name="Rectangle 3"/>
          <p:cNvSpPr>
            <a:spLocks noGrp="1"/>
          </p:cNvSpPr>
          <p:nvPr>
            <p:ph type="body"/>
          </p:nvPr>
        </p:nvSpPr>
        <p:spPr>
          <a:xfrm>
            <a:off x="34925" y="702945"/>
            <a:ext cx="9074150" cy="521970"/>
          </a:xfrm>
        </p:spPr>
        <p:txBody>
          <a:bodyPr wrap="square" anchor="t">
            <a:spAutoFit/>
          </a:bodyPr>
          <a:p>
            <a:pPr marL="342900" lvl="0" indent="-342900"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x-none" dirty="0">
                <a:ea typeface="宋体" panose="02010600030101010101" pitchFamily="2" charset="-122"/>
              </a:rPr>
              <a:t>orders on (customers, agents, products)</a:t>
            </a:r>
            <a:endParaRPr lang="en-US" altLang="x-none" dirty="0">
              <a:solidFill>
                <a:schemeClr val="accent6"/>
              </a:solidFill>
              <a:ea typeface="宋体" panose="02010600030101010101" pitchFamily="2" charset="-122"/>
            </a:endParaRPr>
          </a:p>
        </p:txBody>
      </p:sp>
      <p:sp>
        <p:nvSpPr>
          <p:cNvPr id="43013" name="文本框 43013"/>
          <p:cNvSpPr txBox="1"/>
          <p:nvPr/>
        </p:nvSpPr>
        <p:spPr>
          <a:xfrm>
            <a:off x="714693" y="3161665"/>
            <a:ext cx="2160016" cy="52451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0170" tIns="46990" rIns="90170" bIns="46990" anchor="t">
            <a:spAutoFit/>
          </a:bodyPr>
          <a:p>
            <a:pPr lvl="0" algn="ctr"/>
            <a:r>
              <a:rPr lang="en-US" altLang="zh-CN" sz="2800" b="1" dirty="0">
                <a:latin typeface="Arial" panose="020B0604020202020204" pitchFamily="34" charset="0"/>
                <a:ea typeface="Times New Roman" panose="02020603050405020304" pitchFamily="2" charset="0"/>
              </a:rPr>
              <a:t>customers</a:t>
            </a:r>
            <a:endParaRPr lang="en-US" altLang="zh-CN" sz="2800" b="1" dirty="0">
              <a:latin typeface="Arial" panose="020B0604020202020204" pitchFamily="34" charset="0"/>
              <a:ea typeface="Times New Roman" panose="02020603050405020304" pitchFamily="2" charset="0"/>
            </a:endParaRPr>
          </a:p>
        </p:txBody>
      </p:sp>
      <p:sp>
        <p:nvSpPr>
          <p:cNvPr id="43014" name="文本框 43014"/>
          <p:cNvSpPr txBox="1"/>
          <p:nvPr/>
        </p:nvSpPr>
        <p:spPr>
          <a:xfrm>
            <a:off x="6370955" y="3139440"/>
            <a:ext cx="2160016" cy="52451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0170" tIns="46990" rIns="90170" bIns="46990" anchor="t">
            <a:spAutoFit/>
          </a:bodyPr>
          <a:p>
            <a:pPr lvl="0" algn="ctr"/>
            <a:r>
              <a:rPr lang="en-US" altLang="zh-CN" sz="2800" b="1" dirty="0">
                <a:latin typeface="Arial" panose="020B0604020202020204" pitchFamily="34" charset="0"/>
                <a:ea typeface="Times New Roman" panose="02020603050405020304" pitchFamily="2" charset="0"/>
              </a:rPr>
              <a:t>agents</a:t>
            </a:r>
            <a:endParaRPr lang="en-US" altLang="zh-CN" sz="2800" b="1" dirty="0">
              <a:latin typeface="Arial" panose="020B0604020202020204" pitchFamily="34" charset="0"/>
              <a:ea typeface="Times New Roman" panose="02020603050405020304" pitchFamily="2" charset="0"/>
            </a:endParaRPr>
          </a:p>
        </p:txBody>
      </p:sp>
      <p:sp>
        <p:nvSpPr>
          <p:cNvPr id="43015" name="直接连接符 43015"/>
          <p:cNvSpPr/>
          <p:nvPr/>
        </p:nvSpPr>
        <p:spPr>
          <a:xfrm flipV="1">
            <a:off x="2874963" y="3415983"/>
            <a:ext cx="720005" cy="1587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algn="ctr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43016" name="菱形 43016"/>
          <p:cNvSpPr/>
          <p:nvPr/>
        </p:nvSpPr>
        <p:spPr>
          <a:xfrm>
            <a:off x="3554413" y="2923540"/>
            <a:ext cx="2097087" cy="1008063"/>
          </a:xfrm>
          <a:prstGeom prst="diamond">
            <a:avLst/>
          </a:prstGeom>
          <a:solidFill>
            <a:schemeClr val="bg1"/>
          </a:solidFill>
          <a:ln w="19050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170" tIns="46990" rIns="90170" bIns="46990" anchor="ctr"/>
          <a:p>
            <a:pPr lvl="0" algn="ctr"/>
            <a:r>
              <a:rPr lang="en-US" altLang="zh-CN" sz="2800" b="1" dirty="0">
                <a:solidFill>
                  <a:schemeClr val="accent6"/>
                </a:solidFill>
                <a:latin typeface="Arial" panose="020B0604020202020204" pitchFamily="34" charset="0"/>
                <a:ea typeface="Times New Roman" panose="02020603050405020304" pitchFamily="2" charset="0"/>
              </a:rPr>
              <a:t>orders</a:t>
            </a:r>
            <a:endParaRPr lang="en-US" altLang="zh-CN" sz="2800" b="1" dirty="0">
              <a:solidFill>
                <a:schemeClr val="accent6"/>
              </a:solidFill>
              <a:latin typeface="Arial" panose="020B0604020202020204" pitchFamily="34" charset="0"/>
              <a:ea typeface="Times New Roman" panose="02020603050405020304" pitchFamily="2" charset="0"/>
            </a:endParaRPr>
          </a:p>
        </p:txBody>
      </p:sp>
      <p:sp>
        <p:nvSpPr>
          <p:cNvPr id="43017" name="直接连接符 43017"/>
          <p:cNvSpPr/>
          <p:nvPr/>
        </p:nvSpPr>
        <p:spPr>
          <a:xfrm flipV="1">
            <a:off x="5651500" y="3426778"/>
            <a:ext cx="720005" cy="1587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algn="ctr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5" name="文本框 43014"/>
          <p:cNvSpPr txBox="1"/>
          <p:nvPr/>
        </p:nvSpPr>
        <p:spPr>
          <a:xfrm>
            <a:off x="3491230" y="1651635"/>
            <a:ext cx="2160016" cy="52451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0170" tIns="46990" rIns="90170" bIns="46990" anchor="t">
            <a:spAutoFit/>
          </a:bodyPr>
          <a:p>
            <a:pPr lvl="0" algn="ctr"/>
            <a:r>
              <a:rPr lang="en-US" altLang="zh-CN" sz="2800" b="1" dirty="0">
                <a:latin typeface="Arial" panose="020B0604020202020204" pitchFamily="34" charset="0"/>
                <a:ea typeface="Times New Roman" panose="02020603050405020304" pitchFamily="2" charset="0"/>
              </a:rPr>
              <a:t>products</a:t>
            </a:r>
            <a:endParaRPr lang="en-US" altLang="zh-CN" sz="2800" b="1" dirty="0">
              <a:latin typeface="Arial" panose="020B0604020202020204" pitchFamily="34" charset="0"/>
              <a:ea typeface="Times New Roman" panose="02020603050405020304" pitchFamily="2" charset="0"/>
            </a:endParaRPr>
          </a:p>
        </p:txBody>
      </p:sp>
      <p:sp>
        <p:nvSpPr>
          <p:cNvPr id="6" name="直接连接符 43017"/>
          <p:cNvSpPr/>
          <p:nvPr/>
        </p:nvSpPr>
        <p:spPr>
          <a:xfrm flipV="1">
            <a:off x="4613910" y="2206625"/>
            <a:ext cx="635" cy="720005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algn="ctr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779270" y="3926840"/>
            <a:ext cx="5707380" cy="1374775"/>
            <a:chOff x="2802" y="5958"/>
            <a:chExt cx="8988" cy="2165"/>
          </a:xfrm>
        </p:grpSpPr>
        <p:sp>
          <p:nvSpPr>
            <p:cNvPr id="43018" name="椭圆 43018"/>
            <p:cNvSpPr/>
            <p:nvPr/>
          </p:nvSpPr>
          <p:spPr>
            <a:xfrm>
              <a:off x="7422" y="7101"/>
              <a:ext cx="2098" cy="1022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0170" tIns="0" rIns="90170" bIns="46990" anchor="ctr"/>
            <a:p>
              <a:pPr lvl="0" algn="ctr"/>
              <a:r>
                <a:rPr lang="en-US" altLang="zh-CN" sz="2800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qty</a:t>
              </a:r>
              <a:endPara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019" name="直接连接符 43019"/>
            <p:cNvSpPr/>
            <p:nvPr/>
          </p:nvSpPr>
          <p:spPr>
            <a:xfrm flipH="1" flipV="1">
              <a:off x="7265" y="5958"/>
              <a:ext cx="1061" cy="1113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7" name="椭圆 43018"/>
            <p:cNvSpPr/>
            <p:nvPr/>
          </p:nvSpPr>
          <p:spPr>
            <a:xfrm>
              <a:off x="9692" y="7101"/>
              <a:ext cx="2098" cy="1022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0170" tIns="0" rIns="90170" bIns="46990" anchor="ctr"/>
            <a:p>
              <a:pPr lvl="0" algn="ctr"/>
              <a:r>
                <a:rPr lang="en-US" altLang="zh-CN" sz="2800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dollars</a:t>
              </a:r>
              <a:endPara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直接连接符 43019"/>
            <p:cNvSpPr/>
            <p:nvPr/>
          </p:nvSpPr>
          <p:spPr>
            <a:xfrm flipH="1" flipV="1">
              <a:off x="7266" y="5966"/>
              <a:ext cx="3053" cy="113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9" name="椭圆 43018"/>
            <p:cNvSpPr/>
            <p:nvPr/>
          </p:nvSpPr>
          <p:spPr>
            <a:xfrm>
              <a:off x="2802" y="7075"/>
              <a:ext cx="2098" cy="1022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0170" tIns="0" rIns="90170" bIns="46990" anchor="ctr"/>
            <a:p>
              <a:pPr lvl="0" algn="ctr"/>
              <a:r>
                <a:rPr lang="en-US" altLang="zh-CN" sz="2800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ordno</a:t>
              </a:r>
              <a:endPara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" name="直接连接符 43019"/>
            <p:cNvSpPr/>
            <p:nvPr/>
          </p:nvSpPr>
          <p:spPr>
            <a:xfrm flipV="1">
              <a:off x="4081" y="5965"/>
              <a:ext cx="3184" cy="1138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11" name="椭圆 43018"/>
            <p:cNvSpPr/>
            <p:nvPr/>
          </p:nvSpPr>
          <p:spPr>
            <a:xfrm>
              <a:off x="5110" y="7072"/>
              <a:ext cx="2098" cy="1022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0170" tIns="0" rIns="90170" bIns="46990" anchor="ctr"/>
            <a:p>
              <a:pPr lvl="0" algn="ctr"/>
              <a:r>
                <a:rPr lang="en-US" altLang="zh-CN" sz="2800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month</a:t>
              </a:r>
              <a:endPara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" name="直接连接符 43019"/>
            <p:cNvSpPr/>
            <p:nvPr/>
          </p:nvSpPr>
          <p:spPr>
            <a:xfrm flipV="1">
              <a:off x="6148" y="5965"/>
              <a:ext cx="1119" cy="1137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0962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r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x-none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0963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0964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en-US" dirty="0">
                <a:ea typeface="宋体" panose="02010600030101010101" pitchFamily="2" charset="-122"/>
              </a:rPr>
              <a:t>N-ary relationship</a:t>
            </a:r>
            <a:endParaRPr lang="en-US" dirty="0">
              <a:ea typeface="宋体" panose="02010600030101010101" pitchFamily="2" charset="-122"/>
            </a:endParaRPr>
          </a:p>
        </p:txBody>
      </p:sp>
      <p:sp>
        <p:nvSpPr>
          <p:cNvPr id="40965" name="Rectangle 3"/>
          <p:cNvSpPr>
            <a:spLocks noGrp="1"/>
          </p:cNvSpPr>
          <p:nvPr>
            <p:ph type="body"/>
          </p:nvPr>
        </p:nvSpPr>
        <p:spPr>
          <a:xfrm>
            <a:off x="34925" y="702945"/>
            <a:ext cx="9074150" cy="953135"/>
          </a:xfrm>
        </p:spPr>
        <p:txBody>
          <a:bodyPr wrap="square" anchor="t">
            <a:spAutoFit/>
          </a:bodyPr>
          <a:p>
            <a:pPr marL="342900" lvl="0" indent="-342900"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x-none" dirty="0">
                <a:ea typeface="宋体" panose="02010600030101010101" pitchFamily="2" charset="-122"/>
              </a:rPr>
              <a:t>Example 6.1.4: </a:t>
            </a:r>
            <a:endParaRPr lang="en-US" altLang="x-none" dirty="0">
              <a:ea typeface="宋体" panose="02010600030101010101" pitchFamily="2" charset="-122"/>
            </a:endParaRPr>
          </a:p>
          <a:p>
            <a:pPr marL="457200" lvl="1" indent="0"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x-none" dirty="0">
                <a:ea typeface="宋体" panose="02010600030101010101" pitchFamily="2" charset="-122"/>
              </a:rPr>
              <a:t>yearlies (customers, agents, products)</a:t>
            </a:r>
            <a:endParaRPr lang="en-US" altLang="x-none" dirty="0">
              <a:solidFill>
                <a:schemeClr val="accent6"/>
              </a:solidFill>
              <a:ea typeface="宋体" panose="02010600030101010101" pitchFamily="2" charset="-122"/>
            </a:endParaRPr>
          </a:p>
        </p:txBody>
      </p:sp>
      <p:sp>
        <p:nvSpPr>
          <p:cNvPr id="43013" name="文本框 43013"/>
          <p:cNvSpPr txBox="1"/>
          <p:nvPr/>
        </p:nvSpPr>
        <p:spPr>
          <a:xfrm>
            <a:off x="714693" y="3520440"/>
            <a:ext cx="2160016" cy="52451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0170" tIns="46990" rIns="90170" bIns="46990" anchor="t">
            <a:spAutoFit/>
          </a:bodyPr>
          <a:p>
            <a:pPr lvl="0" algn="ctr"/>
            <a:r>
              <a:rPr lang="en-US" altLang="zh-CN" sz="2800" b="1" dirty="0">
                <a:latin typeface="Arial" panose="020B0604020202020204" pitchFamily="34" charset="0"/>
                <a:ea typeface="Times New Roman" panose="02020603050405020304" pitchFamily="2" charset="0"/>
              </a:rPr>
              <a:t>customers</a:t>
            </a:r>
            <a:endParaRPr lang="en-US" altLang="zh-CN" sz="2800" b="1" dirty="0">
              <a:latin typeface="Arial" panose="020B0604020202020204" pitchFamily="34" charset="0"/>
              <a:ea typeface="Times New Roman" panose="02020603050405020304" pitchFamily="2" charset="0"/>
            </a:endParaRPr>
          </a:p>
        </p:txBody>
      </p:sp>
      <p:sp>
        <p:nvSpPr>
          <p:cNvPr id="43014" name="文本框 43014"/>
          <p:cNvSpPr txBox="1"/>
          <p:nvPr/>
        </p:nvSpPr>
        <p:spPr>
          <a:xfrm>
            <a:off x="6370955" y="3498215"/>
            <a:ext cx="2160016" cy="52451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0170" tIns="46990" rIns="90170" bIns="46990" anchor="t">
            <a:spAutoFit/>
          </a:bodyPr>
          <a:p>
            <a:pPr lvl="0" algn="ctr"/>
            <a:r>
              <a:rPr lang="en-US" altLang="zh-CN" sz="2800" b="1" dirty="0">
                <a:latin typeface="Arial" panose="020B0604020202020204" pitchFamily="34" charset="0"/>
                <a:ea typeface="Times New Roman" panose="02020603050405020304" pitchFamily="2" charset="0"/>
              </a:rPr>
              <a:t>agents</a:t>
            </a:r>
            <a:endParaRPr lang="en-US" altLang="zh-CN" sz="2800" b="1" dirty="0">
              <a:latin typeface="Arial" panose="020B0604020202020204" pitchFamily="34" charset="0"/>
              <a:ea typeface="Times New Roman" panose="02020603050405020304" pitchFamily="2" charset="0"/>
            </a:endParaRPr>
          </a:p>
        </p:txBody>
      </p:sp>
      <p:sp>
        <p:nvSpPr>
          <p:cNvPr id="43015" name="直接连接符 43015"/>
          <p:cNvSpPr/>
          <p:nvPr/>
        </p:nvSpPr>
        <p:spPr>
          <a:xfrm flipV="1">
            <a:off x="2874963" y="3774758"/>
            <a:ext cx="720005" cy="1587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algn="ctr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43016" name="菱形 43016"/>
          <p:cNvSpPr/>
          <p:nvPr/>
        </p:nvSpPr>
        <p:spPr>
          <a:xfrm>
            <a:off x="3554413" y="3282315"/>
            <a:ext cx="2097087" cy="1008063"/>
          </a:xfrm>
          <a:prstGeom prst="diamond">
            <a:avLst/>
          </a:prstGeom>
          <a:solidFill>
            <a:schemeClr val="bg1"/>
          </a:solidFill>
          <a:ln w="19050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170" tIns="46990" rIns="90170" bIns="46990" anchor="ctr"/>
          <a:p>
            <a:pPr lvl="0" algn="ctr"/>
            <a:r>
              <a:rPr lang="en-US" altLang="zh-CN" sz="2800" b="1" dirty="0">
                <a:solidFill>
                  <a:schemeClr val="accent6"/>
                </a:solidFill>
                <a:latin typeface="Arial" panose="020B0604020202020204" pitchFamily="34" charset="0"/>
                <a:ea typeface="Times New Roman" panose="02020603050405020304" pitchFamily="2" charset="0"/>
              </a:rPr>
              <a:t>orders</a:t>
            </a:r>
            <a:endParaRPr lang="en-US" altLang="zh-CN" sz="2800" b="1" dirty="0">
              <a:solidFill>
                <a:schemeClr val="accent6"/>
              </a:solidFill>
              <a:latin typeface="Arial" panose="020B0604020202020204" pitchFamily="34" charset="0"/>
              <a:ea typeface="Times New Roman" panose="02020603050405020304" pitchFamily="2" charset="0"/>
            </a:endParaRPr>
          </a:p>
        </p:txBody>
      </p:sp>
      <p:sp>
        <p:nvSpPr>
          <p:cNvPr id="43017" name="直接连接符 43017"/>
          <p:cNvSpPr/>
          <p:nvPr/>
        </p:nvSpPr>
        <p:spPr>
          <a:xfrm flipV="1">
            <a:off x="5651500" y="3785553"/>
            <a:ext cx="720005" cy="1587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algn="ctr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5" name="文本框 43014"/>
          <p:cNvSpPr txBox="1"/>
          <p:nvPr/>
        </p:nvSpPr>
        <p:spPr>
          <a:xfrm>
            <a:off x="3491230" y="2010410"/>
            <a:ext cx="2160016" cy="52451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0170" tIns="46990" rIns="90170" bIns="46990" anchor="t">
            <a:spAutoFit/>
          </a:bodyPr>
          <a:p>
            <a:pPr lvl="0" algn="ctr"/>
            <a:r>
              <a:rPr lang="en-US" altLang="zh-CN" sz="2800" b="1" dirty="0">
                <a:latin typeface="Arial" panose="020B0604020202020204" pitchFamily="34" charset="0"/>
                <a:ea typeface="Times New Roman" panose="02020603050405020304" pitchFamily="2" charset="0"/>
              </a:rPr>
              <a:t>products</a:t>
            </a:r>
            <a:endParaRPr lang="en-US" altLang="zh-CN" sz="2800" b="1" dirty="0">
              <a:latin typeface="Arial" panose="020B0604020202020204" pitchFamily="34" charset="0"/>
              <a:ea typeface="Times New Roman" panose="02020603050405020304" pitchFamily="2" charset="0"/>
            </a:endParaRPr>
          </a:p>
        </p:txBody>
      </p:sp>
      <p:sp>
        <p:nvSpPr>
          <p:cNvPr id="6" name="直接连接符 43017"/>
          <p:cNvSpPr/>
          <p:nvPr/>
        </p:nvSpPr>
        <p:spPr>
          <a:xfrm flipV="1">
            <a:off x="4613910" y="2565400"/>
            <a:ext cx="635" cy="720005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algn="ctr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510790" y="4285615"/>
            <a:ext cx="4926330" cy="1374775"/>
            <a:chOff x="3954" y="5958"/>
            <a:chExt cx="7758" cy="2165"/>
          </a:xfrm>
        </p:grpSpPr>
        <p:sp>
          <p:nvSpPr>
            <p:cNvPr id="43018" name="椭圆 43018"/>
            <p:cNvSpPr/>
            <p:nvPr/>
          </p:nvSpPr>
          <p:spPr>
            <a:xfrm>
              <a:off x="7422" y="7101"/>
              <a:ext cx="4290" cy="1022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0170" tIns="0" rIns="90170" bIns="46990" anchor="ctr"/>
            <a:p>
              <a:pPr lvl="0" algn="ctr"/>
              <a:r>
                <a:rPr lang="en-US" altLang="zh-CN" sz="2800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sum of dollars</a:t>
              </a:r>
              <a:endPara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019" name="直接连接符 43019"/>
            <p:cNvSpPr/>
            <p:nvPr/>
          </p:nvSpPr>
          <p:spPr>
            <a:xfrm flipH="1" flipV="1">
              <a:off x="7265" y="5958"/>
              <a:ext cx="1223" cy="1145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11" name="椭圆 43018"/>
            <p:cNvSpPr/>
            <p:nvPr/>
          </p:nvSpPr>
          <p:spPr>
            <a:xfrm>
              <a:off x="3954" y="7072"/>
              <a:ext cx="3254" cy="1022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0170" tIns="0" rIns="90170" bIns="46990" anchor="ctr"/>
            <a:p>
              <a:pPr lvl="0" algn="ctr"/>
              <a:r>
                <a:rPr lang="en-US" altLang="zh-CN" sz="2800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sum of qty</a:t>
              </a:r>
              <a:endPara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" name="直接连接符 43019"/>
            <p:cNvSpPr/>
            <p:nvPr/>
          </p:nvSpPr>
          <p:spPr>
            <a:xfrm flipV="1">
              <a:off x="6148" y="5965"/>
              <a:ext cx="1119" cy="1137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400" dirty="0">
                <a:ea typeface="宋体" panose="02010600030101010101" pitchFamily="2" charset="-122"/>
                <a:sym typeface="+mn-ea"/>
              </a:rPr>
              <a:t>Figure 6.5(a)  Basic E-R Concepts: Entities and Attributes</a:t>
            </a:r>
            <a:endParaRPr lang="en-US" sz="2400"/>
          </a:p>
        </p:txBody>
      </p:sp>
      <p:graphicFrame>
        <p:nvGraphicFramePr>
          <p:cNvPr id="4" name="表格 3"/>
          <p:cNvGraphicFramePr/>
          <p:nvPr/>
        </p:nvGraphicFramePr>
        <p:xfrm>
          <a:off x="26035" y="671830"/>
          <a:ext cx="9039860" cy="582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9780"/>
                <a:gridCol w="4163695"/>
                <a:gridCol w="2826385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accent6"/>
                          </a:solidFill>
                        </a:rPr>
                        <a:t>Classification</a:t>
                      </a:r>
                      <a:endParaRPr lang="en-US" altLang="zh-CN" sz="2000">
                        <a:solidFill>
                          <a:schemeClr val="accent6"/>
                        </a:solidFill>
                      </a:endParaRPr>
                    </a:p>
                  </a:txBody>
                  <a:tcPr marL="0" marR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accent6"/>
                          </a:solidFill>
                        </a:rPr>
                        <a:t>Description</a:t>
                      </a:r>
                      <a:endParaRPr lang="en-US" altLang="zh-CN" sz="2000">
                        <a:solidFill>
                          <a:schemeClr val="accent6"/>
                        </a:solidFill>
                      </a:endParaRPr>
                    </a:p>
                  </a:txBody>
                  <a:tcPr marL="0" marR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accent6"/>
                          </a:solidFill>
                        </a:rPr>
                        <a:t>Example</a:t>
                      </a:r>
                      <a:endParaRPr lang="en-US" altLang="zh-CN" sz="2000">
                        <a:solidFill>
                          <a:schemeClr val="accent6"/>
                        </a:solidFill>
                      </a:endParaRPr>
                    </a:p>
                  </a:txBody>
                  <a:tcPr marL="0" marR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accent6"/>
                          </a:solidFill>
                        </a:rPr>
                        <a:t>Entity</a:t>
                      </a:r>
                      <a:endParaRPr lang="en-US" altLang="zh-CN" sz="2000">
                        <a:solidFill>
                          <a:schemeClr val="accent6"/>
                        </a:solidFill>
                      </a:endParaRPr>
                    </a:p>
                  </a:txBody>
                  <a:tcPr marL="0" marR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x-none" sz="2000" dirty="0">
                          <a:ea typeface="宋体" panose="02010600030101010101" pitchFamily="2" charset="-122"/>
                          <a:sym typeface="+mn-ea"/>
                        </a:rPr>
                        <a:t>A collection of distinguishable real-world objects with common properties.</a:t>
                      </a:r>
                      <a:endParaRPr lang="en-US" altLang="x-none" sz="2000" dirty="0">
                        <a:solidFill>
                          <a:schemeClr val="accent6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71755" marR="7175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000">
                          <a:solidFill>
                            <a:schemeClr val="accent6"/>
                          </a:solidFill>
                        </a:rPr>
                        <a:t>Customers, Agents, ... Employees, Projects, ...</a:t>
                      </a:r>
                      <a:endParaRPr lang="en-US" altLang="zh-CN" sz="2000">
                        <a:solidFill>
                          <a:schemeClr val="accent6"/>
                        </a:solidFill>
                      </a:endParaRPr>
                    </a:p>
                  </a:txBody>
                  <a:tcPr marL="71755" marR="7175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accent6"/>
                          </a:solidFill>
                        </a:rPr>
                        <a:t>Attribute</a:t>
                      </a:r>
                      <a:endParaRPr lang="en-US" altLang="zh-CN" sz="2000">
                        <a:solidFill>
                          <a:schemeClr val="accent6"/>
                        </a:solidFill>
                      </a:endParaRPr>
                    </a:p>
                  </a:txBody>
                  <a:tcPr marL="0" marR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x-none" sz="2000" dirty="0">
                          <a:ea typeface="宋体" panose="02010600030101010101" pitchFamily="2" charset="-122"/>
                          <a:sym typeface="+mn-ea"/>
                        </a:rPr>
                        <a:t>A data item that describes a property of an entity or a relationship.</a:t>
                      </a:r>
                      <a:endParaRPr lang="zh-CN" altLang="en-US" sz="2000">
                        <a:solidFill>
                          <a:schemeClr val="accent6"/>
                        </a:solidFill>
                      </a:endParaRPr>
                    </a:p>
                  </a:txBody>
                  <a:tcPr marL="71755" marR="7175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000">
                          <a:solidFill>
                            <a:schemeClr val="accent6"/>
                          </a:solidFill>
                        </a:rPr>
                        <a:t>See below</a:t>
                      </a:r>
                      <a:endParaRPr lang="en-US" altLang="zh-CN" sz="2000">
                        <a:solidFill>
                          <a:schemeClr val="accent6"/>
                        </a:solidFill>
                      </a:endParaRPr>
                    </a:p>
                  </a:txBody>
                  <a:tcPr marL="71755" marR="7175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accent6"/>
                          </a:solidFill>
                        </a:rPr>
                        <a:t>Identifier</a:t>
                      </a:r>
                      <a:endParaRPr lang="en-US" altLang="zh-CN" sz="2000">
                        <a:solidFill>
                          <a:schemeClr val="accent6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accent6"/>
                          </a:solidFill>
                        </a:rPr>
                        <a:t>(set of attributes)</a:t>
                      </a:r>
                      <a:endParaRPr lang="en-US" altLang="zh-CN" sz="2000">
                        <a:solidFill>
                          <a:schemeClr val="accent6"/>
                        </a:solidFill>
                      </a:endParaRPr>
                    </a:p>
                  </a:txBody>
                  <a:tcPr marL="0" marR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x-none" sz="2000" dirty="0">
                          <a:ea typeface="宋体" panose="02010600030101010101" pitchFamily="2" charset="-122"/>
                          <a:sym typeface="+mn-ea"/>
                        </a:rPr>
                        <a:t>Uniquely identifies an entity instance or relationship occurrence.</a:t>
                      </a:r>
                      <a:endParaRPr lang="zh-CN" altLang="en-US" sz="2000">
                        <a:solidFill>
                          <a:schemeClr val="accent6"/>
                        </a:solidFill>
                      </a:endParaRPr>
                    </a:p>
                  </a:txBody>
                  <a:tcPr marL="71755" marR="7175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000">
                          <a:solidFill>
                            <a:srgbClr val="FF0000"/>
                          </a:solidFill>
                        </a:rPr>
                        <a:t>cid </a:t>
                      </a:r>
                      <a:r>
                        <a:rPr lang="en-US" altLang="zh-CN" sz="2000">
                          <a:solidFill>
                            <a:schemeClr val="accent6"/>
                          </a:solidFill>
                        </a:rPr>
                        <a:t>for customer</a:t>
                      </a:r>
                      <a:endParaRPr lang="en-US" altLang="zh-CN" sz="2000">
                        <a:solidFill>
                          <a:schemeClr val="accent6"/>
                        </a:solidFill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sz="2000">
                          <a:solidFill>
                            <a:srgbClr val="FF0000"/>
                          </a:solidFill>
                        </a:rPr>
                        <a:t>(eid,proid)</a:t>
                      </a:r>
                      <a:r>
                        <a:rPr lang="en-US" altLang="zh-CN" sz="2000">
                          <a:solidFill>
                            <a:schemeClr val="accent6"/>
                          </a:solidFill>
                        </a:rPr>
                        <a:t> for works_on</a:t>
                      </a:r>
                      <a:endParaRPr lang="en-US" altLang="zh-CN" sz="2000">
                        <a:solidFill>
                          <a:schemeClr val="accent6"/>
                        </a:solidFill>
                      </a:endParaRPr>
                    </a:p>
                  </a:txBody>
                  <a:tcPr marL="71755" marR="7175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accent6"/>
                          </a:solidFill>
                        </a:rPr>
                        <a:t>Descriptor</a:t>
                      </a:r>
                      <a:endParaRPr lang="en-US" altLang="zh-CN" sz="2000">
                        <a:solidFill>
                          <a:schemeClr val="accent6"/>
                        </a:solidFill>
                      </a:endParaRPr>
                    </a:p>
                  </a:txBody>
                  <a:tcPr marL="0" marR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</a:rPr>
                        <a:t>Non-key attribute, describing an entity or relationship.</a:t>
                      </a:r>
                      <a:endParaRPr lang="en-US" altLang="zh-CN" sz="2000">
                        <a:solidFill>
                          <a:schemeClr val="tx1"/>
                        </a:solidFill>
                      </a:endParaRPr>
                    </a:p>
                  </a:txBody>
                  <a:tcPr marL="71755" marR="7175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000">
                          <a:solidFill>
                            <a:srgbClr val="FF0000"/>
                          </a:solidFill>
                        </a:rPr>
                        <a:t>city </a:t>
                      </a:r>
                      <a:r>
                        <a:rPr lang="en-US" altLang="zh-CN" sz="2000">
                          <a:solidFill>
                            <a:schemeClr val="accent6"/>
                          </a:solidFill>
                        </a:rPr>
                        <a:t>for customer</a:t>
                      </a:r>
                      <a:endParaRPr lang="en-US" altLang="zh-CN" sz="2000">
                        <a:solidFill>
                          <a:schemeClr val="accent6"/>
                        </a:solidFill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sz="2000">
                          <a:solidFill>
                            <a:srgbClr val="FF0000"/>
                          </a:solidFill>
                        </a:rPr>
                        <a:t>percent </a:t>
                      </a:r>
                      <a:r>
                        <a:rPr lang="en-US" altLang="zh-CN" sz="2000">
                          <a:solidFill>
                            <a:schemeClr val="accent6"/>
                          </a:solidFill>
                        </a:rPr>
                        <a:t>for works_on</a:t>
                      </a:r>
                      <a:endParaRPr lang="en-US" altLang="zh-CN" sz="2000">
                        <a:solidFill>
                          <a:schemeClr val="accent6"/>
                        </a:solidFill>
                      </a:endParaRPr>
                    </a:p>
                  </a:txBody>
                  <a:tcPr marL="71755" marR="7175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accent6"/>
                          </a:solidFill>
                        </a:rPr>
                        <a:t>Composite attribute</a:t>
                      </a:r>
                      <a:endParaRPr lang="en-US" altLang="zh-CN" sz="2000">
                        <a:solidFill>
                          <a:schemeClr val="accent6"/>
                        </a:solidFill>
                      </a:endParaRPr>
                    </a:p>
                  </a:txBody>
                  <a:tcPr marL="0" marR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</a:rPr>
                        <a:t>A group of simple attributes that together describe a property of an object.</a:t>
                      </a:r>
                      <a:endParaRPr lang="en-US" altLang="zh-CN" sz="2000">
                        <a:solidFill>
                          <a:schemeClr val="tx1"/>
                        </a:solidFill>
                      </a:endParaRPr>
                    </a:p>
                  </a:txBody>
                  <a:tcPr marL="71755" marR="7175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000">
                          <a:solidFill>
                            <a:schemeClr val="accent6"/>
                          </a:solidFill>
                        </a:rPr>
                        <a:t>student_name</a:t>
                      </a:r>
                      <a:endParaRPr lang="en-US" altLang="zh-CN" sz="2000">
                        <a:solidFill>
                          <a:schemeClr val="accent6"/>
                        </a:solidFill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sz="2000">
                          <a:solidFill>
                            <a:schemeClr val="accent6"/>
                          </a:solidFill>
                        </a:rPr>
                        <a:t>emp_address</a:t>
                      </a:r>
                      <a:endParaRPr lang="en-US" altLang="zh-CN" sz="2000">
                        <a:solidFill>
                          <a:schemeClr val="accent6"/>
                        </a:solidFill>
                      </a:endParaRPr>
                    </a:p>
                  </a:txBody>
                  <a:tcPr marL="71755" marR="7175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accent6"/>
                          </a:solidFill>
                        </a:rPr>
                        <a:t>Multi-valued attribute</a:t>
                      </a:r>
                      <a:endParaRPr lang="en-US" altLang="zh-CN" sz="2000">
                        <a:solidFill>
                          <a:schemeClr val="accent6"/>
                        </a:solidFill>
                      </a:endParaRPr>
                    </a:p>
                  </a:txBody>
                  <a:tcPr marL="0" marR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</a:rPr>
                        <a:t>An entity attribute that takes on multiple values for a single entity instance.</a:t>
                      </a:r>
                      <a:endParaRPr lang="en-US" altLang="zh-CN" sz="2000">
                        <a:solidFill>
                          <a:schemeClr val="tx1"/>
                        </a:solidFill>
                      </a:endParaRPr>
                    </a:p>
                  </a:txBody>
                  <a:tcPr marL="71755" marR="7175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000">
                          <a:solidFill>
                            <a:schemeClr val="accent6"/>
                          </a:solidFill>
                        </a:rPr>
                        <a:t>hobbies</a:t>
                      </a:r>
                      <a:endParaRPr lang="en-US" altLang="zh-CN" sz="2000">
                        <a:solidFill>
                          <a:schemeClr val="accent6"/>
                        </a:solidFill>
                      </a:endParaRPr>
                    </a:p>
                  </a:txBody>
                  <a:tcPr marL="71755" marR="7175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400" dirty="0">
                <a:ea typeface="宋体" panose="02010600030101010101" pitchFamily="2" charset="-122"/>
                <a:sym typeface="+mn-ea"/>
              </a:rPr>
              <a:t>Figure 6.5(b)  Basic E-R Concepts: Relationships</a:t>
            </a:r>
            <a:endParaRPr lang="en-US" sz="2400"/>
          </a:p>
        </p:txBody>
      </p:sp>
      <p:graphicFrame>
        <p:nvGraphicFramePr>
          <p:cNvPr id="4" name="表格 3"/>
          <p:cNvGraphicFramePr/>
          <p:nvPr/>
        </p:nvGraphicFramePr>
        <p:xfrm>
          <a:off x="26035" y="671830"/>
          <a:ext cx="9039860" cy="5297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6340"/>
                <a:gridCol w="4886325"/>
                <a:gridCol w="1687195"/>
              </a:tblGrid>
              <a:tr h="558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chemeClr val="accent6"/>
                          </a:solidFill>
                        </a:rPr>
                        <a:t>Classification</a:t>
                      </a:r>
                      <a:endParaRPr lang="en-US" altLang="zh-CN" sz="2400">
                        <a:solidFill>
                          <a:schemeClr val="accent6"/>
                        </a:solidFill>
                      </a:endParaRPr>
                    </a:p>
                  </a:txBody>
                  <a:tcPr marL="0" marR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chemeClr val="accent6"/>
                          </a:solidFill>
                        </a:rPr>
                        <a:t>Description</a:t>
                      </a:r>
                      <a:endParaRPr lang="en-US" altLang="zh-CN" sz="2400">
                        <a:solidFill>
                          <a:schemeClr val="accent6"/>
                        </a:solidFill>
                      </a:endParaRPr>
                    </a:p>
                  </a:txBody>
                  <a:tcPr marL="0" marR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chemeClr val="accent6"/>
                          </a:solidFill>
                        </a:rPr>
                        <a:t>Example</a:t>
                      </a:r>
                      <a:endParaRPr lang="en-US" altLang="zh-CN" sz="2400">
                        <a:solidFill>
                          <a:schemeClr val="accent6"/>
                        </a:solidFill>
                      </a:endParaRPr>
                    </a:p>
                  </a:txBody>
                  <a:tcPr marL="0" marR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14535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chemeClr val="accent6"/>
                          </a:solidFill>
                        </a:rPr>
                        <a:t>Relationship</a:t>
                      </a:r>
                      <a:endParaRPr lang="en-US" altLang="zh-CN" sz="2400">
                        <a:solidFill>
                          <a:schemeClr val="accent6"/>
                        </a:solidFill>
                      </a:endParaRPr>
                    </a:p>
                  </a:txBody>
                  <a:tcPr marL="0" marR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x-none" sz="2400" dirty="0">
                          <a:ea typeface="宋体" panose="02010600030101010101" pitchFamily="2" charset="-122"/>
                          <a:sym typeface="+mn-ea"/>
                        </a:rPr>
                        <a:t>Named set of m-tuples, identifies subset of the Cartesian product E</a:t>
                      </a:r>
                      <a:r>
                        <a:rPr lang="en-US" altLang="x-none" sz="2400" baseline="-25000" dirty="0">
                          <a:ea typeface="宋体" panose="02010600030101010101" pitchFamily="2" charset="-122"/>
                          <a:sym typeface="+mn-ea"/>
                        </a:rPr>
                        <a:t>1</a:t>
                      </a:r>
                      <a:r>
                        <a:rPr lang="en-US" altLang="x-none" sz="2400" dirty="0"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×E</a:t>
                      </a:r>
                      <a:r>
                        <a:rPr lang="en-US" altLang="x-none" sz="2400" baseline="-25000" dirty="0"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2</a:t>
                      </a:r>
                      <a:r>
                        <a:rPr lang="en-US" altLang="x-none" sz="2400" dirty="0"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×...×E</a:t>
                      </a:r>
                      <a:r>
                        <a:rPr lang="en-US" altLang="x-none" sz="2400" baseline="-25000" dirty="0"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m</a:t>
                      </a:r>
                      <a:endParaRPr lang="en-US" altLang="x-none" sz="2400" baseline="-25000" dirty="0">
                        <a:solidFill>
                          <a:schemeClr val="accent6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71755" marR="7175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 sz="2400">
                        <a:solidFill>
                          <a:schemeClr val="accent6"/>
                        </a:solidFill>
                      </a:endParaRPr>
                    </a:p>
                  </a:txBody>
                  <a:tcPr marL="71755" marR="7175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10947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chemeClr val="accent6"/>
                          </a:solidFill>
                          <a:sym typeface="+mn-ea"/>
                        </a:rPr>
                        <a:t>Binary relationship</a:t>
                      </a:r>
                      <a:endParaRPr lang="en-US" altLang="zh-CN" sz="2400">
                        <a:solidFill>
                          <a:schemeClr val="accent6"/>
                        </a:solidFill>
                        <a:sym typeface="+mn-ea"/>
                      </a:endParaRPr>
                    </a:p>
                  </a:txBody>
                  <a:tcPr marL="0" marR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2400" dirty="0">
                          <a:ea typeface="宋体" panose="02010600030101010101" pitchFamily="2" charset="-122"/>
                          <a:sym typeface="+mn-ea"/>
                        </a:rPr>
                        <a:t>A relationship on two distinct entities</a:t>
                      </a:r>
                      <a:endParaRPr lang="en-US" sz="2400" dirty="0">
                        <a:solidFill>
                          <a:schemeClr val="accent6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71755" marR="7175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accent6"/>
                          </a:solidFill>
                        </a:rPr>
                        <a:t>teachs</a:t>
                      </a:r>
                      <a:endParaRPr lang="en-US" altLang="zh-CN" sz="2400">
                        <a:solidFill>
                          <a:schemeClr val="accent6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accent6"/>
                          </a:solidFill>
                        </a:rPr>
                        <a:t>works_on</a:t>
                      </a:r>
                      <a:endParaRPr lang="en-US" altLang="zh-CN" sz="2400">
                        <a:solidFill>
                          <a:schemeClr val="accent6"/>
                        </a:solidFill>
                      </a:endParaRPr>
                    </a:p>
                  </a:txBody>
                  <a:tcPr marL="71755" marR="7175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10953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chemeClr val="accent6"/>
                          </a:solidFill>
                          <a:sym typeface="+mn-ea"/>
                        </a:rPr>
                        <a:t>Ring, recursive relationship</a:t>
                      </a:r>
                      <a:endParaRPr lang="en-US" altLang="zh-CN" sz="2400">
                        <a:solidFill>
                          <a:schemeClr val="accent6"/>
                        </a:solidFill>
                        <a:sym typeface="+mn-ea"/>
                      </a:endParaRPr>
                    </a:p>
                  </a:txBody>
                  <a:tcPr marL="0" marR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2400" dirty="0">
                          <a:ea typeface="宋体" panose="02010600030101010101" pitchFamily="2" charset="-122"/>
                          <a:sym typeface="+mn-ea"/>
                        </a:rPr>
                        <a:t>A relationship relating an entity to itself</a:t>
                      </a:r>
                      <a:endParaRPr lang="en-US" altLang="en-US" sz="2400" dirty="0">
                        <a:solidFill>
                          <a:schemeClr val="accent6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71755" marR="7175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accent6"/>
                          </a:solidFill>
                        </a:rPr>
                        <a:t>manages</a:t>
                      </a:r>
                      <a:endParaRPr lang="en-US" altLang="zh-CN" sz="2400">
                        <a:solidFill>
                          <a:schemeClr val="accent6"/>
                        </a:solidFill>
                      </a:endParaRPr>
                    </a:p>
                  </a:txBody>
                  <a:tcPr marL="71755" marR="7175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10953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chemeClr val="accent6"/>
                          </a:solidFill>
                          <a:sym typeface="+mn-ea"/>
                        </a:rPr>
                        <a:t>N-ary (N&gt;2)</a:t>
                      </a:r>
                      <a:endParaRPr lang="en-US" altLang="zh-CN" sz="2400">
                        <a:solidFill>
                          <a:schemeClr val="accent6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chemeClr val="accent6"/>
                          </a:solidFill>
                          <a:sym typeface="+mn-ea"/>
                        </a:rPr>
                        <a:t>relationship</a:t>
                      </a:r>
                      <a:endParaRPr lang="en-US" altLang="zh-CN" sz="2400">
                        <a:solidFill>
                          <a:schemeClr val="accent6"/>
                        </a:solidFill>
                        <a:sym typeface="+mn-ea"/>
                      </a:endParaRPr>
                    </a:p>
                  </a:txBody>
                  <a:tcPr marL="0" marR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2400" dirty="0">
                          <a:ea typeface="宋体" panose="02010600030101010101" pitchFamily="2" charset="-122"/>
                          <a:sym typeface="+mn-ea"/>
                        </a:rPr>
                        <a:t>A relationship on more than two entities</a:t>
                      </a:r>
                      <a:endParaRPr lang="en-US" altLang="zh-CN" sz="2400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71755" marR="7175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accent6"/>
                          </a:solidFill>
                        </a:rPr>
                        <a:t>yearlies</a:t>
                      </a:r>
                      <a:endParaRPr lang="en-US" altLang="zh-CN" sz="2400">
                        <a:solidFill>
                          <a:schemeClr val="accent6"/>
                        </a:solidFill>
                      </a:endParaRPr>
                    </a:p>
                  </a:txBody>
                  <a:tcPr marL="71755" marR="7175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170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r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x-none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171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172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en-US" altLang="x-none" dirty="0">
                <a:ea typeface="宋体" panose="02010600030101010101" pitchFamily="2" charset="-122"/>
              </a:rPr>
              <a:t>Ch6  Database Design</a:t>
            </a:r>
            <a:endParaRPr lang="en-US" altLang="x-none" dirty="0">
              <a:ea typeface="宋体" panose="02010600030101010101" pitchFamily="2" charset="-122"/>
            </a:endParaRPr>
          </a:p>
        </p:txBody>
      </p:sp>
      <p:sp>
        <p:nvSpPr>
          <p:cNvPr id="7173" name="Rectangle 3"/>
          <p:cNvSpPr>
            <a:spLocks noGrp="1"/>
          </p:cNvSpPr>
          <p:nvPr>
            <p:ph type="body"/>
          </p:nvPr>
        </p:nvSpPr>
        <p:spPr>
          <a:xfrm>
            <a:off x="152400" y="765175"/>
            <a:ext cx="8686800" cy="2366963"/>
          </a:xfrm>
        </p:spPr>
        <p:txBody>
          <a:bodyPr wrap="square" anchor="t"/>
          <a:p>
            <a:pPr lvl="0" eaLnBrk="1" hangingPunct="1">
              <a:lnSpc>
                <a:spcPct val="115000"/>
              </a:lnSpc>
            </a:pPr>
            <a:r>
              <a:rPr lang="en-US" altLang="x-none" dirty="0">
                <a:ea typeface="宋体" panose="02010600030101010101" pitchFamily="2" charset="-122"/>
              </a:rPr>
              <a:t>For example: </a:t>
            </a:r>
            <a:r>
              <a:rPr lang="en-US" altLang="x-none" dirty="0">
                <a:solidFill>
                  <a:schemeClr val="accent2"/>
                </a:solidFill>
                <a:ea typeface="宋体" panose="02010600030101010101" pitchFamily="2" charset="-122"/>
              </a:rPr>
              <a:t>student-course database</a:t>
            </a:r>
            <a:endParaRPr lang="en-US" altLang="x-none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lvl="1" indent="-285750" eaLnBrk="1" hangingPunct="1">
              <a:lnSpc>
                <a:spcPct val="115000"/>
              </a:lnSpc>
            </a:pPr>
            <a:r>
              <a:rPr lang="en-US" altLang="x-none" u="sng" dirty="0">
                <a:solidFill>
                  <a:schemeClr val="tx1"/>
                </a:solidFill>
                <a:ea typeface="宋体" panose="02010600030101010101" pitchFamily="2" charset="-122"/>
              </a:rPr>
              <a:t>attributes of student:</a:t>
            </a:r>
            <a:r>
              <a:rPr lang="en-US" altLang="x-none" dirty="0">
                <a:ea typeface="宋体" panose="02010600030101010101" pitchFamily="2" charset="-122"/>
              </a:rPr>
              <a:t> </a:t>
            </a:r>
            <a:r>
              <a:rPr lang="en-US" altLang="x-none" dirty="0">
                <a:solidFill>
                  <a:srgbClr val="FF0066"/>
                </a:solidFill>
                <a:ea typeface="宋体" panose="02010600030101010101" pitchFamily="2" charset="-122"/>
              </a:rPr>
              <a:t>sno, sname, dept, sage</a:t>
            </a:r>
            <a:endParaRPr lang="en-US" altLang="x-none" dirty="0">
              <a:solidFill>
                <a:srgbClr val="FF0066"/>
              </a:solidFill>
              <a:ea typeface="宋体" panose="02010600030101010101" pitchFamily="2" charset="-122"/>
            </a:endParaRPr>
          </a:p>
          <a:p>
            <a:pPr lvl="1" indent="-285750" eaLnBrk="1" hangingPunct="1">
              <a:lnSpc>
                <a:spcPct val="115000"/>
              </a:lnSpc>
            </a:pPr>
            <a:r>
              <a:rPr lang="en-US" altLang="x-none" u="sng" dirty="0">
                <a:solidFill>
                  <a:schemeClr val="tx1"/>
                </a:solidFill>
                <a:ea typeface="宋体" panose="02010600030101010101" pitchFamily="2" charset="-122"/>
              </a:rPr>
              <a:t>attributes of course:</a:t>
            </a:r>
            <a:r>
              <a:rPr lang="en-US" altLang="x-none" dirty="0">
                <a:ea typeface="宋体" panose="02010600030101010101" pitchFamily="2" charset="-122"/>
              </a:rPr>
              <a:t> </a:t>
            </a:r>
            <a:r>
              <a:rPr lang="en-US" altLang="x-none" dirty="0">
                <a:solidFill>
                  <a:srgbClr val="FF0066"/>
                </a:solidFill>
                <a:ea typeface="宋体" panose="02010600030101010101" pitchFamily="2" charset="-122"/>
              </a:rPr>
              <a:t>cno, cname</a:t>
            </a:r>
            <a:endParaRPr lang="en-US" altLang="x-none" dirty="0">
              <a:solidFill>
                <a:srgbClr val="FF0066"/>
              </a:solidFill>
              <a:ea typeface="宋体" panose="02010600030101010101" pitchFamily="2" charset="-122"/>
            </a:endParaRPr>
          </a:p>
          <a:p>
            <a:pPr lvl="1" indent="-285750" eaLnBrk="1" hangingPunct="1">
              <a:lnSpc>
                <a:spcPct val="115000"/>
              </a:lnSpc>
            </a:pPr>
            <a:r>
              <a:rPr lang="en-US" altLang="x-none" u="sng" dirty="0">
                <a:solidFill>
                  <a:schemeClr val="tx1"/>
                </a:solidFill>
                <a:ea typeface="宋体" panose="02010600030101010101" pitchFamily="2" charset="-122"/>
              </a:rPr>
              <a:t>attribute of student&amp;course:</a:t>
            </a:r>
            <a:r>
              <a:rPr lang="en-US" altLang="x-none" dirty="0">
                <a:solidFill>
                  <a:srgbClr val="FF0066"/>
                </a:solidFill>
                <a:ea typeface="宋体" panose="02010600030101010101" pitchFamily="2" charset="-122"/>
              </a:rPr>
              <a:t> grade</a:t>
            </a:r>
            <a:endParaRPr lang="en-US" altLang="x-none" dirty="0">
              <a:solidFill>
                <a:srgbClr val="FF0066"/>
              </a:solidFill>
              <a:ea typeface="宋体" panose="02010600030101010101" pitchFamily="2" charset="-122"/>
            </a:endParaRPr>
          </a:p>
        </p:txBody>
      </p:sp>
      <p:sp>
        <p:nvSpPr>
          <p:cNvPr id="7175" name="Rectangle 4"/>
          <p:cNvSpPr/>
          <p:nvPr/>
        </p:nvSpPr>
        <p:spPr>
          <a:xfrm>
            <a:off x="179388" y="3573463"/>
            <a:ext cx="8686800" cy="2592387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lvl="0" indent="-342900">
              <a:lnSpc>
                <a:spcPct val="115000"/>
              </a:lnSpc>
              <a:spcBef>
                <a:spcPct val="20000"/>
              </a:spcBef>
              <a:buClr>
                <a:srgbClr val="996633"/>
              </a:buClr>
              <a:buFont typeface="Wingdings" panose="05000000000000000000" pitchFamily="2" charset="2"/>
              <a:buChar char="q"/>
            </a:pPr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we can put them all in the same table.</a:t>
            </a:r>
            <a:endParaRPr lang="en-US" altLang="x-none" sz="28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>
              <a:lnSpc>
                <a:spcPct val="115000"/>
              </a:lnSpc>
              <a:spcBef>
                <a:spcPct val="20000"/>
              </a:spcBef>
              <a:buClr>
                <a:srgbClr val="996633"/>
              </a:buClr>
              <a:buFont typeface="Wingdings" panose="05000000000000000000" pitchFamily="2" charset="2"/>
              <a:buNone/>
            </a:pPr>
            <a:r>
              <a:rPr lang="en-US" altLang="x-none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R(sno, sname, dept, sage, cno, cname, grade)</a:t>
            </a:r>
            <a:endParaRPr lang="en-US" altLang="x-none" sz="28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lvl="2" indent="-228600">
              <a:lnSpc>
                <a:spcPct val="115000"/>
              </a:lnSpc>
              <a:spcBef>
                <a:spcPct val="20000"/>
              </a:spcBef>
              <a:buClr>
                <a:srgbClr val="996633"/>
              </a:buClr>
              <a:buFont typeface="Wingdings" panose="05000000000000000000" pitchFamily="2" charset="2"/>
              <a:buChar char="§"/>
            </a:pPr>
            <a:endParaRPr lang="en-US" altLang="x-none" sz="1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115000"/>
              </a:lnSpc>
              <a:spcBef>
                <a:spcPct val="20000"/>
              </a:spcBef>
              <a:buClr>
                <a:srgbClr val="996633"/>
              </a:buClr>
              <a:buFont typeface="Wingdings" panose="05000000000000000000" pitchFamily="2" charset="2"/>
              <a:buChar char="q"/>
            </a:pPr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consider the SCG database (next slide), see any problems with that ?</a:t>
            </a:r>
            <a:endParaRPr lang="en-US" altLang="x-none" sz="28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5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>
                                            <p:txEl>
                                              <p:charRg st="39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175">
                                            <p:txEl>
                                              <p:charRg st="39" end="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>
                                            <p:txEl>
                                              <p:charRg st="85" end="1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175">
                                            <p:txEl>
                                              <p:charRg st="85" end="1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ea typeface="宋体" panose="02010600030101010101" pitchFamily="2" charset="-122"/>
                <a:sym typeface="+mn-ea"/>
              </a:rPr>
              <a:t>6.2 </a:t>
            </a:r>
            <a:r>
              <a:rPr lang="en-US" altLang="x-none" dirty="0">
                <a:ea typeface="宋体" panose="02010600030101010101" pitchFamily="2" charset="-122"/>
                <a:sym typeface="+mn-ea"/>
              </a:rPr>
              <a:t>Further Details of E-R 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Modeling</a:t>
            </a:r>
            <a:endParaRPr lang="en-US" altLang="zh-CN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chemeClr val="accent6"/>
                </a:solidFill>
              </a:rPr>
              <a:t>Cardinality of Entity Participation in a Relationship</a:t>
            </a:r>
            <a:endParaRPr lang="en-US" altLang="zh-CN">
              <a:solidFill>
                <a:schemeClr val="accent6"/>
              </a:solidFill>
            </a:endParaRPr>
          </a:p>
          <a:p>
            <a:endParaRPr lang="en-US" altLang="zh-CN">
              <a:solidFill>
                <a:schemeClr val="accent6"/>
              </a:solidFill>
            </a:endParaRPr>
          </a:p>
          <a:p>
            <a:r>
              <a:rPr lang="en-US" altLang="zh-CN">
                <a:solidFill>
                  <a:schemeClr val="accent6"/>
                </a:solidFill>
              </a:rPr>
              <a:t>One-to-One, Many-to-Many, Many-to-One Relationships</a:t>
            </a:r>
            <a:endParaRPr lang="en-US" altLang="zh-CN">
              <a:solidFill>
                <a:schemeClr val="accent6"/>
              </a:solidFill>
            </a:endParaRPr>
          </a:p>
          <a:p>
            <a:endParaRPr lang="en-US" altLang="zh-CN">
              <a:solidFill>
                <a:schemeClr val="accent6"/>
              </a:solidFill>
            </a:endParaRPr>
          </a:p>
          <a:p>
            <a:r>
              <a:rPr lang="en-US" altLang="zh-CN">
                <a:solidFill>
                  <a:schemeClr val="accent6"/>
                </a:solidFill>
              </a:rPr>
              <a:t>Transforming Binary Relationships to Relations</a:t>
            </a:r>
            <a:endParaRPr lang="en-US" altLang="zh-CN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8130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r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x-none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8131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8132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6.2 Further Details of E-R Modeling</a:t>
            </a:r>
            <a:endParaRPr lang="en-US" altLang="x-none" dirty="0">
              <a:ea typeface="宋体" panose="02010600030101010101" pitchFamily="2" charset="-122"/>
            </a:endParaRPr>
          </a:p>
        </p:txBody>
      </p:sp>
      <p:sp>
        <p:nvSpPr>
          <p:cNvPr id="48133" name="Rectangle 3"/>
          <p:cNvSpPr>
            <a:spLocks noGrp="1"/>
          </p:cNvSpPr>
          <p:nvPr>
            <p:ph type="body"/>
          </p:nvPr>
        </p:nvSpPr>
        <p:spPr>
          <a:xfrm>
            <a:off x="0" y="693420"/>
            <a:ext cx="9144000" cy="894080"/>
          </a:xfrm>
        </p:spPr>
        <p:txBody>
          <a:bodyPr wrap="square" anchor="t">
            <a:spAutoFit/>
          </a:bodyPr>
          <a:p>
            <a:pPr lvl="0" eaLnBrk="1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x-none" sz="2600" dirty="0">
                <a:ea typeface="宋体" panose="02010600030101010101" pitchFamily="2" charset="-122"/>
              </a:rPr>
              <a:t>Cardinality of Entity Participation in a Relationship</a:t>
            </a:r>
            <a:endParaRPr lang="en-US" altLang="x-none" sz="2600" dirty="0">
              <a:ea typeface="宋体" panose="02010600030101010101" pitchFamily="2" charset="-122"/>
            </a:endParaRPr>
          </a:p>
          <a:p>
            <a:pPr lvl="1" indent="-285750" eaLnBrk="1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x-none" sz="2600" dirty="0">
                <a:ea typeface="宋体" panose="02010600030101010101" pitchFamily="2" charset="-122"/>
              </a:rPr>
              <a:t>Figure 6.6: Entities E and F, relationship R.</a:t>
            </a:r>
            <a:endParaRPr lang="zh-CN" altLang="en-US" sz="2600" dirty="0">
              <a:ea typeface="宋体" panose="02010600030101010101" pitchFamily="2" charset="-122"/>
            </a:endParaRP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0" y="5076190"/>
            <a:ext cx="9144000" cy="97091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q"/>
              <a:defRPr sz="2800" b="1" u="none" kern="1200" baseline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Ø"/>
              <a:defRPr sz="2800" b="1" u="non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§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–"/>
              <a:defRPr sz="2800" b="1" u="non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lvl="0" indent="-229870" eaLnBrk="1" hangingPunct="1">
              <a:buFont typeface="Arial" panose="020B0604020202020204" pitchFamily="34" charset="0"/>
              <a:buChar char="•"/>
            </a:pPr>
            <a:r>
              <a:rPr lang="en-US" altLang="x-none" sz="2600" dirty="0">
                <a:solidFill>
                  <a:srgbClr val="FF0000"/>
                </a:solidFill>
                <a:ea typeface="宋体" panose="02010600030101010101" pitchFamily="2" charset="-122"/>
              </a:rPr>
              <a:t>Dots </a:t>
            </a:r>
            <a:r>
              <a:rPr lang="en-US" altLang="x-none" sz="2600" dirty="0">
                <a:solidFill>
                  <a:schemeClr val="accent6"/>
                </a:solidFill>
                <a:ea typeface="宋体" panose="02010600030101010101" pitchFamily="2" charset="-122"/>
              </a:rPr>
              <a:t>are entity instances.</a:t>
            </a:r>
            <a:endParaRPr lang="en-US" altLang="x-none" sz="2600" dirty="0">
              <a:solidFill>
                <a:schemeClr val="accent6"/>
              </a:solidFill>
              <a:ea typeface="宋体" panose="02010600030101010101" pitchFamily="2" charset="-122"/>
            </a:endParaRPr>
          </a:p>
          <a:p>
            <a:pPr marL="514350" lvl="0" indent="-229870" eaLnBrk="1" hangingPunct="1">
              <a:buFont typeface="Arial" panose="020B0604020202020204" pitchFamily="34" charset="0"/>
              <a:buChar char="•"/>
            </a:pPr>
            <a:r>
              <a:rPr lang="en-US" altLang="x-none" sz="2600" dirty="0">
                <a:solidFill>
                  <a:srgbClr val="FF0000"/>
                </a:solidFill>
                <a:ea typeface="宋体" panose="02010600030101010101" pitchFamily="2" charset="-122"/>
              </a:rPr>
              <a:t>Lines </a:t>
            </a:r>
            <a:r>
              <a:rPr lang="en-US" altLang="x-none" sz="2600" dirty="0">
                <a:solidFill>
                  <a:schemeClr val="accent6"/>
                </a:solidFill>
                <a:ea typeface="宋体" panose="02010600030101010101" pitchFamily="2" charset="-122"/>
                <a:sym typeface="+mn-ea"/>
              </a:rPr>
              <a:t>between dots </a:t>
            </a:r>
            <a:r>
              <a:rPr lang="en-US" altLang="x-none" sz="2600" dirty="0">
                <a:solidFill>
                  <a:schemeClr val="accent6"/>
                </a:solidFill>
                <a:ea typeface="宋体" panose="02010600030101010101" pitchFamily="2" charset="-122"/>
              </a:rPr>
              <a:t>are relationship instances.</a:t>
            </a:r>
            <a:endParaRPr lang="en-US" altLang="x-none" sz="2600" dirty="0">
              <a:solidFill>
                <a:schemeClr val="accent6"/>
              </a:solidFill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090" y="1743710"/>
            <a:ext cx="8603615" cy="304101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x-none" sz="2800" dirty="0">
                <a:ea typeface="宋体" panose="02010600030101010101" pitchFamily="2" charset="-122"/>
                <a:sym typeface="+mn-ea"/>
              </a:rPr>
              <a:t>Cardinality of Entity Participation in a Relationship</a:t>
            </a:r>
            <a:endParaRPr lang="zh-CN" altLang="en-US" sz="2800"/>
          </a:p>
        </p:txBody>
      </p:sp>
      <p:graphicFrame>
        <p:nvGraphicFramePr>
          <p:cNvPr id="4" name="表格 3"/>
          <p:cNvGraphicFramePr/>
          <p:nvPr/>
        </p:nvGraphicFramePr>
        <p:xfrm>
          <a:off x="211455" y="665480"/>
          <a:ext cx="8765540" cy="3649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6555"/>
                <a:gridCol w="5848985"/>
              </a:tblGrid>
              <a:tr h="912495">
                <a:tc>
                  <a:txBody>
                    <a:bodyPr/>
                    <a:p>
                      <a:pPr algn="dist">
                        <a:buNone/>
                      </a:pPr>
                      <a:r>
                        <a:rPr lang="en-US" altLang="zh-CN" sz="2600" b="1">
                          <a:solidFill>
                            <a:srgbClr val="FF0000"/>
                          </a:solidFill>
                        </a:rPr>
                        <a:t>max-card</a:t>
                      </a:r>
                      <a:r>
                        <a:rPr lang="en-US" altLang="zh-CN" sz="2600" b="1">
                          <a:solidFill>
                            <a:srgbClr val="0000CC"/>
                          </a:solidFill>
                        </a:rPr>
                        <a:t>(E,R)=1</a:t>
                      </a:r>
                      <a:endParaRPr lang="en-US" altLang="zh-CN" sz="2600" b="1">
                        <a:solidFill>
                          <a:srgbClr val="0000CC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x-none" sz="26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If all dots in the entity E have </a:t>
                      </a:r>
                      <a:r>
                        <a:rPr lang="en-US" altLang="x-none" sz="2600" b="1" u="sng" dirty="0">
                          <a:solidFill>
                            <a:srgbClr val="FF0000"/>
                          </a:solidFill>
                          <a:ea typeface="宋体" panose="02010600030101010101" pitchFamily="2" charset="-122"/>
                          <a:sym typeface="+mn-ea"/>
                        </a:rPr>
                        <a:t>AT MOST one</a:t>
                      </a:r>
                      <a:r>
                        <a:rPr lang="en-US" altLang="x-none" sz="26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 line coming out</a:t>
                      </a:r>
                      <a:endParaRPr lang="en-US" altLang="x-none" sz="26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912495">
                <a:tc>
                  <a:txBody>
                    <a:bodyPr/>
                    <a:p>
                      <a:pPr algn="dist">
                        <a:buNone/>
                      </a:pPr>
                      <a:r>
                        <a:rPr lang="en-US" altLang="zh-CN" sz="2600" b="1">
                          <a:solidFill>
                            <a:srgbClr val="FF0000"/>
                          </a:solidFill>
                          <a:sym typeface="+mn-ea"/>
                        </a:rPr>
                        <a:t>max-card</a:t>
                      </a:r>
                      <a:r>
                        <a:rPr lang="en-US" altLang="zh-CN" sz="2600" b="1">
                          <a:solidFill>
                            <a:srgbClr val="0000CC"/>
                          </a:solidFill>
                          <a:sym typeface="+mn-ea"/>
                        </a:rPr>
                        <a:t>(E,R)=N</a:t>
                      </a:r>
                      <a:endParaRPr lang="en-US" altLang="zh-CN" sz="2600" b="1">
                        <a:solidFill>
                          <a:srgbClr val="0000CC"/>
                        </a:solidFill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x-none" sz="26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If some dots </a:t>
                      </a:r>
                      <a:r>
                        <a:rPr lang="en-US" altLang="x-none" sz="2600" b="1" u="sng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might have more than one</a:t>
                      </a:r>
                      <a:r>
                        <a:rPr lang="en-US" altLang="x-none" sz="26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 lines coming out</a:t>
                      </a:r>
                      <a:endParaRPr lang="en-US" altLang="x-none" sz="26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912495">
                <a:tc>
                  <a:txBody>
                    <a:bodyPr/>
                    <a:p>
                      <a:pPr algn="dist">
                        <a:buNone/>
                      </a:pPr>
                      <a:r>
                        <a:rPr lang="en-US" altLang="zh-CN" sz="2600" b="1">
                          <a:solidFill>
                            <a:srgbClr val="FF0000"/>
                          </a:solidFill>
                        </a:rPr>
                        <a:t>min-card</a:t>
                      </a:r>
                      <a:r>
                        <a:rPr lang="en-US" altLang="zh-CN" sz="2600" b="1">
                          <a:solidFill>
                            <a:srgbClr val="0000CC"/>
                          </a:solidFill>
                        </a:rPr>
                        <a:t>(E,R)=1</a:t>
                      </a:r>
                      <a:endParaRPr lang="en-US" altLang="zh-CN" sz="2600" b="1">
                        <a:solidFill>
                          <a:srgbClr val="0000CC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x-none" sz="26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If all dots in the entity E have </a:t>
                      </a:r>
                      <a:r>
                        <a:rPr lang="en-US" altLang="x-none" sz="2600" b="1" u="sng" dirty="0">
                          <a:solidFill>
                            <a:srgbClr val="FF0000"/>
                          </a:solidFill>
                          <a:ea typeface="宋体" panose="02010600030101010101" pitchFamily="2" charset="-122"/>
                          <a:sym typeface="+mn-ea"/>
                        </a:rPr>
                        <a:t>AT LEAST one</a:t>
                      </a:r>
                      <a:r>
                        <a:rPr lang="en-US" altLang="x-none" sz="26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 line coming out</a:t>
                      </a:r>
                      <a:endParaRPr lang="en-US" altLang="x-none" sz="26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912495">
                <a:tc>
                  <a:txBody>
                    <a:bodyPr/>
                    <a:p>
                      <a:pPr algn="dist">
                        <a:buNone/>
                      </a:pPr>
                      <a:r>
                        <a:rPr lang="en-US" altLang="zh-CN" sz="2600" b="1">
                          <a:solidFill>
                            <a:srgbClr val="FF0000"/>
                          </a:solidFill>
                          <a:sym typeface="+mn-ea"/>
                        </a:rPr>
                        <a:t>min-card</a:t>
                      </a:r>
                      <a:r>
                        <a:rPr lang="en-US" altLang="zh-CN" sz="2600" b="1">
                          <a:solidFill>
                            <a:srgbClr val="0000CC"/>
                          </a:solidFill>
                          <a:sym typeface="+mn-ea"/>
                        </a:rPr>
                        <a:t>(E,R)=0</a:t>
                      </a:r>
                      <a:endParaRPr lang="en-US" altLang="zh-CN" sz="2600" b="1">
                        <a:solidFill>
                          <a:srgbClr val="0000CC"/>
                        </a:solidFill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x-none" sz="26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If some dots </a:t>
                      </a:r>
                      <a:r>
                        <a:rPr lang="en-US" altLang="x-none" sz="2600" b="1" u="sng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might not have</a:t>
                      </a:r>
                      <a:r>
                        <a:rPr lang="en-US" altLang="x-none" sz="26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 a line coming out</a:t>
                      </a:r>
                      <a:endParaRPr lang="en-US" altLang="x-none" sz="26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6" name="组合 25"/>
          <p:cNvGrpSpPr/>
          <p:nvPr/>
        </p:nvGrpSpPr>
        <p:grpSpPr>
          <a:xfrm>
            <a:off x="201295" y="4315460"/>
            <a:ext cx="3317875" cy="2497455"/>
            <a:chOff x="7775" y="6909"/>
            <a:chExt cx="5225" cy="3933"/>
          </a:xfrm>
        </p:grpSpPr>
        <p:graphicFrame>
          <p:nvGraphicFramePr>
            <p:cNvPr id="48134" name="Object 7"/>
            <p:cNvGraphicFramePr>
              <a:graphicFrameLocks noChangeAspect="1"/>
            </p:cNvGraphicFramePr>
            <p:nvPr/>
          </p:nvGraphicFramePr>
          <p:xfrm>
            <a:off x="7775" y="6909"/>
            <a:ext cx="5225" cy="36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" r:id="rId1" imgW="1724025" imgH="1352550" progId="Word.Document.8">
                    <p:embed/>
                  </p:oleObj>
                </mc:Choice>
                <mc:Fallback>
                  <p:oleObj name="" r:id="rId1" imgW="1724025" imgH="1352550" progId="Word.Document.8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7775" y="6909"/>
                          <a:ext cx="5225" cy="368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文本框 24"/>
            <p:cNvSpPr txBox="1"/>
            <p:nvPr/>
          </p:nvSpPr>
          <p:spPr>
            <a:xfrm>
              <a:off x="8332" y="10261"/>
              <a:ext cx="4209" cy="581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p>
              <a:pPr algn="dist"/>
              <a:r>
                <a:rPr lang="en-US" altLang="zh-CN" b="1">
                  <a:latin typeface="Arial" panose="020B0604020202020204" pitchFamily="34" charset="0"/>
                </a:rPr>
                <a:t>E     R     F</a:t>
              </a:r>
              <a:endParaRPr lang="en-US" altLang="zh-CN" b="1">
                <a:latin typeface="Arial" panose="020B0604020202020204" pitchFamily="34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5224" y="4386580"/>
            <a:ext cx="3742055" cy="2057261"/>
            <a:chOff x="313" y="7021"/>
            <a:chExt cx="5893" cy="3240"/>
          </a:xfrm>
        </p:grpSpPr>
        <p:graphicFrame>
          <p:nvGraphicFramePr>
            <p:cNvPr id="3" name="对象 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69" y="7022"/>
            <a:ext cx="567" cy="7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3" imgW="139700" imgH="190500" progId="Equation.KSEE3">
                    <p:embed/>
                  </p:oleObj>
                </mc:Choice>
                <mc:Fallback>
                  <p:oleObj name="" r:id="rId3" imgW="139700" imgH="1905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69" y="7022"/>
                          <a:ext cx="567" cy="774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alpha val="50000"/>
                          </a:schemeClr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对象 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669" y="7473"/>
            <a:ext cx="568" cy="7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" name="" r:id="rId5" imgW="139700" imgH="190500" progId="Equation.KSEE3">
                    <p:embed/>
                  </p:oleObj>
                </mc:Choice>
                <mc:Fallback>
                  <p:oleObj name="" r:id="rId5" imgW="139700" imgH="1905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669" y="7473"/>
                          <a:ext cx="568" cy="774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alpha val="50000"/>
                          </a:schemeClr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313" y="7682"/>
            <a:ext cx="619" cy="7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" name="" r:id="rId7" imgW="152400" imgH="190500" progId="Equation.KSEE3">
                    <p:embed/>
                  </p:oleObj>
                </mc:Choice>
                <mc:Fallback>
                  <p:oleObj name="" r:id="rId7" imgW="152400" imgH="1905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13" y="7682"/>
                          <a:ext cx="619" cy="774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alpha val="50000"/>
                          </a:schemeClr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04" y="8252"/>
            <a:ext cx="619" cy="7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" name="" r:id="rId9" imgW="152400" imgH="190500" progId="Equation.KSEE3">
                    <p:embed/>
                  </p:oleObj>
                </mc:Choice>
                <mc:Fallback>
                  <p:oleObj name="" r:id="rId9" imgW="152400" imgH="1905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704" y="8252"/>
                          <a:ext cx="619" cy="774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alpha val="50000"/>
                          </a:schemeClr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0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24" y="9002"/>
            <a:ext cx="619" cy="7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" name="" r:id="rId11" imgW="152400" imgH="190500" progId="Equation.KSEE3">
                    <p:embed/>
                  </p:oleObj>
                </mc:Choice>
                <mc:Fallback>
                  <p:oleObj name="" r:id="rId11" imgW="152400" imgH="1905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24" y="9002"/>
                          <a:ext cx="619" cy="774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alpha val="50000"/>
                          </a:schemeClr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576" y="9487"/>
            <a:ext cx="619" cy="7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" name="" r:id="rId13" imgW="152400" imgH="190500" progId="Equation.KSEE3">
                    <p:embed/>
                  </p:oleObj>
                </mc:Choice>
                <mc:Fallback>
                  <p:oleObj name="" r:id="rId13" imgW="152400" imgH="1905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576" y="9487"/>
                          <a:ext cx="619" cy="774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alpha val="50000"/>
                          </a:schemeClr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036" y="7021"/>
            <a:ext cx="619" cy="7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" name="" r:id="rId15" imgW="152400" imgH="190500" progId="Equation.KSEE3">
                    <p:embed/>
                  </p:oleObj>
                </mc:Choice>
                <mc:Fallback>
                  <p:oleObj name="" r:id="rId15" imgW="152400" imgH="1905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5036" y="7021"/>
                          <a:ext cx="619" cy="774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alpha val="50000"/>
                          </a:schemeClr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3713" y="7569"/>
            <a:ext cx="671" cy="7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" name="" r:id="rId17" imgW="165100" imgH="190500" progId="Equation.KSEE3">
                    <p:embed/>
                  </p:oleObj>
                </mc:Choice>
                <mc:Fallback>
                  <p:oleObj name="" r:id="rId17" imgW="165100" imgH="1905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713" y="7569"/>
                          <a:ext cx="671" cy="774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alpha val="50000"/>
                          </a:schemeClr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对象 1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535" y="7796"/>
            <a:ext cx="671" cy="7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" name="" r:id="rId19" imgW="165100" imgH="190500" progId="Equation.KSEE3">
                    <p:embed/>
                  </p:oleObj>
                </mc:Choice>
                <mc:Fallback>
                  <p:oleObj name="" r:id="rId19" imgW="165100" imgH="1905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5535" y="7796"/>
                          <a:ext cx="671" cy="774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alpha val="50000"/>
                          </a:schemeClr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对象 20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309" y="8570"/>
            <a:ext cx="671" cy="7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" name="" r:id="rId21" imgW="165100" imgH="190500" progId="Equation.KSEE3">
                    <p:embed/>
                  </p:oleObj>
                </mc:Choice>
                <mc:Fallback>
                  <p:oleObj name="" r:id="rId21" imgW="165100" imgH="1905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5309" y="8570"/>
                          <a:ext cx="671" cy="774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alpha val="50000"/>
                          </a:schemeClr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984" y="9344"/>
            <a:ext cx="671" cy="7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" name="" r:id="rId23" imgW="165100" imgH="190500" progId="Equation.KSEE3">
                    <p:embed/>
                  </p:oleObj>
                </mc:Choice>
                <mc:Fallback>
                  <p:oleObj name="" r:id="rId23" imgW="165100" imgH="1905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4984" y="9344"/>
                          <a:ext cx="671" cy="774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alpha val="50000"/>
                          </a:schemeClr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" name="文本框 27"/>
          <p:cNvSpPr txBox="1"/>
          <p:nvPr/>
        </p:nvSpPr>
        <p:spPr>
          <a:xfrm>
            <a:off x="3501390" y="4310380"/>
            <a:ext cx="33089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accent6"/>
                </a:solidFill>
                <a:latin typeface="Arial" panose="020B0604020202020204" pitchFamily="34" charset="0"/>
              </a:rPr>
              <a:t>Relationship instance</a:t>
            </a:r>
            <a:endParaRPr lang="en-US" altLang="zh-CN">
              <a:solidFill>
                <a:schemeClr val="accent6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9" name="表格 28"/>
          <p:cNvGraphicFramePr/>
          <p:nvPr/>
        </p:nvGraphicFramePr>
        <p:xfrm>
          <a:off x="4076065" y="4732655"/>
          <a:ext cx="2176780" cy="1914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390"/>
                <a:gridCol w="1088390"/>
              </a:tblGrid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chemeClr val="accent6"/>
                          </a:solidFill>
                        </a:rPr>
                        <a:t>e</a:t>
                      </a:r>
                      <a:r>
                        <a:rPr lang="en-US" altLang="zh-CN" sz="2400" baseline="-25000">
                          <a:solidFill>
                            <a:schemeClr val="accent6"/>
                          </a:solidFill>
                        </a:rPr>
                        <a:t>2</a:t>
                      </a:r>
                      <a:endParaRPr lang="en-US" altLang="zh-CN" sz="2400" baseline="-25000">
                        <a:solidFill>
                          <a:schemeClr val="accent6"/>
                        </a:solidFill>
                      </a:endParaRPr>
                    </a:p>
                  </a:txBody>
                  <a:tcPr marT="0" marB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chemeClr val="accent6"/>
                          </a:solidFill>
                        </a:rPr>
                        <a:t>f</a:t>
                      </a:r>
                      <a:r>
                        <a:rPr lang="en-US" altLang="zh-CN" sz="2400" baseline="-25000">
                          <a:solidFill>
                            <a:schemeClr val="accent6"/>
                          </a:solidFill>
                        </a:rPr>
                        <a:t>1</a:t>
                      </a:r>
                      <a:endParaRPr lang="en-US" altLang="zh-CN" sz="2400" baseline="-25000">
                        <a:solidFill>
                          <a:schemeClr val="accent6"/>
                        </a:solidFill>
                      </a:endParaRPr>
                    </a:p>
                  </a:txBody>
                  <a:tcPr marT="0" marB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chemeClr val="accent6"/>
                          </a:solidFill>
                        </a:rPr>
                        <a:t>e</a:t>
                      </a:r>
                      <a:r>
                        <a:rPr lang="en-US" altLang="zh-CN" sz="2400" baseline="-2500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en-US" altLang="zh-CN" sz="2400" baseline="-25000">
                        <a:solidFill>
                          <a:schemeClr val="accent6"/>
                        </a:solidFill>
                      </a:endParaRPr>
                    </a:p>
                  </a:txBody>
                  <a:tcPr marT="0" marB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chemeClr val="accent6"/>
                          </a:solidFill>
                        </a:rPr>
                        <a:t>f</a:t>
                      </a:r>
                      <a:r>
                        <a:rPr lang="en-US" altLang="zh-CN" sz="2400" baseline="-25000">
                          <a:solidFill>
                            <a:schemeClr val="accent6"/>
                          </a:solidFill>
                        </a:rPr>
                        <a:t>2</a:t>
                      </a:r>
                      <a:endParaRPr lang="en-US" altLang="zh-CN" sz="2400" baseline="-25000">
                        <a:solidFill>
                          <a:schemeClr val="accent6"/>
                        </a:solidFill>
                      </a:endParaRPr>
                    </a:p>
                  </a:txBody>
                  <a:tcPr marT="0" marB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chemeClr val="accent6"/>
                          </a:solidFill>
                        </a:rPr>
                        <a:t>e</a:t>
                      </a:r>
                      <a:r>
                        <a:rPr lang="en-US" altLang="zh-CN" sz="2400" baseline="-25000">
                          <a:solidFill>
                            <a:schemeClr val="accent6"/>
                          </a:solidFill>
                        </a:rPr>
                        <a:t>4</a:t>
                      </a:r>
                      <a:endParaRPr lang="en-US" altLang="zh-CN" sz="2400" baseline="-25000">
                        <a:solidFill>
                          <a:schemeClr val="accent6"/>
                        </a:solidFill>
                      </a:endParaRPr>
                    </a:p>
                  </a:txBody>
                  <a:tcPr marT="0" marB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chemeClr val="accent6"/>
                          </a:solidFill>
                        </a:rPr>
                        <a:t>f</a:t>
                      </a:r>
                      <a:r>
                        <a:rPr lang="en-US" altLang="zh-CN" sz="2400" baseline="-25000">
                          <a:solidFill>
                            <a:schemeClr val="accent6"/>
                          </a:solidFill>
                        </a:rPr>
                        <a:t>4</a:t>
                      </a:r>
                      <a:endParaRPr lang="en-US" altLang="zh-CN" sz="2400" baseline="-25000">
                        <a:solidFill>
                          <a:schemeClr val="accent6"/>
                        </a:solidFill>
                      </a:endParaRPr>
                    </a:p>
                  </a:txBody>
                  <a:tcPr marT="0" marB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chemeClr val="accent6"/>
                          </a:solidFill>
                        </a:rPr>
                        <a:t>e</a:t>
                      </a:r>
                      <a:r>
                        <a:rPr lang="en-US" altLang="zh-CN" sz="2400" baseline="-25000">
                          <a:solidFill>
                            <a:schemeClr val="accent6"/>
                          </a:solidFill>
                        </a:rPr>
                        <a:t>4</a:t>
                      </a:r>
                      <a:endParaRPr lang="en-US" altLang="zh-CN" sz="2400" baseline="-25000">
                        <a:solidFill>
                          <a:schemeClr val="accent6"/>
                        </a:solidFill>
                      </a:endParaRPr>
                    </a:p>
                  </a:txBody>
                  <a:tcPr marT="0" marB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chemeClr val="accent6"/>
                          </a:solidFill>
                        </a:rPr>
                        <a:t>f</a:t>
                      </a:r>
                      <a:r>
                        <a:rPr lang="en-US" altLang="zh-CN" sz="2400" baseline="-25000">
                          <a:solidFill>
                            <a:schemeClr val="accent6"/>
                          </a:solidFill>
                        </a:rPr>
                        <a:t>5</a:t>
                      </a:r>
                      <a:endParaRPr lang="en-US" altLang="zh-CN" sz="2400" baseline="-25000">
                        <a:solidFill>
                          <a:schemeClr val="accent6"/>
                        </a:solidFill>
                      </a:endParaRPr>
                    </a:p>
                  </a:txBody>
                  <a:tcPr marT="0" marB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chemeClr val="accent6"/>
                          </a:solidFill>
                        </a:rPr>
                        <a:t>e</a:t>
                      </a:r>
                      <a:r>
                        <a:rPr lang="en-US" altLang="zh-CN" sz="2400" baseline="-25000">
                          <a:solidFill>
                            <a:schemeClr val="accent6"/>
                          </a:solidFill>
                        </a:rPr>
                        <a:t>6</a:t>
                      </a:r>
                      <a:endParaRPr lang="en-US" altLang="zh-CN" sz="2400" baseline="-25000">
                        <a:solidFill>
                          <a:schemeClr val="accent6"/>
                        </a:solidFill>
                      </a:endParaRPr>
                    </a:p>
                  </a:txBody>
                  <a:tcPr marT="0" marB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chemeClr val="accent6"/>
                          </a:solidFill>
                        </a:rPr>
                        <a:t>f</a:t>
                      </a:r>
                      <a:r>
                        <a:rPr lang="en-US" altLang="zh-CN" sz="2400" baseline="-2500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en-US" altLang="zh-CN" sz="2400" baseline="-25000">
                        <a:solidFill>
                          <a:schemeClr val="accent6"/>
                        </a:solidFill>
                      </a:endParaRPr>
                    </a:p>
                  </a:txBody>
                  <a:tcPr marT="0" marB="0">
                    <a:lnL w="9525">
                      <a:solidFill>
                        <a:schemeClr val="tx1"/>
                      </a:solidFill>
                      <a:prstDash val="solid"/>
                    </a:lnL>
                    <a:lnR w="9525">
                      <a:solidFill>
                        <a:schemeClr val="tx1"/>
                      </a:solidFill>
                      <a:prstDash val="solid"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0" name="文本框 29"/>
          <p:cNvSpPr txBox="1"/>
          <p:nvPr/>
        </p:nvSpPr>
        <p:spPr>
          <a:xfrm>
            <a:off x="6398895" y="4709795"/>
            <a:ext cx="2647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>
                <a:solidFill>
                  <a:schemeClr val="accent6"/>
                </a:solidFill>
                <a:latin typeface="Arial" panose="020B0604020202020204" pitchFamily="34" charset="0"/>
              </a:rPr>
              <a:t>min-card(E,R)= </a:t>
            </a: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</a:rPr>
              <a:t>?</a:t>
            </a:r>
            <a:endParaRPr lang="en-US" altLang="zh-CN" b="1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algn="di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>
                <a:solidFill>
                  <a:schemeClr val="accent6"/>
                </a:solidFill>
                <a:latin typeface="Arial" panose="020B0604020202020204" pitchFamily="34" charset="0"/>
              </a:rPr>
              <a:t>max-card(E,R)= </a:t>
            </a: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</a:rPr>
              <a:t>?</a:t>
            </a:r>
            <a:endParaRPr lang="en-US" altLang="zh-CN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398895" y="5782945"/>
            <a:ext cx="2647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>
                <a:solidFill>
                  <a:schemeClr val="accent6"/>
                </a:solidFill>
                <a:latin typeface="Arial" panose="020B0604020202020204" pitchFamily="34" charset="0"/>
              </a:rPr>
              <a:t>min-card(F,R)= </a:t>
            </a: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</a:rPr>
              <a:t>?</a:t>
            </a:r>
            <a:endParaRPr lang="en-US" altLang="zh-CN" b="1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algn="di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>
                <a:solidFill>
                  <a:schemeClr val="accent6"/>
                </a:solidFill>
                <a:latin typeface="Arial" panose="020B0604020202020204" pitchFamily="34" charset="0"/>
              </a:rPr>
              <a:t>max-card(F,R)=</a:t>
            </a: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</a:rPr>
              <a:t> ?</a:t>
            </a:r>
            <a:endParaRPr lang="en-US" altLang="zh-CN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689975" y="4709795"/>
            <a:ext cx="358775" cy="5530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>
                <a:solidFill>
                  <a:schemeClr val="accent6"/>
                </a:solidFill>
                <a:latin typeface="Arial" panose="020B0604020202020204" pitchFamily="34" charset="0"/>
              </a:rPr>
              <a:t>0</a:t>
            </a:r>
            <a:endParaRPr lang="en-US" altLang="zh-CN" b="1">
              <a:solidFill>
                <a:schemeClr val="accent6"/>
              </a:solidFill>
              <a:latin typeface="Arial" panose="020B060402020202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689975" y="5154295"/>
            <a:ext cx="358775" cy="5530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>
                <a:solidFill>
                  <a:schemeClr val="accent6"/>
                </a:solidFill>
                <a:latin typeface="Arial" panose="020B0604020202020204" pitchFamily="34" charset="0"/>
              </a:rPr>
              <a:t>N</a:t>
            </a:r>
            <a:endParaRPr lang="en-US" altLang="zh-CN" b="1">
              <a:solidFill>
                <a:schemeClr val="accent6"/>
              </a:solidFill>
              <a:latin typeface="Arial" panose="020B0604020202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688070" y="5782945"/>
            <a:ext cx="358775" cy="5530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>
                <a:solidFill>
                  <a:schemeClr val="accent6"/>
                </a:solidFill>
                <a:latin typeface="Arial" panose="020B0604020202020204" pitchFamily="34" charset="0"/>
              </a:rPr>
              <a:t>1</a:t>
            </a:r>
            <a:endParaRPr lang="en-US" altLang="zh-CN" b="1">
              <a:solidFill>
                <a:schemeClr val="accent6"/>
              </a:solidFill>
              <a:latin typeface="Arial" panose="020B060402020202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688070" y="6244590"/>
            <a:ext cx="358775" cy="5530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>
                <a:solidFill>
                  <a:schemeClr val="accent6"/>
                </a:solidFill>
                <a:latin typeface="Arial" panose="020B0604020202020204" pitchFamily="34" charset="0"/>
              </a:rPr>
              <a:t>1</a:t>
            </a:r>
            <a:endParaRPr lang="en-US" altLang="zh-CN" b="1">
              <a:solidFill>
                <a:schemeClr val="accent6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1" grpId="0"/>
      <p:bldP spid="32" grpId="0" bldLvl="0" animBg="1"/>
      <p:bldP spid="33" grpId="0" bldLvl="0" animBg="1"/>
      <p:bldP spid="34" grpId="0" bldLvl="0" animBg="1"/>
      <p:bldP spid="35" grpId="0" bldLvl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82" name="Rectangle 3"/>
          <p:cNvSpPr>
            <a:spLocks noGrp="1"/>
          </p:cNvSpPr>
          <p:nvPr>
            <p:ph type="body"/>
          </p:nvPr>
        </p:nvSpPr>
        <p:spPr>
          <a:xfrm>
            <a:off x="-35560" y="5005388"/>
            <a:ext cx="4114800" cy="1227137"/>
          </a:xfrm>
        </p:spPr>
        <p:txBody>
          <a:bodyPr wrap="square" anchor="t"/>
          <a:p>
            <a:pPr lvl="1" indent="-285750" algn="dist" eaLnBrk="1" hangingPunct="1">
              <a:spcBef>
                <a:spcPct val="50000"/>
              </a:spcBef>
              <a:buNone/>
            </a:pPr>
            <a:r>
              <a:rPr lang="en-US" altLang="x-none" dirty="0">
                <a:solidFill>
                  <a:srgbClr val="0000CC"/>
                </a:solidFill>
                <a:ea typeface="宋体" panose="02010600030101010101" pitchFamily="2" charset="-122"/>
              </a:rPr>
              <a:t>max-card(E, R) = ?</a:t>
            </a:r>
            <a:endParaRPr lang="en-US" altLang="x-none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lvl="1" indent="-285750" algn="dist" eaLnBrk="1" hangingPunct="1">
              <a:spcBef>
                <a:spcPct val="50000"/>
              </a:spcBef>
              <a:buNone/>
            </a:pPr>
            <a:r>
              <a:rPr lang="en-US" altLang="x-none" dirty="0">
                <a:solidFill>
                  <a:srgbClr val="0000CC"/>
                </a:solidFill>
                <a:ea typeface="宋体" panose="02010600030101010101" pitchFamily="2" charset="-122"/>
              </a:rPr>
              <a:t>min-card(E, R) = ?</a:t>
            </a:r>
            <a:endParaRPr lang="en-US" altLang="x-none" dirty="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  <p:sp>
        <p:nvSpPr>
          <p:cNvPr id="50177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0178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r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x-none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0179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0180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6.2 Further Details of E-R Modeling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1445" y="826135"/>
            <a:ext cx="5922010" cy="3679190"/>
          </a:xfrm>
          <a:prstGeom prst="rect">
            <a:avLst/>
          </a:prstGeom>
        </p:spPr>
      </p:pic>
      <p:sp>
        <p:nvSpPr>
          <p:cNvPr id="2" name="Rectangle 6"/>
          <p:cNvSpPr/>
          <p:nvPr/>
        </p:nvSpPr>
        <p:spPr>
          <a:xfrm>
            <a:off x="4608525" y="5010150"/>
            <a:ext cx="3970337" cy="12271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742950" lvl="1" indent="-285750" algn="dist">
              <a:spcBef>
                <a:spcPct val="50000"/>
              </a:spcBef>
              <a:buClr>
                <a:srgbClr val="996633"/>
              </a:buClr>
              <a:buFont typeface="Wingdings" panose="05000000000000000000" pitchFamily="2" charset="2"/>
              <a:buNone/>
            </a:pPr>
            <a:r>
              <a:rPr lang="en-US" altLang="x-none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max-card(F, R) = ?</a:t>
            </a:r>
            <a:endParaRPr lang="en-US" altLang="x-none" sz="28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algn="dist">
              <a:spcBef>
                <a:spcPct val="50000"/>
              </a:spcBef>
              <a:buClr>
                <a:srgbClr val="996633"/>
              </a:buClr>
              <a:buFont typeface="Wingdings" panose="05000000000000000000" pitchFamily="2" charset="2"/>
              <a:buNone/>
            </a:pPr>
            <a:r>
              <a:rPr lang="en-US" altLang="x-none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min-card(F, R) = ?</a:t>
            </a:r>
            <a:endParaRPr lang="en-US" altLang="x-none" sz="28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Rectangle 3"/>
          <p:cNvSpPr>
            <a:spLocks noGrp="1"/>
          </p:cNvSpPr>
          <p:nvPr/>
        </p:nvSpPr>
        <p:spPr>
          <a:xfrm>
            <a:off x="3742055" y="5003800"/>
            <a:ext cx="337185" cy="52197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q"/>
              <a:defRPr sz="2800" b="1" u="none" kern="1200" baseline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Ø"/>
              <a:defRPr sz="2800" b="1" u="non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§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–"/>
              <a:defRPr sz="2800" b="1" u="non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eaLnBrk="1" hangingPunct="1">
              <a:spcBef>
                <a:spcPts val="0"/>
              </a:spcBef>
              <a:buNone/>
            </a:pPr>
            <a:r>
              <a:rPr lang="en-US" altLang="x-none" dirty="0">
                <a:solidFill>
                  <a:srgbClr val="FF0000"/>
                </a:solidFill>
                <a:ea typeface="宋体" panose="02010600030101010101" pitchFamily="2" charset="-122"/>
              </a:rPr>
              <a:t>N</a:t>
            </a:r>
            <a:endParaRPr lang="en-US" altLang="x-none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9" name="Rectangle 3"/>
          <p:cNvSpPr>
            <a:spLocks noGrp="1"/>
          </p:cNvSpPr>
          <p:nvPr/>
        </p:nvSpPr>
        <p:spPr>
          <a:xfrm>
            <a:off x="3742055" y="5615940"/>
            <a:ext cx="337185" cy="52197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q"/>
              <a:defRPr sz="2800" b="1" u="none" kern="1200" baseline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Ø"/>
              <a:defRPr sz="2800" b="1" u="non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§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–"/>
              <a:defRPr sz="2800" b="1" u="non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eaLnBrk="1" hangingPunct="1">
              <a:spcBef>
                <a:spcPts val="0"/>
              </a:spcBef>
              <a:buNone/>
            </a:pPr>
            <a:r>
              <a:rPr lang="en-US" altLang="x-none" dirty="0">
                <a:solidFill>
                  <a:srgbClr val="FF0000"/>
                </a:solidFill>
                <a:ea typeface="宋体" panose="02010600030101010101" pitchFamily="2" charset="-122"/>
              </a:rPr>
              <a:t>0</a:t>
            </a:r>
            <a:endParaRPr lang="en-US" altLang="x-none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1208" name="Rectangle 5"/>
          <p:cNvSpPr/>
          <p:nvPr/>
        </p:nvSpPr>
        <p:spPr>
          <a:xfrm>
            <a:off x="8201025" y="5003800"/>
            <a:ext cx="377825" cy="52197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>
            <a:spAutoFit/>
          </a:bodyPr>
          <a:p>
            <a:pPr lvl="0" algn="ctr">
              <a:spcBef>
                <a:spcPts val="0"/>
              </a:spcBef>
              <a:buClr>
                <a:srgbClr val="996633"/>
              </a:buClr>
              <a:buFont typeface="Wingdings" panose="05000000000000000000" pitchFamily="2" charset="2"/>
              <a:buNone/>
            </a:pPr>
            <a:r>
              <a:rPr lang="en-US" altLang="x-none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x-none" sz="28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Rectangle 5"/>
          <p:cNvSpPr/>
          <p:nvPr/>
        </p:nvSpPr>
        <p:spPr>
          <a:xfrm>
            <a:off x="8201025" y="5615940"/>
            <a:ext cx="377825" cy="52197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>
            <a:spAutoFit/>
          </a:bodyPr>
          <a:p>
            <a:pPr lvl="0" algn="ctr">
              <a:spcBef>
                <a:spcPts val="0"/>
              </a:spcBef>
              <a:buClr>
                <a:srgbClr val="996633"/>
              </a:buClr>
              <a:buFont typeface="Wingdings" panose="05000000000000000000" pitchFamily="2" charset="2"/>
              <a:buNone/>
            </a:pPr>
            <a:r>
              <a:rPr lang="en-US" altLang="x-none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x-none" sz="28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ldLvl="0" animBg="1" uiExpand="1"/>
      <p:bldP spid="29" grpId="0" bldLvl="0" animBg="1"/>
      <p:bldP spid="51208" grpId="0" bldLvl="0" animBg="1"/>
      <p:bldP spid="30" grpId="0" bldLvl="0" animBg="1"/>
      <p:bldP spid="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2226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r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x-none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2227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2228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6.2 Further Details of E-R Modeling</a:t>
            </a:r>
            <a:endParaRPr lang="en-US" altLang="x-none" dirty="0">
              <a:ea typeface="宋体" panose="02010600030101010101" pitchFamily="2" charset="-122"/>
            </a:endParaRPr>
          </a:p>
        </p:txBody>
      </p:sp>
      <p:sp>
        <p:nvSpPr>
          <p:cNvPr id="52229" name="Rectangle 3"/>
          <p:cNvSpPr>
            <a:spLocks noGrp="1"/>
          </p:cNvSpPr>
          <p:nvPr>
            <p:ph type="body"/>
          </p:nvPr>
        </p:nvSpPr>
        <p:spPr>
          <a:xfrm>
            <a:off x="0" y="838200"/>
            <a:ext cx="9144635" cy="5638800"/>
          </a:xfrm>
        </p:spPr>
        <p:txBody>
          <a:bodyPr wrap="square" anchor="t"/>
          <a:p>
            <a:pPr lvl="0" eaLnBrk="1" hangingPunct="1"/>
            <a:r>
              <a:rPr lang="en-US" altLang="x-none" dirty="0">
                <a:ea typeface="宋体" panose="02010600030101010101" pitchFamily="2" charset="-122"/>
              </a:rPr>
              <a:t>Def. 6.2.1 Card(E, R) = (x, y)</a:t>
            </a:r>
            <a:endParaRPr lang="en-US" altLang="x-none" dirty="0">
              <a:ea typeface="宋体" panose="02010600030101010101" pitchFamily="2" charset="-122"/>
            </a:endParaRPr>
          </a:p>
          <a:p>
            <a:pPr lvl="1" indent="-285750" eaLnBrk="1" hangingPunct="1"/>
            <a:r>
              <a:rPr lang="en-US" altLang="x-none" dirty="0">
                <a:ea typeface="宋体" panose="02010600030101010101" pitchFamily="2" charset="-122"/>
              </a:rPr>
              <a:t>We combine these if min-card(E, R) = </a:t>
            </a:r>
            <a:r>
              <a:rPr lang="en-US" altLang="x-none" dirty="0">
                <a:solidFill>
                  <a:srgbClr val="FF0000"/>
                </a:solidFill>
                <a:ea typeface="宋体" panose="02010600030101010101" pitchFamily="2" charset="-122"/>
              </a:rPr>
              <a:t>x</a:t>
            </a:r>
            <a:r>
              <a:rPr lang="en-US" altLang="x-none" dirty="0">
                <a:ea typeface="宋体" panose="02010600030101010101" pitchFamily="2" charset="-122"/>
              </a:rPr>
              <a:t> and max-card(E, R) = </a:t>
            </a:r>
            <a:r>
              <a:rPr lang="en-US" altLang="x-none" dirty="0">
                <a:solidFill>
                  <a:srgbClr val="FF0000"/>
                </a:solidFill>
                <a:ea typeface="宋体" panose="02010600030101010101" pitchFamily="2" charset="-122"/>
              </a:rPr>
              <a:t>y</a:t>
            </a:r>
            <a:endParaRPr lang="en-US" altLang="x-none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 indent="-228600" eaLnBrk="1" hangingPunct="1"/>
            <a:r>
              <a:rPr lang="en-US" altLang="x-none" dirty="0">
                <a:ea typeface="宋体" panose="02010600030101010101" pitchFamily="2" charset="-122"/>
              </a:rPr>
              <a:t>x is either 0 or 1, and y is either 1 or N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410" y="2949575"/>
            <a:ext cx="6042025" cy="3435985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5581650" y="3723005"/>
            <a:ext cx="3535680" cy="1280160"/>
            <a:chOff x="8790" y="5863"/>
            <a:chExt cx="5568" cy="2016"/>
          </a:xfrm>
        </p:grpSpPr>
        <p:sp>
          <p:nvSpPr>
            <p:cNvPr id="52232" name="Rectangle 5"/>
            <p:cNvSpPr/>
            <p:nvPr/>
          </p:nvSpPr>
          <p:spPr>
            <a:xfrm>
              <a:off x="9956" y="5863"/>
              <a:ext cx="4402" cy="20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1"/>
              </a:solidFill>
            </a:ln>
          </p:spPr>
          <p:txBody>
            <a:bodyPr bIns="71755" anchor="t">
              <a:spAutoFit/>
            </a:bodyPr>
            <a:p>
              <a:pPr marL="342900" lvl="0" indent="-342900" algn="dist">
                <a:lnSpc>
                  <a:spcPct val="110000"/>
                </a:lnSpc>
                <a:spcBef>
                  <a:spcPct val="50000"/>
                </a:spcBef>
                <a:buClr>
                  <a:schemeClr val="accent1"/>
                </a:buClr>
              </a:pPr>
              <a:r>
                <a:rPr lang="en-US" altLang="x-none" sz="2800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card(E,R)=</a:t>
              </a:r>
              <a:r>
                <a:rPr lang="en-US" altLang="x-none" sz="2800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(0,N)</a:t>
              </a:r>
              <a:endPara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342900" lvl="0" indent="-342900" algn="dist">
                <a:lnSpc>
                  <a:spcPct val="110000"/>
                </a:lnSpc>
                <a:spcBef>
                  <a:spcPct val="50000"/>
                </a:spcBef>
                <a:buClr>
                  <a:schemeClr val="accent1"/>
                </a:buClr>
              </a:pPr>
              <a:r>
                <a:rPr lang="en-US" altLang="x-none" sz="2800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card(F,R)=</a:t>
              </a:r>
              <a:r>
                <a:rPr lang="en-US" altLang="x-none" sz="2800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(1,1)</a:t>
              </a:r>
              <a:endParaRPr lang="en-US" altLang="x-none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" name="右箭头 3"/>
            <p:cNvSpPr/>
            <p:nvPr/>
          </p:nvSpPr>
          <p:spPr>
            <a:xfrm>
              <a:off x="8790" y="6647"/>
              <a:ext cx="1131" cy="56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9843"/>
            <a:ext cx="9144000" cy="953135"/>
          </a:xfrm>
        </p:spPr>
        <p:txBody>
          <a:bodyPr>
            <a:spAutoFit/>
          </a:bodyPr>
          <a:p>
            <a:r>
              <a:rPr lang="en-US" altLang="zh-CN" sz="2800"/>
              <a:t>Figure 6.6 Examples of Relationships R between Two Entities E and F</a:t>
            </a:r>
            <a:endParaRPr lang="en-US" altLang="zh-CN" sz="2800"/>
          </a:p>
        </p:txBody>
      </p:sp>
      <p:pic>
        <p:nvPicPr>
          <p:cNvPr id="49" name="内容占位符 48"/>
          <p:cNvPicPr preferRelativeResize="0"/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6360" y="1097915"/>
            <a:ext cx="2736020" cy="2700020"/>
          </a:xfrm>
          <a:prstGeom prst="rect">
            <a:avLst/>
          </a:prstGeom>
        </p:spPr>
      </p:pic>
      <p:pic>
        <p:nvPicPr>
          <p:cNvPr id="50" name="图片 4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204210" y="1097915"/>
            <a:ext cx="2736020" cy="2700020"/>
          </a:xfrm>
          <a:prstGeom prst="rect">
            <a:avLst/>
          </a:prstGeom>
        </p:spPr>
      </p:pic>
      <p:pic>
        <p:nvPicPr>
          <p:cNvPr id="51" name="图片 5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334125" y="1097915"/>
            <a:ext cx="2736020" cy="27000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6360" y="3668395"/>
            <a:ext cx="2736850" cy="20402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200" b="1">
                <a:latin typeface="Arial" panose="020B0604020202020204" pitchFamily="34" charset="0"/>
              </a:rPr>
              <a:t>(a)</a:t>
            </a:r>
            <a:endParaRPr lang="en-US" altLang="zh-CN" sz="2200" b="1">
              <a:latin typeface="Arial" panose="020B0604020202020204" pitchFamily="34" charset="0"/>
            </a:endParaRPr>
          </a:p>
          <a:p>
            <a:pPr algn="di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200" b="1">
                <a:solidFill>
                  <a:schemeClr val="accent6"/>
                </a:solidFill>
                <a:latin typeface="Arial" panose="020B0604020202020204" pitchFamily="34" charset="0"/>
              </a:rPr>
              <a:t>min-card(E,R) = 0</a:t>
            </a:r>
            <a:endParaRPr lang="en-US" altLang="zh-CN" sz="2200" b="1">
              <a:solidFill>
                <a:schemeClr val="accent6"/>
              </a:solidFill>
              <a:latin typeface="Arial" panose="020B0604020202020204" pitchFamily="34" charset="0"/>
            </a:endParaRPr>
          </a:p>
          <a:p>
            <a:pPr algn="dist"/>
            <a:r>
              <a:rPr lang="en-US" altLang="zh-CN" sz="2200" b="1">
                <a:solidFill>
                  <a:schemeClr val="accent6"/>
                </a:solidFill>
                <a:latin typeface="Arial" panose="020B0604020202020204" pitchFamily="34" charset="0"/>
                <a:sym typeface="+mn-ea"/>
              </a:rPr>
              <a:t>max-card(E,R) = 1</a:t>
            </a:r>
            <a:endParaRPr lang="en-US" altLang="zh-CN" sz="2200" b="1">
              <a:solidFill>
                <a:schemeClr val="accent6"/>
              </a:solidFill>
              <a:latin typeface="Arial" panose="020B0604020202020204" pitchFamily="34" charset="0"/>
              <a:sym typeface="+mn-ea"/>
            </a:endParaRPr>
          </a:p>
          <a:p>
            <a:pPr algn="di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200" b="1">
                <a:solidFill>
                  <a:schemeClr val="accent6"/>
                </a:solidFill>
                <a:latin typeface="Arial" panose="020B0604020202020204" pitchFamily="34" charset="0"/>
                <a:sym typeface="+mn-ea"/>
              </a:rPr>
              <a:t>min-card(F,R) = 0</a:t>
            </a:r>
            <a:endParaRPr lang="en-US" altLang="zh-CN" sz="2200" b="1">
              <a:solidFill>
                <a:schemeClr val="accent6"/>
              </a:solidFill>
              <a:latin typeface="Arial" panose="020B0604020202020204" pitchFamily="34" charset="0"/>
              <a:sym typeface="+mn-ea"/>
            </a:endParaRPr>
          </a:p>
          <a:p>
            <a:pPr algn="dist"/>
            <a:r>
              <a:rPr lang="en-US" altLang="zh-CN" sz="2200" b="1">
                <a:solidFill>
                  <a:schemeClr val="accent6"/>
                </a:solidFill>
                <a:latin typeface="Arial" panose="020B0604020202020204" pitchFamily="34" charset="0"/>
                <a:sym typeface="+mn-ea"/>
              </a:rPr>
              <a:t>max-card(F,R) = 1</a:t>
            </a:r>
            <a:endParaRPr lang="en-US" altLang="zh-CN" sz="2200" b="1">
              <a:solidFill>
                <a:schemeClr val="accent6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04210" y="3668395"/>
            <a:ext cx="2736850" cy="20402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200" b="1">
                <a:latin typeface="Arial" panose="020B0604020202020204" pitchFamily="34" charset="0"/>
              </a:rPr>
              <a:t>(b)</a:t>
            </a:r>
            <a:endParaRPr lang="en-US" altLang="zh-CN" sz="2200" b="1">
              <a:latin typeface="Arial" panose="020B0604020202020204" pitchFamily="34" charset="0"/>
            </a:endParaRPr>
          </a:p>
          <a:p>
            <a:pPr algn="di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200" b="1">
                <a:solidFill>
                  <a:schemeClr val="accent6"/>
                </a:solidFill>
                <a:latin typeface="Arial" panose="020B0604020202020204" pitchFamily="34" charset="0"/>
              </a:rPr>
              <a:t>min-card(E,R) = 0</a:t>
            </a:r>
            <a:endParaRPr lang="en-US" altLang="zh-CN" sz="2200" b="1">
              <a:solidFill>
                <a:schemeClr val="accent6"/>
              </a:solidFill>
              <a:latin typeface="Arial" panose="020B0604020202020204" pitchFamily="34" charset="0"/>
            </a:endParaRPr>
          </a:p>
          <a:p>
            <a:pPr algn="dist"/>
            <a:r>
              <a:rPr lang="en-US" altLang="zh-CN" sz="2200" b="1">
                <a:solidFill>
                  <a:schemeClr val="accent6"/>
                </a:solidFill>
                <a:latin typeface="Arial" panose="020B0604020202020204" pitchFamily="34" charset="0"/>
                <a:sym typeface="+mn-ea"/>
              </a:rPr>
              <a:t>max-card(E,R) = N</a:t>
            </a:r>
            <a:endParaRPr lang="en-US" altLang="zh-CN" sz="2200" b="1">
              <a:solidFill>
                <a:schemeClr val="accent6"/>
              </a:solidFill>
              <a:latin typeface="Arial" panose="020B0604020202020204" pitchFamily="34" charset="0"/>
              <a:sym typeface="+mn-ea"/>
            </a:endParaRPr>
          </a:p>
          <a:p>
            <a:pPr algn="di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200" b="1">
                <a:solidFill>
                  <a:schemeClr val="accent6"/>
                </a:solidFill>
                <a:latin typeface="Arial" panose="020B0604020202020204" pitchFamily="34" charset="0"/>
                <a:sym typeface="+mn-ea"/>
              </a:rPr>
              <a:t>min-card(F,R) = 1</a:t>
            </a:r>
            <a:endParaRPr lang="en-US" altLang="zh-CN" sz="2200" b="1">
              <a:solidFill>
                <a:schemeClr val="accent6"/>
              </a:solidFill>
              <a:latin typeface="Arial" panose="020B0604020202020204" pitchFamily="34" charset="0"/>
              <a:sym typeface="+mn-ea"/>
            </a:endParaRPr>
          </a:p>
          <a:p>
            <a:pPr algn="dist"/>
            <a:r>
              <a:rPr lang="en-US" altLang="zh-CN" sz="2200" b="1">
                <a:solidFill>
                  <a:schemeClr val="accent6"/>
                </a:solidFill>
                <a:latin typeface="Arial" panose="020B0604020202020204" pitchFamily="34" charset="0"/>
                <a:sym typeface="+mn-ea"/>
              </a:rPr>
              <a:t>max-card(F,R) = 1</a:t>
            </a:r>
            <a:endParaRPr lang="en-US" altLang="zh-CN" sz="2200" b="1">
              <a:solidFill>
                <a:schemeClr val="accent6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33490" y="3668395"/>
            <a:ext cx="2736850" cy="20402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200" b="1">
                <a:latin typeface="Arial" panose="020B0604020202020204" pitchFamily="34" charset="0"/>
              </a:rPr>
              <a:t>(c)</a:t>
            </a:r>
            <a:endParaRPr lang="en-US" altLang="zh-CN" sz="2200" b="1">
              <a:latin typeface="Arial" panose="020B0604020202020204" pitchFamily="34" charset="0"/>
            </a:endParaRPr>
          </a:p>
          <a:p>
            <a:pPr algn="di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200" b="1">
                <a:solidFill>
                  <a:schemeClr val="accent6"/>
                </a:solidFill>
                <a:latin typeface="Arial" panose="020B0604020202020204" pitchFamily="34" charset="0"/>
              </a:rPr>
              <a:t>min-card(E,R) = 0</a:t>
            </a:r>
            <a:endParaRPr lang="en-US" altLang="zh-CN" sz="2200" b="1">
              <a:solidFill>
                <a:schemeClr val="accent6"/>
              </a:solidFill>
              <a:latin typeface="Arial" panose="020B0604020202020204" pitchFamily="34" charset="0"/>
            </a:endParaRPr>
          </a:p>
          <a:p>
            <a:pPr algn="dist"/>
            <a:r>
              <a:rPr lang="en-US" altLang="zh-CN" sz="2200" b="1">
                <a:solidFill>
                  <a:schemeClr val="accent6"/>
                </a:solidFill>
                <a:latin typeface="Arial" panose="020B0604020202020204" pitchFamily="34" charset="0"/>
                <a:sym typeface="+mn-ea"/>
              </a:rPr>
              <a:t>max-card(E,R) = N</a:t>
            </a:r>
            <a:endParaRPr lang="en-US" altLang="zh-CN" sz="2200" b="1">
              <a:solidFill>
                <a:schemeClr val="accent6"/>
              </a:solidFill>
              <a:latin typeface="Arial" panose="020B0604020202020204" pitchFamily="34" charset="0"/>
              <a:sym typeface="+mn-ea"/>
            </a:endParaRPr>
          </a:p>
          <a:p>
            <a:pPr algn="di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200" b="1">
                <a:solidFill>
                  <a:schemeClr val="accent6"/>
                </a:solidFill>
                <a:latin typeface="Arial" panose="020B0604020202020204" pitchFamily="34" charset="0"/>
                <a:sym typeface="+mn-ea"/>
              </a:rPr>
              <a:t>min-card(F,R) = 0</a:t>
            </a:r>
            <a:endParaRPr lang="en-US" altLang="zh-CN" sz="2200" b="1">
              <a:solidFill>
                <a:schemeClr val="accent6"/>
              </a:solidFill>
              <a:latin typeface="Arial" panose="020B0604020202020204" pitchFamily="34" charset="0"/>
              <a:sym typeface="+mn-ea"/>
            </a:endParaRPr>
          </a:p>
          <a:p>
            <a:pPr algn="dist"/>
            <a:r>
              <a:rPr lang="en-US" altLang="zh-CN" sz="2200" b="1">
                <a:solidFill>
                  <a:schemeClr val="accent6"/>
                </a:solidFill>
                <a:latin typeface="Arial" panose="020B0604020202020204" pitchFamily="34" charset="0"/>
                <a:sym typeface="+mn-ea"/>
              </a:rPr>
              <a:t>max-card(F,R) = N</a:t>
            </a:r>
            <a:endParaRPr lang="en-US" altLang="zh-CN" sz="2200" b="1">
              <a:solidFill>
                <a:schemeClr val="accent6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6360" y="5805170"/>
            <a:ext cx="27355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b="1">
                <a:solidFill>
                  <a:srgbClr val="A50021"/>
                </a:solidFill>
                <a:latin typeface="Arial" panose="020B0604020202020204" pitchFamily="34" charset="0"/>
              </a:rPr>
              <a:t>card(E, R) = (0, 1)</a:t>
            </a:r>
            <a:endParaRPr lang="en-US" altLang="zh-CN" b="1">
              <a:solidFill>
                <a:srgbClr val="A50021"/>
              </a:solidFill>
              <a:latin typeface="Arial" panose="020B0604020202020204" pitchFamily="34" charset="0"/>
            </a:endParaRPr>
          </a:p>
          <a:p>
            <a:pPr algn="dist"/>
            <a:r>
              <a:rPr lang="en-US" altLang="zh-CN" b="1">
                <a:solidFill>
                  <a:srgbClr val="A50021"/>
                </a:solidFill>
                <a:latin typeface="Arial" panose="020B0604020202020204" pitchFamily="34" charset="0"/>
                <a:sym typeface="+mn-ea"/>
              </a:rPr>
              <a:t>card(F, R) = (0, 1)</a:t>
            </a:r>
            <a:endParaRPr lang="en-US" altLang="zh-CN" b="1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04210" y="5805170"/>
            <a:ext cx="27355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b="1">
                <a:solidFill>
                  <a:srgbClr val="A50021"/>
                </a:solidFill>
                <a:latin typeface="Arial" panose="020B0604020202020204" pitchFamily="34" charset="0"/>
              </a:rPr>
              <a:t>card(E, R) = (0, N)</a:t>
            </a:r>
            <a:endParaRPr lang="en-US" altLang="zh-CN" b="1">
              <a:solidFill>
                <a:srgbClr val="A50021"/>
              </a:solidFill>
              <a:latin typeface="Arial" panose="020B0604020202020204" pitchFamily="34" charset="0"/>
            </a:endParaRPr>
          </a:p>
          <a:p>
            <a:pPr algn="dist"/>
            <a:r>
              <a:rPr lang="en-US" altLang="zh-CN" b="1">
                <a:solidFill>
                  <a:srgbClr val="A50021"/>
                </a:solidFill>
                <a:latin typeface="Arial" panose="020B0604020202020204" pitchFamily="34" charset="0"/>
                <a:sym typeface="+mn-ea"/>
              </a:rPr>
              <a:t>card(F, R) = (1, 1)</a:t>
            </a:r>
            <a:endParaRPr lang="en-US" altLang="zh-CN" b="1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333490" y="5805170"/>
            <a:ext cx="27355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b="1">
                <a:solidFill>
                  <a:srgbClr val="A50021"/>
                </a:solidFill>
                <a:latin typeface="Arial" panose="020B0604020202020204" pitchFamily="34" charset="0"/>
              </a:rPr>
              <a:t>card(E, R) = (0, N)</a:t>
            </a:r>
            <a:endParaRPr lang="en-US" altLang="zh-CN" b="1">
              <a:solidFill>
                <a:srgbClr val="A50021"/>
              </a:solidFill>
              <a:latin typeface="Arial" panose="020B0604020202020204" pitchFamily="34" charset="0"/>
            </a:endParaRPr>
          </a:p>
          <a:p>
            <a:pPr algn="dist"/>
            <a:r>
              <a:rPr lang="en-US" altLang="zh-CN" b="1">
                <a:solidFill>
                  <a:srgbClr val="A50021"/>
                </a:solidFill>
                <a:latin typeface="Arial" panose="020B0604020202020204" pitchFamily="34" charset="0"/>
                <a:sym typeface="+mn-ea"/>
              </a:rPr>
              <a:t>card(F, R) = (0, N)</a:t>
            </a:r>
            <a:endParaRPr lang="en-US" altLang="zh-CN" b="1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962660"/>
            <a:ext cx="9144000" cy="477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" name="组合 12"/>
          <p:cNvGrpSpPr/>
          <p:nvPr/>
        </p:nvGrpSpPr>
        <p:grpSpPr>
          <a:xfrm>
            <a:off x="201930" y="283845"/>
            <a:ext cx="8793480" cy="782320"/>
            <a:chOff x="318" y="673"/>
            <a:chExt cx="13848" cy="1232"/>
          </a:xfrm>
        </p:grpSpPr>
        <p:sp>
          <p:nvSpPr>
            <p:cNvPr id="2" name="文本框 1"/>
            <p:cNvSpPr txBox="1"/>
            <p:nvPr/>
          </p:nvSpPr>
          <p:spPr>
            <a:xfrm>
              <a:off x="318" y="878"/>
              <a:ext cx="3045" cy="822"/>
            </a:xfrm>
            <a:prstGeom prst="rect">
              <a:avLst/>
            </a:prstGeom>
            <a:noFill/>
            <a:ln w="19050">
              <a:solidFill>
                <a:srgbClr val="0000CC"/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en-US" altLang="zh-CN" sz="2800">
                  <a:latin typeface="Arial" panose="020B0604020202020204" pitchFamily="34" charset="0"/>
                </a:rPr>
                <a:t>Instructors</a:t>
              </a:r>
              <a:endParaRPr lang="en-US" altLang="zh-CN" sz="2800">
                <a:latin typeface="Arial" panose="020B0604020202020204" pitchFamily="34" charset="0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9622" y="878"/>
              <a:ext cx="4545" cy="822"/>
            </a:xfrm>
            <a:prstGeom prst="rect">
              <a:avLst/>
            </a:prstGeom>
            <a:noFill/>
            <a:ln w="19050">
              <a:solidFill>
                <a:srgbClr val="0000CC"/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en-US" altLang="zh-CN" sz="2800">
                  <a:latin typeface="Arial" panose="020B0604020202020204" pitchFamily="34" charset="0"/>
                </a:rPr>
                <a:t>Course_sections</a:t>
              </a:r>
              <a:endParaRPr lang="en-US" altLang="zh-CN" sz="2800">
                <a:latin typeface="Arial" panose="020B0604020202020204" pitchFamily="34" charset="0"/>
              </a:endParaRPr>
            </a:p>
          </p:txBody>
        </p:sp>
        <p:sp>
          <p:nvSpPr>
            <p:cNvPr id="4" name="菱形 3"/>
            <p:cNvSpPr/>
            <p:nvPr/>
          </p:nvSpPr>
          <p:spPr>
            <a:xfrm>
              <a:off x="4801" y="673"/>
              <a:ext cx="3402" cy="1232"/>
            </a:xfrm>
            <a:prstGeom prst="diamond">
              <a:avLst/>
            </a:prstGeom>
            <a:noFill/>
            <a:ln w="19050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teaches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3363" y="1289"/>
              <a:ext cx="1438" cy="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8196" y="1263"/>
              <a:ext cx="1438" cy="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/>
          <p:nvPr/>
        </p:nvGrpSpPr>
        <p:grpSpPr>
          <a:xfrm>
            <a:off x="5342890" y="3371850"/>
            <a:ext cx="791210" cy="2367915"/>
            <a:chOff x="8301" y="5310"/>
            <a:chExt cx="1246" cy="3729"/>
          </a:xfrm>
        </p:grpSpPr>
        <p:sp>
          <p:nvSpPr>
            <p:cNvPr id="35" name="文本框 34"/>
            <p:cNvSpPr txBox="1"/>
            <p:nvPr/>
          </p:nvSpPr>
          <p:spPr>
            <a:xfrm>
              <a:off x="8301" y="5310"/>
              <a:ext cx="1246" cy="72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  <a:latin typeface="Arial" panose="020B0604020202020204" pitchFamily="34" charset="0"/>
                </a:rPr>
                <a:t>(?, ?)</a:t>
              </a:r>
              <a:endParaRPr lang="en-US" altLang="zh-CN" b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8301" y="8315"/>
              <a:ext cx="1246" cy="72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  <a:latin typeface="Arial" panose="020B0604020202020204" pitchFamily="34" charset="0"/>
                </a:rPr>
                <a:t>(?, ?)</a:t>
              </a:r>
              <a:endParaRPr lang="en-US" altLang="zh-CN" b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3128010" y="3795395"/>
            <a:ext cx="5493385" cy="1527810"/>
            <a:chOff x="4926" y="5977"/>
            <a:chExt cx="8651" cy="2406"/>
          </a:xfrm>
        </p:grpSpPr>
        <p:sp>
          <p:nvSpPr>
            <p:cNvPr id="27" name="文本框 26"/>
            <p:cNvSpPr txBox="1"/>
            <p:nvPr/>
          </p:nvSpPr>
          <p:spPr>
            <a:xfrm>
              <a:off x="4926" y="6815"/>
              <a:ext cx="3131" cy="822"/>
            </a:xfrm>
            <a:prstGeom prst="rect">
              <a:avLst/>
            </a:prstGeom>
            <a:noFill/>
            <a:ln w="19050">
              <a:solidFill>
                <a:srgbClr val="0000CC"/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en-US" altLang="zh-CN" sz="2800">
                  <a:latin typeface="Arial" panose="020B0604020202020204" pitchFamily="34" charset="0"/>
                </a:rPr>
                <a:t>Employees</a:t>
              </a:r>
              <a:endParaRPr lang="en-US" altLang="zh-CN" sz="2800">
                <a:latin typeface="Arial" panose="020B0604020202020204" pitchFamily="34" charset="0"/>
              </a:endParaRPr>
            </a:p>
          </p:txBody>
        </p:sp>
        <p:sp>
          <p:nvSpPr>
            <p:cNvPr id="29" name="菱形 28"/>
            <p:cNvSpPr/>
            <p:nvPr/>
          </p:nvSpPr>
          <p:spPr>
            <a:xfrm>
              <a:off x="9557" y="6610"/>
              <a:ext cx="4020" cy="1232"/>
            </a:xfrm>
            <a:prstGeom prst="diamond">
              <a:avLst/>
            </a:prstGeom>
            <a:noFill/>
            <a:ln w="19050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manages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6475" y="6096"/>
              <a:ext cx="5046" cy="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V="1">
              <a:off x="6504" y="8330"/>
              <a:ext cx="5046" cy="12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7526" y="5977"/>
              <a:ext cx="289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latin typeface="Arial" panose="020B0604020202020204" pitchFamily="34" charset="0"/>
                </a:rPr>
                <a:t>manager-of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cxnSp>
          <p:nvCxnSpPr>
            <p:cNvPr id="37" name="直接连接符 36"/>
            <p:cNvCxnSpPr>
              <a:stCxn id="27" idx="0"/>
            </p:cNvCxnSpPr>
            <p:nvPr/>
          </p:nvCxnSpPr>
          <p:spPr>
            <a:xfrm flipV="1">
              <a:off x="6492" y="6074"/>
              <a:ext cx="12" cy="737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endCxn id="27" idx="2"/>
            </p:cNvCxnSpPr>
            <p:nvPr/>
          </p:nvCxnSpPr>
          <p:spPr>
            <a:xfrm flipH="1" flipV="1">
              <a:off x="6492" y="7637"/>
              <a:ext cx="12" cy="737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29" idx="0"/>
            </p:cNvCxnSpPr>
            <p:nvPr/>
          </p:nvCxnSpPr>
          <p:spPr>
            <a:xfrm flipH="1" flipV="1">
              <a:off x="11537" y="6096"/>
              <a:ext cx="30" cy="514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endCxn id="29" idx="2"/>
            </p:cNvCxnSpPr>
            <p:nvPr/>
          </p:nvCxnSpPr>
          <p:spPr>
            <a:xfrm flipV="1">
              <a:off x="11563" y="7842"/>
              <a:ext cx="4" cy="506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/>
            <p:cNvSpPr txBox="1"/>
            <p:nvPr/>
          </p:nvSpPr>
          <p:spPr>
            <a:xfrm>
              <a:off x="7527" y="7659"/>
              <a:ext cx="289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latin typeface="Arial" panose="020B0604020202020204" pitchFamily="34" charset="0"/>
                </a:rPr>
                <a:t>reports-to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417830" y="1774190"/>
            <a:ext cx="8084820" cy="1642745"/>
            <a:chOff x="206" y="2003"/>
            <a:chExt cx="12732" cy="2587"/>
          </a:xfrm>
        </p:grpSpPr>
        <p:grpSp>
          <p:nvGrpSpPr>
            <p:cNvPr id="20" name="组合 19"/>
            <p:cNvGrpSpPr/>
            <p:nvPr/>
          </p:nvGrpSpPr>
          <p:grpSpPr>
            <a:xfrm>
              <a:off x="206" y="2003"/>
              <a:ext cx="12732" cy="1232"/>
              <a:chOff x="232" y="673"/>
              <a:chExt cx="12732" cy="1232"/>
            </a:xfrm>
          </p:grpSpPr>
          <p:sp>
            <p:nvSpPr>
              <p:cNvPr id="21" name="文本框 20"/>
              <p:cNvSpPr txBox="1"/>
              <p:nvPr/>
            </p:nvSpPr>
            <p:spPr>
              <a:xfrm>
                <a:off x="232" y="878"/>
                <a:ext cx="3131" cy="822"/>
              </a:xfrm>
              <a:prstGeom prst="rect">
                <a:avLst/>
              </a:prstGeom>
              <a:noFill/>
              <a:ln w="19050">
                <a:solidFill>
                  <a:srgbClr val="0000CC"/>
                </a:solidFill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>
                    <a:latin typeface="Arial" panose="020B0604020202020204" pitchFamily="34" charset="0"/>
                  </a:rPr>
                  <a:t>Employees</a:t>
                </a:r>
                <a:endParaRPr lang="en-US" altLang="zh-CN" sz="2800">
                  <a:latin typeface="Arial" panose="020B0604020202020204" pitchFamily="34" charset="0"/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10300" y="878"/>
                <a:ext cx="2664" cy="822"/>
              </a:xfrm>
              <a:prstGeom prst="rect">
                <a:avLst/>
              </a:prstGeom>
              <a:noFill/>
              <a:ln w="19050">
                <a:solidFill>
                  <a:srgbClr val="0000CC"/>
                </a:solidFill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>
                    <a:latin typeface="Arial" panose="020B0604020202020204" pitchFamily="34" charset="0"/>
                  </a:rPr>
                  <a:t>Projects</a:t>
                </a:r>
                <a:endParaRPr lang="en-US" altLang="zh-CN" sz="2800">
                  <a:latin typeface="Arial" panose="020B0604020202020204" pitchFamily="34" charset="0"/>
                </a:endParaRPr>
              </a:p>
            </p:txBody>
          </p:sp>
          <p:sp>
            <p:nvSpPr>
              <p:cNvPr id="23" name="菱形 22"/>
              <p:cNvSpPr/>
              <p:nvPr/>
            </p:nvSpPr>
            <p:spPr>
              <a:xfrm>
                <a:off x="4801" y="673"/>
                <a:ext cx="4139" cy="1232"/>
              </a:xfrm>
              <a:prstGeom prst="diamond">
                <a:avLst/>
              </a:prstGeom>
              <a:noFill/>
              <a:ln w="19050"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works_on</a:t>
                </a:r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" name="直接连接符 23"/>
              <p:cNvCxnSpPr/>
              <p:nvPr/>
            </p:nvCxnSpPr>
            <p:spPr>
              <a:xfrm>
                <a:off x="3363" y="1289"/>
                <a:ext cx="1438" cy="0"/>
              </a:xfrm>
              <a:prstGeom prst="line">
                <a:avLst/>
              </a:prstGeom>
              <a:ln w="1905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8874" y="1263"/>
                <a:ext cx="1438" cy="0"/>
              </a:xfrm>
              <a:prstGeom prst="line">
                <a:avLst/>
              </a:prstGeom>
              <a:ln w="1905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椭圆 42"/>
            <p:cNvSpPr/>
            <p:nvPr/>
          </p:nvSpPr>
          <p:spPr>
            <a:xfrm>
              <a:off x="2532" y="3570"/>
              <a:ext cx="2949" cy="1020"/>
            </a:xfrm>
            <a:prstGeom prst="ellipse">
              <a:avLst/>
            </a:prstGeom>
            <a:noFill/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percent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cxnSp>
          <p:nvCxnSpPr>
            <p:cNvPr id="44" name="直接连接符 43"/>
            <p:cNvCxnSpPr>
              <a:stCxn id="43" idx="7"/>
            </p:cNvCxnSpPr>
            <p:nvPr/>
          </p:nvCxnSpPr>
          <p:spPr>
            <a:xfrm flipV="1">
              <a:off x="5049" y="3022"/>
              <a:ext cx="1132" cy="697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253" name="文本框 53253"/>
          <p:cNvSpPr txBox="1"/>
          <p:nvPr/>
        </p:nvSpPr>
        <p:spPr>
          <a:xfrm>
            <a:off x="0" y="5832158"/>
            <a:ext cx="9144000" cy="94773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lIns="90170" tIns="46990" rIns="90170" bIns="46990" anchor="t">
            <a:spAutoFit/>
          </a:bodyPr>
          <a:p>
            <a:pPr lvl="0" algn="ctr"/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Figure 6.7: An E-R Diagrams with Labels(x,y) on Entity-Relationship Connections</a:t>
            </a:r>
            <a:endParaRPr lang="zh-CN" altLang="en-US" sz="2800" dirty="0">
              <a:latin typeface="Arial" panose="020B0604020202020204" pitchFamily="34" charset="0"/>
              <a:ea typeface="Times New Roman" panose="02020603050405020304" pitchFamily="2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35" y="45720"/>
            <a:ext cx="9143365" cy="57867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49" name="组合 48"/>
          <p:cNvGrpSpPr/>
          <p:nvPr/>
        </p:nvGrpSpPr>
        <p:grpSpPr>
          <a:xfrm>
            <a:off x="2312670" y="240030"/>
            <a:ext cx="3738245" cy="460375"/>
            <a:chOff x="3555" y="564"/>
            <a:chExt cx="5887" cy="725"/>
          </a:xfrm>
        </p:grpSpPr>
        <p:sp>
          <p:nvSpPr>
            <p:cNvPr id="50" name="文本框 49"/>
            <p:cNvSpPr txBox="1"/>
            <p:nvPr/>
          </p:nvSpPr>
          <p:spPr>
            <a:xfrm>
              <a:off x="3555" y="564"/>
              <a:ext cx="1246" cy="72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  <a:latin typeface="Arial" panose="020B0604020202020204" pitchFamily="34" charset="0"/>
                </a:rPr>
                <a:t>(?, ?)</a:t>
              </a:r>
              <a:endParaRPr lang="en-US" altLang="zh-CN" b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8196" y="564"/>
              <a:ext cx="1246" cy="72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  <a:latin typeface="Arial" panose="020B0604020202020204" pitchFamily="34" charset="0"/>
                </a:rPr>
                <a:t>(?, ?)</a:t>
              </a:r>
              <a:endParaRPr lang="en-US" altLang="zh-CN" b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53" name="文本框 52"/>
          <p:cNvSpPr txBox="1"/>
          <p:nvPr/>
        </p:nvSpPr>
        <p:spPr>
          <a:xfrm>
            <a:off x="2312670" y="198120"/>
            <a:ext cx="791210" cy="460375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p>
            <a:r>
              <a:rPr lang="en-US" altLang="zh-CN" b="1">
                <a:solidFill>
                  <a:schemeClr val="accent6"/>
                </a:solidFill>
                <a:latin typeface="Arial" panose="020B0604020202020204" pitchFamily="34" charset="0"/>
              </a:rPr>
              <a:t>(0, N)</a:t>
            </a:r>
            <a:endParaRPr lang="en-US" altLang="zh-CN" b="1">
              <a:solidFill>
                <a:schemeClr val="accent6"/>
              </a:solidFill>
              <a:latin typeface="Arial" panose="020B0604020202020204" pitchFamily="34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5259705" y="198120"/>
            <a:ext cx="791210" cy="450850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bIns="36195" rtlCol="0">
            <a:spAutoFit/>
          </a:bodyPr>
          <a:p>
            <a:r>
              <a:rPr lang="en-US" altLang="zh-CN" b="1">
                <a:solidFill>
                  <a:schemeClr val="accent6"/>
                </a:solidFill>
                <a:latin typeface="Arial" panose="020B0604020202020204" pitchFamily="34" charset="0"/>
              </a:rPr>
              <a:t>(1, 1)</a:t>
            </a:r>
            <a:endParaRPr lang="en-US" altLang="zh-CN" b="1">
              <a:solidFill>
                <a:schemeClr val="accent6"/>
              </a:solidFill>
              <a:latin typeface="Arial" panose="020B0604020202020204" pitchFamily="34" charset="0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2527935" y="1675130"/>
            <a:ext cx="4168775" cy="460375"/>
            <a:chOff x="3555" y="564"/>
            <a:chExt cx="6565" cy="725"/>
          </a:xfrm>
        </p:grpSpPr>
        <p:sp>
          <p:nvSpPr>
            <p:cNvPr id="56" name="文本框 55"/>
            <p:cNvSpPr txBox="1"/>
            <p:nvPr/>
          </p:nvSpPr>
          <p:spPr>
            <a:xfrm>
              <a:off x="3555" y="564"/>
              <a:ext cx="1246" cy="72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p>
              <a:pPr algn="ctr"/>
              <a:r>
                <a:rPr lang="en-US" altLang="zh-CN" b="1">
                  <a:solidFill>
                    <a:srgbClr val="FF0000"/>
                  </a:solidFill>
                  <a:latin typeface="Arial" panose="020B0604020202020204" pitchFamily="34" charset="0"/>
                </a:rPr>
                <a:t>(?, ?)</a:t>
              </a:r>
              <a:endParaRPr lang="en-US" altLang="zh-CN" b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8874" y="564"/>
              <a:ext cx="1246" cy="72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p>
              <a:pPr algn="ctr"/>
              <a:r>
                <a:rPr lang="en-US" altLang="zh-CN" b="1">
                  <a:solidFill>
                    <a:srgbClr val="FF0000"/>
                  </a:solidFill>
                  <a:latin typeface="Arial" panose="020B0604020202020204" pitchFamily="34" charset="0"/>
                </a:rPr>
                <a:t>(?, ?)</a:t>
              </a:r>
              <a:endParaRPr lang="en-US" altLang="zh-CN" b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2527935" y="1633220"/>
            <a:ext cx="791210" cy="460375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p>
            <a:pPr algn="ctr"/>
            <a:r>
              <a:rPr lang="en-US" altLang="zh-CN" b="1">
                <a:solidFill>
                  <a:schemeClr val="accent6"/>
                </a:solidFill>
                <a:latin typeface="Arial" panose="020B0604020202020204" pitchFamily="34" charset="0"/>
              </a:rPr>
              <a:t>(1, N)</a:t>
            </a:r>
            <a:endParaRPr lang="en-US" altLang="zh-CN" b="1">
              <a:solidFill>
                <a:schemeClr val="accent6"/>
              </a:solidFill>
              <a:latin typeface="Arial" panose="020B0604020202020204" pitchFamily="34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5905500" y="1633220"/>
            <a:ext cx="791210" cy="460375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p>
            <a:pPr algn="ctr"/>
            <a:r>
              <a:rPr lang="en-US" altLang="zh-CN" b="1">
                <a:solidFill>
                  <a:schemeClr val="accent6"/>
                </a:solidFill>
                <a:latin typeface="Arial" panose="020B0604020202020204" pitchFamily="34" charset="0"/>
              </a:rPr>
              <a:t>(0, N)</a:t>
            </a:r>
            <a:endParaRPr lang="en-US" altLang="zh-CN" b="1">
              <a:solidFill>
                <a:schemeClr val="accent6"/>
              </a:solidFill>
              <a:latin typeface="Arial" panose="020B0604020202020204" pitchFamily="34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280660" y="3371850"/>
            <a:ext cx="791210" cy="460375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p>
            <a:pPr algn="ctr"/>
            <a:r>
              <a:rPr lang="en-US" altLang="zh-CN" b="1">
                <a:solidFill>
                  <a:schemeClr val="accent6"/>
                </a:solidFill>
                <a:latin typeface="Arial" panose="020B0604020202020204" pitchFamily="34" charset="0"/>
              </a:rPr>
              <a:t>(0, N)</a:t>
            </a:r>
            <a:endParaRPr lang="en-US" altLang="zh-CN" b="1">
              <a:solidFill>
                <a:schemeClr val="accent6"/>
              </a:solidFill>
              <a:latin typeface="Arial" panose="020B0604020202020204" pitchFamily="34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331460" y="5372735"/>
            <a:ext cx="791210" cy="41465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rtlCol="0">
            <a:spAutoFit/>
          </a:bodyPr>
          <a:p>
            <a:pPr algn="ctr"/>
            <a:r>
              <a:rPr lang="en-US" altLang="zh-CN" b="1">
                <a:solidFill>
                  <a:schemeClr val="accent6"/>
                </a:solidFill>
                <a:latin typeface="Arial" panose="020B0604020202020204" pitchFamily="34" charset="0"/>
              </a:rPr>
              <a:t>(0, 1)</a:t>
            </a:r>
            <a:endParaRPr lang="en-US" altLang="zh-CN" b="1">
              <a:solidFill>
                <a:schemeClr val="accent6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ldLvl="0" animBg="1"/>
      <p:bldP spid="54" grpId="0" bldLvl="0" animBg="1"/>
      <p:bldP spid="58" grpId="0" bldLvl="0" animBg="1"/>
      <p:bldP spid="59" grpId="0" bldLvl="0" animBg="1"/>
      <p:bldP spid="62" grpId="0" bldLvl="0" animBg="1"/>
      <p:bldP spid="63" grpId="0" bldLvl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4274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r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x-none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4275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4276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6.2 Further Details of E-R Modeling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4277" name="Rectangle 3"/>
          <p:cNvSpPr>
            <a:spLocks noGrp="1"/>
          </p:cNvSpPr>
          <p:nvPr>
            <p:ph type="body"/>
          </p:nvPr>
        </p:nvSpPr>
        <p:spPr>
          <a:xfrm>
            <a:off x="457200" y="3862388"/>
            <a:ext cx="8229600" cy="1062037"/>
          </a:xfrm>
        </p:spPr>
        <p:txBody>
          <a:bodyPr wrap="square" anchor="t"/>
          <a:p>
            <a:pPr lvl="0" eaLnBrk="1" hangingPunct="1"/>
            <a:r>
              <a:rPr lang="en-US" altLang="x-none" dirty="0">
                <a:solidFill>
                  <a:schemeClr val="accent2"/>
                </a:solidFill>
                <a:ea typeface="宋体" panose="02010600030101010101" pitchFamily="2" charset="-122"/>
              </a:rPr>
              <a:t>Employee1 in Emps_One is a manager of Employee2 in Emps_Two.</a:t>
            </a:r>
            <a:endParaRPr lang="en-US" altLang="x-none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grpSp>
        <p:nvGrpSpPr>
          <p:cNvPr id="54278" name="组合 54278"/>
          <p:cNvGrpSpPr/>
          <p:nvPr/>
        </p:nvGrpSpPr>
        <p:grpSpPr>
          <a:xfrm>
            <a:off x="381000" y="1752600"/>
            <a:ext cx="8382000" cy="1069975"/>
            <a:chOff x="0" y="0"/>
            <a:chExt cx="5280" cy="674"/>
          </a:xfrm>
        </p:grpSpPr>
        <p:sp>
          <p:nvSpPr>
            <p:cNvPr id="54279" name="Text Box 5"/>
            <p:cNvSpPr txBox="1"/>
            <p:nvPr/>
          </p:nvSpPr>
          <p:spPr>
            <a:xfrm>
              <a:off x="4224" y="272"/>
              <a:ext cx="1056" cy="291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p>
              <a:pPr lvl="0" algn="ctr">
                <a:spcBef>
                  <a:spcPct val="50000"/>
                </a:spcBef>
              </a:pPr>
              <a:r>
                <a:rPr lang="en-US" altLang="x-none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Emps_Two</a:t>
              </a:r>
              <a:endParaRPr lang="en-US" altLang="x-none" b="1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grpSp>
          <p:nvGrpSpPr>
            <p:cNvPr id="54280" name="组合 54280"/>
            <p:cNvGrpSpPr/>
            <p:nvPr/>
          </p:nvGrpSpPr>
          <p:grpSpPr>
            <a:xfrm>
              <a:off x="0" y="0"/>
              <a:ext cx="4320" cy="674"/>
              <a:chOff x="0" y="0"/>
              <a:chExt cx="4320" cy="674"/>
            </a:xfrm>
          </p:grpSpPr>
          <p:sp>
            <p:nvSpPr>
              <p:cNvPr id="54281" name="Text Box 4"/>
              <p:cNvSpPr txBox="1"/>
              <p:nvPr/>
            </p:nvSpPr>
            <p:spPr>
              <a:xfrm>
                <a:off x="0" y="272"/>
                <a:ext cx="1056" cy="291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>
                <a:spAutoFit/>
              </a:bodyPr>
              <a:p>
                <a:pPr lvl="0" algn="ctr">
                  <a:spcBef>
                    <a:spcPct val="50000"/>
                  </a:spcBef>
                </a:pPr>
                <a:r>
                  <a:rPr lang="en-US" altLang="x-none" b="1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Emps_One</a:t>
                </a:r>
                <a:endParaRPr lang="en-US" altLang="x-none" b="1" dirty="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4282" name="AutoShape 6"/>
              <p:cNvSpPr/>
              <p:nvPr/>
            </p:nvSpPr>
            <p:spPr>
              <a:xfrm>
                <a:off x="1845" y="107"/>
                <a:ext cx="1563" cy="567"/>
              </a:xfrm>
              <a:prstGeom prst="flowChartDecision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square" lIns="0" tIns="36195" rIns="0" bIns="36195" anchor="t">
                <a:spAutoFit/>
              </a:bodyPr>
              <a:p>
                <a:pPr lvl="0" algn="ctr">
                  <a:spcBef>
                    <a:spcPct val="50000"/>
                  </a:spcBef>
                </a:pPr>
                <a:r>
                  <a:rPr lang="en-US" altLang="x-none" b="1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Manage</a:t>
                </a:r>
                <a:r>
                  <a:rPr lang="en-US" altLang="zh-CN" b="1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s</a:t>
                </a:r>
                <a:endParaRPr lang="en-US" altLang="zh-CN" b="1" dirty="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4283" name="Line 8"/>
              <p:cNvSpPr/>
              <p:nvPr/>
            </p:nvSpPr>
            <p:spPr>
              <a:xfrm flipH="1" flipV="1">
                <a:off x="1056" y="384"/>
                <a:ext cx="768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 algn="ctr"/>
                <a:endParaRPr lang="zh-CN" altLang="en-US">
                  <a:latin typeface="Times New Roman" panose="02020603050405020304" pitchFamily="2" charset="0"/>
                  <a:ea typeface="Times New Roman" panose="02020603050405020304" pitchFamily="2" charset="0"/>
                </a:endParaRPr>
              </a:p>
            </p:txBody>
          </p:sp>
          <p:sp>
            <p:nvSpPr>
              <p:cNvPr id="54284" name="Line 9"/>
              <p:cNvSpPr/>
              <p:nvPr/>
            </p:nvSpPr>
            <p:spPr>
              <a:xfrm flipV="1">
                <a:off x="3408" y="384"/>
                <a:ext cx="816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 algn="ctr"/>
                <a:endParaRPr lang="zh-CN" altLang="en-US">
                  <a:latin typeface="Times New Roman" panose="02020603050405020304" pitchFamily="2" charset="0"/>
                  <a:ea typeface="Times New Roman" panose="02020603050405020304" pitchFamily="2" charset="0"/>
                </a:endParaRPr>
              </a:p>
            </p:txBody>
          </p:sp>
          <p:sp>
            <p:nvSpPr>
              <p:cNvPr id="54285" name="Text Box 10"/>
              <p:cNvSpPr txBox="1"/>
              <p:nvPr/>
            </p:nvSpPr>
            <p:spPr>
              <a:xfrm>
                <a:off x="1008" y="0"/>
                <a:ext cx="1056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 lvl="0" algn="ctr">
                  <a:spcBef>
                    <a:spcPct val="50000"/>
                  </a:spcBef>
                </a:pPr>
                <a:r>
                  <a:rPr lang="en-US" altLang="x-none" dirty="0">
                    <a:solidFill>
                      <a:schemeClr val="accent2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manager-of</a:t>
                </a:r>
                <a:endParaRPr lang="en-US" altLang="x-none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4286" name="Text Box 11"/>
              <p:cNvSpPr txBox="1"/>
              <p:nvPr/>
            </p:nvSpPr>
            <p:spPr>
              <a:xfrm>
                <a:off x="3168" y="0"/>
                <a:ext cx="1056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 lvl="0" algn="ctr">
                  <a:spcBef>
                    <a:spcPct val="50000"/>
                  </a:spcBef>
                </a:pPr>
                <a:r>
                  <a:rPr lang="en-US" altLang="x-none" dirty="0">
                    <a:solidFill>
                      <a:schemeClr val="accent2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reports-to</a:t>
                </a:r>
                <a:endParaRPr lang="en-US" altLang="x-none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4287" name="Text Box 12"/>
              <p:cNvSpPr txBox="1"/>
              <p:nvPr/>
            </p:nvSpPr>
            <p:spPr>
              <a:xfrm>
                <a:off x="1008" y="384"/>
                <a:ext cx="1056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 lvl="0" algn="ctr">
                  <a:spcBef>
                    <a:spcPct val="50000"/>
                  </a:spcBef>
                </a:pPr>
                <a:r>
                  <a:rPr lang="en-US" altLang="x-none" dirty="0">
                    <a:solidFill>
                      <a:srgbClr val="FF0000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(0, N)</a:t>
                </a:r>
                <a:endParaRPr lang="en-US" altLang="x-none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4288" name="Text Box 13"/>
              <p:cNvSpPr txBox="1"/>
              <p:nvPr/>
            </p:nvSpPr>
            <p:spPr>
              <a:xfrm>
                <a:off x="3264" y="384"/>
                <a:ext cx="1056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 lvl="0" algn="ctr">
                  <a:spcBef>
                    <a:spcPct val="50000"/>
                  </a:spcBef>
                </a:pPr>
                <a:r>
                  <a:rPr lang="en-US" altLang="x-none" dirty="0">
                    <a:solidFill>
                      <a:srgbClr val="FF0000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(0, 1)</a:t>
                </a:r>
                <a:endParaRPr lang="en-US" altLang="x-none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5298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r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x-none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5299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5300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6.2 Further Details of E-R Modeling</a:t>
            </a:r>
            <a:endParaRPr lang="en-US" altLang="x-none" dirty="0">
              <a:ea typeface="宋体" panose="02010600030101010101" pitchFamily="2" charset="-122"/>
            </a:endParaRPr>
          </a:p>
        </p:txBody>
      </p:sp>
      <p:sp>
        <p:nvSpPr>
          <p:cNvPr id="55301" name="Rectangle 3"/>
          <p:cNvSpPr>
            <a:spLocks noGrp="1"/>
          </p:cNvSpPr>
          <p:nvPr>
            <p:ph type="body"/>
          </p:nvPr>
        </p:nvSpPr>
        <p:spPr>
          <a:xfrm>
            <a:off x="0" y="685800"/>
            <a:ext cx="9144000" cy="2501900"/>
          </a:xfrm>
          <a:ln w="6350">
            <a:solidFill>
              <a:schemeClr val="accent1"/>
            </a:solidFill>
          </a:ln>
        </p:spPr>
        <p:txBody>
          <a:bodyPr wrap="square" anchor="t">
            <a:spAutoFit/>
          </a:bodyPr>
          <a:p>
            <a:pPr lvl="0" eaLnBrk="1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x-none" sz="2600" dirty="0">
                <a:ea typeface="宋体" panose="02010600030101010101" pitchFamily="2" charset="-122"/>
              </a:rPr>
              <a:t>Def 6.2.2 </a:t>
            </a:r>
            <a:r>
              <a:rPr lang="en-US" altLang="x-none" sz="2600" u="sng" dirty="0">
                <a:solidFill>
                  <a:schemeClr val="accent6"/>
                </a:solidFill>
                <a:ea typeface="宋体" panose="02010600030101010101" pitchFamily="2" charset="-122"/>
              </a:rPr>
              <a:t>single-valued &amp; multi-valued participation</a:t>
            </a:r>
            <a:endParaRPr lang="en-US" altLang="x-none" sz="2600" u="sng" dirty="0">
              <a:solidFill>
                <a:schemeClr val="accent6"/>
              </a:solidFill>
              <a:ea typeface="宋体" panose="02010600030101010101" pitchFamily="2" charset="-122"/>
            </a:endParaRPr>
          </a:p>
          <a:p>
            <a:pPr lvl="1" indent="-285750" eaLnBrk="1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</a:pPr>
            <a:r>
              <a:rPr lang="en-US" altLang="x-none" sz="2600" dirty="0">
                <a:solidFill>
                  <a:schemeClr val="tx1"/>
                </a:solidFill>
                <a:ea typeface="宋体" panose="02010600030101010101" pitchFamily="2" charset="-122"/>
              </a:rPr>
              <a:t>if max-card(E,R) = 1 then E is said to have</a:t>
            </a:r>
            <a:r>
              <a:rPr lang="en-US" altLang="x-none" sz="2600" dirty="0">
                <a:ea typeface="宋体" panose="02010600030101010101" pitchFamily="2" charset="-122"/>
              </a:rPr>
              <a:t> </a:t>
            </a:r>
            <a:r>
              <a:rPr lang="en-US" altLang="x-none" sz="2600" dirty="0">
                <a:solidFill>
                  <a:srgbClr val="FF0066"/>
                </a:solidFill>
                <a:ea typeface="宋体" panose="02010600030101010101" pitchFamily="2" charset="-122"/>
              </a:rPr>
              <a:t>single-valued participation (</a:t>
            </a:r>
            <a:r>
              <a:rPr lang="zh-CN" altLang="en-US" sz="2600" dirty="0">
                <a:solidFill>
                  <a:srgbClr val="FF0066"/>
                </a:solidFill>
                <a:ea typeface="宋体" panose="02010600030101010101" pitchFamily="2" charset="-122"/>
              </a:rPr>
              <a:t>单值参与</a:t>
            </a:r>
            <a:r>
              <a:rPr lang="en-US" altLang="x-none" sz="2600" dirty="0">
                <a:solidFill>
                  <a:srgbClr val="FF0066"/>
                </a:solidFill>
                <a:ea typeface="宋体" panose="02010600030101010101" pitchFamily="2" charset="-122"/>
              </a:rPr>
              <a:t>) </a:t>
            </a:r>
            <a:r>
              <a:rPr lang="en-US" altLang="x-none" sz="2600" dirty="0">
                <a:solidFill>
                  <a:schemeClr val="tx1"/>
                </a:solidFill>
                <a:ea typeface="宋体" panose="02010600030101010101" pitchFamily="2" charset="-122"/>
              </a:rPr>
              <a:t>in the relationship R.</a:t>
            </a:r>
            <a:endParaRPr lang="en-US" altLang="x-none" sz="2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 indent="-285750" eaLnBrk="1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x-none" sz="2600" dirty="0">
                <a:solidFill>
                  <a:schemeClr val="tx1"/>
                </a:solidFill>
                <a:ea typeface="宋体" panose="02010600030101010101" pitchFamily="2" charset="-122"/>
              </a:rPr>
              <a:t>If max-card(E,R) = N, then E is said to be</a:t>
            </a:r>
            <a:r>
              <a:rPr lang="en-US" altLang="x-none" sz="2600" dirty="0">
                <a:ea typeface="宋体" panose="02010600030101010101" pitchFamily="2" charset="-122"/>
              </a:rPr>
              <a:t> </a:t>
            </a:r>
            <a:r>
              <a:rPr lang="en-US" altLang="x-none" sz="2600" dirty="0">
                <a:solidFill>
                  <a:srgbClr val="FF0066"/>
                </a:solidFill>
                <a:ea typeface="宋体" panose="02010600030101010101" pitchFamily="2" charset="-122"/>
              </a:rPr>
              <a:t>multi-valued participation</a:t>
            </a:r>
            <a:r>
              <a:rPr lang="zh-CN" altLang="en-US" sz="2600" dirty="0">
                <a:solidFill>
                  <a:srgbClr val="FF0066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600" dirty="0">
                <a:solidFill>
                  <a:srgbClr val="FF0066"/>
                </a:solidFill>
                <a:ea typeface="宋体" panose="02010600030101010101" pitchFamily="2" charset="-122"/>
              </a:rPr>
              <a:t>(</a:t>
            </a:r>
            <a:r>
              <a:rPr lang="zh-CN" altLang="en-US" sz="2600" dirty="0">
                <a:solidFill>
                  <a:srgbClr val="FF0066"/>
                </a:solidFill>
                <a:ea typeface="宋体" panose="02010600030101010101" pitchFamily="2" charset="-122"/>
              </a:rPr>
              <a:t>多值参与</a:t>
            </a:r>
            <a:r>
              <a:rPr lang="en-US" altLang="zh-CN" sz="2600" dirty="0">
                <a:solidFill>
                  <a:srgbClr val="FF0066"/>
                </a:solidFill>
                <a:ea typeface="宋体" panose="02010600030101010101" pitchFamily="2" charset="-122"/>
              </a:rPr>
              <a:t>)</a:t>
            </a:r>
            <a:r>
              <a:rPr lang="zh-CN" altLang="en-US" sz="2600" dirty="0">
                <a:ea typeface="宋体" panose="02010600030101010101" pitchFamily="2" charset="-122"/>
              </a:rPr>
              <a:t> </a:t>
            </a:r>
            <a:r>
              <a:rPr lang="en-US" altLang="x-none" sz="2600" dirty="0">
                <a:solidFill>
                  <a:schemeClr val="tx1"/>
                </a:solidFill>
                <a:ea typeface="宋体" panose="02010600030101010101" pitchFamily="2" charset="-122"/>
              </a:rPr>
              <a:t>in this relationship.</a:t>
            </a:r>
            <a:endParaRPr lang="en-US" altLang="x-none" sz="26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7349" name="Rectangle 1027"/>
          <p:cNvSpPr>
            <a:spLocks noGrp="1"/>
          </p:cNvSpPr>
          <p:nvPr/>
        </p:nvSpPr>
        <p:spPr>
          <a:xfrm>
            <a:off x="0" y="3560445"/>
            <a:ext cx="9144000" cy="2501900"/>
          </a:xfrm>
          <a:prstGeom prst="rect">
            <a:avLst/>
          </a:prstGeom>
          <a:noFill/>
          <a:ln w="6350">
            <a:solidFill>
              <a:schemeClr val="accent1"/>
            </a:solidFill>
          </a:ln>
        </p:spPr>
        <p:txBody>
          <a:bodyPr wrap="square" anchor="t"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q"/>
              <a:defRPr sz="2800" b="1" u="none" kern="1200" baseline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Ø"/>
              <a:defRPr sz="2800" b="1" u="non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§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–"/>
              <a:defRPr sz="2800" b="1" u="non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»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x-none" sz="2600" dirty="0">
                <a:ea typeface="宋体" panose="02010600030101010101" pitchFamily="2" charset="-122"/>
              </a:rPr>
              <a:t>Def 6.2.3 </a:t>
            </a:r>
            <a:r>
              <a:rPr lang="en-US" altLang="x-none" sz="2600" u="sng" dirty="0">
                <a:solidFill>
                  <a:schemeClr val="accent6"/>
                </a:solidFill>
                <a:ea typeface="宋体" panose="02010600030101010101" pitchFamily="2" charset="-122"/>
              </a:rPr>
              <a:t>mandatory &amp; optional participation</a:t>
            </a:r>
            <a:endParaRPr lang="en-US" altLang="x-none" sz="2600" u="sng" dirty="0">
              <a:solidFill>
                <a:schemeClr val="accent6"/>
              </a:solidFill>
              <a:ea typeface="宋体" panose="02010600030101010101" pitchFamily="2" charset="-122"/>
            </a:endParaRPr>
          </a:p>
          <a:p>
            <a:pPr lvl="1" indent="-285750" eaLnBrk="1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</a:pPr>
            <a:r>
              <a:rPr lang="en-US" altLang="x-none" sz="2600" dirty="0">
                <a:solidFill>
                  <a:schemeClr val="tx1"/>
                </a:solidFill>
                <a:ea typeface="宋体" panose="02010600030101010101" pitchFamily="2" charset="-122"/>
              </a:rPr>
              <a:t>If min-card(E,R) = 1, E is said to have</a:t>
            </a:r>
            <a:r>
              <a:rPr lang="en-US" altLang="x-none" sz="2600" dirty="0">
                <a:ea typeface="宋体" panose="02010600030101010101" pitchFamily="2" charset="-122"/>
              </a:rPr>
              <a:t> </a:t>
            </a:r>
            <a:r>
              <a:rPr lang="en-US" altLang="x-none" sz="2600" dirty="0">
                <a:solidFill>
                  <a:srgbClr val="FF0066"/>
                </a:solidFill>
                <a:ea typeface="宋体" panose="02010600030101010101" pitchFamily="2" charset="-122"/>
              </a:rPr>
              <a:t>mandatory participation</a:t>
            </a:r>
            <a:r>
              <a:rPr lang="zh-CN" altLang="en-US" sz="2600" dirty="0">
                <a:solidFill>
                  <a:srgbClr val="FF0066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600" dirty="0">
                <a:solidFill>
                  <a:srgbClr val="FF0066"/>
                </a:solidFill>
                <a:ea typeface="宋体" panose="02010600030101010101" pitchFamily="2" charset="-122"/>
              </a:rPr>
              <a:t>(</a:t>
            </a:r>
            <a:r>
              <a:rPr lang="zh-CN" altLang="en-US" sz="2600" dirty="0">
                <a:solidFill>
                  <a:srgbClr val="FF0066"/>
                </a:solidFill>
                <a:ea typeface="宋体" panose="02010600030101010101" pitchFamily="2" charset="-122"/>
              </a:rPr>
              <a:t>强制参与</a:t>
            </a:r>
            <a:r>
              <a:rPr lang="en-US" altLang="zh-CN" sz="2600" dirty="0">
                <a:solidFill>
                  <a:srgbClr val="FF0066"/>
                </a:solidFill>
                <a:ea typeface="宋体" panose="02010600030101010101" pitchFamily="2" charset="-122"/>
              </a:rPr>
              <a:t>)</a:t>
            </a:r>
            <a:r>
              <a:rPr lang="zh-CN" altLang="en-US" sz="2600" dirty="0">
                <a:ea typeface="宋体" panose="02010600030101010101" pitchFamily="2" charset="-122"/>
              </a:rPr>
              <a:t> </a:t>
            </a:r>
            <a:r>
              <a:rPr lang="en-US" altLang="x-none" sz="2600" dirty="0">
                <a:solidFill>
                  <a:schemeClr val="tx1"/>
                </a:solidFill>
                <a:ea typeface="宋体" panose="02010600030101010101" pitchFamily="2" charset="-122"/>
              </a:rPr>
              <a:t>in the relationship R</a:t>
            </a:r>
            <a:endParaRPr lang="en-US" altLang="x-none" sz="2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 indent="-285750" eaLnBrk="1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x-none" sz="2600" dirty="0">
                <a:solidFill>
                  <a:schemeClr val="tx1"/>
                </a:solidFill>
                <a:ea typeface="宋体" panose="02010600030101010101" pitchFamily="2" charset="-122"/>
              </a:rPr>
              <a:t>if min-card(E,R) = 0, then </a:t>
            </a:r>
            <a:r>
              <a:rPr lang="en-US" altLang="x-none" sz="2600" dirty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E is said to be</a:t>
            </a:r>
            <a:r>
              <a:rPr lang="en-US" altLang="x-none" sz="2600" dirty="0">
                <a:ea typeface="宋体" panose="02010600030101010101" pitchFamily="2" charset="-122"/>
                <a:sym typeface="+mn-ea"/>
              </a:rPr>
              <a:t> </a:t>
            </a:r>
            <a:r>
              <a:rPr lang="en-US" altLang="x-none" sz="2600" dirty="0">
                <a:solidFill>
                  <a:srgbClr val="FF0066"/>
                </a:solidFill>
                <a:ea typeface="宋体" panose="02010600030101010101" pitchFamily="2" charset="-122"/>
              </a:rPr>
              <a:t>optional participation (</a:t>
            </a:r>
            <a:r>
              <a:rPr lang="zh-CN" altLang="en-US" sz="2600" dirty="0">
                <a:solidFill>
                  <a:srgbClr val="FF0066"/>
                </a:solidFill>
                <a:ea typeface="宋体" panose="02010600030101010101" pitchFamily="2" charset="-122"/>
              </a:rPr>
              <a:t>可选参与</a:t>
            </a:r>
            <a:r>
              <a:rPr lang="en-US" altLang="zh-CN" sz="2600" dirty="0">
                <a:solidFill>
                  <a:srgbClr val="FF0066"/>
                </a:solidFill>
                <a:ea typeface="宋体" panose="02010600030101010101" pitchFamily="2" charset="-122"/>
              </a:rPr>
              <a:t>)</a:t>
            </a:r>
            <a:r>
              <a:rPr lang="zh-CN" altLang="en-US" sz="2600" dirty="0">
                <a:ea typeface="宋体" panose="02010600030101010101" pitchFamily="2" charset="-122"/>
                <a:sym typeface="+mn-ea"/>
              </a:rPr>
              <a:t> </a:t>
            </a:r>
            <a:r>
              <a:rPr lang="en-US" altLang="x-none" sz="2600" dirty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in this relationship.</a:t>
            </a:r>
            <a:endParaRPr lang="en-US" altLang="x-none" sz="2600" dirty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5298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r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x-none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5299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5300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6.2 Further Details of E-R Modeling</a:t>
            </a:r>
            <a:endParaRPr lang="en-US" altLang="x-none" dirty="0">
              <a:ea typeface="宋体" panose="02010600030101010101" pitchFamily="2" charset="-122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1200" y="806450"/>
            <a:ext cx="5295900" cy="329057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88390" y="4312285"/>
            <a:ext cx="2976245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800" b="1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在联系</a:t>
            </a:r>
            <a:r>
              <a:rPr lang="en-US" altLang="zh-CN" sz="2800" b="1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zh-CN" altLang="en-US" sz="2800" b="1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中</a:t>
            </a:r>
            <a:endParaRPr lang="zh-CN" altLang="en-US" sz="2800" b="1">
              <a:solidFill>
                <a:schemeClr val="accent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</a:t>
            </a:r>
            <a:r>
              <a:rPr lang="zh-CN" altLang="en-US" sz="2800" b="1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是多值参与</a:t>
            </a:r>
            <a:endParaRPr lang="zh-CN" altLang="en-US" sz="2800" b="1">
              <a:solidFill>
                <a:schemeClr val="accent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</a:t>
            </a:r>
            <a:r>
              <a:rPr lang="zh-CN" altLang="en-US" sz="2800" b="1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是单值参与</a:t>
            </a:r>
            <a:endParaRPr lang="zh-CN" altLang="en-US" sz="2800" b="1">
              <a:solidFill>
                <a:schemeClr val="accent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06035" y="4312285"/>
            <a:ext cx="2768600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2800" b="1">
              <a:solidFill>
                <a:schemeClr val="accent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</a:t>
            </a:r>
            <a:r>
              <a:rPr lang="zh-CN" altLang="en-US" sz="2800" b="1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是可选参与</a:t>
            </a:r>
            <a:endParaRPr lang="zh-CN" altLang="en-US" sz="2800" b="1">
              <a:solidFill>
                <a:schemeClr val="accent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</a:t>
            </a:r>
            <a:r>
              <a:rPr lang="zh-CN" altLang="en-US" sz="2800" b="1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是强制参与</a:t>
            </a:r>
            <a:endParaRPr lang="zh-CN" altLang="en-US" sz="2800" b="1">
              <a:solidFill>
                <a:schemeClr val="accent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8194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r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x-none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8195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8196" name="Rectangle 3"/>
          <p:cNvSpPr>
            <a:spLocks noGrp="1"/>
          </p:cNvSpPr>
          <p:nvPr>
            <p:ph type="body"/>
          </p:nvPr>
        </p:nvSpPr>
        <p:spPr>
          <a:xfrm>
            <a:off x="457200" y="457200"/>
            <a:ext cx="8229600" cy="609600"/>
          </a:xfrm>
        </p:spPr>
        <p:txBody>
          <a:bodyPr wrap="square" anchor="t"/>
          <a:p>
            <a:pPr lvl="0" algn="ctr" eaLnBrk="1" hangingPunct="1">
              <a:buNone/>
            </a:pPr>
            <a:r>
              <a:rPr lang="en-US" altLang="x-none" sz="3200" dirty="0">
                <a:solidFill>
                  <a:schemeClr val="accent2"/>
                </a:solidFill>
                <a:ea typeface="宋体" panose="02010600030101010101" pitchFamily="2" charset="-122"/>
              </a:rPr>
              <a:t>The SCG Database</a:t>
            </a:r>
            <a:endParaRPr lang="en-US" altLang="x-none" sz="32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8197" name="Object 4"/>
          <p:cNvGraphicFramePr>
            <a:graphicFrameLocks noChangeAspect="1"/>
          </p:cNvGraphicFramePr>
          <p:nvPr/>
        </p:nvGraphicFramePr>
        <p:xfrm>
          <a:off x="0" y="1295400"/>
          <a:ext cx="9144000" cy="556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3197225" imgH="1877060" progId="Word.Picture.8">
                  <p:embed/>
                </p:oleObj>
              </mc:Choice>
              <mc:Fallback>
                <p:oleObj name="" r:id="rId1" imgW="3197225" imgH="1877060" progId="Word.Picture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1295400"/>
                        <a:ext cx="9144000" cy="5562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0710" y="-15240"/>
            <a:ext cx="7950919" cy="3960029"/>
          </a:xfrm>
          <a:prstGeom prst="rect">
            <a:avLst/>
          </a:prstGeom>
        </p:spPr>
      </p:pic>
      <p:sp>
        <p:nvSpPr>
          <p:cNvPr id="56325" name="文本框 56325"/>
          <p:cNvSpPr txBox="1"/>
          <p:nvPr/>
        </p:nvSpPr>
        <p:spPr>
          <a:xfrm>
            <a:off x="229870" y="3646805"/>
            <a:ext cx="8837295" cy="311023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lIns="90170" tIns="46990" rIns="90170" bIns="46990" anchor="t">
            <a:spAutoFit/>
          </a:bodyPr>
          <a:p>
            <a:pPr marL="457200" lvl="0" indent="-457200">
              <a:buFont typeface="Wingdings" panose="05000000000000000000" charset="0"/>
              <a:buChar char=""/>
            </a:pPr>
            <a:r>
              <a:rPr lang="en-US" altLang="x-none" sz="2800" b="1" i="1" u="sng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single-valued participation</a:t>
            </a:r>
            <a:r>
              <a:rPr lang="zh-CN" altLang="en-US" sz="2800" b="1" i="1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 </a:t>
            </a:r>
            <a:endParaRPr lang="zh-CN" altLang="en-US" sz="2800" b="1" i="1" dirty="0">
              <a:solidFill>
                <a:srgbClr val="FF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b="1" i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Course_sections in teaches</a:t>
            </a:r>
            <a:endParaRPr lang="en-US" altLang="zh-CN" sz="2800" b="1" i="1" dirty="0">
              <a:solidFill>
                <a:schemeClr val="accent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b="1" i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Emoloyees (reports_to) in manages</a:t>
            </a:r>
            <a:endParaRPr lang="en-US" altLang="zh-CN" sz="2800" b="1" i="1" u="sng" dirty="0">
              <a:solidFill>
                <a:schemeClr val="accent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lvl="0" indent="-457200">
              <a:buFont typeface="Wingdings" panose="05000000000000000000" charset="0"/>
              <a:buChar char=""/>
            </a:pPr>
            <a:r>
              <a:rPr lang="zh-CN" altLang="en-US" sz="2800" b="1" i="1" u="sng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multi</a:t>
            </a:r>
            <a:r>
              <a:rPr lang="en-US" altLang="x-none" sz="2800" b="1" i="1" u="sng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-valued participation</a:t>
            </a:r>
            <a:r>
              <a:rPr lang="zh-CN" altLang="en-US" sz="2800" b="1" i="1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 </a:t>
            </a:r>
            <a:endParaRPr lang="zh-CN" altLang="en-US" sz="2800" b="1" i="1" dirty="0">
              <a:solidFill>
                <a:srgbClr val="FF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b="1" i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Instructors in teaches</a:t>
            </a:r>
            <a:endParaRPr lang="en-US" altLang="zh-CN" sz="2800" b="1" i="1" dirty="0">
              <a:solidFill>
                <a:schemeClr val="accent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b="1" i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Employees (manager_of) in manages</a:t>
            </a:r>
            <a:endParaRPr lang="en-US" altLang="zh-CN" sz="2800" b="1" i="1" dirty="0">
              <a:solidFill>
                <a:schemeClr val="accent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b="1" i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Employees and Projects in works_on</a:t>
            </a:r>
            <a:endParaRPr lang="en-US" altLang="zh-CN" sz="2800" b="1" i="1" dirty="0">
              <a:solidFill>
                <a:schemeClr val="accent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479540" y="3578860"/>
            <a:ext cx="791210" cy="35306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rtlCol="0">
            <a:spAutoFit/>
          </a:bodyPr>
          <a:p>
            <a:pPr algn="ctr"/>
            <a:r>
              <a:rPr lang="en-US" altLang="zh-CN" sz="2000" b="1">
                <a:solidFill>
                  <a:schemeClr val="accent6"/>
                </a:solidFill>
                <a:latin typeface="Arial" panose="020B0604020202020204" pitchFamily="34" charset="0"/>
              </a:rPr>
              <a:t>(0, </a:t>
            </a:r>
            <a:r>
              <a:rPr lang="en-US" altLang="zh-CN" sz="2000" b="1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r>
              <a:rPr lang="en-US" altLang="zh-CN" sz="2000" b="1">
                <a:solidFill>
                  <a:schemeClr val="accent6"/>
                </a:solidFill>
                <a:latin typeface="Arial" panose="020B0604020202020204" pitchFamily="34" charset="0"/>
              </a:rPr>
              <a:t>)</a:t>
            </a:r>
            <a:endParaRPr lang="en-US" altLang="zh-CN" sz="2000" b="1">
              <a:solidFill>
                <a:schemeClr val="accent6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9165" y="41275"/>
            <a:ext cx="7771130" cy="3870960"/>
          </a:xfrm>
          <a:prstGeom prst="rect">
            <a:avLst/>
          </a:prstGeom>
        </p:spPr>
      </p:pic>
      <p:sp>
        <p:nvSpPr>
          <p:cNvPr id="58373" name="文本框 58373"/>
          <p:cNvSpPr txBox="1"/>
          <p:nvPr/>
        </p:nvSpPr>
        <p:spPr>
          <a:xfrm>
            <a:off x="182880" y="3679190"/>
            <a:ext cx="8961120" cy="311023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lIns="90170" tIns="46990" rIns="90170" bIns="46990" anchor="t">
            <a:spAutoFit/>
          </a:bodyPr>
          <a:p>
            <a:pPr marL="457200" lvl="0" indent="-457200">
              <a:buFont typeface="Wingdings" panose="05000000000000000000" charset="0"/>
              <a:buChar char=""/>
            </a:pPr>
            <a:r>
              <a:rPr lang="en-US" altLang="x-none" sz="2800" b="1" i="1" u="sng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mandatory participation</a:t>
            </a:r>
            <a:r>
              <a:rPr lang="zh-CN" altLang="en-US" sz="2800" b="1" i="1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 </a:t>
            </a:r>
            <a:endParaRPr lang="zh-CN" altLang="en-US" sz="2800" b="1" i="1" dirty="0">
              <a:solidFill>
                <a:srgbClr val="FF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74700" lvl="1" indent="-317500">
              <a:buFont typeface="Arial" panose="020B0604020202020204" pitchFamily="34" charset="0"/>
              <a:buChar char="•"/>
            </a:pPr>
            <a:r>
              <a:rPr lang="en-US" altLang="zh-CN" sz="2800" b="1" i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Course_sections in teaches</a:t>
            </a:r>
            <a:endParaRPr lang="en-US" altLang="zh-CN" sz="2800" b="1" i="1" dirty="0">
              <a:solidFill>
                <a:schemeClr val="accent6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774700" lvl="1" indent="-317500">
              <a:buFont typeface="Arial" panose="020B0604020202020204" pitchFamily="34" charset="0"/>
              <a:buChar char="•"/>
            </a:pPr>
            <a:r>
              <a:rPr lang="en-US" altLang="zh-CN" sz="2800" b="1" i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Emoloyees in works_on</a:t>
            </a:r>
            <a:endParaRPr lang="en-US" altLang="x-none" sz="2800" b="1" i="1" u="sng" dirty="0">
              <a:solidFill>
                <a:srgbClr val="FF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lvl="0" indent="-457200">
              <a:buFont typeface="Wingdings" panose="05000000000000000000" charset="0"/>
              <a:buChar char=""/>
            </a:pPr>
            <a:r>
              <a:rPr lang="en-US" altLang="x-none" sz="2800" b="1" i="1" u="sng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optional </a:t>
            </a:r>
            <a:r>
              <a:rPr lang="zh-CN" altLang="en-US" sz="2800" b="1" i="1" u="sng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800" b="1" i="1" u="sng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participation</a:t>
            </a:r>
            <a:r>
              <a:rPr lang="zh-CN" altLang="en-US" sz="2800" b="1" i="1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zh-CN" altLang="en-US" sz="2800" b="1" i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 sz="2800" b="1" i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74700" lvl="1" indent="-317500">
              <a:buFont typeface="Arial" panose="020B0604020202020204" pitchFamily="34" charset="0"/>
              <a:buChar char="•"/>
            </a:pPr>
            <a:r>
              <a:rPr lang="en-US" altLang="zh-CN" sz="2800" b="1" i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Instructors in teaches,  Projects in works_on</a:t>
            </a:r>
            <a:endParaRPr lang="en-US" altLang="zh-CN" sz="2800" b="1" i="1" dirty="0">
              <a:solidFill>
                <a:schemeClr val="accent6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774700" lvl="1" indent="-317500">
              <a:buFont typeface="Arial" panose="020B0604020202020204" pitchFamily="34" charset="0"/>
              <a:buChar char="•"/>
            </a:pPr>
            <a:r>
              <a:rPr lang="en-US" altLang="zh-CN" sz="2800" b="1" i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Employees(manager_of) and Employees(reports_to) in manages</a:t>
            </a:r>
            <a:endParaRPr lang="zh-CN" altLang="en-US" sz="2800" b="1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654800" y="3630930"/>
            <a:ext cx="791210" cy="35306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rtlCol="0">
            <a:spAutoFit/>
          </a:bodyPr>
          <a:p>
            <a:pPr algn="ctr"/>
            <a:r>
              <a:rPr lang="en-US" altLang="zh-CN" sz="2000" b="1">
                <a:solidFill>
                  <a:schemeClr val="accent6"/>
                </a:solidFill>
                <a:latin typeface="Arial" panose="020B0604020202020204" pitchFamily="34" charset="0"/>
              </a:rPr>
              <a:t>(</a:t>
            </a:r>
            <a:r>
              <a:rPr lang="en-US" altLang="zh-CN" sz="2000" b="1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  <a:r>
              <a:rPr lang="en-US" altLang="zh-CN" sz="2000" b="1">
                <a:solidFill>
                  <a:schemeClr val="accent6"/>
                </a:solidFill>
                <a:latin typeface="Arial" panose="020B0604020202020204" pitchFamily="34" charset="0"/>
              </a:rPr>
              <a:t>, 1)</a:t>
            </a:r>
            <a:endParaRPr lang="en-US" altLang="zh-CN" sz="2000" b="1">
              <a:solidFill>
                <a:schemeClr val="accent6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40666"/>
            <a:ext cx="9144000" cy="491490"/>
          </a:xfrm>
        </p:spPr>
        <p:txBody>
          <a:bodyPr>
            <a:spAutoFit/>
          </a:bodyPr>
          <a:p>
            <a:r>
              <a:rPr lang="en-US" altLang="zh-CN" sz="260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One-to-One, Many-to-Many, Many-to-One Relationships</a:t>
            </a:r>
            <a:endParaRPr lang="en-US" altLang="zh-CN" sz="2600"/>
          </a:p>
        </p:txBody>
      </p:sp>
      <p:pic>
        <p:nvPicPr>
          <p:cNvPr id="49" name="内容占位符 48"/>
          <p:cNvPicPr preferRelativeResize="0"/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6360" y="1097915"/>
            <a:ext cx="2736020" cy="2700020"/>
          </a:xfrm>
          <a:prstGeom prst="rect">
            <a:avLst/>
          </a:prstGeom>
        </p:spPr>
      </p:pic>
      <p:pic>
        <p:nvPicPr>
          <p:cNvPr id="50" name="图片 4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204210" y="1097915"/>
            <a:ext cx="2736020" cy="2700020"/>
          </a:xfrm>
          <a:prstGeom prst="rect">
            <a:avLst/>
          </a:prstGeom>
        </p:spPr>
      </p:pic>
      <p:pic>
        <p:nvPicPr>
          <p:cNvPr id="51" name="图片 5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334125" y="1097915"/>
            <a:ext cx="2736020" cy="27000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6360" y="3668395"/>
            <a:ext cx="2736850" cy="20402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200" b="1">
                <a:latin typeface="Arial" panose="020B0604020202020204" pitchFamily="34" charset="0"/>
              </a:rPr>
              <a:t>(a)</a:t>
            </a:r>
            <a:endParaRPr lang="en-US" altLang="zh-CN" sz="2200" b="1">
              <a:latin typeface="Arial" panose="020B0604020202020204" pitchFamily="34" charset="0"/>
            </a:endParaRPr>
          </a:p>
          <a:p>
            <a:pPr algn="di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200" b="1">
                <a:solidFill>
                  <a:schemeClr val="accent6"/>
                </a:solidFill>
                <a:latin typeface="Arial" panose="020B0604020202020204" pitchFamily="34" charset="0"/>
              </a:rPr>
              <a:t>min-card(E,R) = 0</a:t>
            </a:r>
            <a:endParaRPr lang="en-US" altLang="zh-CN" sz="2200" b="1">
              <a:solidFill>
                <a:schemeClr val="accent6"/>
              </a:solidFill>
              <a:latin typeface="Arial" panose="020B0604020202020204" pitchFamily="34" charset="0"/>
            </a:endParaRPr>
          </a:p>
          <a:p>
            <a:pPr algn="dist"/>
            <a:r>
              <a:rPr lang="en-US" altLang="zh-CN" sz="2200" b="1">
                <a:solidFill>
                  <a:schemeClr val="accent6"/>
                </a:solidFill>
                <a:latin typeface="Arial" panose="020B0604020202020204" pitchFamily="34" charset="0"/>
                <a:sym typeface="+mn-ea"/>
              </a:rPr>
              <a:t>max-card(E,R) = 1</a:t>
            </a:r>
            <a:endParaRPr lang="en-US" altLang="zh-CN" sz="2200" b="1">
              <a:solidFill>
                <a:schemeClr val="accent6"/>
              </a:solidFill>
              <a:latin typeface="Arial" panose="020B0604020202020204" pitchFamily="34" charset="0"/>
              <a:sym typeface="+mn-ea"/>
            </a:endParaRPr>
          </a:p>
          <a:p>
            <a:pPr algn="di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200" b="1">
                <a:solidFill>
                  <a:schemeClr val="accent6"/>
                </a:solidFill>
                <a:latin typeface="Arial" panose="020B0604020202020204" pitchFamily="34" charset="0"/>
                <a:sym typeface="+mn-ea"/>
              </a:rPr>
              <a:t>min-card(F,R) = 0</a:t>
            </a:r>
            <a:endParaRPr lang="en-US" altLang="zh-CN" sz="2200" b="1">
              <a:solidFill>
                <a:schemeClr val="accent6"/>
              </a:solidFill>
              <a:latin typeface="Arial" panose="020B0604020202020204" pitchFamily="34" charset="0"/>
              <a:sym typeface="+mn-ea"/>
            </a:endParaRPr>
          </a:p>
          <a:p>
            <a:pPr algn="dist"/>
            <a:r>
              <a:rPr lang="en-US" altLang="zh-CN" sz="2200" b="1">
                <a:solidFill>
                  <a:schemeClr val="accent6"/>
                </a:solidFill>
                <a:latin typeface="Arial" panose="020B0604020202020204" pitchFamily="34" charset="0"/>
                <a:sym typeface="+mn-ea"/>
              </a:rPr>
              <a:t>max-card(F,R) = 1</a:t>
            </a:r>
            <a:endParaRPr lang="en-US" altLang="zh-CN" sz="2200" b="1">
              <a:solidFill>
                <a:schemeClr val="accent6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04210" y="3668395"/>
            <a:ext cx="2736850" cy="20402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200" b="1">
                <a:latin typeface="Arial" panose="020B0604020202020204" pitchFamily="34" charset="0"/>
              </a:rPr>
              <a:t>(b)</a:t>
            </a:r>
            <a:endParaRPr lang="en-US" altLang="zh-CN" sz="2200" b="1">
              <a:latin typeface="Arial" panose="020B0604020202020204" pitchFamily="34" charset="0"/>
            </a:endParaRPr>
          </a:p>
          <a:p>
            <a:pPr algn="di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200" b="1">
                <a:solidFill>
                  <a:schemeClr val="accent6"/>
                </a:solidFill>
                <a:latin typeface="Arial" panose="020B0604020202020204" pitchFamily="34" charset="0"/>
              </a:rPr>
              <a:t>min-card(E,R) = 0</a:t>
            </a:r>
            <a:endParaRPr lang="en-US" altLang="zh-CN" sz="2200" b="1">
              <a:solidFill>
                <a:schemeClr val="accent6"/>
              </a:solidFill>
              <a:latin typeface="Arial" panose="020B0604020202020204" pitchFamily="34" charset="0"/>
            </a:endParaRPr>
          </a:p>
          <a:p>
            <a:pPr algn="dist"/>
            <a:r>
              <a:rPr lang="en-US" altLang="zh-CN" sz="2200" b="1">
                <a:solidFill>
                  <a:schemeClr val="accent6"/>
                </a:solidFill>
                <a:latin typeface="Arial" panose="020B0604020202020204" pitchFamily="34" charset="0"/>
                <a:sym typeface="+mn-ea"/>
              </a:rPr>
              <a:t>max-card(E,R) = N</a:t>
            </a:r>
            <a:endParaRPr lang="en-US" altLang="zh-CN" sz="2200" b="1">
              <a:solidFill>
                <a:schemeClr val="accent6"/>
              </a:solidFill>
              <a:latin typeface="Arial" panose="020B0604020202020204" pitchFamily="34" charset="0"/>
              <a:sym typeface="+mn-ea"/>
            </a:endParaRPr>
          </a:p>
          <a:p>
            <a:pPr algn="di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200" b="1">
                <a:solidFill>
                  <a:schemeClr val="accent6"/>
                </a:solidFill>
                <a:latin typeface="Arial" panose="020B0604020202020204" pitchFamily="34" charset="0"/>
                <a:sym typeface="+mn-ea"/>
              </a:rPr>
              <a:t>min-card(F,R) = 1</a:t>
            </a:r>
            <a:endParaRPr lang="en-US" altLang="zh-CN" sz="2200" b="1">
              <a:solidFill>
                <a:schemeClr val="accent6"/>
              </a:solidFill>
              <a:latin typeface="Arial" panose="020B0604020202020204" pitchFamily="34" charset="0"/>
              <a:sym typeface="+mn-ea"/>
            </a:endParaRPr>
          </a:p>
          <a:p>
            <a:pPr algn="dist"/>
            <a:r>
              <a:rPr lang="en-US" altLang="zh-CN" sz="2200" b="1">
                <a:solidFill>
                  <a:schemeClr val="accent6"/>
                </a:solidFill>
                <a:latin typeface="Arial" panose="020B0604020202020204" pitchFamily="34" charset="0"/>
                <a:sym typeface="+mn-ea"/>
              </a:rPr>
              <a:t>max-card(F,R) = 1</a:t>
            </a:r>
            <a:endParaRPr lang="en-US" altLang="zh-CN" sz="2200" b="1">
              <a:solidFill>
                <a:schemeClr val="accent6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33490" y="3668395"/>
            <a:ext cx="2736850" cy="20402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200" b="1">
                <a:latin typeface="Arial" panose="020B0604020202020204" pitchFamily="34" charset="0"/>
              </a:rPr>
              <a:t>(c)</a:t>
            </a:r>
            <a:endParaRPr lang="en-US" altLang="zh-CN" sz="2200" b="1">
              <a:latin typeface="Arial" panose="020B0604020202020204" pitchFamily="34" charset="0"/>
            </a:endParaRPr>
          </a:p>
          <a:p>
            <a:pPr algn="di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200" b="1">
                <a:solidFill>
                  <a:schemeClr val="accent6"/>
                </a:solidFill>
                <a:latin typeface="Arial" panose="020B0604020202020204" pitchFamily="34" charset="0"/>
              </a:rPr>
              <a:t>min-card(E,R) = 0</a:t>
            </a:r>
            <a:endParaRPr lang="en-US" altLang="zh-CN" sz="2200" b="1">
              <a:solidFill>
                <a:schemeClr val="accent6"/>
              </a:solidFill>
              <a:latin typeface="Arial" panose="020B0604020202020204" pitchFamily="34" charset="0"/>
            </a:endParaRPr>
          </a:p>
          <a:p>
            <a:pPr algn="dist"/>
            <a:r>
              <a:rPr lang="en-US" altLang="zh-CN" sz="2200" b="1">
                <a:solidFill>
                  <a:schemeClr val="accent6"/>
                </a:solidFill>
                <a:latin typeface="Arial" panose="020B0604020202020204" pitchFamily="34" charset="0"/>
                <a:sym typeface="+mn-ea"/>
              </a:rPr>
              <a:t>max-card(E,R) = N</a:t>
            </a:r>
            <a:endParaRPr lang="en-US" altLang="zh-CN" sz="2200" b="1">
              <a:solidFill>
                <a:schemeClr val="accent6"/>
              </a:solidFill>
              <a:latin typeface="Arial" panose="020B0604020202020204" pitchFamily="34" charset="0"/>
              <a:sym typeface="+mn-ea"/>
            </a:endParaRPr>
          </a:p>
          <a:p>
            <a:pPr algn="di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200" b="1">
                <a:solidFill>
                  <a:schemeClr val="accent6"/>
                </a:solidFill>
                <a:latin typeface="Arial" panose="020B0604020202020204" pitchFamily="34" charset="0"/>
                <a:sym typeface="+mn-ea"/>
              </a:rPr>
              <a:t>min-card(F,R) = 0</a:t>
            </a:r>
            <a:endParaRPr lang="en-US" altLang="zh-CN" sz="2200" b="1">
              <a:solidFill>
                <a:schemeClr val="accent6"/>
              </a:solidFill>
              <a:latin typeface="Arial" panose="020B0604020202020204" pitchFamily="34" charset="0"/>
              <a:sym typeface="+mn-ea"/>
            </a:endParaRPr>
          </a:p>
          <a:p>
            <a:pPr algn="dist"/>
            <a:r>
              <a:rPr lang="en-US" altLang="zh-CN" sz="2200" b="1">
                <a:solidFill>
                  <a:schemeClr val="accent6"/>
                </a:solidFill>
                <a:latin typeface="Arial" panose="020B0604020202020204" pitchFamily="34" charset="0"/>
                <a:sym typeface="+mn-ea"/>
              </a:rPr>
              <a:t>max-card(F,R) = N</a:t>
            </a:r>
            <a:endParaRPr lang="en-US" altLang="zh-CN" sz="2200" b="1">
              <a:solidFill>
                <a:schemeClr val="accent6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962660"/>
            <a:ext cx="9144000" cy="477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64465" y="5974715"/>
            <a:ext cx="881634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600" b="1">
                <a:solidFill>
                  <a:srgbClr val="FF0000"/>
                </a:solidFill>
                <a:latin typeface="Arial" panose="020B0604020202020204" pitchFamily="34" charset="0"/>
              </a:rPr>
              <a:t>Which side is “One” ?       Which side is “Many” ?</a:t>
            </a:r>
            <a:endParaRPr lang="en-US" altLang="zh-CN" sz="26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9394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r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x-none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9395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9396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en-US" altLang="x-none" sz="2400" dirty="0">
                <a:ea typeface="宋体" panose="02010600030101010101" pitchFamily="2" charset="-122"/>
                <a:sym typeface="+mn-ea"/>
              </a:rPr>
              <a:t>One-to-One, Many-to-Many, and Many-to-One Relationship</a:t>
            </a:r>
            <a:endParaRPr lang="en-US" altLang="x-none" sz="2400" dirty="0">
              <a:ea typeface="宋体" panose="02010600030101010101" pitchFamily="2" charset="-122"/>
            </a:endParaRPr>
          </a:p>
        </p:txBody>
      </p:sp>
      <p:sp>
        <p:nvSpPr>
          <p:cNvPr id="59397" name="Rectangle 3"/>
          <p:cNvSpPr>
            <a:spLocks noGrp="1"/>
          </p:cNvSpPr>
          <p:nvPr>
            <p:ph type="body"/>
          </p:nvPr>
        </p:nvSpPr>
        <p:spPr>
          <a:xfrm>
            <a:off x="0" y="685800"/>
            <a:ext cx="9144000" cy="953135"/>
          </a:xfrm>
        </p:spPr>
        <p:txBody>
          <a:bodyPr wrap="square" anchor="t">
            <a:spAutoFit/>
          </a:bodyPr>
          <a:p>
            <a:pPr lvl="0" indent="-285750" eaLnBrk="1" hangingPunct="1"/>
            <a:r>
              <a:rPr lang="en-US" altLang="x-none" dirty="0">
                <a:solidFill>
                  <a:schemeClr val="accent6"/>
                </a:solidFill>
                <a:ea typeface="宋体" panose="02010600030101010101" pitchFamily="2" charset="-122"/>
              </a:rPr>
              <a:t>both entities are single-valued in the relationship </a:t>
            </a:r>
            <a:r>
              <a:rPr lang="en-US" altLang="x-none" dirty="0">
                <a:ea typeface="宋体" panose="02010600030101010101" pitchFamily="2" charset="-122"/>
              </a:rPr>
              <a:t>(max-card concept only)</a:t>
            </a:r>
            <a:endParaRPr lang="en-US" altLang="x-none" dirty="0">
              <a:ea typeface="宋体" panose="02010600030101010101" pitchFamily="2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285365" y="1687830"/>
            <a:ext cx="4612640" cy="3067685"/>
            <a:chOff x="2841" y="1189"/>
            <a:chExt cx="8058" cy="5245"/>
          </a:xfrm>
        </p:grpSpPr>
        <p:grpSp>
          <p:nvGrpSpPr>
            <p:cNvPr id="22" name="组合 21"/>
            <p:cNvGrpSpPr/>
            <p:nvPr/>
          </p:nvGrpSpPr>
          <p:grpSpPr>
            <a:xfrm>
              <a:off x="2841" y="1983"/>
              <a:ext cx="8058" cy="4451"/>
              <a:chOff x="2841" y="1305"/>
              <a:chExt cx="8058" cy="4451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2841" y="1305"/>
                <a:ext cx="3235" cy="4451"/>
                <a:chOff x="2841" y="1192"/>
                <a:chExt cx="3235" cy="4451"/>
              </a:xfrm>
            </p:grpSpPr>
            <p:sp>
              <p:nvSpPr>
                <p:cNvPr id="3" name="椭圆 2"/>
                <p:cNvSpPr/>
                <p:nvPr/>
              </p:nvSpPr>
              <p:spPr>
                <a:xfrm>
                  <a:off x="2841" y="1192"/>
                  <a:ext cx="3235" cy="4451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" name="椭圆 4"/>
                <p:cNvSpPr/>
                <p:nvPr/>
              </p:nvSpPr>
              <p:spPr>
                <a:xfrm>
                  <a:off x="4288" y="1874"/>
                  <a:ext cx="341" cy="3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" name="椭圆 5"/>
                <p:cNvSpPr/>
                <p:nvPr/>
              </p:nvSpPr>
              <p:spPr>
                <a:xfrm>
                  <a:off x="4288" y="2837"/>
                  <a:ext cx="341" cy="3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" name="椭圆 6"/>
                <p:cNvSpPr/>
                <p:nvPr/>
              </p:nvSpPr>
              <p:spPr>
                <a:xfrm>
                  <a:off x="4288" y="3800"/>
                  <a:ext cx="341" cy="3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" name="椭圆 7"/>
                <p:cNvSpPr/>
                <p:nvPr/>
              </p:nvSpPr>
              <p:spPr>
                <a:xfrm>
                  <a:off x="4288" y="4706"/>
                  <a:ext cx="341" cy="3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" name="组合 9"/>
              <p:cNvGrpSpPr/>
              <p:nvPr/>
            </p:nvGrpSpPr>
            <p:grpSpPr>
              <a:xfrm>
                <a:off x="7664" y="1305"/>
                <a:ext cx="3235" cy="4451"/>
                <a:chOff x="2841" y="1192"/>
                <a:chExt cx="3235" cy="4451"/>
              </a:xfrm>
            </p:grpSpPr>
            <p:sp>
              <p:nvSpPr>
                <p:cNvPr id="11" name="椭圆 10"/>
                <p:cNvSpPr/>
                <p:nvPr/>
              </p:nvSpPr>
              <p:spPr>
                <a:xfrm>
                  <a:off x="2841" y="1192"/>
                  <a:ext cx="3235" cy="4451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4288" y="1815"/>
                  <a:ext cx="341" cy="3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4288" y="2552"/>
                  <a:ext cx="341" cy="3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4288" y="3289"/>
                  <a:ext cx="341" cy="3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4288" y="4026"/>
                  <a:ext cx="341" cy="3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4288" y="4819"/>
                  <a:ext cx="341" cy="3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17" name="直接连接符 16"/>
              <p:cNvCxnSpPr>
                <a:stCxn id="5" idx="6"/>
                <a:endCxn id="12" idx="2"/>
              </p:cNvCxnSpPr>
              <p:nvPr/>
            </p:nvCxnSpPr>
            <p:spPr>
              <a:xfrm flipV="1">
                <a:off x="4629" y="2098"/>
                <a:ext cx="4482" cy="5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>
                <a:stCxn id="6" idx="6"/>
                <a:endCxn id="14" idx="2"/>
              </p:cNvCxnSpPr>
              <p:nvPr/>
            </p:nvCxnSpPr>
            <p:spPr>
              <a:xfrm>
                <a:off x="4629" y="3120"/>
                <a:ext cx="4482" cy="4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>
                <a:stCxn id="8" idx="6"/>
                <a:endCxn id="15" idx="2"/>
              </p:cNvCxnSpPr>
              <p:nvPr/>
            </p:nvCxnSpPr>
            <p:spPr>
              <a:xfrm flipV="1">
                <a:off x="4629" y="4309"/>
                <a:ext cx="4482" cy="6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文本框 22"/>
            <p:cNvSpPr txBox="1"/>
            <p:nvPr/>
          </p:nvSpPr>
          <p:spPr>
            <a:xfrm>
              <a:off x="3938" y="1189"/>
              <a:ext cx="995" cy="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>
                  <a:latin typeface="Arial" panose="020B0604020202020204" pitchFamily="34" charset="0"/>
                </a:rPr>
                <a:t>E</a:t>
              </a:r>
              <a:endParaRPr lang="en-US" altLang="zh-CN" b="1">
                <a:latin typeface="Arial" panose="020B0604020202020204" pitchFamily="3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8784" y="1189"/>
              <a:ext cx="995" cy="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>
                  <a:latin typeface="Arial" panose="020B0604020202020204" pitchFamily="34" charset="0"/>
                </a:rPr>
                <a:t>F</a:t>
              </a:r>
              <a:endParaRPr lang="en-US" altLang="zh-CN" b="1">
                <a:latin typeface="Arial" panose="020B0604020202020204" pitchFamily="34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372" y="1189"/>
              <a:ext cx="995" cy="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>
                  <a:latin typeface="Arial" panose="020B0604020202020204" pitchFamily="34" charset="0"/>
                </a:rPr>
                <a:t>R</a:t>
              </a:r>
              <a:endParaRPr lang="en-US" altLang="zh-CN" b="1">
                <a:latin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068705" y="4887595"/>
            <a:ext cx="2714625" cy="52197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latin typeface="Arial" panose="020B0604020202020204" pitchFamily="34" charset="0"/>
              </a:rPr>
              <a:t>Figure 6.6 (a) </a:t>
            </a:r>
            <a:endParaRPr lang="en-US" altLang="zh-CN" sz="28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638175" y="5532755"/>
            <a:ext cx="7837805" cy="953135"/>
            <a:chOff x="1005" y="8713"/>
            <a:chExt cx="12343" cy="1501"/>
          </a:xfrm>
        </p:grpSpPr>
        <p:sp>
          <p:nvSpPr>
            <p:cNvPr id="4" name="文本框 3"/>
            <p:cNvSpPr txBox="1"/>
            <p:nvPr/>
          </p:nvSpPr>
          <p:spPr>
            <a:xfrm>
              <a:off x="1005" y="8713"/>
              <a:ext cx="5530" cy="150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p>
              <a:pPr algn="dist"/>
              <a:r>
                <a:rPr lang="en-US" altLang="zh-CN" sz="2800" b="1">
                  <a:latin typeface="Arial" panose="020B0604020202020204" pitchFamily="34" charset="0"/>
                  <a:ea typeface="宋体" panose="02010600030101010101" pitchFamily="2" charset="-122"/>
                </a:rPr>
                <a:t>min-card(E, R) = 0</a:t>
              </a:r>
              <a:endParaRPr lang="en-US" altLang="zh-CN" sz="2800" b="1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dist"/>
              <a:r>
                <a:rPr lang="en-US" altLang="zh-CN" sz="2800" b="1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max-card(E, R) = 1</a:t>
              </a:r>
              <a:endParaRPr lang="en-US" altLang="zh-CN" sz="2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818" y="8713"/>
              <a:ext cx="5530" cy="150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p>
              <a:pPr algn="dist"/>
              <a:r>
                <a:rPr lang="en-US" altLang="zh-CN" sz="2800" b="1">
                  <a:latin typeface="Arial" panose="020B0604020202020204" pitchFamily="34" charset="0"/>
                  <a:ea typeface="宋体" panose="02010600030101010101" pitchFamily="2" charset="-122"/>
                </a:rPr>
                <a:t>min-card(F, R) = 0</a:t>
              </a:r>
              <a:endParaRPr lang="en-US" altLang="zh-CN" sz="2800" b="1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dist"/>
              <a:r>
                <a:rPr lang="en-US" altLang="zh-CN" sz="2800" b="1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max-card(F, R) = 1</a:t>
              </a:r>
              <a:endParaRPr lang="en-US" altLang="zh-CN" sz="2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836930" y="1631315"/>
            <a:ext cx="7479665" cy="38138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3615055" y="4887595"/>
            <a:ext cx="4425950" cy="52197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</a:rPr>
              <a:t>One-to-One relationship</a:t>
            </a:r>
            <a:endParaRPr lang="en-US" altLang="zh-CN" sz="28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20" name="Rectangle 1026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en-US" altLang="x-none" sz="2400" dirty="0">
                <a:ea typeface="宋体" panose="02010600030101010101" pitchFamily="2" charset="-122"/>
                <a:sym typeface="+mn-ea"/>
              </a:rPr>
              <a:t>One-to-One, Many-to-Many, and Many-to-One Relationship</a:t>
            </a:r>
            <a:endParaRPr lang="en-US" altLang="x-none" sz="2400" dirty="0">
              <a:ea typeface="宋体" panose="02010600030101010101" pitchFamily="2" charset="-122"/>
            </a:endParaRPr>
          </a:p>
        </p:txBody>
      </p:sp>
      <p:sp>
        <p:nvSpPr>
          <p:cNvPr id="60421" name="Rectangle 1027"/>
          <p:cNvSpPr>
            <a:spLocks noGrp="1"/>
          </p:cNvSpPr>
          <p:nvPr>
            <p:ph type="body"/>
          </p:nvPr>
        </p:nvSpPr>
        <p:spPr>
          <a:xfrm>
            <a:off x="0" y="690245"/>
            <a:ext cx="9144000" cy="1388745"/>
          </a:xfrm>
        </p:spPr>
        <p:txBody>
          <a:bodyPr wrap="square" anchor="t">
            <a:spAutoFit/>
          </a:bodyPr>
          <a:p>
            <a:pPr lvl="0" indent="-228600" eaLnBrk="1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x-none" dirty="0">
                <a:solidFill>
                  <a:srgbClr val="0000CC"/>
                </a:solidFill>
                <a:ea typeface="宋体" panose="02010600030101010101" pitchFamily="2" charset="-122"/>
              </a:rPr>
              <a:t>one entity is multi-valued and one is single-valued</a:t>
            </a:r>
            <a:endParaRPr lang="en-US" altLang="x-none" dirty="0">
              <a:solidFill>
                <a:srgbClr val="0000CC"/>
              </a:solidFill>
              <a:ea typeface="宋体" panose="02010600030101010101" pitchFamily="2" charset="-122"/>
              <a:sym typeface="+mn-ea"/>
            </a:endParaRPr>
          </a:p>
          <a:p>
            <a:pPr lvl="1" indent="-228600" eaLnBrk="1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x-none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multi-valued</a:t>
            </a:r>
            <a:r>
              <a:rPr lang="en-US" altLang="x-none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 participation is the '</a:t>
            </a:r>
            <a:r>
              <a:rPr lang="en-US" altLang="x-none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one</a:t>
            </a:r>
            <a:r>
              <a:rPr lang="en-US" altLang="x-none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' side</a:t>
            </a:r>
            <a:endParaRPr lang="en-US" altLang="x-none" dirty="0">
              <a:solidFill>
                <a:srgbClr val="0000CC"/>
              </a:solidFill>
              <a:ea typeface="宋体" panose="02010600030101010101" pitchFamily="2" charset="-122"/>
              <a:sym typeface="+mn-ea"/>
            </a:endParaRPr>
          </a:p>
          <a:p>
            <a:pPr lvl="1" indent="-228600" eaLnBrk="1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x-none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single-valued</a:t>
            </a:r>
            <a:r>
              <a:rPr lang="en-US" altLang="x-none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 participation is the '</a:t>
            </a:r>
            <a:r>
              <a:rPr lang="en-US" altLang="x-none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many</a:t>
            </a:r>
            <a:r>
              <a:rPr lang="en-US" altLang="x-none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' side</a:t>
            </a:r>
            <a:endParaRPr lang="en-US" altLang="x-none" dirty="0">
              <a:solidFill>
                <a:srgbClr val="0000CC"/>
              </a:solidFill>
              <a:ea typeface="宋体" panose="02010600030101010101" pitchFamily="2" charset="-122"/>
              <a:sym typeface="+mn-ea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157730" y="2181860"/>
            <a:ext cx="4826635" cy="2979420"/>
            <a:chOff x="2841" y="1189"/>
            <a:chExt cx="8057" cy="5244"/>
          </a:xfrm>
        </p:grpSpPr>
        <p:grpSp>
          <p:nvGrpSpPr>
            <p:cNvPr id="22" name="组合 21"/>
            <p:cNvGrpSpPr/>
            <p:nvPr/>
          </p:nvGrpSpPr>
          <p:grpSpPr>
            <a:xfrm>
              <a:off x="2841" y="1983"/>
              <a:ext cx="8057" cy="4450"/>
              <a:chOff x="2841" y="1305"/>
              <a:chExt cx="8057" cy="4450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2841" y="1305"/>
                <a:ext cx="3234" cy="4450"/>
                <a:chOff x="2841" y="1192"/>
                <a:chExt cx="3234" cy="4450"/>
              </a:xfrm>
            </p:grpSpPr>
            <p:sp>
              <p:nvSpPr>
                <p:cNvPr id="3" name="椭圆 2"/>
                <p:cNvSpPr/>
                <p:nvPr/>
              </p:nvSpPr>
              <p:spPr>
                <a:xfrm>
                  <a:off x="2841" y="1192"/>
                  <a:ext cx="3235" cy="4451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" name="椭圆 3"/>
                <p:cNvSpPr/>
                <p:nvPr/>
              </p:nvSpPr>
              <p:spPr>
                <a:xfrm>
                  <a:off x="4288" y="1815"/>
                  <a:ext cx="341" cy="3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" name="椭圆 4"/>
                <p:cNvSpPr/>
                <p:nvPr/>
              </p:nvSpPr>
              <p:spPr>
                <a:xfrm>
                  <a:off x="4288" y="2552"/>
                  <a:ext cx="341" cy="3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" name="椭圆 5"/>
                <p:cNvSpPr/>
                <p:nvPr/>
              </p:nvSpPr>
              <p:spPr>
                <a:xfrm>
                  <a:off x="4288" y="3289"/>
                  <a:ext cx="341" cy="3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" name="椭圆 6"/>
                <p:cNvSpPr/>
                <p:nvPr/>
              </p:nvSpPr>
              <p:spPr>
                <a:xfrm>
                  <a:off x="4288" y="4026"/>
                  <a:ext cx="341" cy="3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" name="椭圆 7"/>
                <p:cNvSpPr/>
                <p:nvPr/>
              </p:nvSpPr>
              <p:spPr>
                <a:xfrm>
                  <a:off x="4288" y="4819"/>
                  <a:ext cx="341" cy="3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" name="组合 9"/>
              <p:cNvGrpSpPr/>
              <p:nvPr/>
            </p:nvGrpSpPr>
            <p:grpSpPr>
              <a:xfrm>
                <a:off x="7664" y="1305"/>
                <a:ext cx="3234" cy="4450"/>
                <a:chOff x="2841" y="1192"/>
                <a:chExt cx="3234" cy="4450"/>
              </a:xfrm>
            </p:grpSpPr>
            <p:sp>
              <p:nvSpPr>
                <p:cNvPr id="11" name="椭圆 10"/>
                <p:cNvSpPr/>
                <p:nvPr/>
              </p:nvSpPr>
              <p:spPr>
                <a:xfrm>
                  <a:off x="2841" y="1192"/>
                  <a:ext cx="3235" cy="4451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4288" y="1815"/>
                  <a:ext cx="341" cy="3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4288" y="2552"/>
                  <a:ext cx="341" cy="3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4288" y="3289"/>
                  <a:ext cx="341" cy="3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4288" y="4026"/>
                  <a:ext cx="341" cy="3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4288" y="4819"/>
                  <a:ext cx="341" cy="3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17" name="直接连接符 16"/>
              <p:cNvCxnSpPr>
                <a:stCxn id="5" idx="6"/>
                <a:endCxn id="12" idx="2"/>
              </p:cNvCxnSpPr>
              <p:nvPr/>
            </p:nvCxnSpPr>
            <p:spPr>
              <a:xfrm flipV="1">
                <a:off x="4629" y="2098"/>
                <a:ext cx="4482" cy="7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>
                <a:stCxn id="5" idx="6"/>
                <a:endCxn id="13" idx="2"/>
              </p:cNvCxnSpPr>
              <p:nvPr/>
            </p:nvCxnSpPr>
            <p:spPr>
              <a:xfrm>
                <a:off x="4629" y="2835"/>
                <a:ext cx="448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>
                <a:stCxn id="6" idx="6"/>
                <a:endCxn id="14" idx="2"/>
              </p:cNvCxnSpPr>
              <p:nvPr/>
            </p:nvCxnSpPr>
            <p:spPr>
              <a:xfrm>
                <a:off x="4629" y="3572"/>
                <a:ext cx="448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>
                <a:off x="4603" y="4337"/>
                <a:ext cx="448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4629" y="5102"/>
                <a:ext cx="448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文本框 22"/>
            <p:cNvSpPr txBox="1"/>
            <p:nvPr/>
          </p:nvSpPr>
          <p:spPr>
            <a:xfrm>
              <a:off x="3938" y="1189"/>
              <a:ext cx="995" cy="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>
                  <a:latin typeface="Arial" panose="020B0604020202020204" pitchFamily="34" charset="0"/>
                </a:rPr>
                <a:t>E</a:t>
              </a:r>
              <a:endParaRPr lang="en-US" altLang="zh-CN" b="1">
                <a:latin typeface="Arial" panose="020B0604020202020204" pitchFamily="3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8784" y="1189"/>
              <a:ext cx="995" cy="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>
                  <a:latin typeface="Arial" panose="020B0604020202020204" pitchFamily="34" charset="0"/>
                </a:rPr>
                <a:t>F</a:t>
              </a:r>
              <a:endParaRPr lang="en-US" altLang="zh-CN" b="1">
                <a:latin typeface="Arial" panose="020B0604020202020204" pitchFamily="34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372" y="1189"/>
              <a:ext cx="995" cy="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>
                  <a:latin typeface="Arial" panose="020B0604020202020204" pitchFamily="34" charset="0"/>
                </a:rPr>
                <a:t>R</a:t>
              </a:r>
              <a:endParaRPr lang="en-US" altLang="zh-CN" b="1">
                <a:latin typeface="Arial" panose="020B0604020202020204" pitchFamily="34" charset="0"/>
              </a:endParaRPr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925830" y="5246370"/>
            <a:ext cx="2905125" cy="52197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latin typeface="Arial" panose="020B0604020202020204" pitchFamily="34" charset="0"/>
              </a:rPr>
              <a:t>Figure 6.6 (b)</a:t>
            </a:r>
            <a:endParaRPr lang="en-US" altLang="zh-CN" sz="28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638175" y="5819775"/>
            <a:ext cx="7837805" cy="953135"/>
            <a:chOff x="1005" y="8713"/>
            <a:chExt cx="12343" cy="1501"/>
          </a:xfrm>
        </p:grpSpPr>
        <p:sp>
          <p:nvSpPr>
            <p:cNvPr id="33" name="文本框 32"/>
            <p:cNvSpPr txBox="1"/>
            <p:nvPr/>
          </p:nvSpPr>
          <p:spPr>
            <a:xfrm>
              <a:off x="1005" y="8713"/>
              <a:ext cx="5530" cy="150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p>
              <a:pPr algn="dist"/>
              <a:r>
                <a:rPr lang="en-US" altLang="zh-CN" sz="2800" b="1">
                  <a:latin typeface="Arial" panose="020B0604020202020204" pitchFamily="34" charset="0"/>
                  <a:ea typeface="宋体" panose="02010600030101010101" pitchFamily="2" charset="-122"/>
                </a:rPr>
                <a:t>min-card(E, R) = 0</a:t>
              </a:r>
              <a:endParaRPr lang="en-US" altLang="zh-CN" sz="2800" b="1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dist"/>
              <a:r>
                <a:rPr lang="en-US" altLang="zh-CN" sz="2800" b="1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max-card(E, R) = N</a:t>
              </a:r>
              <a:endParaRPr lang="en-US" altLang="zh-CN" sz="2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7818" y="8713"/>
              <a:ext cx="5530" cy="150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p>
              <a:pPr algn="dist"/>
              <a:r>
                <a:rPr lang="en-US" altLang="zh-CN" sz="2800" b="1">
                  <a:latin typeface="Arial" panose="020B0604020202020204" pitchFamily="34" charset="0"/>
                  <a:ea typeface="宋体" panose="02010600030101010101" pitchFamily="2" charset="-122"/>
                </a:rPr>
                <a:t>min-card(F, R) = 1</a:t>
              </a:r>
              <a:endParaRPr lang="en-US" altLang="zh-CN" sz="2800" b="1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dist"/>
              <a:r>
                <a:rPr lang="en-US" altLang="zh-CN" sz="2800" b="1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max-card(F, R) = 1</a:t>
              </a:r>
              <a:endParaRPr lang="en-US" altLang="zh-CN" sz="2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836930" y="2181860"/>
            <a:ext cx="7479665" cy="3622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05740" y="1341120"/>
            <a:ext cx="8733155" cy="5347335"/>
            <a:chOff x="324" y="2112"/>
            <a:chExt cx="13753" cy="8421"/>
          </a:xfrm>
        </p:grpSpPr>
        <p:sp>
          <p:nvSpPr>
            <p:cNvPr id="39" name="左弧形箭头 38"/>
            <p:cNvSpPr/>
            <p:nvPr/>
          </p:nvSpPr>
          <p:spPr>
            <a:xfrm>
              <a:off x="324" y="2112"/>
              <a:ext cx="640" cy="8301"/>
            </a:xfrm>
            <a:prstGeom prst="curvedRightArrow">
              <a:avLst>
                <a:gd name="adj1" fmla="val 3149"/>
                <a:gd name="adj2" fmla="val 66212"/>
                <a:gd name="adj3" fmla="val 25000"/>
              </a:avLst>
            </a:prstGeom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右弧形箭头 39"/>
            <p:cNvSpPr/>
            <p:nvPr/>
          </p:nvSpPr>
          <p:spPr>
            <a:xfrm>
              <a:off x="13437" y="2905"/>
              <a:ext cx="640" cy="7628"/>
            </a:xfrm>
            <a:prstGeom prst="curvedLeftArrow">
              <a:avLst>
                <a:gd name="adj1" fmla="val 25000"/>
                <a:gd name="adj2" fmla="val 82396"/>
                <a:gd name="adj3" fmla="val 25000"/>
              </a:avLst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3543300" y="5246370"/>
            <a:ext cx="4615180" cy="52197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l"/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</a:rPr>
              <a:t>One-to-Many relationship</a:t>
            </a:r>
            <a:endParaRPr lang="en-US" altLang="zh-CN" sz="28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ldLvl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1442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r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x-none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1443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1444" name="Rectangle 1026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en-US" altLang="x-none" sz="2400" dirty="0">
                <a:ea typeface="宋体" panose="02010600030101010101" pitchFamily="2" charset="-122"/>
                <a:sym typeface="+mn-ea"/>
              </a:rPr>
              <a:t>One-to-One, Many-to-Many, and Many-to-One Relationship</a:t>
            </a:r>
            <a:endParaRPr lang="en-US" altLang="x-none" sz="2400" dirty="0">
              <a:ea typeface="宋体" panose="02010600030101010101" pitchFamily="2" charset="-122"/>
            </a:endParaRPr>
          </a:p>
        </p:txBody>
      </p:sp>
      <p:sp>
        <p:nvSpPr>
          <p:cNvPr id="61445" name="Rectangle 1027"/>
          <p:cNvSpPr>
            <a:spLocks noGrp="1"/>
          </p:cNvSpPr>
          <p:nvPr>
            <p:ph type="body"/>
          </p:nvPr>
        </p:nvSpPr>
        <p:spPr>
          <a:xfrm>
            <a:off x="0" y="766445"/>
            <a:ext cx="9144000" cy="521970"/>
          </a:xfrm>
        </p:spPr>
        <p:txBody>
          <a:bodyPr wrap="square" anchor="t">
            <a:spAutoFit/>
          </a:bodyPr>
          <a:p>
            <a:pPr lvl="0" indent="-228600" eaLnBrk="1" hangingPunct="1"/>
            <a:r>
              <a:rPr lang="en-US" altLang="x-none" dirty="0">
                <a:ea typeface="宋体" panose="02010600030101010101" pitchFamily="2" charset="-122"/>
              </a:rPr>
              <a:t>both entities are multi-valued</a:t>
            </a:r>
            <a:endParaRPr lang="en-US" altLang="x-none" dirty="0">
              <a:ea typeface="宋体" panose="02010600030101010101" pitchFamily="2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157730" y="1392555"/>
            <a:ext cx="4826635" cy="2979420"/>
            <a:chOff x="2841" y="1189"/>
            <a:chExt cx="8057" cy="5244"/>
          </a:xfrm>
        </p:grpSpPr>
        <p:grpSp>
          <p:nvGrpSpPr>
            <p:cNvPr id="22" name="组合 21"/>
            <p:cNvGrpSpPr/>
            <p:nvPr/>
          </p:nvGrpSpPr>
          <p:grpSpPr>
            <a:xfrm>
              <a:off x="2841" y="1983"/>
              <a:ext cx="8057" cy="4450"/>
              <a:chOff x="2841" y="1305"/>
              <a:chExt cx="8057" cy="4450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2841" y="1305"/>
                <a:ext cx="3234" cy="4450"/>
                <a:chOff x="2841" y="1192"/>
                <a:chExt cx="3234" cy="4450"/>
              </a:xfrm>
            </p:grpSpPr>
            <p:sp>
              <p:nvSpPr>
                <p:cNvPr id="3" name="椭圆 2"/>
                <p:cNvSpPr/>
                <p:nvPr/>
              </p:nvSpPr>
              <p:spPr>
                <a:xfrm>
                  <a:off x="2841" y="1192"/>
                  <a:ext cx="3235" cy="4451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" name="椭圆 3"/>
                <p:cNvSpPr/>
                <p:nvPr/>
              </p:nvSpPr>
              <p:spPr>
                <a:xfrm>
                  <a:off x="4288" y="1815"/>
                  <a:ext cx="341" cy="3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" name="椭圆 4"/>
                <p:cNvSpPr/>
                <p:nvPr/>
              </p:nvSpPr>
              <p:spPr>
                <a:xfrm>
                  <a:off x="4288" y="2552"/>
                  <a:ext cx="341" cy="3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" name="椭圆 5"/>
                <p:cNvSpPr/>
                <p:nvPr/>
              </p:nvSpPr>
              <p:spPr>
                <a:xfrm>
                  <a:off x="4288" y="3289"/>
                  <a:ext cx="341" cy="3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" name="椭圆 6"/>
                <p:cNvSpPr/>
                <p:nvPr/>
              </p:nvSpPr>
              <p:spPr>
                <a:xfrm>
                  <a:off x="4288" y="4026"/>
                  <a:ext cx="341" cy="3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" name="椭圆 7"/>
                <p:cNvSpPr/>
                <p:nvPr/>
              </p:nvSpPr>
              <p:spPr>
                <a:xfrm>
                  <a:off x="4288" y="4819"/>
                  <a:ext cx="341" cy="3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" name="组合 9"/>
              <p:cNvGrpSpPr/>
              <p:nvPr/>
            </p:nvGrpSpPr>
            <p:grpSpPr>
              <a:xfrm>
                <a:off x="7664" y="1305"/>
                <a:ext cx="3234" cy="4450"/>
                <a:chOff x="2841" y="1192"/>
                <a:chExt cx="3234" cy="4450"/>
              </a:xfrm>
            </p:grpSpPr>
            <p:sp>
              <p:nvSpPr>
                <p:cNvPr id="11" name="椭圆 10"/>
                <p:cNvSpPr/>
                <p:nvPr/>
              </p:nvSpPr>
              <p:spPr>
                <a:xfrm>
                  <a:off x="2841" y="1192"/>
                  <a:ext cx="3235" cy="4451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4288" y="1815"/>
                  <a:ext cx="341" cy="3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4288" y="2552"/>
                  <a:ext cx="341" cy="3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4288" y="3289"/>
                  <a:ext cx="341" cy="3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4288" y="4026"/>
                  <a:ext cx="341" cy="3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4288" y="4819"/>
                  <a:ext cx="341" cy="3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17" name="直接连接符 16"/>
              <p:cNvCxnSpPr>
                <a:stCxn id="5" idx="6"/>
                <a:endCxn id="12" idx="2"/>
              </p:cNvCxnSpPr>
              <p:nvPr/>
            </p:nvCxnSpPr>
            <p:spPr>
              <a:xfrm flipV="1">
                <a:off x="4629" y="2098"/>
                <a:ext cx="4482" cy="7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>
                <a:stCxn id="4" idx="6"/>
                <a:endCxn id="13" idx="2"/>
              </p:cNvCxnSpPr>
              <p:nvPr/>
            </p:nvCxnSpPr>
            <p:spPr>
              <a:xfrm>
                <a:off x="4629" y="2098"/>
                <a:ext cx="4482" cy="7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>
                <a:off x="4629" y="2060"/>
                <a:ext cx="448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>
                <a:endCxn id="15" idx="2"/>
              </p:cNvCxnSpPr>
              <p:nvPr/>
            </p:nvCxnSpPr>
            <p:spPr>
              <a:xfrm flipV="1">
                <a:off x="4603" y="4309"/>
                <a:ext cx="4508" cy="2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>
                <a:endCxn id="15" idx="2"/>
              </p:cNvCxnSpPr>
              <p:nvPr/>
            </p:nvCxnSpPr>
            <p:spPr>
              <a:xfrm flipV="1">
                <a:off x="4629" y="4309"/>
                <a:ext cx="4482" cy="7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文本框 22"/>
            <p:cNvSpPr txBox="1"/>
            <p:nvPr/>
          </p:nvSpPr>
          <p:spPr>
            <a:xfrm>
              <a:off x="3938" y="1189"/>
              <a:ext cx="995" cy="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>
                  <a:latin typeface="Arial" panose="020B0604020202020204" pitchFamily="34" charset="0"/>
                </a:rPr>
                <a:t>E</a:t>
              </a:r>
              <a:endParaRPr lang="en-US" altLang="zh-CN" b="1">
                <a:latin typeface="Arial" panose="020B0604020202020204" pitchFamily="3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8784" y="1189"/>
              <a:ext cx="995" cy="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>
                  <a:latin typeface="Arial" panose="020B0604020202020204" pitchFamily="34" charset="0"/>
                </a:rPr>
                <a:t>F</a:t>
              </a:r>
              <a:endParaRPr lang="en-US" altLang="zh-CN" b="1">
                <a:latin typeface="Arial" panose="020B0604020202020204" pitchFamily="34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372" y="1189"/>
              <a:ext cx="995" cy="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>
                  <a:latin typeface="Arial" panose="020B0604020202020204" pitchFamily="34" charset="0"/>
                </a:rPr>
                <a:t>R</a:t>
              </a:r>
              <a:endParaRPr lang="en-US" altLang="zh-CN" b="1">
                <a:latin typeface="Arial" panose="020B0604020202020204" pitchFamily="34" charset="0"/>
              </a:endParaRPr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996950" y="4457065"/>
            <a:ext cx="2303780" cy="52197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latin typeface="Arial" panose="020B0604020202020204" pitchFamily="34" charset="0"/>
              </a:rPr>
              <a:t>Figure 6.6 (c)</a:t>
            </a:r>
            <a:endParaRPr lang="en-US" altLang="zh-CN" sz="28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638175" y="5317490"/>
            <a:ext cx="7837805" cy="953135"/>
            <a:chOff x="1005" y="8713"/>
            <a:chExt cx="12343" cy="1501"/>
          </a:xfrm>
        </p:grpSpPr>
        <p:sp>
          <p:nvSpPr>
            <p:cNvPr id="33" name="文本框 32"/>
            <p:cNvSpPr txBox="1"/>
            <p:nvPr/>
          </p:nvSpPr>
          <p:spPr>
            <a:xfrm>
              <a:off x="1005" y="8713"/>
              <a:ext cx="5530" cy="150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p>
              <a:pPr algn="dist"/>
              <a:r>
                <a:rPr lang="en-US" altLang="zh-CN" sz="2800" b="1">
                  <a:latin typeface="Arial" panose="020B0604020202020204" pitchFamily="34" charset="0"/>
                  <a:ea typeface="宋体" panose="02010600030101010101" pitchFamily="2" charset="-122"/>
                </a:rPr>
                <a:t>min-card(E, R) = 0</a:t>
              </a:r>
              <a:endParaRPr lang="en-US" altLang="zh-CN" sz="2800" b="1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dist"/>
              <a:r>
                <a:rPr lang="en-US" altLang="zh-CN" sz="2800" b="1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max-card(E, R) = N</a:t>
              </a:r>
              <a:endParaRPr lang="en-US" altLang="zh-CN" sz="2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7818" y="8713"/>
              <a:ext cx="5530" cy="150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p>
              <a:pPr algn="dist"/>
              <a:r>
                <a:rPr lang="en-US" altLang="zh-CN" sz="2800" b="1">
                  <a:latin typeface="Arial" panose="020B0604020202020204" pitchFamily="34" charset="0"/>
                  <a:ea typeface="宋体" panose="02010600030101010101" pitchFamily="2" charset="-122"/>
                </a:rPr>
                <a:t>min-card(F, R) = 0</a:t>
              </a:r>
              <a:endParaRPr lang="en-US" altLang="zh-CN" sz="2800" b="1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dist"/>
              <a:r>
                <a:rPr lang="en-US" altLang="zh-CN" sz="2800" b="1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max-card(F, R) = N</a:t>
              </a:r>
              <a:endParaRPr lang="en-US" altLang="zh-CN" sz="2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836930" y="1392555"/>
            <a:ext cx="7479665" cy="3622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3399790" y="4457065"/>
            <a:ext cx="4702175" cy="52197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</a:rPr>
              <a:t>Many-to-Many relationship</a:t>
            </a:r>
            <a:endParaRPr lang="en-US" altLang="zh-CN" sz="28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ldLvl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204210" y="3668395"/>
            <a:ext cx="2736850" cy="29330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en-US" altLang="zh-CN" sz="2200" b="1">
                <a:latin typeface="Arial" panose="020B0604020202020204" pitchFamily="34" charset="0"/>
              </a:rPr>
              <a:t>(b)</a:t>
            </a:r>
            <a:endParaRPr lang="en-US" altLang="zh-CN" sz="2200" b="1">
              <a:latin typeface="Arial" panose="020B0604020202020204" pitchFamily="34" charset="0"/>
            </a:endParaRPr>
          </a:p>
          <a:p>
            <a:pPr algn="di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200" b="1">
                <a:solidFill>
                  <a:schemeClr val="accent6"/>
                </a:solidFill>
                <a:latin typeface="Arial" panose="020B0604020202020204" pitchFamily="34" charset="0"/>
              </a:rPr>
              <a:t>min-card(E,R) = 0</a:t>
            </a:r>
            <a:endParaRPr lang="en-US" altLang="zh-CN" sz="2200" b="1">
              <a:solidFill>
                <a:schemeClr val="accent6"/>
              </a:solidFill>
              <a:latin typeface="Arial" panose="020B0604020202020204" pitchFamily="34" charset="0"/>
            </a:endParaRPr>
          </a:p>
          <a:p>
            <a:pPr algn="dist"/>
            <a:r>
              <a:rPr lang="en-US" altLang="zh-CN" sz="2200" b="1">
                <a:solidFill>
                  <a:schemeClr val="accent6"/>
                </a:solidFill>
                <a:latin typeface="Arial" panose="020B0604020202020204" pitchFamily="34" charset="0"/>
                <a:sym typeface="+mn-ea"/>
              </a:rPr>
              <a:t>max-card(E,R) = N</a:t>
            </a:r>
            <a:endParaRPr lang="en-US" altLang="zh-CN" sz="2200" b="1">
              <a:solidFill>
                <a:schemeClr val="accent6"/>
              </a:solidFill>
              <a:latin typeface="Arial" panose="020B0604020202020204" pitchFamily="34" charset="0"/>
              <a:sym typeface="+mn-ea"/>
            </a:endParaRPr>
          </a:p>
          <a:p>
            <a:pPr algn="di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200" b="1">
                <a:solidFill>
                  <a:schemeClr val="accent6"/>
                </a:solidFill>
                <a:latin typeface="Arial" panose="020B0604020202020204" pitchFamily="34" charset="0"/>
                <a:sym typeface="+mn-ea"/>
              </a:rPr>
              <a:t>min-card(F,R) = 1</a:t>
            </a:r>
            <a:endParaRPr lang="en-US" altLang="zh-CN" sz="2200" b="1">
              <a:solidFill>
                <a:schemeClr val="accent6"/>
              </a:solidFill>
              <a:latin typeface="Arial" panose="020B0604020202020204" pitchFamily="34" charset="0"/>
              <a:sym typeface="+mn-ea"/>
            </a:endParaRPr>
          </a:p>
          <a:p>
            <a:pPr algn="dist"/>
            <a:r>
              <a:rPr lang="en-US" altLang="zh-CN" sz="2200" b="1">
                <a:solidFill>
                  <a:schemeClr val="accent6"/>
                </a:solidFill>
                <a:latin typeface="Arial" panose="020B0604020202020204" pitchFamily="34" charset="0"/>
                <a:sym typeface="+mn-ea"/>
              </a:rPr>
              <a:t>max-card(F,R) = 1</a:t>
            </a:r>
            <a:endParaRPr lang="en-US" altLang="zh-CN" sz="2200" b="1">
              <a:solidFill>
                <a:schemeClr val="accent6"/>
              </a:solidFill>
              <a:latin typeface="Arial" panose="020B0604020202020204" pitchFamily="34" charset="0"/>
              <a:sym typeface="+mn-ea"/>
            </a:endParaRPr>
          </a:p>
          <a:p>
            <a:pPr algn="dist"/>
            <a:endParaRPr lang="en-US" altLang="zh-CN" sz="1400" b="1">
              <a:solidFill>
                <a:schemeClr val="accent6"/>
              </a:solidFill>
              <a:latin typeface="Arial" panose="020B0604020202020204" pitchFamily="34" charset="0"/>
              <a:sym typeface="+mn-ea"/>
            </a:endParaRPr>
          </a:p>
          <a:p>
            <a:pPr algn="ctr"/>
            <a:r>
              <a:rPr lang="en-US" altLang="zh-CN" sz="2200" b="1" u="sng">
                <a:solidFill>
                  <a:schemeClr val="accent6"/>
                </a:solidFill>
                <a:latin typeface="Arial" panose="020B0604020202020204" pitchFamily="34" charset="0"/>
                <a:sym typeface="+mn-ea"/>
              </a:rPr>
              <a:t>F is “Many” side in Figure 6.6 (b).</a:t>
            </a:r>
            <a:endParaRPr lang="en-US" altLang="zh-CN" sz="2200" b="1" u="sng">
              <a:solidFill>
                <a:schemeClr val="accent6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40666"/>
            <a:ext cx="9144000" cy="491490"/>
          </a:xfrm>
        </p:spPr>
        <p:txBody>
          <a:bodyPr>
            <a:spAutoFit/>
          </a:bodyPr>
          <a:p>
            <a:r>
              <a:rPr lang="en-US" altLang="zh-CN" sz="260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One-to-One, Many-to-Many, Many-to-One Relationships</a:t>
            </a:r>
            <a:endParaRPr lang="en-US" altLang="zh-CN" sz="2600"/>
          </a:p>
        </p:txBody>
      </p:sp>
      <p:pic>
        <p:nvPicPr>
          <p:cNvPr id="49" name="内容占位符 48"/>
          <p:cNvPicPr preferRelativeResize="0"/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6360" y="1097915"/>
            <a:ext cx="2736020" cy="2700020"/>
          </a:xfrm>
          <a:prstGeom prst="rect">
            <a:avLst/>
          </a:prstGeom>
        </p:spPr>
      </p:pic>
      <p:pic>
        <p:nvPicPr>
          <p:cNvPr id="50" name="图片 4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204210" y="1097915"/>
            <a:ext cx="2736020" cy="2700020"/>
          </a:xfrm>
          <a:prstGeom prst="rect">
            <a:avLst/>
          </a:prstGeom>
        </p:spPr>
      </p:pic>
      <p:pic>
        <p:nvPicPr>
          <p:cNvPr id="51" name="图片 5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334125" y="1097915"/>
            <a:ext cx="2736020" cy="27000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6360" y="3668395"/>
            <a:ext cx="2736850" cy="20402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200" b="1">
                <a:latin typeface="Arial" panose="020B0604020202020204" pitchFamily="34" charset="0"/>
              </a:rPr>
              <a:t>(a)</a:t>
            </a:r>
            <a:endParaRPr lang="en-US" altLang="zh-CN" sz="2200" b="1">
              <a:latin typeface="Arial" panose="020B0604020202020204" pitchFamily="34" charset="0"/>
            </a:endParaRPr>
          </a:p>
          <a:p>
            <a:pPr algn="di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200" b="1">
                <a:solidFill>
                  <a:schemeClr val="accent6"/>
                </a:solidFill>
                <a:latin typeface="Arial" panose="020B0604020202020204" pitchFamily="34" charset="0"/>
              </a:rPr>
              <a:t>min-card(E,R) = 0</a:t>
            </a:r>
            <a:endParaRPr lang="en-US" altLang="zh-CN" sz="2200" b="1">
              <a:solidFill>
                <a:schemeClr val="accent6"/>
              </a:solidFill>
              <a:latin typeface="Arial" panose="020B0604020202020204" pitchFamily="34" charset="0"/>
            </a:endParaRPr>
          </a:p>
          <a:p>
            <a:pPr algn="dist"/>
            <a:r>
              <a:rPr lang="en-US" altLang="zh-CN" sz="2200" b="1">
                <a:solidFill>
                  <a:schemeClr val="accent6"/>
                </a:solidFill>
                <a:latin typeface="Arial" panose="020B0604020202020204" pitchFamily="34" charset="0"/>
                <a:sym typeface="+mn-ea"/>
              </a:rPr>
              <a:t>max-card(E,R) = 1</a:t>
            </a:r>
            <a:endParaRPr lang="en-US" altLang="zh-CN" sz="2200" b="1">
              <a:solidFill>
                <a:schemeClr val="accent6"/>
              </a:solidFill>
              <a:latin typeface="Arial" panose="020B0604020202020204" pitchFamily="34" charset="0"/>
              <a:sym typeface="+mn-ea"/>
            </a:endParaRPr>
          </a:p>
          <a:p>
            <a:pPr algn="di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200" b="1">
                <a:solidFill>
                  <a:schemeClr val="accent6"/>
                </a:solidFill>
                <a:latin typeface="Arial" panose="020B0604020202020204" pitchFamily="34" charset="0"/>
                <a:sym typeface="+mn-ea"/>
              </a:rPr>
              <a:t>min-card(F,R) = 0</a:t>
            </a:r>
            <a:endParaRPr lang="en-US" altLang="zh-CN" sz="2200" b="1">
              <a:solidFill>
                <a:schemeClr val="accent6"/>
              </a:solidFill>
              <a:latin typeface="Arial" panose="020B0604020202020204" pitchFamily="34" charset="0"/>
              <a:sym typeface="+mn-ea"/>
            </a:endParaRPr>
          </a:p>
          <a:p>
            <a:pPr algn="dist"/>
            <a:r>
              <a:rPr lang="en-US" altLang="zh-CN" sz="2200" b="1">
                <a:solidFill>
                  <a:schemeClr val="accent6"/>
                </a:solidFill>
                <a:latin typeface="Arial" panose="020B0604020202020204" pitchFamily="34" charset="0"/>
                <a:sym typeface="+mn-ea"/>
              </a:rPr>
              <a:t>max-card(F,R) = 1</a:t>
            </a:r>
            <a:endParaRPr lang="en-US" altLang="zh-CN" sz="2200" b="1">
              <a:solidFill>
                <a:schemeClr val="accent6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33490" y="3668395"/>
            <a:ext cx="2736850" cy="20402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200" b="1">
                <a:latin typeface="Arial" panose="020B0604020202020204" pitchFamily="34" charset="0"/>
              </a:rPr>
              <a:t>(c)</a:t>
            </a:r>
            <a:endParaRPr lang="en-US" altLang="zh-CN" sz="2200" b="1">
              <a:latin typeface="Arial" panose="020B0604020202020204" pitchFamily="34" charset="0"/>
            </a:endParaRPr>
          </a:p>
          <a:p>
            <a:pPr algn="di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200" b="1">
                <a:solidFill>
                  <a:schemeClr val="accent6"/>
                </a:solidFill>
                <a:latin typeface="Arial" panose="020B0604020202020204" pitchFamily="34" charset="0"/>
              </a:rPr>
              <a:t>min-card(E,R) = 0</a:t>
            </a:r>
            <a:endParaRPr lang="en-US" altLang="zh-CN" sz="2200" b="1">
              <a:solidFill>
                <a:schemeClr val="accent6"/>
              </a:solidFill>
              <a:latin typeface="Arial" panose="020B0604020202020204" pitchFamily="34" charset="0"/>
            </a:endParaRPr>
          </a:p>
          <a:p>
            <a:pPr algn="dist"/>
            <a:r>
              <a:rPr lang="en-US" altLang="zh-CN" sz="2200" b="1">
                <a:solidFill>
                  <a:schemeClr val="accent6"/>
                </a:solidFill>
                <a:latin typeface="Arial" panose="020B0604020202020204" pitchFamily="34" charset="0"/>
                <a:sym typeface="+mn-ea"/>
              </a:rPr>
              <a:t>max-card(E,R) = N</a:t>
            </a:r>
            <a:endParaRPr lang="en-US" altLang="zh-CN" sz="2200" b="1">
              <a:solidFill>
                <a:schemeClr val="accent6"/>
              </a:solidFill>
              <a:latin typeface="Arial" panose="020B0604020202020204" pitchFamily="34" charset="0"/>
              <a:sym typeface="+mn-ea"/>
            </a:endParaRPr>
          </a:p>
          <a:p>
            <a:pPr algn="di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200" b="1">
                <a:solidFill>
                  <a:schemeClr val="accent6"/>
                </a:solidFill>
                <a:latin typeface="Arial" panose="020B0604020202020204" pitchFamily="34" charset="0"/>
                <a:sym typeface="+mn-ea"/>
              </a:rPr>
              <a:t>min-card(F,R) = 0</a:t>
            </a:r>
            <a:endParaRPr lang="en-US" altLang="zh-CN" sz="2200" b="1">
              <a:solidFill>
                <a:schemeClr val="accent6"/>
              </a:solidFill>
              <a:latin typeface="Arial" panose="020B0604020202020204" pitchFamily="34" charset="0"/>
              <a:sym typeface="+mn-ea"/>
            </a:endParaRPr>
          </a:p>
          <a:p>
            <a:pPr algn="dist"/>
            <a:r>
              <a:rPr lang="en-US" altLang="zh-CN" sz="2200" b="1">
                <a:solidFill>
                  <a:schemeClr val="accent6"/>
                </a:solidFill>
                <a:latin typeface="Arial" panose="020B0604020202020204" pitchFamily="34" charset="0"/>
                <a:sym typeface="+mn-ea"/>
              </a:rPr>
              <a:t>max-card(F,R) = N</a:t>
            </a:r>
            <a:endParaRPr lang="en-US" altLang="zh-CN" sz="2200" b="1">
              <a:solidFill>
                <a:schemeClr val="accent6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962660"/>
            <a:ext cx="9144000" cy="4770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123190" y="3754755"/>
            <a:ext cx="2628019" cy="3987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en-US" altLang="zh-CN" sz="2000" b="1">
                <a:solidFill>
                  <a:srgbClr val="FF0000"/>
                </a:solidFill>
                <a:latin typeface="Arial" panose="020B0604020202020204" pitchFamily="34" charset="0"/>
              </a:rPr>
              <a:t>(a)  One-to-One</a:t>
            </a:r>
            <a:endParaRPr lang="en-US" altLang="zh-CN" sz="20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45555" y="3754755"/>
            <a:ext cx="2628019" cy="398780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p>
            <a:pPr algn="ctr"/>
            <a:r>
              <a:rPr lang="en-US" altLang="zh-CN" sz="20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(c)  </a:t>
            </a:r>
            <a:r>
              <a:rPr lang="en-US" altLang="zh-CN" sz="2000" b="1">
                <a:solidFill>
                  <a:srgbClr val="FF0000"/>
                </a:solidFill>
                <a:latin typeface="Arial" panose="020B0604020202020204" pitchFamily="34" charset="0"/>
              </a:rPr>
              <a:t>Many-to-Many</a:t>
            </a:r>
            <a:endParaRPr lang="en-US" altLang="zh-CN" sz="20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60090" y="3754755"/>
            <a:ext cx="2628019" cy="3987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en-US" altLang="zh-CN" sz="2000" b="1">
                <a:solidFill>
                  <a:srgbClr val="FF0000"/>
                </a:solidFill>
                <a:latin typeface="Arial" panose="020B0604020202020204" pitchFamily="34" charset="0"/>
              </a:rPr>
              <a:t>(b)  One-to-Many</a:t>
            </a:r>
            <a:endParaRPr lang="en-US" altLang="zh-CN" sz="20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2468" name="图片 6246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7625"/>
            <a:ext cx="9144000" cy="4751388"/>
          </a:xfrm>
          <a:prstGeom prst="rect">
            <a:avLst/>
          </a:prstGeom>
          <a:noFill/>
          <a:ln w="19050" cap="flat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62469" name="文本框 62469"/>
          <p:cNvSpPr txBox="1"/>
          <p:nvPr/>
        </p:nvSpPr>
        <p:spPr>
          <a:xfrm>
            <a:off x="180340" y="4828223"/>
            <a:ext cx="8820150" cy="181737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lIns="90170" tIns="46990" rIns="90170" bIns="46990" anchor="t">
            <a:spAutoFit/>
          </a:bodyPr>
          <a:p>
            <a:pPr lvl="0">
              <a:buChar char="•"/>
            </a:pPr>
            <a:r>
              <a:rPr lang="zh-CN" altLang="en-US" sz="2800" b="1" i="1" u="sng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one-to-one:</a:t>
            </a:r>
            <a:r>
              <a:rPr lang="zh-CN" altLang="en-US" sz="2800" b="1" i="1" dirty="0">
                <a:latin typeface="Arial" panose="020B0604020202020204" pitchFamily="34" charset="0"/>
                <a:ea typeface="宋体" panose="02010600030101010101" pitchFamily="2" charset="-122"/>
              </a:rPr>
              <a:t>......</a:t>
            </a:r>
            <a:endParaRPr lang="en-US" altLang="zh-CN" sz="2800" b="1" i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buChar char="•"/>
            </a:pPr>
            <a:r>
              <a:rPr lang="zh-CN" altLang="en-US" sz="2800" b="1" i="1" u="sng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one-to-many:</a:t>
            </a:r>
            <a:r>
              <a:rPr lang="zh-CN" altLang="en-US" sz="2800" b="1" i="1" dirty="0">
                <a:latin typeface="Arial" panose="020B0604020202020204" pitchFamily="34" charset="0"/>
                <a:ea typeface="宋体" panose="02010600030101010101" pitchFamily="2" charset="-122"/>
              </a:rPr>
              <a:t>..</a:t>
            </a:r>
            <a:r>
              <a:rPr lang="en-US" altLang="zh-CN" sz="2800" b="1" i="1" dirty="0">
                <a:latin typeface="Arial" panose="020B0604020202020204" pitchFamily="34" charset="0"/>
                <a:ea typeface="宋体" panose="02010600030101010101" pitchFamily="2" charset="-122"/>
              </a:rPr>
              <a:t>. Instructors to Course_sections, Employees(manager_of) to Employees(reports_to)</a:t>
            </a:r>
            <a:endParaRPr lang="en-US" altLang="zh-CN" sz="2800" b="1" i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buChar char="•"/>
            </a:pPr>
            <a:r>
              <a:rPr lang="zh-CN" altLang="en-US" sz="2800" b="1" i="1" u="sng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many-to-many:</a:t>
            </a:r>
            <a:r>
              <a:rPr lang="zh-CN" altLang="en-US" sz="2800" b="1" i="1" dirty="0">
                <a:latin typeface="Arial" panose="020B0604020202020204" pitchFamily="34" charset="0"/>
                <a:ea typeface="宋体" panose="02010600030101010101" pitchFamily="2" charset="-122"/>
              </a:rPr>
              <a:t>... </a:t>
            </a:r>
            <a:r>
              <a:rPr lang="en-US" altLang="zh-CN" sz="2800" b="1" i="1" dirty="0">
                <a:latin typeface="Arial" panose="020B0604020202020204" pitchFamily="34" charset="0"/>
                <a:ea typeface="宋体" panose="02010600030101010101" pitchFamily="2" charset="-122"/>
              </a:rPr>
              <a:t>Employees to Projects</a:t>
            </a:r>
            <a:endParaRPr lang="en-US" altLang="zh-CN" sz="2800" b="1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470" name="文本框 62470"/>
          <p:cNvSpPr txBox="1"/>
          <p:nvPr/>
        </p:nvSpPr>
        <p:spPr>
          <a:xfrm>
            <a:off x="2779713" y="185738"/>
            <a:ext cx="1066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algn="ctr"/>
            <a:r>
              <a:rPr lang="zh-CN" altLang="en-US" dirty="0">
                <a:latin typeface="Times New Roman" panose="02020603050405020304" pitchFamily="2" charset="0"/>
                <a:ea typeface="宋体" panose="02010600030101010101" pitchFamily="2" charset="-122"/>
              </a:rPr>
              <a:t>(0, N)</a:t>
            </a:r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2471" name="文本框 62471"/>
          <p:cNvSpPr txBox="1"/>
          <p:nvPr/>
        </p:nvSpPr>
        <p:spPr>
          <a:xfrm>
            <a:off x="4843463" y="168275"/>
            <a:ext cx="1068387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algn="ctr"/>
            <a:r>
              <a:rPr lang="zh-CN" altLang="en-US" dirty="0">
                <a:latin typeface="Times New Roman" panose="02020603050405020304" pitchFamily="2" charset="0"/>
                <a:ea typeface="宋体" panose="02010600030101010101" pitchFamily="2" charset="-122"/>
              </a:rPr>
              <a:t>(1, 1)</a:t>
            </a:r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2472" name="文本框 62472"/>
          <p:cNvSpPr txBox="1"/>
          <p:nvPr/>
        </p:nvSpPr>
        <p:spPr>
          <a:xfrm>
            <a:off x="1255713" y="2608263"/>
            <a:ext cx="1068387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algn="ctr"/>
            <a:r>
              <a:rPr lang="zh-CN" altLang="en-US" dirty="0">
                <a:latin typeface="Times New Roman" panose="02020603050405020304" pitchFamily="2" charset="0"/>
                <a:ea typeface="宋体" panose="02010600030101010101" pitchFamily="2" charset="-122"/>
              </a:rPr>
              <a:t>(1, N)</a:t>
            </a:r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2473" name="文本框 62473"/>
          <p:cNvSpPr txBox="1"/>
          <p:nvPr/>
        </p:nvSpPr>
        <p:spPr>
          <a:xfrm>
            <a:off x="2674938" y="2592388"/>
            <a:ext cx="1066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algn="ctr"/>
            <a:r>
              <a:rPr lang="zh-CN" altLang="en-US" dirty="0">
                <a:latin typeface="Times New Roman" panose="02020603050405020304" pitchFamily="2" charset="0"/>
                <a:ea typeface="宋体" panose="02010600030101010101" pitchFamily="2" charset="-122"/>
              </a:rPr>
              <a:t>(0, N)</a:t>
            </a:r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2474" name="文本框 62474"/>
          <p:cNvSpPr txBox="1"/>
          <p:nvPr/>
        </p:nvSpPr>
        <p:spPr>
          <a:xfrm>
            <a:off x="6708775" y="1603375"/>
            <a:ext cx="1068388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algn="ctr"/>
            <a:r>
              <a:rPr lang="zh-CN" altLang="en-US" dirty="0">
                <a:latin typeface="Times New Roman" panose="02020603050405020304" pitchFamily="2" charset="0"/>
                <a:ea typeface="宋体" panose="02010600030101010101" pitchFamily="2" charset="-122"/>
              </a:rPr>
              <a:t>(0, N)</a:t>
            </a:r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2475" name="文本框 62475"/>
          <p:cNvSpPr txBox="1"/>
          <p:nvPr/>
        </p:nvSpPr>
        <p:spPr>
          <a:xfrm>
            <a:off x="6732588" y="4656138"/>
            <a:ext cx="1068387" cy="45878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lIns="90170" tIns="46990" rIns="90170" bIns="46990" anchor="t">
            <a:spAutoFit/>
          </a:bodyPr>
          <a:p>
            <a:pPr lvl="0" algn="ctr"/>
            <a:r>
              <a:rPr lang="zh-CN" altLang="en-US" dirty="0">
                <a:latin typeface="Times New Roman" panose="02020603050405020304" pitchFamily="2" charset="0"/>
                <a:ea typeface="宋体" panose="02010600030101010101" pitchFamily="2" charset="-122"/>
              </a:rPr>
              <a:t>(0, 1)</a:t>
            </a:r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N-ary Relationships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zh-CN">
                <a:solidFill>
                  <a:schemeClr val="accent6"/>
                </a:solidFill>
              </a:rPr>
              <a:t>在多元联系中，我们很难描述清楚</a:t>
            </a:r>
            <a:r>
              <a:rPr lang="en-US" altLang="zh-CN">
                <a:solidFill>
                  <a:schemeClr val="accent6"/>
                </a:solidFill>
              </a:rPr>
              <a:t>one-to-one</a:t>
            </a:r>
            <a:r>
              <a:rPr lang="zh-CN" altLang="zh-CN">
                <a:solidFill>
                  <a:schemeClr val="accent6"/>
                </a:solidFill>
              </a:rPr>
              <a:t>、</a:t>
            </a:r>
            <a:r>
              <a:rPr lang="en-US" altLang="zh-CN">
                <a:solidFill>
                  <a:schemeClr val="accent6"/>
                </a:solidFill>
              </a:rPr>
              <a:t>many-to-many</a:t>
            </a:r>
            <a:r>
              <a:rPr lang="zh-CN" altLang="en-US">
                <a:solidFill>
                  <a:schemeClr val="accent6"/>
                </a:solidFill>
              </a:rPr>
              <a:t>、</a:t>
            </a:r>
            <a:r>
              <a:rPr lang="en-US" altLang="zh-CN">
                <a:solidFill>
                  <a:schemeClr val="accent6"/>
                </a:solidFill>
              </a:rPr>
              <a:t>many-to-one</a:t>
            </a:r>
            <a:r>
              <a:rPr lang="zh-CN" altLang="zh-CN">
                <a:solidFill>
                  <a:schemeClr val="accent6"/>
                </a:solidFill>
              </a:rPr>
              <a:t>的关系，但描述实体在联系中的参与方式就要容易得多。</a:t>
            </a:r>
            <a:endParaRPr lang="zh-CN" altLang="zh-CN">
              <a:solidFill>
                <a:schemeClr val="accent6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878455" y="3153410"/>
            <a:ext cx="3442970" cy="1494155"/>
            <a:chOff x="4533" y="4740"/>
            <a:chExt cx="5422" cy="2353"/>
          </a:xfrm>
        </p:grpSpPr>
        <p:sp>
          <p:nvSpPr>
            <p:cNvPr id="6" name="文本框 5"/>
            <p:cNvSpPr txBox="1"/>
            <p:nvPr/>
          </p:nvSpPr>
          <p:spPr>
            <a:xfrm>
              <a:off x="7250" y="4740"/>
              <a:ext cx="1387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/>
              <a:r>
                <a:rPr lang="en-US" altLang="zh-CN" b="1">
                  <a:solidFill>
                    <a:srgbClr val="FF0000"/>
                  </a:solidFill>
                  <a:latin typeface="Arial" panose="020B0604020202020204" pitchFamily="34" charset="0"/>
                </a:rPr>
                <a:t>(0,N)</a:t>
              </a:r>
              <a:endParaRPr lang="en-US" altLang="zh-CN" b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533" y="6369"/>
              <a:ext cx="1318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/>
              <a:r>
                <a:rPr lang="en-US" altLang="zh-CN" b="1">
                  <a:solidFill>
                    <a:srgbClr val="FF0000"/>
                  </a:solidFill>
                  <a:latin typeface="Arial" panose="020B0604020202020204" pitchFamily="34" charset="0"/>
                </a:rPr>
                <a:t>(0,N)</a:t>
              </a:r>
              <a:endParaRPr lang="en-US" altLang="zh-CN" b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8637" y="6338"/>
              <a:ext cx="1318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/>
              <a:r>
                <a:rPr lang="en-US" altLang="zh-CN" b="1">
                  <a:solidFill>
                    <a:srgbClr val="FF0000"/>
                  </a:solidFill>
                  <a:latin typeface="Arial" panose="020B0604020202020204" pitchFamily="34" charset="0"/>
                </a:rPr>
                <a:t>(0,N)</a:t>
              </a:r>
              <a:endParaRPr lang="en-US" altLang="zh-CN" b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15010" y="2440940"/>
            <a:ext cx="7816215" cy="3649345"/>
            <a:chOff x="1126" y="3618"/>
            <a:chExt cx="12309" cy="5747"/>
          </a:xfrm>
        </p:grpSpPr>
        <p:grpSp>
          <p:nvGrpSpPr>
            <p:cNvPr id="13" name="组合 12"/>
            <p:cNvGrpSpPr/>
            <p:nvPr/>
          </p:nvGrpSpPr>
          <p:grpSpPr>
            <a:xfrm>
              <a:off x="2802" y="7201"/>
              <a:ext cx="8988" cy="2165"/>
              <a:chOff x="2802" y="5958"/>
              <a:chExt cx="8988" cy="2165"/>
            </a:xfrm>
          </p:grpSpPr>
          <p:sp>
            <p:nvSpPr>
              <p:cNvPr id="43018" name="椭圆 43018"/>
              <p:cNvSpPr/>
              <p:nvPr/>
            </p:nvSpPr>
            <p:spPr>
              <a:xfrm>
                <a:off x="7422" y="7101"/>
                <a:ext cx="2098" cy="1022"/>
              </a:xfrm>
              <a:prstGeom prst="ellipse">
                <a:avLst/>
              </a:prstGeom>
              <a:solidFill>
                <a:schemeClr val="bg1"/>
              </a:solidFill>
              <a:ln w="19050" cap="flat" cmpd="sng">
                <a:solidFill>
                  <a:srgbClr val="0000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lIns="90170" tIns="0" rIns="90170" bIns="46990" anchor="ctr"/>
              <a:p>
                <a:pPr lvl="0" algn="ctr"/>
                <a:r>
                  <a:rPr lang="en-US" altLang="zh-CN" sz="2800" b="1" dirty="0">
                    <a:solidFill>
                      <a:schemeClr val="accent6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qty</a:t>
                </a:r>
                <a:endParaRPr lang="en-US" altLang="zh-CN" sz="2800" b="1" dirty="0">
                  <a:solidFill>
                    <a:schemeClr val="accent6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3019" name="直接连接符 43019"/>
              <p:cNvSpPr/>
              <p:nvPr/>
            </p:nvSpPr>
            <p:spPr>
              <a:xfrm flipH="1" flipV="1">
                <a:off x="7265" y="5958"/>
                <a:ext cx="1061" cy="1113"/>
              </a:xfrm>
              <a:prstGeom prst="line">
                <a:avLst/>
              </a:prstGeom>
              <a:ln w="19050" cap="flat" cmpd="sng">
                <a:solidFill>
                  <a:srgbClr val="0000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 algn="ctr"/>
                <a:endParaRPr lang="zh-CN" altLang="en-US">
                  <a:latin typeface="Times New Roman" panose="02020603050405020304" pitchFamily="2" charset="0"/>
                  <a:ea typeface="Times New Roman" panose="02020603050405020304" pitchFamily="2" charset="0"/>
                </a:endParaRPr>
              </a:p>
            </p:txBody>
          </p:sp>
          <p:sp>
            <p:nvSpPr>
              <p:cNvPr id="11" name="椭圆 43018"/>
              <p:cNvSpPr/>
              <p:nvPr/>
            </p:nvSpPr>
            <p:spPr>
              <a:xfrm>
                <a:off x="9692" y="7101"/>
                <a:ext cx="2098" cy="1022"/>
              </a:xfrm>
              <a:prstGeom prst="ellipse">
                <a:avLst/>
              </a:prstGeom>
              <a:solidFill>
                <a:schemeClr val="bg1"/>
              </a:solidFill>
              <a:ln w="19050" cap="flat" cmpd="sng">
                <a:solidFill>
                  <a:srgbClr val="0000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lIns="90170" tIns="0" rIns="90170" bIns="46990" anchor="ctr"/>
              <a:p>
                <a:pPr lvl="0" algn="ctr"/>
                <a:r>
                  <a:rPr lang="en-US" altLang="zh-CN" sz="2800" b="1" dirty="0">
                    <a:solidFill>
                      <a:schemeClr val="accent6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dollars</a:t>
                </a:r>
                <a:endParaRPr lang="en-US" altLang="zh-CN" sz="2800" b="1" dirty="0">
                  <a:solidFill>
                    <a:schemeClr val="accent6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直接连接符 43019"/>
              <p:cNvSpPr/>
              <p:nvPr/>
            </p:nvSpPr>
            <p:spPr>
              <a:xfrm flipH="1" flipV="1">
                <a:off x="7266" y="5966"/>
                <a:ext cx="3053" cy="1136"/>
              </a:xfrm>
              <a:prstGeom prst="line">
                <a:avLst/>
              </a:prstGeom>
              <a:ln w="19050" cap="flat" cmpd="sng">
                <a:solidFill>
                  <a:srgbClr val="0000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 algn="ctr"/>
                <a:endParaRPr lang="zh-CN" altLang="en-US">
                  <a:latin typeface="Times New Roman" panose="02020603050405020304" pitchFamily="2" charset="0"/>
                  <a:ea typeface="Times New Roman" panose="02020603050405020304" pitchFamily="2" charset="0"/>
                </a:endParaRPr>
              </a:p>
            </p:txBody>
          </p:sp>
          <p:sp>
            <p:nvSpPr>
              <p:cNvPr id="14" name="椭圆 43018"/>
              <p:cNvSpPr/>
              <p:nvPr/>
            </p:nvSpPr>
            <p:spPr>
              <a:xfrm>
                <a:off x="2802" y="7075"/>
                <a:ext cx="2098" cy="1022"/>
              </a:xfrm>
              <a:prstGeom prst="ellipse">
                <a:avLst/>
              </a:prstGeom>
              <a:solidFill>
                <a:schemeClr val="bg1"/>
              </a:solidFill>
              <a:ln w="19050" cap="flat" cmpd="sng">
                <a:solidFill>
                  <a:srgbClr val="0000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lIns="90170" tIns="0" rIns="90170" bIns="46990" anchor="ctr"/>
              <a:p>
                <a:pPr lvl="0" algn="ctr"/>
                <a:r>
                  <a:rPr lang="en-US" altLang="zh-CN" sz="2800" b="1" dirty="0">
                    <a:solidFill>
                      <a:schemeClr val="accent6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ordno</a:t>
                </a:r>
                <a:endParaRPr lang="en-US" altLang="zh-CN" sz="2800" b="1" dirty="0">
                  <a:solidFill>
                    <a:schemeClr val="accent6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" name="直接连接符 43019"/>
              <p:cNvSpPr/>
              <p:nvPr/>
            </p:nvSpPr>
            <p:spPr>
              <a:xfrm flipV="1">
                <a:off x="4081" y="5965"/>
                <a:ext cx="3184" cy="1138"/>
              </a:xfrm>
              <a:prstGeom prst="line">
                <a:avLst/>
              </a:prstGeom>
              <a:ln w="19050" cap="flat" cmpd="sng">
                <a:solidFill>
                  <a:srgbClr val="0000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 algn="ctr"/>
                <a:endParaRPr lang="zh-CN" altLang="en-US">
                  <a:latin typeface="Times New Roman" panose="02020603050405020304" pitchFamily="2" charset="0"/>
                  <a:ea typeface="Times New Roman" panose="02020603050405020304" pitchFamily="2" charset="0"/>
                </a:endParaRPr>
              </a:p>
            </p:txBody>
          </p:sp>
          <p:sp>
            <p:nvSpPr>
              <p:cNvPr id="16" name="椭圆 43018"/>
              <p:cNvSpPr/>
              <p:nvPr/>
            </p:nvSpPr>
            <p:spPr>
              <a:xfrm>
                <a:off x="5110" y="7072"/>
                <a:ext cx="2098" cy="1022"/>
              </a:xfrm>
              <a:prstGeom prst="ellipse">
                <a:avLst/>
              </a:prstGeom>
              <a:solidFill>
                <a:schemeClr val="bg1"/>
              </a:solidFill>
              <a:ln w="19050" cap="flat" cmpd="sng">
                <a:solidFill>
                  <a:srgbClr val="0000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lIns="90170" tIns="0" rIns="90170" bIns="46990" anchor="ctr"/>
              <a:p>
                <a:pPr lvl="0" algn="ctr"/>
                <a:r>
                  <a:rPr lang="en-US" altLang="zh-CN" sz="2800" b="1" dirty="0">
                    <a:solidFill>
                      <a:schemeClr val="accent6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month</a:t>
                </a:r>
                <a:endParaRPr lang="en-US" altLang="zh-CN" sz="2800" b="1" dirty="0">
                  <a:solidFill>
                    <a:schemeClr val="accent6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" name="直接连接符 43019"/>
              <p:cNvSpPr/>
              <p:nvPr/>
            </p:nvSpPr>
            <p:spPr>
              <a:xfrm flipV="1">
                <a:off x="6148" y="5965"/>
                <a:ext cx="1119" cy="1137"/>
              </a:xfrm>
              <a:prstGeom prst="line">
                <a:avLst/>
              </a:prstGeom>
              <a:ln w="19050" cap="flat" cmpd="sng">
                <a:solidFill>
                  <a:srgbClr val="0000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 algn="ctr"/>
                <a:endParaRPr lang="zh-CN" altLang="en-US">
                  <a:latin typeface="Times New Roman" panose="02020603050405020304" pitchFamily="2" charset="0"/>
                  <a:ea typeface="Times New Roman" panose="02020603050405020304" pitchFamily="2" charset="0"/>
                </a:endParaRPr>
              </a:p>
            </p:txBody>
          </p:sp>
        </p:grpSp>
        <p:sp>
          <p:nvSpPr>
            <p:cNvPr id="43016" name="菱形 43016"/>
            <p:cNvSpPr/>
            <p:nvPr/>
          </p:nvSpPr>
          <p:spPr>
            <a:xfrm>
              <a:off x="5598" y="5621"/>
              <a:ext cx="3302" cy="1588"/>
            </a:xfrm>
            <a:prstGeom prst="diamond">
              <a:avLst/>
            </a:prstGeom>
            <a:solidFill>
              <a:schemeClr val="bg1"/>
            </a:solidFill>
            <a:ln w="19050" cap="flat" cmpd="sng">
              <a:solidFill>
                <a:srgbClr val="0000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170" tIns="46990" rIns="90170" bIns="46990" anchor="ctr"/>
            <a:p>
              <a:pPr lvl="0" algn="ctr"/>
              <a:r>
                <a:rPr lang="en-US" altLang="zh-CN" sz="2800" b="1" dirty="0">
                  <a:solidFill>
                    <a:schemeClr val="accent6"/>
                  </a:solidFill>
                  <a:latin typeface="Arial" panose="020B0604020202020204" pitchFamily="34" charset="0"/>
                  <a:ea typeface="Times New Roman" panose="02020603050405020304" pitchFamily="2" charset="0"/>
                </a:rPr>
                <a:t>orders</a:t>
              </a:r>
              <a:endParaRPr lang="en-US" altLang="zh-CN" sz="2800" b="1" dirty="0">
                <a:solidFill>
                  <a:schemeClr val="accent6"/>
                </a:solidFill>
                <a:latin typeface="Arial" panose="020B0604020202020204" pitchFamily="34" charset="0"/>
                <a:ea typeface="Times New Roman" panose="02020603050405020304" pitchFamily="2" charset="0"/>
              </a:endParaRPr>
            </a:p>
          </p:txBody>
        </p:sp>
        <p:sp>
          <p:nvSpPr>
            <p:cNvPr id="43013" name="文本框 43013"/>
            <p:cNvSpPr txBox="1"/>
            <p:nvPr/>
          </p:nvSpPr>
          <p:spPr>
            <a:xfrm>
              <a:off x="1126" y="5996"/>
              <a:ext cx="3402" cy="826"/>
            </a:xfrm>
            <a:prstGeom prst="rect">
              <a:avLst/>
            </a:prstGeom>
            <a:noFill/>
            <a:ln w="19050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90170" tIns="46990" rIns="90170" bIns="46990" anchor="t">
              <a:spAutoFit/>
            </a:bodyPr>
            <a:p>
              <a:pPr lvl="0" algn="ctr"/>
              <a:r>
                <a:rPr lang="en-US" altLang="zh-CN" sz="2800" b="1" dirty="0">
                  <a:latin typeface="Arial" panose="020B0604020202020204" pitchFamily="34" charset="0"/>
                  <a:ea typeface="Times New Roman" panose="02020603050405020304" pitchFamily="2" charset="0"/>
                </a:rPr>
                <a:t>customers</a:t>
              </a:r>
              <a:endParaRPr lang="en-US" altLang="zh-CN" sz="2800" b="1" dirty="0">
                <a:latin typeface="Arial" panose="020B0604020202020204" pitchFamily="34" charset="0"/>
                <a:ea typeface="Times New Roman" panose="02020603050405020304" pitchFamily="2" charset="0"/>
              </a:endParaRPr>
            </a:p>
          </p:txBody>
        </p:sp>
        <p:sp>
          <p:nvSpPr>
            <p:cNvPr id="43014" name="文本框 43014"/>
            <p:cNvSpPr txBox="1"/>
            <p:nvPr/>
          </p:nvSpPr>
          <p:spPr>
            <a:xfrm>
              <a:off x="10033" y="5961"/>
              <a:ext cx="3402" cy="826"/>
            </a:xfrm>
            <a:prstGeom prst="rect">
              <a:avLst/>
            </a:prstGeom>
            <a:noFill/>
            <a:ln w="19050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90170" tIns="46990" rIns="90170" bIns="46990" anchor="t">
              <a:spAutoFit/>
            </a:bodyPr>
            <a:p>
              <a:pPr lvl="0" algn="ctr"/>
              <a:r>
                <a:rPr lang="en-US" altLang="zh-CN" sz="2800" b="1" dirty="0">
                  <a:latin typeface="Arial" panose="020B0604020202020204" pitchFamily="34" charset="0"/>
                  <a:ea typeface="Times New Roman" panose="02020603050405020304" pitchFamily="2" charset="0"/>
                </a:rPr>
                <a:t>agents</a:t>
              </a:r>
              <a:endParaRPr lang="en-US" altLang="zh-CN" sz="2800" b="1" dirty="0">
                <a:latin typeface="Arial" panose="020B0604020202020204" pitchFamily="34" charset="0"/>
                <a:ea typeface="Times New Roman" panose="02020603050405020304" pitchFamily="2" charset="0"/>
              </a:endParaRPr>
            </a:p>
          </p:txBody>
        </p:sp>
        <p:sp>
          <p:nvSpPr>
            <p:cNvPr id="43015" name="直接连接符 43015"/>
            <p:cNvSpPr/>
            <p:nvPr/>
          </p:nvSpPr>
          <p:spPr>
            <a:xfrm flipV="1">
              <a:off x="4528" y="6397"/>
              <a:ext cx="1134" cy="2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43017" name="直接连接符 43017"/>
            <p:cNvSpPr/>
            <p:nvPr/>
          </p:nvSpPr>
          <p:spPr>
            <a:xfrm flipV="1">
              <a:off x="8900" y="6414"/>
              <a:ext cx="1134" cy="2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9" name="文本框 43014"/>
            <p:cNvSpPr txBox="1"/>
            <p:nvPr/>
          </p:nvSpPr>
          <p:spPr>
            <a:xfrm>
              <a:off x="5498" y="3618"/>
              <a:ext cx="3402" cy="826"/>
            </a:xfrm>
            <a:prstGeom prst="rect">
              <a:avLst/>
            </a:prstGeom>
            <a:noFill/>
            <a:ln w="19050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90170" tIns="46990" rIns="90170" bIns="46990" anchor="t">
              <a:spAutoFit/>
            </a:bodyPr>
            <a:p>
              <a:pPr lvl="0" algn="ctr"/>
              <a:r>
                <a:rPr lang="en-US" altLang="zh-CN" sz="2800" b="1" dirty="0">
                  <a:latin typeface="Arial" panose="020B0604020202020204" pitchFamily="34" charset="0"/>
                  <a:ea typeface="Times New Roman" panose="02020603050405020304" pitchFamily="2" charset="0"/>
                </a:rPr>
                <a:t>products</a:t>
              </a:r>
              <a:endParaRPr lang="en-US" altLang="zh-CN" sz="2800" b="1" dirty="0">
                <a:latin typeface="Arial" panose="020B0604020202020204" pitchFamily="34" charset="0"/>
                <a:ea typeface="Times New Roman" panose="02020603050405020304" pitchFamily="2" charset="0"/>
              </a:endParaRPr>
            </a:p>
          </p:txBody>
        </p:sp>
        <p:sp>
          <p:nvSpPr>
            <p:cNvPr id="10" name="直接连接符 43017"/>
            <p:cNvSpPr/>
            <p:nvPr/>
          </p:nvSpPr>
          <p:spPr>
            <a:xfrm flipV="1">
              <a:off x="7266" y="4492"/>
              <a:ext cx="1" cy="1134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881630" y="2651125"/>
            <a:ext cx="3442970" cy="1494790"/>
            <a:chOff x="4533" y="4740"/>
            <a:chExt cx="5422" cy="2354"/>
          </a:xfrm>
          <a:noFill/>
        </p:grpSpPr>
        <p:sp>
          <p:nvSpPr>
            <p:cNvPr id="5" name="文本框 4"/>
            <p:cNvSpPr txBox="1"/>
            <p:nvPr/>
          </p:nvSpPr>
          <p:spPr>
            <a:xfrm>
              <a:off x="7250" y="4740"/>
              <a:ext cx="1387" cy="72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pPr algn="dist"/>
              <a:r>
                <a:rPr lang="en-US" altLang="zh-CN" b="1">
                  <a:solidFill>
                    <a:srgbClr val="FF0000"/>
                  </a:solidFill>
                  <a:latin typeface="Arial" panose="020B0604020202020204" pitchFamily="34" charset="0"/>
                </a:rPr>
                <a:t>(?,?)</a:t>
              </a:r>
              <a:endParaRPr lang="en-US" altLang="zh-CN" b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4533" y="6369"/>
              <a:ext cx="1318" cy="72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pPr algn="dist"/>
              <a:r>
                <a:rPr lang="en-US" altLang="zh-CN" b="1">
                  <a:solidFill>
                    <a:srgbClr val="FF0000"/>
                  </a:solidFill>
                  <a:latin typeface="Arial" panose="020B0604020202020204" pitchFamily="34" charset="0"/>
                </a:rPr>
                <a:t>(?,?)</a:t>
              </a:r>
              <a:endParaRPr lang="en-US" altLang="zh-CN" b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637" y="6338"/>
              <a:ext cx="1318" cy="72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pPr algn="dist"/>
              <a:r>
                <a:rPr lang="en-US" altLang="zh-CN" b="1">
                  <a:solidFill>
                    <a:srgbClr val="FF0000"/>
                  </a:solidFill>
                  <a:latin typeface="Arial" panose="020B0604020202020204" pitchFamily="34" charset="0"/>
                </a:rPr>
                <a:t>(?,?)</a:t>
              </a:r>
              <a:endParaRPr lang="en-US" altLang="zh-CN" b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N-ary Relationships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>
                <a:solidFill>
                  <a:schemeClr val="accent6"/>
                </a:solidFill>
              </a:rPr>
              <a:t>例：汽车销售的例子</a:t>
            </a:r>
            <a:endParaRPr lang="zh-CN">
              <a:solidFill>
                <a:schemeClr val="accent6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03750" y="2651125"/>
            <a:ext cx="880745" cy="4603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dist"/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</a:rPr>
              <a:t>(0,1)</a:t>
            </a:r>
            <a:endParaRPr lang="en-US" altLang="zh-CN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878455" y="3665855"/>
            <a:ext cx="3442970" cy="479425"/>
            <a:chOff x="4533" y="5773"/>
            <a:chExt cx="5422" cy="755"/>
          </a:xfrm>
        </p:grpSpPr>
        <p:sp>
          <p:nvSpPr>
            <p:cNvPr id="7" name="文本框 6"/>
            <p:cNvSpPr txBox="1"/>
            <p:nvPr/>
          </p:nvSpPr>
          <p:spPr>
            <a:xfrm>
              <a:off x="4533" y="5804"/>
              <a:ext cx="1318" cy="72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p>
              <a:pPr algn="dist"/>
              <a:r>
                <a:rPr lang="en-US" altLang="zh-CN" b="1">
                  <a:solidFill>
                    <a:srgbClr val="FF0000"/>
                  </a:solidFill>
                  <a:latin typeface="Arial" panose="020B0604020202020204" pitchFamily="34" charset="0"/>
                </a:rPr>
                <a:t>(0,N)</a:t>
              </a:r>
              <a:endParaRPr lang="en-US" altLang="zh-CN" b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8637" y="5773"/>
              <a:ext cx="1318" cy="72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p>
              <a:pPr algn="dist"/>
              <a:r>
                <a:rPr lang="en-US" altLang="zh-CN" b="1">
                  <a:solidFill>
                    <a:srgbClr val="FF0000"/>
                  </a:solidFill>
                  <a:latin typeface="Arial" panose="020B0604020202020204" pitchFamily="34" charset="0"/>
                </a:rPr>
                <a:t>(0,N)</a:t>
              </a:r>
              <a:endParaRPr lang="en-US" altLang="zh-CN" b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15010" y="1866900"/>
            <a:ext cx="7816215" cy="3649980"/>
            <a:chOff x="1126" y="3618"/>
            <a:chExt cx="12309" cy="5748"/>
          </a:xfrm>
        </p:grpSpPr>
        <p:grpSp>
          <p:nvGrpSpPr>
            <p:cNvPr id="13" name="组合 12"/>
            <p:cNvGrpSpPr/>
            <p:nvPr/>
          </p:nvGrpSpPr>
          <p:grpSpPr>
            <a:xfrm>
              <a:off x="4384" y="7208"/>
              <a:ext cx="6020" cy="2158"/>
              <a:chOff x="4384" y="5965"/>
              <a:chExt cx="6020" cy="2158"/>
            </a:xfrm>
          </p:grpSpPr>
          <p:sp>
            <p:nvSpPr>
              <p:cNvPr id="11" name="椭圆 43018"/>
              <p:cNvSpPr/>
              <p:nvPr/>
            </p:nvSpPr>
            <p:spPr>
              <a:xfrm>
                <a:off x="7997" y="7101"/>
                <a:ext cx="2407" cy="1022"/>
              </a:xfrm>
              <a:prstGeom prst="ellipse">
                <a:avLst/>
              </a:prstGeom>
              <a:solidFill>
                <a:schemeClr val="bg1"/>
              </a:solidFill>
              <a:ln w="19050" cap="flat" cmpd="sng">
                <a:solidFill>
                  <a:srgbClr val="0000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lIns="90170" tIns="0" rIns="90170" bIns="46990" anchor="ctr"/>
              <a:p>
                <a:pPr lvl="0" algn="ctr"/>
                <a:r>
                  <a:rPr lang="en-US" altLang="zh-CN" sz="2800" b="1" dirty="0">
                    <a:solidFill>
                      <a:schemeClr val="accent6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orddate</a:t>
                </a:r>
                <a:endParaRPr lang="en-US" altLang="zh-CN" sz="2800" b="1" dirty="0">
                  <a:solidFill>
                    <a:schemeClr val="accent6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直接连接符 43019"/>
              <p:cNvSpPr/>
              <p:nvPr/>
            </p:nvSpPr>
            <p:spPr>
              <a:xfrm flipH="1" flipV="1">
                <a:off x="7250" y="5967"/>
                <a:ext cx="1501" cy="1108"/>
              </a:xfrm>
              <a:prstGeom prst="line">
                <a:avLst/>
              </a:prstGeom>
              <a:ln w="19050" cap="flat" cmpd="sng">
                <a:solidFill>
                  <a:srgbClr val="0000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 algn="ctr"/>
                <a:endParaRPr lang="zh-CN" altLang="en-US">
                  <a:latin typeface="Times New Roman" panose="02020603050405020304" pitchFamily="2" charset="0"/>
                  <a:ea typeface="Times New Roman" panose="02020603050405020304" pitchFamily="2" charset="0"/>
                </a:endParaRPr>
              </a:p>
            </p:txBody>
          </p:sp>
          <p:sp>
            <p:nvSpPr>
              <p:cNvPr id="14" name="椭圆 43018"/>
              <p:cNvSpPr/>
              <p:nvPr/>
            </p:nvSpPr>
            <p:spPr>
              <a:xfrm>
                <a:off x="4384" y="7075"/>
                <a:ext cx="2098" cy="1022"/>
              </a:xfrm>
              <a:prstGeom prst="ellipse">
                <a:avLst/>
              </a:prstGeom>
              <a:solidFill>
                <a:schemeClr val="bg1"/>
              </a:solidFill>
              <a:ln w="19050" cap="flat" cmpd="sng">
                <a:solidFill>
                  <a:srgbClr val="0000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lIns="90170" tIns="0" rIns="90170" bIns="46990" anchor="ctr"/>
              <a:p>
                <a:pPr lvl="0" algn="ctr"/>
                <a:r>
                  <a:rPr lang="en-US" altLang="zh-CN" sz="2800" b="1" dirty="0">
                    <a:solidFill>
                      <a:schemeClr val="accent6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ordno</a:t>
                </a:r>
                <a:endParaRPr lang="en-US" altLang="zh-CN" sz="2800" b="1" dirty="0">
                  <a:solidFill>
                    <a:schemeClr val="accent6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" name="直接连接符 43019"/>
              <p:cNvSpPr/>
              <p:nvPr/>
            </p:nvSpPr>
            <p:spPr>
              <a:xfrm flipV="1">
                <a:off x="5661" y="5965"/>
                <a:ext cx="1604" cy="1136"/>
              </a:xfrm>
              <a:prstGeom prst="line">
                <a:avLst/>
              </a:prstGeom>
              <a:ln w="19050" cap="flat" cmpd="sng">
                <a:solidFill>
                  <a:srgbClr val="0000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 algn="ctr"/>
                <a:endParaRPr lang="zh-CN" altLang="en-US">
                  <a:latin typeface="Times New Roman" panose="02020603050405020304" pitchFamily="2" charset="0"/>
                  <a:ea typeface="Times New Roman" panose="02020603050405020304" pitchFamily="2" charset="0"/>
                </a:endParaRPr>
              </a:p>
            </p:txBody>
          </p:sp>
        </p:grpSp>
        <p:sp>
          <p:nvSpPr>
            <p:cNvPr id="43016" name="菱形 43016"/>
            <p:cNvSpPr/>
            <p:nvPr/>
          </p:nvSpPr>
          <p:spPr>
            <a:xfrm>
              <a:off x="5598" y="5621"/>
              <a:ext cx="3302" cy="1588"/>
            </a:xfrm>
            <a:prstGeom prst="diamond">
              <a:avLst/>
            </a:prstGeom>
            <a:solidFill>
              <a:schemeClr val="bg1"/>
            </a:solidFill>
            <a:ln w="19050" cap="flat" cmpd="sng">
              <a:solidFill>
                <a:srgbClr val="0000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170" tIns="46990" rIns="90170" bIns="46990" anchor="ctr"/>
            <a:p>
              <a:pPr lvl="0" algn="ctr"/>
              <a:r>
                <a:rPr lang="en-US" altLang="zh-CN" sz="2800" b="1" dirty="0">
                  <a:solidFill>
                    <a:schemeClr val="accent6"/>
                  </a:solidFill>
                  <a:latin typeface="Arial" panose="020B0604020202020204" pitchFamily="34" charset="0"/>
                  <a:ea typeface="Times New Roman" panose="02020603050405020304" pitchFamily="2" charset="0"/>
                </a:rPr>
                <a:t>orders</a:t>
              </a:r>
              <a:endParaRPr lang="en-US" altLang="zh-CN" sz="2800" b="1" dirty="0">
                <a:solidFill>
                  <a:schemeClr val="accent6"/>
                </a:solidFill>
                <a:latin typeface="Arial" panose="020B0604020202020204" pitchFamily="34" charset="0"/>
                <a:ea typeface="Times New Roman" panose="02020603050405020304" pitchFamily="2" charset="0"/>
              </a:endParaRPr>
            </a:p>
          </p:txBody>
        </p:sp>
        <p:sp>
          <p:nvSpPr>
            <p:cNvPr id="43013" name="文本框 43013"/>
            <p:cNvSpPr txBox="1"/>
            <p:nvPr/>
          </p:nvSpPr>
          <p:spPr>
            <a:xfrm>
              <a:off x="1126" y="5996"/>
              <a:ext cx="3402" cy="826"/>
            </a:xfrm>
            <a:prstGeom prst="rect">
              <a:avLst/>
            </a:prstGeom>
            <a:noFill/>
            <a:ln w="19050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90170" tIns="46990" rIns="90170" bIns="46990" anchor="t">
              <a:spAutoFit/>
            </a:bodyPr>
            <a:p>
              <a:pPr lvl="0" algn="ctr"/>
              <a:r>
                <a:rPr lang="en-US" altLang="zh-CN" sz="2800" b="1" dirty="0">
                  <a:latin typeface="Arial" panose="020B0604020202020204" pitchFamily="34" charset="0"/>
                  <a:ea typeface="Times New Roman" panose="02020603050405020304" pitchFamily="2" charset="0"/>
                </a:rPr>
                <a:t>customers</a:t>
              </a:r>
              <a:endParaRPr lang="en-US" altLang="zh-CN" sz="2800" b="1" dirty="0">
                <a:latin typeface="Arial" panose="020B0604020202020204" pitchFamily="34" charset="0"/>
                <a:ea typeface="Times New Roman" panose="02020603050405020304" pitchFamily="2" charset="0"/>
              </a:endParaRPr>
            </a:p>
          </p:txBody>
        </p:sp>
        <p:sp>
          <p:nvSpPr>
            <p:cNvPr id="43014" name="文本框 43014"/>
            <p:cNvSpPr txBox="1"/>
            <p:nvPr/>
          </p:nvSpPr>
          <p:spPr>
            <a:xfrm>
              <a:off x="10033" y="5961"/>
              <a:ext cx="3402" cy="826"/>
            </a:xfrm>
            <a:prstGeom prst="rect">
              <a:avLst/>
            </a:prstGeom>
            <a:noFill/>
            <a:ln w="19050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90170" tIns="46990" rIns="90170" bIns="46990" anchor="t">
              <a:spAutoFit/>
            </a:bodyPr>
            <a:p>
              <a:pPr lvl="0" algn="ctr"/>
              <a:r>
                <a:rPr lang="en-US" altLang="zh-CN" sz="2800" b="1" dirty="0">
                  <a:latin typeface="Arial" panose="020B0604020202020204" pitchFamily="34" charset="0"/>
                  <a:ea typeface="Times New Roman" panose="02020603050405020304" pitchFamily="2" charset="0"/>
                </a:rPr>
                <a:t>agents</a:t>
              </a:r>
              <a:endParaRPr lang="en-US" altLang="zh-CN" sz="2800" b="1" dirty="0">
                <a:latin typeface="Arial" panose="020B0604020202020204" pitchFamily="34" charset="0"/>
                <a:ea typeface="Times New Roman" panose="02020603050405020304" pitchFamily="2" charset="0"/>
              </a:endParaRPr>
            </a:p>
          </p:txBody>
        </p:sp>
        <p:sp>
          <p:nvSpPr>
            <p:cNvPr id="43015" name="直接连接符 43015"/>
            <p:cNvSpPr/>
            <p:nvPr/>
          </p:nvSpPr>
          <p:spPr>
            <a:xfrm flipV="1">
              <a:off x="4528" y="6397"/>
              <a:ext cx="1134" cy="2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43017" name="直接连接符 43017"/>
            <p:cNvSpPr/>
            <p:nvPr/>
          </p:nvSpPr>
          <p:spPr>
            <a:xfrm flipV="1">
              <a:off x="8900" y="6414"/>
              <a:ext cx="1134" cy="2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9" name="文本框 43014"/>
            <p:cNvSpPr txBox="1"/>
            <p:nvPr/>
          </p:nvSpPr>
          <p:spPr>
            <a:xfrm>
              <a:off x="5498" y="3618"/>
              <a:ext cx="3402" cy="826"/>
            </a:xfrm>
            <a:prstGeom prst="rect">
              <a:avLst/>
            </a:prstGeom>
            <a:noFill/>
            <a:ln w="19050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90170" tIns="46990" rIns="90170" bIns="46990" anchor="t">
              <a:spAutoFit/>
            </a:bodyPr>
            <a:p>
              <a:pPr lvl="0" algn="ctr"/>
              <a:r>
                <a:rPr lang="en-US" altLang="zh-CN" sz="2800" b="1" dirty="0">
                  <a:latin typeface="Arial" panose="020B0604020202020204" pitchFamily="34" charset="0"/>
                  <a:ea typeface="Times New Roman" panose="02020603050405020304" pitchFamily="2" charset="0"/>
                </a:rPr>
                <a:t>vehicle</a:t>
              </a:r>
              <a:r>
                <a:rPr lang="en-US" altLang="zh-CN" sz="2800" b="1" dirty="0">
                  <a:latin typeface="Arial" panose="020B0604020202020204" pitchFamily="34" charset="0"/>
                  <a:ea typeface="宋体" panose="02010600030101010101" pitchFamily="2" charset="-122"/>
                </a:rPr>
                <a:t>s</a:t>
              </a:r>
              <a:endPara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" name="直接连接符 43017"/>
            <p:cNvSpPr/>
            <p:nvPr/>
          </p:nvSpPr>
          <p:spPr>
            <a:xfrm flipV="1">
              <a:off x="7266" y="4492"/>
              <a:ext cx="1" cy="1134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9218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r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x-none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9219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9220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en-US" altLang="x-none" dirty="0">
                <a:ea typeface="宋体" panose="02010600030101010101" pitchFamily="2" charset="-122"/>
              </a:rPr>
              <a:t>Ch6  Database Design</a:t>
            </a:r>
            <a:endParaRPr lang="en-US" altLang="x-none" dirty="0">
              <a:ea typeface="宋体" panose="02010600030101010101" pitchFamily="2" charset="-122"/>
            </a:endParaRPr>
          </a:p>
        </p:txBody>
      </p:sp>
      <p:sp>
        <p:nvSpPr>
          <p:cNvPr id="9221" name="Rectangle 3"/>
          <p:cNvSpPr>
            <a:spLocks noGrp="1"/>
          </p:cNvSpPr>
          <p:nvPr>
            <p:ph type="body"/>
          </p:nvPr>
        </p:nvSpPr>
        <p:spPr/>
        <p:txBody>
          <a:bodyPr wrap="square" anchor="t"/>
          <a:p>
            <a:pPr marL="457200" lvl="0" indent="-457200" eaLnBrk="1" hangingPunct="1">
              <a:lnSpc>
                <a:spcPct val="120000"/>
              </a:lnSpc>
            </a:pPr>
            <a:r>
              <a:rPr lang="en-US" altLang="x-none" sz="3200" dirty="0">
                <a:ea typeface="宋体" panose="02010600030101010101" pitchFamily="2" charset="-122"/>
              </a:rPr>
              <a:t>Problems</a:t>
            </a:r>
            <a:endParaRPr lang="en-US" altLang="x-none" sz="3200" dirty="0">
              <a:ea typeface="宋体" panose="02010600030101010101" pitchFamily="2" charset="-122"/>
            </a:endParaRPr>
          </a:p>
          <a:p>
            <a:pPr marL="914400" lvl="1" indent="-457200" eaLnBrk="1" hangingPunct="1">
              <a:lnSpc>
                <a:spcPct val="120000"/>
              </a:lnSpc>
              <a:buAutoNum type="arabicParenR"/>
            </a:pPr>
            <a:r>
              <a:rPr lang="en-US" altLang="x-none" sz="3200" dirty="0">
                <a:ea typeface="宋体" panose="02010600030101010101" pitchFamily="2" charset="-122"/>
              </a:rPr>
              <a:t>redundency（</a:t>
            </a:r>
            <a:r>
              <a:rPr lang="zh-CN" altLang="en-US" sz="3200" dirty="0">
                <a:ea typeface="宋体" panose="02010600030101010101" pitchFamily="2" charset="-122"/>
              </a:rPr>
              <a:t>数据冗余）</a:t>
            </a:r>
            <a:endParaRPr lang="zh-CN" altLang="en-US" sz="3200" dirty="0">
              <a:ea typeface="宋体" panose="02010600030101010101" pitchFamily="2" charset="-122"/>
            </a:endParaRPr>
          </a:p>
          <a:p>
            <a:pPr marL="914400" lvl="1" indent="-457200" eaLnBrk="1" hangingPunct="1">
              <a:lnSpc>
                <a:spcPct val="120000"/>
              </a:lnSpc>
              <a:buAutoNum type="arabicParenR"/>
            </a:pPr>
            <a:r>
              <a:rPr lang="en-US" altLang="x-none" sz="3200" dirty="0">
                <a:ea typeface="宋体" panose="02010600030101010101" pitchFamily="2" charset="-122"/>
              </a:rPr>
              <a:t>abnormity of update（</a:t>
            </a:r>
            <a:r>
              <a:rPr lang="zh-CN" altLang="en-US" sz="3200" dirty="0">
                <a:ea typeface="宋体" panose="02010600030101010101" pitchFamily="2" charset="-122"/>
              </a:rPr>
              <a:t>修改异常）</a:t>
            </a:r>
            <a:endParaRPr lang="zh-CN" altLang="en-US" sz="3200" dirty="0">
              <a:ea typeface="宋体" panose="02010600030101010101" pitchFamily="2" charset="-122"/>
            </a:endParaRPr>
          </a:p>
          <a:p>
            <a:pPr marL="914400" lvl="1" indent="-457200" eaLnBrk="1" hangingPunct="1">
              <a:lnSpc>
                <a:spcPct val="120000"/>
              </a:lnSpc>
              <a:buAutoNum type="arabicParenR"/>
            </a:pPr>
            <a:r>
              <a:rPr lang="en-US" altLang="x-none" sz="3200" dirty="0">
                <a:ea typeface="宋体" panose="02010600030101010101" pitchFamily="2" charset="-122"/>
              </a:rPr>
              <a:t>abnormity of delete（</a:t>
            </a:r>
            <a:r>
              <a:rPr lang="zh-CN" altLang="en-US" sz="3200" dirty="0">
                <a:ea typeface="宋体" panose="02010600030101010101" pitchFamily="2" charset="-122"/>
              </a:rPr>
              <a:t>删除异常）</a:t>
            </a:r>
            <a:endParaRPr lang="zh-CN" altLang="en-US" sz="3200" dirty="0">
              <a:ea typeface="宋体" panose="02010600030101010101" pitchFamily="2" charset="-122"/>
            </a:endParaRPr>
          </a:p>
          <a:p>
            <a:pPr marL="914400" lvl="1" indent="-457200" eaLnBrk="1" hangingPunct="1">
              <a:lnSpc>
                <a:spcPct val="120000"/>
              </a:lnSpc>
              <a:buAutoNum type="arabicParenR"/>
            </a:pPr>
            <a:r>
              <a:rPr lang="en-US" altLang="x-none" sz="3200" dirty="0">
                <a:ea typeface="宋体" panose="02010600030101010101" pitchFamily="2" charset="-122"/>
              </a:rPr>
              <a:t>abnormity of insert（</a:t>
            </a:r>
            <a:r>
              <a:rPr lang="zh-CN" altLang="en-US" sz="3200" dirty="0">
                <a:ea typeface="宋体" panose="02010600030101010101" pitchFamily="2" charset="-122"/>
              </a:rPr>
              <a:t>插入异常）</a:t>
            </a:r>
            <a:endParaRPr lang="zh-CN" altLang="en-US" sz="3200" dirty="0">
              <a:ea typeface="宋体" panose="02010600030101010101" pitchFamily="2" charset="-122"/>
            </a:endParaRPr>
          </a:p>
        </p:txBody>
      </p:sp>
      <p:sp>
        <p:nvSpPr>
          <p:cNvPr id="9222" name="动作按钮: 前进或下一项 9222">
            <a:hlinkClick r:id="rId1" action="ppaction://hlinksldjump"/>
          </p:cNvPr>
          <p:cNvSpPr/>
          <p:nvPr/>
        </p:nvSpPr>
        <p:spPr>
          <a:xfrm>
            <a:off x="8172450" y="6094413"/>
            <a:ext cx="504825" cy="360362"/>
          </a:xfrm>
          <a:prstGeom prst="actionButtonForwardNext">
            <a:avLst/>
          </a:prstGeom>
          <a:solidFill>
            <a:srgbClr val="CCFFFF"/>
          </a:solidFill>
          <a:ln w="9525">
            <a:noFill/>
          </a:ln>
        </p:spPr>
        <p:txBody>
          <a:bodyPr anchor="t"/>
          <a:p>
            <a:pPr lvl="0" algn="ctr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N-ary Relationships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638800"/>
          </a:xfrm>
        </p:spPr>
        <p:txBody>
          <a:bodyPr/>
          <a:p>
            <a:r>
              <a:rPr lang="zh-CN" altLang="zh-CN">
                <a:solidFill>
                  <a:schemeClr val="accent6"/>
                </a:solidFill>
              </a:rPr>
              <a:t>一个多元联系，也可以用若干个二元联系</a:t>
            </a:r>
            <a:r>
              <a:rPr lang="en-US" altLang="zh-CN">
                <a:solidFill>
                  <a:schemeClr val="accent6"/>
                </a:solidFill>
              </a:rPr>
              <a:t>(binary relationship)</a:t>
            </a:r>
            <a:r>
              <a:rPr lang="zh-CN" altLang="zh-CN">
                <a:solidFill>
                  <a:schemeClr val="accent6"/>
                </a:solidFill>
              </a:rPr>
              <a:t>来表示</a:t>
            </a:r>
            <a:endParaRPr lang="zh-CN" altLang="zh-CN">
              <a:solidFill>
                <a:schemeClr val="accent6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70730" y="2901315"/>
            <a:ext cx="880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</a:rPr>
              <a:t>(0,N)</a:t>
            </a:r>
            <a:endParaRPr lang="en-US" altLang="zh-CN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29690" y="2923540"/>
            <a:ext cx="8369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</a:rPr>
              <a:t>(0,N)</a:t>
            </a:r>
            <a:endParaRPr lang="en-US" altLang="zh-CN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060565" y="2870200"/>
            <a:ext cx="8369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</a:rPr>
              <a:t>(0,N)</a:t>
            </a:r>
            <a:endParaRPr lang="en-US" altLang="zh-CN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43016" name="菱形 43016"/>
          <p:cNvSpPr/>
          <p:nvPr/>
        </p:nvSpPr>
        <p:spPr>
          <a:xfrm>
            <a:off x="1458595" y="3624580"/>
            <a:ext cx="1416685" cy="627380"/>
          </a:xfrm>
          <a:prstGeom prst="diamond">
            <a:avLst/>
          </a:prstGeom>
          <a:solidFill>
            <a:schemeClr val="bg1"/>
          </a:solidFill>
          <a:ln w="19050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170" tIns="46990" rIns="90170" bIns="46990" anchor="ctr"/>
          <a:p>
            <a:pPr lvl="0" algn="ctr"/>
            <a:r>
              <a:rPr lang="en-US" altLang="zh-CN" sz="2800" b="1" dirty="0">
                <a:solidFill>
                  <a:schemeClr val="accent6"/>
                </a:solidFill>
                <a:latin typeface="Arial" panose="020B0604020202020204" pitchFamily="34" charset="0"/>
                <a:ea typeface="Times New Roman" panose="02020603050405020304" pitchFamily="2" charset="0"/>
              </a:rPr>
              <a:t>R1</a:t>
            </a:r>
            <a:endParaRPr lang="en-US" altLang="zh-CN" sz="2800" b="1" dirty="0">
              <a:solidFill>
                <a:schemeClr val="accent6"/>
              </a:solidFill>
              <a:latin typeface="Arial" panose="020B0604020202020204" pitchFamily="34" charset="0"/>
              <a:ea typeface="Times New Roman" panose="02020603050405020304" pitchFamily="2" charset="0"/>
            </a:endParaRPr>
          </a:p>
        </p:txBody>
      </p:sp>
      <p:sp>
        <p:nvSpPr>
          <p:cNvPr id="43013" name="文本框 43013"/>
          <p:cNvSpPr txBox="1"/>
          <p:nvPr/>
        </p:nvSpPr>
        <p:spPr>
          <a:xfrm>
            <a:off x="715010" y="2228850"/>
            <a:ext cx="2160270" cy="52451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0170" tIns="46990" rIns="90170" bIns="46990" anchor="t">
            <a:spAutoFit/>
          </a:bodyPr>
          <a:p>
            <a:pPr lvl="0" algn="ctr"/>
            <a:r>
              <a:rPr lang="en-US" altLang="zh-CN" sz="2800" b="1" dirty="0">
                <a:latin typeface="Arial" panose="020B0604020202020204" pitchFamily="34" charset="0"/>
                <a:ea typeface="Times New Roman" panose="02020603050405020304" pitchFamily="2" charset="0"/>
              </a:rPr>
              <a:t>customers</a:t>
            </a:r>
            <a:endParaRPr lang="en-US" altLang="zh-CN" sz="2800" b="1" dirty="0">
              <a:latin typeface="Arial" panose="020B0604020202020204" pitchFamily="34" charset="0"/>
              <a:ea typeface="Times New Roman" panose="02020603050405020304" pitchFamily="2" charset="0"/>
            </a:endParaRPr>
          </a:p>
        </p:txBody>
      </p:sp>
      <p:sp>
        <p:nvSpPr>
          <p:cNvPr id="43014" name="文本框 43014"/>
          <p:cNvSpPr txBox="1"/>
          <p:nvPr/>
        </p:nvSpPr>
        <p:spPr>
          <a:xfrm>
            <a:off x="6227445" y="2206625"/>
            <a:ext cx="2160270" cy="52451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0170" tIns="46990" rIns="90170" bIns="46990" anchor="t">
            <a:spAutoFit/>
          </a:bodyPr>
          <a:p>
            <a:pPr lvl="0" algn="ctr"/>
            <a:r>
              <a:rPr lang="en-US" altLang="zh-CN" sz="2800" b="1" dirty="0">
                <a:latin typeface="Arial" panose="020B0604020202020204" pitchFamily="34" charset="0"/>
                <a:ea typeface="Times New Roman" panose="02020603050405020304" pitchFamily="2" charset="0"/>
              </a:rPr>
              <a:t>agents</a:t>
            </a:r>
            <a:endParaRPr lang="en-US" altLang="zh-CN" sz="2800" b="1" dirty="0">
              <a:latin typeface="Arial" panose="020B0604020202020204" pitchFamily="34" charset="0"/>
              <a:ea typeface="Times New Roman" panose="02020603050405020304" pitchFamily="2" charset="0"/>
            </a:endParaRPr>
          </a:p>
        </p:txBody>
      </p:sp>
      <p:sp>
        <p:nvSpPr>
          <p:cNvPr id="43015" name="直接连接符 43015"/>
          <p:cNvSpPr/>
          <p:nvPr/>
        </p:nvSpPr>
        <p:spPr>
          <a:xfrm>
            <a:off x="2195830" y="4251960"/>
            <a:ext cx="1295400" cy="843915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algn="ctr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43017" name="直接连接符 43017"/>
          <p:cNvSpPr/>
          <p:nvPr/>
        </p:nvSpPr>
        <p:spPr>
          <a:xfrm flipV="1">
            <a:off x="5651500" y="4251325"/>
            <a:ext cx="1440180" cy="836295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algn="ctr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9" name="文本框 43014"/>
          <p:cNvSpPr txBox="1"/>
          <p:nvPr/>
        </p:nvSpPr>
        <p:spPr>
          <a:xfrm>
            <a:off x="3491230" y="2225675"/>
            <a:ext cx="2160270" cy="52451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0170" tIns="46990" rIns="90170" bIns="46990" anchor="t">
            <a:spAutoFit/>
          </a:bodyPr>
          <a:p>
            <a:pPr lvl="0" algn="ctr"/>
            <a:r>
              <a:rPr lang="en-US" altLang="zh-CN" sz="2800" b="1" dirty="0">
                <a:latin typeface="Arial" panose="020B0604020202020204" pitchFamily="34" charset="0"/>
                <a:ea typeface="Times New Roman" panose="02020603050405020304" pitchFamily="2" charset="0"/>
              </a:rPr>
              <a:t>products</a:t>
            </a:r>
            <a:endParaRPr lang="en-US" altLang="zh-CN" sz="2800" b="1" dirty="0">
              <a:latin typeface="Arial" panose="020B0604020202020204" pitchFamily="34" charset="0"/>
              <a:ea typeface="Times New Roman" panose="02020603050405020304" pitchFamily="2" charset="0"/>
            </a:endParaRPr>
          </a:p>
        </p:txBody>
      </p:sp>
      <p:sp>
        <p:nvSpPr>
          <p:cNvPr id="10" name="直接连接符 43017"/>
          <p:cNvSpPr/>
          <p:nvPr/>
        </p:nvSpPr>
        <p:spPr>
          <a:xfrm flipV="1">
            <a:off x="4613910" y="2780665"/>
            <a:ext cx="635" cy="844550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algn="ctr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4" name="文本框 43014"/>
          <p:cNvSpPr txBox="1"/>
          <p:nvPr/>
        </p:nvSpPr>
        <p:spPr>
          <a:xfrm>
            <a:off x="3491230" y="5087620"/>
            <a:ext cx="2160270" cy="52451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0170" tIns="46990" rIns="90170" bIns="46990" anchor="t">
            <a:spAutoFit/>
          </a:bodyPr>
          <a:p>
            <a:pPr lvl="0" algn="ctr"/>
            <a:r>
              <a:rPr lang="en-US" altLang="zh-CN" sz="2800" b="1" dirty="0">
                <a:latin typeface="Arial" panose="020B0604020202020204" pitchFamily="34" charset="0"/>
                <a:ea typeface="Times New Roman" panose="02020603050405020304" pitchFamily="2" charset="0"/>
              </a:rPr>
              <a:t>orders</a:t>
            </a:r>
            <a:endParaRPr lang="en-US" altLang="zh-CN" sz="2800" b="1" dirty="0">
              <a:latin typeface="Arial" panose="020B0604020202020204" pitchFamily="34" charset="0"/>
              <a:ea typeface="Times New Roman" panose="02020603050405020304" pitchFamily="2" charset="0"/>
            </a:endParaRPr>
          </a:p>
        </p:txBody>
      </p:sp>
      <p:sp>
        <p:nvSpPr>
          <p:cNvPr id="5" name="菱形 43016"/>
          <p:cNvSpPr/>
          <p:nvPr/>
        </p:nvSpPr>
        <p:spPr>
          <a:xfrm>
            <a:off x="3862705" y="3624580"/>
            <a:ext cx="1416685" cy="627380"/>
          </a:xfrm>
          <a:prstGeom prst="diamond">
            <a:avLst/>
          </a:prstGeom>
          <a:solidFill>
            <a:schemeClr val="bg1"/>
          </a:solidFill>
          <a:ln w="19050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170" tIns="46990" rIns="90170" bIns="46990" anchor="ctr"/>
          <a:p>
            <a:pPr lvl="0" algn="ctr"/>
            <a:r>
              <a:rPr lang="en-US" altLang="zh-CN" sz="2800" b="1" dirty="0">
                <a:solidFill>
                  <a:schemeClr val="accent6"/>
                </a:solidFill>
                <a:latin typeface="Arial" panose="020B0604020202020204" pitchFamily="34" charset="0"/>
                <a:ea typeface="Times New Roman" panose="02020603050405020304" pitchFamily="2" charset="0"/>
              </a:rPr>
              <a:t>R2</a:t>
            </a:r>
            <a:endParaRPr lang="en-US" altLang="zh-CN" sz="2800" b="1" dirty="0">
              <a:solidFill>
                <a:schemeClr val="accent6"/>
              </a:solidFill>
              <a:latin typeface="Arial" panose="020B0604020202020204" pitchFamily="34" charset="0"/>
              <a:ea typeface="Times New Roman" panose="02020603050405020304" pitchFamily="2" charset="0"/>
            </a:endParaRPr>
          </a:p>
        </p:txBody>
      </p:sp>
      <p:sp>
        <p:nvSpPr>
          <p:cNvPr id="20" name="菱形 43016"/>
          <p:cNvSpPr/>
          <p:nvPr/>
        </p:nvSpPr>
        <p:spPr>
          <a:xfrm>
            <a:off x="6371590" y="3624580"/>
            <a:ext cx="1416685" cy="627380"/>
          </a:xfrm>
          <a:prstGeom prst="diamond">
            <a:avLst/>
          </a:prstGeom>
          <a:solidFill>
            <a:schemeClr val="bg1"/>
          </a:solidFill>
          <a:ln w="19050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170" tIns="46990" rIns="90170" bIns="46990" anchor="ctr"/>
          <a:p>
            <a:pPr lvl="0" algn="ctr"/>
            <a:r>
              <a:rPr lang="en-US" altLang="zh-CN" sz="2800" b="1" dirty="0">
                <a:solidFill>
                  <a:schemeClr val="accent6"/>
                </a:solidFill>
                <a:latin typeface="Arial" panose="020B0604020202020204" pitchFamily="34" charset="0"/>
                <a:ea typeface="Times New Roman" panose="02020603050405020304" pitchFamily="2" charset="0"/>
              </a:rPr>
              <a:t>R3</a:t>
            </a:r>
            <a:endParaRPr lang="en-US" altLang="zh-CN" sz="2800" b="1" dirty="0">
              <a:solidFill>
                <a:schemeClr val="accent6"/>
              </a:solidFill>
              <a:latin typeface="Arial" panose="020B0604020202020204" pitchFamily="34" charset="0"/>
              <a:ea typeface="Times New Roman" panose="02020603050405020304" pitchFamily="2" charset="0"/>
            </a:endParaRPr>
          </a:p>
        </p:txBody>
      </p:sp>
      <p:sp>
        <p:nvSpPr>
          <p:cNvPr id="21" name="直接连接符 43017"/>
          <p:cNvSpPr/>
          <p:nvPr/>
        </p:nvSpPr>
        <p:spPr>
          <a:xfrm flipV="1">
            <a:off x="4570730" y="4251960"/>
            <a:ext cx="635" cy="844550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algn="ctr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22" name="直接连接符 43017"/>
          <p:cNvSpPr/>
          <p:nvPr/>
        </p:nvSpPr>
        <p:spPr>
          <a:xfrm flipV="1">
            <a:off x="2166620" y="2780665"/>
            <a:ext cx="635" cy="844550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algn="ctr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23" name="直接连接符 43017"/>
          <p:cNvSpPr/>
          <p:nvPr/>
        </p:nvSpPr>
        <p:spPr>
          <a:xfrm flipV="1">
            <a:off x="7091680" y="2750185"/>
            <a:ext cx="635" cy="844550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algn="ctr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066290" y="4627245"/>
            <a:ext cx="8369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</a:rPr>
              <a:t>(1,1)</a:t>
            </a:r>
            <a:endParaRPr lang="en-US" altLang="zh-CN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221730" y="4636135"/>
            <a:ext cx="8369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</a:rPr>
              <a:t>(1,1)</a:t>
            </a:r>
            <a:endParaRPr lang="en-US" altLang="zh-CN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570730" y="4439285"/>
            <a:ext cx="8369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</a:rPr>
              <a:t>(1,1)</a:t>
            </a:r>
            <a:endParaRPr lang="en-US" altLang="zh-CN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71195" y="6024245"/>
            <a:ext cx="79330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Arial" panose="020B0604020202020204" pitchFamily="34" charset="0"/>
              </a:rPr>
              <a:t>其中，也有可能有 </a:t>
            </a:r>
            <a:r>
              <a:rPr lang="en-US" altLang="zh-CN" sz="2800">
                <a:latin typeface="Arial" panose="020B0604020202020204" pitchFamily="34" charset="0"/>
              </a:rPr>
              <a:t>max-card(orders, R2) = </a:t>
            </a:r>
            <a:r>
              <a:rPr lang="en-US" altLang="zh-CN" sz="2800">
                <a:solidFill>
                  <a:srgbClr val="FF0000"/>
                </a:solidFill>
                <a:latin typeface="Arial" panose="020B0604020202020204" pitchFamily="34" charset="0"/>
              </a:rPr>
              <a:t>N</a:t>
            </a:r>
            <a:endParaRPr lang="en-US" altLang="zh-CN" sz="28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3490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r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x-none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3491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3492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en-US" altLang="x-none" sz="2800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Transforming Binary Relationships to Relations</a:t>
            </a:r>
            <a:endParaRPr lang="en-US" altLang="x-none" sz="2800" dirty="0">
              <a:solidFill>
                <a:srgbClr val="FF0000"/>
              </a:solidFill>
              <a:ea typeface="宋体" panose="02010600030101010101" pitchFamily="2" charset="-122"/>
              <a:sym typeface="+mn-ea"/>
            </a:endParaRPr>
          </a:p>
        </p:txBody>
      </p:sp>
      <p:sp>
        <p:nvSpPr>
          <p:cNvPr id="63493" name="Rectangle 3"/>
          <p:cNvSpPr>
            <a:spLocks noGrp="1"/>
          </p:cNvSpPr>
          <p:nvPr>
            <p:ph type="body"/>
          </p:nvPr>
        </p:nvSpPr>
        <p:spPr>
          <a:xfrm>
            <a:off x="170180" y="990600"/>
            <a:ext cx="8753475" cy="5638800"/>
          </a:xfrm>
        </p:spPr>
        <p:txBody>
          <a:bodyPr wrap="square" anchor="t"/>
          <a:p>
            <a:pPr marL="57150" lvl="0" indent="0" eaLnBrk="1" hangingPunct="1">
              <a:lnSpc>
                <a:spcPct val="90000"/>
              </a:lnSpc>
              <a:buNone/>
            </a:pPr>
            <a:r>
              <a:rPr lang="en-US" altLang="x-none" dirty="0">
                <a:solidFill>
                  <a:srgbClr val="0000CC"/>
                </a:solidFill>
                <a:ea typeface="宋体" panose="02010600030101010101" pitchFamily="2" charset="-122"/>
              </a:rPr>
              <a:t>Rule 3. </a:t>
            </a:r>
            <a:r>
              <a:rPr lang="en-US" altLang="x-none" dirty="0">
                <a:solidFill>
                  <a:srgbClr val="FF0000"/>
                </a:solidFill>
                <a:ea typeface="宋体" panose="02010600030101010101" pitchFamily="2" charset="-122"/>
              </a:rPr>
              <a:t>N-N</a:t>
            </a:r>
            <a:r>
              <a:rPr lang="en-US" altLang="x-none" dirty="0">
                <a:solidFill>
                  <a:srgbClr val="0000CC"/>
                </a:solidFill>
                <a:ea typeface="宋体" panose="02010600030101010101" pitchFamily="2" charset="-122"/>
              </a:rPr>
              <a:t> Relationships</a:t>
            </a:r>
            <a:endParaRPr lang="en-US" altLang="x-none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marL="57150" lvl="0" indent="0" eaLnBrk="1" hangingPunct="1">
              <a:lnSpc>
                <a:spcPct val="90000"/>
              </a:lnSpc>
              <a:buNone/>
            </a:pPr>
            <a:endParaRPr lang="en-US" altLang="x-none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marL="57150" lvl="0" indent="0" eaLnBrk="1" hangingPunct="1">
              <a:lnSpc>
                <a:spcPct val="90000"/>
              </a:lnSpc>
              <a:buNone/>
            </a:pPr>
            <a:r>
              <a:rPr lang="en-US" altLang="x-none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Rule 4. </a:t>
            </a:r>
            <a:r>
              <a:rPr lang="en-US" altLang="x-none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N-1</a:t>
            </a:r>
            <a:r>
              <a:rPr lang="en-US" altLang="x-none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 Relationships</a:t>
            </a:r>
            <a:endParaRPr lang="en-US" altLang="x-none" dirty="0">
              <a:solidFill>
                <a:srgbClr val="0000CC"/>
              </a:solidFill>
              <a:ea typeface="宋体" panose="02010600030101010101" pitchFamily="2" charset="-122"/>
              <a:sym typeface="+mn-ea"/>
            </a:endParaRPr>
          </a:p>
          <a:p>
            <a:pPr marL="57150" lvl="0" indent="0" eaLnBrk="1" hangingPunct="1">
              <a:lnSpc>
                <a:spcPct val="90000"/>
              </a:lnSpc>
              <a:buNone/>
            </a:pPr>
            <a:endParaRPr lang="en-US" altLang="x-none" dirty="0">
              <a:solidFill>
                <a:srgbClr val="0000CC"/>
              </a:solidFill>
              <a:ea typeface="宋体" panose="02010600030101010101" pitchFamily="2" charset="-122"/>
              <a:sym typeface="+mn-ea"/>
            </a:endParaRPr>
          </a:p>
          <a:p>
            <a:pPr marL="57150" lvl="0" indent="0" eaLnBrk="1" hangingPunct="1">
              <a:lnSpc>
                <a:spcPct val="90000"/>
              </a:lnSpc>
              <a:buNone/>
            </a:pPr>
            <a:r>
              <a:rPr lang="en-US" altLang="x-none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Rule 5. </a:t>
            </a:r>
            <a:r>
              <a:rPr lang="en-US" altLang="x-none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1-1</a:t>
            </a:r>
            <a:r>
              <a:rPr lang="en-US" altLang="x-none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 Relationships, Optional Participation</a:t>
            </a:r>
            <a:endParaRPr lang="en-US" altLang="x-none" dirty="0">
              <a:solidFill>
                <a:srgbClr val="0000CC"/>
              </a:solidFill>
              <a:ea typeface="宋体" panose="02010600030101010101" pitchFamily="2" charset="-122"/>
              <a:sym typeface="+mn-ea"/>
            </a:endParaRPr>
          </a:p>
          <a:p>
            <a:pPr marL="57150" lvl="0" indent="0" eaLnBrk="1" hangingPunct="1">
              <a:lnSpc>
                <a:spcPct val="90000"/>
              </a:lnSpc>
              <a:buNone/>
            </a:pPr>
            <a:endParaRPr lang="en-US" altLang="x-none" dirty="0">
              <a:solidFill>
                <a:srgbClr val="0000CC"/>
              </a:solidFill>
              <a:ea typeface="宋体" panose="02010600030101010101" pitchFamily="2" charset="-122"/>
              <a:sym typeface="+mn-ea"/>
            </a:endParaRPr>
          </a:p>
          <a:p>
            <a:pPr marL="1366520" lvl="0" indent="-1309370" eaLnBrk="1" hangingPunct="1">
              <a:lnSpc>
                <a:spcPct val="90000"/>
              </a:lnSpc>
              <a:buNone/>
            </a:pPr>
            <a:r>
              <a:rPr lang="en-US" altLang="x-none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Rule 6. </a:t>
            </a:r>
            <a:r>
              <a:rPr lang="en-US" altLang="x-none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1-1 </a:t>
            </a:r>
            <a:r>
              <a:rPr lang="en-US" altLang="x-none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Relationships, Mandatory Participation on Both Sides</a:t>
            </a:r>
            <a:endParaRPr lang="en-US" altLang="x-none" dirty="0">
              <a:solidFill>
                <a:srgbClr val="0000CC"/>
              </a:solidFill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3490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r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x-none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3491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3492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en-US" altLang="x-none" sz="2800" u="sng" dirty="0">
                <a:ea typeface="宋体" panose="02010600030101010101" pitchFamily="2" charset="-122"/>
                <a:sym typeface="+mn-ea"/>
              </a:rPr>
              <a:t>Rule 3</a:t>
            </a:r>
            <a:r>
              <a:rPr lang="en-US" altLang="x-none" sz="2800" dirty="0">
                <a:ea typeface="宋体" panose="02010600030101010101" pitchFamily="2" charset="-122"/>
                <a:sym typeface="+mn-ea"/>
              </a:rPr>
              <a:t>. </a:t>
            </a:r>
            <a:r>
              <a:rPr lang="en-US" altLang="x-none" sz="2800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N-N Relationships</a:t>
            </a:r>
            <a:endParaRPr lang="en-US" altLang="x-none" sz="2800" dirty="0">
              <a:solidFill>
                <a:srgbClr val="FF0000"/>
              </a:solidFill>
              <a:ea typeface="宋体" panose="02010600030101010101" pitchFamily="2" charset="-122"/>
              <a:sym typeface="+mn-ea"/>
            </a:endParaRPr>
          </a:p>
        </p:txBody>
      </p:sp>
      <p:sp>
        <p:nvSpPr>
          <p:cNvPr id="63493" name="Rectangle 3"/>
          <p:cNvSpPr>
            <a:spLocks noGrp="1"/>
          </p:cNvSpPr>
          <p:nvPr>
            <p:ph type="body"/>
          </p:nvPr>
        </p:nvSpPr>
        <p:spPr>
          <a:xfrm>
            <a:off x="142875" y="847090"/>
            <a:ext cx="8853805" cy="5638800"/>
          </a:xfrm>
        </p:spPr>
        <p:txBody>
          <a:bodyPr wrap="square" anchor="t"/>
          <a:p>
            <a:pPr marL="342900" lvl="0" indent="-342900" eaLnBrk="1" hangingPunct="1">
              <a:lnSpc>
                <a:spcPct val="90000"/>
              </a:lnSpc>
            </a:pPr>
            <a:r>
              <a:rPr lang="en-US" altLang="x-none" dirty="0">
                <a:solidFill>
                  <a:schemeClr val="accent6"/>
                </a:solidFill>
                <a:ea typeface="宋体" panose="02010600030101010101" pitchFamily="2" charset="-122"/>
              </a:rPr>
              <a:t>When two entities </a:t>
            </a:r>
            <a:r>
              <a:rPr lang="en-US" altLang="x-none" dirty="0">
                <a:solidFill>
                  <a:srgbClr val="FF0000"/>
                </a:solidFill>
                <a:ea typeface="宋体" panose="02010600030101010101" pitchFamily="2" charset="-122"/>
              </a:rPr>
              <a:t>E</a:t>
            </a:r>
            <a:r>
              <a:rPr lang="en-US" altLang="x-none" dirty="0">
                <a:solidFill>
                  <a:schemeClr val="accent6"/>
                </a:solidFill>
                <a:ea typeface="宋体" panose="02010600030101010101" pitchFamily="2" charset="-122"/>
              </a:rPr>
              <a:t> and </a:t>
            </a:r>
            <a:r>
              <a:rPr lang="en-US" altLang="x-none" dirty="0">
                <a:solidFill>
                  <a:srgbClr val="FF0000"/>
                </a:solidFill>
                <a:ea typeface="宋体" panose="02010600030101010101" pitchFamily="2" charset="-122"/>
              </a:rPr>
              <a:t>F</a:t>
            </a:r>
            <a:r>
              <a:rPr lang="en-US" altLang="x-none" dirty="0">
                <a:solidFill>
                  <a:schemeClr val="accent6"/>
                </a:solidFill>
                <a:ea typeface="宋体" panose="02010600030101010101" pitchFamily="2" charset="-122"/>
              </a:rPr>
              <a:t> take part in a </a:t>
            </a:r>
            <a:r>
              <a:rPr lang="en-US" altLang="x-none" dirty="0">
                <a:solidFill>
                  <a:srgbClr val="FF0000"/>
                </a:solidFill>
                <a:ea typeface="宋体" panose="02010600030101010101" pitchFamily="2" charset="-122"/>
              </a:rPr>
              <a:t>many-to-many</a:t>
            </a:r>
            <a:r>
              <a:rPr lang="en-US" altLang="x-none" dirty="0">
                <a:solidFill>
                  <a:schemeClr val="accent6"/>
                </a:solidFill>
                <a:ea typeface="宋体" panose="02010600030101010101" pitchFamily="2" charset="-122"/>
              </a:rPr>
              <a:t> binary relationship </a:t>
            </a:r>
            <a:r>
              <a:rPr lang="en-US" altLang="x-none" dirty="0">
                <a:solidFill>
                  <a:srgbClr val="FF0000"/>
                </a:solidFill>
                <a:ea typeface="宋体" panose="02010600030101010101" pitchFamily="2" charset="-122"/>
              </a:rPr>
              <a:t>R</a:t>
            </a:r>
            <a:r>
              <a:rPr lang="en-US" altLang="x-none" dirty="0">
                <a:solidFill>
                  <a:schemeClr val="accent6"/>
                </a:solidFill>
                <a:ea typeface="宋体" panose="02010600030101010101" pitchFamily="2" charset="-122"/>
              </a:rPr>
              <a:t>, the relationship is mapped to a representative table </a:t>
            </a:r>
            <a:r>
              <a:rPr lang="en-US" altLang="x-none" dirty="0">
                <a:solidFill>
                  <a:srgbClr val="FF0000"/>
                </a:solidFill>
                <a:ea typeface="宋体" panose="02010600030101010101" pitchFamily="2" charset="-122"/>
              </a:rPr>
              <a:t>T</a:t>
            </a:r>
            <a:r>
              <a:rPr lang="en-US" altLang="x-none" dirty="0">
                <a:solidFill>
                  <a:schemeClr val="accent6"/>
                </a:solidFill>
                <a:ea typeface="宋体" panose="02010600030101010101" pitchFamily="2" charset="-122"/>
              </a:rPr>
              <a:t> in the related relational database design.</a:t>
            </a:r>
            <a:endParaRPr lang="en-US" altLang="x-none" dirty="0">
              <a:solidFill>
                <a:schemeClr val="accent6"/>
              </a:solidFill>
              <a:ea typeface="宋体" panose="02010600030101010101" pitchFamily="2" charset="-122"/>
            </a:endParaRPr>
          </a:p>
          <a:p>
            <a:pPr marL="342900" lvl="0" indent="-342900" eaLnBrk="1" hangingPunct="1">
              <a:lnSpc>
                <a:spcPct val="90000"/>
              </a:lnSpc>
            </a:pPr>
            <a:endParaRPr lang="en-US" altLang="x-none" dirty="0">
              <a:solidFill>
                <a:schemeClr val="accent6"/>
              </a:solidFill>
              <a:ea typeface="宋体" panose="02010600030101010101" pitchFamily="2" charset="-122"/>
            </a:endParaRPr>
          </a:p>
          <a:p>
            <a:pPr marL="342900" lvl="0" indent="-342900" eaLnBrk="1" hangingPunct="1"/>
            <a:r>
              <a:rPr lang="en-US" altLang="x-none" dirty="0">
                <a:solidFill>
                  <a:schemeClr val="accent6"/>
                </a:solidFill>
                <a:ea typeface="宋体" panose="02010600030101010101" pitchFamily="2" charset="-122"/>
                <a:sym typeface="+mn-ea"/>
              </a:rPr>
              <a:t>The table</a:t>
            </a:r>
            <a:r>
              <a:rPr lang="en-US" altLang="x-none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 T</a:t>
            </a:r>
            <a:r>
              <a:rPr lang="en-US" altLang="x-none" dirty="0">
                <a:solidFill>
                  <a:schemeClr val="accent6"/>
                </a:solidFill>
                <a:ea typeface="宋体" panose="02010600030101010101" pitchFamily="2" charset="-122"/>
                <a:sym typeface="+mn-ea"/>
              </a:rPr>
              <a:t> contains columns for all attributes in the primary keys of both tables transformed from entities </a:t>
            </a:r>
            <a:r>
              <a:rPr lang="en-US" altLang="x-none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E</a:t>
            </a:r>
            <a:r>
              <a:rPr lang="en-US" altLang="x-none" dirty="0">
                <a:solidFill>
                  <a:schemeClr val="accent6"/>
                </a:solidFill>
                <a:ea typeface="宋体" panose="02010600030101010101" pitchFamily="2" charset="-122"/>
                <a:sym typeface="+mn-ea"/>
              </a:rPr>
              <a:t> and </a:t>
            </a:r>
            <a:r>
              <a:rPr lang="en-US" altLang="x-none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F.</a:t>
            </a:r>
            <a:endParaRPr lang="en-US" altLang="x-none" dirty="0">
              <a:solidFill>
                <a:srgbClr val="FF0000"/>
              </a:solidFill>
              <a:ea typeface="宋体" panose="02010600030101010101" pitchFamily="2" charset="-122"/>
              <a:sym typeface="+mn-ea"/>
            </a:endParaRPr>
          </a:p>
          <a:p>
            <a:pPr marL="800100" lvl="2" indent="-342900" eaLnBrk="1" hangingPunct="1"/>
            <a:r>
              <a:rPr lang="en-US" altLang="x-none" dirty="0">
                <a:ea typeface="宋体" panose="02010600030101010101" pitchFamily="2" charset="-122"/>
                <a:sym typeface="+mn-ea"/>
              </a:rPr>
              <a:t>this set of columns forms the primary key for the table</a:t>
            </a:r>
            <a:r>
              <a:rPr lang="en-US" altLang="x-none" dirty="0">
                <a:solidFill>
                  <a:srgbClr val="FF0066"/>
                </a:solidFill>
                <a:ea typeface="宋体" panose="02010600030101010101" pitchFamily="2" charset="-122"/>
                <a:sym typeface="+mn-ea"/>
              </a:rPr>
              <a:t> T</a:t>
            </a:r>
            <a:r>
              <a:rPr lang="en-US" altLang="x-none" dirty="0">
                <a:ea typeface="宋体" panose="02010600030101010101" pitchFamily="2" charset="-122"/>
                <a:sym typeface="+mn-ea"/>
              </a:rPr>
              <a:t>.</a:t>
            </a:r>
            <a:endParaRPr lang="en-US" altLang="x-none" dirty="0">
              <a:ea typeface="宋体" panose="02010600030101010101" pitchFamily="2" charset="-122"/>
            </a:endParaRPr>
          </a:p>
          <a:p>
            <a:pPr marL="342900" lvl="0" indent="-342900" eaLnBrk="1" hangingPunct="1"/>
            <a:r>
              <a:rPr lang="en-US" altLang="x-none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T</a:t>
            </a:r>
            <a:r>
              <a:rPr lang="en-US" altLang="x-none" dirty="0">
                <a:solidFill>
                  <a:schemeClr val="accent6"/>
                </a:solidFill>
                <a:ea typeface="宋体" panose="02010600030101010101" pitchFamily="2" charset="-122"/>
                <a:sym typeface="+mn-ea"/>
              </a:rPr>
              <a:t> also contains columns for all attributes attached to the relationship.</a:t>
            </a:r>
            <a:endParaRPr lang="en-US" altLang="x-none" dirty="0">
              <a:solidFill>
                <a:schemeClr val="accent6"/>
              </a:solidFill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5538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r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x-none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5539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5540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en-US" altLang="x-none" u="sng" dirty="0">
                <a:ea typeface="宋体" panose="02010600030101010101" pitchFamily="2" charset="-122"/>
                <a:sym typeface="+mn-ea"/>
              </a:rPr>
              <a:t>Rule 3</a:t>
            </a:r>
            <a:r>
              <a:rPr lang="en-US" altLang="x-none" dirty="0">
                <a:ea typeface="宋体" panose="02010600030101010101" pitchFamily="2" charset="-122"/>
                <a:sym typeface="+mn-ea"/>
              </a:rPr>
              <a:t>. </a:t>
            </a:r>
            <a:r>
              <a:rPr lang="en-US" altLang="x-none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N-N Relationships</a:t>
            </a:r>
            <a:endParaRPr lang="en-US" altLang="x-none" dirty="0">
              <a:ea typeface="宋体" panose="02010600030101010101" pitchFamily="2" charset="-122"/>
            </a:endParaRPr>
          </a:p>
        </p:txBody>
      </p:sp>
      <p:sp>
        <p:nvSpPr>
          <p:cNvPr id="65541" name="Rectangle 3"/>
          <p:cNvSpPr>
            <a:spLocks noGrp="1"/>
          </p:cNvSpPr>
          <p:nvPr>
            <p:ph type="body"/>
          </p:nvPr>
        </p:nvSpPr>
        <p:spPr>
          <a:xfrm>
            <a:off x="76200" y="838200"/>
            <a:ext cx="8610600" cy="2072640"/>
          </a:xfrm>
          <a:ln>
            <a:noFill/>
          </a:ln>
        </p:spPr>
        <p:txBody>
          <a:bodyPr wrap="square" anchor="t">
            <a:spAutoFit/>
          </a:bodyPr>
          <a:p>
            <a:pPr lvl="1" indent="-285750" eaLnBrk="1" hangingPunct="1"/>
            <a:r>
              <a:rPr lang="en-US" altLang="x-none" dirty="0">
                <a:ea typeface="宋体" panose="02010600030101010101" pitchFamily="2" charset="-122"/>
              </a:rPr>
              <a:t>Example 6.2.2</a:t>
            </a:r>
            <a:endParaRPr lang="en-US" altLang="x-none" dirty="0">
              <a:ea typeface="宋体" panose="02010600030101010101" pitchFamily="2" charset="-122"/>
            </a:endParaRPr>
          </a:p>
          <a:p>
            <a:pPr lvl="2" indent="-228600" eaLnBrk="1" hangingPunct="1"/>
            <a:r>
              <a:rPr lang="en-US" altLang="x-none" dirty="0">
                <a:ea typeface="宋体" panose="02010600030101010101" pitchFamily="2" charset="-122"/>
              </a:rPr>
              <a:t>Employees(</a:t>
            </a:r>
            <a:r>
              <a:rPr lang="en-US" altLang="x-none" u="sng" dirty="0">
                <a:solidFill>
                  <a:srgbClr val="FF0000"/>
                </a:solidFill>
                <a:ea typeface="宋体" panose="02010600030101010101" pitchFamily="2" charset="-122"/>
              </a:rPr>
              <a:t>eid</a:t>
            </a:r>
            <a:r>
              <a:rPr lang="en-US" altLang="x-none" dirty="0">
                <a:ea typeface="宋体" panose="02010600030101010101" pitchFamily="2" charset="-122"/>
              </a:rPr>
              <a:t>, straddr, city, ……)</a:t>
            </a:r>
            <a:endParaRPr lang="en-US" altLang="x-none" dirty="0">
              <a:ea typeface="宋体" panose="02010600030101010101" pitchFamily="2" charset="-122"/>
            </a:endParaRPr>
          </a:p>
          <a:p>
            <a:pPr lvl="2" indent="-228600" eaLnBrk="1" hangingPunct="1"/>
            <a:r>
              <a:rPr lang="en-US" altLang="x-none" dirty="0">
                <a:ea typeface="宋体" panose="02010600030101010101" pitchFamily="2" charset="-122"/>
              </a:rPr>
              <a:t>Projects(</a:t>
            </a:r>
            <a:r>
              <a:rPr lang="en-US" altLang="x-none" u="sng" dirty="0">
                <a:solidFill>
                  <a:srgbClr val="FF0000"/>
                </a:solidFill>
                <a:ea typeface="宋体" panose="02010600030101010101" pitchFamily="2" charset="-122"/>
              </a:rPr>
              <a:t>proj_id</a:t>
            </a:r>
            <a:r>
              <a:rPr lang="en-US" altLang="x-none" dirty="0">
                <a:ea typeface="宋体" panose="02010600030101010101" pitchFamily="2" charset="-122"/>
              </a:rPr>
              <a:t>, proj_name, due_date)</a:t>
            </a:r>
            <a:endParaRPr lang="en-US" altLang="x-none" dirty="0">
              <a:ea typeface="宋体" panose="02010600030101010101" pitchFamily="2" charset="-122"/>
            </a:endParaRPr>
          </a:p>
          <a:p>
            <a:pPr lvl="2" indent="-228600" eaLnBrk="1" hangingPunct="1"/>
            <a:r>
              <a:rPr lang="en-US" altLang="x-none" dirty="0">
                <a:ea typeface="宋体" panose="02010600030101010101" pitchFamily="2" charset="-122"/>
              </a:rPr>
              <a:t>works_on(</a:t>
            </a:r>
            <a:r>
              <a:rPr lang="en-US" altLang="x-none" u="sng" dirty="0">
                <a:solidFill>
                  <a:srgbClr val="FF0000"/>
                </a:solidFill>
                <a:ea typeface="宋体" panose="02010600030101010101" pitchFamily="2" charset="-122"/>
              </a:rPr>
              <a:t>eid, proj_id</a:t>
            </a:r>
            <a:r>
              <a:rPr lang="en-US" altLang="x-none" dirty="0">
                <a:ea typeface="宋体" panose="02010600030101010101" pitchFamily="2" charset="-122"/>
              </a:rPr>
              <a:t>, percent)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5542" name="文本框 65542"/>
          <p:cNvSpPr txBox="1"/>
          <p:nvPr/>
        </p:nvSpPr>
        <p:spPr>
          <a:xfrm>
            <a:off x="642938" y="3878263"/>
            <a:ext cx="2263775" cy="569912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0170" tIns="46990" rIns="90170" bIns="46990" anchor="t">
            <a:spAutoFit/>
          </a:bodyPr>
          <a:p>
            <a:pPr lvl="0" algn="ctr"/>
            <a:r>
              <a:rPr lang="zh-CN" altLang="en-US" sz="3000" dirty="0">
                <a:latin typeface="Arial" panose="020B0604020202020204" pitchFamily="34" charset="0"/>
                <a:ea typeface="Times New Roman" panose="02020603050405020304" pitchFamily="2" charset="0"/>
              </a:rPr>
              <a:t>Employees</a:t>
            </a:r>
            <a:endParaRPr lang="zh-CN" altLang="en-US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65543" name="文本框 65543"/>
          <p:cNvSpPr txBox="1"/>
          <p:nvPr/>
        </p:nvSpPr>
        <p:spPr>
          <a:xfrm>
            <a:off x="6299200" y="3857625"/>
            <a:ext cx="2303463" cy="569913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0170" tIns="46990" rIns="90170" bIns="46990" anchor="t">
            <a:spAutoFit/>
          </a:bodyPr>
          <a:p>
            <a:pPr lvl="0" algn="ctr"/>
            <a:r>
              <a:rPr lang="zh-CN" altLang="en-US" sz="3000" dirty="0">
                <a:latin typeface="Arial" panose="020B0604020202020204" pitchFamily="34" charset="0"/>
                <a:ea typeface="Times New Roman" panose="02020603050405020304" pitchFamily="2" charset="0"/>
              </a:rPr>
              <a:t>Projects</a:t>
            </a:r>
            <a:endParaRPr lang="zh-CN" altLang="en-US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65544" name="直接连接符 65544"/>
          <p:cNvSpPr/>
          <p:nvPr/>
        </p:nvSpPr>
        <p:spPr>
          <a:xfrm flipV="1">
            <a:off x="2916238" y="4144963"/>
            <a:ext cx="644525" cy="0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algn="ctr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65545" name="菱形 65545"/>
          <p:cNvSpPr/>
          <p:nvPr/>
        </p:nvSpPr>
        <p:spPr>
          <a:xfrm>
            <a:off x="3554413" y="3640138"/>
            <a:ext cx="2097087" cy="1008062"/>
          </a:xfrm>
          <a:prstGeom prst="diamond">
            <a:avLst/>
          </a:prstGeom>
          <a:solidFill>
            <a:schemeClr val="bg1"/>
          </a:solidFill>
          <a:ln w="19050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170" tIns="46990" rIns="90170" bIns="46990" anchor="ctr"/>
          <a:p>
            <a:pPr lvl="0" algn="ctr"/>
            <a:r>
              <a:rPr lang="zh-CN" altLang="en-US" sz="3000" dirty="0">
                <a:latin typeface="Arial" panose="020B0604020202020204" pitchFamily="34" charset="0"/>
                <a:ea typeface="Times New Roman" panose="02020603050405020304" pitchFamily="2" charset="0"/>
              </a:rPr>
              <a:t>works_on</a:t>
            </a:r>
            <a:endParaRPr lang="zh-CN" altLang="en-US" sz="3000" dirty="0">
              <a:latin typeface="Arial" panose="020B0604020202020204" pitchFamily="34" charset="0"/>
              <a:ea typeface="Times New Roman" panose="02020603050405020304" pitchFamily="2" charset="0"/>
            </a:endParaRPr>
          </a:p>
        </p:txBody>
      </p:sp>
      <p:sp>
        <p:nvSpPr>
          <p:cNvPr id="65546" name="直接连接符 65546"/>
          <p:cNvSpPr/>
          <p:nvPr/>
        </p:nvSpPr>
        <p:spPr>
          <a:xfrm flipV="1">
            <a:off x="5651500" y="4144963"/>
            <a:ext cx="646113" cy="0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algn="ctr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65547" name="椭圆 65547"/>
          <p:cNvSpPr/>
          <p:nvPr/>
        </p:nvSpPr>
        <p:spPr>
          <a:xfrm>
            <a:off x="3708400" y="5370513"/>
            <a:ext cx="1871663" cy="647700"/>
          </a:xfrm>
          <a:prstGeom prst="ellipse">
            <a:avLst/>
          </a:prstGeom>
          <a:solidFill>
            <a:schemeClr val="bg1"/>
          </a:solidFill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0170" tIns="0" rIns="90170" bIns="46990" anchor="ctr"/>
          <a:p>
            <a:pPr lvl="0" algn="ctr"/>
            <a:r>
              <a:rPr lang="zh-CN" altLang="en-US" sz="3000" dirty="0">
                <a:latin typeface="Arial" panose="020B0604020202020204" pitchFamily="34" charset="0"/>
                <a:ea typeface="宋体" panose="02010600030101010101" pitchFamily="2" charset="-122"/>
              </a:rPr>
              <a:t>percent</a:t>
            </a:r>
            <a:endParaRPr lang="zh-CN" altLang="en-US" sz="3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5548" name="直接连接符 65548"/>
          <p:cNvSpPr/>
          <p:nvPr/>
        </p:nvSpPr>
        <p:spPr>
          <a:xfrm flipH="1" flipV="1">
            <a:off x="4613275" y="4645025"/>
            <a:ext cx="31750" cy="723900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algn="ctr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65549" name="文本框 65549"/>
          <p:cNvSpPr txBox="1"/>
          <p:nvPr/>
        </p:nvSpPr>
        <p:spPr>
          <a:xfrm>
            <a:off x="2835275" y="4186555"/>
            <a:ext cx="1066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algn="ctr"/>
            <a:r>
              <a:rPr lang="zh-CN" altLang="en-US" dirty="0">
                <a:latin typeface="Times New Roman" panose="02020603050405020304" pitchFamily="2" charset="0"/>
                <a:ea typeface="宋体" panose="02010600030101010101" pitchFamily="2" charset="-122"/>
              </a:rPr>
              <a:t>(1, N)</a:t>
            </a:r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5550" name="文本框 65550"/>
          <p:cNvSpPr txBox="1"/>
          <p:nvPr/>
        </p:nvSpPr>
        <p:spPr>
          <a:xfrm>
            <a:off x="5329238" y="4170680"/>
            <a:ext cx="1068387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algn="ctr"/>
            <a:r>
              <a:rPr lang="zh-CN" altLang="en-US" dirty="0">
                <a:latin typeface="Times New Roman" panose="02020603050405020304" pitchFamily="2" charset="0"/>
                <a:ea typeface="宋体" panose="02010600030101010101" pitchFamily="2" charset="-122"/>
              </a:rPr>
              <a:t>(0, N)</a:t>
            </a:r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1041400" y="4967465"/>
            <a:ext cx="1404620" cy="738150"/>
          </a:xfrm>
          <a:prstGeom prst="ellipse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/>
            <a:r>
              <a:rPr lang="en-US" altLang="zh-CN" sz="2800" b="1" u="sng">
                <a:solidFill>
                  <a:srgbClr val="FF0000"/>
                </a:solidFill>
              </a:rPr>
              <a:t>eid</a:t>
            </a:r>
            <a:endParaRPr lang="en-US" altLang="zh-CN" sz="2800" b="1" u="sng">
              <a:solidFill>
                <a:srgbClr val="FF0000"/>
              </a:solidFill>
            </a:endParaRPr>
          </a:p>
        </p:txBody>
      </p:sp>
      <p:cxnSp>
        <p:nvCxnSpPr>
          <p:cNvPr id="3" name="直接连接符 2"/>
          <p:cNvCxnSpPr>
            <a:stCxn id="2" idx="0"/>
            <a:endCxn id="65542" idx="2"/>
          </p:cNvCxnSpPr>
          <p:nvPr/>
        </p:nvCxnSpPr>
        <p:spPr>
          <a:xfrm flipV="1">
            <a:off x="1743710" y="4448175"/>
            <a:ext cx="31750" cy="519430"/>
          </a:xfrm>
          <a:prstGeom prst="line">
            <a:avLst/>
          </a:prstGeom>
          <a:ln w="1905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6478270" y="4996908"/>
            <a:ext cx="1980565" cy="790390"/>
          </a:xfrm>
          <a:prstGeom prst="ellipse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/>
            <a:r>
              <a:rPr lang="en-US" altLang="zh-CN" sz="2800" b="1" u="sng">
                <a:solidFill>
                  <a:srgbClr val="FF0000"/>
                </a:solidFill>
              </a:rPr>
              <a:t>proj_id</a:t>
            </a:r>
            <a:endParaRPr lang="en-US" altLang="zh-CN" sz="2800" b="1" u="sng">
              <a:solidFill>
                <a:srgbClr val="FF0000"/>
              </a:solidFill>
            </a:endParaRPr>
          </a:p>
        </p:txBody>
      </p:sp>
      <p:cxnSp>
        <p:nvCxnSpPr>
          <p:cNvPr id="5" name="直接连接符 4"/>
          <p:cNvCxnSpPr>
            <a:stCxn id="4" idx="0"/>
            <a:endCxn id="65543" idx="2"/>
          </p:cNvCxnSpPr>
          <p:nvPr/>
        </p:nvCxnSpPr>
        <p:spPr>
          <a:xfrm flipH="1" flipV="1">
            <a:off x="7451090" y="4427855"/>
            <a:ext cx="17780" cy="568960"/>
          </a:xfrm>
          <a:prstGeom prst="line">
            <a:avLst/>
          </a:prstGeom>
          <a:ln w="1905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4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en-US" altLang="x-none" dirty="0">
                <a:solidFill>
                  <a:schemeClr val="accent2"/>
                </a:solidFill>
                <a:ea typeface="宋体" panose="02010600030101010101" pitchFamily="2" charset="-122"/>
                <a:sym typeface="+mn-ea"/>
              </a:rPr>
              <a:t>Rule 4.</a:t>
            </a:r>
            <a:r>
              <a:rPr lang="en-US" altLang="x-none" dirty="0">
                <a:ea typeface="宋体" panose="02010600030101010101" pitchFamily="2" charset="-122"/>
                <a:sym typeface="+mn-ea"/>
              </a:rPr>
              <a:t> </a:t>
            </a:r>
            <a:r>
              <a:rPr lang="en-US" altLang="x-none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N-1 Relationships</a:t>
            </a:r>
            <a:endParaRPr lang="en-US" altLang="x-none" dirty="0">
              <a:ea typeface="宋体" panose="02010600030101010101" pitchFamily="2" charset="-122"/>
            </a:endParaRPr>
          </a:p>
        </p:txBody>
      </p:sp>
      <p:sp>
        <p:nvSpPr>
          <p:cNvPr id="66565" name="Rectangle 3"/>
          <p:cNvSpPr>
            <a:spLocks noGrp="1"/>
          </p:cNvSpPr>
          <p:nvPr>
            <p:ph type="body"/>
          </p:nvPr>
        </p:nvSpPr>
        <p:spPr>
          <a:xfrm>
            <a:off x="56515" y="694690"/>
            <a:ext cx="9015730" cy="5702935"/>
          </a:xfrm>
        </p:spPr>
        <p:txBody>
          <a:bodyPr wrap="square" anchor="t">
            <a:spAutoFit/>
          </a:bodyPr>
          <a:p>
            <a:pPr lvl="0" indent="-342900" eaLnBrk="1" hangingPunct="1"/>
            <a:r>
              <a:rPr lang="en-US" altLang="x-none" dirty="0">
                <a:ea typeface="宋体" panose="02010600030101010101" pitchFamily="2" charset="-122"/>
              </a:rPr>
              <a:t>assume: </a:t>
            </a:r>
            <a:r>
              <a:rPr lang="en-US" altLang="x-none" dirty="0">
                <a:solidFill>
                  <a:schemeClr val="accent6"/>
                </a:solidFill>
                <a:ea typeface="宋体" panose="02010600030101010101" pitchFamily="2" charset="-122"/>
              </a:rPr>
              <a:t>relationship </a:t>
            </a:r>
            <a:r>
              <a:rPr lang="en-US" altLang="x-none" dirty="0">
                <a:solidFill>
                  <a:schemeClr val="accent6"/>
                </a:solidFill>
                <a:ea typeface="宋体" panose="02010600030101010101" pitchFamily="2" charset="-122"/>
                <a:sym typeface="+mn-ea"/>
              </a:rPr>
              <a:t>R between entity E and F</a:t>
            </a:r>
            <a:endParaRPr lang="en-US" altLang="x-none" dirty="0">
              <a:solidFill>
                <a:schemeClr val="accent6"/>
              </a:solidFill>
              <a:ea typeface="宋体" panose="02010600030101010101" pitchFamily="2" charset="-122"/>
              <a:sym typeface="+mn-ea"/>
            </a:endParaRPr>
          </a:p>
          <a:p>
            <a:pPr lvl="1" indent="-285750" eaLnBrk="1" hangingPunct="1"/>
            <a:r>
              <a:rPr lang="en-US" altLang="x-none" dirty="0">
                <a:ea typeface="宋体" panose="02010600030101010101" pitchFamily="2" charset="-122"/>
              </a:rPr>
              <a:t>max-card(E, R)=N  ('one' side)</a:t>
            </a:r>
            <a:endParaRPr lang="en-US" altLang="x-none" dirty="0">
              <a:ea typeface="宋体" panose="02010600030101010101" pitchFamily="2" charset="-122"/>
            </a:endParaRPr>
          </a:p>
          <a:p>
            <a:pPr lvl="1" indent="-285750" eaLnBrk="1" hangingPunct="1"/>
            <a:r>
              <a:rPr lang="en-US" altLang="x-none" dirty="0">
                <a:ea typeface="宋体" panose="02010600030101010101" pitchFamily="2" charset="-122"/>
              </a:rPr>
              <a:t>max-card(F, R)=1  ('many' side)</a:t>
            </a:r>
            <a:endParaRPr lang="en-US" altLang="x-none" dirty="0">
              <a:ea typeface="宋体" panose="02010600030101010101" pitchFamily="2" charset="-122"/>
            </a:endParaRPr>
          </a:p>
          <a:p>
            <a:pPr lvl="0" indent="-342900" eaLnBrk="1" hangingPunct="1"/>
            <a:endParaRPr lang="en-US" altLang="x-none" sz="1200" dirty="0">
              <a:solidFill>
                <a:schemeClr val="accent6"/>
              </a:solidFill>
              <a:ea typeface="宋体" panose="02010600030101010101" pitchFamily="2" charset="-122"/>
            </a:endParaRPr>
          </a:p>
          <a:p>
            <a:pPr lvl="0" indent="-342900" eaLnBrk="1" hangingPunct="1"/>
            <a:r>
              <a:rPr lang="en-US" altLang="x-none" dirty="0">
                <a:solidFill>
                  <a:schemeClr val="accent6"/>
                </a:solidFill>
                <a:ea typeface="宋体" panose="02010600030101010101" pitchFamily="2" charset="-122"/>
              </a:rPr>
              <a:t>relation F (transformed from entity F by rule 1) should include </a:t>
            </a:r>
            <a:r>
              <a:rPr lang="en-US" altLang="x-none" i="1" u="sng" dirty="0">
                <a:solidFill>
                  <a:schemeClr val="accent6"/>
                </a:solidFill>
                <a:ea typeface="宋体" panose="02010600030101010101" pitchFamily="2" charset="-122"/>
              </a:rPr>
              <a:t>columns constituting primary key for relation E</a:t>
            </a:r>
            <a:r>
              <a:rPr lang="en-US" altLang="x-none" dirty="0">
                <a:solidFill>
                  <a:schemeClr val="accent6"/>
                </a:solidFill>
                <a:ea typeface="宋体" panose="02010600030101010101" pitchFamily="2" charset="-122"/>
              </a:rPr>
              <a:t> (as foreign key in relation F)</a:t>
            </a:r>
            <a:endParaRPr lang="en-US" altLang="x-none" dirty="0">
              <a:solidFill>
                <a:schemeClr val="accent6"/>
              </a:solidFill>
              <a:ea typeface="宋体" panose="02010600030101010101" pitchFamily="2" charset="-122"/>
            </a:endParaRPr>
          </a:p>
          <a:p>
            <a:pPr lvl="1" indent="-228600" eaLnBrk="1" hangingPunct="1"/>
            <a:r>
              <a:rPr lang="en-US" altLang="x-none" dirty="0">
                <a:solidFill>
                  <a:schemeClr val="accent6"/>
                </a:solidFill>
                <a:ea typeface="宋体" panose="02010600030101010101" pitchFamily="2" charset="-122"/>
              </a:rPr>
              <a:t>Since max-card(F,R)=1, each row of T is related by a foreign key value to at most one instance of the entity E.</a:t>
            </a:r>
            <a:endParaRPr lang="en-US" altLang="x-none" dirty="0">
              <a:solidFill>
                <a:schemeClr val="accent6"/>
              </a:solidFill>
              <a:ea typeface="宋体" panose="02010600030101010101" pitchFamily="2" charset="-122"/>
            </a:endParaRPr>
          </a:p>
          <a:p>
            <a:pPr lvl="1" indent="-228600" eaLnBrk="1" hangingPunct="1"/>
            <a:endParaRPr lang="en-US" altLang="x-none" sz="1200" dirty="0">
              <a:solidFill>
                <a:schemeClr val="accent6"/>
              </a:solidFill>
              <a:ea typeface="宋体" panose="02010600030101010101" pitchFamily="2" charset="-122"/>
            </a:endParaRPr>
          </a:p>
          <a:p>
            <a:pPr lvl="0" indent="-302260" eaLnBrk="1" hangingPunct="1"/>
            <a:r>
              <a:rPr lang="en-US" altLang="x-none" dirty="0">
                <a:solidFill>
                  <a:schemeClr val="accent6"/>
                </a:solidFill>
                <a:ea typeface="宋体" panose="02010600030101010101" pitchFamily="2" charset="-122"/>
              </a:rPr>
              <a:t>relation F should include </a:t>
            </a:r>
            <a:r>
              <a:rPr lang="en-US" altLang="x-none" i="1" u="sng" dirty="0">
                <a:solidFill>
                  <a:schemeClr val="accent6"/>
                </a:solidFill>
                <a:ea typeface="宋体" panose="02010600030101010101" pitchFamily="2" charset="-122"/>
              </a:rPr>
              <a:t>columns of relationship R</a:t>
            </a:r>
            <a:r>
              <a:rPr lang="en-US" altLang="x-none" dirty="0">
                <a:solidFill>
                  <a:schemeClr val="accent6"/>
                </a:solidFill>
                <a:ea typeface="宋体" panose="02010600030101010101" pitchFamily="2" charset="-122"/>
              </a:rPr>
              <a:t>.</a:t>
            </a:r>
            <a:endParaRPr lang="en-US" altLang="x-none" dirty="0">
              <a:solidFill>
                <a:schemeClr val="accent6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6562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r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x-none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6563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6564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en-US" altLang="x-none" dirty="0">
                <a:solidFill>
                  <a:schemeClr val="accent2"/>
                </a:solidFill>
                <a:ea typeface="宋体" panose="02010600030101010101" pitchFamily="2" charset="-122"/>
                <a:sym typeface="+mn-ea"/>
              </a:rPr>
              <a:t>Rule 4.</a:t>
            </a:r>
            <a:r>
              <a:rPr lang="en-US" altLang="x-none" dirty="0">
                <a:ea typeface="宋体" panose="02010600030101010101" pitchFamily="2" charset="-122"/>
                <a:sym typeface="+mn-ea"/>
              </a:rPr>
              <a:t> </a:t>
            </a:r>
            <a:r>
              <a:rPr lang="en-US" altLang="x-none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N-1 Relationships</a:t>
            </a:r>
            <a:endParaRPr lang="en-US" altLang="x-none" dirty="0">
              <a:ea typeface="宋体" panose="02010600030101010101" pitchFamily="2" charset="-122"/>
            </a:endParaRPr>
          </a:p>
        </p:txBody>
      </p:sp>
      <p:sp>
        <p:nvSpPr>
          <p:cNvPr id="66565" name="Rectangle 3"/>
          <p:cNvSpPr>
            <a:spLocks noGrp="1"/>
          </p:cNvSpPr>
          <p:nvPr>
            <p:ph type="body"/>
          </p:nvPr>
        </p:nvSpPr>
        <p:spPr>
          <a:xfrm>
            <a:off x="128270" y="838200"/>
            <a:ext cx="8867775" cy="1555750"/>
          </a:xfrm>
        </p:spPr>
        <p:txBody>
          <a:bodyPr wrap="square" anchor="t">
            <a:spAutoFit/>
          </a:bodyPr>
          <a:p>
            <a:pPr lvl="0" indent="-285750" eaLnBrk="1" hangingPunct="1"/>
            <a:r>
              <a:rPr lang="en-US" altLang="x-none" dirty="0">
                <a:ea typeface="宋体" panose="02010600030101010101" pitchFamily="2" charset="-122"/>
              </a:rPr>
              <a:t>Example 6.2.3: teachs</a:t>
            </a:r>
            <a:endParaRPr lang="en-US" altLang="x-none" dirty="0">
              <a:ea typeface="宋体" panose="02010600030101010101" pitchFamily="2" charset="-122"/>
            </a:endParaRPr>
          </a:p>
          <a:p>
            <a:pPr marL="914400" lvl="2" indent="0" eaLnBrk="1" hangingPunct="1">
              <a:buNone/>
            </a:pPr>
            <a:r>
              <a:rPr lang="en-US" altLang="x-none" dirty="0">
                <a:ea typeface="宋体" panose="02010600030101010101" pitchFamily="2" charset="-122"/>
              </a:rPr>
              <a:t>Instructors(</a:t>
            </a:r>
            <a:r>
              <a:rPr lang="en-US" altLang="x-none" u="sng" dirty="0">
                <a:solidFill>
                  <a:srgbClr val="FF0000"/>
                </a:solidFill>
                <a:ea typeface="宋体" panose="02010600030101010101" pitchFamily="2" charset="-122"/>
              </a:rPr>
              <a:t>insid</a:t>
            </a:r>
            <a:r>
              <a:rPr lang="en-US" altLang="x-none" dirty="0">
                <a:ea typeface="宋体" panose="02010600030101010101" pitchFamily="2" charset="-122"/>
              </a:rPr>
              <a:t>, lname, ……)</a:t>
            </a:r>
            <a:endParaRPr lang="en-US" altLang="x-none" dirty="0">
              <a:ea typeface="宋体" panose="02010600030101010101" pitchFamily="2" charset="-122"/>
            </a:endParaRPr>
          </a:p>
          <a:p>
            <a:pPr marL="914400" lvl="2" indent="0" eaLnBrk="1" hangingPunct="1">
              <a:buNone/>
            </a:pPr>
            <a:r>
              <a:rPr lang="en-US" altLang="x-none" dirty="0">
                <a:ea typeface="宋体" panose="02010600030101010101" pitchFamily="2" charset="-122"/>
              </a:rPr>
              <a:t>Course_sections(</a:t>
            </a:r>
            <a:r>
              <a:rPr lang="en-US" altLang="x-none" u="sng" dirty="0">
                <a:solidFill>
                  <a:srgbClr val="FF0000"/>
                </a:solidFill>
                <a:ea typeface="宋体" panose="02010600030101010101" pitchFamily="2" charset="-122"/>
              </a:rPr>
              <a:t>secid</a:t>
            </a:r>
            <a:r>
              <a:rPr lang="en-US" altLang="x-none" dirty="0">
                <a:ea typeface="宋体" panose="02010600030101010101" pitchFamily="2" charset="-122"/>
              </a:rPr>
              <a:t>, </a:t>
            </a:r>
            <a:r>
              <a:rPr lang="en-US" altLang="x-none" i="1" u="sng" dirty="0">
                <a:solidFill>
                  <a:schemeClr val="accent2"/>
                </a:solidFill>
                <a:ea typeface="宋体" panose="02010600030101010101" pitchFamily="2" charset="-122"/>
              </a:rPr>
              <a:t>insid</a:t>
            </a:r>
            <a:r>
              <a:rPr lang="en-US" altLang="x-none" dirty="0">
                <a:ea typeface="宋体" panose="02010600030101010101" pitchFamily="2" charset="-122"/>
              </a:rPr>
              <a:t>, course, …)</a:t>
            </a:r>
            <a:endParaRPr lang="en-US" altLang="x-none" dirty="0">
              <a:ea typeface="宋体" panose="0201060003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01930" y="3714115"/>
            <a:ext cx="8793480" cy="868045"/>
            <a:chOff x="318" y="5849"/>
            <a:chExt cx="13848" cy="1367"/>
          </a:xfrm>
        </p:grpSpPr>
        <p:grpSp>
          <p:nvGrpSpPr>
            <p:cNvPr id="13" name="组合 12"/>
            <p:cNvGrpSpPr/>
            <p:nvPr/>
          </p:nvGrpSpPr>
          <p:grpSpPr>
            <a:xfrm>
              <a:off x="318" y="5984"/>
              <a:ext cx="13848" cy="1232"/>
              <a:chOff x="318" y="673"/>
              <a:chExt cx="13848" cy="1232"/>
            </a:xfrm>
          </p:grpSpPr>
          <p:sp>
            <p:nvSpPr>
              <p:cNvPr id="2" name="文本框 1"/>
              <p:cNvSpPr txBox="1"/>
              <p:nvPr/>
            </p:nvSpPr>
            <p:spPr>
              <a:xfrm>
                <a:off x="318" y="878"/>
                <a:ext cx="3045" cy="822"/>
              </a:xfrm>
              <a:prstGeom prst="rect">
                <a:avLst/>
              </a:prstGeom>
              <a:noFill/>
              <a:ln w="19050">
                <a:solidFill>
                  <a:srgbClr val="0000CC"/>
                </a:solidFill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>
                    <a:latin typeface="Arial" panose="020B0604020202020204" pitchFamily="34" charset="0"/>
                  </a:rPr>
                  <a:t>Instructors</a:t>
                </a:r>
                <a:endParaRPr lang="en-US" altLang="zh-CN" sz="2800">
                  <a:latin typeface="Arial" panose="020B0604020202020204" pitchFamily="34" charset="0"/>
                </a:endParaRPr>
              </a:p>
            </p:txBody>
          </p:sp>
          <p:sp>
            <p:nvSpPr>
              <p:cNvPr id="3" name="文本框 2"/>
              <p:cNvSpPr txBox="1"/>
              <p:nvPr/>
            </p:nvSpPr>
            <p:spPr>
              <a:xfrm>
                <a:off x="9622" y="878"/>
                <a:ext cx="4545" cy="822"/>
              </a:xfrm>
              <a:prstGeom prst="rect">
                <a:avLst/>
              </a:prstGeom>
              <a:noFill/>
              <a:ln w="19050">
                <a:solidFill>
                  <a:srgbClr val="0000CC"/>
                </a:solidFill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>
                    <a:latin typeface="Arial" panose="020B0604020202020204" pitchFamily="34" charset="0"/>
                  </a:rPr>
                  <a:t>Course_sections</a:t>
                </a:r>
                <a:endParaRPr lang="en-US" altLang="zh-CN" sz="2800">
                  <a:latin typeface="Arial" panose="020B0604020202020204" pitchFamily="34" charset="0"/>
                </a:endParaRPr>
              </a:p>
            </p:txBody>
          </p:sp>
          <p:sp>
            <p:nvSpPr>
              <p:cNvPr id="4" name="菱形 3"/>
              <p:cNvSpPr/>
              <p:nvPr/>
            </p:nvSpPr>
            <p:spPr>
              <a:xfrm>
                <a:off x="4801" y="673"/>
                <a:ext cx="3402" cy="1232"/>
              </a:xfrm>
              <a:prstGeom prst="diamond">
                <a:avLst/>
              </a:prstGeom>
              <a:noFill/>
              <a:ln w="19050"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teaches</a:t>
                </a:r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" name="直接连接符 4"/>
              <p:cNvCxnSpPr/>
              <p:nvPr/>
            </p:nvCxnSpPr>
            <p:spPr>
              <a:xfrm>
                <a:off x="3363" y="1289"/>
                <a:ext cx="1438" cy="0"/>
              </a:xfrm>
              <a:prstGeom prst="line">
                <a:avLst/>
              </a:prstGeom>
              <a:ln w="1905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>
                <a:off x="8196" y="1263"/>
                <a:ext cx="1438" cy="0"/>
              </a:xfrm>
              <a:prstGeom prst="line">
                <a:avLst/>
              </a:prstGeom>
              <a:ln w="1905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文本框 52"/>
            <p:cNvSpPr txBox="1"/>
            <p:nvPr/>
          </p:nvSpPr>
          <p:spPr>
            <a:xfrm>
              <a:off x="3642" y="5849"/>
              <a:ext cx="1246" cy="72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rIns="0" rtlCol="0">
              <a:spAutoFit/>
            </a:bodyPr>
            <a:p>
              <a:r>
                <a:rPr lang="en-US" altLang="zh-CN" b="1">
                  <a:solidFill>
                    <a:schemeClr val="accent6"/>
                  </a:solidFill>
                  <a:latin typeface="Arial" panose="020B0604020202020204" pitchFamily="34" charset="0"/>
                </a:rPr>
                <a:t>(0, N)</a:t>
              </a:r>
              <a:endParaRPr lang="en-US" altLang="zh-CN" b="1">
                <a:solidFill>
                  <a:schemeClr val="accent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8283" y="5849"/>
              <a:ext cx="1246" cy="7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rIns="0" bIns="36195" rtlCol="0">
              <a:spAutoFit/>
            </a:bodyPr>
            <a:p>
              <a:r>
                <a:rPr lang="en-US" altLang="zh-CN" b="1">
                  <a:solidFill>
                    <a:schemeClr val="accent6"/>
                  </a:solidFill>
                  <a:latin typeface="Arial" panose="020B0604020202020204" pitchFamily="34" charset="0"/>
                </a:rPr>
                <a:t>(1, 1)</a:t>
              </a:r>
              <a:endParaRPr lang="en-US" altLang="zh-CN" b="1">
                <a:solidFill>
                  <a:schemeClr val="accent6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7586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r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x-none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7587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7588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6.2 Further Details of E-R Modeling</a:t>
            </a:r>
            <a:endParaRPr lang="en-US" altLang="x-none" dirty="0">
              <a:ea typeface="宋体" panose="02010600030101010101" pitchFamily="2" charset="-122"/>
            </a:endParaRPr>
          </a:p>
        </p:txBody>
      </p:sp>
      <p:sp>
        <p:nvSpPr>
          <p:cNvPr id="67589" name="Rectangle 3"/>
          <p:cNvSpPr>
            <a:spLocks noGrp="1"/>
          </p:cNvSpPr>
          <p:nvPr>
            <p:ph type="body"/>
          </p:nvPr>
        </p:nvSpPr>
        <p:spPr>
          <a:xfrm>
            <a:off x="0" y="838200"/>
            <a:ext cx="9144000" cy="5638800"/>
          </a:xfrm>
        </p:spPr>
        <p:txBody>
          <a:bodyPr wrap="square" anchor="t"/>
          <a:p>
            <a:pPr lvl="0" eaLnBrk="1" hangingPunct="1">
              <a:lnSpc>
                <a:spcPct val="90000"/>
              </a:lnSpc>
            </a:pPr>
            <a:r>
              <a:rPr lang="en-US" altLang="x-none" dirty="0">
                <a:solidFill>
                  <a:schemeClr val="accent2"/>
                </a:solidFill>
                <a:ea typeface="宋体" panose="02010600030101010101" pitchFamily="2" charset="-122"/>
              </a:rPr>
              <a:t>Transformation Rule 5&amp;6.</a:t>
            </a:r>
            <a:r>
              <a:rPr lang="en-US" altLang="x-none" dirty="0">
                <a:ea typeface="宋体" panose="02010600030101010101" pitchFamily="2" charset="-122"/>
              </a:rPr>
              <a:t> </a:t>
            </a:r>
            <a:r>
              <a:rPr lang="en-US" altLang="x-none" dirty="0">
                <a:solidFill>
                  <a:srgbClr val="FF0066"/>
                </a:solidFill>
                <a:ea typeface="宋体" panose="02010600030101010101" pitchFamily="2" charset="-122"/>
              </a:rPr>
              <a:t>1-1 Relationships</a:t>
            </a:r>
            <a:endParaRPr lang="en-US" altLang="x-none" dirty="0">
              <a:solidFill>
                <a:srgbClr val="FF0066"/>
              </a:solidFill>
              <a:ea typeface="宋体" panose="02010600030101010101" pitchFamily="2" charset="-122"/>
            </a:endParaRPr>
          </a:p>
          <a:p>
            <a:pPr lvl="1" indent="-285750" eaLnBrk="1" hangingPunct="1">
              <a:lnSpc>
                <a:spcPct val="90000"/>
              </a:lnSpc>
            </a:pPr>
            <a:r>
              <a:rPr lang="en-US" altLang="x-none" dirty="0">
                <a:solidFill>
                  <a:srgbClr val="FF0066"/>
                </a:solidFill>
                <a:ea typeface="宋体" panose="02010600030101010101" pitchFamily="2" charset="-122"/>
              </a:rPr>
              <a:t>Optional on one side</a:t>
            </a:r>
            <a:endParaRPr lang="en-US" altLang="x-none" dirty="0">
              <a:solidFill>
                <a:srgbClr val="FF0066"/>
              </a:solidFill>
              <a:ea typeface="宋体" panose="02010600030101010101" pitchFamily="2" charset="-122"/>
            </a:endParaRPr>
          </a:p>
          <a:p>
            <a:pPr lvl="2" indent="-228600" eaLnBrk="1" hangingPunct="1">
              <a:lnSpc>
                <a:spcPct val="90000"/>
              </a:lnSpc>
            </a:pPr>
            <a:r>
              <a:rPr lang="en-US" altLang="x-none" dirty="0">
                <a:ea typeface="宋体" panose="02010600030101010101" pitchFamily="2" charset="-122"/>
              </a:rPr>
              <a:t>Represent as two tables</a:t>
            </a:r>
            <a:endParaRPr lang="en-US" altLang="x-none" dirty="0">
              <a:ea typeface="宋体" panose="02010600030101010101" pitchFamily="2" charset="-122"/>
            </a:endParaRPr>
          </a:p>
          <a:p>
            <a:pPr lvl="2" indent="-228600" eaLnBrk="1" hangingPunct="1">
              <a:lnSpc>
                <a:spcPct val="90000"/>
              </a:lnSpc>
            </a:pPr>
            <a:r>
              <a:rPr lang="en-US" altLang="x-none" dirty="0">
                <a:ea typeface="宋体" panose="02010600030101010101" pitchFamily="2" charset="-122"/>
              </a:rPr>
              <a:t>foreign key column in one with mandatory participation (column defined to be NOT NULL)</a:t>
            </a:r>
            <a:endParaRPr lang="en-US" altLang="x-none" dirty="0">
              <a:ea typeface="宋体" panose="02010600030101010101" pitchFamily="2" charset="-122"/>
            </a:endParaRPr>
          </a:p>
          <a:p>
            <a:pPr lvl="2" indent="-228600" eaLnBrk="1" hangingPunct="1">
              <a:lnSpc>
                <a:spcPct val="90000"/>
              </a:lnSpc>
            </a:pPr>
            <a:endParaRPr lang="en-US" altLang="x-none" dirty="0">
              <a:ea typeface="宋体" panose="02010600030101010101" pitchFamily="2" charset="-122"/>
            </a:endParaRPr>
          </a:p>
          <a:p>
            <a:pPr lvl="1" indent="-285750" eaLnBrk="1" hangingPunct="1">
              <a:lnSpc>
                <a:spcPct val="90000"/>
              </a:lnSpc>
            </a:pPr>
            <a:r>
              <a:rPr lang="en-US" altLang="x-none" dirty="0">
                <a:solidFill>
                  <a:srgbClr val="FF0066"/>
                </a:solidFill>
                <a:ea typeface="宋体" panose="02010600030101010101" pitchFamily="2" charset="-122"/>
              </a:rPr>
              <a:t>Mandatory on both sides</a:t>
            </a:r>
            <a:endParaRPr lang="en-US" altLang="x-none" dirty="0">
              <a:solidFill>
                <a:srgbClr val="FF0066"/>
              </a:solidFill>
              <a:ea typeface="宋体" panose="02010600030101010101" pitchFamily="2" charset="-122"/>
            </a:endParaRPr>
          </a:p>
          <a:p>
            <a:pPr lvl="2" indent="-228600" eaLnBrk="1" hangingPunct="1">
              <a:lnSpc>
                <a:spcPct val="90000"/>
              </a:lnSpc>
            </a:pPr>
            <a:r>
              <a:rPr lang="en-US" altLang="x-none" dirty="0">
                <a:ea typeface="宋体" panose="02010600030101010101" pitchFamily="2" charset="-122"/>
              </a:rPr>
              <a:t>never can break apart. It's appropriate to think of this as two entities in a single table.</a:t>
            </a:r>
            <a:endParaRPr lang="en-US" altLang="x-none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N-ary relationships</a:t>
            </a:r>
            <a:r>
              <a:rPr lang="zh-CN" altLang="en-US"/>
              <a:t>的转换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600">
                <a:solidFill>
                  <a:schemeClr val="accent6"/>
                </a:solidFill>
              </a:rPr>
              <a:t>可参照</a:t>
            </a:r>
            <a:r>
              <a:rPr lang="en-US" altLang="zh-CN" sz="2600">
                <a:solidFill>
                  <a:schemeClr val="accent6"/>
                </a:solidFill>
              </a:rPr>
              <a:t>N-N</a:t>
            </a:r>
            <a:r>
              <a:rPr lang="zh-CN" altLang="en-US" sz="2600">
                <a:solidFill>
                  <a:schemeClr val="accent6"/>
                </a:solidFill>
              </a:rPr>
              <a:t>二元联系的转换方式 </a:t>
            </a:r>
            <a:r>
              <a:rPr lang="en-US" altLang="zh-CN" sz="2600">
                <a:solidFill>
                  <a:schemeClr val="accent6"/>
                </a:solidFill>
              </a:rPr>
              <a:t>(rule 3)</a:t>
            </a:r>
            <a:r>
              <a:rPr lang="zh-CN" altLang="zh-CN" sz="2600">
                <a:solidFill>
                  <a:schemeClr val="accent6"/>
                </a:solidFill>
              </a:rPr>
              <a:t>，但转换后的关系关键字的定义需要重新再考虑（规范化设计）</a:t>
            </a:r>
            <a:endParaRPr lang="zh-CN" altLang="zh-CN" sz="2600">
              <a:solidFill>
                <a:schemeClr val="accent6"/>
              </a:solidFill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9045" y="1731645"/>
            <a:ext cx="6857365" cy="32023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下箭头 3"/>
          <p:cNvSpPr/>
          <p:nvPr/>
        </p:nvSpPr>
        <p:spPr>
          <a:xfrm>
            <a:off x="4572000" y="5085080"/>
            <a:ext cx="360045" cy="7200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05790" y="5897880"/>
            <a:ext cx="82524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solidFill>
                  <a:schemeClr val="accent6"/>
                </a:solidFill>
                <a:latin typeface="Arial" panose="020B0604020202020204" pitchFamily="34" charset="0"/>
              </a:rPr>
              <a:t>orders(</a:t>
            </a:r>
            <a:r>
              <a:rPr lang="en-US" altLang="zh-CN" sz="2800" u="sng">
                <a:solidFill>
                  <a:srgbClr val="FF0000"/>
                </a:solidFill>
                <a:latin typeface="Arial" panose="020B0604020202020204" pitchFamily="34" charset="0"/>
              </a:rPr>
              <a:t>cid, pid, aid,</a:t>
            </a:r>
            <a:r>
              <a:rPr lang="en-US" altLang="zh-CN" sz="2800">
                <a:solidFill>
                  <a:schemeClr val="accent6"/>
                </a:solidFill>
                <a:latin typeface="Arial" panose="020B0604020202020204" pitchFamily="34" charset="0"/>
              </a:rPr>
              <a:t> ordno, month, qty, dollars)</a:t>
            </a:r>
            <a:endParaRPr lang="en-US" altLang="zh-CN" sz="2800">
              <a:solidFill>
                <a:schemeClr val="accent6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8610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r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x-none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8611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8612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6.3  </a:t>
            </a:r>
            <a:r>
              <a:rPr lang="en-US" altLang="x-none" dirty="0">
                <a:ea typeface="宋体" panose="02010600030101010101" pitchFamily="2" charset="-122"/>
              </a:rPr>
              <a:t>Additional E-R Concepts</a:t>
            </a:r>
            <a:endParaRPr lang="en-US" altLang="x-none" dirty="0">
              <a:ea typeface="宋体" panose="02010600030101010101" pitchFamily="2" charset="-122"/>
            </a:endParaRPr>
          </a:p>
        </p:txBody>
      </p:sp>
      <p:sp>
        <p:nvSpPr>
          <p:cNvPr id="68613" name="Rectangle 3"/>
          <p:cNvSpPr>
            <a:spLocks noGrp="1"/>
          </p:cNvSpPr>
          <p:nvPr>
            <p:ph type="body"/>
          </p:nvPr>
        </p:nvSpPr>
        <p:spPr/>
        <p:txBody>
          <a:bodyPr wrap="square" anchor="t"/>
          <a:p>
            <a:pPr lvl="0" eaLnBrk="1" hangingPunct="1">
              <a:lnSpc>
                <a:spcPct val="90000"/>
              </a:lnSpc>
            </a:pPr>
            <a:r>
              <a:rPr lang="en-US" altLang="x-none" dirty="0">
                <a:ea typeface="宋体" panose="02010600030101010101" pitchFamily="2" charset="-122"/>
              </a:rPr>
              <a:t>Cardinality of Attributes</a:t>
            </a:r>
            <a:endParaRPr lang="en-US" altLang="x-none" dirty="0">
              <a:ea typeface="宋体" panose="02010600030101010101" pitchFamily="2" charset="-122"/>
            </a:endParaRPr>
          </a:p>
          <a:p>
            <a:pPr lvl="1" indent="-285750" eaLnBrk="1" hangingPunct="1">
              <a:lnSpc>
                <a:spcPct val="90000"/>
              </a:lnSpc>
            </a:pPr>
            <a:r>
              <a:rPr lang="en-US" altLang="x-none" dirty="0">
                <a:ea typeface="宋体" panose="02010600030101010101" pitchFamily="2" charset="-122"/>
              </a:rPr>
              <a:t>Def 6.3.1 ( Figure 6.10, pg. 347 )</a:t>
            </a:r>
            <a:endParaRPr lang="en-US" altLang="x-none" dirty="0">
              <a:ea typeface="宋体" panose="02010600030101010101" pitchFamily="2" charset="-122"/>
            </a:endParaRPr>
          </a:p>
          <a:p>
            <a:pPr lvl="2" indent="-228600" eaLnBrk="1" hangingPunct="1">
              <a:lnSpc>
                <a:spcPct val="90000"/>
              </a:lnSpc>
            </a:pPr>
            <a:r>
              <a:rPr lang="en-US" altLang="x-none" dirty="0">
                <a:ea typeface="宋体" panose="02010600030101010101" pitchFamily="2" charset="-122"/>
              </a:rPr>
              <a:t>(</a:t>
            </a:r>
            <a:r>
              <a:rPr lang="en-US" altLang="x-none" dirty="0">
                <a:solidFill>
                  <a:srgbClr val="FF0000"/>
                </a:solidFill>
                <a:ea typeface="宋体" panose="02010600030101010101" pitchFamily="2" charset="-122"/>
              </a:rPr>
              <a:t>0</a:t>
            </a:r>
            <a:r>
              <a:rPr lang="en-US" altLang="x-none" dirty="0">
                <a:ea typeface="宋体" panose="02010600030101010101" pitchFamily="2" charset="-122"/>
              </a:rPr>
              <a:t>, ?) means don't have to say not null (</a:t>
            </a:r>
            <a:r>
              <a:rPr lang="en-US" altLang="x-none" dirty="0">
                <a:solidFill>
                  <a:srgbClr val="FF0066"/>
                </a:solidFill>
                <a:ea typeface="宋体" panose="02010600030101010101" pitchFamily="2" charset="-122"/>
              </a:rPr>
              <a:t>optional</a:t>
            </a:r>
            <a:r>
              <a:rPr lang="en-US" altLang="x-none" dirty="0">
                <a:ea typeface="宋体" panose="02010600030101010101" pitchFamily="2" charset="-122"/>
              </a:rPr>
              <a:t>)</a:t>
            </a:r>
            <a:endParaRPr lang="en-US" altLang="x-none" dirty="0">
              <a:ea typeface="宋体" panose="02010600030101010101" pitchFamily="2" charset="-122"/>
            </a:endParaRPr>
          </a:p>
          <a:p>
            <a:pPr lvl="3" indent="-228600" eaLnBrk="1" hangingPunct="1">
              <a:lnSpc>
                <a:spcPct val="90000"/>
              </a:lnSpc>
            </a:pPr>
            <a:r>
              <a:rPr lang="en-US" altLang="x-none" dirty="0">
                <a:ea typeface="宋体" panose="02010600030101010101" pitchFamily="2" charset="-122"/>
              </a:rPr>
              <a:t>midinitial, emp_address</a:t>
            </a:r>
            <a:endParaRPr lang="en-US" altLang="x-none" dirty="0">
              <a:ea typeface="宋体" panose="02010600030101010101" pitchFamily="2" charset="-122"/>
            </a:endParaRPr>
          </a:p>
          <a:p>
            <a:pPr lvl="2" indent="-228600" eaLnBrk="1" hangingPunct="1">
              <a:lnSpc>
                <a:spcPct val="90000"/>
              </a:lnSpc>
            </a:pPr>
            <a:r>
              <a:rPr lang="en-US" altLang="x-none" dirty="0">
                <a:ea typeface="宋体" panose="02010600030101010101" pitchFamily="2" charset="-122"/>
              </a:rPr>
              <a:t>(</a:t>
            </a:r>
            <a:r>
              <a:rPr lang="en-US" altLang="x-none" dirty="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  <a:r>
              <a:rPr lang="en-US" altLang="x-none" dirty="0">
                <a:ea typeface="宋体" panose="02010600030101010101" pitchFamily="2" charset="-122"/>
              </a:rPr>
              <a:t>, ?) means do (</a:t>
            </a:r>
            <a:r>
              <a:rPr lang="en-US" altLang="x-none" dirty="0">
                <a:solidFill>
                  <a:srgbClr val="FF0066"/>
                </a:solidFill>
                <a:ea typeface="宋体" panose="02010600030101010101" pitchFamily="2" charset="-122"/>
              </a:rPr>
              <a:t>mandatory</a:t>
            </a:r>
            <a:r>
              <a:rPr lang="en-US" altLang="x-none" dirty="0">
                <a:ea typeface="宋体" panose="02010600030101010101" pitchFamily="2" charset="-122"/>
              </a:rPr>
              <a:t>)</a:t>
            </a:r>
            <a:endParaRPr lang="en-US" altLang="x-none" dirty="0">
              <a:ea typeface="宋体" panose="02010600030101010101" pitchFamily="2" charset="-122"/>
            </a:endParaRPr>
          </a:p>
          <a:p>
            <a:pPr lvl="3" indent="-228600" eaLnBrk="1" hangingPunct="1">
              <a:lnSpc>
                <a:spcPct val="90000"/>
              </a:lnSpc>
            </a:pPr>
            <a:r>
              <a:rPr lang="en-US" altLang="x-none" dirty="0">
                <a:ea typeface="宋体" panose="02010600030101010101" pitchFamily="2" charset="-122"/>
              </a:rPr>
              <a:t>sid, student_name, lname, fname, city, ......</a:t>
            </a:r>
            <a:endParaRPr lang="en-US" altLang="x-none" dirty="0">
              <a:ea typeface="宋体" panose="02010600030101010101" pitchFamily="2" charset="-122"/>
            </a:endParaRPr>
          </a:p>
          <a:p>
            <a:pPr lvl="2" indent="-228600" eaLnBrk="1" hangingPunct="1">
              <a:lnSpc>
                <a:spcPct val="90000"/>
              </a:lnSpc>
            </a:pPr>
            <a:r>
              <a:rPr lang="en-US" altLang="x-none" dirty="0">
                <a:ea typeface="宋体" panose="02010600030101010101" pitchFamily="2" charset="-122"/>
              </a:rPr>
              <a:t>(?, </a:t>
            </a:r>
            <a:r>
              <a:rPr lang="en-US" altLang="x-none" dirty="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  <a:r>
              <a:rPr lang="en-US" altLang="x-none" dirty="0">
                <a:ea typeface="宋体" panose="02010600030101010101" pitchFamily="2" charset="-122"/>
              </a:rPr>
              <a:t>) single valued attribute</a:t>
            </a:r>
            <a:endParaRPr lang="en-US" altLang="x-none" dirty="0">
              <a:ea typeface="宋体" panose="02010600030101010101" pitchFamily="2" charset="-122"/>
            </a:endParaRPr>
          </a:p>
          <a:p>
            <a:pPr lvl="3" indent="-228600" eaLnBrk="1" hangingPunct="1">
              <a:lnSpc>
                <a:spcPct val="90000"/>
              </a:lnSpc>
            </a:pPr>
            <a:r>
              <a:rPr lang="en-US" altLang="x-none" dirty="0">
                <a:ea typeface="宋体" panose="02010600030101010101" pitchFamily="2" charset="-122"/>
              </a:rPr>
              <a:t>sid, eid</a:t>
            </a:r>
            <a:endParaRPr lang="en-US" altLang="x-none" dirty="0">
              <a:ea typeface="宋体" panose="02010600030101010101" pitchFamily="2" charset="-122"/>
            </a:endParaRPr>
          </a:p>
          <a:p>
            <a:pPr lvl="2" indent="-228600" eaLnBrk="1" hangingPunct="1">
              <a:lnSpc>
                <a:spcPct val="90000"/>
              </a:lnSpc>
            </a:pPr>
            <a:r>
              <a:rPr lang="en-US" altLang="x-none" dirty="0">
                <a:ea typeface="宋体" panose="02010600030101010101" pitchFamily="2" charset="-122"/>
              </a:rPr>
              <a:t>(?, </a:t>
            </a:r>
            <a:r>
              <a:rPr lang="en-US" altLang="x-none" dirty="0">
                <a:solidFill>
                  <a:srgbClr val="FF0000"/>
                </a:solidFill>
                <a:ea typeface="宋体" panose="02010600030101010101" pitchFamily="2" charset="-122"/>
              </a:rPr>
              <a:t>N</a:t>
            </a:r>
            <a:r>
              <a:rPr lang="en-US" altLang="x-none" dirty="0">
                <a:ea typeface="宋体" panose="02010600030101010101" pitchFamily="2" charset="-122"/>
              </a:rPr>
              <a:t>) multi-valued</a:t>
            </a:r>
            <a:endParaRPr lang="en-US" altLang="x-none" dirty="0">
              <a:ea typeface="宋体" panose="02010600030101010101" pitchFamily="2" charset="-122"/>
            </a:endParaRPr>
          </a:p>
          <a:p>
            <a:pPr lvl="3" indent="-228600" eaLnBrk="1" hangingPunct="1">
              <a:lnSpc>
                <a:spcPct val="90000"/>
              </a:lnSpc>
            </a:pPr>
            <a:r>
              <a:rPr lang="en-US" altLang="x-none" dirty="0">
                <a:ea typeface="宋体" panose="02010600030101010101" pitchFamily="2" charset="-122"/>
              </a:rPr>
              <a:t>hobbies</a:t>
            </a:r>
            <a:endParaRPr lang="en-US" altLang="x-none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9634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r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x-none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9635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9636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6.3  </a:t>
            </a:r>
            <a:r>
              <a:rPr lang="en-US" altLang="x-none" dirty="0">
                <a:ea typeface="宋体" panose="02010600030101010101" pitchFamily="2" charset="-122"/>
              </a:rPr>
              <a:t>Additional E-R Concepts</a:t>
            </a:r>
            <a:endParaRPr lang="en-US" altLang="x-none" dirty="0">
              <a:ea typeface="宋体" panose="02010600030101010101" pitchFamily="2" charset="-122"/>
            </a:endParaRPr>
          </a:p>
        </p:txBody>
      </p:sp>
      <p:grpSp>
        <p:nvGrpSpPr>
          <p:cNvPr id="69637" name="组合 69637"/>
          <p:cNvGrpSpPr/>
          <p:nvPr/>
        </p:nvGrpSpPr>
        <p:grpSpPr>
          <a:xfrm>
            <a:off x="1331913" y="1125538"/>
            <a:ext cx="6553200" cy="4114800"/>
            <a:chOff x="0" y="0"/>
            <a:chExt cx="6553200" cy="4114800"/>
          </a:xfrm>
        </p:grpSpPr>
        <p:sp>
          <p:nvSpPr>
            <p:cNvPr id="69638" name="Text Box 2"/>
            <p:cNvSpPr txBox="1"/>
            <p:nvPr/>
          </p:nvSpPr>
          <p:spPr>
            <a:xfrm>
              <a:off x="0" y="1752600"/>
              <a:ext cx="1905000" cy="557213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p>
              <a:pPr lvl="0" algn="ctr">
                <a:spcBef>
                  <a:spcPct val="50000"/>
                </a:spcBef>
              </a:pPr>
              <a:r>
                <a:rPr lang="en-US" altLang="x-none" sz="2800" b="1" dirty="0">
                  <a:latin typeface="Arial" panose="020B0604020202020204" pitchFamily="34" charset="0"/>
                  <a:ea typeface="宋体" panose="02010600030101010101" pitchFamily="2" charset="-122"/>
                </a:rPr>
                <a:t>Students</a:t>
              </a:r>
              <a:endParaRPr lang="en-US" altLang="x-none" sz="28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69639" name="组合 69639"/>
            <p:cNvGrpSpPr/>
            <p:nvPr/>
          </p:nvGrpSpPr>
          <p:grpSpPr>
            <a:xfrm>
              <a:off x="76200" y="0"/>
              <a:ext cx="5638800" cy="2362200"/>
              <a:chOff x="0" y="0"/>
              <a:chExt cx="3552" cy="1488"/>
            </a:xfrm>
          </p:grpSpPr>
          <p:sp>
            <p:nvSpPr>
              <p:cNvPr id="69640" name="Oval 3"/>
              <p:cNvSpPr/>
              <p:nvPr/>
            </p:nvSpPr>
            <p:spPr>
              <a:xfrm>
                <a:off x="0" y="0"/>
                <a:ext cx="1056" cy="384"/>
              </a:xfrm>
              <a:prstGeom prst="ellipse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algn="ctr"/>
                <a:r>
                  <a:rPr lang="en-US" altLang="x-none" sz="2800" b="1" u="sng" dirty="0">
                    <a:solidFill>
                      <a:srgbClr val="FF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sid</a:t>
                </a:r>
                <a:endParaRPr lang="en-US" altLang="x-none" sz="2800" b="1" u="sng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9641" name="Oval 4"/>
              <p:cNvSpPr/>
              <p:nvPr/>
            </p:nvSpPr>
            <p:spPr>
              <a:xfrm>
                <a:off x="1728" y="1104"/>
                <a:ext cx="1824" cy="384"/>
              </a:xfrm>
              <a:prstGeom prst="ellipse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algn="ctr"/>
                <a:r>
                  <a:rPr lang="en-US" altLang="x-none" sz="28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student_name</a:t>
                </a:r>
                <a:endParaRPr lang="en-US" altLang="x-none" sz="28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9642" name="组合 69642"/>
            <p:cNvGrpSpPr/>
            <p:nvPr/>
          </p:nvGrpSpPr>
          <p:grpSpPr>
            <a:xfrm>
              <a:off x="914400" y="609600"/>
              <a:ext cx="1905000" cy="1371600"/>
              <a:chOff x="0" y="0"/>
              <a:chExt cx="1200" cy="864"/>
            </a:xfrm>
          </p:grpSpPr>
          <p:sp>
            <p:nvSpPr>
              <p:cNvPr id="69643" name="Line 8"/>
              <p:cNvSpPr/>
              <p:nvPr/>
            </p:nvSpPr>
            <p:spPr>
              <a:xfrm>
                <a:off x="0" y="0"/>
                <a:ext cx="0" cy="72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 algn="ctr"/>
                <a:endParaRPr lang="zh-CN" altLang="en-US">
                  <a:latin typeface="Times New Roman" panose="02020603050405020304" pitchFamily="2" charset="0"/>
                  <a:ea typeface="Times New Roman" panose="02020603050405020304" pitchFamily="2" charset="0"/>
                </a:endParaRPr>
              </a:p>
            </p:txBody>
          </p:sp>
          <p:sp>
            <p:nvSpPr>
              <p:cNvPr id="69644" name="Line 9"/>
              <p:cNvSpPr/>
              <p:nvPr/>
            </p:nvSpPr>
            <p:spPr>
              <a:xfrm flipH="1">
                <a:off x="624" y="864"/>
                <a:ext cx="576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 algn="ctr"/>
                <a:endParaRPr lang="zh-CN" altLang="en-US">
                  <a:latin typeface="Times New Roman" panose="02020603050405020304" pitchFamily="2" charset="0"/>
                  <a:ea typeface="Times New Roman" panose="02020603050405020304" pitchFamily="2" charset="0"/>
                </a:endParaRPr>
              </a:p>
            </p:txBody>
          </p:sp>
        </p:grpSp>
        <p:grpSp>
          <p:nvGrpSpPr>
            <p:cNvPr id="69645" name="组合 69645"/>
            <p:cNvGrpSpPr/>
            <p:nvPr/>
          </p:nvGrpSpPr>
          <p:grpSpPr>
            <a:xfrm>
              <a:off x="609600" y="2362200"/>
              <a:ext cx="5943600" cy="1752600"/>
              <a:chOff x="0" y="0"/>
              <a:chExt cx="3744" cy="1104"/>
            </a:xfrm>
          </p:grpSpPr>
          <p:sp>
            <p:nvSpPr>
              <p:cNvPr id="69646" name="Oval 5"/>
              <p:cNvSpPr/>
              <p:nvPr/>
            </p:nvSpPr>
            <p:spPr>
              <a:xfrm>
                <a:off x="0" y="720"/>
                <a:ext cx="1056" cy="384"/>
              </a:xfrm>
              <a:prstGeom prst="ellipse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algn="ctr"/>
                <a:r>
                  <a:rPr lang="en-US" altLang="x-none" sz="28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lname</a:t>
                </a:r>
                <a:endParaRPr lang="en-US" altLang="x-none" sz="28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9647" name="Oval 6"/>
              <p:cNvSpPr/>
              <p:nvPr/>
            </p:nvSpPr>
            <p:spPr>
              <a:xfrm>
                <a:off x="1200" y="720"/>
                <a:ext cx="1056" cy="384"/>
              </a:xfrm>
              <a:prstGeom prst="ellipse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algn="ctr"/>
                <a:r>
                  <a:rPr lang="en-US" altLang="x-none" sz="28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fname</a:t>
                </a:r>
                <a:endParaRPr lang="en-US" altLang="x-none" sz="28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9648" name="Oval 7"/>
              <p:cNvSpPr/>
              <p:nvPr/>
            </p:nvSpPr>
            <p:spPr>
              <a:xfrm>
                <a:off x="2496" y="720"/>
                <a:ext cx="1248" cy="384"/>
              </a:xfrm>
              <a:prstGeom prst="ellipse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algn="ctr"/>
                <a:r>
                  <a:rPr lang="en-US" altLang="x-none" sz="28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midinitial</a:t>
                </a:r>
                <a:endParaRPr lang="en-US" altLang="x-none" sz="28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9649" name="Line 10"/>
              <p:cNvSpPr/>
              <p:nvPr/>
            </p:nvSpPr>
            <p:spPr>
              <a:xfrm flipH="1">
                <a:off x="864" y="0"/>
                <a:ext cx="1008" cy="76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 algn="ctr"/>
                <a:endParaRPr lang="zh-CN" altLang="en-US">
                  <a:latin typeface="Times New Roman" panose="02020603050405020304" pitchFamily="2" charset="0"/>
                  <a:ea typeface="Times New Roman" panose="02020603050405020304" pitchFamily="2" charset="0"/>
                </a:endParaRPr>
              </a:p>
            </p:txBody>
          </p:sp>
          <p:sp>
            <p:nvSpPr>
              <p:cNvPr id="69650" name="Line 11"/>
              <p:cNvSpPr/>
              <p:nvPr/>
            </p:nvSpPr>
            <p:spPr>
              <a:xfrm flipH="1">
                <a:off x="1776" y="0"/>
                <a:ext cx="384" cy="72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 algn="ctr"/>
                <a:endParaRPr lang="zh-CN" altLang="en-US">
                  <a:latin typeface="Times New Roman" panose="02020603050405020304" pitchFamily="2" charset="0"/>
                  <a:ea typeface="Times New Roman" panose="02020603050405020304" pitchFamily="2" charset="0"/>
                </a:endParaRPr>
              </a:p>
            </p:txBody>
          </p:sp>
          <p:sp>
            <p:nvSpPr>
              <p:cNvPr id="69651" name="Line 12"/>
              <p:cNvSpPr/>
              <p:nvPr/>
            </p:nvSpPr>
            <p:spPr>
              <a:xfrm>
                <a:off x="2496" y="0"/>
                <a:ext cx="432" cy="72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 algn="ctr"/>
                <a:endParaRPr lang="zh-CN" altLang="en-US">
                  <a:latin typeface="Times New Roman" panose="02020603050405020304" pitchFamily="2" charset="0"/>
                  <a:ea typeface="Times New Roman" panose="02020603050405020304" pitchFamily="2" charset="0"/>
                </a:endParaRPr>
              </a:p>
            </p:txBody>
          </p:sp>
        </p:grpSp>
      </p:grpSp>
      <p:sp>
        <p:nvSpPr>
          <p:cNvPr id="69652" name="TextBox 3"/>
          <p:cNvSpPr txBox="1"/>
          <p:nvPr/>
        </p:nvSpPr>
        <p:spPr>
          <a:xfrm>
            <a:off x="611188" y="6011863"/>
            <a:ext cx="7848600" cy="5857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algn="ctr"/>
            <a:r>
              <a:rPr lang="en-US" altLang="x-none" sz="3200" b="1" dirty="0">
                <a:latin typeface="Arial" panose="020B0604020202020204" pitchFamily="34" charset="0"/>
                <a:ea typeface="宋体" panose="02010600030101010101" pitchFamily="2" charset="-122"/>
              </a:rPr>
              <a:t>Figure 6.10 (1) Students</a:t>
            </a:r>
            <a:endParaRPr lang="zh-CN" altLang="en-US" sz="3000" b="1" u="sng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69654" name="组合 69653"/>
          <p:cNvGrpSpPr/>
          <p:nvPr/>
        </p:nvGrpSpPr>
        <p:grpSpPr>
          <a:xfrm>
            <a:off x="1116013" y="2011363"/>
            <a:ext cx="3240087" cy="1057275"/>
            <a:chOff x="0" y="0"/>
            <a:chExt cx="3240360" cy="1058054"/>
          </a:xfrm>
        </p:grpSpPr>
        <p:sp>
          <p:nvSpPr>
            <p:cNvPr id="2" name="TextBox 1"/>
            <p:cNvSpPr txBox="1"/>
            <p:nvPr/>
          </p:nvSpPr>
          <p:spPr>
            <a:xfrm>
              <a:off x="0" y="0"/>
              <a:ext cx="1219303" cy="55444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lvl="0" algn="ctr"/>
              <a:r>
                <a:rPr lang="en-US" altLang="x-none" sz="3000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(1, 1)</a:t>
              </a:r>
              <a:endParaRPr lang="zh-CN" altLang="en-US" sz="3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655" name="TextBox 22"/>
            <p:cNvSpPr txBox="1"/>
            <p:nvPr/>
          </p:nvSpPr>
          <p:spPr>
            <a:xfrm>
              <a:off x="2021057" y="503608"/>
              <a:ext cx="1219303" cy="55444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lvl="0" algn="ctr"/>
              <a:r>
                <a:rPr lang="en-US" altLang="x-none" sz="3000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(1, 1)</a:t>
              </a:r>
              <a:endParaRPr lang="zh-CN" altLang="en-US" sz="3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9657" name="组合 69656"/>
          <p:cNvGrpSpPr/>
          <p:nvPr/>
        </p:nvGrpSpPr>
        <p:grpSpPr>
          <a:xfrm>
            <a:off x="2714625" y="3781425"/>
            <a:ext cx="4810125" cy="655638"/>
            <a:chOff x="0" y="0"/>
            <a:chExt cx="4810372" cy="655667"/>
          </a:xfrm>
        </p:grpSpPr>
        <p:sp>
          <p:nvSpPr>
            <p:cNvPr id="3" name="TextBox 23"/>
            <p:cNvSpPr txBox="1"/>
            <p:nvPr/>
          </p:nvSpPr>
          <p:spPr>
            <a:xfrm>
              <a:off x="0" y="0"/>
              <a:ext cx="1219263" cy="55406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lvl="0" algn="ctr"/>
              <a:r>
                <a:rPr lang="en-US" altLang="x-none" sz="3000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(1, 1)</a:t>
              </a:r>
              <a:endParaRPr lang="zh-CN" altLang="en-US" sz="3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658" name="TextBox 24"/>
            <p:cNvSpPr txBox="1"/>
            <p:nvPr/>
          </p:nvSpPr>
          <p:spPr>
            <a:xfrm>
              <a:off x="2222614" y="101604"/>
              <a:ext cx="1219263" cy="55406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lvl="0" algn="ctr"/>
              <a:r>
                <a:rPr lang="en-US" altLang="x-none" sz="3000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(1, 1)</a:t>
              </a:r>
              <a:endParaRPr lang="zh-CN" altLang="en-US" sz="3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659" name="TextBox 25"/>
            <p:cNvSpPr txBox="1"/>
            <p:nvPr/>
          </p:nvSpPr>
          <p:spPr>
            <a:xfrm>
              <a:off x="3591109" y="79379"/>
              <a:ext cx="1219263" cy="55406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lvl="0" algn="ctr"/>
              <a:r>
                <a:rPr lang="en-US" altLang="x-none" sz="3000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(0, 1)</a:t>
              </a:r>
              <a:endParaRPr lang="zh-CN" altLang="en-US" sz="3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9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9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日期占位符 3"/>
          <p:cNvSpPr txBox="1">
            <a:spLocks noGrp="1"/>
          </p:cNvSpPr>
          <p:nvPr/>
        </p:nvSpPr>
        <p:spPr>
          <a:xfrm>
            <a:off x="76200" y="6557645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0242" name="页脚占位符 4"/>
          <p:cNvSpPr txBox="1">
            <a:spLocks noGrp="1"/>
          </p:cNvSpPr>
          <p:nvPr/>
        </p:nvSpPr>
        <p:spPr>
          <a:xfrm>
            <a:off x="2590800" y="6557645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r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x-none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0243" name="灯片编号占位符 5"/>
          <p:cNvSpPr txBox="1">
            <a:spLocks noGrp="1"/>
          </p:cNvSpPr>
          <p:nvPr/>
        </p:nvSpPr>
        <p:spPr>
          <a:xfrm>
            <a:off x="7162800" y="6557645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0245" name="Rectangle 1028"/>
          <p:cNvSpPr>
            <a:spLocks noGrp="1"/>
          </p:cNvSpPr>
          <p:nvPr>
            <p:ph type="body"/>
          </p:nvPr>
        </p:nvSpPr>
        <p:spPr>
          <a:xfrm>
            <a:off x="457200" y="120650"/>
            <a:ext cx="8229600" cy="5638800"/>
          </a:xfrm>
        </p:spPr>
        <p:txBody>
          <a:bodyPr wrap="square" anchor="t"/>
          <a:p>
            <a:pPr marL="457200" lvl="0" indent="-457200" eaLnBrk="1" hangingPunct="1">
              <a:buAutoNum type="arabicParenR"/>
            </a:pPr>
            <a:r>
              <a:rPr lang="en-US" altLang="x-none" dirty="0">
                <a:ea typeface="宋体" panose="02010600030101010101" pitchFamily="2" charset="-122"/>
              </a:rPr>
              <a:t>redundency（</a:t>
            </a:r>
            <a:r>
              <a:rPr lang="zh-CN" altLang="en-US" dirty="0">
                <a:ea typeface="宋体" panose="02010600030101010101" pitchFamily="2" charset="-122"/>
              </a:rPr>
              <a:t>数据冗余）</a:t>
            </a:r>
            <a:endParaRPr lang="zh-CN" altLang="en-US" dirty="0">
              <a:ea typeface="宋体" panose="02010600030101010101" pitchFamily="2" charset="-122"/>
            </a:endParaRPr>
          </a:p>
          <a:p>
            <a:pPr marL="914400" lvl="1" indent="-457200" eaLnBrk="1" hangingPunct="1"/>
            <a:r>
              <a:rPr lang="en-US" altLang="x-none" dirty="0">
                <a:ea typeface="宋体" panose="02010600030101010101" pitchFamily="2" charset="-122"/>
              </a:rPr>
              <a:t>waste of disk space</a:t>
            </a:r>
            <a:endParaRPr lang="en-US" altLang="x-none" dirty="0">
              <a:ea typeface="宋体" panose="02010600030101010101" pitchFamily="2" charset="-122"/>
            </a:endParaRPr>
          </a:p>
        </p:txBody>
      </p:sp>
      <p:graphicFrame>
        <p:nvGraphicFramePr>
          <p:cNvPr id="10246" name="Object 1030"/>
          <p:cNvGraphicFramePr>
            <a:graphicFrameLocks noChangeAspect="1"/>
          </p:cNvGraphicFramePr>
          <p:nvPr/>
        </p:nvGraphicFramePr>
        <p:xfrm>
          <a:off x="0" y="1339850"/>
          <a:ext cx="914400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3197225" imgH="1877060" progId="Word.Picture.8">
                  <p:embed/>
                </p:oleObj>
              </mc:Choice>
              <mc:Fallback>
                <p:oleObj name="" r:id="rId1" imgW="3197225" imgH="1877060" progId="Word.Picture.8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1339850"/>
                        <a:ext cx="9144000" cy="4800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矩形 1"/>
          <p:cNvSpPr/>
          <p:nvPr/>
        </p:nvSpPr>
        <p:spPr>
          <a:xfrm>
            <a:off x="107950" y="1919288"/>
            <a:ext cx="4968875" cy="2232025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dash"/>
            <a:miter/>
            <a:headEnd type="none" w="med" len="med"/>
            <a:tailEnd type="none" w="med" len="med"/>
          </a:ln>
        </p:spPr>
        <p:txBody>
          <a:bodyPr anchor="t"/>
          <a:p>
            <a:pPr lvl="0" algn="ctr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10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8" grpId="0" bldLvl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7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0658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r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x-none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0659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0660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6.3  </a:t>
            </a:r>
            <a:r>
              <a:rPr lang="en-US" altLang="x-none" dirty="0">
                <a:ea typeface="宋体" panose="02010600030101010101" pitchFamily="2" charset="-122"/>
              </a:rPr>
              <a:t>Additional E-R Concepts</a:t>
            </a:r>
            <a:endParaRPr lang="en-US" altLang="x-none" dirty="0">
              <a:ea typeface="宋体" panose="02010600030101010101" pitchFamily="2" charset="-122"/>
            </a:endParaRPr>
          </a:p>
        </p:txBody>
      </p:sp>
      <p:grpSp>
        <p:nvGrpSpPr>
          <p:cNvPr id="70661" name="组合 70661"/>
          <p:cNvGrpSpPr/>
          <p:nvPr/>
        </p:nvGrpSpPr>
        <p:grpSpPr>
          <a:xfrm>
            <a:off x="827088" y="1125538"/>
            <a:ext cx="7489825" cy="4148137"/>
            <a:chOff x="0" y="0"/>
            <a:chExt cx="7488832" cy="4149080"/>
          </a:xfrm>
        </p:grpSpPr>
        <p:sp>
          <p:nvSpPr>
            <p:cNvPr id="70662" name="Text Box 2"/>
            <p:cNvSpPr txBox="1"/>
            <p:nvPr/>
          </p:nvSpPr>
          <p:spPr>
            <a:xfrm>
              <a:off x="0" y="1752600"/>
              <a:ext cx="2133600" cy="557213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p>
              <a:pPr lvl="0" algn="ctr">
                <a:spcBef>
                  <a:spcPct val="50000"/>
                </a:spcBef>
              </a:pPr>
              <a:r>
                <a:rPr lang="en-US" altLang="x-none" sz="2800" b="1" dirty="0">
                  <a:latin typeface="Arial" panose="020B0604020202020204" pitchFamily="34" charset="0"/>
                  <a:ea typeface="宋体" panose="02010600030101010101" pitchFamily="2" charset="-122"/>
                </a:rPr>
                <a:t>Employees</a:t>
              </a:r>
              <a:endParaRPr lang="en-US" altLang="x-none" sz="28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70663" name="组合 70663"/>
            <p:cNvGrpSpPr/>
            <p:nvPr/>
          </p:nvGrpSpPr>
          <p:grpSpPr>
            <a:xfrm>
              <a:off x="304800" y="0"/>
              <a:ext cx="5638800" cy="2362200"/>
              <a:chOff x="0" y="0"/>
              <a:chExt cx="3552" cy="1488"/>
            </a:xfrm>
          </p:grpSpPr>
          <p:sp>
            <p:nvSpPr>
              <p:cNvPr id="70664" name="Oval 4"/>
              <p:cNvSpPr/>
              <p:nvPr/>
            </p:nvSpPr>
            <p:spPr>
              <a:xfrm>
                <a:off x="0" y="0"/>
                <a:ext cx="1056" cy="384"/>
              </a:xfrm>
              <a:prstGeom prst="ellipse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algn="ctr"/>
                <a:r>
                  <a:rPr lang="en-US" altLang="x-none" sz="2800" b="1" u="sng" dirty="0">
                    <a:solidFill>
                      <a:srgbClr val="FF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eid</a:t>
                </a:r>
                <a:endParaRPr lang="en-US" altLang="x-none" sz="2800" b="1" u="sng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0665" name="Oval 5"/>
              <p:cNvSpPr/>
              <p:nvPr/>
            </p:nvSpPr>
            <p:spPr>
              <a:xfrm>
                <a:off x="1728" y="1104"/>
                <a:ext cx="1824" cy="384"/>
              </a:xfrm>
              <a:prstGeom prst="ellipse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algn="ctr"/>
                <a:r>
                  <a:rPr lang="en-US" altLang="x-none" sz="28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emp_address</a:t>
                </a:r>
                <a:endParaRPr lang="en-US" altLang="x-none" sz="28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0666" name="组合 70666"/>
            <p:cNvGrpSpPr/>
            <p:nvPr/>
          </p:nvGrpSpPr>
          <p:grpSpPr>
            <a:xfrm>
              <a:off x="1143000" y="609600"/>
              <a:ext cx="1905000" cy="1371600"/>
              <a:chOff x="0" y="0"/>
              <a:chExt cx="1200" cy="864"/>
            </a:xfrm>
          </p:grpSpPr>
          <p:sp>
            <p:nvSpPr>
              <p:cNvPr id="70667" name="Line 7"/>
              <p:cNvSpPr/>
              <p:nvPr/>
            </p:nvSpPr>
            <p:spPr>
              <a:xfrm>
                <a:off x="0" y="0"/>
                <a:ext cx="0" cy="72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 algn="ctr"/>
                <a:endParaRPr lang="zh-CN" altLang="en-US">
                  <a:latin typeface="Times New Roman" panose="02020603050405020304" pitchFamily="2" charset="0"/>
                  <a:ea typeface="Times New Roman" panose="02020603050405020304" pitchFamily="2" charset="0"/>
                </a:endParaRPr>
              </a:p>
            </p:txBody>
          </p:sp>
          <p:sp>
            <p:nvSpPr>
              <p:cNvPr id="70668" name="Line 8"/>
              <p:cNvSpPr/>
              <p:nvPr/>
            </p:nvSpPr>
            <p:spPr>
              <a:xfrm flipH="1">
                <a:off x="624" y="864"/>
                <a:ext cx="576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 algn="ctr"/>
                <a:endParaRPr lang="zh-CN" altLang="en-US">
                  <a:latin typeface="Times New Roman" panose="02020603050405020304" pitchFamily="2" charset="0"/>
                  <a:ea typeface="Times New Roman" panose="02020603050405020304" pitchFamily="2" charset="0"/>
                </a:endParaRPr>
              </a:p>
            </p:txBody>
          </p:sp>
        </p:grpSp>
        <p:grpSp>
          <p:nvGrpSpPr>
            <p:cNvPr id="70669" name="组合 70669"/>
            <p:cNvGrpSpPr/>
            <p:nvPr/>
          </p:nvGrpSpPr>
          <p:grpSpPr>
            <a:xfrm>
              <a:off x="1905000" y="0"/>
              <a:ext cx="3505200" cy="1828800"/>
              <a:chOff x="0" y="0"/>
              <a:chExt cx="2208" cy="1152"/>
            </a:xfrm>
          </p:grpSpPr>
          <p:sp>
            <p:nvSpPr>
              <p:cNvPr id="70670" name="Oval 17"/>
              <p:cNvSpPr/>
              <p:nvPr/>
            </p:nvSpPr>
            <p:spPr>
              <a:xfrm>
                <a:off x="1008" y="0"/>
                <a:ext cx="1200" cy="384"/>
              </a:xfrm>
              <a:prstGeom prst="ellipse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algn="ctr"/>
                <a:r>
                  <a:rPr lang="en-US" altLang="x-none" sz="28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hobbies</a:t>
                </a:r>
                <a:endParaRPr lang="en-US" altLang="x-none" sz="28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0671" name="Line 18"/>
              <p:cNvSpPr/>
              <p:nvPr/>
            </p:nvSpPr>
            <p:spPr>
              <a:xfrm flipH="1">
                <a:off x="0" y="240"/>
                <a:ext cx="1008" cy="86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 algn="ctr"/>
                <a:endParaRPr lang="zh-CN" altLang="en-US">
                  <a:latin typeface="Times New Roman" panose="02020603050405020304" pitchFamily="2" charset="0"/>
                  <a:ea typeface="Times New Roman" panose="02020603050405020304" pitchFamily="2" charset="0"/>
                </a:endParaRPr>
              </a:p>
            </p:txBody>
          </p:sp>
          <p:sp>
            <p:nvSpPr>
              <p:cNvPr id="70672" name="Line 19"/>
              <p:cNvSpPr/>
              <p:nvPr/>
            </p:nvSpPr>
            <p:spPr>
              <a:xfrm flipH="1">
                <a:off x="96" y="288"/>
                <a:ext cx="1008" cy="86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 algn="ctr"/>
                <a:endParaRPr lang="zh-CN" altLang="en-US">
                  <a:latin typeface="Times New Roman" panose="02020603050405020304" pitchFamily="2" charset="0"/>
                  <a:ea typeface="Times New Roman" panose="02020603050405020304" pitchFamily="2" charset="0"/>
                </a:endParaRPr>
              </a:p>
            </p:txBody>
          </p:sp>
        </p:grpSp>
        <p:grpSp>
          <p:nvGrpSpPr>
            <p:cNvPr id="70673" name="组合 70673"/>
            <p:cNvGrpSpPr/>
            <p:nvPr/>
          </p:nvGrpSpPr>
          <p:grpSpPr>
            <a:xfrm>
              <a:off x="230088" y="2309813"/>
              <a:ext cx="7258744" cy="1839267"/>
              <a:chOff x="0" y="0"/>
              <a:chExt cx="7258744" cy="1839267"/>
            </a:xfrm>
          </p:grpSpPr>
          <p:sp>
            <p:nvSpPr>
              <p:cNvPr id="70674" name="Oval 10"/>
              <p:cNvSpPr/>
              <p:nvPr/>
            </p:nvSpPr>
            <p:spPr>
              <a:xfrm>
                <a:off x="0" y="1195387"/>
                <a:ext cx="2362200" cy="609600"/>
              </a:xfrm>
              <a:prstGeom prst="ellipse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algn="ctr"/>
                <a:r>
                  <a:rPr lang="en-US" altLang="x-none" sz="28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staddress</a:t>
                </a:r>
                <a:endParaRPr lang="en-US" altLang="x-none" sz="28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0675" name="Oval 11"/>
              <p:cNvSpPr/>
              <p:nvPr/>
            </p:nvSpPr>
            <p:spPr>
              <a:xfrm>
                <a:off x="2513112" y="1195387"/>
                <a:ext cx="1219200" cy="609600"/>
              </a:xfrm>
              <a:prstGeom prst="ellipse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algn="ctr"/>
                <a:r>
                  <a:rPr lang="en-US" altLang="x-none" sz="28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city</a:t>
                </a:r>
                <a:endParaRPr lang="en-US" altLang="x-none" sz="28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0676" name="Oval 12"/>
              <p:cNvSpPr/>
              <p:nvPr/>
            </p:nvSpPr>
            <p:spPr>
              <a:xfrm>
                <a:off x="3874368" y="1195387"/>
                <a:ext cx="1224136" cy="609600"/>
              </a:xfrm>
              <a:prstGeom prst="ellipse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algn="ctr"/>
                <a:r>
                  <a:rPr lang="en-US" altLang="x-none" sz="28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state</a:t>
                </a:r>
                <a:endParaRPr lang="en-US" altLang="x-none" sz="28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0677" name="Line 13"/>
              <p:cNvSpPr/>
              <p:nvPr/>
            </p:nvSpPr>
            <p:spPr>
              <a:xfrm flipH="1">
                <a:off x="1979712" y="52387"/>
                <a:ext cx="1600200" cy="121920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 algn="ctr"/>
                <a:endParaRPr lang="zh-CN" altLang="en-US">
                  <a:latin typeface="Times New Roman" panose="02020603050405020304" pitchFamily="2" charset="0"/>
                  <a:ea typeface="Times New Roman" panose="02020603050405020304" pitchFamily="2" charset="0"/>
                </a:endParaRPr>
              </a:p>
            </p:txBody>
          </p:sp>
          <p:sp>
            <p:nvSpPr>
              <p:cNvPr id="70678" name="Line 14"/>
              <p:cNvSpPr/>
              <p:nvPr/>
            </p:nvSpPr>
            <p:spPr>
              <a:xfrm flipH="1">
                <a:off x="3427512" y="52387"/>
                <a:ext cx="609600" cy="114300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 algn="ctr"/>
                <a:endParaRPr lang="zh-CN" altLang="en-US">
                  <a:latin typeface="Times New Roman" panose="02020603050405020304" pitchFamily="2" charset="0"/>
                  <a:ea typeface="Times New Roman" panose="02020603050405020304" pitchFamily="2" charset="0"/>
                </a:endParaRPr>
              </a:p>
            </p:txBody>
          </p:sp>
          <p:sp>
            <p:nvSpPr>
              <p:cNvPr id="70679" name="Line 15"/>
              <p:cNvSpPr/>
              <p:nvPr/>
            </p:nvSpPr>
            <p:spPr>
              <a:xfrm>
                <a:off x="4570512" y="52387"/>
                <a:ext cx="167952" cy="114300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 algn="ctr"/>
                <a:endParaRPr lang="zh-CN" altLang="en-US">
                  <a:latin typeface="Times New Roman" panose="02020603050405020304" pitchFamily="2" charset="0"/>
                  <a:ea typeface="Times New Roman" panose="02020603050405020304" pitchFamily="2" charset="0"/>
                </a:endParaRPr>
              </a:p>
            </p:txBody>
          </p:sp>
          <p:sp>
            <p:nvSpPr>
              <p:cNvPr id="70680" name="Oval 12"/>
              <p:cNvSpPr/>
              <p:nvPr/>
            </p:nvSpPr>
            <p:spPr>
              <a:xfrm>
                <a:off x="5277544" y="1229667"/>
                <a:ext cx="1981200" cy="609600"/>
              </a:xfrm>
              <a:prstGeom prst="ellipse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algn="ctr"/>
                <a:r>
                  <a:rPr lang="en-US" altLang="x-none" sz="28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zipcode</a:t>
                </a:r>
                <a:endParaRPr lang="en-US" altLang="x-none" sz="28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0681" name="Line 15"/>
              <p:cNvSpPr/>
              <p:nvPr/>
            </p:nvSpPr>
            <p:spPr>
              <a:xfrm>
                <a:off x="5180112" y="0"/>
                <a:ext cx="638472" cy="1220539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 algn="ctr"/>
                <a:endParaRPr lang="zh-CN" altLang="en-US">
                  <a:latin typeface="Times New Roman" panose="02020603050405020304" pitchFamily="2" charset="0"/>
                  <a:ea typeface="Times New Roman" panose="02020603050405020304" pitchFamily="2" charset="0"/>
                </a:endParaRPr>
              </a:p>
            </p:txBody>
          </p:sp>
        </p:grpSp>
      </p:grpSp>
      <p:sp>
        <p:nvSpPr>
          <p:cNvPr id="70682" name="TextBox 28"/>
          <p:cNvSpPr txBox="1"/>
          <p:nvPr/>
        </p:nvSpPr>
        <p:spPr>
          <a:xfrm>
            <a:off x="611188" y="6011863"/>
            <a:ext cx="7848600" cy="5857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algn="ctr"/>
            <a:r>
              <a:rPr lang="en-US" altLang="x-none" sz="3200" b="1" dirty="0">
                <a:latin typeface="Arial" panose="020B0604020202020204" pitchFamily="34" charset="0"/>
                <a:ea typeface="宋体" panose="02010600030101010101" pitchFamily="2" charset="-122"/>
              </a:rPr>
              <a:t>Figure 6.10 (2) Employees</a:t>
            </a:r>
            <a:endParaRPr lang="zh-CN" altLang="en-US" sz="3000" b="1" u="sng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0683" name="TextBox 31"/>
          <p:cNvSpPr txBox="1"/>
          <p:nvPr/>
        </p:nvSpPr>
        <p:spPr>
          <a:xfrm>
            <a:off x="827088" y="2011363"/>
            <a:ext cx="1219200" cy="5540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algn="ctr"/>
            <a:r>
              <a:rPr lang="en-US" altLang="x-none" sz="3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(1, 1)</a:t>
            </a:r>
            <a:endParaRPr lang="zh-CN" altLang="en-US" sz="30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0684" name="TextBox 32"/>
          <p:cNvSpPr txBox="1"/>
          <p:nvPr/>
        </p:nvSpPr>
        <p:spPr>
          <a:xfrm>
            <a:off x="2847975" y="3141663"/>
            <a:ext cx="1219200" cy="5540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algn="ctr"/>
            <a:r>
              <a:rPr lang="en-US" altLang="x-none" sz="3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(0, 1)</a:t>
            </a:r>
            <a:endParaRPr lang="zh-CN" altLang="en-US" sz="30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0685" name="TextBox 33"/>
          <p:cNvSpPr txBox="1"/>
          <p:nvPr/>
        </p:nvSpPr>
        <p:spPr>
          <a:xfrm>
            <a:off x="4067175" y="1700213"/>
            <a:ext cx="1219200" cy="5540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algn="ctr"/>
            <a:r>
              <a:rPr lang="en-US" altLang="x-none" sz="3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(1, N)</a:t>
            </a:r>
            <a:endParaRPr lang="zh-CN" altLang="en-US" sz="30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0686" name="TextBox 34"/>
          <p:cNvSpPr txBox="1"/>
          <p:nvPr/>
        </p:nvSpPr>
        <p:spPr>
          <a:xfrm>
            <a:off x="2200275" y="4027488"/>
            <a:ext cx="1219200" cy="5540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algn="ctr"/>
            <a:r>
              <a:rPr lang="en-US" altLang="x-none" sz="3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(1, 1)</a:t>
            </a:r>
            <a:endParaRPr lang="zh-CN" altLang="en-US" sz="30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0687" name="TextBox 35"/>
          <p:cNvSpPr txBox="1"/>
          <p:nvPr/>
        </p:nvSpPr>
        <p:spPr>
          <a:xfrm>
            <a:off x="3563938" y="4005263"/>
            <a:ext cx="1219200" cy="5540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algn="ctr"/>
            <a:r>
              <a:rPr lang="en-US" altLang="x-none" sz="3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(1, 1)</a:t>
            </a:r>
            <a:endParaRPr lang="zh-CN" altLang="en-US" sz="30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0688" name="TextBox 36"/>
          <p:cNvSpPr txBox="1"/>
          <p:nvPr/>
        </p:nvSpPr>
        <p:spPr>
          <a:xfrm>
            <a:off x="4648200" y="4005263"/>
            <a:ext cx="1219200" cy="5540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algn="ctr"/>
            <a:r>
              <a:rPr lang="en-US" altLang="x-none" sz="3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(1, 1)</a:t>
            </a:r>
            <a:endParaRPr lang="zh-CN" altLang="en-US" sz="30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0689" name="TextBox 37"/>
          <p:cNvSpPr txBox="1"/>
          <p:nvPr/>
        </p:nvSpPr>
        <p:spPr>
          <a:xfrm>
            <a:off x="6659563" y="4005263"/>
            <a:ext cx="1219200" cy="5540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algn="ctr"/>
            <a:r>
              <a:rPr lang="en-US" altLang="x-none" sz="3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(1, 1)</a:t>
            </a:r>
            <a:endParaRPr lang="zh-CN" altLang="en-US" sz="30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1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1682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r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x-none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1683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1684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6.3  </a:t>
            </a:r>
            <a:r>
              <a:rPr lang="en-US" altLang="x-none" dirty="0">
                <a:ea typeface="宋体" panose="02010600030101010101" pitchFamily="2" charset="-122"/>
              </a:rPr>
              <a:t>Additional E-R Concepts</a:t>
            </a:r>
            <a:endParaRPr lang="en-US" altLang="x-none" dirty="0">
              <a:ea typeface="宋体" panose="02010600030101010101" pitchFamily="2" charset="-122"/>
            </a:endParaRPr>
          </a:p>
        </p:txBody>
      </p:sp>
      <p:sp>
        <p:nvSpPr>
          <p:cNvPr id="71685" name="Rectangle 3"/>
          <p:cNvSpPr>
            <a:spLocks noGrp="1"/>
          </p:cNvSpPr>
          <p:nvPr>
            <p:ph type="body"/>
          </p:nvPr>
        </p:nvSpPr>
        <p:spPr/>
        <p:txBody>
          <a:bodyPr wrap="square" anchor="t"/>
          <a:p>
            <a:pPr lvl="0" eaLnBrk="1" hangingPunct="1"/>
            <a:r>
              <a:rPr lang="en-US" altLang="x-none" dirty="0">
                <a:ea typeface="宋体" panose="02010600030101010101" pitchFamily="2" charset="-122"/>
              </a:rPr>
              <a:t>Weak Entities</a:t>
            </a:r>
            <a:endParaRPr lang="en-US" altLang="x-none" dirty="0">
              <a:ea typeface="宋体" panose="02010600030101010101" pitchFamily="2" charset="-122"/>
            </a:endParaRPr>
          </a:p>
          <a:p>
            <a:pPr lvl="1" indent="-285750" eaLnBrk="1" hangingPunct="1"/>
            <a:r>
              <a:rPr lang="en-US" altLang="x-none" dirty="0">
                <a:ea typeface="宋体" panose="02010600030101010101" pitchFamily="2" charset="-122"/>
              </a:rPr>
              <a:t>Def 6.3.2</a:t>
            </a:r>
            <a:endParaRPr lang="en-US" altLang="x-none" dirty="0">
              <a:ea typeface="宋体" panose="02010600030101010101" pitchFamily="2" charset="-122"/>
            </a:endParaRPr>
          </a:p>
          <a:p>
            <a:pPr lvl="2" indent="-228600" eaLnBrk="1" hangingPunct="1"/>
            <a:r>
              <a:rPr lang="en-US" altLang="x-none" dirty="0">
                <a:ea typeface="宋体" panose="02010600030101010101" pitchFamily="2" charset="-122"/>
              </a:rPr>
              <a:t>A weak entity is an entity whose occurrences are dependent for their existence, through a relationship R, on the occurrence of another (strong) entity.</a:t>
            </a:r>
            <a:endParaRPr lang="en-US" altLang="x-none" dirty="0">
              <a:ea typeface="宋体" panose="02010600030101010101" pitchFamily="2" charset="-122"/>
            </a:endParaRPr>
          </a:p>
          <a:p>
            <a:pPr lvl="2" indent="-228600" eaLnBrk="1" hangingPunct="1"/>
            <a:endParaRPr lang="en-US" altLang="x-none" dirty="0">
              <a:ea typeface="宋体" panose="02010600030101010101" pitchFamily="2" charset="-122"/>
            </a:endParaRPr>
          </a:p>
          <a:p>
            <a:pPr lvl="2" indent="-228600" eaLnBrk="1" hangingPunct="1"/>
            <a:r>
              <a:rPr lang="en-US" altLang="x-none" dirty="0">
                <a:ea typeface="宋体" panose="02010600030101010101" pitchFamily="2" charset="-122"/>
              </a:rPr>
              <a:t>Figure 6.11, pg. 347</a:t>
            </a:r>
            <a:endParaRPr lang="en-US" altLang="x-none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5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2706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r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x-none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2707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2708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6.3  </a:t>
            </a:r>
            <a:r>
              <a:rPr lang="en-US" altLang="x-none" dirty="0">
                <a:ea typeface="宋体" panose="02010600030101010101" pitchFamily="2" charset="-122"/>
              </a:rPr>
              <a:t>Additional E-R Concepts</a:t>
            </a:r>
            <a:endParaRPr lang="en-US" altLang="x-none" dirty="0">
              <a:ea typeface="宋体" panose="02010600030101010101" pitchFamily="2" charset="-122"/>
            </a:endParaRPr>
          </a:p>
        </p:txBody>
      </p:sp>
      <p:sp>
        <p:nvSpPr>
          <p:cNvPr id="72709" name="Rectangle 3"/>
          <p:cNvSpPr>
            <a:spLocks noGrp="1"/>
          </p:cNvSpPr>
          <p:nvPr>
            <p:ph type="body"/>
          </p:nvPr>
        </p:nvSpPr>
        <p:spPr/>
        <p:txBody>
          <a:bodyPr wrap="square" anchor="t"/>
          <a:p>
            <a:pPr lvl="0" eaLnBrk="1" hangingPunct="1"/>
            <a:r>
              <a:rPr lang="en-US" altLang="x-none" dirty="0">
                <a:ea typeface="宋体" panose="02010600030101010101" pitchFamily="2" charset="-122"/>
              </a:rPr>
              <a:t>Figure 6.11</a:t>
            </a:r>
            <a:endParaRPr lang="en-US" altLang="x-none" dirty="0">
              <a:ea typeface="宋体" panose="02010600030101010101" pitchFamily="2" charset="-122"/>
            </a:endParaRPr>
          </a:p>
        </p:txBody>
      </p:sp>
      <p:graphicFrame>
        <p:nvGraphicFramePr>
          <p:cNvPr id="72710" name="Object 4"/>
          <p:cNvGraphicFramePr>
            <a:graphicFrameLocks noChangeAspect="1"/>
          </p:cNvGraphicFramePr>
          <p:nvPr/>
        </p:nvGraphicFramePr>
        <p:xfrm>
          <a:off x="304800" y="1600200"/>
          <a:ext cx="8610600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4934585" imgH="2172970" progId="Word.Picture.8">
                  <p:embed/>
                </p:oleObj>
              </mc:Choice>
              <mc:Fallback>
                <p:oleObj name="" r:id="rId1" imgW="4934585" imgH="2172970" progId="Word.Picture.8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4800" y="1600200"/>
                        <a:ext cx="8610600" cy="426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29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3730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r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x-none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3731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3732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6.3  </a:t>
            </a:r>
            <a:r>
              <a:rPr lang="en-US" altLang="x-none" dirty="0">
                <a:ea typeface="宋体" panose="02010600030101010101" pitchFamily="2" charset="-122"/>
              </a:rPr>
              <a:t>Additional E-R Concepts</a:t>
            </a:r>
            <a:endParaRPr lang="en-US" altLang="x-none" dirty="0">
              <a:ea typeface="宋体" panose="02010600030101010101" pitchFamily="2" charset="-122"/>
            </a:endParaRPr>
          </a:p>
        </p:txBody>
      </p:sp>
      <p:sp>
        <p:nvSpPr>
          <p:cNvPr id="73733" name="Rectangle 3"/>
          <p:cNvSpPr>
            <a:spLocks noGrp="1"/>
          </p:cNvSpPr>
          <p:nvPr>
            <p:ph type="body"/>
          </p:nvPr>
        </p:nvSpPr>
        <p:spPr/>
        <p:txBody>
          <a:bodyPr wrap="square" anchor="t"/>
          <a:p>
            <a:pPr lvl="0" eaLnBrk="1" hangingPunct="1"/>
            <a:r>
              <a:rPr lang="en-US" altLang="x-none" dirty="0">
                <a:ea typeface="宋体" panose="02010600030101010101" pitchFamily="2" charset="-122"/>
              </a:rPr>
              <a:t>Generalization Hierarchies</a:t>
            </a:r>
            <a:endParaRPr lang="en-US" altLang="x-none" dirty="0">
              <a:ea typeface="宋体" panose="02010600030101010101" pitchFamily="2" charset="-122"/>
            </a:endParaRPr>
          </a:p>
          <a:p>
            <a:pPr lvl="1" indent="-285750" eaLnBrk="1" hangingPunct="1"/>
            <a:r>
              <a:rPr lang="en-US" altLang="x-none" dirty="0">
                <a:ea typeface="宋体" panose="02010600030101010101" pitchFamily="2" charset="-122"/>
              </a:rPr>
              <a:t>Figure 6.12, pg. 349</a:t>
            </a:r>
            <a:endParaRPr lang="en-US" altLang="x-none" dirty="0">
              <a:ea typeface="宋体" panose="02010600030101010101" pitchFamily="2" charset="-122"/>
            </a:endParaRPr>
          </a:p>
        </p:txBody>
      </p:sp>
      <p:graphicFrame>
        <p:nvGraphicFramePr>
          <p:cNvPr id="73734" name="Object 4"/>
          <p:cNvGraphicFramePr>
            <a:graphicFrameLocks noChangeAspect="1"/>
          </p:cNvGraphicFramePr>
          <p:nvPr/>
        </p:nvGraphicFramePr>
        <p:xfrm>
          <a:off x="457200" y="2046288"/>
          <a:ext cx="8229600" cy="427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" imgW="4667885" imgH="2369820" progId="Word.Picture.8">
                  <p:embed/>
                </p:oleObj>
              </mc:Choice>
              <mc:Fallback>
                <p:oleObj name="" r:id="rId1" imgW="4667885" imgH="2369820" progId="Word.Picture.8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7200" y="2046288"/>
                        <a:ext cx="8229600" cy="4278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3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4754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r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x-none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4755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4756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6.4  </a:t>
            </a:r>
            <a:r>
              <a:rPr lang="en-US" altLang="x-none" dirty="0">
                <a:ea typeface="宋体" panose="02010600030101010101" pitchFamily="2" charset="-122"/>
              </a:rPr>
              <a:t>Case Study</a:t>
            </a:r>
            <a:endParaRPr lang="en-US" altLang="x-none" dirty="0">
              <a:ea typeface="宋体" panose="02010600030101010101" pitchFamily="2" charset="-122"/>
            </a:endParaRPr>
          </a:p>
        </p:txBody>
      </p:sp>
      <p:sp>
        <p:nvSpPr>
          <p:cNvPr id="74757" name="Rectangle 3"/>
          <p:cNvSpPr>
            <a:spLocks noGrp="1"/>
          </p:cNvSpPr>
          <p:nvPr>
            <p:ph type="body"/>
          </p:nvPr>
        </p:nvSpPr>
        <p:spPr>
          <a:xfrm>
            <a:off x="457200" y="990600"/>
            <a:ext cx="8229600" cy="5486400"/>
          </a:xfrm>
        </p:spPr>
        <p:txBody>
          <a:bodyPr wrap="square" anchor="t"/>
          <a:p>
            <a:pPr lvl="0" eaLnBrk="1" hangingPunct="1">
              <a:lnSpc>
                <a:spcPct val="90000"/>
              </a:lnSpc>
            </a:pPr>
            <a:r>
              <a:rPr lang="en-US" altLang="x-none" dirty="0">
                <a:ea typeface="宋体" panose="02010600030101010101" pitchFamily="2" charset="-122"/>
              </a:rPr>
              <a:t>Figure 6.13 &amp; 6.14</a:t>
            </a:r>
            <a:endParaRPr lang="en-US" altLang="x-none" dirty="0">
              <a:ea typeface="宋体" panose="02010600030101010101" pitchFamily="2" charset="-122"/>
            </a:endParaRPr>
          </a:p>
          <a:p>
            <a:pPr lvl="1" indent="-285750" eaLnBrk="1" hangingPunct="1">
              <a:lnSpc>
                <a:spcPct val="90000"/>
              </a:lnSpc>
            </a:pPr>
            <a:r>
              <a:rPr lang="en-US" altLang="x-none" dirty="0">
                <a:ea typeface="宋体" panose="02010600030101010101" pitchFamily="2" charset="-122"/>
              </a:rPr>
              <a:t>E-R Design for a Simple Airline Reservation Database</a:t>
            </a:r>
            <a:endParaRPr lang="en-US" altLang="x-none" dirty="0">
              <a:ea typeface="宋体" panose="02010600030101010101" pitchFamily="2" charset="-122"/>
            </a:endParaRPr>
          </a:p>
          <a:p>
            <a:pPr lvl="2" indent="-228600" eaLnBrk="1" hangingPunct="1">
              <a:lnSpc>
                <a:spcPct val="90000"/>
              </a:lnSpc>
            </a:pPr>
            <a:r>
              <a:rPr lang="en-US" altLang="x-none" dirty="0">
                <a:ea typeface="宋体" panose="02010600030101010101" pitchFamily="2" charset="-122"/>
              </a:rPr>
              <a:t>Entity</a:t>
            </a:r>
            <a:endParaRPr lang="en-US" altLang="x-none" dirty="0">
              <a:ea typeface="宋体" panose="02010600030101010101" pitchFamily="2" charset="-122"/>
            </a:endParaRPr>
          </a:p>
          <a:p>
            <a:pPr lvl="3" indent="-228600" eaLnBrk="1" hangingPunct="1">
              <a:lnSpc>
                <a:spcPct val="90000"/>
              </a:lnSpc>
              <a:buNone/>
            </a:pPr>
            <a:r>
              <a:rPr lang="en-US" altLang="x-none" dirty="0">
                <a:solidFill>
                  <a:srgbClr val="FF0000"/>
                </a:solidFill>
                <a:ea typeface="宋体" panose="02010600030101010101" pitchFamily="2" charset="-122"/>
              </a:rPr>
              <a:t>Passengers		Flights</a:t>
            </a:r>
            <a:endParaRPr lang="en-US" altLang="x-none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3" indent="-228600" eaLnBrk="1" hangingPunct="1">
              <a:lnSpc>
                <a:spcPct val="90000"/>
              </a:lnSpc>
              <a:buNone/>
            </a:pPr>
            <a:r>
              <a:rPr lang="en-US" altLang="x-none" dirty="0">
                <a:solidFill>
                  <a:srgbClr val="FF0000"/>
                </a:solidFill>
                <a:ea typeface="宋体" panose="02010600030101010101" pitchFamily="2" charset="-122"/>
              </a:rPr>
              <a:t>Seats			Gates</a:t>
            </a:r>
            <a:endParaRPr lang="en-US" altLang="x-none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3" indent="-228600" eaLnBrk="1" hangingPunct="1">
              <a:lnSpc>
                <a:spcPct val="90000"/>
              </a:lnSpc>
              <a:buNone/>
            </a:pPr>
            <a:endParaRPr lang="en-US" altLang="x-none" sz="14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2" indent="-228600" eaLnBrk="1" hangingPunct="1">
              <a:lnSpc>
                <a:spcPct val="90000"/>
              </a:lnSpc>
            </a:pPr>
            <a:r>
              <a:rPr lang="en-US" altLang="x-none" dirty="0">
                <a:ea typeface="宋体" panose="02010600030101010101" pitchFamily="2" charset="-122"/>
              </a:rPr>
              <a:t>Relationship</a:t>
            </a:r>
            <a:endParaRPr lang="en-US" altLang="x-none" dirty="0">
              <a:ea typeface="宋体" panose="02010600030101010101" pitchFamily="2" charset="-122"/>
            </a:endParaRPr>
          </a:p>
          <a:p>
            <a:pPr lvl="3" indent="-228600" eaLnBrk="1" hangingPunct="1">
              <a:lnSpc>
                <a:spcPct val="90000"/>
              </a:lnSpc>
            </a:pPr>
            <a:r>
              <a:rPr lang="en-US" altLang="x-none" dirty="0">
                <a:solidFill>
                  <a:srgbClr val="FF0000"/>
                </a:solidFill>
                <a:ea typeface="宋体" panose="02010600030101010101" pitchFamily="2" charset="-122"/>
              </a:rPr>
              <a:t>Travels_On </a:t>
            </a:r>
            <a:r>
              <a:rPr lang="en-US" altLang="x-none" dirty="0">
                <a:ea typeface="宋体" panose="02010600030101010101" pitchFamily="2" charset="-122"/>
              </a:rPr>
              <a:t>(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Passengers, Flights </a:t>
            </a:r>
            <a:r>
              <a:rPr lang="en-US" altLang="x-none" dirty="0">
                <a:ea typeface="宋体" panose="02010600030101010101" pitchFamily="2" charset="-122"/>
              </a:rPr>
              <a:t>)</a:t>
            </a:r>
            <a:endParaRPr lang="en-US" altLang="x-none" dirty="0">
              <a:ea typeface="宋体" panose="02010600030101010101" pitchFamily="2" charset="-122"/>
            </a:endParaRPr>
          </a:p>
          <a:p>
            <a:pPr lvl="3" indent="-228600" eaLnBrk="1" hangingPunct="1">
              <a:lnSpc>
                <a:spcPct val="90000"/>
              </a:lnSpc>
            </a:pPr>
            <a:r>
              <a:rPr lang="en-US" altLang="x-none" dirty="0">
                <a:solidFill>
                  <a:srgbClr val="FF0000"/>
                </a:solidFill>
                <a:ea typeface="宋体" panose="02010600030101010101" pitchFamily="2" charset="-122"/>
              </a:rPr>
              <a:t>Has_Seat </a:t>
            </a:r>
            <a:r>
              <a:rPr lang="en-US" altLang="x-none" dirty="0">
                <a:ea typeface="宋体" panose="02010600030101010101" pitchFamily="2" charset="-122"/>
              </a:rPr>
              <a:t>(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Flights, Seats </a:t>
            </a:r>
            <a:r>
              <a:rPr lang="en-US" altLang="x-none" dirty="0">
                <a:ea typeface="宋体" panose="02010600030101010101" pitchFamily="2" charset="-122"/>
              </a:rPr>
              <a:t>)</a:t>
            </a:r>
            <a:endParaRPr lang="en-US" altLang="x-none" dirty="0">
              <a:ea typeface="宋体" panose="02010600030101010101" pitchFamily="2" charset="-122"/>
            </a:endParaRPr>
          </a:p>
          <a:p>
            <a:pPr lvl="3" indent="-228600" eaLnBrk="1" hangingPunct="1">
              <a:lnSpc>
                <a:spcPct val="90000"/>
              </a:lnSpc>
            </a:pPr>
            <a:r>
              <a:rPr lang="en-US" altLang="x-none" dirty="0">
                <a:solidFill>
                  <a:srgbClr val="FF0000"/>
                </a:solidFill>
                <a:ea typeface="宋体" panose="02010600030101010101" pitchFamily="2" charset="-122"/>
              </a:rPr>
              <a:t>Seat_Assign </a:t>
            </a:r>
            <a:r>
              <a:rPr lang="en-US" altLang="x-none" dirty="0">
                <a:ea typeface="宋体" panose="02010600030101010101" pitchFamily="2" charset="-122"/>
              </a:rPr>
              <a:t>(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Passengers, Seats </a:t>
            </a:r>
            <a:r>
              <a:rPr lang="en-US" altLang="x-none" dirty="0">
                <a:ea typeface="宋体" panose="02010600030101010101" pitchFamily="2" charset="-122"/>
              </a:rPr>
              <a:t>)</a:t>
            </a:r>
            <a:endParaRPr lang="en-US" altLang="x-none" dirty="0">
              <a:ea typeface="宋体" panose="02010600030101010101" pitchFamily="2" charset="-122"/>
            </a:endParaRPr>
          </a:p>
          <a:p>
            <a:pPr lvl="3" indent="-228600" eaLnBrk="1" hangingPunct="1">
              <a:lnSpc>
                <a:spcPct val="90000"/>
              </a:lnSpc>
            </a:pPr>
            <a:r>
              <a:rPr lang="en-US" altLang="x-none" dirty="0">
                <a:solidFill>
                  <a:srgbClr val="FF0000"/>
                </a:solidFill>
                <a:ea typeface="宋体" panose="02010600030101010101" pitchFamily="2" charset="-122"/>
              </a:rPr>
              <a:t>Marshals </a:t>
            </a:r>
            <a:r>
              <a:rPr lang="en-US" altLang="x-none" dirty="0">
                <a:ea typeface="宋体" panose="02010600030101010101" pitchFamily="2" charset="-122"/>
              </a:rPr>
              <a:t>(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Flights, Gates </a:t>
            </a:r>
            <a:r>
              <a:rPr lang="en-US" altLang="x-none" dirty="0">
                <a:ea typeface="宋体" panose="02010600030101010101" pitchFamily="2" charset="-122"/>
              </a:rPr>
              <a:t>)</a:t>
            </a:r>
            <a:endParaRPr lang="en-US" altLang="x-none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81" name="Rectangle 3"/>
          <p:cNvSpPr>
            <a:spLocks noGrp="1"/>
          </p:cNvSpPr>
          <p:nvPr>
            <p:ph type="body"/>
          </p:nvPr>
        </p:nvSpPr>
        <p:spPr>
          <a:xfrm>
            <a:off x="457200" y="5635625"/>
            <a:ext cx="8229600" cy="829945"/>
          </a:xfrm>
        </p:spPr>
        <p:txBody>
          <a:bodyPr wrap="square" anchor="t">
            <a:spAutoFit/>
          </a:bodyPr>
          <a:p>
            <a:pPr marL="0" lvl="0" indent="0" algn="ctr" eaLnBrk="1" hangingPunct="1">
              <a:buNone/>
            </a:pPr>
            <a:r>
              <a:rPr lang="en-US" sz="2400">
                <a:solidFill>
                  <a:schemeClr val="accent6"/>
                </a:solidFill>
                <a:ea typeface="宋体" panose="02010600030101010101" pitchFamily="2" charset="-122"/>
              </a:rPr>
              <a:t>Figure 6.14 E-R Design with Cardinalities for a Simple Airline Reservation Database </a:t>
            </a:r>
            <a:endParaRPr lang="en-US" sz="2400">
              <a:solidFill>
                <a:schemeClr val="accent6"/>
              </a:solidFill>
              <a:ea typeface="宋体" panose="02010600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17780" y="117475"/>
            <a:ext cx="9161780" cy="5516880"/>
            <a:chOff x="-28" y="185"/>
            <a:chExt cx="14428" cy="8688"/>
          </a:xfrm>
        </p:grpSpPr>
        <p:grpSp>
          <p:nvGrpSpPr>
            <p:cNvPr id="19" name="组合 18"/>
            <p:cNvGrpSpPr/>
            <p:nvPr/>
          </p:nvGrpSpPr>
          <p:grpSpPr>
            <a:xfrm>
              <a:off x="7043" y="2479"/>
              <a:ext cx="3302" cy="3280"/>
              <a:chOff x="5913" y="2479"/>
              <a:chExt cx="3302" cy="3280"/>
            </a:xfrm>
          </p:grpSpPr>
          <p:sp>
            <p:nvSpPr>
              <p:cNvPr id="65544" name="直接连接符 65544"/>
              <p:cNvSpPr/>
              <p:nvPr/>
            </p:nvSpPr>
            <p:spPr>
              <a:xfrm>
                <a:off x="7569" y="2479"/>
                <a:ext cx="1" cy="806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 algn="ctr"/>
                <a:endParaRPr lang="zh-CN" altLang="en-US">
                  <a:latin typeface="Times New Roman" panose="02020603050405020304" pitchFamily="2" charset="0"/>
                  <a:ea typeface="Times New Roman" panose="02020603050405020304" pitchFamily="2" charset="0"/>
                </a:endParaRPr>
              </a:p>
            </p:txBody>
          </p:sp>
          <p:sp>
            <p:nvSpPr>
              <p:cNvPr id="65545" name="菱形 65545"/>
              <p:cNvSpPr/>
              <p:nvPr/>
            </p:nvSpPr>
            <p:spPr>
              <a:xfrm>
                <a:off x="5913" y="3286"/>
                <a:ext cx="3302" cy="1587"/>
              </a:xfrm>
              <a:prstGeom prst="diamond">
                <a:avLst/>
              </a:prstGeom>
              <a:solidFill>
                <a:schemeClr val="bg1"/>
              </a:solidFill>
              <a:ln w="19050" cap="flat" cmpd="sng">
                <a:solidFill>
                  <a:srgbClr val="0000CC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170" tIns="46990" rIns="90170" bIns="46990" anchor="ctr"/>
              <a:p>
                <a:pPr lvl="0" algn="ctr"/>
                <a:r>
                  <a:rPr lang="en-US" altLang="zh-CN" dirty="0">
                    <a:solidFill>
                      <a:schemeClr val="accent6"/>
                    </a:solidFill>
                    <a:latin typeface="Arial" panose="020B0604020202020204" pitchFamily="34" charset="0"/>
                    <a:ea typeface="Times New Roman" panose="02020603050405020304" pitchFamily="2" charset="0"/>
                  </a:rPr>
                  <a:t>travel</a:t>
                </a:r>
                <a:r>
                  <a:rPr lang="zh-CN" altLang="en-US" dirty="0">
                    <a:solidFill>
                      <a:schemeClr val="accent6"/>
                    </a:solidFill>
                    <a:latin typeface="Arial" panose="020B0604020202020204" pitchFamily="34" charset="0"/>
                    <a:ea typeface="Times New Roman" panose="02020603050405020304" pitchFamily="2" charset="0"/>
                  </a:rPr>
                  <a:t>s_on</a:t>
                </a:r>
                <a:endParaRPr lang="zh-CN" altLang="en-US" dirty="0">
                  <a:solidFill>
                    <a:schemeClr val="accent6"/>
                  </a:solidFill>
                  <a:latin typeface="Arial" panose="020B0604020202020204" pitchFamily="34" charset="0"/>
                  <a:ea typeface="Times New Roman" panose="02020603050405020304" pitchFamily="2" charset="0"/>
                </a:endParaRPr>
              </a:p>
            </p:txBody>
          </p:sp>
          <p:sp>
            <p:nvSpPr>
              <p:cNvPr id="65546" name="直接连接符 65546"/>
              <p:cNvSpPr/>
              <p:nvPr/>
            </p:nvSpPr>
            <p:spPr>
              <a:xfrm flipV="1">
                <a:off x="5913" y="4873"/>
                <a:ext cx="1657" cy="886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 algn="ctr"/>
                <a:endParaRPr lang="zh-CN" altLang="en-US">
                  <a:latin typeface="Times New Roman" panose="02020603050405020304" pitchFamily="2" charset="0"/>
                  <a:ea typeface="Times New Roman" panose="02020603050405020304" pitchFamily="2" charset="0"/>
                </a:endParaRPr>
              </a:p>
            </p:txBody>
          </p:sp>
        </p:grpSp>
        <p:sp>
          <p:nvSpPr>
            <p:cNvPr id="65550" name="文本框 65550"/>
            <p:cNvSpPr txBox="1"/>
            <p:nvPr/>
          </p:nvSpPr>
          <p:spPr>
            <a:xfrm>
              <a:off x="1862" y="3225"/>
              <a:ext cx="1314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lvl="0" algn="ctr"/>
              <a:r>
                <a:rPr lang="zh-CN" altLang="en-US" sz="2000" dirty="0">
                  <a:latin typeface="Arial" panose="020B0604020202020204" pitchFamily="34" charset="0"/>
                  <a:ea typeface="宋体" panose="02010600030101010101" pitchFamily="2" charset="-122"/>
                </a:rPr>
                <a:t>(0, N)</a:t>
              </a:r>
              <a:endParaRPr lang="zh-CN" altLang="en-US" sz="2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7275" y="536"/>
              <a:ext cx="2838" cy="1943"/>
              <a:chOff x="1013" y="1277"/>
              <a:chExt cx="2838" cy="1943"/>
            </a:xfrm>
          </p:grpSpPr>
          <p:sp>
            <p:nvSpPr>
              <p:cNvPr id="65542" name="文本框 65542"/>
              <p:cNvSpPr txBox="1"/>
              <p:nvPr/>
            </p:nvSpPr>
            <p:spPr>
              <a:xfrm>
                <a:off x="1013" y="2492"/>
                <a:ext cx="2838" cy="729"/>
              </a:xfrm>
              <a:prstGeom prst="rect">
                <a:avLst/>
              </a:prstGeom>
              <a:noFill/>
              <a:ln w="19050" cap="flat" cmpd="sng">
                <a:solidFill>
                  <a:srgbClr val="0000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square" lIns="90170" tIns="46990" rIns="90170" bIns="46990" anchor="t">
                <a:spAutoFit/>
              </a:bodyPr>
              <a:p>
                <a:pPr lvl="0" algn="ctr"/>
                <a:r>
                  <a:rPr lang="en-US" altLang="zh-CN" dirty="0">
                    <a:solidFill>
                      <a:schemeClr val="accent6"/>
                    </a:solidFill>
                    <a:latin typeface="Arial" panose="020B0604020202020204" pitchFamily="34" charset="0"/>
                    <a:ea typeface="Times New Roman" panose="02020603050405020304" pitchFamily="2" charset="0"/>
                  </a:rPr>
                  <a:t>Passengers</a:t>
                </a:r>
                <a:endParaRPr lang="en-US" altLang="zh-CN" dirty="0">
                  <a:solidFill>
                    <a:schemeClr val="accent6"/>
                  </a:solidFill>
                  <a:latin typeface="Arial" panose="020B0604020202020204" pitchFamily="34" charset="0"/>
                  <a:ea typeface="Times New Roman" panose="02020603050405020304" pitchFamily="2" charset="0"/>
                </a:endParaRPr>
              </a:p>
            </p:txBody>
          </p:sp>
          <p:sp>
            <p:nvSpPr>
              <p:cNvPr id="2" name="椭圆 1"/>
              <p:cNvSpPr/>
              <p:nvPr/>
            </p:nvSpPr>
            <p:spPr>
              <a:xfrm>
                <a:off x="1128" y="1277"/>
                <a:ext cx="2608" cy="830"/>
              </a:xfrm>
              <a:prstGeom prst="ellipse">
                <a:avLst/>
              </a:prstGeom>
              <a:noFill/>
              <a:ln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p>
                <a:pPr algn="ctr"/>
                <a:r>
                  <a:rPr lang="en-US" altLang="zh-CN" b="1" u="sng">
                    <a:solidFill>
                      <a:schemeClr val="accent6"/>
                    </a:solidFill>
                    <a:latin typeface="Arial" panose="020B0604020202020204" pitchFamily="34" charset="0"/>
                  </a:rPr>
                  <a:t>ticketno</a:t>
                </a:r>
                <a:endParaRPr lang="en-US" altLang="zh-CN" b="1" u="sng">
                  <a:solidFill>
                    <a:schemeClr val="accent6"/>
                  </a:solidFill>
                  <a:latin typeface="Arial" panose="020B0604020202020204" pitchFamily="34" charset="0"/>
                </a:endParaRPr>
              </a:p>
            </p:txBody>
          </p:sp>
          <p:cxnSp>
            <p:nvCxnSpPr>
              <p:cNvPr id="3" name="直接连接符 2"/>
              <p:cNvCxnSpPr/>
              <p:nvPr/>
            </p:nvCxnSpPr>
            <p:spPr>
              <a:xfrm>
                <a:off x="2438" y="2112"/>
                <a:ext cx="0" cy="340"/>
              </a:xfrm>
              <a:prstGeom prst="line">
                <a:avLst/>
              </a:prstGeom>
              <a:ln w="1905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组合 6"/>
            <p:cNvGrpSpPr/>
            <p:nvPr/>
          </p:nvGrpSpPr>
          <p:grpSpPr>
            <a:xfrm>
              <a:off x="2334" y="1012"/>
              <a:ext cx="2838" cy="1940"/>
              <a:chOff x="1013" y="1281"/>
              <a:chExt cx="2838" cy="1940"/>
            </a:xfrm>
          </p:grpSpPr>
          <p:sp>
            <p:nvSpPr>
              <p:cNvPr id="8" name="文本框 65542"/>
              <p:cNvSpPr txBox="1"/>
              <p:nvPr/>
            </p:nvSpPr>
            <p:spPr>
              <a:xfrm>
                <a:off x="1013" y="2492"/>
                <a:ext cx="2838" cy="729"/>
              </a:xfrm>
              <a:prstGeom prst="rect">
                <a:avLst/>
              </a:prstGeom>
              <a:noFill/>
              <a:ln w="19050" cap="flat" cmpd="sng">
                <a:solidFill>
                  <a:srgbClr val="0000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square" lIns="90170" tIns="46990" rIns="90170" bIns="46990" anchor="t">
                <a:spAutoFit/>
              </a:bodyPr>
              <a:p>
                <a:pPr lvl="0" algn="ctr"/>
                <a:r>
                  <a:rPr lang="en-US" altLang="zh-CN" dirty="0">
                    <a:solidFill>
                      <a:schemeClr val="accent6"/>
                    </a:solidFill>
                    <a:latin typeface="Arial" panose="020B0604020202020204" pitchFamily="34" charset="0"/>
                    <a:ea typeface="Times New Roman" panose="02020603050405020304" pitchFamily="2" charset="0"/>
                  </a:rPr>
                  <a:t>Gates</a:t>
                </a:r>
                <a:endParaRPr lang="en-US" altLang="zh-CN" dirty="0">
                  <a:solidFill>
                    <a:schemeClr val="accent6"/>
                  </a:solidFill>
                  <a:latin typeface="Arial" panose="020B0604020202020204" pitchFamily="34" charset="0"/>
                  <a:ea typeface="Times New Roman" panose="02020603050405020304" pitchFamily="2" charset="0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1128" y="1281"/>
                <a:ext cx="2608" cy="822"/>
              </a:xfrm>
              <a:prstGeom prst="ellipse">
                <a:avLst/>
              </a:prstGeom>
              <a:noFill/>
              <a:ln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p>
                <a:pPr algn="ctr"/>
                <a:r>
                  <a:rPr lang="en-US" altLang="zh-CN" b="1" u="sng">
                    <a:solidFill>
                      <a:schemeClr val="accent6"/>
                    </a:solidFill>
                    <a:latin typeface="Arial" panose="020B0604020202020204" pitchFamily="34" charset="0"/>
                  </a:rPr>
                  <a:t>gateno</a:t>
                </a:r>
                <a:endParaRPr lang="en-US" altLang="zh-CN" b="1" u="sng">
                  <a:solidFill>
                    <a:schemeClr val="accent6"/>
                  </a:solidFill>
                  <a:latin typeface="Arial" panose="020B0604020202020204" pitchFamily="34" charset="0"/>
                </a:endParaRPr>
              </a:p>
            </p:txBody>
          </p:sp>
          <p:cxnSp>
            <p:nvCxnSpPr>
              <p:cNvPr id="10" name="直接连接符 9"/>
              <p:cNvCxnSpPr/>
              <p:nvPr/>
            </p:nvCxnSpPr>
            <p:spPr>
              <a:xfrm>
                <a:off x="2438" y="2112"/>
                <a:ext cx="0" cy="340"/>
              </a:xfrm>
              <a:prstGeom prst="line">
                <a:avLst/>
              </a:prstGeom>
              <a:ln w="1905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组合 10"/>
            <p:cNvGrpSpPr/>
            <p:nvPr/>
          </p:nvGrpSpPr>
          <p:grpSpPr>
            <a:xfrm>
              <a:off x="4370" y="5761"/>
              <a:ext cx="2609" cy="1984"/>
              <a:chOff x="1128" y="2492"/>
              <a:chExt cx="2609" cy="1984"/>
            </a:xfrm>
          </p:grpSpPr>
          <p:sp>
            <p:nvSpPr>
              <p:cNvPr id="12" name="文本框 65542"/>
              <p:cNvSpPr txBox="1"/>
              <p:nvPr/>
            </p:nvSpPr>
            <p:spPr>
              <a:xfrm>
                <a:off x="1128" y="2492"/>
                <a:ext cx="2609" cy="729"/>
              </a:xfrm>
              <a:prstGeom prst="rect">
                <a:avLst/>
              </a:prstGeom>
              <a:noFill/>
              <a:ln w="19050" cap="flat" cmpd="sng">
                <a:solidFill>
                  <a:srgbClr val="0000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square" lIns="90170" tIns="46990" rIns="90170" bIns="46990" anchor="t">
                <a:spAutoFit/>
              </a:bodyPr>
              <a:p>
                <a:pPr lvl="0" algn="ctr"/>
                <a:r>
                  <a:rPr lang="en-US" altLang="zh-CN" dirty="0">
                    <a:solidFill>
                      <a:schemeClr val="accent6"/>
                    </a:solidFill>
                    <a:latin typeface="Arial" panose="020B0604020202020204" pitchFamily="34" charset="0"/>
                    <a:ea typeface="Times New Roman" panose="02020603050405020304" pitchFamily="2" charset="0"/>
                  </a:rPr>
                  <a:t>Flights</a:t>
                </a:r>
                <a:endParaRPr lang="en-US" altLang="zh-CN" dirty="0">
                  <a:solidFill>
                    <a:schemeClr val="accent6"/>
                  </a:solidFill>
                  <a:latin typeface="Arial" panose="020B0604020202020204" pitchFamily="34" charset="0"/>
                  <a:ea typeface="Times New Roman" panose="02020603050405020304" pitchFamily="2" charset="0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1128" y="3654"/>
                <a:ext cx="2608" cy="822"/>
              </a:xfrm>
              <a:prstGeom prst="ellipse">
                <a:avLst/>
              </a:prstGeom>
              <a:noFill/>
              <a:ln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p>
                <a:pPr algn="ctr"/>
                <a:r>
                  <a:rPr lang="en-US" altLang="zh-CN" b="1" u="sng">
                    <a:solidFill>
                      <a:schemeClr val="accent6"/>
                    </a:solidFill>
                    <a:latin typeface="Arial" panose="020B0604020202020204" pitchFamily="34" charset="0"/>
                  </a:rPr>
                  <a:t>flightno</a:t>
                </a:r>
                <a:endParaRPr lang="en-US" altLang="zh-CN" b="1" u="sng">
                  <a:solidFill>
                    <a:schemeClr val="accent6"/>
                  </a:solidFill>
                  <a:latin typeface="Arial" panose="020B0604020202020204" pitchFamily="34" charset="0"/>
                </a:endParaRPr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>
                <a:off x="2438" y="3242"/>
                <a:ext cx="0" cy="340"/>
              </a:xfrm>
              <a:prstGeom prst="line">
                <a:avLst/>
              </a:prstGeom>
              <a:ln w="1905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14"/>
            <p:cNvGrpSpPr/>
            <p:nvPr/>
          </p:nvGrpSpPr>
          <p:grpSpPr>
            <a:xfrm>
              <a:off x="11219" y="5761"/>
              <a:ext cx="2609" cy="1984"/>
              <a:chOff x="1128" y="2492"/>
              <a:chExt cx="2609" cy="1984"/>
            </a:xfrm>
          </p:grpSpPr>
          <p:sp>
            <p:nvSpPr>
              <p:cNvPr id="16" name="文本框 65542"/>
              <p:cNvSpPr txBox="1"/>
              <p:nvPr/>
            </p:nvSpPr>
            <p:spPr>
              <a:xfrm>
                <a:off x="1128" y="2492"/>
                <a:ext cx="2609" cy="729"/>
              </a:xfrm>
              <a:prstGeom prst="rect">
                <a:avLst/>
              </a:prstGeom>
              <a:noFill/>
              <a:ln w="19050" cap="flat" cmpd="sng">
                <a:solidFill>
                  <a:srgbClr val="0000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square" lIns="90170" tIns="46990" rIns="90170" bIns="46990" anchor="t">
                <a:spAutoFit/>
              </a:bodyPr>
              <a:p>
                <a:pPr lvl="0" algn="ctr"/>
                <a:r>
                  <a:rPr lang="en-US" altLang="zh-CN" dirty="0">
                    <a:solidFill>
                      <a:schemeClr val="accent6"/>
                    </a:solidFill>
                    <a:latin typeface="Arial" panose="020B0604020202020204" pitchFamily="34" charset="0"/>
                    <a:ea typeface="Times New Roman" panose="02020603050405020304" pitchFamily="2" charset="0"/>
                  </a:rPr>
                  <a:t>Seats</a:t>
                </a:r>
                <a:endParaRPr lang="en-US" altLang="zh-CN" dirty="0">
                  <a:solidFill>
                    <a:schemeClr val="accent6"/>
                  </a:solidFill>
                  <a:latin typeface="Arial" panose="020B0604020202020204" pitchFamily="34" charset="0"/>
                  <a:ea typeface="Times New Roman" panose="02020603050405020304" pitchFamily="2" charset="0"/>
                </a:endParaRP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1128" y="3654"/>
                <a:ext cx="2608" cy="822"/>
              </a:xfrm>
              <a:prstGeom prst="ellipse">
                <a:avLst/>
              </a:prstGeom>
              <a:noFill/>
              <a:ln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p>
                <a:pPr algn="ctr"/>
                <a:r>
                  <a:rPr lang="en-US" altLang="zh-CN" b="1" u="sng">
                    <a:solidFill>
                      <a:schemeClr val="accent6"/>
                    </a:solidFill>
                    <a:latin typeface="Arial" panose="020B0604020202020204" pitchFamily="34" charset="0"/>
                  </a:rPr>
                  <a:t>seatno</a:t>
                </a:r>
                <a:endParaRPr lang="en-US" altLang="zh-CN" b="1" u="sng">
                  <a:solidFill>
                    <a:schemeClr val="accent6"/>
                  </a:solidFill>
                  <a:latin typeface="Arial" panose="020B0604020202020204" pitchFamily="34" charset="0"/>
                </a:endParaRPr>
              </a:p>
            </p:txBody>
          </p:sp>
          <p:cxnSp>
            <p:nvCxnSpPr>
              <p:cNvPr id="18" name="直接连接符 17"/>
              <p:cNvCxnSpPr/>
              <p:nvPr/>
            </p:nvCxnSpPr>
            <p:spPr>
              <a:xfrm>
                <a:off x="2438" y="3242"/>
                <a:ext cx="0" cy="340"/>
              </a:xfrm>
              <a:prstGeom prst="line">
                <a:avLst/>
              </a:prstGeom>
              <a:ln w="1905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组合 19"/>
            <p:cNvGrpSpPr/>
            <p:nvPr/>
          </p:nvGrpSpPr>
          <p:grpSpPr>
            <a:xfrm>
              <a:off x="3175" y="3071"/>
              <a:ext cx="2609" cy="2689"/>
              <a:chOff x="5574" y="3097"/>
              <a:chExt cx="2609" cy="2689"/>
            </a:xfrm>
          </p:grpSpPr>
          <p:sp>
            <p:nvSpPr>
              <p:cNvPr id="21" name="直接连接符 65544"/>
              <p:cNvSpPr/>
              <p:nvPr/>
            </p:nvSpPr>
            <p:spPr>
              <a:xfrm>
                <a:off x="5574" y="3097"/>
                <a:ext cx="1" cy="1033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 algn="ctr"/>
                <a:endParaRPr lang="zh-CN" altLang="en-US">
                  <a:latin typeface="Times New Roman" panose="02020603050405020304" pitchFamily="2" charset="0"/>
                  <a:ea typeface="Times New Roman" panose="02020603050405020304" pitchFamily="2" charset="0"/>
                </a:endParaRPr>
              </a:p>
            </p:txBody>
          </p:sp>
          <p:sp>
            <p:nvSpPr>
              <p:cNvPr id="22" name="菱形 65545"/>
              <p:cNvSpPr/>
              <p:nvPr/>
            </p:nvSpPr>
            <p:spPr>
              <a:xfrm>
                <a:off x="5574" y="3286"/>
                <a:ext cx="2608" cy="1587"/>
              </a:xfrm>
              <a:prstGeom prst="diamond">
                <a:avLst/>
              </a:prstGeom>
              <a:solidFill>
                <a:schemeClr val="bg1"/>
              </a:solidFill>
              <a:ln w="19050" cap="flat" cmpd="sng">
                <a:solidFill>
                  <a:srgbClr val="0000CC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170" tIns="46990" rIns="90170" bIns="46990" anchor="ctr"/>
              <a:p>
                <a:pPr lvl="0" algn="ctr"/>
                <a:r>
                  <a:rPr lang="en-US" altLang="zh-CN" dirty="0">
                    <a:solidFill>
                      <a:schemeClr val="accent6"/>
                    </a:solidFill>
                    <a:latin typeface="Arial" panose="020B0604020202020204" pitchFamily="34" charset="0"/>
                    <a:ea typeface="Times New Roman" panose="02020603050405020304" pitchFamily="2" charset="0"/>
                  </a:rPr>
                  <a:t>marshals</a:t>
                </a:r>
                <a:endParaRPr lang="en-US" altLang="zh-CN" dirty="0">
                  <a:solidFill>
                    <a:schemeClr val="accent6"/>
                  </a:solidFill>
                  <a:latin typeface="Arial" panose="020B0604020202020204" pitchFamily="34" charset="0"/>
                  <a:ea typeface="Times New Roman" panose="02020603050405020304" pitchFamily="2" charset="0"/>
                </a:endParaRPr>
              </a:p>
            </p:txBody>
          </p:sp>
          <p:sp>
            <p:nvSpPr>
              <p:cNvPr id="23" name="直接连接符 65546"/>
              <p:cNvSpPr/>
              <p:nvPr/>
            </p:nvSpPr>
            <p:spPr>
              <a:xfrm flipH="1" flipV="1">
                <a:off x="8182" y="4130"/>
                <a:ext cx="1" cy="1656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 algn="ctr"/>
                <a:endParaRPr lang="zh-CN" altLang="en-US">
                  <a:latin typeface="Times New Roman" panose="02020603050405020304" pitchFamily="2" charset="0"/>
                  <a:ea typeface="Times New Roman" panose="02020603050405020304" pitchFamily="2" charset="0"/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10880" y="2066"/>
              <a:ext cx="3302" cy="3695"/>
              <a:chOff x="5913" y="2066"/>
              <a:chExt cx="3302" cy="3695"/>
            </a:xfrm>
          </p:grpSpPr>
          <p:sp>
            <p:nvSpPr>
              <p:cNvPr id="25" name="直接连接符 65544"/>
              <p:cNvSpPr/>
              <p:nvPr/>
            </p:nvSpPr>
            <p:spPr>
              <a:xfrm>
                <a:off x="7569" y="2066"/>
                <a:ext cx="1" cy="1219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 algn="ctr"/>
                <a:endParaRPr lang="zh-CN" altLang="en-US">
                  <a:latin typeface="Times New Roman" panose="02020603050405020304" pitchFamily="2" charset="0"/>
                  <a:ea typeface="Times New Roman" panose="02020603050405020304" pitchFamily="2" charset="0"/>
                </a:endParaRPr>
              </a:p>
            </p:txBody>
          </p:sp>
          <p:sp>
            <p:nvSpPr>
              <p:cNvPr id="26" name="菱形 65545"/>
              <p:cNvSpPr/>
              <p:nvPr/>
            </p:nvSpPr>
            <p:spPr>
              <a:xfrm>
                <a:off x="5913" y="3286"/>
                <a:ext cx="3302" cy="1587"/>
              </a:xfrm>
              <a:prstGeom prst="diamond">
                <a:avLst/>
              </a:prstGeom>
              <a:solidFill>
                <a:schemeClr val="bg1"/>
              </a:solidFill>
              <a:ln w="19050" cap="flat" cmpd="sng">
                <a:solidFill>
                  <a:srgbClr val="0000CC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170" tIns="46990" rIns="90170" bIns="46990" anchor="ctr"/>
              <a:p>
                <a:pPr lvl="0" algn="ctr"/>
                <a:r>
                  <a:rPr lang="en-US" altLang="zh-CN" dirty="0">
                    <a:solidFill>
                      <a:schemeClr val="accent6"/>
                    </a:solidFill>
                    <a:latin typeface="Arial" panose="020B0604020202020204" pitchFamily="34" charset="0"/>
                    <a:ea typeface="Times New Roman" panose="02020603050405020304" pitchFamily="2" charset="0"/>
                  </a:rPr>
                  <a:t>seat_assign</a:t>
                </a:r>
                <a:endParaRPr lang="en-US" altLang="zh-CN" dirty="0">
                  <a:solidFill>
                    <a:schemeClr val="accent6"/>
                  </a:solidFill>
                  <a:latin typeface="Arial" panose="020B0604020202020204" pitchFamily="34" charset="0"/>
                  <a:ea typeface="Times New Roman" panose="02020603050405020304" pitchFamily="2" charset="0"/>
                </a:endParaRPr>
              </a:p>
            </p:txBody>
          </p:sp>
          <p:sp>
            <p:nvSpPr>
              <p:cNvPr id="27" name="直接连接符 65546"/>
              <p:cNvSpPr/>
              <p:nvPr/>
            </p:nvSpPr>
            <p:spPr>
              <a:xfrm flipV="1">
                <a:off x="7569" y="4873"/>
                <a:ext cx="1" cy="888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 algn="ctr"/>
                <a:endParaRPr lang="zh-CN" altLang="en-US">
                  <a:latin typeface="Times New Roman" panose="02020603050405020304" pitchFamily="2" charset="0"/>
                  <a:ea typeface="Times New Roman" panose="02020603050405020304" pitchFamily="2" charset="0"/>
                </a:endParaRPr>
              </a:p>
            </p:txBody>
          </p:sp>
        </p:grpSp>
        <p:sp>
          <p:nvSpPr>
            <p:cNvPr id="28" name="直接连接符 65544"/>
            <p:cNvSpPr/>
            <p:nvPr/>
          </p:nvSpPr>
          <p:spPr>
            <a:xfrm flipH="1" flipV="1">
              <a:off x="10113" y="2066"/>
              <a:ext cx="2423" cy="1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7043" y="5445"/>
              <a:ext cx="4176" cy="1474"/>
              <a:chOff x="4894" y="3286"/>
              <a:chExt cx="4176" cy="1474"/>
            </a:xfrm>
          </p:grpSpPr>
          <p:sp>
            <p:nvSpPr>
              <p:cNvPr id="30" name="直接连接符 65544"/>
              <p:cNvSpPr/>
              <p:nvPr/>
            </p:nvSpPr>
            <p:spPr>
              <a:xfrm>
                <a:off x="4894" y="3991"/>
                <a:ext cx="1019" cy="11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 algn="ctr"/>
                <a:endParaRPr lang="zh-CN" altLang="en-US">
                  <a:latin typeface="Times New Roman" panose="02020603050405020304" pitchFamily="2" charset="0"/>
                  <a:ea typeface="Times New Roman" panose="02020603050405020304" pitchFamily="2" charset="0"/>
                </a:endParaRPr>
              </a:p>
            </p:txBody>
          </p:sp>
          <p:sp>
            <p:nvSpPr>
              <p:cNvPr id="31" name="菱形 65545"/>
              <p:cNvSpPr/>
              <p:nvPr/>
            </p:nvSpPr>
            <p:spPr>
              <a:xfrm>
                <a:off x="5913" y="3286"/>
                <a:ext cx="2551" cy="1474"/>
              </a:xfrm>
              <a:prstGeom prst="diamond">
                <a:avLst/>
              </a:prstGeom>
              <a:solidFill>
                <a:schemeClr val="bg1"/>
              </a:solidFill>
              <a:ln w="19050" cap="flat" cmpd="sng">
                <a:solidFill>
                  <a:srgbClr val="0000CC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170" tIns="46990" rIns="90170" bIns="46990" anchor="ctr"/>
              <a:p>
                <a:pPr lvl="0" algn="ctr"/>
                <a:r>
                  <a:rPr lang="en-US" altLang="zh-CN" dirty="0">
                    <a:solidFill>
                      <a:schemeClr val="accent6"/>
                    </a:solidFill>
                    <a:latin typeface="Arial" panose="020B0604020202020204" pitchFamily="34" charset="0"/>
                    <a:ea typeface="Times New Roman" panose="02020603050405020304" pitchFamily="2" charset="0"/>
                  </a:rPr>
                  <a:t>has_seat</a:t>
                </a:r>
                <a:endParaRPr lang="en-US" altLang="zh-CN" dirty="0">
                  <a:solidFill>
                    <a:schemeClr val="accent6"/>
                  </a:solidFill>
                  <a:latin typeface="Arial" panose="020B0604020202020204" pitchFamily="34" charset="0"/>
                  <a:ea typeface="Times New Roman" panose="02020603050405020304" pitchFamily="2" charset="0"/>
                </a:endParaRPr>
              </a:p>
            </p:txBody>
          </p:sp>
          <p:sp>
            <p:nvSpPr>
              <p:cNvPr id="32" name="直接连接符 65546"/>
              <p:cNvSpPr/>
              <p:nvPr/>
            </p:nvSpPr>
            <p:spPr>
              <a:xfrm flipV="1">
                <a:off x="8465" y="3991"/>
                <a:ext cx="605" cy="10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 algn="ctr"/>
                <a:endParaRPr lang="zh-CN" altLang="en-US">
                  <a:latin typeface="Times New Roman" panose="02020603050405020304" pitchFamily="2" charset="0"/>
                  <a:ea typeface="Times New Roman" panose="02020603050405020304" pitchFamily="2" charset="0"/>
                </a:endParaRPr>
              </a:p>
            </p:txBody>
          </p:sp>
        </p:grpSp>
        <p:sp>
          <p:nvSpPr>
            <p:cNvPr id="33" name="椭圆 32"/>
            <p:cNvSpPr/>
            <p:nvPr/>
          </p:nvSpPr>
          <p:spPr>
            <a:xfrm>
              <a:off x="281" y="5831"/>
              <a:ext cx="3231" cy="702"/>
            </a:xfrm>
            <a:prstGeom prst="ellipse">
              <a:avLst/>
            </a:prstGeom>
            <a:noFill/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p>
              <a:pPr algn="ctr"/>
              <a:r>
                <a:rPr lang="en-US" altLang="zh-CN" sz="2000" b="1">
                  <a:solidFill>
                    <a:schemeClr val="accent6"/>
                  </a:solidFill>
                  <a:latin typeface="Arial" panose="020B0604020202020204" pitchFamily="34" charset="0"/>
                </a:rPr>
                <a:t>depart_time</a:t>
              </a:r>
              <a:endParaRPr lang="en-US" altLang="zh-CN" sz="2000" b="1">
                <a:solidFill>
                  <a:schemeClr val="accent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5" name="直接连接符 65544"/>
            <p:cNvSpPr/>
            <p:nvPr/>
          </p:nvSpPr>
          <p:spPr>
            <a:xfrm>
              <a:off x="3513" y="6161"/>
              <a:ext cx="807" cy="11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281" y="7692"/>
              <a:ext cx="1814" cy="822"/>
            </a:xfrm>
            <a:prstGeom prst="ellipse">
              <a:avLst/>
            </a:prstGeom>
            <a:noFill/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p>
              <a:pPr algn="ctr"/>
              <a:r>
                <a:rPr lang="en-US" altLang="zh-CN" b="1">
                  <a:solidFill>
                    <a:schemeClr val="accent6"/>
                  </a:solidFill>
                  <a:latin typeface="Arial" panose="020B0604020202020204" pitchFamily="34" charset="0"/>
                </a:rPr>
                <a:t>ddate</a:t>
              </a:r>
              <a:endParaRPr lang="en-US" altLang="zh-CN" b="1">
                <a:solidFill>
                  <a:schemeClr val="accent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2334" y="7667"/>
              <a:ext cx="1814" cy="822"/>
            </a:xfrm>
            <a:prstGeom prst="ellipse">
              <a:avLst/>
            </a:prstGeom>
            <a:noFill/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p>
              <a:pPr algn="ctr"/>
              <a:r>
                <a:rPr lang="en-US" altLang="zh-CN" b="1">
                  <a:solidFill>
                    <a:schemeClr val="accent6"/>
                  </a:solidFill>
                  <a:latin typeface="Arial" panose="020B0604020202020204" pitchFamily="34" charset="0"/>
                </a:rPr>
                <a:t>dtime</a:t>
              </a:r>
              <a:endParaRPr lang="en-US" altLang="zh-CN" b="1">
                <a:solidFill>
                  <a:schemeClr val="accent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8" name="直接连接符 65544"/>
            <p:cNvSpPr/>
            <p:nvPr/>
          </p:nvSpPr>
          <p:spPr>
            <a:xfrm flipH="1">
              <a:off x="1328" y="6512"/>
              <a:ext cx="532" cy="1180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39" name="直接连接符 65544"/>
            <p:cNvSpPr/>
            <p:nvPr/>
          </p:nvSpPr>
          <p:spPr>
            <a:xfrm>
              <a:off x="1861" y="6533"/>
              <a:ext cx="943" cy="1134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40" name="文本框 65550"/>
            <p:cNvSpPr txBox="1"/>
            <p:nvPr/>
          </p:nvSpPr>
          <p:spPr>
            <a:xfrm>
              <a:off x="4470" y="4618"/>
              <a:ext cx="1314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lvl="0" algn="ctr"/>
              <a:r>
                <a:rPr lang="zh-CN" altLang="en-US" sz="2000" dirty="0">
                  <a:latin typeface="Arial" panose="020B0604020202020204" pitchFamily="34" charset="0"/>
                  <a:ea typeface="宋体" panose="02010600030101010101" pitchFamily="2" charset="-122"/>
                </a:rPr>
                <a:t>(</a:t>
              </a:r>
              <a:r>
                <a:rPr lang="en-US" altLang="zh-CN" sz="2000" dirty="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r>
                <a:rPr lang="zh-CN" altLang="en-US" sz="2000" dirty="0">
                  <a:latin typeface="Arial" panose="020B0604020202020204" pitchFamily="34" charset="0"/>
                  <a:ea typeface="宋体" panose="02010600030101010101" pitchFamily="2" charset="-122"/>
                </a:rPr>
                <a:t>, </a:t>
              </a:r>
              <a:r>
                <a:rPr lang="en-US" altLang="zh-CN" sz="2000" dirty="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r>
                <a:rPr lang="zh-CN" altLang="en-US" sz="2000" dirty="0">
                  <a:latin typeface="Arial" panose="020B0604020202020204" pitchFamily="34" charset="0"/>
                  <a:ea typeface="宋体" panose="02010600030101010101" pitchFamily="2" charset="-122"/>
                </a:rPr>
                <a:t>)</a:t>
              </a:r>
              <a:endParaRPr lang="zh-CN" altLang="en-US" sz="2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" name="文本框 65550"/>
            <p:cNvSpPr txBox="1"/>
            <p:nvPr/>
          </p:nvSpPr>
          <p:spPr>
            <a:xfrm>
              <a:off x="10613" y="1366"/>
              <a:ext cx="1314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lvl="0" algn="ctr"/>
              <a:r>
                <a:rPr lang="zh-CN" altLang="en-US" sz="2000" dirty="0">
                  <a:latin typeface="Arial" panose="020B0604020202020204" pitchFamily="34" charset="0"/>
                  <a:ea typeface="宋体" panose="02010600030101010101" pitchFamily="2" charset="-122"/>
                </a:rPr>
                <a:t>(</a:t>
              </a:r>
              <a:r>
                <a:rPr lang="en-US" altLang="zh-CN" sz="2000" dirty="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r>
                <a:rPr lang="zh-CN" altLang="en-US" sz="2000" dirty="0">
                  <a:latin typeface="Arial" panose="020B0604020202020204" pitchFamily="34" charset="0"/>
                  <a:ea typeface="宋体" panose="02010600030101010101" pitchFamily="2" charset="-122"/>
                </a:rPr>
                <a:t>, </a:t>
              </a:r>
              <a:r>
                <a:rPr lang="en-US" altLang="zh-CN" sz="2000" dirty="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r>
                <a:rPr lang="zh-CN" altLang="en-US" sz="2000" dirty="0">
                  <a:latin typeface="Arial" panose="020B0604020202020204" pitchFamily="34" charset="0"/>
                  <a:ea typeface="宋体" panose="02010600030101010101" pitchFamily="2" charset="-122"/>
                </a:rPr>
                <a:t>)</a:t>
              </a:r>
              <a:endParaRPr lang="zh-CN" altLang="en-US" sz="2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" name="文本框 65550"/>
            <p:cNvSpPr txBox="1"/>
            <p:nvPr/>
          </p:nvSpPr>
          <p:spPr>
            <a:xfrm>
              <a:off x="10113" y="6295"/>
              <a:ext cx="1314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lvl="0" algn="ctr"/>
              <a:r>
                <a:rPr lang="zh-CN" altLang="en-US" sz="2000" dirty="0">
                  <a:latin typeface="Arial" panose="020B0604020202020204" pitchFamily="34" charset="0"/>
                  <a:ea typeface="宋体" panose="02010600030101010101" pitchFamily="2" charset="-122"/>
                </a:rPr>
                <a:t>(</a:t>
              </a:r>
              <a:r>
                <a:rPr lang="en-US" altLang="zh-CN" sz="2000" dirty="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r>
                <a:rPr lang="zh-CN" altLang="en-US" sz="2000" dirty="0">
                  <a:latin typeface="Arial" panose="020B0604020202020204" pitchFamily="34" charset="0"/>
                  <a:ea typeface="宋体" panose="02010600030101010101" pitchFamily="2" charset="-122"/>
                </a:rPr>
                <a:t>, </a:t>
              </a:r>
              <a:r>
                <a:rPr lang="en-US" altLang="zh-CN" sz="2000" dirty="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r>
                <a:rPr lang="zh-CN" altLang="en-US" sz="2000" dirty="0">
                  <a:latin typeface="Arial" panose="020B0604020202020204" pitchFamily="34" charset="0"/>
                  <a:ea typeface="宋体" panose="02010600030101010101" pitchFamily="2" charset="-122"/>
                </a:rPr>
                <a:t>)</a:t>
              </a:r>
              <a:endParaRPr lang="zh-CN" altLang="en-US" sz="2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" name="文本框 65550"/>
            <p:cNvSpPr txBox="1"/>
            <p:nvPr/>
          </p:nvSpPr>
          <p:spPr>
            <a:xfrm>
              <a:off x="8680" y="2479"/>
              <a:ext cx="1314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lvl="0" algn="ctr"/>
              <a:r>
                <a:rPr lang="zh-CN" altLang="en-US" sz="2000" dirty="0">
                  <a:latin typeface="Arial" panose="020B0604020202020204" pitchFamily="34" charset="0"/>
                  <a:ea typeface="宋体" panose="02010600030101010101" pitchFamily="2" charset="-122"/>
                </a:rPr>
                <a:t>(</a:t>
              </a:r>
              <a:r>
                <a:rPr lang="en-US" altLang="zh-CN" sz="2000" dirty="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r>
                <a:rPr lang="zh-CN" altLang="en-US" sz="2000" dirty="0">
                  <a:latin typeface="Arial" panose="020B0604020202020204" pitchFamily="34" charset="0"/>
                  <a:ea typeface="宋体" panose="02010600030101010101" pitchFamily="2" charset="-122"/>
                </a:rPr>
                <a:t>, </a:t>
              </a:r>
              <a:r>
                <a:rPr lang="en-US" altLang="zh-CN" sz="2000" dirty="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r>
                <a:rPr lang="zh-CN" altLang="en-US" sz="2000" dirty="0">
                  <a:latin typeface="Arial" panose="020B0604020202020204" pitchFamily="34" charset="0"/>
                  <a:ea typeface="宋体" panose="02010600030101010101" pitchFamily="2" charset="-122"/>
                </a:rPr>
                <a:t>)</a:t>
              </a:r>
              <a:endParaRPr lang="zh-CN" altLang="en-US" sz="2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" name="文本框 65550"/>
            <p:cNvSpPr txBox="1"/>
            <p:nvPr/>
          </p:nvSpPr>
          <p:spPr>
            <a:xfrm>
              <a:off x="6748" y="4618"/>
              <a:ext cx="1314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lvl="0" algn="ctr"/>
              <a:r>
                <a:rPr lang="zh-CN" altLang="en-US" sz="2000" dirty="0">
                  <a:latin typeface="Arial" panose="020B0604020202020204" pitchFamily="34" charset="0"/>
                  <a:ea typeface="宋体" panose="02010600030101010101" pitchFamily="2" charset="-122"/>
                </a:rPr>
                <a:t>(0, N)</a:t>
              </a:r>
              <a:endParaRPr lang="zh-CN" altLang="en-US" sz="2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" name="文本框 65550"/>
            <p:cNvSpPr txBox="1"/>
            <p:nvPr/>
          </p:nvSpPr>
          <p:spPr>
            <a:xfrm>
              <a:off x="6979" y="6223"/>
              <a:ext cx="1314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lvl="0" algn="ctr"/>
              <a:r>
                <a:rPr lang="zh-CN" altLang="en-US" sz="2000" dirty="0">
                  <a:latin typeface="Arial" panose="020B0604020202020204" pitchFamily="34" charset="0"/>
                  <a:ea typeface="宋体" panose="02010600030101010101" pitchFamily="2" charset="-122"/>
                </a:rPr>
                <a:t>(</a:t>
              </a:r>
              <a:r>
                <a:rPr lang="en-US" altLang="zh-CN" sz="2000" dirty="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r>
                <a:rPr lang="zh-CN" altLang="en-US" sz="2000" dirty="0">
                  <a:latin typeface="Arial" panose="020B0604020202020204" pitchFamily="34" charset="0"/>
                  <a:ea typeface="宋体" panose="02010600030101010101" pitchFamily="2" charset="-122"/>
                </a:rPr>
                <a:t>, N)</a:t>
              </a:r>
              <a:endParaRPr lang="zh-CN" altLang="en-US" sz="2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" name="文本框 65550"/>
            <p:cNvSpPr txBox="1"/>
            <p:nvPr/>
          </p:nvSpPr>
          <p:spPr>
            <a:xfrm>
              <a:off x="12592" y="4847"/>
              <a:ext cx="1314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lvl="0" algn="ctr"/>
              <a:r>
                <a:rPr lang="zh-CN" altLang="en-US" sz="2000" dirty="0">
                  <a:latin typeface="Arial" panose="020B0604020202020204" pitchFamily="34" charset="0"/>
                  <a:ea typeface="宋体" panose="02010600030101010101" pitchFamily="2" charset="-122"/>
                </a:rPr>
                <a:t>(</a:t>
              </a:r>
              <a:r>
                <a:rPr lang="en-US" altLang="zh-CN" sz="2000" dirty="0"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r>
                <a:rPr lang="zh-CN" altLang="en-US" sz="2000" dirty="0">
                  <a:latin typeface="Arial" panose="020B0604020202020204" pitchFamily="34" charset="0"/>
                  <a:ea typeface="宋体" panose="02010600030101010101" pitchFamily="2" charset="-122"/>
                </a:rPr>
                <a:t>, </a:t>
              </a:r>
              <a:r>
                <a:rPr lang="en-US" altLang="zh-CN" sz="2000" dirty="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r>
                <a:rPr lang="zh-CN" altLang="en-US" sz="2000" dirty="0">
                  <a:latin typeface="Arial" panose="020B0604020202020204" pitchFamily="34" charset="0"/>
                  <a:ea typeface="宋体" panose="02010600030101010101" pitchFamily="2" charset="-122"/>
                </a:rPr>
                <a:t>)</a:t>
              </a:r>
              <a:endParaRPr lang="zh-CN" altLang="en-US" sz="2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47" name="直接箭头连接符 46"/>
            <p:cNvCxnSpPr/>
            <p:nvPr/>
          </p:nvCxnSpPr>
          <p:spPr>
            <a:xfrm flipH="1">
              <a:off x="6978" y="7334"/>
              <a:ext cx="4241" cy="0"/>
            </a:xfrm>
            <a:prstGeom prst="straightConnector1">
              <a:avLst/>
            </a:prstGeom>
            <a:ln w="19050">
              <a:solidFill>
                <a:srgbClr val="0000C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/>
            <p:cNvSpPr/>
            <p:nvPr/>
          </p:nvSpPr>
          <p:spPr>
            <a:xfrm>
              <a:off x="-28" y="185"/>
              <a:ext cx="14428" cy="86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5" name="标题 7782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latin typeface="Arial" panose="020B0604020202020204" pitchFamily="34" charset="0"/>
              </a:rPr>
              <a:t>6.4  </a:t>
            </a:r>
            <a:r>
              <a:rPr lang="en-US" altLang="x-none" dirty="0">
                <a:latin typeface="Arial" panose="020B0604020202020204" pitchFamily="34" charset="0"/>
              </a:rPr>
              <a:t>Case Study</a:t>
            </a:r>
            <a:endParaRPr lang="en-US" altLang="x-none" dirty="0">
              <a:latin typeface="Arial" panose="020B0604020202020204" pitchFamily="34" charset="0"/>
            </a:endParaRPr>
          </a:p>
        </p:txBody>
      </p:sp>
      <p:sp>
        <p:nvSpPr>
          <p:cNvPr id="77826" name="文本占位符 77826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>
                <a:ea typeface="宋体" panose="02010600030101010101" pitchFamily="2" charset="-122"/>
              </a:rPr>
              <a:t>6.4.1  图书借阅管理</a:t>
            </a:r>
            <a:endParaRPr lang="zh-CN" altLang="en-US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6.4.2  篮球联赛信息管理</a:t>
            </a:r>
            <a:endParaRPr lang="zh-CN" altLang="en-US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6.4.3  聊天论坛管理</a:t>
            </a:r>
            <a:endParaRPr lang="zh-CN" altLang="en-US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6.4.4  邮件信息管理</a:t>
            </a:r>
            <a:endParaRPr lang="zh-CN" altLang="en-US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49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8850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r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x-none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8851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8852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 dirty="0">
                <a:latin typeface="Arial" panose="020B0604020202020204" pitchFamily="34" charset="0"/>
              </a:rPr>
              <a:t>6.4  </a:t>
            </a:r>
            <a:r>
              <a:rPr lang="en-US" altLang="x-none" dirty="0">
                <a:latin typeface="Arial" panose="020B0604020202020204" pitchFamily="34" charset="0"/>
              </a:rPr>
              <a:t>Case Study</a:t>
            </a:r>
            <a:r>
              <a:rPr lang="zh-CN" altLang="en-US" dirty="0">
                <a:latin typeface="Arial" panose="020B0604020202020204" pitchFamily="34" charset="0"/>
              </a:rPr>
              <a:t>（</a:t>
            </a: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例6.4.1</a:t>
            </a:r>
            <a:r>
              <a:rPr lang="zh-CN" altLang="en-US" dirty="0">
                <a:latin typeface="Arial" panose="020B0604020202020204" pitchFamily="34" charset="0"/>
              </a:rPr>
              <a:t>）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8853" name="Rectangle 3"/>
          <p:cNvSpPr>
            <a:spLocks noGrp="1"/>
          </p:cNvSpPr>
          <p:nvPr>
            <p:ph type="body"/>
          </p:nvPr>
        </p:nvSpPr>
        <p:spPr>
          <a:xfrm>
            <a:off x="179388" y="693738"/>
            <a:ext cx="8686800" cy="5832475"/>
          </a:xfrm>
          <a:solidFill>
            <a:schemeClr val="bg1"/>
          </a:solidFill>
        </p:spPr>
        <p:txBody>
          <a:bodyPr wrap="square" lIns="90170" tIns="46990" rIns="90170" bIns="46990" anchor="t"/>
          <a:p>
            <a:pPr marL="101600" lvl="0" indent="596900" eaLnBrk="1" hangingPunct="1">
              <a:buNone/>
            </a:pPr>
            <a:r>
              <a:rPr lang="zh-CN" altLang="en-US" sz="30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设有一个图书借阅管理数据库，已知：</a:t>
            </a:r>
            <a:r>
              <a:rPr lang="zh-CN" altLang="en-US" sz="3000" u="sng" dirty="0">
                <a:latin typeface="宋体" panose="02010600030101010101" pitchFamily="2" charset="-122"/>
                <a:ea typeface="宋体" panose="02010600030101010101" pitchFamily="2" charset="-122"/>
              </a:rPr>
              <a:t>图书</a:t>
            </a:r>
            <a:r>
              <a:rPr lang="zh-CN" altLang="en-US" sz="3000" u="sng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的属性有</a:t>
            </a:r>
            <a:r>
              <a:rPr lang="zh-CN" altLang="en-US" sz="3000" u="sng" dirty="0">
                <a:latin typeface="宋体" panose="02010600030101010101" pitchFamily="2" charset="-122"/>
                <a:ea typeface="宋体" panose="02010600030101010101" pitchFamily="2" charset="-122"/>
              </a:rPr>
              <a:t>书号</a:t>
            </a:r>
            <a:r>
              <a:rPr lang="zh-CN" altLang="en-US" sz="3000" u="sng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（具有唯一性）、</a:t>
            </a:r>
            <a:r>
              <a:rPr lang="zh-CN" altLang="en-US" sz="3000" u="sng" dirty="0">
                <a:latin typeface="宋体" panose="02010600030101010101" pitchFamily="2" charset="-122"/>
                <a:ea typeface="宋体" panose="02010600030101010101" pitchFamily="2" charset="-122"/>
              </a:rPr>
              <a:t>书名</a:t>
            </a:r>
            <a:r>
              <a:rPr lang="zh-CN" altLang="en-US" sz="30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zh-CN" altLang="en-US" sz="3000" u="sng" dirty="0">
                <a:latin typeface="宋体" panose="02010600030101010101" pitchFamily="2" charset="-122"/>
                <a:ea typeface="宋体" panose="02010600030101010101" pitchFamily="2" charset="-122"/>
              </a:rPr>
              <a:t>读者</a:t>
            </a:r>
            <a:r>
              <a:rPr lang="zh-CN" altLang="en-US" sz="3000" u="sng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的属性有</a:t>
            </a:r>
            <a:r>
              <a:rPr lang="zh-CN" altLang="en-US" sz="3000" u="sng" dirty="0">
                <a:latin typeface="宋体" panose="02010600030101010101" pitchFamily="2" charset="-122"/>
                <a:ea typeface="宋体" panose="02010600030101010101" pitchFamily="2" charset="-122"/>
              </a:rPr>
              <a:t>借书证号</a:t>
            </a:r>
            <a:r>
              <a:rPr lang="zh-CN" altLang="en-US" sz="3000" u="sng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（具有唯一性，每个读者只能有一个借书证号）、</a:t>
            </a:r>
            <a:r>
              <a:rPr lang="zh-CN" altLang="en-US" sz="3000" u="sng" dirty="0">
                <a:latin typeface="宋体" panose="02010600030101010101" pitchFamily="2" charset="-122"/>
                <a:ea typeface="宋体" panose="02010600030101010101" pitchFamily="2" charset="-122"/>
              </a:rPr>
              <a:t>姓名</a:t>
            </a:r>
            <a:r>
              <a:rPr lang="zh-CN" altLang="en-US" sz="3000" u="sng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3000" u="sng" dirty="0">
                <a:latin typeface="宋体" panose="02010600030101010101" pitchFamily="2" charset="-122"/>
                <a:ea typeface="宋体" panose="02010600030101010101" pitchFamily="2" charset="-122"/>
              </a:rPr>
              <a:t>身份证号</a:t>
            </a:r>
            <a:r>
              <a:rPr lang="zh-CN" altLang="en-US" sz="3000" u="sng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3000" u="sng" dirty="0">
                <a:latin typeface="宋体" panose="02010600030101010101" pitchFamily="2" charset="-122"/>
                <a:ea typeface="宋体" panose="02010600030101010101" pitchFamily="2" charset="-122"/>
              </a:rPr>
              <a:t>住址</a:t>
            </a:r>
            <a:r>
              <a:rPr lang="zh-CN" altLang="en-US" sz="3000" u="sng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3000" u="sng" dirty="0">
                <a:latin typeface="宋体" panose="02010600030101010101" pitchFamily="2" charset="-122"/>
                <a:ea typeface="宋体" panose="02010600030101010101" pitchFamily="2" charset="-122"/>
              </a:rPr>
              <a:t>电话</a:t>
            </a:r>
            <a:r>
              <a:rPr lang="zh-CN" altLang="en-US" sz="30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zh-CN" altLang="en-US" sz="3000" u="sng" dirty="0">
                <a:latin typeface="宋体" panose="02010600030101010101" pitchFamily="2" charset="-122"/>
                <a:ea typeface="宋体" panose="02010600030101010101" pitchFamily="2" charset="-122"/>
              </a:rPr>
              <a:t>出版社</a:t>
            </a:r>
            <a:r>
              <a:rPr lang="zh-CN" altLang="en-US" sz="3000" u="sng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的属性有</a:t>
            </a:r>
            <a:r>
              <a:rPr lang="zh-CN" altLang="en-US" sz="3000" u="sng" dirty="0">
                <a:latin typeface="宋体" panose="02010600030101010101" pitchFamily="2" charset="-122"/>
                <a:ea typeface="宋体" panose="02010600030101010101" pitchFamily="2" charset="-122"/>
              </a:rPr>
              <a:t>出版社名称</a:t>
            </a:r>
            <a:r>
              <a:rPr lang="zh-CN" altLang="en-US" sz="3000" u="sng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（具有唯一性）、</a:t>
            </a:r>
            <a:r>
              <a:rPr lang="zh-CN" altLang="en-US" sz="3000" u="sng" dirty="0">
                <a:latin typeface="宋体" panose="02010600030101010101" pitchFamily="2" charset="-122"/>
                <a:ea typeface="宋体" panose="02010600030101010101" pitchFamily="2" charset="-122"/>
              </a:rPr>
              <a:t>地址</a:t>
            </a:r>
            <a:r>
              <a:rPr lang="zh-CN" altLang="en-US" sz="3000" u="sng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3000" u="sng" dirty="0">
                <a:latin typeface="宋体" panose="02010600030101010101" pitchFamily="2" charset="-122"/>
                <a:ea typeface="宋体" panose="02010600030101010101" pitchFamily="2" charset="-122"/>
              </a:rPr>
              <a:t>联系电话</a:t>
            </a:r>
            <a:r>
              <a:rPr lang="zh-CN" altLang="en-US" sz="30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300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1600" lvl="0" indent="596900" eaLnBrk="1" hangingPunct="1">
              <a:buNone/>
            </a:pPr>
            <a:r>
              <a:rPr lang="zh-CN" altLang="en-US" sz="30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其中：</a:t>
            </a:r>
            <a:r>
              <a:rPr lang="zh-CN" altLang="en-US" sz="3000" u="sng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每本图书只能由一个出版社出版发行</a:t>
            </a:r>
            <a:r>
              <a:rPr lang="zh-CN" altLang="en-US" sz="30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zh-CN" altLang="en-US" sz="3000" u="sng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每个读者可以同时借阅多本图书，也可以在不同时候借阅同一本图书</a:t>
            </a:r>
            <a:r>
              <a:rPr lang="zh-CN" altLang="en-US" sz="30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zh-CN" altLang="en-US" sz="3000" u="sng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系统需要记录每本图书被借阅的</a:t>
            </a:r>
            <a:r>
              <a:rPr lang="zh-CN" altLang="en-US" sz="3000" u="sng" dirty="0">
                <a:latin typeface="宋体" panose="02010600030101010101" pitchFamily="2" charset="-122"/>
                <a:ea typeface="宋体" panose="02010600030101010101" pitchFamily="2" charset="-122"/>
              </a:rPr>
              <a:t>借阅日期</a:t>
            </a:r>
            <a:r>
              <a:rPr lang="zh-CN" altLang="en-US" sz="3000" u="sng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zh-CN" altLang="en-US" sz="3000" u="sng" dirty="0">
                <a:latin typeface="宋体" panose="02010600030101010101" pitchFamily="2" charset="-122"/>
                <a:ea typeface="宋体" panose="02010600030101010101" pitchFamily="2" charset="-122"/>
              </a:rPr>
              <a:t>归还日期</a:t>
            </a:r>
            <a:r>
              <a:rPr lang="zh-CN" altLang="en-US" sz="30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300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1600" lvl="0" indent="596900" eaLnBrk="1" hangingPunct="1">
              <a:buNone/>
            </a:pPr>
            <a:r>
              <a:rPr lang="zh-CN" altLang="en-US" sz="30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请用</a:t>
            </a:r>
            <a:r>
              <a:rPr lang="en-US" altLang="x-none" sz="30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E-R</a:t>
            </a:r>
            <a:r>
              <a:rPr lang="zh-CN" altLang="en-US" sz="30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模型表示该数据库系统的概念模型，并将其转换成等价的关系模式。</a:t>
            </a:r>
            <a:endParaRPr lang="zh-CN" altLang="en-US" sz="30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78854" name="动作按钮: 前进或下一项 78854">
            <a:hlinkClick r:id="rId1" action="ppaction://hlinksldjump"/>
          </p:cNvPr>
          <p:cNvSpPr/>
          <p:nvPr/>
        </p:nvSpPr>
        <p:spPr>
          <a:xfrm>
            <a:off x="8016875" y="6196013"/>
            <a:ext cx="1035050" cy="373062"/>
          </a:xfrm>
          <a:prstGeom prst="actionButtonForwardNext">
            <a:avLst/>
          </a:prstGeom>
          <a:solidFill>
            <a:srgbClr val="CCFFFF"/>
          </a:solidFill>
          <a:ln w="9525">
            <a:noFill/>
          </a:ln>
        </p:spPr>
        <p:txBody>
          <a:bodyPr wrap="none" anchor="ctr">
            <a:spAutoFit/>
          </a:bodyPr>
          <a:p>
            <a:pPr lvl="0" algn="ctr"/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模型设计</a:t>
            </a:r>
            <a:endParaRPr lang="zh-CN" altLang="en-US" sz="1600" b="1" dirty="0">
              <a:solidFill>
                <a:srgbClr val="FF0000"/>
              </a:solidFill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3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9874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r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x-none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9875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9876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6.4  </a:t>
            </a:r>
            <a:r>
              <a:rPr lang="en-US" altLang="x-none" dirty="0">
                <a:ea typeface="宋体" panose="02010600030101010101" pitchFamily="2" charset="-122"/>
              </a:rPr>
              <a:t>Case Study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zh-CN" altLang="en-US" dirty="0">
                <a:ea typeface="宋体" panose="02010600030101010101" pitchFamily="2" charset="-122"/>
                <a:sym typeface="Arial" panose="020B0604020202020204" pitchFamily="34" charset="0"/>
              </a:rPr>
              <a:t>例6.4.2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9877" name="Rectangle 3"/>
          <p:cNvSpPr>
            <a:spLocks noGrp="1"/>
          </p:cNvSpPr>
          <p:nvPr>
            <p:ph type="body"/>
          </p:nvPr>
        </p:nvSpPr>
        <p:spPr>
          <a:xfrm>
            <a:off x="241300" y="695325"/>
            <a:ext cx="8686800" cy="5902325"/>
          </a:xfrm>
        </p:spPr>
        <p:txBody>
          <a:bodyPr wrap="square" anchor="t"/>
          <a:p>
            <a:pPr lvl="0" eaLnBrk="1" hangingPunct="1"/>
            <a:r>
              <a:rPr lang="zh-CN" altLang="en-US" sz="30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假设需要设计一个用于</a:t>
            </a:r>
            <a:r>
              <a:rPr lang="en-US" altLang="x-none" sz="3000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NBA</a:t>
            </a:r>
            <a:r>
              <a:rPr lang="zh-CN" altLang="en-US" sz="30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篮球比赛的数据库系统，需要记录的信息有：</a:t>
            </a:r>
            <a:endParaRPr lang="zh-CN" altLang="en-US" sz="300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indent="-228600" eaLnBrk="1" hangingPunct="1"/>
            <a:r>
              <a:rPr lang="zh-CN" altLang="en-US" sz="3000" dirty="0">
                <a:latin typeface="宋体" panose="02010600030101010101" pitchFamily="2" charset="-122"/>
                <a:ea typeface="宋体" panose="02010600030101010101" pitchFamily="2" charset="-122"/>
              </a:rPr>
              <a:t>每个球员的球衣号码、姓名、身高、体重和位置</a:t>
            </a:r>
            <a:endParaRPr lang="zh-CN" altLang="en-US" sz="3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indent="-228600" eaLnBrk="1" hangingPunct="1"/>
            <a:r>
              <a:rPr lang="zh-CN" altLang="en-US" sz="3000" dirty="0">
                <a:latin typeface="宋体" panose="02010600030101010101" pitchFamily="2" charset="-122"/>
                <a:ea typeface="宋体" panose="02010600030101010101" pitchFamily="2" charset="-122"/>
              </a:rPr>
              <a:t>每个球队的名称和主场使用的体育馆的名称</a:t>
            </a:r>
            <a:endParaRPr lang="zh-CN" altLang="en-US" sz="3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indent="-228600" eaLnBrk="1" hangingPunct="1"/>
            <a:r>
              <a:rPr lang="zh-CN" altLang="en-US" sz="3000" dirty="0">
                <a:latin typeface="宋体" panose="02010600030101010101" pitchFamily="2" charset="-122"/>
                <a:ea typeface="宋体" panose="02010600030101010101" pitchFamily="2" charset="-122"/>
              </a:rPr>
              <a:t>每场比赛的比赛日期和比分</a:t>
            </a:r>
            <a:endParaRPr lang="zh-CN" altLang="en-US" sz="3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indent="-285750" eaLnBrk="1" hangingPunct="1"/>
            <a:r>
              <a:rPr lang="zh-CN" altLang="en-US" sz="3000" dirty="0">
                <a:latin typeface="宋体" panose="02010600030101010101" pitchFamily="2" charset="-122"/>
                <a:ea typeface="宋体" panose="02010600030101010101" pitchFamily="2" charset="-122"/>
              </a:rPr>
              <a:t>其中：</a:t>
            </a:r>
            <a:endParaRPr lang="zh-CN" altLang="en-US" sz="3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indent="-228600" eaLnBrk="1" hangingPunct="1"/>
            <a:r>
              <a:rPr lang="zh-CN" altLang="en-US" sz="3000" dirty="0">
                <a:latin typeface="宋体" panose="02010600030101010101" pitchFamily="2" charset="-122"/>
                <a:ea typeface="宋体" panose="02010600030101010101" pitchFamily="2" charset="-122"/>
              </a:rPr>
              <a:t>每个球员只能效力于一个球队</a:t>
            </a:r>
            <a:endParaRPr lang="zh-CN" altLang="en-US" sz="3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indent="-228600" eaLnBrk="1" hangingPunct="1"/>
            <a:r>
              <a:rPr lang="zh-CN" altLang="en-US" sz="3000" dirty="0">
                <a:latin typeface="宋体" panose="02010600030101010101" pitchFamily="2" charset="-122"/>
                <a:ea typeface="宋体" panose="02010600030101010101" pitchFamily="2" charset="-122"/>
              </a:rPr>
              <a:t>比赛采用主客场多循环方式</a:t>
            </a:r>
            <a:endParaRPr lang="en-US" altLang="x-none" sz="3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indent="-285750" eaLnBrk="1" hangingPunct="1"/>
            <a:r>
              <a:rPr lang="zh-CN" altLang="en-US" sz="3000" dirty="0">
                <a:latin typeface="宋体" panose="02010600030101010101" pitchFamily="2" charset="-122"/>
                <a:ea typeface="宋体" panose="02010600030101010101" pitchFamily="2" charset="-122"/>
              </a:rPr>
              <a:t>请用</a:t>
            </a:r>
            <a:r>
              <a:rPr lang="en-US" altLang="x-none" sz="3000" dirty="0">
                <a:latin typeface="宋体" panose="02010600030101010101" pitchFamily="2" charset="-122"/>
                <a:ea typeface="宋体" panose="02010600030101010101" pitchFamily="2" charset="-122"/>
              </a:rPr>
              <a:t>E-R</a:t>
            </a:r>
            <a:r>
              <a:rPr lang="zh-CN" altLang="en-US" sz="3000" dirty="0">
                <a:latin typeface="宋体" panose="02010600030101010101" pitchFamily="2" charset="-122"/>
                <a:ea typeface="宋体" panose="02010600030101010101" pitchFamily="2" charset="-122"/>
              </a:rPr>
              <a:t>模型表示该数据库系统的概念模型，并将其转换成等价的关系模式。</a:t>
            </a:r>
            <a:endParaRPr lang="zh-CN" altLang="en-US" sz="3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9878" name="动作按钮: 前进或下一项 79878">
            <a:hlinkClick r:id="rId1" action="ppaction://hlinksldjump"/>
          </p:cNvPr>
          <p:cNvSpPr/>
          <p:nvPr/>
        </p:nvSpPr>
        <p:spPr>
          <a:xfrm>
            <a:off x="8016875" y="6196013"/>
            <a:ext cx="1035050" cy="373062"/>
          </a:xfrm>
          <a:prstGeom prst="actionButtonForwardNext">
            <a:avLst/>
          </a:prstGeom>
          <a:solidFill>
            <a:srgbClr val="CCFFFF"/>
          </a:solidFill>
          <a:ln w="9525">
            <a:noFill/>
          </a:ln>
        </p:spPr>
        <p:txBody>
          <a:bodyPr wrap="none" anchor="ctr">
            <a:spAutoFit/>
          </a:bodyPr>
          <a:p>
            <a:pPr lvl="0" algn="ctr"/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模型设计</a:t>
            </a:r>
            <a:endParaRPr lang="zh-CN" altLang="en-US" sz="1600" b="1" dirty="0">
              <a:solidFill>
                <a:srgbClr val="FF0000"/>
              </a:solidFill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7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80898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r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x-none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80899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80900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6.4  </a:t>
            </a:r>
            <a:r>
              <a:rPr lang="en-US" altLang="x-none" dirty="0">
                <a:ea typeface="宋体" panose="02010600030101010101" pitchFamily="2" charset="-122"/>
              </a:rPr>
              <a:t>Case Study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zh-CN" altLang="en-US" dirty="0">
                <a:ea typeface="宋体" panose="02010600030101010101" pitchFamily="2" charset="-122"/>
                <a:sym typeface="Arial" panose="020B0604020202020204" pitchFamily="34" charset="0"/>
              </a:rPr>
              <a:t>例6.4.3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0901" name="Rectangle 3"/>
          <p:cNvSpPr>
            <a:spLocks noGrp="1"/>
          </p:cNvSpPr>
          <p:nvPr>
            <p:ph type="body"/>
          </p:nvPr>
        </p:nvSpPr>
        <p:spPr>
          <a:xfrm>
            <a:off x="241300" y="695325"/>
            <a:ext cx="8686800" cy="5902325"/>
          </a:xfrm>
        </p:spPr>
        <p:txBody>
          <a:bodyPr wrap="square" anchor="t"/>
          <a:p>
            <a:pPr marL="1905" lvl="0" indent="371475" eaLnBrk="1" hangingPunct="1"/>
            <a:r>
              <a:rPr lang="zh-CN" altLang="en-US" sz="3000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假设需要设计一个用于</a:t>
            </a:r>
            <a:r>
              <a:rPr lang="zh-CN" altLang="en-US" sz="3000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网络论坛聊天信息管理</a:t>
            </a:r>
            <a:r>
              <a:rPr lang="zh-CN" altLang="en-US" sz="3000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的数据库系统，需要记录的信息有：</a:t>
            </a:r>
            <a:endParaRPr lang="zh-CN" altLang="en-US" sz="3000" dirty="0">
              <a:solidFill>
                <a:srgbClr val="0000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905" lvl="0" indent="371475" eaLnBrk="1" hangingPunct="1"/>
            <a:endParaRPr lang="zh-CN" altLang="en-US" sz="1000" dirty="0">
              <a:solidFill>
                <a:srgbClr val="0000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905" lvl="2" indent="414020" eaLnBrk="1" hangingPunct="1"/>
            <a:r>
              <a:rPr lang="zh-CN" altLang="en-US" sz="3000" dirty="0">
                <a:solidFill>
                  <a:srgbClr val="0000CC"/>
                </a:solidFill>
                <a:ea typeface="宋体" panose="02010600030101010101" pitchFamily="2" charset="-122"/>
              </a:rPr>
              <a:t>注册用户的用户名，</a:t>
            </a:r>
            <a:r>
              <a:rPr lang="en-US" altLang="x-none" sz="3000" dirty="0">
                <a:solidFill>
                  <a:srgbClr val="0000CC"/>
                </a:solidFill>
                <a:ea typeface="宋体" panose="02010600030101010101" pitchFamily="2" charset="-122"/>
              </a:rPr>
              <a:t>email</a:t>
            </a:r>
            <a:r>
              <a:rPr lang="zh-CN" altLang="en-US" sz="3000" dirty="0">
                <a:solidFill>
                  <a:srgbClr val="0000CC"/>
                </a:solidFill>
                <a:ea typeface="宋体" panose="02010600030101010101" pitchFamily="2" charset="-122"/>
              </a:rPr>
              <a:t>，电话，联系地址</a:t>
            </a:r>
            <a:endParaRPr lang="zh-CN" altLang="en-US" sz="3000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marL="1905" lvl="2" indent="414020" eaLnBrk="1" hangingPunct="1"/>
            <a:r>
              <a:rPr lang="zh-CN" altLang="en-US" sz="3000" dirty="0">
                <a:solidFill>
                  <a:srgbClr val="0000CC"/>
                </a:solidFill>
                <a:ea typeface="宋体" panose="02010600030101010101" pitchFamily="2" charset="-122"/>
              </a:rPr>
              <a:t>帖子的帖子</a:t>
            </a:r>
            <a:r>
              <a:rPr lang="en-US" altLang="x-none" sz="3000" dirty="0">
                <a:solidFill>
                  <a:srgbClr val="0000CC"/>
                </a:solidFill>
                <a:ea typeface="宋体" panose="02010600030101010101" pitchFamily="2" charset="-122"/>
              </a:rPr>
              <a:t>ID</a:t>
            </a:r>
            <a:r>
              <a:rPr lang="zh-CN" altLang="en-US" sz="3000" dirty="0">
                <a:solidFill>
                  <a:srgbClr val="0000CC"/>
                </a:solidFill>
                <a:ea typeface="宋体" panose="02010600030101010101" pitchFamily="2" charset="-122"/>
              </a:rPr>
              <a:t>，标题，内容</a:t>
            </a:r>
            <a:endParaRPr lang="zh-CN" altLang="en-US" sz="3000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marL="1905" lvl="2" indent="414020" eaLnBrk="1" hangingPunct="1"/>
            <a:r>
              <a:rPr lang="zh-CN" altLang="en-US" sz="3000" dirty="0">
                <a:solidFill>
                  <a:srgbClr val="0000CC"/>
                </a:solidFill>
                <a:ea typeface="宋体" panose="02010600030101010101" pitchFamily="2" charset="-122"/>
              </a:rPr>
              <a:t>每份帖子的发帖用户，帖子之间的回复关系</a:t>
            </a:r>
            <a:endParaRPr lang="zh-CN" altLang="en-US" sz="3000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lvl="1" indent="-285750" eaLnBrk="1" hangingPunct="1"/>
            <a:endParaRPr lang="en-US" altLang="x-none" sz="1000" dirty="0">
              <a:solidFill>
                <a:srgbClr val="0000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905" lvl="0" indent="371475" eaLnBrk="1" hangingPunct="1">
              <a:buNone/>
            </a:pPr>
            <a:r>
              <a:rPr lang="zh-CN" altLang="en-US" sz="3000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请用</a:t>
            </a:r>
            <a:r>
              <a:rPr lang="en-US" altLang="x-none" sz="3000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E-R</a:t>
            </a:r>
            <a:r>
              <a:rPr lang="zh-CN" altLang="en-US" sz="3000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模型表示该数据库系统的概念模型，并将其转换成等价的关系模式。</a:t>
            </a:r>
            <a:endParaRPr lang="zh-CN" altLang="en-US" sz="3000" dirty="0">
              <a:solidFill>
                <a:srgbClr val="0000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0902" name="动作按钮: 前进或下一项 80902">
            <a:hlinkClick r:id="rId1" action="ppaction://hlinksldjump"/>
          </p:cNvPr>
          <p:cNvSpPr/>
          <p:nvPr/>
        </p:nvSpPr>
        <p:spPr>
          <a:xfrm>
            <a:off x="8016875" y="6196013"/>
            <a:ext cx="1035050" cy="373062"/>
          </a:xfrm>
          <a:prstGeom prst="actionButtonForwardNext">
            <a:avLst/>
          </a:prstGeom>
          <a:solidFill>
            <a:srgbClr val="CCFFFF"/>
          </a:solidFill>
          <a:ln w="9525">
            <a:noFill/>
          </a:ln>
        </p:spPr>
        <p:txBody>
          <a:bodyPr wrap="none" anchor="ctr">
            <a:spAutoFit/>
          </a:bodyPr>
          <a:p>
            <a:pPr lvl="0" algn="ctr"/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模型设计</a:t>
            </a:r>
            <a:endParaRPr lang="zh-CN" altLang="en-US" sz="1600" b="1" dirty="0">
              <a:solidFill>
                <a:srgbClr val="FF0000"/>
              </a:solidFill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1266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r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x-none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1267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1269" name="Rectangle 4"/>
          <p:cNvSpPr>
            <a:spLocks noGrp="1"/>
          </p:cNvSpPr>
          <p:nvPr>
            <p:ph type="body"/>
          </p:nvPr>
        </p:nvSpPr>
        <p:spPr>
          <a:xfrm>
            <a:off x="457200" y="48895"/>
            <a:ext cx="8229600" cy="5638800"/>
          </a:xfrm>
        </p:spPr>
        <p:txBody>
          <a:bodyPr wrap="square" anchor="t"/>
          <a:p>
            <a:pPr marL="457200" lvl="0" indent="-457200" eaLnBrk="1" hangingPunct="1">
              <a:lnSpc>
                <a:spcPct val="105000"/>
              </a:lnSpc>
              <a:spcBef>
                <a:spcPct val="10000"/>
              </a:spcBef>
              <a:buAutoNum type="arabicParenR" startAt="2"/>
            </a:pPr>
            <a:r>
              <a:rPr lang="en-US" altLang="x-none" dirty="0">
                <a:ea typeface="宋体" panose="02010600030101010101" pitchFamily="2" charset="-122"/>
              </a:rPr>
              <a:t>abnormity of update（</a:t>
            </a:r>
            <a:r>
              <a:rPr lang="zh-CN" altLang="en-US" dirty="0">
                <a:ea typeface="宋体" panose="02010600030101010101" pitchFamily="2" charset="-122"/>
              </a:rPr>
              <a:t>修改异常）</a:t>
            </a:r>
            <a:endParaRPr lang="zh-CN" altLang="en-US" dirty="0">
              <a:ea typeface="宋体" panose="02010600030101010101" pitchFamily="2" charset="-122"/>
            </a:endParaRPr>
          </a:p>
          <a:p>
            <a:pPr marL="914400" lvl="1" indent="-457200" eaLnBrk="1" hangingPunct="1">
              <a:lnSpc>
                <a:spcPct val="105000"/>
              </a:lnSpc>
              <a:spcBef>
                <a:spcPct val="10000"/>
              </a:spcBef>
            </a:pPr>
            <a:r>
              <a:rPr lang="en-US" altLang="x-none" dirty="0">
                <a:ea typeface="宋体" panose="02010600030101010101" pitchFamily="2" charset="-122"/>
              </a:rPr>
              <a:t>waste of time</a:t>
            </a:r>
            <a:endParaRPr lang="en-US" altLang="x-none" dirty="0">
              <a:ea typeface="宋体" panose="02010600030101010101" pitchFamily="2" charset="-122"/>
            </a:endParaRPr>
          </a:p>
          <a:p>
            <a:pPr marL="914400" lvl="1" indent="-457200" eaLnBrk="1" hangingPunct="1">
              <a:lnSpc>
                <a:spcPct val="105000"/>
              </a:lnSpc>
              <a:spcBef>
                <a:spcPct val="10000"/>
              </a:spcBef>
            </a:pPr>
            <a:r>
              <a:rPr lang="en-US" altLang="x-none" dirty="0">
                <a:ea typeface="宋体" panose="02010600030101010101" pitchFamily="2" charset="-122"/>
              </a:rPr>
              <a:t>user might get it wrong</a:t>
            </a:r>
            <a:endParaRPr lang="en-US" altLang="x-none" dirty="0">
              <a:ea typeface="宋体" panose="02010600030101010101" pitchFamily="2" charset="-122"/>
            </a:endParaRPr>
          </a:p>
        </p:txBody>
      </p:sp>
      <p:graphicFrame>
        <p:nvGraphicFramePr>
          <p:cNvPr id="11270" name="Object 5"/>
          <p:cNvGraphicFramePr>
            <a:graphicFrameLocks noChangeAspect="1"/>
          </p:cNvGraphicFramePr>
          <p:nvPr/>
        </p:nvGraphicFramePr>
        <p:xfrm>
          <a:off x="0" y="1725295"/>
          <a:ext cx="9144000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3197225" imgH="1877060" progId="Word.Picture.8">
                  <p:embed/>
                </p:oleObj>
              </mc:Choice>
              <mc:Fallback>
                <p:oleObj name="" r:id="rId1" imgW="3197225" imgH="1877060" progId="Word.Picture.8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1725295"/>
                        <a:ext cx="9144000" cy="4343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76200" y="5936615"/>
            <a:ext cx="8919845" cy="911225"/>
          </a:xfrm>
          <a:prstGeom prst="rect">
            <a:avLst/>
          </a:prstGeom>
          <a:solidFill>
            <a:schemeClr val="bg1"/>
          </a:solidFill>
        </p:spPr>
        <p:txBody>
          <a:bodyPr wrap="square" tIns="71755" bIns="107950" rtlCol="0">
            <a:spAutoFit/>
          </a:bodyPr>
          <a:p>
            <a:r>
              <a:rPr lang="zh-CN" altLang="en-US" b="1">
                <a:solidFill>
                  <a:srgbClr val="0000CC"/>
                </a:solidFill>
              </a:rPr>
              <a:t>因为数据的冗余存储，导致</a:t>
            </a:r>
            <a:r>
              <a:rPr lang="en-US" altLang="zh-CN" b="1">
                <a:solidFill>
                  <a:srgbClr val="0000CC"/>
                </a:solidFill>
              </a:rPr>
              <a:t>update</a:t>
            </a:r>
            <a:r>
              <a:rPr lang="zh-CN" altLang="en-US" b="1">
                <a:solidFill>
                  <a:srgbClr val="0000CC"/>
                </a:solidFill>
                <a:ea typeface="宋体" panose="02010600030101010101" pitchFamily="2" charset="-122"/>
              </a:rPr>
              <a:t>操作被重复执行，既增加了执行上的时间开销，也可能因为修改不彻底而导致数据不一致性。</a:t>
            </a:r>
            <a:endParaRPr lang="zh-CN" altLang="en-US" b="1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1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81922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r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x-none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81923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81924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6.4  </a:t>
            </a:r>
            <a:r>
              <a:rPr lang="en-US" altLang="x-none" dirty="0">
                <a:ea typeface="宋体" panose="02010600030101010101" pitchFamily="2" charset="-122"/>
              </a:rPr>
              <a:t>Case Study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zh-CN" altLang="en-US" dirty="0">
                <a:ea typeface="宋体" panose="02010600030101010101" pitchFamily="2" charset="-122"/>
                <a:sym typeface="Arial" panose="020B0604020202020204" pitchFamily="34" charset="0"/>
              </a:rPr>
              <a:t>例6.4.4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1925" name="Rectangle 3"/>
          <p:cNvSpPr>
            <a:spLocks noGrp="1"/>
          </p:cNvSpPr>
          <p:nvPr>
            <p:ph type="body"/>
          </p:nvPr>
        </p:nvSpPr>
        <p:spPr>
          <a:xfrm>
            <a:off x="241300" y="695325"/>
            <a:ext cx="8686800" cy="5902325"/>
          </a:xfrm>
        </p:spPr>
        <p:txBody>
          <a:bodyPr wrap="square" anchor="t"/>
          <a:p>
            <a:pPr marL="1905" lvl="0" indent="371475" eaLnBrk="1" hangingPunct="1"/>
            <a:r>
              <a:rPr lang="zh-CN" altLang="en-US" sz="3000" dirty="0">
                <a:solidFill>
                  <a:srgbClr val="0000CC"/>
                </a:solidFill>
                <a:ea typeface="宋体" panose="02010600030101010101" pitchFamily="2" charset="-122"/>
              </a:rPr>
              <a:t>有一个邮件管理数据库，其信息如下</a:t>
            </a:r>
            <a:r>
              <a:rPr lang="zh-CN" altLang="en-US" sz="3000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zh-CN" altLang="en-US" sz="3000" dirty="0">
              <a:solidFill>
                <a:srgbClr val="0000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905" lvl="0" indent="371475" eaLnBrk="1" hangingPunct="1"/>
            <a:endParaRPr lang="zh-CN" altLang="en-US" sz="1000" dirty="0">
              <a:solidFill>
                <a:srgbClr val="0000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905" lvl="2" indent="414020" eaLnBrk="1" hangingPunct="1"/>
            <a:r>
              <a:rPr lang="zh-CN" altLang="en-US" sz="3000" dirty="0">
                <a:solidFill>
                  <a:srgbClr val="0000CC"/>
                </a:solidFill>
                <a:ea typeface="宋体" panose="02010600030101010101" pitchFamily="2" charset="-122"/>
              </a:rPr>
              <a:t>联系人：用户名，</a:t>
            </a:r>
            <a:r>
              <a:rPr lang="en-US" altLang="x-none" sz="3000" dirty="0">
                <a:solidFill>
                  <a:srgbClr val="0000CC"/>
                </a:solidFill>
                <a:ea typeface="宋体" panose="02010600030101010101" pitchFamily="2" charset="-122"/>
              </a:rPr>
              <a:t>email</a:t>
            </a:r>
            <a:r>
              <a:rPr lang="zh-CN" altLang="en-US" sz="3000" dirty="0">
                <a:solidFill>
                  <a:srgbClr val="0000CC"/>
                </a:solidFill>
                <a:ea typeface="宋体" panose="02010600030101010101" pitchFamily="2" charset="-122"/>
              </a:rPr>
              <a:t> (关键字)，电话，联系地址</a:t>
            </a:r>
            <a:endParaRPr lang="zh-CN" altLang="en-US" sz="3000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marL="1905" lvl="2" indent="414020" eaLnBrk="1" hangingPunct="1"/>
            <a:r>
              <a:rPr lang="zh-CN" altLang="en-US" sz="3000" dirty="0">
                <a:solidFill>
                  <a:srgbClr val="0000CC"/>
                </a:solidFill>
                <a:ea typeface="宋体" panose="02010600030101010101" pitchFamily="2" charset="-122"/>
              </a:rPr>
              <a:t>邮件：邮件</a:t>
            </a:r>
            <a:r>
              <a:rPr lang="en-US" altLang="x-none" sz="3000" dirty="0">
                <a:solidFill>
                  <a:srgbClr val="0000CC"/>
                </a:solidFill>
                <a:ea typeface="宋体" panose="02010600030101010101" pitchFamily="2" charset="-122"/>
              </a:rPr>
              <a:t>ID</a:t>
            </a:r>
            <a:r>
              <a:rPr lang="zh-CN" altLang="en-US" sz="3000" dirty="0">
                <a:solidFill>
                  <a:srgbClr val="0000CC"/>
                </a:solidFill>
                <a:ea typeface="宋体" panose="02010600030101010101" pitchFamily="2" charset="-122"/>
              </a:rPr>
              <a:t>，邮件标题，邮件内容，收信人集合，抄送人集合</a:t>
            </a:r>
            <a:endParaRPr lang="zh-CN" altLang="en-US" sz="3000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marL="1905" lvl="2" indent="414020" eaLnBrk="1" hangingPunct="1"/>
            <a:r>
              <a:rPr lang="zh-CN" altLang="en-US" sz="3000" dirty="0">
                <a:solidFill>
                  <a:srgbClr val="0000CC"/>
                </a:solidFill>
                <a:ea typeface="宋体" panose="02010600030101010101" pitchFamily="2" charset="-122"/>
              </a:rPr>
              <a:t>邮件之间的回复关系</a:t>
            </a:r>
            <a:endParaRPr lang="zh-CN" altLang="en-US" sz="3000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lvl="1" indent="-285750" eaLnBrk="1" hangingPunct="1"/>
            <a:endParaRPr lang="en-US" altLang="x-none" sz="1000" dirty="0">
              <a:solidFill>
                <a:srgbClr val="0000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905" lvl="0" indent="371475" eaLnBrk="1" hangingPunct="1">
              <a:buNone/>
            </a:pPr>
            <a:r>
              <a:rPr lang="zh-CN" altLang="en-US" sz="3000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请用</a:t>
            </a:r>
            <a:r>
              <a:rPr lang="en-US" altLang="x-none" sz="3000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E-R</a:t>
            </a:r>
            <a:r>
              <a:rPr lang="zh-CN" altLang="en-US" sz="3000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模型表示该数据库系统的概念模型，并将其转换成等价的关系模式。</a:t>
            </a:r>
            <a:endParaRPr lang="zh-CN" altLang="en-US" sz="3000" dirty="0">
              <a:solidFill>
                <a:srgbClr val="0000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1926" name="动作按钮: 前进或下一项 81926">
            <a:hlinkClick r:id="rId1" action="ppaction://hlinksldjump"/>
          </p:cNvPr>
          <p:cNvSpPr/>
          <p:nvPr/>
        </p:nvSpPr>
        <p:spPr>
          <a:xfrm>
            <a:off x="8016875" y="6196013"/>
            <a:ext cx="1035050" cy="373062"/>
          </a:xfrm>
          <a:prstGeom prst="actionButtonForwardNext">
            <a:avLst/>
          </a:prstGeom>
          <a:solidFill>
            <a:srgbClr val="CCFFFF"/>
          </a:solidFill>
          <a:ln w="9525">
            <a:noFill/>
          </a:ln>
        </p:spPr>
        <p:txBody>
          <a:bodyPr wrap="none" anchor="ctr">
            <a:spAutoFit/>
          </a:bodyPr>
          <a:p>
            <a:pPr lvl="0" algn="ctr"/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模型设计</a:t>
            </a:r>
            <a:endParaRPr lang="zh-CN" altLang="en-US" sz="1600" b="1" dirty="0">
              <a:solidFill>
                <a:srgbClr val="FF0000"/>
              </a:solidFill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标题 3073"/>
          <p:cNvSpPr>
            <a:spLocks noGrp="1"/>
          </p:cNvSpPr>
          <p:nvPr>
            <p:ph type="ctrTitle"/>
          </p:nvPr>
        </p:nvSpPr>
        <p:spPr>
          <a:xfrm>
            <a:off x="685800" y="623888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3200" kern="1200" baseline="0" dirty="0">
                <a:latin typeface="+mj-lt"/>
                <a:ea typeface="宋体" panose="02010600030101010101" pitchFamily="2" charset="-122"/>
                <a:cs typeface="+mj-cs"/>
              </a:rPr>
              <a:t>6.4 Case Study</a:t>
            </a:r>
            <a:endParaRPr lang="zh-CN" altLang="en-US" sz="3200" kern="120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3074" name="副标题 3074"/>
          <p:cNvSpPr>
            <a:spLocks noGrp="1"/>
          </p:cNvSpPr>
          <p:nvPr>
            <p:ph type="subTitle" idx="1"/>
          </p:nvPr>
        </p:nvSpPr>
        <p:spPr>
          <a:xfrm>
            <a:off x="1371600" y="3743325"/>
            <a:ext cx="6400800" cy="1752600"/>
          </a:xfrm>
        </p:spPr>
        <p:txBody>
          <a:bodyPr anchor="t"/>
          <a:p>
            <a:pPr defTabSz="914400"/>
            <a:r>
              <a:rPr lang="zh-CN" altLang="en-US" sz="2800" kern="1200" baseline="0" dirty="0">
                <a:latin typeface="+mn-lt"/>
                <a:ea typeface="宋体" panose="02010600030101010101" pitchFamily="2" charset="-122"/>
                <a:cs typeface="+mn-cs"/>
              </a:rPr>
              <a:t>6.4.1  图书借阅管理</a:t>
            </a:r>
            <a:endParaRPr lang="zh-CN" altLang="en-US" sz="2800" kern="1200" baseline="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日期占位符 3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098" name="页脚占位符 4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x-none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099" name="灯片编号占位符 5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100" name="Rectangle 3"/>
          <p:cNvSpPr>
            <a:spLocks noGrp="1"/>
          </p:cNvSpPr>
          <p:nvPr>
            <p:ph type="body"/>
          </p:nvPr>
        </p:nvSpPr>
        <p:spPr>
          <a:xfrm>
            <a:off x="179388" y="47625"/>
            <a:ext cx="8686800" cy="6165850"/>
          </a:xfrm>
          <a:solidFill>
            <a:schemeClr val="bg1"/>
          </a:solidFill>
        </p:spPr>
        <p:txBody>
          <a:bodyPr wrap="square" lIns="90170" tIns="46990" rIns="90170" bIns="46990" anchor="t"/>
          <a:p>
            <a:pPr marL="101600" indent="596900" eaLnBrk="1" hangingPunct="1">
              <a:buNone/>
            </a:pPr>
            <a:r>
              <a:rPr lang="zh-CN" altLang="en-US" sz="32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设有一个图书借阅管理数据库，已知：</a:t>
            </a:r>
            <a:r>
              <a:rPr lang="zh-CN" altLang="en-US" sz="3200" u="sng" dirty="0">
                <a:latin typeface="宋体" panose="02010600030101010101" pitchFamily="2" charset="-122"/>
                <a:ea typeface="宋体" panose="02010600030101010101" pitchFamily="2" charset="-122"/>
              </a:rPr>
              <a:t>图书</a:t>
            </a:r>
            <a:r>
              <a:rPr lang="zh-CN" altLang="en-US" sz="3200" u="sng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的属性有</a:t>
            </a:r>
            <a:r>
              <a:rPr lang="zh-CN" altLang="en-US" sz="3200" u="sng" dirty="0">
                <a:latin typeface="宋体" panose="02010600030101010101" pitchFamily="2" charset="-122"/>
                <a:ea typeface="宋体" panose="02010600030101010101" pitchFamily="2" charset="-122"/>
              </a:rPr>
              <a:t>书号</a:t>
            </a:r>
            <a:r>
              <a:rPr lang="zh-CN" altLang="en-US" sz="3200" u="sng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（具有唯一性）、</a:t>
            </a:r>
            <a:r>
              <a:rPr lang="zh-CN" altLang="en-US" sz="3200" u="sng" dirty="0">
                <a:latin typeface="宋体" panose="02010600030101010101" pitchFamily="2" charset="-122"/>
                <a:ea typeface="宋体" panose="02010600030101010101" pitchFamily="2" charset="-122"/>
              </a:rPr>
              <a:t>书名</a:t>
            </a:r>
            <a:r>
              <a:rPr lang="zh-CN" altLang="en-US" sz="32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zh-CN" altLang="en-US" sz="3200" u="sng" dirty="0">
                <a:latin typeface="宋体" panose="02010600030101010101" pitchFamily="2" charset="-122"/>
                <a:ea typeface="宋体" panose="02010600030101010101" pitchFamily="2" charset="-122"/>
              </a:rPr>
              <a:t>读者</a:t>
            </a:r>
            <a:r>
              <a:rPr lang="zh-CN" altLang="en-US" sz="3200" u="sng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的属性有</a:t>
            </a:r>
            <a:r>
              <a:rPr lang="zh-CN" altLang="en-US" sz="3200" u="sng" dirty="0">
                <a:latin typeface="宋体" panose="02010600030101010101" pitchFamily="2" charset="-122"/>
                <a:ea typeface="宋体" panose="02010600030101010101" pitchFamily="2" charset="-122"/>
              </a:rPr>
              <a:t>借书证号</a:t>
            </a:r>
            <a:r>
              <a:rPr lang="zh-CN" altLang="en-US" sz="3200" u="sng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（具有唯一性，每个读者只能有一个借书证号）、</a:t>
            </a:r>
            <a:r>
              <a:rPr lang="zh-CN" altLang="en-US" sz="3200" u="sng" dirty="0">
                <a:latin typeface="宋体" panose="02010600030101010101" pitchFamily="2" charset="-122"/>
                <a:ea typeface="宋体" panose="02010600030101010101" pitchFamily="2" charset="-122"/>
              </a:rPr>
              <a:t>姓名</a:t>
            </a:r>
            <a:r>
              <a:rPr lang="zh-CN" altLang="en-US" sz="3200" u="sng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3200" u="sng" dirty="0">
                <a:latin typeface="宋体" panose="02010600030101010101" pitchFamily="2" charset="-122"/>
                <a:ea typeface="宋体" panose="02010600030101010101" pitchFamily="2" charset="-122"/>
              </a:rPr>
              <a:t>身份证号</a:t>
            </a:r>
            <a:r>
              <a:rPr lang="zh-CN" altLang="en-US" sz="3200" u="sng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3200" u="sng" dirty="0">
                <a:latin typeface="宋体" panose="02010600030101010101" pitchFamily="2" charset="-122"/>
                <a:ea typeface="宋体" panose="02010600030101010101" pitchFamily="2" charset="-122"/>
              </a:rPr>
              <a:t>住址</a:t>
            </a:r>
            <a:r>
              <a:rPr lang="zh-CN" altLang="en-US" sz="3200" u="sng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3200" u="sng" dirty="0">
                <a:latin typeface="宋体" panose="02010600030101010101" pitchFamily="2" charset="-122"/>
                <a:ea typeface="宋体" panose="02010600030101010101" pitchFamily="2" charset="-122"/>
              </a:rPr>
              <a:t>电话</a:t>
            </a:r>
            <a:r>
              <a:rPr lang="zh-CN" altLang="en-US" sz="32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zh-CN" altLang="en-US" sz="3200" u="sng" dirty="0">
                <a:latin typeface="宋体" panose="02010600030101010101" pitchFamily="2" charset="-122"/>
                <a:ea typeface="宋体" panose="02010600030101010101" pitchFamily="2" charset="-122"/>
              </a:rPr>
              <a:t>出版社</a:t>
            </a:r>
            <a:r>
              <a:rPr lang="zh-CN" altLang="en-US" sz="3200" u="sng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的属性有</a:t>
            </a:r>
            <a:r>
              <a:rPr lang="zh-CN" altLang="en-US" sz="3200" u="sng" dirty="0">
                <a:latin typeface="宋体" panose="02010600030101010101" pitchFamily="2" charset="-122"/>
                <a:ea typeface="宋体" panose="02010600030101010101" pitchFamily="2" charset="-122"/>
              </a:rPr>
              <a:t>出版社名称</a:t>
            </a:r>
            <a:r>
              <a:rPr lang="zh-CN" altLang="en-US" sz="3200" u="sng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（具有唯一性）、</a:t>
            </a:r>
            <a:r>
              <a:rPr lang="zh-CN" altLang="en-US" sz="3200" u="sng" dirty="0">
                <a:latin typeface="宋体" panose="02010600030101010101" pitchFamily="2" charset="-122"/>
                <a:ea typeface="宋体" panose="02010600030101010101" pitchFamily="2" charset="-122"/>
              </a:rPr>
              <a:t>地址</a:t>
            </a:r>
            <a:r>
              <a:rPr lang="zh-CN" altLang="en-US" sz="3200" u="sng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3200" u="sng" dirty="0">
                <a:latin typeface="宋体" panose="02010600030101010101" pitchFamily="2" charset="-122"/>
                <a:ea typeface="宋体" panose="02010600030101010101" pitchFamily="2" charset="-122"/>
              </a:rPr>
              <a:t>联系电话</a:t>
            </a:r>
            <a:r>
              <a:rPr lang="zh-CN" altLang="en-US" sz="32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320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1600" indent="596900" eaLnBrk="1" hangingPunct="1">
              <a:buNone/>
            </a:pPr>
            <a:r>
              <a:rPr lang="zh-CN" altLang="en-US" sz="32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其中：</a:t>
            </a:r>
            <a:r>
              <a:rPr lang="zh-CN" altLang="en-US" sz="3200" u="sng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每本图书只能由一个出版社出版发行</a:t>
            </a:r>
            <a:r>
              <a:rPr lang="zh-CN" altLang="en-US" sz="32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zh-CN" altLang="en-US" sz="3200" u="sng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每个读者可以同时借阅多本图书，也可以在不同时候借阅同一本图书</a:t>
            </a:r>
            <a:r>
              <a:rPr lang="zh-CN" altLang="en-US" sz="32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zh-CN" altLang="en-US" sz="3200" u="sng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系统需要记录每本图书被借阅的</a:t>
            </a:r>
            <a:r>
              <a:rPr lang="zh-CN" altLang="en-US" sz="3200" u="sng" dirty="0">
                <a:latin typeface="宋体" panose="02010600030101010101" pitchFamily="2" charset="-122"/>
                <a:ea typeface="宋体" panose="02010600030101010101" pitchFamily="2" charset="-122"/>
              </a:rPr>
              <a:t>借阅日期</a:t>
            </a:r>
            <a:r>
              <a:rPr lang="zh-CN" altLang="en-US" sz="3200" u="sng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zh-CN" altLang="en-US" sz="3200" u="sng" dirty="0">
                <a:latin typeface="宋体" panose="02010600030101010101" pitchFamily="2" charset="-122"/>
                <a:ea typeface="宋体" panose="02010600030101010101" pitchFamily="2" charset="-122"/>
              </a:rPr>
              <a:t>归还日期</a:t>
            </a:r>
            <a:r>
              <a:rPr lang="zh-CN" altLang="en-US" sz="32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320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1600" indent="596900" eaLnBrk="1" hangingPunct="1">
              <a:buNone/>
            </a:pPr>
            <a:r>
              <a:rPr lang="zh-CN" altLang="en-US" sz="32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请用</a:t>
            </a:r>
            <a:r>
              <a:rPr lang="en-US" altLang="x-none" sz="32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E-R</a:t>
            </a:r>
            <a:r>
              <a:rPr lang="zh-CN" altLang="en-US" sz="32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模型表示该数据库系统的概念模型，并将其转换成等价的关系模式。</a:t>
            </a:r>
            <a:endParaRPr lang="zh-CN" altLang="en-US" sz="32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4101" name="日期占位符 1"/>
          <p:cNvSpPr/>
          <p:nvPr>
            <p:ph type="dt" sz="half" idx="10"/>
          </p:nvPr>
        </p:nvSpPr>
        <p:spPr/>
        <p:txBody>
          <a:bodyPr anchor="t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200" b="1" i="1" dirty="0">
                <a:ea typeface="宋体" panose="02010600030101010101" pitchFamily="2" charset="-122"/>
              </a:rPr>
            </a:fld>
            <a:endParaRPr lang="zh-CN" altLang="en-US" sz="1200" b="1" i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日期占位符 4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122" name="页脚占位符 5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x-none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123" name="灯片编号占位符 6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124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6.4.1  Case Study one</a:t>
            </a:r>
            <a:endParaRPr lang="en-US" altLang="x-none" dirty="0">
              <a:ea typeface="宋体" panose="02010600030101010101" pitchFamily="2" charset="-122"/>
            </a:endParaRPr>
          </a:p>
        </p:txBody>
      </p:sp>
      <p:sp>
        <p:nvSpPr>
          <p:cNvPr id="5125" name="Rectangle 3"/>
          <p:cNvSpPr>
            <a:spLocks noGrp="1"/>
          </p:cNvSpPr>
          <p:nvPr>
            <p:ph type="body" sz="half"/>
          </p:nvPr>
        </p:nvSpPr>
        <p:spPr>
          <a:xfrm>
            <a:off x="34925" y="838200"/>
            <a:ext cx="9074150" cy="5638800"/>
          </a:xfrm>
        </p:spPr>
        <p:txBody>
          <a:bodyPr wrap="square" anchor="t"/>
          <a:lstStyle>
            <a:lvl1pPr lvl="0">
              <a:defRPr sz="2800"/>
            </a:lvl1pPr>
            <a:lvl2pPr lvl="1">
              <a:defRPr sz="2400"/>
            </a:lvl2pPr>
            <a:lvl3pPr lvl="2">
              <a:defRPr sz="2000"/>
            </a:lvl3pPr>
            <a:lvl4pPr lvl="3">
              <a:defRPr sz="1800"/>
            </a:lvl4pPr>
            <a:lvl5pPr lvl="4">
              <a:defRPr sz="1800"/>
            </a:lvl5pPr>
          </a:lstStyle>
          <a:p>
            <a:pPr lvl="0" indent="-342900" eaLnBrk="1" hangingPunct="1">
              <a:buNone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[例6.4.1]</a:t>
            </a: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设有一个图书借阅管理数据库，已知：</a:t>
            </a:r>
            <a:endParaRPr lang="zh-CN" altLang="en-US" sz="280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indent="-285750" eaLnBrk="1" hangingPunct="1">
              <a:buSzPct val="80000"/>
              <a:buChar char="n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图书的属性有书号（具有唯一性）、书名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indent="-285750" eaLnBrk="1" hangingPunct="1">
              <a:buSzPct val="80000"/>
              <a:buChar char="n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读者的属性有借书证号</a:t>
            </a:r>
            <a:r>
              <a:rPr lang="en-US" altLang="x-none" sz="28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具有唯一性，每个读者只能有一个借书证号</a:t>
            </a:r>
            <a:r>
              <a:rPr lang="en-US" altLang="x-none" sz="28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、姓名、身份证号、住址、电话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indent="-285750" eaLnBrk="1" hangingPunct="1">
              <a:buSzPct val="80000"/>
              <a:buChar char="n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出版社的属性有出版社名称（具有唯一性）、地址、联系电话。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27" name="Freeform 4"/>
          <p:cNvSpPr/>
          <p:nvPr/>
        </p:nvSpPr>
        <p:spPr>
          <a:xfrm>
            <a:off x="900113" y="1844675"/>
            <a:ext cx="6408737" cy="71438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3629" h="53">
                <a:moveTo>
                  <a:pt x="46" y="8"/>
                </a:moveTo>
                <a:cubicBezTo>
                  <a:pt x="23" y="8"/>
                  <a:pt x="0" y="8"/>
                  <a:pt x="91" y="8"/>
                </a:cubicBezTo>
                <a:cubicBezTo>
                  <a:pt x="182" y="8"/>
                  <a:pt x="424" y="8"/>
                  <a:pt x="590" y="8"/>
                </a:cubicBezTo>
                <a:cubicBezTo>
                  <a:pt x="756" y="8"/>
                  <a:pt x="961" y="1"/>
                  <a:pt x="1089" y="8"/>
                </a:cubicBezTo>
                <a:cubicBezTo>
                  <a:pt x="1217" y="15"/>
                  <a:pt x="1270" y="53"/>
                  <a:pt x="1361" y="53"/>
                </a:cubicBezTo>
                <a:cubicBezTo>
                  <a:pt x="1452" y="53"/>
                  <a:pt x="1542" y="8"/>
                  <a:pt x="1633" y="8"/>
                </a:cubicBezTo>
                <a:cubicBezTo>
                  <a:pt x="1724" y="8"/>
                  <a:pt x="1822" y="53"/>
                  <a:pt x="1905" y="53"/>
                </a:cubicBezTo>
                <a:cubicBezTo>
                  <a:pt x="1988" y="53"/>
                  <a:pt x="2056" y="8"/>
                  <a:pt x="2132" y="8"/>
                </a:cubicBezTo>
                <a:cubicBezTo>
                  <a:pt x="2208" y="8"/>
                  <a:pt x="2283" y="53"/>
                  <a:pt x="2359" y="53"/>
                </a:cubicBezTo>
                <a:cubicBezTo>
                  <a:pt x="2435" y="53"/>
                  <a:pt x="2518" y="8"/>
                  <a:pt x="2586" y="8"/>
                </a:cubicBezTo>
                <a:cubicBezTo>
                  <a:pt x="2654" y="8"/>
                  <a:pt x="2692" y="53"/>
                  <a:pt x="2767" y="53"/>
                </a:cubicBezTo>
                <a:cubicBezTo>
                  <a:pt x="2842" y="53"/>
                  <a:pt x="2956" y="8"/>
                  <a:pt x="3039" y="8"/>
                </a:cubicBezTo>
                <a:cubicBezTo>
                  <a:pt x="3122" y="8"/>
                  <a:pt x="3206" y="53"/>
                  <a:pt x="3266" y="53"/>
                </a:cubicBezTo>
                <a:cubicBezTo>
                  <a:pt x="3326" y="53"/>
                  <a:pt x="3342" y="16"/>
                  <a:pt x="3402" y="8"/>
                </a:cubicBezTo>
                <a:cubicBezTo>
                  <a:pt x="3462" y="0"/>
                  <a:pt x="3584" y="8"/>
                  <a:pt x="3629" y="8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5128" name="Object 9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195513" y="2133600"/>
          <a:ext cx="4752975" cy="259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1597025" imgH="1085215" progId="Word.Picture.8">
                  <p:embed/>
                </p:oleObj>
              </mc:Choice>
              <mc:Fallback>
                <p:oleObj name="" r:id="rId1" imgW="1597025" imgH="1085215" progId="Word.Picture.8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95513" y="2133600"/>
                        <a:ext cx="4752975" cy="2592388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/>
          <p:nvPr>
            <p:ph type="dt" sz="half" idx="10"/>
          </p:nvPr>
        </p:nvSpPr>
        <p:spPr/>
        <p:txBody>
          <a:bodyPr anchor="t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200" b="1" i="1" dirty="0">
                <a:ea typeface="宋体" panose="02010600030101010101" pitchFamily="2" charset="-122"/>
              </a:rPr>
            </a:fld>
            <a:endParaRPr lang="zh-CN" altLang="en-US" sz="1200" b="1" i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日期占位符 4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146" name="页脚占位符 5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x-none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147" name="灯片编号占位符 6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148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6.4.1  Case Study one</a:t>
            </a:r>
            <a:endParaRPr lang="en-US" altLang="x-none" dirty="0">
              <a:ea typeface="宋体" panose="02010600030101010101" pitchFamily="2" charset="-122"/>
            </a:endParaRPr>
          </a:p>
        </p:txBody>
      </p:sp>
      <p:sp>
        <p:nvSpPr>
          <p:cNvPr id="6149" name="Rectangle 3"/>
          <p:cNvSpPr>
            <a:spLocks noGrp="1"/>
          </p:cNvSpPr>
          <p:nvPr>
            <p:ph type="body" sz="half"/>
          </p:nvPr>
        </p:nvSpPr>
        <p:spPr>
          <a:xfrm>
            <a:off x="34925" y="838200"/>
            <a:ext cx="9074150" cy="5638800"/>
          </a:xfrm>
        </p:spPr>
        <p:txBody>
          <a:bodyPr wrap="square" anchor="t"/>
          <a:lstStyle>
            <a:lvl1pPr lvl="0">
              <a:defRPr sz="2800"/>
            </a:lvl1pPr>
            <a:lvl2pPr lvl="1">
              <a:defRPr sz="2400"/>
            </a:lvl2pPr>
            <a:lvl3pPr lvl="2">
              <a:defRPr sz="2000"/>
            </a:lvl3pPr>
            <a:lvl4pPr lvl="3">
              <a:defRPr sz="1800"/>
            </a:lvl4pPr>
            <a:lvl5pPr lvl="4">
              <a:defRPr sz="1800"/>
            </a:lvl5pPr>
          </a:lstStyle>
          <a:p>
            <a:pPr lvl="0" indent="-342900" eaLnBrk="1" hangingPunct="1">
              <a:buNone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[例6.4.1]</a:t>
            </a: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设有一个图书借阅管理数据库，已知：</a:t>
            </a:r>
            <a:endParaRPr lang="zh-CN" altLang="en-US" sz="280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indent="-285750" eaLnBrk="1" hangingPunct="1">
              <a:buSzPct val="80000"/>
              <a:buChar char="n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图书的属性有书号（具有唯一性）、书名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indent="-285750" eaLnBrk="1" hangingPunct="1">
              <a:buSzPct val="80000"/>
              <a:buChar char="n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读者的属性有借书证号</a:t>
            </a:r>
            <a:r>
              <a:rPr lang="en-US" altLang="x-none" sz="28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具有唯一性，每个读者只能有一个借书证号</a:t>
            </a:r>
            <a:r>
              <a:rPr lang="en-US" altLang="x-none" sz="28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、姓名、身份证号、住址、电话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indent="-285750" eaLnBrk="1" hangingPunct="1">
              <a:buSzPct val="80000"/>
              <a:buChar char="n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出版社的属性有出版社名称（具有唯一性）、地址、联系电话。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151" name="Freeform 4"/>
          <p:cNvSpPr/>
          <p:nvPr/>
        </p:nvSpPr>
        <p:spPr>
          <a:xfrm>
            <a:off x="900113" y="2349500"/>
            <a:ext cx="7920037" cy="71438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3629" h="53">
                <a:moveTo>
                  <a:pt x="46" y="8"/>
                </a:moveTo>
                <a:cubicBezTo>
                  <a:pt x="23" y="8"/>
                  <a:pt x="0" y="8"/>
                  <a:pt x="91" y="8"/>
                </a:cubicBezTo>
                <a:cubicBezTo>
                  <a:pt x="182" y="8"/>
                  <a:pt x="424" y="8"/>
                  <a:pt x="590" y="8"/>
                </a:cubicBezTo>
                <a:cubicBezTo>
                  <a:pt x="756" y="8"/>
                  <a:pt x="961" y="1"/>
                  <a:pt x="1089" y="8"/>
                </a:cubicBezTo>
                <a:cubicBezTo>
                  <a:pt x="1217" y="15"/>
                  <a:pt x="1270" y="53"/>
                  <a:pt x="1361" y="53"/>
                </a:cubicBezTo>
                <a:cubicBezTo>
                  <a:pt x="1452" y="53"/>
                  <a:pt x="1542" y="8"/>
                  <a:pt x="1633" y="8"/>
                </a:cubicBezTo>
                <a:cubicBezTo>
                  <a:pt x="1724" y="8"/>
                  <a:pt x="1822" y="53"/>
                  <a:pt x="1905" y="53"/>
                </a:cubicBezTo>
                <a:cubicBezTo>
                  <a:pt x="1988" y="53"/>
                  <a:pt x="2056" y="8"/>
                  <a:pt x="2132" y="8"/>
                </a:cubicBezTo>
                <a:cubicBezTo>
                  <a:pt x="2208" y="8"/>
                  <a:pt x="2283" y="53"/>
                  <a:pt x="2359" y="53"/>
                </a:cubicBezTo>
                <a:cubicBezTo>
                  <a:pt x="2435" y="53"/>
                  <a:pt x="2518" y="8"/>
                  <a:pt x="2586" y="8"/>
                </a:cubicBezTo>
                <a:cubicBezTo>
                  <a:pt x="2654" y="8"/>
                  <a:pt x="2692" y="53"/>
                  <a:pt x="2767" y="53"/>
                </a:cubicBezTo>
                <a:cubicBezTo>
                  <a:pt x="2842" y="53"/>
                  <a:pt x="2956" y="8"/>
                  <a:pt x="3039" y="8"/>
                </a:cubicBezTo>
                <a:cubicBezTo>
                  <a:pt x="3122" y="8"/>
                  <a:pt x="3206" y="53"/>
                  <a:pt x="3266" y="53"/>
                </a:cubicBezTo>
                <a:cubicBezTo>
                  <a:pt x="3326" y="53"/>
                  <a:pt x="3342" y="16"/>
                  <a:pt x="3402" y="8"/>
                </a:cubicBezTo>
                <a:cubicBezTo>
                  <a:pt x="3462" y="0"/>
                  <a:pt x="3584" y="8"/>
                  <a:pt x="3629" y="8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6152" name="Freeform 9"/>
          <p:cNvSpPr/>
          <p:nvPr/>
        </p:nvSpPr>
        <p:spPr>
          <a:xfrm>
            <a:off x="827088" y="2795588"/>
            <a:ext cx="7993062" cy="71437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3629" h="53">
                <a:moveTo>
                  <a:pt x="46" y="8"/>
                </a:moveTo>
                <a:cubicBezTo>
                  <a:pt x="23" y="8"/>
                  <a:pt x="0" y="8"/>
                  <a:pt x="91" y="8"/>
                </a:cubicBezTo>
                <a:cubicBezTo>
                  <a:pt x="182" y="8"/>
                  <a:pt x="424" y="8"/>
                  <a:pt x="590" y="8"/>
                </a:cubicBezTo>
                <a:cubicBezTo>
                  <a:pt x="756" y="8"/>
                  <a:pt x="961" y="1"/>
                  <a:pt x="1089" y="8"/>
                </a:cubicBezTo>
                <a:cubicBezTo>
                  <a:pt x="1217" y="15"/>
                  <a:pt x="1270" y="53"/>
                  <a:pt x="1361" y="53"/>
                </a:cubicBezTo>
                <a:cubicBezTo>
                  <a:pt x="1452" y="53"/>
                  <a:pt x="1542" y="8"/>
                  <a:pt x="1633" y="8"/>
                </a:cubicBezTo>
                <a:cubicBezTo>
                  <a:pt x="1724" y="8"/>
                  <a:pt x="1822" y="53"/>
                  <a:pt x="1905" y="53"/>
                </a:cubicBezTo>
                <a:cubicBezTo>
                  <a:pt x="1988" y="53"/>
                  <a:pt x="2056" y="8"/>
                  <a:pt x="2132" y="8"/>
                </a:cubicBezTo>
                <a:cubicBezTo>
                  <a:pt x="2208" y="8"/>
                  <a:pt x="2283" y="53"/>
                  <a:pt x="2359" y="53"/>
                </a:cubicBezTo>
                <a:cubicBezTo>
                  <a:pt x="2435" y="53"/>
                  <a:pt x="2518" y="8"/>
                  <a:pt x="2586" y="8"/>
                </a:cubicBezTo>
                <a:cubicBezTo>
                  <a:pt x="2654" y="8"/>
                  <a:pt x="2692" y="53"/>
                  <a:pt x="2767" y="53"/>
                </a:cubicBezTo>
                <a:cubicBezTo>
                  <a:pt x="2842" y="53"/>
                  <a:pt x="2956" y="8"/>
                  <a:pt x="3039" y="8"/>
                </a:cubicBezTo>
                <a:cubicBezTo>
                  <a:pt x="3122" y="8"/>
                  <a:pt x="3206" y="53"/>
                  <a:pt x="3266" y="53"/>
                </a:cubicBezTo>
                <a:cubicBezTo>
                  <a:pt x="3326" y="53"/>
                  <a:pt x="3342" y="16"/>
                  <a:pt x="3402" y="8"/>
                </a:cubicBezTo>
                <a:cubicBezTo>
                  <a:pt x="3462" y="0"/>
                  <a:pt x="3584" y="8"/>
                  <a:pt x="3629" y="8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6153" name="Object 11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619250" y="2997200"/>
          <a:ext cx="6697663" cy="341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2968625" imgH="1382395" progId="Word.Picture.8">
                  <p:embed/>
                </p:oleObj>
              </mc:Choice>
              <mc:Fallback>
                <p:oleObj name="" r:id="rId1" imgW="2968625" imgH="1382395" progId="Word.Picture.8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19250" y="2997200"/>
                        <a:ext cx="6697663" cy="3414713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/>
          <p:nvPr>
            <p:ph type="dt" sz="half" idx="10"/>
          </p:nvPr>
        </p:nvSpPr>
        <p:spPr/>
        <p:txBody>
          <a:bodyPr anchor="t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200" b="1" i="1" dirty="0">
                <a:ea typeface="宋体" panose="02010600030101010101" pitchFamily="2" charset="-122"/>
              </a:rPr>
            </a:fld>
            <a:endParaRPr lang="zh-CN" altLang="en-US" sz="1200" b="1" i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日期占位符 4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170" name="页脚占位符 5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x-none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171" name="灯片编号占位符 6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172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6.4.1  Case Study one</a:t>
            </a:r>
            <a:endParaRPr lang="en-US" altLang="x-none" dirty="0">
              <a:ea typeface="宋体" panose="02010600030101010101" pitchFamily="2" charset="-122"/>
            </a:endParaRPr>
          </a:p>
        </p:txBody>
      </p:sp>
      <p:sp>
        <p:nvSpPr>
          <p:cNvPr id="7173" name="Rectangle 3"/>
          <p:cNvSpPr>
            <a:spLocks noGrp="1"/>
          </p:cNvSpPr>
          <p:nvPr>
            <p:ph type="body" sz="half"/>
          </p:nvPr>
        </p:nvSpPr>
        <p:spPr>
          <a:xfrm>
            <a:off x="34925" y="838200"/>
            <a:ext cx="9074150" cy="5638800"/>
          </a:xfrm>
        </p:spPr>
        <p:txBody>
          <a:bodyPr wrap="square" anchor="t"/>
          <a:lstStyle>
            <a:lvl1pPr lvl="0">
              <a:defRPr sz="2800"/>
            </a:lvl1pPr>
            <a:lvl2pPr lvl="1">
              <a:defRPr sz="2400"/>
            </a:lvl2pPr>
            <a:lvl3pPr lvl="2">
              <a:defRPr sz="2000"/>
            </a:lvl3pPr>
            <a:lvl4pPr lvl="3">
              <a:defRPr sz="1800"/>
            </a:lvl4pPr>
            <a:lvl5pPr lvl="4">
              <a:defRPr sz="1800"/>
            </a:lvl5pPr>
          </a:lstStyle>
          <a:p>
            <a:pPr lvl="0" indent="-342900" eaLnBrk="1" hangingPunct="1">
              <a:buNone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[例6.4.1]</a:t>
            </a: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设有一个图书借阅管理数据库，已知：</a:t>
            </a:r>
            <a:endParaRPr lang="zh-CN" altLang="en-US" sz="280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indent="-285750" eaLnBrk="1" hangingPunct="1">
              <a:buSzPct val="80000"/>
              <a:buChar char="n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图书的属性有书号（具有唯一性）、书名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indent="-285750" eaLnBrk="1" hangingPunct="1">
              <a:buSzPct val="80000"/>
              <a:buChar char="n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读者的属性有借书证号</a:t>
            </a:r>
            <a:r>
              <a:rPr lang="en-US" altLang="x-none" sz="28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具有唯一性，每个读者只能有一个借书证号</a:t>
            </a:r>
            <a:r>
              <a:rPr lang="en-US" altLang="x-none" sz="28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、姓名、身份证号、住址、电话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indent="-285750" eaLnBrk="1" hangingPunct="1">
              <a:buSzPct val="80000"/>
              <a:buChar char="n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出版社的属性有出版社名称（具有唯一性）、地址、联系电话。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175" name="Freeform 4"/>
          <p:cNvSpPr/>
          <p:nvPr/>
        </p:nvSpPr>
        <p:spPr>
          <a:xfrm>
            <a:off x="900113" y="3284538"/>
            <a:ext cx="7920037" cy="71437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3629" h="53">
                <a:moveTo>
                  <a:pt x="46" y="8"/>
                </a:moveTo>
                <a:cubicBezTo>
                  <a:pt x="23" y="8"/>
                  <a:pt x="0" y="8"/>
                  <a:pt x="91" y="8"/>
                </a:cubicBezTo>
                <a:cubicBezTo>
                  <a:pt x="182" y="8"/>
                  <a:pt x="424" y="8"/>
                  <a:pt x="590" y="8"/>
                </a:cubicBezTo>
                <a:cubicBezTo>
                  <a:pt x="756" y="8"/>
                  <a:pt x="961" y="1"/>
                  <a:pt x="1089" y="8"/>
                </a:cubicBezTo>
                <a:cubicBezTo>
                  <a:pt x="1217" y="15"/>
                  <a:pt x="1270" y="53"/>
                  <a:pt x="1361" y="53"/>
                </a:cubicBezTo>
                <a:cubicBezTo>
                  <a:pt x="1452" y="53"/>
                  <a:pt x="1542" y="8"/>
                  <a:pt x="1633" y="8"/>
                </a:cubicBezTo>
                <a:cubicBezTo>
                  <a:pt x="1724" y="8"/>
                  <a:pt x="1822" y="53"/>
                  <a:pt x="1905" y="53"/>
                </a:cubicBezTo>
                <a:cubicBezTo>
                  <a:pt x="1988" y="53"/>
                  <a:pt x="2056" y="8"/>
                  <a:pt x="2132" y="8"/>
                </a:cubicBezTo>
                <a:cubicBezTo>
                  <a:pt x="2208" y="8"/>
                  <a:pt x="2283" y="53"/>
                  <a:pt x="2359" y="53"/>
                </a:cubicBezTo>
                <a:cubicBezTo>
                  <a:pt x="2435" y="53"/>
                  <a:pt x="2518" y="8"/>
                  <a:pt x="2586" y="8"/>
                </a:cubicBezTo>
                <a:cubicBezTo>
                  <a:pt x="2654" y="8"/>
                  <a:pt x="2692" y="53"/>
                  <a:pt x="2767" y="53"/>
                </a:cubicBezTo>
                <a:cubicBezTo>
                  <a:pt x="2842" y="53"/>
                  <a:pt x="2956" y="8"/>
                  <a:pt x="3039" y="8"/>
                </a:cubicBezTo>
                <a:cubicBezTo>
                  <a:pt x="3122" y="8"/>
                  <a:pt x="3206" y="53"/>
                  <a:pt x="3266" y="53"/>
                </a:cubicBezTo>
                <a:cubicBezTo>
                  <a:pt x="3326" y="53"/>
                  <a:pt x="3342" y="16"/>
                  <a:pt x="3402" y="8"/>
                </a:cubicBezTo>
                <a:cubicBezTo>
                  <a:pt x="3462" y="0"/>
                  <a:pt x="3584" y="8"/>
                  <a:pt x="3629" y="8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7176" name="Object 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195513" y="3933825"/>
          <a:ext cx="5543550" cy="244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714500" imgH="809625" progId="Word.Picture.8">
                  <p:embed/>
                </p:oleObj>
              </mc:Choice>
              <mc:Fallback>
                <p:oleObj name="" r:id="rId1" imgW="1714500" imgH="809625" progId="Word.Picture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95513" y="3933825"/>
                        <a:ext cx="5543550" cy="244792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7" name="Freeform 6"/>
          <p:cNvSpPr/>
          <p:nvPr/>
        </p:nvSpPr>
        <p:spPr>
          <a:xfrm>
            <a:off x="827088" y="3716338"/>
            <a:ext cx="1512887" cy="71437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3629" h="53">
                <a:moveTo>
                  <a:pt x="46" y="8"/>
                </a:moveTo>
                <a:cubicBezTo>
                  <a:pt x="23" y="8"/>
                  <a:pt x="0" y="8"/>
                  <a:pt x="91" y="8"/>
                </a:cubicBezTo>
                <a:cubicBezTo>
                  <a:pt x="182" y="8"/>
                  <a:pt x="424" y="8"/>
                  <a:pt x="590" y="8"/>
                </a:cubicBezTo>
                <a:cubicBezTo>
                  <a:pt x="756" y="8"/>
                  <a:pt x="961" y="1"/>
                  <a:pt x="1089" y="8"/>
                </a:cubicBezTo>
                <a:cubicBezTo>
                  <a:pt x="1217" y="15"/>
                  <a:pt x="1270" y="53"/>
                  <a:pt x="1361" y="53"/>
                </a:cubicBezTo>
                <a:cubicBezTo>
                  <a:pt x="1452" y="53"/>
                  <a:pt x="1542" y="8"/>
                  <a:pt x="1633" y="8"/>
                </a:cubicBezTo>
                <a:cubicBezTo>
                  <a:pt x="1724" y="8"/>
                  <a:pt x="1822" y="53"/>
                  <a:pt x="1905" y="53"/>
                </a:cubicBezTo>
                <a:cubicBezTo>
                  <a:pt x="1988" y="53"/>
                  <a:pt x="2056" y="8"/>
                  <a:pt x="2132" y="8"/>
                </a:cubicBezTo>
                <a:cubicBezTo>
                  <a:pt x="2208" y="8"/>
                  <a:pt x="2283" y="53"/>
                  <a:pt x="2359" y="53"/>
                </a:cubicBezTo>
                <a:cubicBezTo>
                  <a:pt x="2435" y="53"/>
                  <a:pt x="2518" y="8"/>
                  <a:pt x="2586" y="8"/>
                </a:cubicBezTo>
                <a:cubicBezTo>
                  <a:pt x="2654" y="8"/>
                  <a:pt x="2692" y="53"/>
                  <a:pt x="2767" y="53"/>
                </a:cubicBezTo>
                <a:cubicBezTo>
                  <a:pt x="2842" y="53"/>
                  <a:pt x="2956" y="8"/>
                  <a:pt x="3039" y="8"/>
                </a:cubicBezTo>
                <a:cubicBezTo>
                  <a:pt x="3122" y="8"/>
                  <a:pt x="3206" y="53"/>
                  <a:pt x="3266" y="53"/>
                </a:cubicBezTo>
                <a:cubicBezTo>
                  <a:pt x="3326" y="53"/>
                  <a:pt x="3342" y="16"/>
                  <a:pt x="3402" y="8"/>
                </a:cubicBezTo>
                <a:cubicBezTo>
                  <a:pt x="3462" y="0"/>
                  <a:pt x="3584" y="8"/>
                  <a:pt x="3629" y="8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" name="日期占位符 1"/>
          <p:cNvSpPr/>
          <p:nvPr>
            <p:ph type="dt" sz="half" idx="10"/>
          </p:nvPr>
        </p:nvSpPr>
        <p:spPr/>
        <p:txBody>
          <a:bodyPr anchor="t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200" b="1" i="1" dirty="0">
                <a:ea typeface="宋体" panose="02010600030101010101" pitchFamily="2" charset="-122"/>
              </a:rPr>
            </a:fld>
            <a:endParaRPr lang="zh-CN" altLang="en-US" sz="1200" b="1" i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日期占位符 4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8194" name="页脚占位符 5"/>
          <p:cNvSpPr txBox="1">
            <a:spLocks noGrp="1"/>
          </p:cNvSpPr>
          <p:nvPr/>
        </p:nvSpPr>
        <p:spPr>
          <a:xfrm>
            <a:off x="2251075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x-none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8195" name="灯片编号占位符 6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8196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6.4.1  Case Study one</a:t>
            </a:r>
            <a:endParaRPr lang="en-US" altLang="x-none" dirty="0">
              <a:ea typeface="宋体" panose="02010600030101010101" pitchFamily="2" charset="-122"/>
            </a:endParaRPr>
          </a:p>
        </p:txBody>
      </p:sp>
      <p:sp>
        <p:nvSpPr>
          <p:cNvPr id="8197" name="Rectangle 3"/>
          <p:cNvSpPr>
            <a:spLocks noGrp="1"/>
          </p:cNvSpPr>
          <p:nvPr>
            <p:ph type="body" sz="half"/>
          </p:nvPr>
        </p:nvSpPr>
        <p:spPr>
          <a:xfrm>
            <a:off x="34925" y="838200"/>
            <a:ext cx="9074150" cy="5638800"/>
          </a:xfrm>
        </p:spPr>
        <p:txBody>
          <a:bodyPr wrap="square" anchor="t"/>
          <a:lstStyle>
            <a:lvl1pPr lvl="0">
              <a:defRPr sz="2800"/>
            </a:lvl1pPr>
            <a:lvl2pPr lvl="1">
              <a:defRPr sz="2400"/>
            </a:lvl2pPr>
            <a:lvl3pPr lvl="2">
              <a:defRPr sz="2000"/>
            </a:lvl3pPr>
            <a:lvl4pPr lvl="3">
              <a:defRPr sz="1800"/>
            </a:lvl4pPr>
            <a:lvl5pPr lvl="4">
              <a:defRPr sz="1800"/>
            </a:lvl5pPr>
          </a:lstStyle>
          <a:p>
            <a:pPr lvl="0" indent="-342900" eaLnBrk="1" hangingPunct="1"/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其中：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indent="-285750" eaLnBrk="1" hangingPunct="1">
              <a:buSzPct val="80000"/>
              <a:buChar char="n"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每本图书只能有一个出版社出版发行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indent="-285750" eaLnBrk="1" hangingPunct="1">
              <a:buSzPct val="80000"/>
              <a:buChar char="n"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每个读者可以同时借阅多本图书，也可以在不同时候借阅同一本图书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indent="-285750" eaLnBrk="1" hangingPunct="1">
              <a:buSzPct val="80000"/>
              <a:buChar char="n"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系统需要记录图书被借阅的借阅日期和归还日期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199" name="Freeform 4"/>
          <p:cNvSpPr/>
          <p:nvPr/>
        </p:nvSpPr>
        <p:spPr>
          <a:xfrm>
            <a:off x="900113" y="1844675"/>
            <a:ext cx="5759450" cy="71438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3629" h="53">
                <a:moveTo>
                  <a:pt x="46" y="8"/>
                </a:moveTo>
                <a:cubicBezTo>
                  <a:pt x="23" y="8"/>
                  <a:pt x="0" y="8"/>
                  <a:pt x="91" y="8"/>
                </a:cubicBezTo>
                <a:cubicBezTo>
                  <a:pt x="182" y="8"/>
                  <a:pt x="424" y="8"/>
                  <a:pt x="590" y="8"/>
                </a:cubicBezTo>
                <a:cubicBezTo>
                  <a:pt x="756" y="8"/>
                  <a:pt x="961" y="1"/>
                  <a:pt x="1089" y="8"/>
                </a:cubicBezTo>
                <a:cubicBezTo>
                  <a:pt x="1217" y="15"/>
                  <a:pt x="1270" y="53"/>
                  <a:pt x="1361" y="53"/>
                </a:cubicBezTo>
                <a:cubicBezTo>
                  <a:pt x="1452" y="53"/>
                  <a:pt x="1542" y="8"/>
                  <a:pt x="1633" y="8"/>
                </a:cubicBezTo>
                <a:cubicBezTo>
                  <a:pt x="1724" y="8"/>
                  <a:pt x="1822" y="53"/>
                  <a:pt x="1905" y="53"/>
                </a:cubicBezTo>
                <a:cubicBezTo>
                  <a:pt x="1988" y="53"/>
                  <a:pt x="2056" y="8"/>
                  <a:pt x="2132" y="8"/>
                </a:cubicBezTo>
                <a:cubicBezTo>
                  <a:pt x="2208" y="8"/>
                  <a:pt x="2283" y="53"/>
                  <a:pt x="2359" y="53"/>
                </a:cubicBezTo>
                <a:cubicBezTo>
                  <a:pt x="2435" y="53"/>
                  <a:pt x="2518" y="8"/>
                  <a:pt x="2586" y="8"/>
                </a:cubicBezTo>
                <a:cubicBezTo>
                  <a:pt x="2654" y="8"/>
                  <a:pt x="2692" y="53"/>
                  <a:pt x="2767" y="53"/>
                </a:cubicBezTo>
                <a:cubicBezTo>
                  <a:pt x="2842" y="53"/>
                  <a:pt x="2956" y="8"/>
                  <a:pt x="3039" y="8"/>
                </a:cubicBezTo>
                <a:cubicBezTo>
                  <a:pt x="3122" y="8"/>
                  <a:pt x="3206" y="53"/>
                  <a:pt x="3266" y="53"/>
                </a:cubicBezTo>
                <a:cubicBezTo>
                  <a:pt x="3326" y="53"/>
                  <a:pt x="3342" y="16"/>
                  <a:pt x="3402" y="8"/>
                </a:cubicBezTo>
                <a:cubicBezTo>
                  <a:pt x="3462" y="0"/>
                  <a:pt x="3584" y="8"/>
                  <a:pt x="3629" y="8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8200" name="Object 8"/>
          <p:cNvGraphicFramePr>
            <a:graphicFrameLocks noChangeAspect="1"/>
          </p:cNvGraphicFramePr>
          <p:nvPr/>
        </p:nvGraphicFramePr>
        <p:xfrm>
          <a:off x="-171450" y="3803650"/>
          <a:ext cx="3875088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1597025" imgH="1085215" progId="Word.Picture.8">
                  <p:embed/>
                </p:oleObj>
              </mc:Choice>
              <mc:Fallback>
                <p:oleObj name="" r:id="rId1" imgW="1597025" imgH="1085215" progId="Word.Picture.8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-171450" y="3803650"/>
                        <a:ext cx="3875088" cy="228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1" name="Object 9"/>
          <p:cNvGraphicFramePr>
            <a:graphicFrameLocks noChangeAspect="1"/>
          </p:cNvGraphicFramePr>
          <p:nvPr/>
        </p:nvGraphicFramePr>
        <p:xfrm>
          <a:off x="4829175" y="3827463"/>
          <a:ext cx="4494213" cy="214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3" imgW="2282825" imgH="1085215" progId="Word.Picture.8">
                  <p:embed/>
                </p:oleObj>
              </mc:Choice>
              <mc:Fallback>
                <p:oleObj name="" r:id="rId3" imgW="2282825" imgH="1085215" progId="Word.Picture.8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29175" y="3827463"/>
                        <a:ext cx="4494213" cy="2143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2" name="Object 10"/>
          <p:cNvGraphicFramePr>
            <a:graphicFrameLocks noChangeAspect="1"/>
          </p:cNvGraphicFramePr>
          <p:nvPr/>
        </p:nvGraphicFramePr>
        <p:xfrm>
          <a:off x="2627313" y="5013325"/>
          <a:ext cx="2879725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5" imgW="1825625" imgH="591185" progId="Word.Picture.8">
                  <p:embed/>
                </p:oleObj>
              </mc:Choice>
              <mc:Fallback>
                <p:oleObj name="" r:id="rId5" imgW="1825625" imgH="591185" progId="Word.Picture.8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27313" y="5013325"/>
                        <a:ext cx="2879725" cy="1127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2632075" y="5086350"/>
            <a:ext cx="2819400" cy="365125"/>
            <a:chOff x="0" y="0"/>
            <a:chExt cx="1776" cy="230"/>
          </a:xfrm>
        </p:grpSpPr>
        <p:sp>
          <p:nvSpPr>
            <p:cNvPr id="8203" name="Text Box 12"/>
            <p:cNvSpPr txBox="1"/>
            <p:nvPr/>
          </p:nvSpPr>
          <p:spPr>
            <a:xfrm>
              <a:off x="0" y="0"/>
              <a:ext cx="57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</a:t>
              </a:r>
              <a:r>
                <a:rPr lang="en-US" altLang="zh-CN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?</a:t>
              </a:r>
              <a:r>
                <a:rPr lang="zh-CN" altLang="en-US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,</a:t>
              </a:r>
              <a:r>
                <a:rPr lang="en-US" altLang="zh-CN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?</a:t>
              </a:r>
              <a:r>
                <a:rPr lang="zh-CN" altLang="en-US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)</a:t>
              </a:r>
              <a:endPara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04" name="Text Box 13"/>
            <p:cNvSpPr txBox="1"/>
            <p:nvPr/>
          </p:nvSpPr>
          <p:spPr>
            <a:xfrm>
              <a:off x="1200" y="0"/>
              <a:ext cx="57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</a:t>
              </a:r>
              <a:r>
                <a:rPr lang="en-US" altLang="zh-CN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?</a:t>
              </a:r>
              <a:r>
                <a:rPr lang="zh-CN" altLang="en-US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,</a:t>
              </a:r>
              <a:r>
                <a:rPr lang="en-US" altLang="zh-CN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?</a:t>
              </a:r>
              <a:r>
                <a:rPr lang="en-US" altLang="x-none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)</a:t>
              </a:r>
              <a:endParaRPr lang="en-US" altLang="x-none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" name="组合 8202"/>
          <p:cNvGrpSpPr/>
          <p:nvPr/>
        </p:nvGrpSpPr>
        <p:grpSpPr>
          <a:xfrm>
            <a:off x="2632075" y="5103813"/>
            <a:ext cx="2819400" cy="365125"/>
            <a:chOff x="0" y="0"/>
            <a:chExt cx="1776" cy="230"/>
          </a:xfrm>
        </p:grpSpPr>
        <p:sp>
          <p:nvSpPr>
            <p:cNvPr id="8206" name="Text Box 12"/>
            <p:cNvSpPr txBox="1"/>
            <p:nvPr/>
          </p:nvSpPr>
          <p:spPr>
            <a:xfrm>
              <a:off x="0" y="0"/>
              <a:ext cx="576" cy="23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(1,1)</a:t>
              </a:r>
              <a:endPara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07" name="Text Box 13"/>
            <p:cNvSpPr txBox="1"/>
            <p:nvPr/>
          </p:nvSpPr>
          <p:spPr>
            <a:xfrm>
              <a:off x="1200" y="0"/>
              <a:ext cx="576" cy="23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(0,</a:t>
              </a:r>
              <a:r>
                <a:rPr lang="en-US" altLang="x-none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N)</a:t>
              </a:r>
              <a:endParaRPr lang="en-US" altLang="x-none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8208" name="日期占位符 1"/>
          <p:cNvSpPr/>
          <p:nvPr>
            <p:ph type="dt" sz="half" idx="10"/>
          </p:nvPr>
        </p:nvSpPr>
        <p:spPr/>
        <p:txBody>
          <a:bodyPr anchor="t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200" b="1" i="1" dirty="0">
                <a:ea typeface="宋体" panose="02010600030101010101" pitchFamily="2" charset="-122"/>
              </a:rPr>
            </a:fld>
            <a:endParaRPr lang="zh-CN" altLang="en-US" sz="1200" b="1" i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日期占位符 4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9218" name="页脚占位符 5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x-none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9219" name="灯片编号占位符 6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9220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6.4.1  Case Study one</a:t>
            </a:r>
            <a:endParaRPr lang="en-US" altLang="x-none" dirty="0">
              <a:ea typeface="宋体" panose="02010600030101010101" pitchFamily="2" charset="-122"/>
            </a:endParaRPr>
          </a:p>
        </p:txBody>
      </p:sp>
      <p:sp>
        <p:nvSpPr>
          <p:cNvPr id="9221" name="Rectangle 3"/>
          <p:cNvSpPr>
            <a:spLocks noGrp="1"/>
          </p:cNvSpPr>
          <p:nvPr>
            <p:ph type="body" sz="half"/>
          </p:nvPr>
        </p:nvSpPr>
        <p:spPr>
          <a:xfrm>
            <a:off x="34925" y="115888"/>
            <a:ext cx="9074150" cy="3024187"/>
          </a:xfrm>
        </p:spPr>
        <p:txBody>
          <a:bodyPr wrap="square" anchor="t"/>
          <a:lstStyle>
            <a:lvl1pPr lvl="0">
              <a:defRPr sz="2800"/>
            </a:lvl1pPr>
            <a:lvl2pPr lvl="1">
              <a:defRPr sz="2400"/>
            </a:lvl2pPr>
            <a:lvl3pPr lvl="2">
              <a:defRPr sz="2000"/>
            </a:lvl3pPr>
            <a:lvl4pPr lvl="3">
              <a:defRPr sz="1800"/>
            </a:lvl4pPr>
            <a:lvl5pPr lvl="4">
              <a:defRPr sz="1800"/>
            </a:lvl5pPr>
          </a:lstStyle>
          <a:p>
            <a:pPr lvl="0" indent="-342900" eaLnBrk="1" hangingPunct="1"/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其中：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indent="-285750" eaLnBrk="1" hangingPunct="1">
              <a:buSzPct val="80000"/>
              <a:buChar char="n"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每本图书只能有一个出版社出版发行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indent="-285750" eaLnBrk="1" hangingPunct="1">
              <a:buSzPct val="80000"/>
              <a:buChar char="n"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每个读者可以同时借阅多本图书，也可以在不同时候借阅同一本图书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indent="-285750" eaLnBrk="1" hangingPunct="1">
              <a:buSzPct val="80000"/>
              <a:buChar char="n"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系统需要记录图书被借阅的借阅日期和归还日期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223" name="Freeform 4"/>
          <p:cNvSpPr/>
          <p:nvPr/>
        </p:nvSpPr>
        <p:spPr>
          <a:xfrm>
            <a:off x="900113" y="1628775"/>
            <a:ext cx="7775575" cy="73025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3629" h="53">
                <a:moveTo>
                  <a:pt x="46" y="8"/>
                </a:moveTo>
                <a:cubicBezTo>
                  <a:pt x="23" y="8"/>
                  <a:pt x="0" y="8"/>
                  <a:pt x="91" y="8"/>
                </a:cubicBezTo>
                <a:cubicBezTo>
                  <a:pt x="182" y="8"/>
                  <a:pt x="424" y="8"/>
                  <a:pt x="590" y="8"/>
                </a:cubicBezTo>
                <a:cubicBezTo>
                  <a:pt x="756" y="8"/>
                  <a:pt x="961" y="1"/>
                  <a:pt x="1089" y="8"/>
                </a:cubicBezTo>
                <a:cubicBezTo>
                  <a:pt x="1217" y="15"/>
                  <a:pt x="1270" y="53"/>
                  <a:pt x="1361" y="53"/>
                </a:cubicBezTo>
                <a:cubicBezTo>
                  <a:pt x="1452" y="53"/>
                  <a:pt x="1542" y="8"/>
                  <a:pt x="1633" y="8"/>
                </a:cubicBezTo>
                <a:cubicBezTo>
                  <a:pt x="1724" y="8"/>
                  <a:pt x="1822" y="53"/>
                  <a:pt x="1905" y="53"/>
                </a:cubicBezTo>
                <a:cubicBezTo>
                  <a:pt x="1988" y="53"/>
                  <a:pt x="2056" y="8"/>
                  <a:pt x="2132" y="8"/>
                </a:cubicBezTo>
                <a:cubicBezTo>
                  <a:pt x="2208" y="8"/>
                  <a:pt x="2283" y="53"/>
                  <a:pt x="2359" y="53"/>
                </a:cubicBezTo>
                <a:cubicBezTo>
                  <a:pt x="2435" y="53"/>
                  <a:pt x="2518" y="8"/>
                  <a:pt x="2586" y="8"/>
                </a:cubicBezTo>
                <a:cubicBezTo>
                  <a:pt x="2654" y="8"/>
                  <a:pt x="2692" y="53"/>
                  <a:pt x="2767" y="53"/>
                </a:cubicBezTo>
                <a:cubicBezTo>
                  <a:pt x="2842" y="53"/>
                  <a:pt x="2956" y="8"/>
                  <a:pt x="3039" y="8"/>
                </a:cubicBezTo>
                <a:cubicBezTo>
                  <a:pt x="3122" y="8"/>
                  <a:pt x="3206" y="53"/>
                  <a:pt x="3266" y="53"/>
                </a:cubicBezTo>
                <a:cubicBezTo>
                  <a:pt x="3326" y="53"/>
                  <a:pt x="3342" y="16"/>
                  <a:pt x="3402" y="8"/>
                </a:cubicBezTo>
                <a:cubicBezTo>
                  <a:pt x="3462" y="0"/>
                  <a:pt x="3584" y="8"/>
                  <a:pt x="3629" y="8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224" name="Freeform 11"/>
          <p:cNvSpPr/>
          <p:nvPr/>
        </p:nvSpPr>
        <p:spPr>
          <a:xfrm>
            <a:off x="900113" y="2060575"/>
            <a:ext cx="2808287" cy="73025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3629" h="53">
                <a:moveTo>
                  <a:pt x="46" y="8"/>
                </a:moveTo>
                <a:cubicBezTo>
                  <a:pt x="23" y="8"/>
                  <a:pt x="0" y="8"/>
                  <a:pt x="91" y="8"/>
                </a:cubicBezTo>
                <a:cubicBezTo>
                  <a:pt x="182" y="8"/>
                  <a:pt x="424" y="8"/>
                  <a:pt x="590" y="8"/>
                </a:cubicBezTo>
                <a:cubicBezTo>
                  <a:pt x="756" y="8"/>
                  <a:pt x="961" y="1"/>
                  <a:pt x="1089" y="8"/>
                </a:cubicBezTo>
                <a:cubicBezTo>
                  <a:pt x="1217" y="15"/>
                  <a:pt x="1270" y="53"/>
                  <a:pt x="1361" y="53"/>
                </a:cubicBezTo>
                <a:cubicBezTo>
                  <a:pt x="1452" y="53"/>
                  <a:pt x="1542" y="8"/>
                  <a:pt x="1633" y="8"/>
                </a:cubicBezTo>
                <a:cubicBezTo>
                  <a:pt x="1724" y="8"/>
                  <a:pt x="1822" y="53"/>
                  <a:pt x="1905" y="53"/>
                </a:cubicBezTo>
                <a:cubicBezTo>
                  <a:pt x="1988" y="53"/>
                  <a:pt x="2056" y="8"/>
                  <a:pt x="2132" y="8"/>
                </a:cubicBezTo>
                <a:cubicBezTo>
                  <a:pt x="2208" y="8"/>
                  <a:pt x="2283" y="53"/>
                  <a:pt x="2359" y="53"/>
                </a:cubicBezTo>
                <a:cubicBezTo>
                  <a:pt x="2435" y="53"/>
                  <a:pt x="2518" y="8"/>
                  <a:pt x="2586" y="8"/>
                </a:cubicBezTo>
                <a:cubicBezTo>
                  <a:pt x="2654" y="8"/>
                  <a:pt x="2692" y="53"/>
                  <a:pt x="2767" y="53"/>
                </a:cubicBezTo>
                <a:cubicBezTo>
                  <a:pt x="2842" y="53"/>
                  <a:pt x="2956" y="8"/>
                  <a:pt x="3039" y="8"/>
                </a:cubicBezTo>
                <a:cubicBezTo>
                  <a:pt x="3122" y="8"/>
                  <a:pt x="3206" y="53"/>
                  <a:pt x="3266" y="53"/>
                </a:cubicBezTo>
                <a:cubicBezTo>
                  <a:pt x="3326" y="53"/>
                  <a:pt x="3342" y="16"/>
                  <a:pt x="3402" y="8"/>
                </a:cubicBezTo>
                <a:cubicBezTo>
                  <a:pt x="3462" y="0"/>
                  <a:pt x="3584" y="8"/>
                  <a:pt x="3629" y="8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9225" name="Object 18"/>
          <p:cNvGraphicFramePr>
            <a:graphicFrameLocks noChangeAspect="1"/>
          </p:cNvGraphicFramePr>
          <p:nvPr/>
        </p:nvGraphicFramePr>
        <p:xfrm>
          <a:off x="-169862" y="2852738"/>
          <a:ext cx="3875087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1597025" imgH="1085215" progId="Word.Picture.8">
                  <p:embed/>
                </p:oleObj>
              </mc:Choice>
              <mc:Fallback>
                <p:oleObj name="" r:id="rId1" imgW="1597025" imgH="1085215" progId="Word.Picture.8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-169862" y="2852738"/>
                        <a:ext cx="3875087" cy="228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" name="Object 20"/>
          <p:cNvGraphicFramePr>
            <a:graphicFrameLocks noChangeAspect="1"/>
          </p:cNvGraphicFramePr>
          <p:nvPr/>
        </p:nvGraphicFramePr>
        <p:xfrm>
          <a:off x="3152775" y="4005263"/>
          <a:ext cx="6172200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3" imgW="2968625" imgH="1382395" progId="Word.Picture.8">
                  <p:embed/>
                </p:oleObj>
              </mc:Choice>
              <mc:Fallback>
                <p:oleObj name="" r:id="rId3" imgW="2968625" imgH="1382395" progId="Word.Picture.8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52775" y="4005263"/>
                        <a:ext cx="6172200" cy="289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27" name="组合 9226"/>
          <p:cNvGrpSpPr/>
          <p:nvPr/>
        </p:nvGrpSpPr>
        <p:grpSpPr>
          <a:xfrm>
            <a:off x="2627313" y="3429000"/>
            <a:ext cx="3730625" cy="1438275"/>
            <a:chOff x="0" y="0"/>
            <a:chExt cx="2350" cy="906"/>
          </a:xfrm>
        </p:grpSpPr>
        <p:sp>
          <p:nvSpPr>
            <p:cNvPr id="2" name="AutoShape 26"/>
            <p:cNvSpPr/>
            <p:nvPr/>
          </p:nvSpPr>
          <p:spPr>
            <a:xfrm>
              <a:off x="953" y="0"/>
              <a:ext cx="912" cy="480"/>
            </a:xfrm>
            <a:prstGeom prst="diamond">
              <a:avLst/>
            </a:prstGeom>
            <a:noFill/>
            <a:ln w="317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/>
            <a:p>
              <a:pPr algn="ctr" eaLnBrk="0" hangingPunct="0"/>
              <a:r>
                <a:rPr lang="zh-CN" altLang="en-US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借 阅</a:t>
              </a:r>
              <a:endParaRPr lang="zh-CN" altLang="en-US" b="1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228" name="Line 27"/>
            <p:cNvSpPr/>
            <p:nvPr/>
          </p:nvSpPr>
          <p:spPr>
            <a:xfrm flipV="1">
              <a:off x="0" y="226"/>
              <a:ext cx="953" cy="499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229" name="Line 28"/>
            <p:cNvSpPr/>
            <p:nvPr/>
          </p:nvSpPr>
          <p:spPr>
            <a:xfrm>
              <a:off x="1851" y="226"/>
              <a:ext cx="499" cy="680"/>
            </a:xfrm>
            <a:prstGeom prst="line">
              <a:avLst/>
            </a:prstGeom>
            <a:ln w="317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9231" name="组合 9230"/>
          <p:cNvGrpSpPr/>
          <p:nvPr/>
        </p:nvGrpSpPr>
        <p:grpSpPr>
          <a:xfrm>
            <a:off x="3203575" y="4148138"/>
            <a:ext cx="2747963" cy="438150"/>
            <a:chOff x="0" y="0"/>
            <a:chExt cx="1731" cy="276"/>
          </a:xfrm>
        </p:grpSpPr>
        <p:sp>
          <p:nvSpPr>
            <p:cNvPr id="3" name="Text Box 34"/>
            <p:cNvSpPr txBox="1"/>
            <p:nvPr/>
          </p:nvSpPr>
          <p:spPr>
            <a:xfrm>
              <a:off x="0" y="46"/>
              <a:ext cx="57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</a:t>
              </a:r>
              <a:r>
                <a:rPr lang="en-US" altLang="zh-CN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?</a:t>
              </a:r>
              <a:r>
                <a:rPr lang="zh-CN" altLang="en-US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,</a:t>
              </a:r>
              <a:r>
                <a:rPr lang="en-US" altLang="x-none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?)</a:t>
              </a:r>
              <a:endParaRPr lang="en-US" altLang="x-none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32" name="Text Box 35"/>
            <p:cNvSpPr txBox="1"/>
            <p:nvPr/>
          </p:nvSpPr>
          <p:spPr>
            <a:xfrm>
              <a:off x="1155" y="0"/>
              <a:ext cx="57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</a:t>
              </a:r>
              <a:r>
                <a:rPr lang="en-US" altLang="zh-CN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?</a:t>
              </a:r>
              <a:r>
                <a:rPr lang="zh-CN" altLang="en-US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,</a:t>
              </a:r>
              <a:r>
                <a:rPr lang="en-US" altLang="x-none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?)</a:t>
              </a:r>
              <a:endParaRPr lang="en-US" altLang="x-none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9233" name="日期占位符 1"/>
          <p:cNvSpPr/>
          <p:nvPr>
            <p:ph type="dt" sz="half" idx="10"/>
          </p:nvPr>
        </p:nvSpPr>
        <p:spPr/>
        <p:txBody>
          <a:bodyPr anchor="t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200" b="1" i="1" dirty="0">
                <a:ea typeface="宋体" panose="02010600030101010101" pitchFamily="2" charset="-122"/>
              </a:rPr>
            </a:fld>
            <a:endParaRPr lang="zh-CN" altLang="en-US" sz="1200" b="1" i="1" dirty="0">
              <a:ea typeface="宋体" panose="02010600030101010101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203575" y="4221163"/>
            <a:ext cx="2676525" cy="438150"/>
            <a:chOff x="0" y="0"/>
            <a:chExt cx="1686" cy="276"/>
          </a:xfrm>
        </p:grpSpPr>
        <p:sp>
          <p:nvSpPr>
            <p:cNvPr id="9235" name="Text Box 34"/>
            <p:cNvSpPr txBox="1"/>
            <p:nvPr/>
          </p:nvSpPr>
          <p:spPr>
            <a:xfrm>
              <a:off x="0" y="46"/>
              <a:ext cx="576" cy="23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(0,</a:t>
              </a:r>
              <a:r>
                <a:rPr lang="en-US" altLang="x-none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N)</a:t>
              </a:r>
              <a:endParaRPr lang="en-US" altLang="x-none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36" name="Text Box 35"/>
            <p:cNvSpPr txBox="1"/>
            <p:nvPr/>
          </p:nvSpPr>
          <p:spPr>
            <a:xfrm>
              <a:off x="1110" y="0"/>
              <a:ext cx="576" cy="23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(0,</a:t>
              </a:r>
              <a:r>
                <a:rPr lang="en-US" altLang="x-none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N)</a:t>
              </a:r>
              <a:endParaRPr lang="en-US" altLang="x-none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日期占位符 4"/>
          <p:cNvSpPr txBox="1">
            <a:spLocks noGrp="1"/>
          </p:cNvSpPr>
          <p:nvPr/>
        </p:nvSpPr>
        <p:spPr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0242" name="页脚占位符 5"/>
          <p:cNvSpPr txBox="1">
            <a:spLocks noGrp="1"/>
          </p:cNvSpPr>
          <p:nvPr/>
        </p:nvSpPr>
        <p:spPr>
          <a:xfrm>
            <a:off x="2590800" y="6629400"/>
            <a:ext cx="39624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x-none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0243" name="灯片编号占位符 6"/>
          <p:cNvSpPr txBox="1">
            <a:spLocks noGrp="1"/>
          </p:cNvSpPr>
          <p:nvPr/>
        </p:nvSpPr>
        <p:spPr>
          <a:xfrm>
            <a:off x="71628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2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2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10244" name="Object 7"/>
          <p:cNvGraphicFramePr>
            <a:graphicFrameLocks noChangeAspect="1"/>
          </p:cNvGraphicFramePr>
          <p:nvPr/>
        </p:nvGraphicFramePr>
        <p:xfrm>
          <a:off x="3132138" y="4005263"/>
          <a:ext cx="6172200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2968625" imgH="1382395" progId="Word.Picture.8">
                  <p:embed/>
                </p:oleObj>
              </mc:Choice>
              <mc:Fallback>
                <p:oleObj name="" r:id="rId1" imgW="2968625" imgH="1382395" progId="Word.Picture.8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32138" y="4005263"/>
                        <a:ext cx="6172200" cy="289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6.4.1  Case Study one</a:t>
            </a:r>
            <a:endParaRPr lang="en-US" altLang="x-none" dirty="0">
              <a:ea typeface="宋体" panose="02010600030101010101" pitchFamily="2" charset="-122"/>
            </a:endParaRPr>
          </a:p>
        </p:txBody>
      </p:sp>
      <p:sp>
        <p:nvSpPr>
          <p:cNvPr id="10246" name="Rectangle 3"/>
          <p:cNvSpPr>
            <a:spLocks noGrp="1"/>
          </p:cNvSpPr>
          <p:nvPr>
            <p:ph type="body" sz="half"/>
          </p:nvPr>
        </p:nvSpPr>
        <p:spPr>
          <a:xfrm>
            <a:off x="34925" y="115888"/>
            <a:ext cx="9074150" cy="3024187"/>
          </a:xfrm>
        </p:spPr>
        <p:txBody>
          <a:bodyPr wrap="square" anchor="t"/>
          <a:lstStyle>
            <a:lvl1pPr lvl="0">
              <a:defRPr sz="2800"/>
            </a:lvl1pPr>
            <a:lvl2pPr lvl="1">
              <a:defRPr sz="2400"/>
            </a:lvl2pPr>
            <a:lvl3pPr lvl="2">
              <a:defRPr sz="2000"/>
            </a:lvl3pPr>
            <a:lvl4pPr lvl="3">
              <a:defRPr sz="1800"/>
            </a:lvl4pPr>
            <a:lvl5pPr lvl="4">
              <a:defRPr sz="1800"/>
            </a:lvl5pPr>
          </a:lstStyle>
          <a:p>
            <a:pPr lvl="0" indent="-342900" eaLnBrk="1" hangingPunct="1"/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其中：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indent="-285750" eaLnBrk="1" hangingPunct="1">
              <a:buSzPct val="80000"/>
              <a:buChar char="n"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每本图书只能有一个出版社出版发行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indent="-285750" eaLnBrk="1" hangingPunct="1">
              <a:buSzPct val="80000"/>
              <a:buChar char="n"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每个读者可以同时借阅多本图书，也可以在不同时候借阅同一本图书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indent="-285750" eaLnBrk="1" hangingPunct="1">
              <a:buSzPct val="80000"/>
              <a:buChar char="n"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系统需要记录图书被借阅的借阅日期和归还日期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248" name="Freeform 4"/>
          <p:cNvSpPr/>
          <p:nvPr/>
        </p:nvSpPr>
        <p:spPr>
          <a:xfrm>
            <a:off x="900113" y="2563813"/>
            <a:ext cx="7775575" cy="73025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3629" h="53">
                <a:moveTo>
                  <a:pt x="46" y="8"/>
                </a:moveTo>
                <a:cubicBezTo>
                  <a:pt x="23" y="8"/>
                  <a:pt x="0" y="8"/>
                  <a:pt x="91" y="8"/>
                </a:cubicBezTo>
                <a:cubicBezTo>
                  <a:pt x="182" y="8"/>
                  <a:pt x="424" y="8"/>
                  <a:pt x="590" y="8"/>
                </a:cubicBezTo>
                <a:cubicBezTo>
                  <a:pt x="756" y="8"/>
                  <a:pt x="961" y="1"/>
                  <a:pt x="1089" y="8"/>
                </a:cubicBezTo>
                <a:cubicBezTo>
                  <a:pt x="1217" y="15"/>
                  <a:pt x="1270" y="53"/>
                  <a:pt x="1361" y="53"/>
                </a:cubicBezTo>
                <a:cubicBezTo>
                  <a:pt x="1452" y="53"/>
                  <a:pt x="1542" y="8"/>
                  <a:pt x="1633" y="8"/>
                </a:cubicBezTo>
                <a:cubicBezTo>
                  <a:pt x="1724" y="8"/>
                  <a:pt x="1822" y="53"/>
                  <a:pt x="1905" y="53"/>
                </a:cubicBezTo>
                <a:cubicBezTo>
                  <a:pt x="1988" y="53"/>
                  <a:pt x="2056" y="8"/>
                  <a:pt x="2132" y="8"/>
                </a:cubicBezTo>
                <a:cubicBezTo>
                  <a:pt x="2208" y="8"/>
                  <a:pt x="2283" y="53"/>
                  <a:pt x="2359" y="53"/>
                </a:cubicBezTo>
                <a:cubicBezTo>
                  <a:pt x="2435" y="53"/>
                  <a:pt x="2518" y="8"/>
                  <a:pt x="2586" y="8"/>
                </a:cubicBezTo>
                <a:cubicBezTo>
                  <a:pt x="2654" y="8"/>
                  <a:pt x="2692" y="53"/>
                  <a:pt x="2767" y="53"/>
                </a:cubicBezTo>
                <a:cubicBezTo>
                  <a:pt x="2842" y="53"/>
                  <a:pt x="2956" y="8"/>
                  <a:pt x="3039" y="8"/>
                </a:cubicBezTo>
                <a:cubicBezTo>
                  <a:pt x="3122" y="8"/>
                  <a:pt x="3206" y="53"/>
                  <a:pt x="3266" y="53"/>
                </a:cubicBezTo>
                <a:cubicBezTo>
                  <a:pt x="3326" y="53"/>
                  <a:pt x="3342" y="16"/>
                  <a:pt x="3402" y="8"/>
                </a:cubicBezTo>
                <a:cubicBezTo>
                  <a:pt x="3462" y="0"/>
                  <a:pt x="3584" y="8"/>
                  <a:pt x="3629" y="8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-169862" y="2852738"/>
          <a:ext cx="3875087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3" imgW="1597025" imgH="1085215" progId="Word.Picture.8">
                  <p:embed/>
                </p:oleObj>
              </mc:Choice>
              <mc:Fallback>
                <p:oleObj name="" r:id="rId3" imgW="1597025" imgH="1085215" progId="Word.Picture.8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69862" y="2852738"/>
                        <a:ext cx="3875087" cy="228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49" name="组合 10249"/>
          <p:cNvGrpSpPr/>
          <p:nvPr/>
        </p:nvGrpSpPr>
        <p:grpSpPr>
          <a:xfrm>
            <a:off x="2627313" y="4076700"/>
            <a:ext cx="2881312" cy="941388"/>
            <a:chOff x="0" y="0"/>
            <a:chExt cx="1815" cy="593"/>
          </a:xfrm>
        </p:grpSpPr>
        <p:sp>
          <p:nvSpPr>
            <p:cNvPr id="10250" name="AutoShape 9"/>
            <p:cNvSpPr/>
            <p:nvPr/>
          </p:nvSpPr>
          <p:spPr>
            <a:xfrm>
              <a:off x="499" y="0"/>
              <a:ext cx="912" cy="480"/>
            </a:xfrm>
            <a:prstGeom prst="diamond">
              <a:avLst/>
            </a:prstGeom>
            <a:noFill/>
            <a:ln w="317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/>
            <a:p>
              <a:pPr algn="ctr" eaLnBrk="0" hangingPunct="0"/>
              <a:r>
                <a:rPr lang="zh-CN" altLang="en-US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借 阅</a:t>
              </a:r>
              <a:endParaRPr lang="zh-CN" altLang="en-US" b="1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0251" name="Line 10"/>
            <p:cNvSpPr/>
            <p:nvPr/>
          </p:nvSpPr>
          <p:spPr>
            <a:xfrm flipV="1">
              <a:off x="0" y="227"/>
              <a:ext cx="545" cy="9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252" name="Line 11"/>
            <p:cNvSpPr/>
            <p:nvPr/>
          </p:nvSpPr>
          <p:spPr>
            <a:xfrm>
              <a:off x="1406" y="227"/>
              <a:ext cx="409" cy="227"/>
            </a:xfrm>
            <a:prstGeom prst="line">
              <a:avLst/>
            </a:prstGeom>
            <a:ln w="317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253" name="Text Box 13"/>
            <p:cNvSpPr txBox="1"/>
            <p:nvPr/>
          </p:nvSpPr>
          <p:spPr>
            <a:xfrm>
              <a:off x="46" y="363"/>
              <a:ext cx="57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(0,</a:t>
              </a:r>
              <a:r>
                <a:rPr lang="en-US" altLang="x-none" b="1" dirty="0">
                  <a:latin typeface="Arial" panose="020B0604020202020204" pitchFamily="34" charset="0"/>
                  <a:ea typeface="宋体" panose="02010600030101010101" pitchFamily="2" charset="-122"/>
                </a:rPr>
                <a:t>N)</a:t>
              </a:r>
              <a:endParaRPr lang="en-US" altLang="x-none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54" name="Text Box 14"/>
            <p:cNvSpPr txBox="1"/>
            <p:nvPr/>
          </p:nvSpPr>
          <p:spPr>
            <a:xfrm>
              <a:off x="1134" y="363"/>
              <a:ext cx="57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(0,</a:t>
              </a:r>
              <a:r>
                <a:rPr lang="en-US" altLang="x-none" b="1" dirty="0">
                  <a:latin typeface="Arial" panose="020B0604020202020204" pitchFamily="34" charset="0"/>
                  <a:ea typeface="宋体" panose="02010600030101010101" pitchFamily="2" charset="-122"/>
                </a:rPr>
                <a:t>N)</a:t>
              </a:r>
              <a:endParaRPr lang="en-US" altLang="x-none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0256" name="组合 10255"/>
          <p:cNvGrpSpPr/>
          <p:nvPr/>
        </p:nvGrpSpPr>
        <p:grpSpPr>
          <a:xfrm>
            <a:off x="3924300" y="2951163"/>
            <a:ext cx="3095625" cy="1341437"/>
            <a:chOff x="0" y="0"/>
            <a:chExt cx="1950" cy="845"/>
          </a:xfrm>
        </p:grpSpPr>
        <p:sp>
          <p:nvSpPr>
            <p:cNvPr id="3" name="Oval 19"/>
            <p:cNvSpPr/>
            <p:nvPr/>
          </p:nvSpPr>
          <p:spPr>
            <a:xfrm>
              <a:off x="0" y="0"/>
              <a:ext cx="1153" cy="392"/>
            </a:xfrm>
            <a:prstGeom prst="ellipse">
              <a:avLst/>
            </a:prstGeom>
            <a:noFill/>
            <a:ln w="317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36000" rIns="0" bIns="3600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借阅日期</a:t>
              </a:r>
              <a:endParaRPr lang="zh-CN" altLang="en-US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0257" name="Oval 20"/>
            <p:cNvSpPr/>
            <p:nvPr/>
          </p:nvSpPr>
          <p:spPr>
            <a:xfrm>
              <a:off x="793" y="408"/>
              <a:ext cx="1157" cy="392"/>
            </a:xfrm>
            <a:prstGeom prst="ellipse">
              <a:avLst/>
            </a:prstGeom>
            <a:noFill/>
            <a:ln w="317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36000" rIns="0" bIns="3600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归还日期</a:t>
              </a:r>
              <a:endParaRPr lang="zh-CN" altLang="en-US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0258" name="Line 21"/>
            <p:cNvSpPr/>
            <p:nvPr/>
          </p:nvSpPr>
          <p:spPr>
            <a:xfrm flipV="1">
              <a:off x="408" y="664"/>
              <a:ext cx="387" cy="181"/>
            </a:xfrm>
            <a:prstGeom prst="line">
              <a:avLst/>
            </a:prstGeom>
            <a:ln w="317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259" name="Line 22"/>
            <p:cNvSpPr/>
            <p:nvPr/>
          </p:nvSpPr>
          <p:spPr>
            <a:xfrm flipV="1">
              <a:off x="272" y="392"/>
              <a:ext cx="272" cy="363"/>
            </a:xfrm>
            <a:prstGeom prst="line">
              <a:avLst/>
            </a:prstGeom>
            <a:ln w="317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0260" name="日期占位符 1"/>
          <p:cNvSpPr/>
          <p:nvPr>
            <p:ph type="dt" sz="half" idx="10"/>
          </p:nvPr>
        </p:nvSpPr>
        <p:spPr/>
        <p:txBody>
          <a:bodyPr anchor="t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+mn-ea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200" b="1" i="1" dirty="0">
                <a:ea typeface="宋体" panose="02010600030101010101" pitchFamily="2" charset="-122"/>
              </a:rPr>
            </a:fld>
            <a:endParaRPr lang="zh-CN" altLang="en-US" sz="1200" b="1" i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1265" name="Object 2"/>
          <p:cNvGraphicFramePr>
            <a:graphicFrameLocks noChangeAspect="1"/>
          </p:cNvGraphicFramePr>
          <p:nvPr/>
        </p:nvGraphicFramePr>
        <p:xfrm>
          <a:off x="-174625" y="-96837"/>
          <a:ext cx="3875088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" imgW="1597025" imgH="1085215" progId="Word.Picture.8">
                  <p:embed/>
                </p:oleObj>
              </mc:Choice>
              <mc:Fallback>
                <p:oleObj name="" r:id="rId1" imgW="1597025" imgH="1085215" progId="Word.Picture.8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-174625" y="-96837"/>
                        <a:ext cx="3875088" cy="228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6" name="Object 3"/>
          <p:cNvGraphicFramePr>
            <a:graphicFrameLocks noChangeAspect="1"/>
          </p:cNvGraphicFramePr>
          <p:nvPr/>
        </p:nvGraphicFramePr>
        <p:xfrm>
          <a:off x="4716463" y="-96837"/>
          <a:ext cx="4494212" cy="214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3" imgW="2282825" imgH="1085215" progId="Word.Picture.8">
                  <p:embed/>
                </p:oleObj>
              </mc:Choice>
              <mc:Fallback>
                <p:oleObj name="" r:id="rId3" imgW="2282825" imgH="1085215" progId="Word.Picture.8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16463" y="-96837"/>
                        <a:ext cx="4494212" cy="2143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4"/>
          <p:cNvGraphicFramePr>
            <a:graphicFrameLocks noChangeAspect="1"/>
          </p:cNvGraphicFramePr>
          <p:nvPr/>
        </p:nvGraphicFramePr>
        <p:xfrm>
          <a:off x="2819400" y="3308350"/>
          <a:ext cx="6172200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5" imgW="2968625" imgH="1382395" progId="Word.Picture.8">
                  <p:embed/>
                </p:oleObj>
              </mc:Choice>
              <mc:Fallback>
                <p:oleObj name="" r:id="rId5" imgW="2968625" imgH="1382395" progId="Word.Picture.8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19400" y="3308350"/>
                        <a:ext cx="6172200" cy="289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6"/>
          <p:cNvGraphicFramePr>
            <a:graphicFrameLocks noChangeAspect="1"/>
          </p:cNvGraphicFramePr>
          <p:nvPr/>
        </p:nvGraphicFramePr>
        <p:xfrm>
          <a:off x="2590800" y="1098550"/>
          <a:ext cx="27432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7" imgW="1825625" imgH="591185" progId="Word.Picture.8">
                  <p:embed/>
                </p:oleObj>
              </mc:Choice>
              <mc:Fallback>
                <p:oleObj name="" r:id="rId7" imgW="1825625" imgH="591185" progId="Word.Picture.8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90800" y="1098550"/>
                        <a:ext cx="2743200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69" name="组合 11269"/>
          <p:cNvGrpSpPr/>
          <p:nvPr/>
        </p:nvGrpSpPr>
        <p:grpSpPr>
          <a:xfrm>
            <a:off x="179388" y="1990725"/>
            <a:ext cx="5026025" cy="2597150"/>
            <a:chOff x="0" y="0"/>
            <a:chExt cx="3166" cy="1636"/>
          </a:xfrm>
        </p:grpSpPr>
        <p:sp>
          <p:nvSpPr>
            <p:cNvPr id="11270" name="AutoShape 9"/>
            <p:cNvSpPr/>
            <p:nvPr/>
          </p:nvSpPr>
          <p:spPr>
            <a:xfrm>
              <a:off x="1534" y="672"/>
              <a:ext cx="912" cy="480"/>
            </a:xfrm>
            <a:prstGeom prst="diamond">
              <a:avLst/>
            </a:prstGeom>
            <a:noFill/>
            <a:ln w="317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/>
            <a:p>
              <a:pPr algn="ctr" eaLnBrk="0" hangingPunct="0"/>
              <a:r>
                <a:rPr lang="zh-CN" altLang="en-US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借 阅</a:t>
              </a:r>
              <a:endParaRPr lang="zh-CN" altLang="en-US" b="1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1271" name="Line 12"/>
            <p:cNvSpPr/>
            <p:nvPr/>
          </p:nvSpPr>
          <p:spPr>
            <a:xfrm>
              <a:off x="1006" y="0"/>
              <a:ext cx="816" cy="76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272" name="Line 13"/>
            <p:cNvSpPr/>
            <p:nvPr/>
          </p:nvSpPr>
          <p:spPr>
            <a:xfrm>
              <a:off x="2206" y="1056"/>
              <a:ext cx="960" cy="432"/>
            </a:xfrm>
            <a:prstGeom prst="line">
              <a:avLst/>
            </a:prstGeom>
            <a:ln w="317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273" name="Oval 14"/>
            <p:cNvSpPr/>
            <p:nvPr/>
          </p:nvSpPr>
          <p:spPr>
            <a:xfrm>
              <a:off x="0" y="668"/>
              <a:ext cx="1153" cy="392"/>
            </a:xfrm>
            <a:prstGeom prst="ellipse">
              <a:avLst/>
            </a:prstGeom>
            <a:noFill/>
            <a:ln w="317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36000" rIns="0" bIns="3600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借阅日期</a:t>
              </a:r>
              <a:endParaRPr lang="zh-CN" altLang="en-US" b="1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1274" name="Oval 15"/>
            <p:cNvSpPr/>
            <p:nvPr/>
          </p:nvSpPr>
          <p:spPr>
            <a:xfrm>
              <a:off x="238" y="1244"/>
              <a:ext cx="1157" cy="392"/>
            </a:xfrm>
            <a:prstGeom prst="ellipse">
              <a:avLst/>
            </a:prstGeom>
            <a:noFill/>
            <a:ln w="317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36000" rIns="0" bIns="3600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归还日期</a:t>
              </a:r>
              <a:endParaRPr lang="zh-CN" altLang="en-US" b="1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1275" name="Line 16"/>
            <p:cNvSpPr/>
            <p:nvPr/>
          </p:nvSpPr>
          <p:spPr>
            <a:xfrm>
              <a:off x="1102" y="912"/>
              <a:ext cx="432" cy="0"/>
            </a:xfrm>
            <a:prstGeom prst="line">
              <a:avLst/>
            </a:prstGeom>
            <a:ln w="317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276" name="Line 17"/>
            <p:cNvSpPr/>
            <p:nvPr/>
          </p:nvSpPr>
          <p:spPr>
            <a:xfrm flipV="1">
              <a:off x="1390" y="1056"/>
              <a:ext cx="432" cy="384"/>
            </a:xfrm>
            <a:prstGeom prst="line">
              <a:avLst/>
            </a:prstGeom>
            <a:ln w="317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1277" name="组合 11280"/>
          <p:cNvGrpSpPr/>
          <p:nvPr/>
        </p:nvGrpSpPr>
        <p:grpSpPr>
          <a:xfrm>
            <a:off x="2590800" y="1250950"/>
            <a:ext cx="2819400" cy="365125"/>
            <a:chOff x="0" y="0"/>
            <a:chExt cx="1776" cy="230"/>
          </a:xfrm>
        </p:grpSpPr>
        <p:sp>
          <p:nvSpPr>
            <p:cNvPr id="11278" name="Text Box 7"/>
            <p:cNvSpPr txBox="1"/>
            <p:nvPr/>
          </p:nvSpPr>
          <p:spPr>
            <a:xfrm>
              <a:off x="0" y="0"/>
              <a:ext cx="57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(1,1)</a:t>
              </a:r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79" name="Text Box 8"/>
            <p:cNvSpPr txBox="1"/>
            <p:nvPr/>
          </p:nvSpPr>
          <p:spPr>
            <a:xfrm>
              <a:off x="1200" y="0"/>
              <a:ext cx="57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(0,</a:t>
              </a:r>
              <a:r>
                <a:rPr lang="en-US" altLang="x-none" b="1" dirty="0">
                  <a:latin typeface="Arial" panose="020B0604020202020204" pitchFamily="34" charset="0"/>
                  <a:ea typeface="宋体" panose="02010600030101010101" pitchFamily="2" charset="-122"/>
                </a:rPr>
                <a:t>N)</a:t>
              </a:r>
              <a:endParaRPr lang="en-US" altLang="x-none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1280" name="组合 11283"/>
          <p:cNvGrpSpPr/>
          <p:nvPr/>
        </p:nvGrpSpPr>
        <p:grpSpPr>
          <a:xfrm>
            <a:off x="2667000" y="2562225"/>
            <a:ext cx="2209800" cy="1279525"/>
            <a:chOff x="0" y="0"/>
            <a:chExt cx="1392" cy="806"/>
          </a:xfrm>
        </p:grpSpPr>
        <p:sp>
          <p:nvSpPr>
            <p:cNvPr id="11281" name="Text Box 19"/>
            <p:cNvSpPr txBox="1"/>
            <p:nvPr/>
          </p:nvSpPr>
          <p:spPr>
            <a:xfrm>
              <a:off x="0" y="0"/>
              <a:ext cx="57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(0,</a:t>
              </a:r>
              <a:r>
                <a:rPr lang="en-US" altLang="x-none" b="1" dirty="0">
                  <a:latin typeface="Arial" panose="020B0604020202020204" pitchFamily="34" charset="0"/>
                  <a:ea typeface="宋体" panose="02010600030101010101" pitchFamily="2" charset="-122"/>
                </a:rPr>
                <a:t>N)</a:t>
              </a:r>
              <a:endParaRPr lang="en-US" altLang="x-none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82" name="Text Box 20"/>
            <p:cNvSpPr txBox="1"/>
            <p:nvPr/>
          </p:nvSpPr>
          <p:spPr>
            <a:xfrm>
              <a:off x="816" y="576"/>
              <a:ext cx="57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(0,</a:t>
              </a:r>
              <a:r>
                <a:rPr lang="en-US" altLang="x-none" b="1" dirty="0">
                  <a:latin typeface="Arial" panose="020B0604020202020204" pitchFamily="34" charset="0"/>
                  <a:ea typeface="宋体" panose="02010600030101010101" pitchFamily="2" charset="-122"/>
                </a:rPr>
                <a:t>N)</a:t>
              </a:r>
              <a:endParaRPr lang="en-US" altLang="x-none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1287" name="组合 11286"/>
          <p:cNvGrpSpPr/>
          <p:nvPr/>
        </p:nvGrpSpPr>
        <p:grpSpPr>
          <a:xfrm>
            <a:off x="171450" y="623888"/>
            <a:ext cx="7643813" cy="4754562"/>
            <a:chOff x="0" y="0"/>
            <a:chExt cx="12037" cy="7488"/>
          </a:xfrm>
        </p:grpSpPr>
        <p:sp>
          <p:nvSpPr>
            <p:cNvPr id="11284" name="Text Box 24"/>
            <p:cNvSpPr txBox="1"/>
            <p:nvPr/>
          </p:nvSpPr>
          <p:spPr>
            <a:xfrm>
              <a:off x="0" y="360"/>
              <a:ext cx="1397" cy="5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(1,1)</a:t>
              </a:r>
              <a:endPara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85" name="Text Box 25"/>
            <p:cNvSpPr txBox="1"/>
            <p:nvPr/>
          </p:nvSpPr>
          <p:spPr>
            <a:xfrm>
              <a:off x="2131" y="247"/>
              <a:ext cx="1385" cy="5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(1,1)</a:t>
              </a:r>
              <a:endPara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86" name="Text Box 26"/>
            <p:cNvSpPr txBox="1"/>
            <p:nvPr/>
          </p:nvSpPr>
          <p:spPr>
            <a:xfrm>
              <a:off x="7710" y="240"/>
              <a:ext cx="1486" cy="5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(1,1)</a:t>
              </a:r>
              <a:endPara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" name="Text Box 27"/>
            <p:cNvSpPr txBox="1"/>
            <p:nvPr/>
          </p:nvSpPr>
          <p:spPr>
            <a:xfrm>
              <a:off x="6088" y="6049"/>
              <a:ext cx="1267" cy="5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(1,1)</a:t>
              </a:r>
              <a:endPara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88" name="Text Box 28"/>
            <p:cNvSpPr txBox="1"/>
            <p:nvPr/>
          </p:nvSpPr>
          <p:spPr>
            <a:xfrm>
              <a:off x="8242" y="6912"/>
              <a:ext cx="1379" cy="5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(1,1)</a:t>
              </a:r>
              <a:endPara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89" name="Text Box 29"/>
            <p:cNvSpPr txBox="1"/>
            <p:nvPr/>
          </p:nvSpPr>
          <p:spPr>
            <a:xfrm>
              <a:off x="10115" y="6912"/>
              <a:ext cx="1303" cy="5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(1,1)</a:t>
              </a:r>
              <a:endPara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90" name="Text Box 30"/>
            <p:cNvSpPr txBox="1"/>
            <p:nvPr/>
          </p:nvSpPr>
          <p:spPr>
            <a:xfrm>
              <a:off x="10737" y="5827"/>
              <a:ext cx="1300" cy="5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(0,1)</a:t>
              </a:r>
              <a:endPara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91" name="Text Box 31"/>
            <p:cNvSpPr txBox="1"/>
            <p:nvPr/>
          </p:nvSpPr>
          <p:spPr>
            <a:xfrm>
              <a:off x="10396" y="4693"/>
              <a:ext cx="1080" cy="57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(0,</a:t>
              </a:r>
              <a:r>
                <a:rPr lang="en-US" altLang="x-none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N)</a:t>
              </a:r>
              <a:endParaRPr lang="en-US" altLang="x-none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92" name="Text Box 32"/>
            <p:cNvSpPr txBox="1"/>
            <p:nvPr/>
          </p:nvSpPr>
          <p:spPr>
            <a:xfrm>
              <a:off x="10206" y="0"/>
              <a:ext cx="1271" cy="5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(1,1)</a:t>
              </a:r>
              <a:endPara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93" name="Text Box 33"/>
            <p:cNvSpPr txBox="1"/>
            <p:nvPr/>
          </p:nvSpPr>
          <p:spPr>
            <a:xfrm>
              <a:off x="10546" y="1705"/>
              <a:ext cx="1291" cy="5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(1,1)</a:t>
              </a:r>
              <a:endPara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94" name="Text Box 34"/>
            <p:cNvSpPr txBox="1"/>
            <p:nvPr/>
          </p:nvSpPr>
          <p:spPr>
            <a:xfrm>
              <a:off x="2737" y="4444"/>
              <a:ext cx="1246" cy="5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(1,1)</a:t>
              </a:r>
              <a:endPara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95" name="Text Box 35"/>
            <p:cNvSpPr txBox="1"/>
            <p:nvPr/>
          </p:nvSpPr>
          <p:spPr>
            <a:xfrm>
              <a:off x="3755" y="5329"/>
              <a:ext cx="1313" cy="5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(0,1)</a:t>
              </a:r>
              <a:endPara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79388" y="6243638"/>
            <a:ext cx="8653462" cy="5191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2" charset="0"/>
              </a:rPr>
              <a:t>假设：读者的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2" charset="0"/>
              </a:rPr>
              <a:t>‘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2" charset="0"/>
              </a:rPr>
              <a:t>电话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2" charset="0"/>
              </a:rPr>
              <a:t>’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是</a:t>
            </a:r>
            <a:r>
              <a:rPr lang="zh-CN" altLang="en-US" sz="2800" b="1" u="sng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多值属性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，其他都是</a:t>
            </a:r>
            <a:r>
              <a:rPr lang="zh-CN" altLang="en-US" sz="2800" b="1" u="sng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单值属性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.</a:t>
            </a:r>
            <a:endParaRPr lang="en-US" altLang="zh-CN" sz="2800" b="1">
              <a:solidFill>
                <a:srgbClr val="0000CC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27478</Words>
  <Application>WPS 演示</Application>
  <PresentationFormat>全屏显示(4:3)</PresentationFormat>
  <Paragraphs>2860</Paragraphs>
  <Slides>140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62</vt:i4>
      </vt:variant>
      <vt:variant>
        <vt:lpstr>幻灯片标题</vt:lpstr>
      </vt:variant>
      <vt:variant>
        <vt:i4>140</vt:i4>
      </vt:variant>
    </vt:vector>
  </HeadingPairs>
  <TitlesOfParts>
    <vt:vector size="212" baseType="lpstr">
      <vt:lpstr>Arial</vt:lpstr>
      <vt:lpstr>宋体</vt:lpstr>
      <vt:lpstr>Wingdings</vt:lpstr>
      <vt:lpstr>Times New Roman</vt:lpstr>
      <vt:lpstr>微软雅黑</vt:lpstr>
      <vt:lpstr>Arial Unicode MS</vt:lpstr>
      <vt:lpstr>Calibri</vt:lpstr>
      <vt:lpstr>Wingdings</vt:lpstr>
      <vt:lpstr>华文细黑</vt:lpstr>
      <vt:lpstr>默认设计模板</vt:lpstr>
      <vt:lpstr>Word.Picture.8</vt:lpstr>
      <vt:lpstr>Word.Picture.8</vt:lpstr>
      <vt:lpstr>Word.Picture.8</vt:lpstr>
      <vt:lpstr>Equation.KSEE3</vt:lpstr>
      <vt:lpstr>Equation.KSEE3</vt:lpstr>
      <vt:lpstr>Word.Document.8</vt:lpstr>
      <vt:lpstr>Equation.KSEE3</vt:lpstr>
      <vt:lpstr>Equation.KSEE3</vt:lpstr>
      <vt:lpstr>Equation.KSEE3</vt:lpstr>
      <vt:lpstr>Equation.KSEE3</vt:lpstr>
      <vt:lpstr>Equation.KSEE3</vt:lpstr>
      <vt:lpstr>Word.Picture.8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Chapter 6  Database Design</vt:lpstr>
      <vt:lpstr>Ch6  Database Design</vt:lpstr>
      <vt:lpstr>Ch6  Database Design</vt:lpstr>
      <vt:lpstr>Ch6  Database Design</vt:lpstr>
      <vt:lpstr>Ch6  Database Design</vt:lpstr>
      <vt:lpstr>PowerPoint 演示文稿</vt:lpstr>
      <vt:lpstr>Ch6  Database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Contents</vt:lpstr>
      <vt:lpstr>6.1 Introduction to E-R Concepts</vt:lpstr>
      <vt:lpstr>6.1 Introduction to E-R Concepts</vt:lpstr>
      <vt:lpstr>6.1 Introduction to E-R Concepts</vt:lpstr>
      <vt:lpstr>6.1 Introduction to E-R Concepts</vt:lpstr>
      <vt:lpstr>6.1 Introduction to E-R Concepts</vt:lpstr>
      <vt:lpstr>6.1 Introduction to E-R Concepts</vt:lpstr>
      <vt:lpstr>6.1 Introduction to E-R Concepts</vt:lpstr>
      <vt:lpstr>6.1 Introduction to E-R Concepts</vt:lpstr>
      <vt:lpstr>6.1 Introduction to E-R Concepts</vt:lpstr>
      <vt:lpstr>PowerPoint 演示文稿</vt:lpstr>
      <vt:lpstr>6.1 Introduction to E-R Concepts</vt:lpstr>
      <vt:lpstr>6.1 Introduction to E-R Concepts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6.1 Introduction to E-R Concepts</vt:lpstr>
      <vt:lpstr>6.1 Introduction to E-R Concepts</vt:lpstr>
      <vt:lpstr>Transformation Rule 1</vt:lpstr>
      <vt:lpstr>6.1 Introduction to E-R Concepts</vt:lpstr>
      <vt:lpstr>6.1 Introduction to E-R Concepts</vt:lpstr>
      <vt:lpstr>6.1 Introduction to E-R Concepts</vt:lpstr>
      <vt:lpstr>6.1 Introduction to E-R Concepts</vt:lpstr>
      <vt:lpstr>PowerPoint 演示文稿</vt:lpstr>
      <vt:lpstr>PowerPoint 演示文稿</vt:lpstr>
      <vt:lpstr>PowerPoint 演示文稿</vt:lpstr>
      <vt:lpstr>PowerPoint 演示文稿</vt:lpstr>
      <vt:lpstr>works_on has the connected attribute ‘percent’</vt:lpstr>
      <vt:lpstr>N-ary relationship</vt:lpstr>
      <vt:lpstr>N-ary relationship</vt:lpstr>
      <vt:lpstr>Figure 6.5(a)  Basic E-R Concepts: Entities and Attributes</vt:lpstr>
      <vt:lpstr>Figure 6.5(b)  Basic E-R Concepts: Relationships</vt:lpstr>
      <vt:lpstr>6.2 Further Details of E-R Modeling</vt:lpstr>
      <vt:lpstr>6.2 Further Details of E-R Modeling</vt:lpstr>
      <vt:lpstr>Cardinality of Entity Participation in a Relationship</vt:lpstr>
      <vt:lpstr>6.2 Further Details of E-R Modeling</vt:lpstr>
      <vt:lpstr>6.2 Further Details of E-R Modeling</vt:lpstr>
      <vt:lpstr>Figure 6.6 Examples of Relationships R between Two Entities E and F</vt:lpstr>
      <vt:lpstr>PowerPoint 演示文稿</vt:lpstr>
      <vt:lpstr>6.2 Further Details of E-R Modeling</vt:lpstr>
      <vt:lpstr>6.2 Further Details of E-R Modeling</vt:lpstr>
      <vt:lpstr>6.2 Further Details of E-R Modeling</vt:lpstr>
      <vt:lpstr>PowerPoint 演示文稿</vt:lpstr>
      <vt:lpstr>PowerPoint 演示文稿</vt:lpstr>
      <vt:lpstr>One-to-One, Many-to-Many, Many-to-One Relationships</vt:lpstr>
      <vt:lpstr>One-to-One, Many-to-Many, and Many-to-One Relationship</vt:lpstr>
      <vt:lpstr>One-to-One, Many-to-Many, and Many-to-One Relationship</vt:lpstr>
      <vt:lpstr>One-to-One, Many-to-Many, and Many-to-One Relationship</vt:lpstr>
      <vt:lpstr>One-to-One, Many-to-Many, Many-to-One Relationships</vt:lpstr>
      <vt:lpstr>PowerPoint 演示文稿</vt:lpstr>
      <vt:lpstr>N-ary Relationships</vt:lpstr>
      <vt:lpstr>N-ary Relationships</vt:lpstr>
      <vt:lpstr>N-ary Relationships</vt:lpstr>
      <vt:lpstr>Transforming Binary Relationships to Relations</vt:lpstr>
      <vt:lpstr>Rule 3. N-N Relationships</vt:lpstr>
      <vt:lpstr>Rule 3. N-N Relationships</vt:lpstr>
      <vt:lpstr>Rule 4. N-1 Relationships</vt:lpstr>
      <vt:lpstr>Rule 4. N-1 Relationships</vt:lpstr>
      <vt:lpstr>6.2 Further Details of E-R Modeling</vt:lpstr>
      <vt:lpstr>N-ary relationships的转换</vt:lpstr>
      <vt:lpstr>6.3  Additional E-R Concepts</vt:lpstr>
      <vt:lpstr>6.3  Additional E-R Concepts</vt:lpstr>
      <vt:lpstr>6.3  Additional E-R Concepts</vt:lpstr>
      <vt:lpstr>6.3  Additional E-R Concepts</vt:lpstr>
      <vt:lpstr>6.3  Additional E-R Concepts</vt:lpstr>
      <vt:lpstr>6.3  Additional E-R Concepts</vt:lpstr>
      <vt:lpstr>6.4  Case Study</vt:lpstr>
      <vt:lpstr>PowerPoint 演示文稿</vt:lpstr>
      <vt:lpstr>6.4  Case Study</vt:lpstr>
      <vt:lpstr>6.4  Case Study（例6.4.1）</vt:lpstr>
      <vt:lpstr>6.4  Case Study（例6.4.2）</vt:lpstr>
      <vt:lpstr>6.4  Case Study（例6.4.3）</vt:lpstr>
      <vt:lpstr>6.4  Case Study（例6.4.4）</vt:lpstr>
      <vt:lpstr>6.4 Case Study</vt:lpstr>
      <vt:lpstr>PowerPoint 演示文稿</vt:lpstr>
      <vt:lpstr>6.4.1  Case Study one</vt:lpstr>
      <vt:lpstr>6.4.1  Case Study one</vt:lpstr>
      <vt:lpstr>6.4.1  Case Study one</vt:lpstr>
      <vt:lpstr>6.4.1  Case Study one</vt:lpstr>
      <vt:lpstr>6.4.1  Case Study one</vt:lpstr>
      <vt:lpstr>6.4.1  Case Study one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6.4 Case Study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6.4 Case Study</vt:lpstr>
      <vt:lpstr>PowerPoint 演示文稿</vt:lpstr>
      <vt:lpstr>问题1：ER模型设计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6.4 Case Study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Case Study 4: 邮件管理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njujack</cp:lastModifiedBy>
  <cp:revision>896</cp:revision>
  <dcterms:created xsi:type="dcterms:W3CDTF">2014-03-30T14:52:00Z</dcterms:created>
  <dcterms:modified xsi:type="dcterms:W3CDTF">2018-05-09T09:27:23Z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