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141"/>
  </p:handoutMasterIdLst>
  <p:sldIdLst>
    <p:sldId id="256" r:id="rId3"/>
    <p:sldId id="306" r:id="rId4"/>
    <p:sldId id="336" r:id="rId5"/>
    <p:sldId id="2959" r:id="rId6"/>
    <p:sldId id="2960" r:id="rId7"/>
    <p:sldId id="2961" r:id="rId8"/>
    <p:sldId id="2962" r:id="rId9"/>
    <p:sldId id="473" r:id="rId10"/>
    <p:sldId id="337" r:id="rId11"/>
    <p:sldId id="487" r:id="rId12"/>
    <p:sldId id="488" r:id="rId13"/>
    <p:sldId id="489" r:id="rId14"/>
    <p:sldId id="490" r:id="rId15"/>
    <p:sldId id="491" r:id="rId16"/>
    <p:sldId id="492" r:id="rId17"/>
    <p:sldId id="493" r:id="rId18"/>
    <p:sldId id="495" r:id="rId19"/>
    <p:sldId id="496" r:id="rId20"/>
    <p:sldId id="497" r:id="rId21"/>
    <p:sldId id="414" r:id="rId22"/>
    <p:sldId id="499" r:id="rId23"/>
    <p:sldId id="2159" r:id="rId24"/>
    <p:sldId id="474" r:id="rId25"/>
    <p:sldId id="475" r:id="rId26"/>
    <p:sldId id="476" r:id="rId27"/>
    <p:sldId id="498" r:id="rId28"/>
    <p:sldId id="338" r:id="rId29"/>
    <p:sldId id="500" r:id="rId30"/>
    <p:sldId id="339" r:id="rId31"/>
    <p:sldId id="878" r:id="rId33"/>
    <p:sldId id="881" r:id="rId34"/>
    <p:sldId id="340" r:id="rId35"/>
    <p:sldId id="341" r:id="rId36"/>
    <p:sldId id="342" r:id="rId37"/>
    <p:sldId id="343" r:id="rId38"/>
    <p:sldId id="1979" r:id="rId39"/>
    <p:sldId id="345" r:id="rId40"/>
    <p:sldId id="346" r:id="rId41"/>
    <p:sldId id="347" r:id="rId42"/>
    <p:sldId id="2161" r:id="rId43"/>
    <p:sldId id="348" r:id="rId44"/>
    <p:sldId id="501" r:id="rId45"/>
    <p:sldId id="502" r:id="rId46"/>
    <p:sldId id="503" r:id="rId47"/>
    <p:sldId id="504" r:id="rId48"/>
    <p:sldId id="3088" r:id="rId49"/>
    <p:sldId id="505" r:id="rId50"/>
    <p:sldId id="506" r:id="rId51"/>
    <p:sldId id="2074" r:id="rId52"/>
    <p:sldId id="438" r:id="rId53"/>
    <p:sldId id="349" r:id="rId54"/>
    <p:sldId id="350" r:id="rId55"/>
    <p:sldId id="3089" r:id="rId56"/>
    <p:sldId id="3090" r:id="rId57"/>
    <p:sldId id="3091" r:id="rId58"/>
    <p:sldId id="3092" r:id="rId59"/>
    <p:sldId id="351" r:id="rId60"/>
    <p:sldId id="463" r:id="rId61"/>
    <p:sldId id="352" r:id="rId62"/>
    <p:sldId id="464" r:id="rId63"/>
    <p:sldId id="465" r:id="rId64"/>
    <p:sldId id="353" r:id="rId65"/>
    <p:sldId id="354" r:id="rId66"/>
    <p:sldId id="415" r:id="rId67"/>
    <p:sldId id="355" r:id="rId68"/>
    <p:sldId id="356" r:id="rId69"/>
    <p:sldId id="1009" r:id="rId70"/>
    <p:sldId id="357" r:id="rId71"/>
    <p:sldId id="1011" r:id="rId72"/>
    <p:sldId id="520" r:id="rId73"/>
    <p:sldId id="483" r:id="rId74"/>
    <p:sldId id="358" r:id="rId75"/>
    <p:sldId id="484" r:id="rId76"/>
    <p:sldId id="411" r:id="rId77"/>
    <p:sldId id="413" r:id="rId78"/>
    <p:sldId id="412" r:id="rId79"/>
    <p:sldId id="485" r:id="rId80"/>
    <p:sldId id="365" r:id="rId81"/>
    <p:sldId id="416" r:id="rId82"/>
    <p:sldId id="366" r:id="rId83"/>
    <p:sldId id="367" r:id="rId84"/>
    <p:sldId id="466" r:id="rId85"/>
    <p:sldId id="368" r:id="rId86"/>
    <p:sldId id="369" r:id="rId87"/>
    <p:sldId id="370" r:id="rId88"/>
    <p:sldId id="1078" r:id="rId89"/>
    <p:sldId id="1079" r:id="rId90"/>
    <p:sldId id="371" r:id="rId91"/>
    <p:sldId id="373" r:id="rId92"/>
    <p:sldId id="374" r:id="rId93"/>
    <p:sldId id="417" r:id="rId94"/>
    <p:sldId id="375" r:id="rId95"/>
    <p:sldId id="376" r:id="rId96"/>
    <p:sldId id="377" r:id="rId97"/>
    <p:sldId id="378" r:id="rId98"/>
    <p:sldId id="379" r:id="rId99"/>
    <p:sldId id="380" r:id="rId100"/>
    <p:sldId id="383" r:id="rId101"/>
    <p:sldId id="381" r:id="rId102"/>
    <p:sldId id="440" r:id="rId103"/>
    <p:sldId id="486" r:id="rId104"/>
    <p:sldId id="372" r:id="rId105"/>
    <p:sldId id="384" r:id="rId106"/>
    <p:sldId id="385" r:id="rId107"/>
    <p:sldId id="386" r:id="rId108"/>
    <p:sldId id="387" r:id="rId109"/>
    <p:sldId id="467" r:id="rId110"/>
    <p:sldId id="388" r:id="rId111"/>
    <p:sldId id="450" r:id="rId112"/>
    <p:sldId id="455" r:id="rId113"/>
    <p:sldId id="456" r:id="rId114"/>
    <p:sldId id="457" r:id="rId115"/>
    <p:sldId id="507" r:id="rId116"/>
    <p:sldId id="382" r:id="rId117"/>
    <p:sldId id="1587" r:id="rId118"/>
    <p:sldId id="418" r:id="rId119"/>
    <p:sldId id="439" r:id="rId120"/>
    <p:sldId id="1588" r:id="rId121"/>
    <p:sldId id="458" r:id="rId122"/>
    <p:sldId id="389" r:id="rId123"/>
    <p:sldId id="459" r:id="rId124"/>
    <p:sldId id="2270" r:id="rId125"/>
    <p:sldId id="390" r:id="rId126"/>
    <p:sldId id="508" r:id="rId127"/>
    <p:sldId id="460" r:id="rId128"/>
    <p:sldId id="441" r:id="rId129"/>
    <p:sldId id="442" r:id="rId130"/>
    <p:sldId id="443" r:id="rId131"/>
    <p:sldId id="444" r:id="rId132"/>
    <p:sldId id="1128" r:id="rId133"/>
    <p:sldId id="446" r:id="rId134"/>
    <p:sldId id="1129" r:id="rId135"/>
    <p:sldId id="392" r:id="rId136"/>
    <p:sldId id="393" r:id="rId137"/>
    <p:sldId id="448" r:id="rId138"/>
    <p:sldId id="449" r:id="rId139"/>
    <p:sldId id="2271" r:id="rId140"/>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Times New Roman" panose="02020603050405020304" pitchFamily="2"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A50021"/>
    <a:srgbClr val="3333FF"/>
    <a:srgbClr val="993366"/>
    <a:srgbClr val="CCFFFF"/>
    <a:srgbClr val="66FFFF"/>
    <a:srgbClr val="996600"/>
    <a:srgbClr val="C0C0C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025"/>
        <p:guide pos="2880"/>
      </p:guideLst>
    </p:cSldViewPr>
  </p:slideViewPr>
  <p:gridSpacing cx="72005" cy="72005"/>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4" Type="http://schemas.openxmlformats.org/officeDocument/2006/relationships/tableStyles" Target="tableStyles.xml"/><Relationship Id="rId143" Type="http://schemas.openxmlformats.org/officeDocument/2006/relationships/viewProps" Target="viewProps.xml"/><Relationship Id="rId142" Type="http://schemas.openxmlformats.org/officeDocument/2006/relationships/presProps" Target="presProps.xml"/><Relationship Id="rId141" Type="http://schemas.openxmlformats.org/officeDocument/2006/relationships/handoutMaster" Target="handoutMasters/handoutMaster1.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hdr" sz="quarter"/>
          </p:nvPr>
        </p:nvSpPr>
        <p:spPr>
          <a:xfrm>
            <a:off x="0" y="0"/>
            <a:ext cx="2971800" cy="457200"/>
          </a:xfrm>
          <a:prstGeom prst="rect">
            <a:avLst/>
          </a:prstGeom>
          <a:noFill/>
          <a:ln w="9525">
            <a:noFill/>
            <a:miter/>
          </a:ln>
        </p:spPr>
        <p:txBody>
          <a:bodyPr/>
          <a:p>
            <a:pPr lvl="0" algn="l" eaLnBrk="1" fontAlgn="base" hangingPunct="1"/>
            <a:endParaRPr lang="zh-CN" altLang="en-US" sz="1200" strike="noStrike" noProof="1" dirty="0">
              <a:ea typeface="宋体" panose="02010600030101010101" pitchFamily="2" charset="-122"/>
            </a:endParaRPr>
          </a:p>
        </p:txBody>
      </p:sp>
      <p:sp>
        <p:nvSpPr>
          <p:cNvPr id="2051" name="Rectangle 3"/>
          <p:cNvSpPr>
            <a:spLocks noGrp="1"/>
          </p:cNvSpPr>
          <p:nvPr>
            <p:ph type="dt" idx="1"/>
          </p:nvPr>
        </p:nvSpPr>
        <p:spPr>
          <a:xfrm>
            <a:off x="3886200" y="0"/>
            <a:ext cx="2971800" cy="457200"/>
          </a:xfrm>
          <a:prstGeom prst="rect">
            <a:avLst/>
          </a:prstGeom>
          <a:noFill/>
          <a:ln w="9525">
            <a:noFill/>
            <a:miter/>
          </a:ln>
        </p:spPr>
        <p:txBody>
          <a:bodyPr/>
          <a:p>
            <a:pPr lvl="0" algn="r" eaLnBrk="1" fontAlgn="base" hangingPunct="1"/>
            <a:endParaRPr lang="en-US" altLang="x-none" sz="1200" strike="noStrike" noProof="1" dirty="0">
              <a:ea typeface="宋体" panose="02010600030101010101" pitchFamily="2" charset="-122"/>
            </a:endParaRPr>
          </a:p>
        </p:txBody>
      </p:sp>
      <p:sp>
        <p:nvSpPr>
          <p:cNvPr id="2052" name="Rectangle 4"/>
          <p:cNvSpPr>
            <a:spLocks noGrp="1"/>
          </p:cNvSpPr>
          <p:nvPr>
            <p:ph type="sldImg"/>
          </p:nvPr>
        </p:nvSpPr>
        <p:spPr>
          <a:xfrm>
            <a:off x="1143000" y="685800"/>
            <a:ext cx="4572000" cy="3429000"/>
          </a:xfrm>
          <a:prstGeom prst="rect">
            <a:avLst/>
          </a:prstGeom>
          <a:noFill/>
          <a:ln w="9525">
            <a:noFill/>
          </a:ln>
        </p:spPr>
      </p:sp>
      <p:sp>
        <p:nvSpPr>
          <p:cNvPr id="2053" name="Rectangle 5"/>
          <p:cNvSpPr>
            <a:spLocks noGrp="1"/>
          </p:cNvSpPr>
          <p:nvPr>
            <p:ph type="body" sz="quarter"/>
          </p:nvPr>
        </p:nvSpPr>
        <p:spPr>
          <a:xfrm>
            <a:off x="914400" y="4343400"/>
            <a:ext cx="50292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2054" name="Rectangle 6"/>
          <p:cNvSpPr>
            <a:spLocks noGrp="1"/>
          </p:cNvSpPr>
          <p:nvPr>
            <p:ph type="ftr" sz="quarter" idx="4"/>
          </p:nvPr>
        </p:nvSpPr>
        <p:spPr>
          <a:xfrm>
            <a:off x="0" y="8686800"/>
            <a:ext cx="2971800" cy="457200"/>
          </a:xfrm>
          <a:prstGeom prst="rect">
            <a:avLst/>
          </a:prstGeom>
          <a:noFill/>
          <a:ln w="9525">
            <a:noFill/>
            <a:miter/>
          </a:ln>
        </p:spPr>
        <p:txBody>
          <a:bodyPr anchor="b"/>
          <a:p>
            <a:pPr lvl="0" algn="l" eaLnBrk="1" fontAlgn="base" hangingPunct="1"/>
            <a:endParaRPr lang="en-US" altLang="x-none" sz="1200" strike="noStrike" noProof="1" dirty="0">
              <a:ea typeface="宋体" panose="02010600030101010101" pitchFamily="2" charset="-122"/>
            </a:endParaRPr>
          </a:p>
        </p:txBody>
      </p:sp>
      <p:sp>
        <p:nvSpPr>
          <p:cNvPr id="2055" name="Rectangle 7"/>
          <p:cNvSpPr>
            <a:spLocks noGrp="1"/>
          </p:cNvSpPr>
          <p:nvPr>
            <p:ph type="sldNum" sz="quarter" idx="5"/>
          </p:nvPr>
        </p:nvSpPr>
        <p:spPr>
          <a:xfrm>
            <a:off x="3886200" y="8686800"/>
            <a:ext cx="2971800" cy="457200"/>
          </a:xfrm>
          <a:prstGeom prst="rect">
            <a:avLst/>
          </a:prstGeom>
          <a:noFill/>
          <a:ln w="9525">
            <a:noFill/>
            <a:miter/>
          </a:ln>
        </p:spPr>
        <p:txBody>
          <a:bodyPr anchor="b"/>
          <a:p>
            <a:pPr lvl="0" algn="r" eaLnBrk="1" fontAlgn="base" hangingPunct="1"/>
            <a:fld id="{9A0DB2DC-4C9A-4742-B13C-FB6460FD3503}" type="slidenum">
              <a:rPr lang="zh-CN" altLang="en-US"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XZ </a:t>
            </a:r>
            <a:r>
              <a:rPr lang="zh-CN" altLang="en-US"/>
              <a:t>是集合</a:t>
            </a:r>
            <a:r>
              <a:rPr lang="en-US" altLang="zh-CN"/>
              <a:t>X</a:t>
            </a:r>
            <a:r>
              <a:rPr lang="zh-CN" altLang="en-US"/>
              <a:t>和集合</a:t>
            </a:r>
            <a:r>
              <a:rPr lang="en-US" altLang="zh-CN"/>
              <a:t>Z</a:t>
            </a:r>
            <a:r>
              <a:rPr lang="zh-CN" altLang="en-US"/>
              <a:t>的并集，</a:t>
            </a:r>
            <a:r>
              <a:rPr lang="zh-CN" altLang="zh-CN"/>
              <a:t>是  </a:t>
            </a:r>
            <a:r>
              <a:rPr lang="en-US" altLang="zh-CN"/>
              <a:t>X</a:t>
            </a:r>
            <a:r>
              <a:rPr lang="en-US" altLang="zh-CN">
                <a:latin typeface="微软雅黑" panose="020B0503020204020204" charset="-122"/>
                <a:ea typeface="微软雅黑" panose="020B0503020204020204" charset="-122"/>
              </a:rPr>
              <a:t>∪Z </a:t>
            </a:r>
            <a:r>
              <a:rPr lang="zh-CN" altLang="en-US">
                <a:latin typeface="微软雅黑" panose="020B0503020204020204" charset="-122"/>
                <a:ea typeface="微软雅黑" panose="020B0503020204020204" charset="-122"/>
              </a:rPr>
              <a:t>的一种简化表示</a:t>
            </a:r>
            <a:endParaRPr lang="zh-CN" altLang="en-US">
              <a:latin typeface="微软雅黑" panose="020B0503020204020204" charset="-122"/>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List a minimal set of functional dependencies satisfied by the table, below, where we assume that it is the intent of the designer that exactly this set of rows lies in the table. Once again, we point out that it is unusual to derive FDs from the content of a table. Normally we determine functional dependencies from understanding the data items and rules of the enterprise.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en-US" altLang="zh-CN"/>
              <a:t>List a minimal set of functional dependencies satisfied by the table, below, where we assume that it is the intent of the designer that exactly this set of rows lies in the table. Once again, we point out that it is unusual to derive FDs from the content of a table. Normally we determine functional dependencies from understanding the data items and rules of the enterprise.</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采用由简单到复杂的思路，首先考虑单个属性之间的函数依赖（共</a:t>
            </a:r>
            <a:r>
              <a:rPr lang="en-US" altLang="zh-CN"/>
              <a:t>12</a:t>
            </a:r>
            <a:r>
              <a:rPr lang="zh-CN" altLang="en-US"/>
              <a:t>种情况）</a:t>
            </a:r>
            <a:r>
              <a:rPr lang="zh-CN" altLang="zh-CN"/>
              <a:t>。</a:t>
            </a:r>
            <a:r>
              <a:rPr lang="zh-CN" altLang="zh-CN">
                <a:sym typeface="+mn-ea"/>
              </a:rPr>
              <a:t>（注：不考虑应用 </a:t>
            </a:r>
            <a:r>
              <a:rPr lang="en-US" altLang="zh-CN">
                <a:sym typeface="+mn-ea"/>
              </a:rPr>
              <a:t>Inclusion rule </a:t>
            </a:r>
            <a:r>
              <a:rPr lang="zh-CN" altLang="zh-CN">
                <a:sym typeface="+mn-ea"/>
              </a:rPr>
              <a:t>可以得到的平凡函数依赖）</a:t>
            </a:r>
            <a:endParaRPr lang="zh-CN" altLang="zh-CN">
              <a:sym typeface="+mn-ea"/>
            </a:endParaRPr>
          </a:p>
          <a:p>
            <a:r>
              <a:rPr lang="zh-CN" altLang="zh-CN"/>
              <a:t>具体思考过程如下：</a:t>
            </a:r>
            <a:endParaRPr lang="zh-CN" altLang="zh-CN"/>
          </a:p>
          <a:p>
            <a:r>
              <a:rPr lang="en-US" altLang="zh-CN"/>
              <a:t>1</a:t>
            </a:r>
            <a:r>
              <a:rPr lang="zh-CN" altLang="en-US"/>
              <a:t>、根据各个属性上的取值分布情况，可以快速排除或确认某些函数依赖（如下所述）</a:t>
            </a:r>
            <a:endParaRPr lang="zh-CN" altLang="en-US"/>
          </a:p>
          <a:p>
            <a:r>
              <a:rPr lang="en-US" altLang="zh-CN"/>
              <a:t>2</a:t>
            </a:r>
            <a:r>
              <a:rPr lang="zh-CN" altLang="en-US"/>
              <a:t>、因为</a:t>
            </a:r>
            <a:r>
              <a:rPr lang="en-US" altLang="zh-CN"/>
              <a:t>“</a:t>
            </a:r>
            <a:r>
              <a:rPr lang="zh-CN" altLang="en-US"/>
              <a:t>所有元组在属性</a:t>
            </a:r>
            <a:r>
              <a:rPr lang="en-US" altLang="zh-CN"/>
              <a:t>B</a:t>
            </a:r>
            <a:r>
              <a:rPr lang="zh-CN" altLang="en-US"/>
              <a:t>上的取值都相等，在其他属性上都有取值不等的情况</a:t>
            </a:r>
            <a:r>
              <a:rPr lang="en-US" altLang="zh-CN"/>
              <a:t>”</a:t>
            </a:r>
            <a:r>
              <a:rPr lang="zh-CN" altLang="en-US"/>
              <a:t>，因此有如下结论：</a:t>
            </a:r>
            <a:endParaRPr lang="zh-CN" altLang="en-US"/>
          </a:p>
          <a:p>
            <a:r>
              <a:rPr lang="zh-CN" altLang="en-US"/>
              <a:t>      </a:t>
            </a:r>
            <a:r>
              <a:rPr lang="en-US" altLang="zh-CN"/>
              <a:t>1</a:t>
            </a:r>
            <a:r>
              <a:rPr lang="zh-CN" altLang="en-US"/>
              <a:t>）所有</a:t>
            </a:r>
            <a:r>
              <a:rPr lang="en-US" altLang="zh-CN"/>
              <a:t>‘</a:t>
            </a:r>
            <a:r>
              <a:rPr lang="zh-CN" altLang="en-US"/>
              <a:t>以</a:t>
            </a:r>
            <a:r>
              <a:rPr lang="en-US" altLang="zh-CN"/>
              <a:t>B</a:t>
            </a:r>
            <a:r>
              <a:rPr lang="zh-CN" altLang="en-US"/>
              <a:t>作为决定因素</a:t>
            </a:r>
            <a:r>
              <a:rPr lang="en-US" altLang="zh-CN"/>
              <a:t>’</a:t>
            </a:r>
            <a:r>
              <a:rPr lang="zh-CN" altLang="en-US"/>
              <a:t>的函数依赖都不成立；     </a:t>
            </a:r>
            <a:r>
              <a:rPr lang="en-US" altLang="zh-CN"/>
              <a:t>2</a:t>
            </a:r>
            <a:r>
              <a:rPr lang="zh-CN" altLang="en-US"/>
              <a:t>）所有</a:t>
            </a:r>
            <a:r>
              <a:rPr lang="en-US" altLang="zh-CN"/>
              <a:t>‘</a:t>
            </a:r>
            <a:r>
              <a:rPr lang="zh-CN" altLang="en-US"/>
              <a:t>以</a:t>
            </a:r>
            <a:r>
              <a:rPr lang="en-US" altLang="zh-CN"/>
              <a:t>B</a:t>
            </a:r>
            <a:r>
              <a:rPr lang="zh-CN" altLang="en-US"/>
              <a:t>作为依赖因素</a:t>
            </a:r>
            <a:r>
              <a:rPr lang="en-US" altLang="zh-CN"/>
              <a:t>’</a:t>
            </a:r>
            <a:r>
              <a:rPr lang="zh-CN" altLang="en-US"/>
              <a:t>的函数依赖都成立。</a:t>
            </a:r>
            <a:endParaRPr lang="zh-CN" altLang="en-US"/>
          </a:p>
          <a:p>
            <a:r>
              <a:rPr lang="en-US" altLang="zh-CN"/>
              <a:t>3</a:t>
            </a:r>
            <a:r>
              <a:rPr lang="zh-CN" altLang="en-US"/>
              <a:t>、对剩下的另外</a:t>
            </a:r>
            <a:r>
              <a:rPr lang="en-US" altLang="zh-CN"/>
              <a:t>6</a:t>
            </a:r>
            <a:r>
              <a:rPr lang="zh-CN" altLang="en-US"/>
              <a:t>种情况，分别用函数依赖的定义进行检查。例如：对于</a:t>
            </a:r>
            <a:r>
              <a:rPr lang="en-US" altLang="zh-CN"/>
              <a:t>A</a:t>
            </a:r>
            <a:r>
              <a:rPr lang="en-US" altLang="zh-CN">
                <a:cs typeface="宋体" panose="02010600030101010101" pitchFamily="2" charset="-122"/>
              </a:rPr>
              <a:t>→C</a:t>
            </a:r>
            <a:r>
              <a:rPr lang="zh-CN" altLang="en-US">
                <a:cs typeface="宋体" panose="02010600030101010101" pitchFamily="2" charset="-122"/>
              </a:rPr>
              <a:t>，如果能够从该关系中找到</a:t>
            </a:r>
            <a:r>
              <a:rPr lang="en-US" altLang="zh-CN">
                <a:cs typeface="宋体" panose="02010600030101010101" pitchFamily="2" charset="-122"/>
              </a:rPr>
              <a:t>‘</a:t>
            </a:r>
            <a:r>
              <a:rPr lang="zh-CN" altLang="en-US">
                <a:cs typeface="宋体" panose="02010600030101010101" pitchFamily="2" charset="-122"/>
              </a:rPr>
              <a:t>反例</a:t>
            </a:r>
            <a:r>
              <a:rPr lang="en-US" altLang="zh-CN">
                <a:cs typeface="宋体" panose="02010600030101010101" pitchFamily="2" charset="-122"/>
              </a:rPr>
              <a:t>’</a:t>
            </a:r>
            <a:r>
              <a:rPr lang="zh-CN" altLang="en-US">
                <a:cs typeface="宋体" panose="02010600030101010101" pitchFamily="2" charset="-122"/>
              </a:rPr>
              <a:t>（即找到两个元组，它们在</a:t>
            </a:r>
            <a:r>
              <a:rPr lang="en-US" altLang="zh-CN">
                <a:cs typeface="宋体" panose="02010600030101010101" pitchFamily="2" charset="-122"/>
              </a:rPr>
              <a:t>A</a:t>
            </a:r>
            <a:r>
              <a:rPr lang="zh-CN" altLang="en-US">
                <a:cs typeface="宋体" panose="02010600030101010101" pitchFamily="2" charset="-122"/>
              </a:rPr>
              <a:t>上的取值相同但在</a:t>
            </a:r>
            <a:r>
              <a:rPr lang="en-US" altLang="zh-CN">
                <a:cs typeface="宋体" panose="02010600030101010101" pitchFamily="2" charset="-122"/>
              </a:rPr>
              <a:t>C</a:t>
            </a:r>
            <a:r>
              <a:rPr lang="zh-CN" altLang="en-US">
                <a:cs typeface="宋体" panose="02010600030101010101" pitchFamily="2" charset="-122"/>
              </a:rPr>
              <a:t>上的取值不同），则</a:t>
            </a:r>
            <a:r>
              <a:rPr lang="en-US" altLang="zh-CN">
                <a:cs typeface="宋体" panose="02010600030101010101" pitchFamily="2" charset="-122"/>
              </a:rPr>
              <a:t>A</a:t>
            </a:r>
            <a:r>
              <a:rPr lang="en-US" altLang="zh-CN">
                <a:cs typeface="宋体" panose="02010600030101010101" pitchFamily="2" charset="-122"/>
                <a:sym typeface="+mn-ea"/>
              </a:rPr>
              <a:t>→C</a:t>
            </a:r>
            <a:r>
              <a:rPr lang="zh-CN" altLang="en-US">
                <a:cs typeface="宋体" panose="02010600030101010101" pitchFamily="2" charset="-122"/>
                <a:sym typeface="+mn-ea"/>
              </a:rPr>
              <a:t>不成立；否则（即找不到反例），则</a:t>
            </a:r>
            <a:r>
              <a:rPr lang="en-US" altLang="zh-CN">
                <a:sym typeface="+mn-ea"/>
              </a:rPr>
              <a:t>A</a:t>
            </a:r>
            <a:r>
              <a:rPr lang="en-US" altLang="zh-CN">
                <a:cs typeface="宋体" panose="02010600030101010101" pitchFamily="2" charset="-122"/>
                <a:sym typeface="+mn-ea"/>
              </a:rPr>
              <a:t>→C</a:t>
            </a:r>
            <a:r>
              <a:rPr lang="zh-CN" altLang="en-US">
                <a:cs typeface="宋体" panose="02010600030101010101" pitchFamily="2" charset="-122"/>
                <a:sym typeface="+mn-ea"/>
              </a:rPr>
              <a:t>成立。</a:t>
            </a:r>
            <a:endParaRPr lang="zh-CN" altLang="en-US">
              <a:cs typeface="宋体" panose="02010600030101010101" pitchFamily="2" charset="-122"/>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还有一种情况，能够帮助我们快速确认某些函数依赖。</a:t>
            </a:r>
            <a:endParaRPr lang="zh-CN" altLang="en-US"/>
          </a:p>
          <a:p>
            <a:r>
              <a:rPr lang="zh-CN" altLang="en-US"/>
              <a:t>在本例中，任意两个元组在属性</a:t>
            </a:r>
            <a:r>
              <a:rPr lang="en-US" altLang="zh-CN"/>
              <a:t>D</a:t>
            </a:r>
            <a:r>
              <a:rPr lang="zh-CN" altLang="en-US"/>
              <a:t>上的取值都不相等（即属性</a:t>
            </a:r>
            <a:r>
              <a:rPr lang="en-US" altLang="zh-CN"/>
              <a:t>D</a:t>
            </a:r>
            <a:r>
              <a:rPr lang="zh-CN" altLang="en-US"/>
              <a:t>的取值，在该关系中具有唯一性），那么，所有</a:t>
            </a:r>
            <a:r>
              <a:rPr lang="en-US" altLang="zh-CN"/>
              <a:t>‘</a:t>
            </a:r>
            <a:r>
              <a:rPr lang="zh-CN" altLang="en-US"/>
              <a:t>以属性</a:t>
            </a:r>
            <a:r>
              <a:rPr lang="en-US" altLang="zh-CN"/>
              <a:t>D</a:t>
            </a:r>
            <a:r>
              <a:rPr lang="zh-CN" altLang="en-US"/>
              <a:t>作为决定因素</a:t>
            </a:r>
            <a:r>
              <a:rPr lang="en-US" altLang="zh-CN"/>
              <a:t>’</a:t>
            </a:r>
            <a:r>
              <a:rPr lang="zh-CN" altLang="en-US"/>
              <a:t>的函数都成立！（因为找不到</a:t>
            </a:r>
            <a:r>
              <a:rPr lang="en-US" altLang="zh-CN"/>
              <a:t>‘</a:t>
            </a:r>
            <a:r>
              <a:rPr lang="zh-CN" altLang="en-US"/>
              <a:t>不满足函数依赖要求</a:t>
            </a:r>
            <a:r>
              <a:rPr lang="en-US" altLang="zh-CN"/>
              <a:t>’</a:t>
            </a:r>
            <a:r>
              <a:rPr lang="zh-CN" altLang="en-US"/>
              <a:t>的一对元组）</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第一，为了简化工作，这里不需要考虑右边的依赖因素是</a:t>
            </a:r>
            <a:r>
              <a:rPr lang="en-US" altLang="zh-CN"/>
              <a:t>‘</a:t>
            </a:r>
            <a:r>
              <a:rPr lang="zh-CN" altLang="en-US"/>
              <a:t>多个属性</a:t>
            </a:r>
            <a:r>
              <a:rPr lang="en-US" altLang="zh-CN"/>
              <a:t>’</a:t>
            </a:r>
            <a:r>
              <a:rPr lang="zh-CN" altLang="en-US"/>
              <a:t>的情况！（原因：如果存在这样的函数依赖，那么一定可以通过我们所找到的右边是单个属性的函数依赖，然后调用</a:t>
            </a:r>
            <a:r>
              <a:rPr lang="en-US" altLang="zh-CN"/>
              <a:t>‘</a:t>
            </a:r>
            <a:r>
              <a:rPr lang="zh-CN" altLang="en-US"/>
              <a:t>合并规则</a:t>
            </a:r>
            <a:r>
              <a:rPr lang="en-US" altLang="zh-CN"/>
              <a:t>’</a:t>
            </a:r>
            <a:r>
              <a:rPr lang="zh-CN" altLang="en-US"/>
              <a:t>推理得到）</a:t>
            </a:r>
            <a:endParaRPr lang="zh-CN" altLang="en-US"/>
          </a:p>
          <a:p>
            <a:endParaRPr lang="zh-CN" altLang="en-US"/>
          </a:p>
          <a:p>
            <a:r>
              <a:rPr lang="zh-CN" altLang="en-US"/>
              <a:t>第二，在本例中</a:t>
            </a:r>
            <a:endParaRPr lang="zh-CN" altLang="en-US"/>
          </a:p>
          <a:p>
            <a:r>
              <a:rPr lang="zh-CN" altLang="en-US"/>
              <a:t>    </a:t>
            </a:r>
            <a:r>
              <a:rPr lang="en-US" altLang="zh-CN"/>
              <a:t>1</a:t>
            </a:r>
            <a:r>
              <a:rPr lang="zh-CN" altLang="en-US"/>
              <a:t>）如果左边含属性</a:t>
            </a:r>
            <a:r>
              <a:rPr lang="en-US" altLang="zh-CN"/>
              <a:t>D</a:t>
            </a:r>
            <a:r>
              <a:rPr lang="zh-CN" altLang="en-US"/>
              <a:t>，那么这样的函数依赖肯定成立，且</a:t>
            </a:r>
            <a:r>
              <a:rPr lang="en-US" altLang="zh-CN"/>
              <a:t>/</a:t>
            </a:r>
            <a:r>
              <a:rPr lang="zh-CN" altLang="en-US"/>
              <a:t>但  可以通过我们已经找到的</a:t>
            </a:r>
            <a:r>
              <a:rPr lang="en-US" altLang="zh-CN"/>
              <a:t>D</a:t>
            </a:r>
            <a:r>
              <a:rPr lang="en-US" altLang="zh-CN">
                <a:cs typeface="宋体" panose="02010600030101010101" pitchFamily="2" charset="-122"/>
              </a:rPr>
              <a:t>→ABC</a:t>
            </a:r>
            <a:r>
              <a:rPr lang="zh-CN" altLang="en-US">
                <a:cs typeface="宋体" panose="02010600030101010101" pitchFamily="2" charset="-122"/>
              </a:rPr>
              <a:t>推导得到；</a:t>
            </a:r>
            <a:endParaRPr lang="zh-CN" altLang="en-US">
              <a:cs typeface="宋体" panose="02010600030101010101" pitchFamily="2" charset="-122"/>
            </a:endParaRPr>
          </a:p>
          <a:p>
            <a:r>
              <a:rPr lang="zh-CN" altLang="en-US">
                <a:cs typeface="宋体" panose="02010600030101010101" pitchFamily="2" charset="-122"/>
              </a:rPr>
              <a:t>    </a:t>
            </a:r>
            <a:r>
              <a:rPr lang="en-US" altLang="zh-CN">
                <a:cs typeface="宋体" panose="02010600030101010101" pitchFamily="2" charset="-122"/>
              </a:rPr>
              <a:t>2</a:t>
            </a:r>
            <a:r>
              <a:rPr lang="zh-CN" altLang="en-US">
                <a:cs typeface="宋体" panose="02010600030101010101" pitchFamily="2" charset="-122"/>
              </a:rPr>
              <a:t>）如果存在一个左边含属性</a:t>
            </a:r>
            <a:r>
              <a:rPr lang="en-US" altLang="zh-CN">
                <a:cs typeface="宋体" panose="02010600030101010101" pitchFamily="2" charset="-122"/>
              </a:rPr>
              <a:t>B</a:t>
            </a:r>
            <a:r>
              <a:rPr lang="zh-CN" altLang="en-US">
                <a:cs typeface="宋体" panose="02010600030101010101" pitchFamily="2" charset="-122"/>
              </a:rPr>
              <a:t>的函数依赖</a:t>
            </a:r>
            <a:r>
              <a:rPr lang="en-US" altLang="zh-CN">
                <a:cs typeface="宋体" panose="02010600030101010101" pitchFamily="2" charset="-122"/>
              </a:rPr>
              <a:t>F1</a:t>
            </a:r>
            <a:r>
              <a:rPr lang="zh-CN" altLang="en-US">
                <a:cs typeface="宋体" panose="02010600030101010101" pitchFamily="2" charset="-122"/>
              </a:rPr>
              <a:t>，那么一定存在着另一个左边不含属性</a:t>
            </a:r>
            <a:r>
              <a:rPr lang="en-US" altLang="zh-CN">
                <a:cs typeface="宋体" panose="02010600030101010101" pitchFamily="2" charset="-122"/>
              </a:rPr>
              <a:t>B</a:t>
            </a:r>
            <a:r>
              <a:rPr lang="zh-CN" altLang="en-US">
                <a:cs typeface="宋体" panose="02010600030101010101" pitchFamily="2" charset="-122"/>
              </a:rPr>
              <a:t>的函数依赖</a:t>
            </a:r>
            <a:r>
              <a:rPr lang="en-US" altLang="zh-CN">
                <a:cs typeface="宋体" panose="02010600030101010101" pitchFamily="2" charset="-122"/>
              </a:rPr>
              <a:t>F2</a:t>
            </a:r>
            <a:r>
              <a:rPr lang="zh-CN" altLang="en-US">
                <a:cs typeface="宋体" panose="02010600030101010101" pitchFamily="2" charset="-122"/>
              </a:rPr>
              <a:t>，且可以由</a:t>
            </a:r>
            <a:r>
              <a:rPr lang="en-US" altLang="zh-CN">
                <a:cs typeface="宋体" panose="02010600030101010101" pitchFamily="2" charset="-122"/>
              </a:rPr>
              <a:t>F2</a:t>
            </a:r>
            <a:r>
              <a:rPr lang="zh-CN" altLang="en-US">
                <a:cs typeface="宋体" panose="02010600030101010101" pitchFamily="2" charset="-122"/>
              </a:rPr>
              <a:t>推导得到</a:t>
            </a:r>
            <a:r>
              <a:rPr lang="en-US" altLang="zh-CN">
                <a:cs typeface="宋体" panose="02010600030101010101" pitchFamily="2" charset="-122"/>
              </a:rPr>
              <a:t>F1</a:t>
            </a:r>
            <a:r>
              <a:rPr lang="zh-CN" altLang="en-US">
                <a:cs typeface="宋体" panose="02010600030101010101" pitchFamily="2" charset="-122"/>
              </a:rPr>
              <a:t>。</a:t>
            </a:r>
            <a:endParaRPr lang="zh-CN" altLang="en-US">
              <a:cs typeface="宋体" panose="02010600030101010101" pitchFamily="2" charset="-122"/>
            </a:endParaRPr>
          </a:p>
          <a:p>
            <a:r>
              <a:rPr lang="zh-CN" altLang="en-US">
                <a:cs typeface="宋体" panose="02010600030101010101" pitchFamily="2" charset="-122"/>
              </a:rPr>
              <a:t>         在本例中，</a:t>
            </a:r>
            <a:r>
              <a:rPr lang="en-US" altLang="zh-CN">
                <a:cs typeface="宋体" panose="02010600030101010101" pitchFamily="2" charset="-122"/>
              </a:rPr>
              <a:t>BX→Y </a:t>
            </a:r>
            <a:r>
              <a:rPr lang="zh-CN" altLang="en-US">
                <a:cs typeface="宋体" panose="02010600030101010101" pitchFamily="2" charset="-122"/>
              </a:rPr>
              <a:t>和 </a:t>
            </a:r>
            <a:r>
              <a:rPr lang="en-US" altLang="zh-CN">
                <a:cs typeface="宋体" panose="02010600030101010101" pitchFamily="2" charset="-122"/>
              </a:rPr>
              <a:t>X→Y “</a:t>
            </a:r>
            <a:r>
              <a:rPr lang="zh-CN" altLang="en-US">
                <a:cs typeface="宋体" panose="02010600030101010101" pitchFamily="2" charset="-122"/>
              </a:rPr>
              <a:t>要么都成立，要么都不成立</a:t>
            </a:r>
            <a:r>
              <a:rPr lang="en-US" altLang="zh-CN">
                <a:cs typeface="宋体" panose="02010600030101010101" pitchFamily="2" charset="-122"/>
              </a:rPr>
              <a:t>”</a:t>
            </a:r>
            <a:r>
              <a:rPr lang="zh-CN" altLang="en-US">
                <a:cs typeface="宋体" panose="02010600030101010101" pitchFamily="2" charset="-122"/>
              </a:rPr>
              <a:t>！（因为：</a:t>
            </a:r>
            <a:r>
              <a:rPr lang="en-US" altLang="zh-CN">
                <a:cs typeface="宋体" panose="02010600030101010101" pitchFamily="2" charset="-122"/>
              </a:rPr>
              <a:t>B</a:t>
            </a:r>
            <a:r>
              <a:rPr lang="zh-CN" altLang="en-US">
                <a:cs typeface="宋体" panose="02010600030101010101" pitchFamily="2" charset="-122"/>
              </a:rPr>
              <a:t>的取值不变）</a:t>
            </a:r>
            <a:endParaRPr lang="zh-CN" altLang="en-US">
              <a:cs typeface="宋体" panose="02010600030101010101" pitchFamily="2" charset="-122"/>
            </a:endParaRPr>
          </a:p>
          <a:p>
            <a:r>
              <a:rPr lang="zh-CN" altLang="en-US">
                <a:cs typeface="宋体" panose="02010600030101010101" pitchFamily="2" charset="-122"/>
              </a:rPr>
              <a:t>         如果</a:t>
            </a:r>
            <a:r>
              <a:rPr lang="en-US" altLang="zh-CN">
                <a:cs typeface="宋体" panose="02010600030101010101" pitchFamily="2" charset="-122"/>
              </a:rPr>
              <a:t>‘</a:t>
            </a:r>
            <a:r>
              <a:rPr lang="en-US" altLang="zh-CN">
                <a:cs typeface="宋体" panose="02010600030101010101" pitchFamily="2" charset="-122"/>
                <a:sym typeface="+mn-ea"/>
              </a:rPr>
              <a:t>X→Y </a:t>
            </a:r>
            <a:r>
              <a:rPr lang="zh-CN" altLang="en-US">
                <a:cs typeface="宋体" panose="02010600030101010101" pitchFamily="2" charset="-122"/>
                <a:sym typeface="+mn-ea"/>
              </a:rPr>
              <a:t>成立</a:t>
            </a:r>
            <a:r>
              <a:rPr lang="en-US" altLang="zh-CN">
                <a:cs typeface="宋体" panose="02010600030101010101" pitchFamily="2" charset="-122"/>
                <a:sym typeface="+mn-ea"/>
              </a:rPr>
              <a:t>’</a:t>
            </a:r>
            <a:r>
              <a:rPr lang="zh-CN" altLang="en-US">
                <a:cs typeface="宋体" panose="02010600030101010101" pitchFamily="2" charset="-122"/>
                <a:sym typeface="+mn-ea"/>
              </a:rPr>
              <a:t>，由 </a:t>
            </a:r>
            <a:r>
              <a:rPr lang="en-US" altLang="zh-CN">
                <a:cs typeface="宋体" panose="02010600030101010101" pitchFamily="2" charset="-122"/>
                <a:sym typeface="+mn-ea"/>
              </a:rPr>
              <a:t>BX→X </a:t>
            </a:r>
            <a:r>
              <a:rPr lang="zh-CN" altLang="en-US">
                <a:cs typeface="宋体" panose="02010600030101010101" pitchFamily="2" charset="-122"/>
                <a:sym typeface="+mn-ea"/>
              </a:rPr>
              <a:t>及 </a:t>
            </a:r>
            <a:r>
              <a:rPr lang="en-US" altLang="zh-CN">
                <a:cs typeface="宋体" panose="02010600030101010101" pitchFamily="2" charset="-122"/>
                <a:sym typeface="+mn-ea"/>
              </a:rPr>
              <a:t>X→Y </a:t>
            </a:r>
            <a:r>
              <a:rPr lang="zh-CN" altLang="en-US">
                <a:cs typeface="宋体" panose="02010600030101010101" pitchFamily="2" charset="-122"/>
                <a:sym typeface="+mn-ea"/>
              </a:rPr>
              <a:t>可得 </a:t>
            </a:r>
            <a:r>
              <a:rPr lang="en-US" altLang="zh-CN">
                <a:cs typeface="宋体" panose="02010600030101010101" pitchFamily="2" charset="-122"/>
                <a:sym typeface="+mn-ea"/>
              </a:rPr>
              <a:t>BX→Y </a:t>
            </a:r>
            <a:r>
              <a:rPr lang="zh-CN" altLang="en-US">
                <a:cs typeface="宋体" panose="02010600030101010101" pitchFamily="2" charset="-122"/>
                <a:sym typeface="+mn-ea"/>
              </a:rPr>
              <a:t>； 如果</a:t>
            </a:r>
            <a:r>
              <a:rPr lang="en-US" altLang="zh-CN">
                <a:cs typeface="宋体" panose="02010600030101010101" pitchFamily="2" charset="-122"/>
                <a:sym typeface="+mn-ea"/>
              </a:rPr>
              <a:t>‘X→Y </a:t>
            </a:r>
            <a:r>
              <a:rPr lang="zh-CN" altLang="en-US">
                <a:cs typeface="宋体" panose="02010600030101010101" pitchFamily="2" charset="-122"/>
                <a:sym typeface="+mn-ea"/>
              </a:rPr>
              <a:t>不成立</a:t>
            </a:r>
            <a:r>
              <a:rPr lang="en-US" altLang="zh-CN">
                <a:cs typeface="宋体" panose="02010600030101010101" pitchFamily="2" charset="-122"/>
                <a:sym typeface="+mn-ea"/>
              </a:rPr>
              <a:t>’</a:t>
            </a:r>
            <a:r>
              <a:rPr lang="zh-CN" altLang="en-US">
                <a:cs typeface="宋体" panose="02010600030101010101" pitchFamily="2" charset="-122"/>
                <a:sym typeface="+mn-ea"/>
              </a:rPr>
              <a:t>，那么肯定存在不满足要求的</a:t>
            </a:r>
            <a:r>
              <a:rPr lang="en-US" altLang="zh-CN">
                <a:cs typeface="宋体" panose="02010600030101010101" pitchFamily="2" charset="-122"/>
                <a:sym typeface="+mn-ea"/>
              </a:rPr>
              <a:t>‘</a:t>
            </a:r>
            <a:r>
              <a:rPr lang="zh-CN" altLang="en-US">
                <a:cs typeface="宋体" panose="02010600030101010101" pitchFamily="2" charset="-122"/>
                <a:sym typeface="+mn-ea"/>
              </a:rPr>
              <a:t>反例</a:t>
            </a:r>
            <a:r>
              <a:rPr lang="en-US" altLang="zh-CN">
                <a:cs typeface="宋体" panose="02010600030101010101" pitchFamily="2" charset="-122"/>
                <a:sym typeface="+mn-ea"/>
              </a:rPr>
              <a:t>’</a:t>
            </a:r>
            <a:r>
              <a:rPr lang="zh-CN" altLang="en-US">
                <a:cs typeface="宋体" panose="02010600030101010101" pitchFamily="2" charset="-122"/>
                <a:sym typeface="+mn-ea"/>
              </a:rPr>
              <a:t>，该</a:t>
            </a:r>
            <a:r>
              <a:rPr lang="en-US" altLang="zh-CN">
                <a:cs typeface="宋体" panose="02010600030101010101" pitchFamily="2" charset="-122"/>
                <a:sym typeface="+mn-ea"/>
              </a:rPr>
              <a:t>‘</a:t>
            </a:r>
            <a:r>
              <a:rPr lang="zh-CN" altLang="en-US">
                <a:cs typeface="宋体" panose="02010600030101010101" pitchFamily="2" charset="-122"/>
                <a:sym typeface="+mn-ea"/>
              </a:rPr>
              <a:t>反例</a:t>
            </a:r>
            <a:r>
              <a:rPr lang="en-US" altLang="zh-CN">
                <a:cs typeface="宋体" panose="02010600030101010101" pitchFamily="2" charset="-122"/>
                <a:sym typeface="+mn-ea"/>
              </a:rPr>
              <a:t>’</a:t>
            </a:r>
            <a:r>
              <a:rPr lang="zh-CN" altLang="en-US">
                <a:cs typeface="宋体" panose="02010600030101010101" pitchFamily="2" charset="-122"/>
                <a:sym typeface="+mn-ea"/>
              </a:rPr>
              <a:t>也是 </a:t>
            </a:r>
            <a:r>
              <a:rPr lang="en-US" altLang="zh-CN">
                <a:cs typeface="宋体" panose="02010600030101010101" pitchFamily="2" charset="-122"/>
                <a:sym typeface="+mn-ea"/>
              </a:rPr>
              <a:t>BX→Y </a:t>
            </a:r>
            <a:r>
              <a:rPr lang="zh-CN" altLang="en-US">
                <a:cs typeface="宋体" panose="02010600030101010101" pitchFamily="2" charset="-122"/>
                <a:sym typeface="+mn-ea"/>
              </a:rPr>
              <a:t>的</a:t>
            </a:r>
            <a:r>
              <a:rPr lang="en-US" altLang="zh-CN">
                <a:cs typeface="宋体" panose="02010600030101010101" pitchFamily="2" charset="-122"/>
                <a:sym typeface="+mn-ea"/>
              </a:rPr>
              <a:t>‘</a:t>
            </a:r>
            <a:r>
              <a:rPr lang="zh-CN" altLang="en-US">
                <a:cs typeface="宋体" panose="02010600030101010101" pitchFamily="2" charset="-122"/>
                <a:sym typeface="+mn-ea"/>
              </a:rPr>
              <a:t>反例</a:t>
            </a:r>
            <a:r>
              <a:rPr lang="en-US" altLang="zh-CN">
                <a:cs typeface="宋体" panose="02010600030101010101" pitchFamily="2" charset="-122"/>
                <a:sym typeface="+mn-ea"/>
              </a:rPr>
              <a:t>’</a:t>
            </a:r>
            <a:r>
              <a:rPr lang="zh-CN" altLang="en-US">
                <a:cs typeface="宋体" panose="02010600030101010101" pitchFamily="2" charset="-122"/>
                <a:sym typeface="+mn-ea"/>
              </a:rPr>
              <a:t>！</a:t>
            </a:r>
            <a:endParaRPr lang="zh-CN" altLang="en-US">
              <a:cs typeface="宋体" panose="02010600030101010101" pitchFamily="2" charset="-122"/>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en-US"/>
              <a:t>在这里不用考虑 </a:t>
            </a:r>
            <a:r>
              <a:rPr lang="en-US" altLang="zh-CN"/>
              <a:t>AC</a:t>
            </a:r>
            <a:r>
              <a:rPr lang="en-US" altLang="zh-CN">
                <a:cs typeface="宋体" panose="02010600030101010101" pitchFamily="2" charset="-122"/>
              </a:rPr>
              <a:t>→B </a:t>
            </a:r>
            <a:r>
              <a:rPr lang="zh-CN" altLang="en-US">
                <a:cs typeface="宋体" panose="02010600030101010101" pitchFamily="2" charset="-122"/>
              </a:rPr>
              <a:t>，是因为该函数依赖肯定成立（</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cs typeface="宋体" panose="02010600030101010101" pitchFamily="2" charset="-122"/>
              </a:rPr>
              <a:t>B</a:t>
            </a:r>
            <a:r>
              <a:rPr lang="zh-CN" altLang="en-US">
                <a:cs typeface="宋体" panose="02010600030101010101" pitchFamily="2" charset="-122"/>
              </a:rPr>
              <a:t>的取值不变），且可以由之前我们已经找到的函数依赖推导得到（</a:t>
            </a:r>
            <a:r>
              <a:rPr lang="zh-CN" altLang="en-US">
                <a:latin typeface="宋体" panose="02010600030101010101" pitchFamily="2" charset="-122"/>
                <a:ea typeface="宋体" panose="02010600030101010101" pitchFamily="2" charset="-122"/>
                <a:cs typeface="宋体" panose="02010600030101010101" pitchFamily="2" charset="-122"/>
              </a:rPr>
              <a:t>∵决定因素中的属性数量由少到多考虑的</a:t>
            </a:r>
            <a:r>
              <a:rPr lang="zh-CN" altLang="en-US">
                <a:cs typeface="宋体" panose="02010600030101010101" pitchFamily="2" charset="-122"/>
              </a:rPr>
              <a:t>）</a:t>
            </a:r>
            <a:endParaRPr lang="zh-CN" altLang="en-US">
              <a:cs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r>
              <a:rPr lang="zh-CN" altLang="zh-CN"/>
              <a:t>利用</a:t>
            </a:r>
            <a:r>
              <a:rPr lang="en-US" altLang="zh-CN"/>
              <a:t>‘</a:t>
            </a:r>
            <a:r>
              <a:rPr lang="zh-CN" altLang="en-US"/>
              <a:t>合并规则</a:t>
            </a:r>
            <a:r>
              <a:rPr lang="en-US" altLang="zh-CN"/>
              <a:t>’</a:t>
            </a:r>
            <a:r>
              <a:rPr lang="zh-CN" altLang="en-US"/>
              <a:t>可以将 </a:t>
            </a:r>
            <a:r>
              <a:rPr lang="en-US" altLang="zh-CN"/>
              <a:t>D</a:t>
            </a:r>
            <a:r>
              <a:rPr lang="en-US" altLang="zh-CN">
                <a:cs typeface="宋体" panose="02010600030101010101" pitchFamily="2" charset="-122"/>
              </a:rPr>
              <a:t>→A, D→B, D→C </a:t>
            </a:r>
            <a:r>
              <a:rPr lang="zh-CN" altLang="en-US">
                <a:cs typeface="宋体" panose="02010600030101010101" pitchFamily="2" charset="-122"/>
              </a:rPr>
              <a:t>合并为一个 </a:t>
            </a:r>
            <a:r>
              <a:rPr lang="en-US" altLang="zh-CN">
                <a:cs typeface="宋体" panose="02010600030101010101" pitchFamily="2" charset="-122"/>
              </a:rPr>
              <a:t>D→ABC</a:t>
            </a:r>
            <a:endParaRPr lang="en-US" altLang="zh-CN">
              <a:cs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77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0" y="0"/>
            <a:ext cx="6725478" cy="6477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838200"/>
            <a:ext cx="4032504" cy="5638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838200"/>
            <a:ext cx="4032504" cy="5638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8" name="页脚占位符 7"/>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4" name="页脚占位符 3"/>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6" name="页脚占位符 5"/>
          <p:cNvSpPr>
            <a:spLocks noGrp="1"/>
          </p:cNvSpPr>
          <p:nvPr>
            <p:ph type="ftr" sz="quarter" idx="11"/>
          </p:nvPr>
        </p:nvSpPr>
        <p:spPr/>
        <p:txBody>
          <a:bodyPr/>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0" y="0"/>
            <a:ext cx="9144000" cy="685800"/>
          </a:xfrm>
          <a:prstGeom prst="rect">
            <a:avLst/>
          </a:prstGeom>
          <a:solidFill>
            <a:srgbClr val="DDDDDD">
              <a:alpha val="50000"/>
            </a:srgbClr>
          </a:solid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p:nvPr>
        </p:nvSpPr>
        <p:spPr>
          <a:xfrm>
            <a:off x="457200" y="838200"/>
            <a:ext cx="8229600" cy="5638800"/>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Rectangle 4"/>
          <p:cNvSpPr>
            <a:spLocks noGrp="1"/>
          </p:cNvSpPr>
          <p:nvPr>
            <p:ph type="dt" sz="half" idx="2"/>
          </p:nvPr>
        </p:nvSpPr>
        <p:spPr>
          <a:xfrm>
            <a:off x="76200" y="6629400"/>
            <a:ext cx="1905000" cy="228600"/>
          </a:xfrm>
          <a:prstGeom prst="rect">
            <a:avLst/>
          </a:prstGeom>
          <a:noFill/>
          <a:ln w="9525">
            <a:noFill/>
            <a:miter/>
          </a:ln>
        </p:spPr>
        <p:txBody>
          <a:bodyPr/>
          <a:lstStyle>
            <a:lvl1pPr algn="l">
              <a:defRPr sz="1200" b="1" i="1">
                <a:ea typeface="宋体" panose="02010600030101010101" pitchFamily="2" charset="-122"/>
              </a:defRPr>
            </a:lvl1pPr>
          </a:lstStyle>
          <a:p>
            <a:pPr lvl="0" eaLnBrk="1" fontAlgn="base" hangingPunct="1"/>
            <a:fld id="{BB962C8B-B14F-4D97-AF65-F5344CB8AC3E}" type="datetimeFigureOut">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latin typeface="Times New Roman" panose="02020603050405020304" pitchFamily="2" charset="0"/>
              <a:ea typeface="宋体" panose="02010600030101010101" pitchFamily="2" charset="-122"/>
              <a:cs typeface="+mn-ea"/>
            </a:endParaRPr>
          </a:p>
        </p:txBody>
      </p:sp>
      <p:sp>
        <p:nvSpPr>
          <p:cNvPr id="1029" name="Rectangle 5"/>
          <p:cNvSpPr>
            <a:spLocks noGrp="1"/>
          </p:cNvSpPr>
          <p:nvPr>
            <p:ph type="ftr" sz="quarter" idx="3"/>
          </p:nvPr>
        </p:nvSpPr>
        <p:spPr>
          <a:xfrm>
            <a:off x="2590800" y="6629400"/>
            <a:ext cx="3962400" cy="228600"/>
          </a:xfrm>
          <a:prstGeom prst="rect">
            <a:avLst/>
          </a:prstGeom>
          <a:noFill/>
          <a:ln w="9525">
            <a:noFill/>
            <a:miter/>
          </a:ln>
        </p:spPr>
        <p:txBody>
          <a:bodyPr/>
          <a:lstStyle>
            <a:lvl1pPr>
              <a:defRPr sz="1200" b="1" i="1">
                <a:ea typeface="宋体" panose="02010600030101010101" pitchFamily="2" charset="-122"/>
              </a:defRPr>
            </a:lvl1pPr>
          </a:lstStyle>
          <a:p>
            <a:pPr lvl="0" eaLnBrk="1" fontAlgn="base" hangingPunct="1"/>
            <a:r>
              <a:rPr lang="zh-CN" altLang="en-US" strike="noStrike" noProof="1" dirty="0">
                <a:latin typeface="Times New Roman" panose="02020603050405020304" pitchFamily="2" charset="0"/>
                <a:ea typeface="宋体" panose="02010600030101010101" pitchFamily="2" charset="-122"/>
                <a:cs typeface="+mn-ea"/>
              </a:rPr>
              <a:t>Database Principles &amp; Programming</a:t>
            </a:r>
            <a:endParaRPr lang="en-US" altLang="x-none" sz="1200" b="1" i="1" strike="noStrike" noProof="1" dirty="0">
              <a:ea typeface="宋体" panose="02010600030101010101" pitchFamily="2" charset="-122"/>
            </a:endParaRPr>
          </a:p>
        </p:txBody>
      </p:sp>
      <p:sp>
        <p:nvSpPr>
          <p:cNvPr id="1030" name="Rectangle 6"/>
          <p:cNvSpPr>
            <a:spLocks noGrp="1"/>
          </p:cNvSpPr>
          <p:nvPr>
            <p:ph type="sldNum" sz="quarter" idx="4"/>
          </p:nvPr>
        </p:nvSpPr>
        <p:spPr>
          <a:xfrm>
            <a:off x="7162800" y="6629400"/>
            <a:ext cx="1905000" cy="228600"/>
          </a:xfrm>
          <a:prstGeom prst="rect">
            <a:avLst/>
          </a:prstGeom>
          <a:noFill/>
          <a:ln w="9525">
            <a:noFill/>
            <a:miter/>
          </a:ln>
        </p:spPr>
        <p:txBody>
          <a:bodyPr/>
          <a:lstStyle>
            <a:lvl1pPr algn="r">
              <a:defRPr sz="1200" b="1" i="1">
                <a:ea typeface="宋体" panose="02010600030101010101" pitchFamily="2" charset="-122"/>
              </a:defRPr>
            </a:lvl1pPr>
          </a:lstStyle>
          <a:p>
            <a:pPr lvl="0" eaLnBrk="1" fontAlgn="base" hangingPunct="1"/>
            <a:fld id="{9A0DB2DC-4C9A-4742-B13C-FB6460FD3503}" type="slidenum">
              <a:rPr lang="zh-CN" altLang="en-US" strike="noStrike" noProof="1" dirty="0">
                <a:latin typeface="Times New Roman" panose="020206030504050203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2pPr>
      <a:lvl3pPr marL="914400" lvl="2"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3pPr>
      <a:lvl4pPr marL="1371600" lvl="3"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4pPr>
      <a:lvl5pPr marL="1828800" lvl="4"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5pPr>
      <a:lvl6pPr marL="2286000" lvl="5"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6pPr>
      <a:lvl7pPr marL="2743200" lvl="6"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7pPr>
      <a:lvl8pPr marL="3200400" lvl="7"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8pPr>
      <a:lvl9pPr marL="3657600" lvl="8" indent="0" algn="ctr" defTabSz="914400" eaLnBrk="1" fontAlgn="base" latinLnBrk="0" hangingPunct="1">
        <a:lnSpc>
          <a:spcPct val="100000"/>
        </a:lnSpc>
        <a:spcBef>
          <a:spcPct val="0"/>
        </a:spcBef>
        <a:spcAft>
          <a:spcPct val="0"/>
        </a:spcAft>
        <a:buFont typeface="Arial" panose="020B0604020202020204" pitchFamily="34" charset="0"/>
        <a:buNone/>
        <a:defRPr sz="2400" b="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0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1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2.emf"/><Relationship Id="rId3" Type="http://schemas.openxmlformats.org/officeDocument/2006/relationships/oleObject" Target="../embeddings/oleObject7.bin"/><Relationship Id="rId2" Type="http://schemas.openxmlformats.org/officeDocument/2006/relationships/image" Target="../media/image3.emf"/><Relationship Id="rId1"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0.wmf"/><Relationship Id="rId7" Type="http://schemas.openxmlformats.org/officeDocument/2006/relationships/oleObject" Target="../embeddings/oleObject11.bin"/><Relationship Id="rId6" Type="http://schemas.openxmlformats.org/officeDocument/2006/relationships/image" Target="../media/image9.wmf"/><Relationship Id="rId5" Type="http://schemas.openxmlformats.org/officeDocument/2006/relationships/oleObject" Target="../embeddings/oleObject10.bin"/><Relationship Id="rId4" Type="http://schemas.openxmlformats.org/officeDocument/2006/relationships/image" Target="../media/image8.wmf"/><Relationship Id="rId3" Type="http://schemas.openxmlformats.org/officeDocument/2006/relationships/oleObject" Target="../embeddings/oleObject9.bin"/><Relationship Id="rId2" Type="http://schemas.openxmlformats.org/officeDocument/2006/relationships/image" Target="../media/image7.wmf"/><Relationship Id="rId16" Type="http://schemas.openxmlformats.org/officeDocument/2006/relationships/vmlDrawing" Target="../drawings/vmlDrawing7.vml"/><Relationship Id="rId15" Type="http://schemas.openxmlformats.org/officeDocument/2006/relationships/slideLayout" Target="../slideLayouts/slideLayout7.xml"/><Relationship Id="rId14" Type="http://schemas.openxmlformats.org/officeDocument/2006/relationships/image" Target="../media/image13.wmf"/><Relationship Id="rId13" Type="http://schemas.openxmlformats.org/officeDocument/2006/relationships/oleObject" Target="../embeddings/oleObject14.bin"/><Relationship Id="rId12" Type="http://schemas.openxmlformats.org/officeDocument/2006/relationships/image" Target="../media/image12.wmf"/><Relationship Id="rId11" Type="http://schemas.openxmlformats.org/officeDocument/2006/relationships/oleObject" Target="../embeddings/oleObject13.bin"/><Relationship Id="rId10" Type="http://schemas.openxmlformats.org/officeDocument/2006/relationships/image" Target="../media/image11.wmf"/><Relationship Id="rId1" Type="http://schemas.openxmlformats.org/officeDocument/2006/relationships/oleObject" Target="../embeddings/oleObject8.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wmf"/><Relationship Id="rId7" Type="http://schemas.openxmlformats.org/officeDocument/2006/relationships/oleObject" Target="../embeddings/oleObject18.bin"/><Relationship Id="rId6" Type="http://schemas.openxmlformats.org/officeDocument/2006/relationships/image" Target="../media/image16.wmf"/><Relationship Id="rId5" Type="http://schemas.openxmlformats.org/officeDocument/2006/relationships/oleObject" Target="../embeddings/oleObject17.bin"/><Relationship Id="rId4" Type="http://schemas.openxmlformats.org/officeDocument/2006/relationships/image" Target="../media/image15.wmf"/><Relationship Id="rId3" Type="http://schemas.openxmlformats.org/officeDocument/2006/relationships/oleObject" Target="../embeddings/oleObject16.bin"/><Relationship Id="rId2" Type="http://schemas.openxmlformats.org/officeDocument/2006/relationships/image" Target="../media/image14.wmf"/><Relationship Id="rId10" Type="http://schemas.openxmlformats.org/officeDocument/2006/relationships/vmlDrawing" Target="../drawings/vmlDrawing8.vml"/><Relationship Id="rId1"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1.wmf"/><Relationship Id="rId7" Type="http://schemas.openxmlformats.org/officeDocument/2006/relationships/oleObject" Target="../embeddings/oleObject22.bin"/><Relationship Id="rId6" Type="http://schemas.openxmlformats.org/officeDocument/2006/relationships/image" Target="../media/image20.wmf"/><Relationship Id="rId5" Type="http://schemas.openxmlformats.org/officeDocument/2006/relationships/oleObject" Target="../embeddings/oleObject21.bin"/><Relationship Id="rId4" Type="http://schemas.openxmlformats.org/officeDocument/2006/relationships/image" Target="../media/image19.wmf"/><Relationship Id="rId3" Type="http://schemas.openxmlformats.org/officeDocument/2006/relationships/oleObject" Target="../embeddings/oleObject20.bin"/><Relationship Id="rId2" Type="http://schemas.openxmlformats.org/officeDocument/2006/relationships/image" Target="../media/image18.wmf"/><Relationship Id="rId10" Type="http://schemas.openxmlformats.org/officeDocument/2006/relationships/vmlDrawing" Target="../drawings/vmlDrawing9.vml"/><Relationship Id="rId1"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5.wmf"/><Relationship Id="rId7" Type="http://schemas.openxmlformats.org/officeDocument/2006/relationships/oleObject" Target="../embeddings/oleObject26.bin"/><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3.wmf"/><Relationship Id="rId3" Type="http://schemas.openxmlformats.org/officeDocument/2006/relationships/oleObject" Target="../embeddings/oleObject24.bin"/><Relationship Id="rId2" Type="http://schemas.openxmlformats.org/officeDocument/2006/relationships/image" Target="../media/image22.wmf"/><Relationship Id="rId12" Type="http://schemas.openxmlformats.org/officeDocument/2006/relationships/vmlDrawing" Target="../drawings/vmlDrawing10.vml"/><Relationship Id="rId11" Type="http://schemas.openxmlformats.org/officeDocument/2006/relationships/slideLayout" Target="../slideLayouts/slideLayout7.xml"/><Relationship Id="rId10" Type="http://schemas.openxmlformats.org/officeDocument/2006/relationships/image" Target="../media/image26.wmf"/><Relationship Id="rId1" Type="http://schemas.openxmlformats.org/officeDocument/2006/relationships/oleObject" Target="../embeddings/oleObject2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ch06_exp_of_min_cover.ppt" TargetMode="Externa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ch06_exp_of_668.ppt" TargetMode="Externa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7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2"/>
          <p:cNvSpPr>
            <a:spLocks noGrp="1"/>
          </p:cNvSpPr>
          <p:nvPr>
            <p:ph type="ctrTitle"/>
          </p:nvPr>
        </p:nvSpPr>
        <p:spPr>
          <a:xfrm>
            <a:off x="381000" y="762000"/>
            <a:ext cx="8382000" cy="4114800"/>
          </a:xfrm>
        </p:spPr>
        <p:txBody>
          <a:bodyPr wrap="square" anchor="ctr"/>
          <a:lstStyle>
            <a:lvl1pPr lvl="0">
              <a:defRPr/>
            </a:lvl1pPr>
          </a:lstStyle>
          <a:p>
            <a:pPr lvl="0" eaLnBrk="1" hangingPunct="1">
              <a:lnSpc>
                <a:spcPct val="150000"/>
              </a:lnSpc>
            </a:pPr>
            <a:r>
              <a:rPr lang="en-US" altLang="x-none" sz="4400" dirty="0">
                <a:solidFill>
                  <a:schemeClr val="accent2"/>
                </a:solidFill>
                <a:latin typeface="Arial" panose="020B0604020202020204" pitchFamily="34" charset="0"/>
                <a:ea typeface="宋体" panose="02010600030101010101" pitchFamily="2" charset="-122"/>
              </a:rPr>
              <a:t>Chapter 6</a:t>
            </a:r>
            <a:br>
              <a:rPr lang="en-US" altLang="x-none" sz="4400" dirty="0">
                <a:solidFill>
                  <a:schemeClr val="accent2"/>
                </a:solidFill>
                <a:latin typeface="Arial" panose="020B0604020202020204" pitchFamily="34" charset="0"/>
                <a:ea typeface="宋体" panose="02010600030101010101" pitchFamily="2" charset="-122"/>
              </a:rPr>
            </a:br>
            <a:r>
              <a:rPr lang="en-US" altLang="x-none" sz="4400" dirty="0">
                <a:solidFill>
                  <a:schemeClr val="accent2"/>
                </a:solidFill>
                <a:latin typeface="Arial" panose="020B0604020202020204" pitchFamily="34" charset="0"/>
                <a:ea typeface="宋体" panose="02010600030101010101" pitchFamily="2" charset="-122"/>
              </a:rPr>
              <a:t> </a:t>
            </a:r>
            <a:r>
              <a:rPr lang="en-US" altLang="x-none" sz="4400" dirty="0">
                <a:solidFill>
                  <a:srgbClr val="FF0066"/>
                </a:solidFill>
                <a:ea typeface="宋体" panose="02010600030101010101" pitchFamily="2" charset="-122"/>
              </a:rPr>
              <a:t>Database Design</a:t>
            </a:r>
            <a:br>
              <a:rPr lang="en-US" altLang="x-none" sz="4400" dirty="0">
                <a:solidFill>
                  <a:srgbClr val="FF0066"/>
                </a:solidFill>
                <a:ea typeface="宋体" panose="02010600030101010101" pitchFamily="2" charset="-122"/>
              </a:rPr>
            </a:br>
            <a:r>
              <a:rPr lang="en-US" altLang="x-none" sz="4400" dirty="0">
                <a:solidFill>
                  <a:srgbClr val="FF0066"/>
                </a:solidFill>
                <a:ea typeface="宋体" panose="02010600030101010101" pitchFamily="2" charset="-122"/>
              </a:rPr>
              <a:t>(</a:t>
            </a:r>
            <a:r>
              <a:rPr lang="en-US" altLang="x-none" sz="4400" b="0" dirty="0">
                <a:solidFill>
                  <a:srgbClr val="FF0066"/>
                </a:solidFill>
                <a:latin typeface="Arial" panose="020B0604020202020204" pitchFamily="34" charset="0"/>
                <a:ea typeface="宋体" panose="02010600030101010101" pitchFamily="2" charset="-122"/>
              </a:rPr>
              <a:t>Part </a:t>
            </a:r>
            <a:r>
              <a:rPr lang="en-US" altLang="x-none" sz="4400" b="0" dirty="0">
                <a:solidFill>
                  <a:srgbClr val="FF0066"/>
                </a:solidFill>
                <a:latin typeface="Arial" panose="020B0604020202020204" pitchFamily="34" charset="0"/>
                <a:ea typeface="微软雅黑" panose="020B0503020204020204" charset="-122"/>
              </a:rPr>
              <a:t>Ⅱ</a:t>
            </a:r>
            <a:r>
              <a:rPr lang="en-US" altLang="x-none" sz="4400" dirty="0">
                <a:solidFill>
                  <a:srgbClr val="FF0066"/>
                </a:solidFill>
                <a:latin typeface="微软雅黑" panose="020B0503020204020204" charset="-122"/>
                <a:ea typeface="微软雅黑" panose="020B0503020204020204" charset="-122"/>
              </a:rPr>
              <a:t>)</a:t>
            </a:r>
            <a:endParaRPr lang="en-US" altLang="x-none" sz="4400" dirty="0">
              <a:solidFill>
                <a:srgbClr val="FF0066"/>
              </a:solidFill>
              <a:latin typeface="微软雅黑" panose="020B0503020204020204" charset="-122"/>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601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601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6020" name="Rectangle 2"/>
          <p:cNvSpPr>
            <a:spLocks noGrp="1"/>
          </p:cNvSpPr>
          <p:nvPr>
            <p:ph type="body"/>
          </p:nvPr>
        </p:nvSpPr>
        <p:spPr>
          <a:xfrm>
            <a:off x="498475" y="115888"/>
            <a:ext cx="8229600" cy="609600"/>
          </a:xfrm>
        </p:spPr>
        <p:txBody>
          <a:bodyPr wrap="square" anchor="t"/>
          <a:p>
            <a:pPr lvl="0" algn="ctr" eaLnBrk="1" hangingPunct="1">
              <a:buNone/>
            </a:pPr>
            <a:r>
              <a:rPr lang="en-US" altLang="x-none" sz="3200" dirty="0">
                <a:solidFill>
                  <a:schemeClr val="accent2"/>
                </a:solidFill>
                <a:ea typeface="宋体" panose="02010600030101010101" pitchFamily="2" charset="-122"/>
              </a:rPr>
              <a:t>The SCG Database</a:t>
            </a:r>
            <a:endParaRPr lang="en-US" altLang="x-none" sz="3200" dirty="0">
              <a:solidFill>
                <a:schemeClr val="accent2"/>
              </a:solidFill>
              <a:ea typeface="宋体" panose="02010600030101010101" pitchFamily="2" charset="-122"/>
            </a:endParaRPr>
          </a:p>
        </p:txBody>
      </p:sp>
      <p:sp>
        <p:nvSpPr>
          <p:cNvPr id="86021" name="AutoShape 4"/>
          <p:cNvSpPr>
            <a:spLocks noChangeAspect="1" noTextEdit="1"/>
          </p:cNvSpPr>
          <p:nvPr/>
        </p:nvSpPr>
        <p:spPr>
          <a:xfrm>
            <a:off x="0" y="1295400"/>
            <a:ext cx="9144000" cy="5562600"/>
          </a:xfrm>
          <a:prstGeom prst="rect">
            <a:avLst/>
          </a:prstGeom>
          <a:solidFill>
            <a:schemeClr val="bg1"/>
          </a:solidFill>
          <a:ln w="9525">
            <a:noFill/>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nvGrpSpPr>
          <p:cNvPr id="86022" name="组合 86022"/>
          <p:cNvGrpSpPr/>
          <p:nvPr/>
        </p:nvGrpSpPr>
        <p:grpSpPr>
          <a:xfrm>
            <a:off x="149225" y="765175"/>
            <a:ext cx="8994775" cy="4805363"/>
            <a:chOff x="0" y="0"/>
            <a:chExt cx="5666" cy="3027"/>
          </a:xfrm>
        </p:grpSpPr>
        <p:grpSp>
          <p:nvGrpSpPr>
            <p:cNvPr id="86023" name="组合 86023"/>
            <p:cNvGrpSpPr/>
            <p:nvPr/>
          </p:nvGrpSpPr>
          <p:grpSpPr>
            <a:xfrm>
              <a:off x="0" y="0"/>
              <a:ext cx="5666" cy="1369"/>
              <a:chOff x="0" y="0"/>
              <a:chExt cx="5666" cy="1369"/>
            </a:xfrm>
          </p:grpSpPr>
          <p:sp>
            <p:nvSpPr>
              <p:cNvPr id="86024" name="Rectangle 6"/>
              <p:cNvSpPr/>
              <p:nvPr/>
            </p:nvSpPr>
            <p:spPr>
              <a:xfrm>
                <a:off x="11" y="11"/>
                <a:ext cx="699" cy="332"/>
              </a:xfrm>
              <a:prstGeom prst="rect">
                <a:avLst/>
              </a:prstGeom>
              <a:solidFill>
                <a:srgbClr val="E6E6E6"/>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25" name="Rectangle 7"/>
              <p:cNvSpPr/>
              <p:nvPr/>
            </p:nvSpPr>
            <p:spPr>
              <a:xfrm>
                <a:off x="251" y="97"/>
                <a:ext cx="327" cy="259"/>
              </a:xfrm>
              <a:prstGeom prst="rect">
                <a:avLst/>
              </a:prstGeom>
              <a:noFill/>
              <a:ln w="9525">
                <a:noFill/>
              </a:ln>
            </p:spPr>
            <p:txBody>
              <a:bodyPr wrap="none" lIns="0" tIns="0" rIns="0" bIns="0" anchor="t">
                <a:spAutoFit/>
              </a:bodyPr>
              <a:p>
                <a:pPr lvl="0" algn="ctr"/>
                <a:r>
                  <a:rPr lang="en-US" altLang="x-none" sz="2700" b="1" dirty="0">
                    <a:solidFill>
                      <a:srgbClr val="FF0000"/>
                    </a:solidFill>
                    <a:latin typeface="黑体" panose="02010609060101010101" pitchFamily="1" charset="-122"/>
                    <a:ea typeface="黑体" panose="02010609060101010101" pitchFamily="1" charset="-122"/>
                  </a:rPr>
                  <a:t>Sno</a:t>
                </a:r>
                <a:endParaRPr lang="en-US" altLang="x-none" dirty="0">
                  <a:latin typeface="Times New Roman" panose="02020603050405020304" pitchFamily="2" charset="0"/>
                  <a:ea typeface="宋体" panose="02010600030101010101" pitchFamily="2" charset="-122"/>
                </a:endParaRPr>
              </a:p>
            </p:txBody>
          </p:sp>
          <p:sp>
            <p:nvSpPr>
              <p:cNvPr id="86026" name="Rectangle 8"/>
              <p:cNvSpPr/>
              <p:nvPr/>
            </p:nvSpPr>
            <p:spPr>
              <a:xfrm>
                <a:off x="567" y="97"/>
                <a:ext cx="109" cy="259"/>
              </a:xfrm>
              <a:prstGeom prst="rect">
                <a:avLst/>
              </a:prstGeom>
              <a:noFill/>
              <a:ln w="9525">
                <a:noFill/>
              </a:ln>
            </p:spPr>
            <p:txBody>
              <a:bodyPr wrap="none" lIns="0" tIns="0" rIns="0" bIns="0" anchor="t">
                <a:spAutoFit/>
              </a:bodyPr>
              <a:p>
                <a:pPr lvl="0" algn="ctr"/>
                <a:r>
                  <a:rPr lang="zh-CN" altLang="en-US" sz="2700" b="1" dirty="0">
                    <a:solidFill>
                      <a:srgbClr val="FF0000"/>
                    </a:solidFill>
                    <a:latin typeface="黑体" panose="02010609060101010101" pitchFamily="1" charset="-122"/>
                    <a:ea typeface="黑体" panose="02010609060101010101" pitchFamily="1" charset="-122"/>
                  </a:rPr>
                  <a:t> </a:t>
                </a:r>
                <a:endParaRPr lang="zh-CN" altLang="en-US" dirty="0">
                  <a:latin typeface="Times New Roman" panose="02020603050405020304" pitchFamily="2" charset="0"/>
                  <a:ea typeface="宋体" panose="02010600030101010101" pitchFamily="2" charset="-122"/>
                </a:endParaRPr>
              </a:p>
            </p:txBody>
          </p:sp>
          <p:sp>
            <p:nvSpPr>
              <p:cNvPr id="86027" name="Rectangle 9"/>
              <p:cNvSpPr/>
              <p:nvPr/>
            </p:nvSpPr>
            <p:spPr>
              <a:xfrm>
                <a:off x="721" y="11"/>
                <a:ext cx="1224" cy="332"/>
              </a:xfrm>
              <a:prstGeom prst="rect">
                <a:avLst/>
              </a:prstGeom>
              <a:solidFill>
                <a:srgbClr val="E6E6E6"/>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28" name="Rectangle 10"/>
              <p:cNvSpPr/>
              <p:nvPr/>
            </p:nvSpPr>
            <p:spPr>
              <a:xfrm>
                <a:off x="1116" y="97"/>
                <a:ext cx="545" cy="259"/>
              </a:xfrm>
              <a:prstGeom prst="rect">
                <a:avLst/>
              </a:prstGeom>
              <a:noFill/>
              <a:ln w="9525">
                <a:noFill/>
              </a:ln>
            </p:spPr>
            <p:txBody>
              <a:bodyPr wrap="none" lIns="0" tIns="0" rIns="0" bIns="0" anchor="t">
                <a:spAutoFit/>
              </a:bodyPr>
              <a:p>
                <a:pPr lvl="0" algn="ctr"/>
                <a:r>
                  <a:rPr lang="en-US" altLang="x-none" sz="2700" b="1" dirty="0">
                    <a:solidFill>
                      <a:srgbClr val="FF0000"/>
                    </a:solidFill>
                    <a:latin typeface="黑体" panose="02010609060101010101" pitchFamily="1" charset="-122"/>
                    <a:ea typeface="黑体" panose="02010609060101010101" pitchFamily="1" charset="-122"/>
                  </a:rPr>
                  <a:t>Sname</a:t>
                </a:r>
                <a:endParaRPr lang="en-US" altLang="x-none" dirty="0">
                  <a:latin typeface="Times New Roman" panose="02020603050405020304" pitchFamily="2" charset="0"/>
                  <a:ea typeface="宋体" panose="02010600030101010101" pitchFamily="2" charset="-122"/>
                </a:endParaRPr>
              </a:p>
            </p:txBody>
          </p:sp>
          <p:sp>
            <p:nvSpPr>
              <p:cNvPr id="86029" name="Rectangle 11"/>
              <p:cNvSpPr/>
              <p:nvPr/>
            </p:nvSpPr>
            <p:spPr>
              <a:xfrm>
                <a:off x="1645" y="97"/>
                <a:ext cx="109" cy="259"/>
              </a:xfrm>
              <a:prstGeom prst="rect">
                <a:avLst/>
              </a:prstGeom>
              <a:noFill/>
              <a:ln w="9525">
                <a:noFill/>
              </a:ln>
            </p:spPr>
            <p:txBody>
              <a:bodyPr wrap="none" lIns="0" tIns="0" rIns="0" bIns="0" anchor="t">
                <a:spAutoFit/>
              </a:bodyPr>
              <a:p>
                <a:pPr lvl="0" algn="ctr"/>
                <a:r>
                  <a:rPr lang="zh-CN" altLang="en-US" sz="2700" b="1" dirty="0">
                    <a:solidFill>
                      <a:srgbClr val="FF0000"/>
                    </a:solidFill>
                    <a:latin typeface="黑体" panose="02010609060101010101" pitchFamily="1" charset="-122"/>
                    <a:ea typeface="黑体" panose="02010609060101010101" pitchFamily="1" charset="-122"/>
                  </a:rPr>
                  <a:t> </a:t>
                </a:r>
                <a:endParaRPr lang="zh-CN" altLang="en-US" dirty="0">
                  <a:latin typeface="Times New Roman" panose="02020603050405020304" pitchFamily="2" charset="0"/>
                  <a:ea typeface="宋体" panose="02010600030101010101" pitchFamily="2" charset="-122"/>
                </a:endParaRPr>
              </a:p>
            </p:txBody>
          </p:sp>
          <p:sp>
            <p:nvSpPr>
              <p:cNvPr id="86030" name="Rectangle 12"/>
              <p:cNvSpPr/>
              <p:nvPr/>
            </p:nvSpPr>
            <p:spPr>
              <a:xfrm>
                <a:off x="1956" y="11"/>
                <a:ext cx="607" cy="332"/>
              </a:xfrm>
              <a:prstGeom prst="rect">
                <a:avLst/>
              </a:prstGeom>
              <a:solidFill>
                <a:srgbClr val="E6E6E6"/>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31" name="Rectangle 13"/>
              <p:cNvSpPr/>
              <p:nvPr/>
            </p:nvSpPr>
            <p:spPr>
              <a:xfrm>
                <a:off x="2097" y="97"/>
                <a:ext cx="436" cy="259"/>
              </a:xfrm>
              <a:prstGeom prst="rect">
                <a:avLst/>
              </a:prstGeom>
              <a:noFill/>
              <a:ln w="9525">
                <a:noFill/>
              </a:ln>
            </p:spPr>
            <p:txBody>
              <a:bodyPr wrap="none" lIns="0" tIns="0" rIns="0" bIns="0" anchor="t">
                <a:spAutoFit/>
              </a:bodyPr>
              <a:p>
                <a:pPr lvl="0" algn="ctr"/>
                <a:r>
                  <a:rPr lang="en-US" altLang="x-none" sz="2700" b="1" dirty="0">
                    <a:solidFill>
                      <a:srgbClr val="FF0000"/>
                    </a:solidFill>
                    <a:latin typeface="黑体" panose="02010609060101010101" pitchFamily="1" charset="-122"/>
                    <a:ea typeface="黑体" panose="02010609060101010101" pitchFamily="1" charset="-122"/>
                  </a:rPr>
                  <a:t>Dept</a:t>
                </a:r>
                <a:endParaRPr lang="en-US" altLang="x-none" dirty="0">
                  <a:latin typeface="Times New Roman" panose="02020603050405020304" pitchFamily="2" charset="0"/>
                  <a:ea typeface="宋体" panose="02010600030101010101" pitchFamily="2" charset="-122"/>
                </a:endParaRPr>
              </a:p>
            </p:txBody>
          </p:sp>
          <p:sp>
            <p:nvSpPr>
              <p:cNvPr id="86032" name="Rectangle 14"/>
              <p:cNvSpPr/>
              <p:nvPr/>
            </p:nvSpPr>
            <p:spPr>
              <a:xfrm>
                <a:off x="2519" y="97"/>
                <a:ext cx="109" cy="259"/>
              </a:xfrm>
              <a:prstGeom prst="rect">
                <a:avLst/>
              </a:prstGeom>
              <a:noFill/>
              <a:ln w="9525">
                <a:noFill/>
              </a:ln>
            </p:spPr>
            <p:txBody>
              <a:bodyPr wrap="none" lIns="0" tIns="0" rIns="0" bIns="0" anchor="t">
                <a:spAutoFit/>
              </a:bodyPr>
              <a:p>
                <a:pPr lvl="0" algn="ctr"/>
                <a:r>
                  <a:rPr lang="zh-CN" altLang="en-US" sz="2700" b="1" dirty="0">
                    <a:solidFill>
                      <a:srgbClr val="FF0000"/>
                    </a:solidFill>
                    <a:latin typeface="黑体" panose="02010609060101010101" pitchFamily="1" charset="-122"/>
                    <a:ea typeface="黑体" panose="02010609060101010101" pitchFamily="1" charset="-122"/>
                  </a:rPr>
                  <a:t> </a:t>
                </a:r>
                <a:endParaRPr lang="zh-CN" altLang="en-US" dirty="0">
                  <a:latin typeface="Times New Roman" panose="02020603050405020304" pitchFamily="2" charset="0"/>
                  <a:ea typeface="宋体" panose="02010600030101010101" pitchFamily="2" charset="-122"/>
                </a:endParaRPr>
              </a:p>
            </p:txBody>
          </p:sp>
          <p:sp>
            <p:nvSpPr>
              <p:cNvPr id="86033" name="Rectangle 15"/>
              <p:cNvSpPr/>
              <p:nvPr/>
            </p:nvSpPr>
            <p:spPr>
              <a:xfrm>
                <a:off x="2574" y="11"/>
                <a:ext cx="607" cy="332"/>
              </a:xfrm>
              <a:prstGeom prst="rect">
                <a:avLst/>
              </a:prstGeom>
              <a:solidFill>
                <a:srgbClr val="E6E6E6"/>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34" name="Rectangle 16"/>
              <p:cNvSpPr/>
              <p:nvPr/>
            </p:nvSpPr>
            <p:spPr>
              <a:xfrm>
                <a:off x="2715" y="97"/>
                <a:ext cx="436" cy="259"/>
              </a:xfrm>
              <a:prstGeom prst="rect">
                <a:avLst/>
              </a:prstGeom>
              <a:noFill/>
              <a:ln w="9525">
                <a:noFill/>
              </a:ln>
            </p:spPr>
            <p:txBody>
              <a:bodyPr wrap="none" lIns="0" tIns="0" rIns="0" bIns="0" anchor="t">
                <a:spAutoFit/>
              </a:bodyPr>
              <a:p>
                <a:pPr lvl="0" algn="ctr"/>
                <a:r>
                  <a:rPr lang="en-US" altLang="x-none" sz="2700" b="1" dirty="0">
                    <a:solidFill>
                      <a:srgbClr val="FF0000"/>
                    </a:solidFill>
                    <a:latin typeface="黑体" panose="02010609060101010101" pitchFamily="1" charset="-122"/>
                    <a:ea typeface="黑体" panose="02010609060101010101" pitchFamily="1" charset="-122"/>
                  </a:rPr>
                  <a:t>Sage</a:t>
                </a:r>
                <a:endParaRPr lang="en-US" altLang="x-none" dirty="0">
                  <a:latin typeface="Times New Roman" panose="02020603050405020304" pitchFamily="2" charset="0"/>
                  <a:ea typeface="宋体" panose="02010600030101010101" pitchFamily="2" charset="-122"/>
                </a:endParaRPr>
              </a:p>
            </p:txBody>
          </p:sp>
          <p:sp>
            <p:nvSpPr>
              <p:cNvPr id="86035" name="Rectangle 17"/>
              <p:cNvSpPr/>
              <p:nvPr/>
            </p:nvSpPr>
            <p:spPr>
              <a:xfrm>
                <a:off x="3137" y="97"/>
                <a:ext cx="109" cy="259"/>
              </a:xfrm>
              <a:prstGeom prst="rect">
                <a:avLst/>
              </a:prstGeom>
              <a:noFill/>
              <a:ln w="9525">
                <a:noFill/>
              </a:ln>
            </p:spPr>
            <p:txBody>
              <a:bodyPr wrap="none" lIns="0" tIns="0" rIns="0" bIns="0" anchor="t">
                <a:spAutoFit/>
              </a:bodyPr>
              <a:p>
                <a:pPr lvl="0" algn="ctr"/>
                <a:r>
                  <a:rPr lang="zh-CN" altLang="en-US" sz="2700" b="1" dirty="0">
                    <a:solidFill>
                      <a:srgbClr val="FF0000"/>
                    </a:solidFill>
                    <a:latin typeface="黑体" panose="02010609060101010101" pitchFamily="1" charset="-122"/>
                    <a:ea typeface="黑体" panose="02010609060101010101" pitchFamily="1" charset="-122"/>
                  </a:rPr>
                  <a:t> </a:t>
                </a:r>
                <a:endParaRPr lang="zh-CN" altLang="en-US" dirty="0">
                  <a:latin typeface="Times New Roman" panose="02020603050405020304" pitchFamily="2" charset="0"/>
                  <a:ea typeface="宋体" panose="02010600030101010101" pitchFamily="2" charset="-122"/>
                </a:endParaRPr>
              </a:p>
            </p:txBody>
          </p:sp>
          <p:sp>
            <p:nvSpPr>
              <p:cNvPr id="86036" name="Rectangle 18"/>
              <p:cNvSpPr/>
              <p:nvPr/>
            </p:nvSpPr>
            <p:spPr>
              <a:xfrm>
                <a:off x="3192" y="11"/>
                <a:ext cx="812" cy="332"/>
              </a:xfrm>
              <a:prstGeom prst="rect">
                <a:avLst/>
              </a:prstGeom>
              <a:solidFill>
                <a:srgbClr val="E6E6E6"/>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37" name="Rectangle 19"/>
              <p:cNvSpPr/>
              <p:nvPr/>
            </p:nvSpPr>
            <p:spPr>
              <a:xfrm>
                <a:off x="3489" y="97"/>
                <a:ext cx="327" cy="259"/>
              </a:xfrm>
              <a:prstGeom prst="rect">
                <a:avLst/>
              </a:prstGeom>
              <a:noFill/>
              <a:ln w="9525">
                <a:noFill/>
              </a:ln>
            </p:spPr>
            <p:txBody>
              <a:bodyPr wrap="none" lIns="0" tIns="0" rIns="0" bIns="0" anchor="t">
                <a:spAutoFit/>
              </a:bodyPr>
              <a:p>
                <a:pPr lvl="0" algn="ctr"/>
                <a:r>
                  <a:rPr lang="en-US" altLang="x-none" sz="2700" b="1" dirty="0">
                    <a:solidFill>
                      <a:srgbClr val="FF0000"/>
                    </a:solidFill>
                    <a:latin typeface="黑体" panose="02010609060101010101" pitchFamily="1" charset="-122"/>
                    <a:ea typeface="黑体" panose="02010609060101010101" pitchFamily="1" charset="-122"/>
                  </a:rPr>
                  <a:t>Cno</a:t>
                </a:r>
                <a:endParaRPr lang="en-US" altLang="x-none" dirty="0">
                  <a:latin typeface="Times New Roman" panose="02020603050405020304" pitchFamily="2" charset="0"/>
                  <a:ea typeface="宋体" panose="02010600030101010101" pitchFamily="2" charset="-122"/>
                </a:endParaRPr>
              </a:p>
            </p:txBody>
          </p:sp>
          <p:sp>
            <p:nvSpPr>
              <p:cNvPr id="86038" name="Rectangle 20"/>
              <p:cNvSpPr/>
              <p:nvPr/>
            </p:nvSpPr>
            <p:spPr>
              <a:xfrm>
                <a:off x="3805" y="97"/>
                <a:ext cx="109" cy="259"/>
              </a:xfrm>
              <a:prstGeom prst="rect">
                <a:avLst/>
              </a:prstGeom>
              <a:noFill/>
              <a:ln w="9525">
                <a:noFill/>
              </a:ln>
            </p:spPr>
            <p:txBody>
              <a:bodyPr wrap="none" lIns="0" tIns="0" rIns="0" bIns="0" anchor="t">
                <a:spAutoFit/>
              </a:bodyPr>
              <a:p>
                <a:pPr lvl="0" algn="ctr"/>
                <a:r>
                  <a:rPr lang="zh-CN" altLang="en-US" sz="2700" b="1" dirty="0">
                    <a:solidFill>
                      <a:srgbClr val="FF0000"/>
                    </a:solidFill>
                    <a:latin typeface="黑体" panose="02010609060101010101" pitchFamily="1" charset="-122"/>
                    <a:ea typeface="黑体" panose="02010609060101010101" pitchFamily="1" charset="-122"/>
                  </a:rPr>
                  <a:t> </a:t>
                </a:r>
                <a:endParaRPr lang="zh-CN" altLang="en-US" dirty="0">
                  <a:latin typeface="Times New Roman" panose="02020603050405020304" pitchFamily="2" charset="0"/>
                  <a:ea typeface="宋体" panose="02010600030101010101" pitchFamily="2" charset="-122"/>
                </a:endParaRPr>
              </a:p>
            </p:txBody>
          </p:sp>
          <p:sp>
            <p:nvSpPr>
              <p:cNvPr id="86039" name="Rectangle 21"/>
              <p:cNvSpPr/>
              <p:nvPr/>
            </p:nvSpPr>
            <p:spPr>
              <a:xfrm>
                <a:off x="4015" y="11"/>
                <a:ext cx="813" cy="332"/>
              </a:xfrm>
              <a:prstGeom prst="rect">
                <a:avLst/>
              </a:prstGeom>
              <a:solidFill>
                <a:srgbClr val="E6E6E6"/>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40" name="Rectangle 22"/>
              <p:cNvSpPr/>
              <p:nvPr/>
            </p:nvSpPr>
            <p:spPr>
              <a:xfrm>
                <a:off x="4205" y="97"/>
                <a:ext cx="545" cy="259"/>
              </a:xfrm>
              <a:prstGeom prst="rect">
                <a:avLst/>
              </a:prstGeom>
              <a:noFill/>
              <a:ln w="9525">
                <a:noFill/>
              </a:ln>
            </p:spPr>
            <p:txBody>
              <a:bodyPr wrap="none" lIns="0" tIns="0" rIns="0" bIns="0" anchor="t">
                <a:spAutoFit/>
              </a:bodyPr>
              <a:p>
                <a:pPr lvl="0" algn="ctr"/>
                <a:r>
                  <a:rPr lang="en-US" altLang="x-none" sz="2700" b="1" dirty="0">
                    <a:solidFill>
                      <a:srgbClr val="FF0000"/>
                    </a:solidFill>
                    <a:latin typeface="黑体" panose="02010609060101010101" pitchFamily="1" charset="-122"/>
                    <a:ea typeface="黑体" panose="02010609060101010101" pitchFamily="1" charset="-122"/>
                  </a:rPr>
                  <a:t>Cname</a:t>
                </a:r>
                <a:endParaRPr lang="en-US" altLang="x-none" dirty="0">
                  <a:latin typeface="Times New Roman" panose="02020603050405020304" pitchFamily="2" charset="0"/>
                  <a:ea typeface="宋体" panose="02010600030101010101" pitchFamily="2" charset="-122"/>
                </a:endParaRPr>
              </a:p>
            </p:txBody>
          </p:sp>
          <p:sp>
            <p:nvSpPr>
              <p:cNvPr id="86041" name="Rectangle 23"/>
              <p:cNvSpPr/>
              <p:nvPr/>
            </p:nvSpPr>
            <p:spPr>
              <a:xfrm>
                <a:off x="4733" y="97"/>
                <a:ext cx="109" cy="259"/>
              </a:xfrm>
              <a:prstGeom prst="rect">
                <a:avLst/>
              </a:prstGeom>
              <a:noFill/>
              <a:ln w="9525">
                <a:noFill/>
              </a:ln>
            </p:spPr>
            <p:txBody>
              <a:bodyPr wrap="none" lIns="0" tIns="0" rIns="0" bIns="0" anchor="t">
                <a:spAutoFit/>
              </a:bodyPr>
              <a:p>
                <a:pPr lvl="0" algn="ctr"/>
                <a:r>
                  <a:rPr lang="zh-CN" altLang="en-US" sz="2700" b="1" dirty="0">
                    <a:solidFill>
                      <a:srgbClr val="FF0000"/>
                    </a:solidFill>
                    <a:latin typeface="黑体" panose="02010609060101010101" pitchFamily="1" charset="-122"/>
                    <a:ea typeface="黑体" panose="02010609060101010101" pitchFamily="1" charset="-122"/>
                  </a:rPr>
                  <a:t> </a:t>
                </a:r>
                <a:endParaRPr lang="zh-CN" altLang="en-US" dirty="0">
                  <a:latin typeface="Times New Roman" panose="02020603050405020304" pitchFamily="2" charset="0"/>
                  <a:ea typeface="宋体" panose="02010600030101010101" pitchFamily="2" charset="-122"/>
                </a:endParaRPr>
              </a:p>
            </p:txBody>
          </p:sp>
          <p:sp>
            <p:nvSpPr>
              <p:cNvPr id="86042" name="Rectangle 24"/>
              <p:cNvSpPr/>
              <p:nvPr/>
            </p:nvSpPr>
            <p:spPr>
              <a:xfrm>
                <a:off x="4839" y="11"/>
                <a:ext cx="813" cy="332"/>
              </a:xfrm>
              <a:prstGeom prst="rect">
                <a:avLst/>
              </a:prstGeom>
              <a:solidFill>
                <a:srgbClr val="E6E6E6"/>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43" name="Rectangle 25"/>
              <p:cNvSpPr/>
              <p:nvPr/>
            </p:nvSpPr>
            <p:spPr>
              <a:xfrm>
                <a:off x="5028" y="97"/>
                <a:ext cx="545" cy="259"/>
              </a:xfrm>
              <a:prstGeom prst="rect">
                <a:avLst/>
              </a:prstGeom>
              <a:noFill/>
              <a:ln w="9525">
                <a:noFill/>
              </a:ln>
            </p:spPr>
            <p:txBody>
              <a:bodyPr wrap="none" lIns="0" tIns="0" rIns="0" bIns="0" anchor="t">
                <a:spAutoFit/>
              </a:bodyPr>
              <a:p>
                <a:pPr lvl="0" algn="ctr"/>
                <a:r>
                  <a:rPr lang="en-US" altLang="x-none" sz="2700" b="1" dirty="0">
                    <a:solidFill>
                      <a:srgbClr val="FF0000"/>
                    </a:solidFill>
                    <a:latin typeface="黑体" panose="02010609060101010101" pitchFamily="1" charset="-122"/>
                    <a:ea typeface="黑体" panose="02010609060101010101" pitchFamily="1" charset="-122"/>
                  </a:rPr>
                  <a:t>Grade</a:t>
                </a:r>
                <a:endParaRPr lang="en-US" altLang="x-none" dirty="0">
                  <a:latin typeface="Times New Roman" panose="02020603050405020304" pitchFamily="2" charset="0"/>
                  <a:ea typeface="宋体" panose="02010600030101010101" pitchFamily="2" charset="-122"/>
                </a:endParaRPr>
              </a:p>
            </p:txBody>
          </p:sp>
          <p:sp>
            <p:nvSpPr>
              <p:cNvPr id="86044" name="Rectangle 26"/>
              <p:cNvSpPr/>
              <p:nvPr/>
            </p:nvSpPr>
            <p:spPr>
              <a:xfrm>
                <a:off x="5557" y="97"/>
                <a:ext cx="109" cy="259"/>
              </a:xfrm>
              <a:prstGeom prst="rect">
                <a:avLst/>
              </a:prstGeom>
              <a:noFill/>
              <a:ln w="9525">
                <a:noFill/>
              </a:ln>
            </p:spPr>
            <p:txBody>
              <a:bodyPr wrap="none" lIns="0" tIns="0" rIns="0" bIns="0" anchor="t">
                <a:spAutoFit/>
              </a:bodyPr>
              <a:p>
                <a:pPr lvl="0" algn="ctr"/>
                <a:r>
                  <a:rPr lang="zh-CN" altLang="en-US" sz="2700" b="1" dirty="0">
                    <a:solidFill>
                      <a:srgbClr val="FF0000"/>
                    </a:solidFill>
                    <a:latin typeface="黑体" panose="02010609060101010101" pitchFamily="1" charset="-122"/>
                    <a:ea typeface="黑体" panose="02010609060101010101" pitchFamily="1" charset="-122"/>
                  </a:rPr>
                  <a:t> </a:t>
                </a:r>
                <a:endParaRPr lang="zh-CN" altLang="en-US" dirty="0">
                  <a:latin typeface="Times New Roman" panose="02020603050405020304" pitchFamily="2" charset="0"/>
                  <a:ea typeface="宋体" panose="02010600030101010101" pitchFamily="2" charset="-122"/>
                </a:endParaRPr>
              </a:p>
            </p:txBody>
          </p:sp>
          <p:sp>
            <p:nvSpPr>
              <p:cNvPr id="86045" name="Rectangle 27"/>
              <p:cNvSpPr/>
              <p:nvPr/>
            </p:nvSpPr>
            <p:spPr>
              <a:xfrm>
                <a:off x="0"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46" name="Line 28"/>
              <p:cNvSpPr/>
              <p:nvPr/>
            </p:nvSpPr>
            <p:spPr>
              <a:xfrm>
                <a:off x="0"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47" name="Line 29"/>
              <p:cNvSpPr/>
              <p:nvPr/>
            </p:nvSpPr>
            <p:spPr>
              <a:xfrm>
                <a:off x="0"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48" name="Rectangle 30"/>
              <p:cNvSpPr/>
              <p:nvPr/>
            </p:nvSpPr>
            <p:spPr>
              <a:xfrm>
                <a:off x="0"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49" name="Line 31"/>
              <p:cNvSpPr/>
              <p:nvPr/>
            </p:nvSpPr>
            <p:spPr>
              <a:xfrm>
                <a:off x="0"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50" name="Line 32"/>
              <p:cNvSpPr/>
              <p:nvPr/>
            </p:nvSpPr>
            <p:spPr>
              <a:xfrm>
                <a:off x="0"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51" name="Rectangle 33"/>
              <p:cNvSpPr/>
              <p:nvPr/>
            </p:nvSpPr>
            <p:spPr>
              <a:xfrm>
                <a:off x="11" y="0"/>
                <a:ext cx="699"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52" name="Line 34"/>
              <p:cNvSpPr/>
              <p:nvPr/>
            </p:nvSpPr>
            <p:spPr>
              <a:xfrm>
                <a:off x="11" y="0"/>
                <a:ext cx="699"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53" name="Rectangle 35"/>
              <p:cNvSpPr/>
              <p:nvPr/>
            </p:nvSpPr>
            <p:spPr>
              <a:xfrm>
                <a:off x="710"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54" name="Line 36"/>
              <p:cNvSpPr/>
              <p:nvPr/>
            </p:nvSpPr>
            <p:spPr>
              <a:xfrm>
                <a:off x="710"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55" name="Line 37"/>
              <p:cNvSpPr/>
              <p:nvPr/>
            </p:nvSpPr>
            <p:spPr>
              <a:xfrm>
                <a:off x="710"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56" name="Rectangle 38"/>
              <p:cNvSpPr/>
              <p:nvPr/>
            </p:nvSpPr>
            <p:spPr>
              <a:xfrm>
                <a:off x="721" y="0"/>
                <a:ext cx="1224"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57" name="Line 39"/>
              <p:cNvSpPr/>
              <p:nvPr/>
            </p:nvSpPr>
            <p:spPr>
              <a:xfrm>
                <a:off x="721" y="0"/>
                <a:ext cx="1224"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58" name="Rectangle 40"/>
              <p:cNvSpPr/>
              <p:nvPr/>
            </p:nvSpPr>
            <p:spPr>
              <a:xfrm>
                <a:off x="1945"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59" name="Line 41"/>
              <p:cNvSpPr/>
              <p:nvPr/>
            </p:nvSpPr>
            <p:spPr>
              <a:xfrm>
                <a:off x="1945"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60" name="Line 42"/>
              <p:cNvSpPr/>
              <p:nvPr/>
            </p:nvSpPr>
            <p:spPr>
              <a:xfrm>
                <a:off x="1945"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61" name="Rectangle 43"/>
              <p:cNvSpPr/>
              <p:nvPr/>
            </p:nvSpPr>
            <p:spPr>
              <a:xfrm>
                <a:off x="1956" y="0"/>
                <a:ext cx="607"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62" name="Line 44"/>
              <p:cNvSpPr/>
              <p:nvPr/>
            </p:nvSpPr>
            <p:spPr>
              <a:xfrm>
                <a:off x="1956" y="0"/>
                <a:ext cx="607"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63" name="Rectangle 45"/>
              <p:cNvSpPr/>
              <p:nvPr/>
            </p:nvSpPr>
            <p:spPr>
              <a:xfrm>
                <a:off x="2563"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64" name="Line 46"/>
              <p:cNvSpPr/>
              <p:nvPr/>
            </p:nvSpPr>
            <p:spPr>
              <a:xfrm>
                <a:off x="2563"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65" name="Line 47"/>
              <p:cNvSpPr/>
              <p:nvPr/>
            </p:nvSpPr>
            <p:spPr>
              <a:xfrm>
                <a:off x="2563"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66" name="Rectangle 48"/>
              <p:cNvSpPr/>
              <p:nvPr/>
            </p:nvSpPr>
            <p:spPr>
              <a:xfrm>
                <a:off x="2574" y="0"/>
                <a:ext cx="607"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67" name="Line 49"/>
              <p:cNvSpPr/>
              <p:nvPr/>
            </p:nvSpPr>
            <p:spPr>
              <a:xfrm>
                <a:off x="2574" y="0"/>
                <a:ext cx="607"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68" name="Rectangle 50"/>
              <p:cNvSpPr/>
              <p:nvPr/>
            </p:nvSpPr>
            <p:spPr>
              <a:xfrm>
                <a:off x="3181"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69" name="Line 51"/>
              <p:cNvSpPr/>
              <p:nvPr/>
            </p:nvSpPr>
            <p:spPr>
              <a:xfrm>
                <a:off x="3181"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70" name="Line 52"/>
              <p:cNvSpPr/>
              <p:nvPr/>
            </p:nvSpPr>
            <p:spPr>
              <a:xfrm>
                <a:off x="3181"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71" name="Rectangle 53"/>
              <p:cNvSpPr/>
              <p:nvPr/>
            </p:nvSpPr>
            <p:spPr>
              <a:xfrm>
                <a:off x="3192" y="0"/>
                <a:ext cx="812"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72" name="Line 54"/>
              <p:cNvSpPr/>
              <p:nvPr/>
            </p:nvSpPr>
            <p:spPr>
              <a:xfrm>
                <a:off x="3192" y="0"/>
                <a:ext cx="812"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73" name="Rectangle 55"/>
              <p:cNvSpPr/>
              <p:nvPr/>
            </p:nvSpPr>
            <p:spPr>
              <a:xfrm>
                <a:off x="4004"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74" name="Line 56"/>
              <p:cNvSpPr/>
              <p:nvPr/>
            </p:nvSpPr>
            <p:spPr>
              <a:xfrm>
                <a:off x="4004"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75" name="Line 57"/>
              <p:cNvSpPr/>
              <p:nvPr/>
            </p:nvSpPr>
            <p:spPr>
              <a:xfrm>
                <a:off x="4004"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76" name="Rectangle 58"/>
              <p:cNvSpPr/>
              <p:nvPr/>
            </p:nvSpPr>
            <p:spPr>
              <a:xfrm>
                <a:off x="4015" y="0"/>
                <a:ext cx="813"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77" name="Line 59"/>
              <p:cNvSpPr/>
              <p:nvPr/>
            </p:nvSpPr>
            <p:spPr>
              <a:xfrm>
                <a:off x="4015" y="0"/>
                <a:ext cx="813"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78" name="Rectangle 60"/>
              <p:cNvSpPr/>
              <p:nvPr/>
            </p:nvSpPr>
            <p:spPr>
              <a:xfrm>
                <a:off x="4828"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79" name="Line 61"/>
              <p:cNvSpPr/>
              <p:nvPr/>
            </p:nvSpPr>
            <p:spPr>
              <a:xfrm>
                <a:off x="4828"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80" name="Line 62"/>
              <p:cNvSpPr/>
              <p:nvPr/>
            </p:nvSpPr>
            <p:spPr>
              <a:xfrm>
                <a:off x="4828"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81" name="Rectangle 63"/>
              <p:cNvSpPr/>
              <p:nvPr/>
            </p:nvSpPr>
            <p:spPr>
              <a:xfrm>
                <a:off x="4839" y="0"/>
                <a:ext cx="813"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82" name="Line 64"/>
              <p:cNvSpPr/>
              <p:nvPr/>
            </p:nvSpPr>
            <p:spPr>
              <a:xfrm>
                <a:off x="4839" y="0"/>
                <a:ext cx="813"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83" name="Rectangle 65"/>
              <p:cNvSpPr/>
              <p:nvPr/>
            </p:nvSpPr>
            <p:spPr>
              <a:xfrm>
                <a:off x="5652"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84" name="Line 66"/>
              <p:cNvSpPr/>
              <p:nvPr/>
            </p:nvSpPr>
            <p:spPr>
              <a:xfrm>
                <a:off x="5652"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85" name="Line 67"/>
              <p:cNvSpPr/>
              <p:nvPr/>
            </p:nvSpPr>
            <p:spPr>
              <a:xfrm>
                <a:off x="5652"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86" name="Rectangle 68"/>
              <p:cNvSpPr/>
              <p:nvPr/>
            </p:nvSpPr>
            <p:spPr>
              <a:xfrm>
                <a:off x="5652" y="0"/>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87" name="Line 69"/>
              <p:cNvSpPr/>
              <p:nvPr/>
            </p:nvSpPr>
            <p:spPr>
              <a:xfrm>
                <a:off x="5652" y="0"/>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88" name="Line 70"/>
              <p:cNvSpPr/>
              <p:nvPr/>
            </p:nvSpPr>
            <p:spPr>
              <a:xfrm>
                <a:off x="5652" y="0"/>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89" name="Rectangle 71"/>
              <p:cNvSpPr/>
              <p:nvPr/>
            </p:nvSpPr>
            <p:spPr>
              <a:xfrm>
                <a:off x="0" y="11"/>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90" name="Line 72"/>
              <p:cNvSpPr/>
              <p:nvPr/>
            </p:nvSpPr>
            <p:spPr>
              <a:xfrm>
                <a:off x="0" y="11"/>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91" name="Rectangle 73"/>
              <p:cNvSpPr/>
              <p:nvPr/>
            </p:nvSpPr>
            <p:spPr>
              <a:xfrm>
                <a:off x="710" y="11"/>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92" name="Line 74"/>
              <p:cNvSpPr/>
              <p:nvPr/>
            </p:nvSpPr>
            <p:spPr>
              <a:xfrm>
                <a:off x="710" y="11"/>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93" name="Rectangle 75"/>
              <p:cNvSpPr/>
              <p:nvPr/>
            </p:nvSpPr>
            <p:spPr>
              <a:xfrm>
                <a:off x="1945" y="11"/>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94" name="Line 76"/>
              <p:cNvSpPr/>
              <p:nvPr/>
            </p:nvSpPr>
            <p:spPr>
              <a:xfrm>
                <a:off x="1945" y="11"/>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95" name="Rectangle 77"/>
              <p:cNvSpPr/>
              <p:nvPr/>
            </p:nvSpPr>
            <p:spPr>
              <a:xfrm>
                <a:off x="2563" y="11"/>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96" name="Line 78"/>
              <p:cNvSpPr/>
              <p:nvPr/>
            </p:nvSpPr>
            <p:spPr>
              <a:xfrm>
                <a:off x="2563" y="11"/>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97" name="Rectangle 79"/>
              <p:cNvSpPr/>
              <p:nvPr/>
            </p:nvSpPr>
            <p:spPr>
              <a:xfrm>
                <a:off x="3181" y="11"/>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098" name="Line 80"/>
              <p:cNvSpPr/>
              <p:nvPr/>
            </p:nvSpPr>
            <p:spPr>
              <a:xfrm>
                <a:off x="3181" y="11"/>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099" name="Rectangle 81"/>
              <p:cNvSpPr/>
              <p:nvPr/>
            </p:nvSpPr>
            <p:spPr>
              <a:xfrm>
                <a:off x="4004" y="11"/>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00" name="Line 82"/>
              <p:cNvSpPr/>
              <p:nvPr/>
            </p:nvSpPr>
            <p:spPr>
              <a:xfrm>
                <a:off x="4004" y="11"/>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01" name="Rectangle 83"/>
              <p:cNvSpPr/>
              <p:nvPr/>
            </p:nvSpPr>
            <p:spPr>
              <a:xfrm>
                <a:off x="4828" y="11"/>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02" name="Line 84"/>
              <p:cNvSpPr/>
              <p:nvPr/>
            </p:nvSpPr>
            <p:spPr>
              <a:xfrm>
                <a:off x="4828" y="11"/>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03" name="Rectangle 85"/>
              <p:cNvSpPr/>
              <p:nvPr/>
            </p:nvSpPr>
            <p:spPr>
              <a:xfrm>
                <a:off x="5652" y="11"/>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04" name="Line 86"/>
              <p:cNvSpPr/>
              <p:nvPr/>
            </p:nvSpPr>
            <p:spPr>
              <a:xfrm>
                <a:off x="5652" y="11"/>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05" name="Rectangle 87"/>
              <p:cNvSpPr/>
              <p:nvPr/>
            </p:nvSpPr>
            <p:spPr>
              <a:xfrm>
                <a:off x="11" y="356"/>
                <a:ext cx="699"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06" name="Rectangle 88"/>
              <p:cNvSpPr/>
              <p:nvPr/>
            </p:nvSpPr>
            <p:spPr>
              <a:xfrm>
                <a:off x="131" y="445"/>
                <a:ext cx="55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S0001</a:t>
                </a:r>
                <a:endParaRPr lang="en-US" altLang="x-none" dirty="0">
                  <a:latin typeface="Times New Roman" panose="02020603050405020304" pitchFamily="2" charset="0"/>
                  <a:ea typeface="宋体" panose="02010600030101010101" pitchFamily="2" charset="-122"/>
                </a:endParaRPr>
              </a:p>
            </p:txBody>
          </p:sp>
          <p:sp>
            <p:nvSpPr>
              <p:cNvPr id="86107" name="Rectangle 89"/>
              <p:cNvSpPr/>
              <p:nvPr/>
            </p:nvSpPr>
            <p:spPr>
              <a:xfrm>
                <a:off x="665" y="445"/>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08" name="Rectangle 90"/>
              <p:cNvSpPr/>
              <p:nvPr/>
            </p:nvSpPr>
            <p:spPr>
              <a:xfrm>
                <a:off x="721" y="356"/>
                <a:ext cx="1224"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09" name="Rectangle 91"/>
              <p:cNvSpPr/>
              <p:nvPr/>
            </p:nvSpPr>
            <p:spPr>
              <a:xfrm>
                <a:off x="889" y="445"/>
                <a:ext cx="100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Wang Jian</a:t>
                </a:r>
                <a:endParaRPr lang="en-US" altLang="x-none" dirty="0">
                  <a:latin typeface="Times New Roman" panose="02020603050405020304" pitchFamily="2" charset="0"/>
                  <a:ea typeface="宋体" panose="02010600030101010101" pitchFamily="2" charset="-122"/>
                </a:endParaRPr>
              </a:p>
            </p:txBody>
          </p:sp>
          <p:sp>
            <p:nvSpPr>
              <p:cNvPr id="86110" name="Rectangle 92"/>
              <p:cNvSpPr/>
              <p:nvPr/>
            </p:nvSpPr>
            <p:spPr>
              <a:xfrm>
                <a:off x="1848" y="445"/>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11" name="Rectangle 93"/>
              <p:cNvSpPr/>
              <p:nvPr/>
            </p:nvSpPr>
            <p:spPr>
              <a:xfrm>
                <a:off x="1956" y="356"/>
                <a:ext cx="607"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12" name="Rectangle 94"/>
              <p:cNvSpPr/>
              <p:nvPr/>
            </p:nvSpPr>
            <p:spPr>
              <a:xfrm>
                <a:off x="2168" y="445"/>
                <a:ext cx="27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CS</a:t>
                </a:r>
                <a:endParaRPr lang="en-US" altLang="x-none" dirty="0">
                  <a:latin typeface="Times New Roman" panose="02020603050405020304" pitchFamily="2" charset="0"/>
                  <a:ea typeface="宋体" panose="02010600030101010101" pitchFamily="2" charset="-122"/>
                </a:endParaRPr>
              </a:p>
            </p:txBody>
          </p:sp>
          <p:sp>
            <p:nvSpPr>
              <p:cNvPr id="86113" name="Rectangle 95"/>
              <p:cNvSpPr/>
              <p:nvPr/>
            </p:nvSpPr>
            <p:spPr>
              <a:xfrm>
                <a:off x="2433" y="445"/>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14" name="Rectangle 96"/>
              <p:cNvSpPr/>
              <p:nvPr/>
            </p:nvSpPr>
            <p:spPr>
              <a:xfrm>
                <a:off x="2574" y="356"/>
                <a:ext cx="607"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15" name="Rectangle 97"/>
              <p:cNvSpPr/>
              <p:nvPr/>
            </p:nvSpPr>
            <p:spPr>
              <a:xfrm>
                <a:off x="2815" y="445"/>
                <a:ext cx="21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17</a:t>
                </a:r>
                <a:endParaRPr lang="en-US" altLang="x-none" dirty="0">
                  <a:latin typeface="Times New Roman" panose="02020603050405020304" pitchFamily="2" charset="0"/>
                  <a:ea typeface="宋体" panose="02010600030101010101" pitchFamily="2" charset="-122"/>
                </a:endParaRPr>
              </a:p>
            </p:txBody>
          </p:sp>
          <p:sp>
            <p:nvSpPr>
              <p:cNvPr id="86116" name="Rectangle 98"/>
              <p:cNvSpPr/>
              <p:nvPr/>
            </p:nvSpPr>
            <p:spPr>
              <a:xfrm>
                <a:off x="3023" y="445"/>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17" name="Rectangle 99"/>
              <p:cNvSpPr/>
              <p:nvPr/>
            </p:nvSpPr>
            <p:spPr>
              <a:xfrm>
                <a:off x="3192" y="356"/>
                <a:ext cx="812"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18" name="Rectangle 100"/>
              <p:cNvSpPr/>
              <p:nvPr/>
            </p:nvSpPr>
            <p:spPr>
              <a:xfrm>
                <a:off x="3405" y="445"/>
                <a:ext cx="480"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C101</a:t>
                </a:r>
                <a:endParaRPr lang="en-US" altLang="x-none" dirty="0">
                  <a:latin typeface="Times New Roman" panose="02020603050405020304" pitchFamily="2" charset="0"/>
                  <a:ea typeface="宋体" panose="02010600030101010101" pitchFamily="2" charset="-122"/>
                </a:endParaRPr>
              </a:p>
            </p:txBody>
          </p:sp>
          <p:sp>
            <p:nvSpPr>
              <p:cNvPr id="86119" name="Rectangle 101"/>
              <p:cNvSpPr/>
              <p:nvPr/>
            </p:nvSpPr>
            <p:spPr>
              <a:xfrm>
                <a:off x="3869" y="445"/>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20" name="Rectangle 102"/>
              <p:cNvSpPr/>
              <p:nvPr/>
            </p:nvSpPr>
            <p:spPr>
              <a:xfrm>
                <a:off x="4015" y="356"/>
                <a:ext cx="813"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21" name="Rectangle 103"/>
              <p:cNvSpPr/>
              <p:nvPr/>
            </p:nvSpPr>
            <p:spPr>
              <a:xfrm>
                <a:off x="4242" y="445"/>
                <a:ext cx="45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ABC</a:t>
                </a:r>
                <a:endParaRPr lang="en-US" altLang="x-none" dirty="0">
                  <a:latin typeface="Times New Roman" panose="02020603050405020304" pitchFamily="2" charset="0"/>
                  <a:ea typeface="宋体" panose="02010600030101010101" pitchFamily="2" charset="-122"/>
                </a:endParaRPr>
              </a:p>
            </p:txBody>
          </p:sp>
          <p:sp>
            <p:nvSpPr>
              <p:cNvPr id="86122" name="Rectangle 104"/>
              <p:cNvSpPr/>
              <p:nvPr/>
            </p:nvSpPr>
            <p:spPr>
              <a:xfrm>
                <a:off x="4682" y="445"/>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23" name="Rectangle 105"/>
              <p:cNvSpPr/>
              <p:nvPr/>
            </p:nvSpPr>
            <p:spPr>
              <a:xfrm>
                <a:off x="4839" y="356"/>
                <a:ext cx="813"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24" name="Rectangle 106"/>
              <p:cNvSpPr/>
              <p:nvPr/>
            </p:nvSpPr>
            <p:spPr>
              <a:xfrm>
                <a:off x="5236" y="445"/>
                <a:ext cx="108"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5</a:t>
                </a:r>
                <a:endParaRPr lang="en-US" altLang="x-none" dirty="0">
                  <a:latin typeface="Times New Roman" panose="02020603050405020304" pitchFamily="2" charset="0"/>
                  <a:ea typeface="宋体" panose="02010600030101010101" pitchFamily="2" charset="-122"/>
                </a:endParaRPr>
              </a:p>
            </p:txBody>
          </p:sp>
          <p:sp>
            <p:nvSpPr>
              <p:cNvPr id="86125" name="Rectangle 107"/>
              <p:cNvSpPr/>
              <p:nvPr/>
            </p:nvSpPr>
            <p:spPr>
              <a:xfrm>
                <a:off x="5339" y="445"/>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26" name="Rectangle 108"/>
              <p:cNvSpPr/>
              <p:nvPr/>
            </p:nvSpPr>
            <p:spPr>
              <a:xfrm>
                <a:off x="0" y="344"/>
                <a:ext cx="11"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27" name="Line 109"/>
              <p:cNvSpPr/>
              <p:nvPr/>
            </p:nvSpPr>
            <p:spPr>
              <a:xfrm>
                <a:off x="0" y="344"/>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28" name="Line 110"/>
              <p:cNvSpPr/>
              <p:nvPr/>
            </p:nvSpPr>
            <p:spPr>
              <a:xfrm>
                <a:off x="0" y="344"/>
                <a:ext cx="0" cy="1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29" name="Rectangle 111"/>
              <p:cNvSpPr/>
              <p:nvPr/>
            </p:nvSpPr>
            <p:spPr>
              <a:xfrm>
                <a:off x="11" y="344"/>
                <a:ext cx="699"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30" name="Line 112"/>
              <p:cNvSpPr/>
              <p:nvPr/>
            </p:nvSpPr>
            <p:spPr>
              <a:xfrm>
                <a:off x="11" y="344"/>
                <a:ext cx="699"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31" name="Rectangle 113"/>
              <p:cNvSpPr/>
              <p:nvPr/>
            </p:nvSpPr>
            <p:spPr>
              <a:xfrm>
                <a:off x="710" y="344"/>
                <a:ext cx="11"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32" name="Line 114"/>
              <p:cNvSpPr/>
              <p:nvPr/>
            </p:nvSpPr>
            <p:spPr>
              <a:xfrm>
                <a:off x="710" y="344"/>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33" name="Line 115"/>
              <p:cNvSpPr/>
              <p:nvPr/>
            </p:nvSpPr>
            <p:spPr>
              <a:xfrm>
                <a:off x="710" y="344"/>
                <a:ext cx="0" cy="1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34" name="Rectangle 116"/>
              <p:cNvSpPr/>
              <p:nvPr/>
            </p:nvSpPr>
            <p:spPr>
              <a:xfrm>
                <a:off x="721" y="344"/>
                <a:ext cx="1224"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35" name="Line 117"/>
              <p:cNvSpPr/>
              <p:nvPr/>
            </p:nvSpPr>
            <p:spPr>
              <a:xfrm>
                <a:off x="721" y="344"/>
                <a:ext cx="1224"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36" name="Rectangle 118"/>
              <p:cNvSpPr/>
              <p:nvPr/>
            </p:nvSpPr>
            <p:spPr>
              <a:xfrm>
                <a:off x="1945" y="344"/>
                <a:ext cx="11"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37" name="Line 119"/>
              <p:cNvSpPr/>
              <p:nvPr/>
            </p:nvSpPr>
            <p:spPr>
              <a:xfrm>
                <a:off x="1945" y="344"/>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38" name="Line 120"/>
              <p:cNvSpPr/>
              <p:nvPr/>
            </p:nvSpPr>
            <p:spPr>
              <a:xfrm>
                <a:off x="1945" y="344"/>
                <a:ext cx="0" cy="1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39" name="Rectangle 121"/>
              <p:cNvSpPr/>
              <p:nvPr/>
            </p:nvSpPr>
            <p:spPr>
              <a:xfrm>
                <a:off x="1956" y="344"/>
                <a:ext cx="607"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40" name="Line 122"/>
              <p:cNvSpPr/>
              <p:nvPr/>
            </p:nvSpPr>
            <p:spPr>
              <a:xfrm>
                <a:off x="1956" y="344"/>
                <a:ext cx="607"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41" name="Rectangle 123"/>
              <p:cNvSpPr/>
              <p:nvPr/>
            </p:nvSpPr>
            <p:spPr>
              <a:xfrm>
                <a:off x="2563" y="344"/>
                <a:ext cx="11"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42" name="Line 124"/>
              <p:cNvSpPr/>
              <p:nvPr/>
            </p:nvSpPr>
            <p:spPr>
              <a:xfrm>
                <a:off x="2563" y="344"/>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43" name="Line 125"/>
              <p:cNvSpPr/>
              <p:nvPr/>
            </p:nvSpPr>
            <p:spPr>
              <a:xfrm>
                <a:off x="2563" y="344"/>
                <a:ext cx="0" cy="1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44" name="Rectangle 126"/>
              <p:cNvSpPr/>
              <p:nvPr/>
            </p:nvSpPr>
            <p:spPr>
              <a:xfrm>
                <a:off x="2574" y="344"/>
                <a:ext cx="607"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45" name="Line 127"/>
              <p:cNvSpPr/>
              <p:nvPr/>
            </p:nvSpPr>
            <p:spPr>
              <a:xfrm>
                <a:off x="2574" y="344"/>
                <a:ext cx="607"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46" name="Rectangle 128"/>
              <p:cNvSpPr/>
              <p:nvPr/>
            </p:nvSpPr>
            <p:spPr>
              <a:xfrm>
                <a:off x="3181" y="344"/>
                <a:ext cx="11"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47" name="Line 129"/>
              <p:cNvSpPr/>
              <p:nvPr/>
            </p:nvSpPr>
            <p:spPr>
              <a:xfrm>
                <a:off x="3181" y="344"/>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48" name="Line 130"/>
              <p:cNvSpPr/>
              <p:nvPr/>
            </p:nvSpPr>
            <p:spPr>
              <a:xfrm>
                <a:off x="3181" y="344"/>
                <a:ext cx="0" cy="1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49" name="Rectangle 131"/>
              <p:cNvSpPr/>
              <p:nvPr/>
            </p:nvSpPr>
            <p:spPr>
              <a:xfrm>
                <a:off x="3192" y="344"/>
                <a:ext cx="812"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50" name="Line 132"/>
              <p:cNvSpPr/>
              <p:nvPr/>
            </p:nvSpPr>
            <p:spPr>
              <a:xfrm>
                <a:off x="3192" y="344"/>
                <a:ext cx="812"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51" name="Rectangle 133"/>
              <p:cNvSpPr/>
              <p:nvPr/>
            </p:nvSpPr>
            <p:spPr>
              <a:xfrm>
                <a:off x="4004" y="344"/>
                <a:ext cx="11"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52" name="Line 134"/>
              <p:cNvSpPr/>
              <p:nvPr/>
            </p:nvSpPr>
            <p:spPr>
              <a:xfrm>
                <a:off x="4004" y="344"/>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53" name="Line 135"/>
              <p:cNvSpPr/>
              <p:nvPr/>
            </p:nvSpPr>
            <p:spPr>
              <a:xfrm>
                <a:off x="4004" y="344"/>
                <a:ext cx="0" cy="1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54" name="Rectangle 136"/>
              <p:cNvSpPr/>
              <p:nvPr/>
            </p:nvSpPr>
            <p:spPr>
              <a:xfrm>
                <a:off x="4015" y="344"/>
                <a:ext cx="813"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55" name="Line 137"/>
              <p:cNvSpPr/>
              <p:nvPr/>
            </p:nvSpPr>
            <p:spPr>
              <a:xfrm>
                <a:off x="4015" y="344"/>
                <a:ext cx="813"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56" name="Rectangle 138"/>
              <p:cNvSpPr/>
              <p:nvPr/>
            </p:nvSpPr>
            <p:spPr>
              <a:xfrm>
                <a:off x="4828" y="344"/>
                <a:ext cx="11"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57" name="Line 139"/>
              <p:cNvSpPr/>
              <p:nvPr/>
            </p:nvSpPr>
            <p:spPr>
              <a:xfrm>
                <a:off x="4828" y="344"/>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58" name="Line 140"/>
              <p:cNvSpPr/>
              <p:nvPr/>
            </p:nvSpPr>
            <p:spPr>
              <a:xfrm>
                <a:off x="4828" y="344"/>
                <a:ext cx="0" cy="1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59" name="Rectangle 141"/>
              <p:cNvSpPr/>
              <p:nvPr/>
            </p:nvSpPr>
            <p:spPr>
              <a:xfrm>
                <a:off x="4839" y="344"/>
                <a:ext cx="813"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60" name="Line 142"/>
              <p:cNvSpPr/>
              <p:nvPr/>
            </p:nvSpPr>
            <p:spPr>
              <a:xfrm>
                <a:off x="4839" y="344"/>
                <a:ext cx="813"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61" name="Rectangle 143"/>
              <p:cNvSpPr/>
              <p:nvPr/>
            </p:nvSpPr>
            <p:spPr>
              <a:xfrm>
                <a:off x="5652" y="344"/>
                <a:ext cx="11" cy="1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62" name="Line 144"/>
              <p:cNvSpPr/>
              <p:nvPr/>
            </p:nvSpPr>
            <p:spPr>
              <a:xfrm>
                <a:off x="5652" y="344"/>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63" name="Line 145"/>
              <p:cNvSpPr/>
              <p:nvPr/>
            </p:nvSpPr>
            <p:spPr>
              <a:xfrm>
                <a:off x="5652" y="344"/>
                <a:ext cx="0" cy="1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64" name="Rectangle 146"/>
              <p:cNvSpPr/>
              <p:nvPr/>
            </p:nvSpPr>
            <p:spPr>
              <a:xfrm>
                <a:off x="0" y="35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65" name="Line 147"/>
              <p:cNvSpPr/>
              <p:nvPr/>
            </p:nvSpPr>
            <p:spPr>
              <a:xfrm>
                <a:off x="0" y="35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66" name="Rectangle 148"/>
              <p:cNvSpPr/>
              <p:nvPr/>
            </p:nvSpPr>
            <p:spPr>
              <a:xfrm>
                <a:off x="710" y="35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67" name="Line 149"/>
              <p:cNvSpPr/>
              <p:nvPr/>
            </p:nvSpPr>
            <p:spPr>
              <a:xfrm>
                <a:off x="710" y="35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68" name="Rectangle 150"/>
              <p:cNvSpPr/>
              <p:nvPr/>
            </p:nvSpPr>
            <p:spPr>
              <a:xfrm>
                <a:off x="1945" y="35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69" name="Line 151"/>
              <p:cNvSpPr/>
              <p:nvPr/>
            </p:nvSpPr>
            <p:spPr>
              <a:xfrm>
                <a:off x="1945" y="35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70" name="Rectangle 152"/>
              <p:cNvSpPr/>
              <p:nvPr/>
            </p:nvSpPr>
            <p:spPr>
              <a:xfrm>
                <a:off x="2563" y="35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71" name="Line 153"/>
              <p:cNvSpPr/>
              <p:nvPr/>
            </p:nvSpPr>
            <p:spPr>
              <a:xfrm>
                <a:off x="2563" y="35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72" name="Rectangle 154"/>
              <p:cNvSpPr/>
              <p:nvPr/>
            </p:nvSpPr>
            <p:spPr>
              <a:xfrm>
                <a:off x="3181" y="35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73" name="Line 155"/>
              <p:cNvSpPr/>
              <p:nvPr/>
            </p:nvSpPr>
            <p:spPr>
              <a:xfrm>
                <a:off x="3181" y="35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74" name="Rectangle 156"/>
              <p:cNvSpPr/>
              <p:nvPr/>
            </p:nvSpPr>
            <p:spPr>
              <a:xfrm>
                <a:off x="4004" y="35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75" name="Line 157"/>
              <p:cNvSpPr/>
              <p:nvPr/>
            </p:nvSpPr>
            <p:spPr>
              <a:xfrm>
                <a:off x="4004" y="35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76" name="Rectangle 158"/>
              <p:cNvSpPr/>
              <p:nvPr/>
            </p:nvSpPr>
            <p:spPr>
              <a:xfrm>
                <a:off x="4828" y="35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77" name="Line 159"/>
              <p:cNvSpPr/>
              <p:nvPr/>
            </p:nvSpPr>
            <p:spPr>
              <a:xfrm>
                <a:off x="4828" y="35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78" name="Rectangle 160"/>
              <p:cNvSpPr/>
              <p:nvPr/>
            </p:nvSpPr>
            <p:spPr>
              <a:xfrm>
                <a:off x="5652" y="35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79" name="Line 161"/>
              <p:cNvSpPr/>
              <p:nvPr/>
            </p:nvSpPr>
            <p:spPr>
              <a:xfrm>
                <a:off x="5652" y="35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180" name="Rectangle 162"/>
              <p:cNvSpPr/>
              <p:nvPr/>
            </p:nvSpPr>
            <p:spPr>
              <a:xfrm>
                <a:off x="11" y="687"/>
                <a:ext cx="699"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81" name="Rectangle 163"/>
              <p:cNvSpPr/>
              <p:nvPr/>
            </p:nvSpPr>
            <p:spPr>
              <a:xfrm>
                <a:off x="131" y="777"/>
                <a:ext cx="55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S0001</a:t>
                </a:r>
                <a:endParaRPr lang="en-US" altLang="x-none" dirty="0">
                  <a:latin typeface="Times New Roman" panose="02020603050405020304" pitchFamily="2" charset="0"/>
                  <a:ea typeface="宋体" panose="02010600030101010101" pitchFamily="2" charset="-122"/>
                </a:endParaRPr>
              </a:p>
            </p:txBody>
          </p:sp>
          <p:sp>
            <p:nvSpPr>
              <p:cNvPr id="86182" name="Rectangle 164"/>
              <p:cNvSpPr/>
              <p:nvPr/>
            </p:nvSpPr>
            <p:spPr>
              <a:xfrm>
                <a:off x="665" y="777"/>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83" name="Rectangle 165"/>
              <p:cNvSpPr/>
              <p:nvPr/>
            </p:nvSpPr>
            <p:spPr>
              <a:xfrm>
                <a:off x="721" y="687"/>
                <a:ext cx="1224"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84" name="Rectangle 166"/>
              <p:cNvSpPr/>
              <p:nvPr/>
            </p:nvSpPr>
            <p:spPr>
              <a:xfrm>
                <a:off x="889" y="777"/>
                <a:ext cx="100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Wang Jian</a:t>
                </a:r>
                <a:endParaRPr lang="en-US" altLang="x-none" dirty="0">
                  <a:latin typeface="Times New Roman" panose="02020603050405020304" pitchFamily="2" charset="0"/>
                  <a:ea typeface="宋体" panose="02010600030101010101" pitchFamily="2" charset="-122"/>
                </a:endParaRPr>
              </a:p>
            </p:txBody>
          </p:sp>
          <p:sp>
            <p:nvSpPr>
              <p:cNvPr id="86185" name="Rectangle 167"/>
              <p:cNvSpPr/>
              <p:nvPr/>
            </p:nvSpPr>
            <p:spPr>
              <a:xfrm>
                <a:off x="1848" y="777"/>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86" name="Rectangle 168"/>
              <p:cNvSpPr/>
              <p:nvPr/>
            </p:nvSpPr>
            <p:spPr>
              <a:xfrm>
                <a:off x="1956" y="687"/>
                <a:ext cx="607"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87" name="Rectangle 169"/>
              <p:cNvSpPr/>
              <p:nvPr/>
            </p:nvSpPr>
            <p:spPr>
              <a:xfrm>
                <a:off x="2168" y="777"/>
                <a:ext cx="27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CS</a:t>
                </a:r>
                <a:endParaRPr lang="en-US" altLang="x-none" dirty="0">
                  <a:latin typeface="Times New Roman" panose="02020603050405020304" pitchFamily="2" charset="0"/>
                  <a:ea typeface="宋体" panose="02010600030101010101" pitchFamily="2" charset="-122"/>
                </a:endParaRPr>
              </a:p>
            </p:txBody>
          </p:sp>
          <p:sp>
            <p:nvSpPr>
              <p:cNvPr id="86188" name="Rectangle 170"/>
              <p:cNvSpPr/>
              <p:nvPr/>
            </p:nvSpPr>
            <p:spPr>
              <a:xfrm>
                <a:off x="2433" y="777"/>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89" name="Rectangle 171"/>
              <p:cNvSpPr/>
              <p:nvPr/>
            </p:nvSpPr>
            <p:spPr>
              <a:xfrm>
                <a:off x="2574" y="687"/>
                <a:ext cx="607"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90" name="Rectangle 172"/>
              <p:cNvSpPr/>
              <p:nvPr/>
            </p:nvSpPr>
            <p:spPr>
              <a:xfrm>
                <a:off x="2815" y="777"/>
                <a:ext cx="21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17</a:t>
                </a:r>
                <a:endParaRPr lang="en-US" altLang="x-none" dirty="0">
                  <a:latin typeface="Times New Roman" panose="02020603050405020304" pitchFamily="2" charset="0"/>
                  <a:ea typeface="宋体" panose="02010600030101010101" pitchFamily="2" charset="-122"/>
                </a:endParaRPr>
              </a:p>
            </p:txBody>
          </p:sp>
          <p:sp>
            <p:nvSpPr>
              <p:cNvPr id="86191" name="Rectangle 173"/>
              <p:cNvSpPr/>
              <p:nvPr/>
            </p:nvSpPr>
            <p:spPr>
              <a:xfrm>
                <a:off x="3023" y="777"/>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92" name="Rectangle 174"/>
              <p:cNvSpPr/>
              <p:nvPr/>
            </p:nvSpPr>
            <p:spPr>
              <a:xfrm>
                <a:off x="3192" y="687"/>
                <a:ext cx="812"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93" name="Rectangle 175"/>
              <p:cNvSpPr/>
              <p:nvPr/>
            </p:nvSpPr>
            <p:spPr>
              <a:xfrm>
                <a:off x="3405" y="777"/>
                <a:ext cx="480"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C102</a:t>
                </a:r>
                <a:endParaRPr lang="en-US" altLang="x-none" dirty="0">
                  <a:latin typeface="Times New Roman" panose="02020603050405020304" pitchFamily="2" charset="0"/>
                  <a:ea typeface="宋体" panose="02010600030101010101" pitchFamily="2" charset="-122"/>
                </a:endParaRPr>
              </a:p>
            </p:txBody>
          </p:sp>
          <p:sp>
            <p:nvSpPr>
              <p:cNvPr id="86194" name="Rectangle 176"/>
              <p:cNvSpPr/>
              <p:nvPr/>
            </p:nvSpPr>
            <p:spPr>
              <a:xfrm>
                <a:off x="3869" y="777"/>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95" name="Rectangle 177"/>
              <p:cNvSpPr/>
              <p:nvPr/>
            </p:nvSpPr>
            <p:spPr>
              <a:xfrm>
                <a:off x="4015" y="687"/>
                <a:ext cx="813"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96" name="Rectangle 178"/>
              <p:cNvSpPr/>
              <p:nvPr/>
            </p:nvSpPr>
            <p:spPr>
              <a:xfrm>
                <a:off x="4236" y="777"/>
                <a:ext cx="468"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ACD</a:t>
                </a:r>
                <a:endParaRPr lang="en-US" altLang="x-none" dirty="0">
                  <a:latin typeface="Times New Roman" panose="02020603050405020304" pitchFamily="2" charset="0"/>
                  <a:ea typeface="宋体" panose="02010600030101010101" pitchFamily="2" charset="-122"/>
                </a:endParaRPr>
              </a:p>
            </p:txBody>
          </p:sp>
          <p:sp>
            <p:nvSpPr>
              <p:cNvPr id="86197" name="Rectangle 179"/>
              <p:cNvSpPr/>
              <p:nvPr/>
            </p:nvSpPr>
            <p:spPr>
              <a:xfrm>
                <a:off x="4687" y="777"/>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198" name="Rectangle 180"/>
              <p:cNvSpPr/>
              <p:nvPr/>
            </p:nvSpPr>
            <p:spPr>
              <a:xfrm>
                <a:off x="4839" y="687"/>
                <a:ext cx="813"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199" name="Rectangle 181"/>
              <p:cNvSpPr/>
              <p:nvPr/>
            </p:nvSpPr>
            <p:spPr>
              <a:xfrm>
                <a:off x="5236" y="777"/>
                <a:ext cx="108"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5</a:t>
                </a:r>
                <a:endParaRPr lang="en-US" altLang="x-none" dirty="0">
                  <a:latin typeface="Times New Roman" panose="02020603050405020304" pitchFamily="2" charset="0"/>
                  <a:ea typeface="宋体" panose="02010600030101010101" pitchFamily="2" charset="-122"/>
                </a:endParaRPr>
              </a:p>
            </p:txBody>
          </p:sp>
          <p:sp>
            <p:nvSpPr>
              <p:cNvPr id="86200" name="Rectangle 182"/>
              <p:cNvSpPr/>
              <p:nvPr/>
            </p:nvSpPr>
            <p:spPr>
              <a:xfrm>
                <a:off x="5339" y="777"/>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01" name="Rectangle 183"/>
              <p:cNvSpPr/>
              <p:nvPr/>
            </p:nvSpPr>
            <p:spPr>
              <a:xfrm>
                <a:off x="0" y="687"/>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02" name="Line 184"/>
              <p:cNvSpPr/>
              <p:nvPr/>
            </p:nvSpPr>
            <p:spPr>
              <a:xfrm>
                <a:off x="0" y="687"/>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03" name="Rectangle 185"/>
              <p:cNvSpPr/>
              <p:nvPr/>
            </p:nvSpPr>
            <p:spPr>
              <a:xfrm>
                <a:off x="710" y="687"/>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04" name="Line 186"/>
              <p:cNvSpPr/>
              <p:nvPr/>
            </p:nvSpPr>
            <p:spPr>
              <a:xfrm>
                <a:off x="710" y="687"/>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05" name="Rectangle 187"/>
              <p:cNvSpPr/>
              <p:nvPr/>
            </p:nvSpPr>
            <p:spPr>
              <a:xfrm>
                <a:off x="1945" y="687"/>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06" name="Line 188"/>
              <p:cNvSpPr/>
              <p:nvPr/>
            </p:nvSpPr>
            <p:spPr>
              <a:xfrm>
                <a:off x="1945" y="687"/>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07" name="Rectangle 189"/>
              <p:cNvSpPr/>
              <p:nvPr/>
            </p:nvSpPr>
            <p:spPr>
              <a:xfrm>
                <a:off x="2563" y="687"/>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08" name="Line 190"/>
              <p:cNvSpPr/>
              <p:nvPr/>
            </p:nvSpPr>
            <p:spPr>
              <a:xfrm>
                <a:off x="2563" y="687"/>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09" name="Rectangle 191"/>
              <p:cNvSpPr/>
              <p:nvPr/>
            </p:nvSpPr>
            <p:spPr>
              <a:xfrm>
                <a:off x="3181" y="687"/>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10" name="Line 192"/>
              <p:cNvSpPr/>
              <p:nvPr/>
            </p:nvSpPr>
            <p:spPr>
              <a:xfrm>
                <a:off x="3181" y="687"/>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11" name="Rectangle 193"/>
              <p:cNvSpPr/>
              <p:nvPr/>
            </p:nvSpPr>
            <p:spPr>
              <a:xfrm>
                <a:off x="4004" y="687"/>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12" name="Line 194"/>
              <p:cNvSpPr/>
              <p:nvPr/>
            </p:nvSpPr>
            <p:spPr>
              <a:xfrm>
                <a:off x="4004" y="687"/>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13" name="Rectangle 195"/>
              <p:cNvSpPr/>
              <p:nvPr/>
            </p:nvSpPr>
            <p:spPr>
              <a:xfrm>
                <a:off x="4828" y="687"/>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14" name="Line 196"/>
              <p:cNvSpPr/>
              <p:nvPr/>
            </p:nvSpPr>
            <p:spPr>
              <a:xfrm>
                <a:off x="4828" y="687"/>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15" name="Rectangle 197"/>
              <p:cNvSpPr/>
              <p:nvPr/>
            </p:nvSpPr>
            <p:spPr>
              <a:xfrm>
                <a:off x="5652" y="687"/>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16" name="Line 198"/>
              <p:cNvSpPr/>
              <p:nvPr/>
            </p:nvSpPr>
            <p:spPr>
              <a:xfrm>
                <a:off x="5652" y="687"/>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17" name="Rectangle 199"/>
              <p:cNvSpPr/>
              <p:nvPr/>
            </p:nvSpPr>
            <p:spPr>
              <a:xfrm>
                <a:off x="11" y="1020"/>
                <a:ext cx="699" cy="332"/>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18" name="Rectangle 200"/>
              <p:cNvSpPr/>
              <p:nvPr/>
            </p:nvSpPr>
            <p:spPr>
              <a:xfrm>
                <a:off x="131" y="1110"/>
                <a:ext cx="55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S0001</a:t>
                </a:r>
                <a:endParaRPr lang="en-US" altLang="x-none" dirty="0">
                  <a:latin typeface="Times New Roman" panose="02020603050405020304" pitchFamily="2" charset="0"/>
                  <a:ea typeface="宋体" panose="02010600030101010101" pitchFamily="2" charset="-122"/>
                </a:endParaRPr>
              </a:p>
            </p:txBody>
          </p:sp>
          <p:sp>
            <p:nvSpPr>
              <p:cNvPr id="86219" name="Rectangle 201"/>
              <p:cNvSpPr/>
              <p:nvPr/>
            </p:nvSpPr>
            <p:spPr>
              <a:xfrm>
                <a:off x="665" y="1110"/>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20" name="Rectangle 202"/>
              <p:cNvSpPr/>
              <p:nvPr/>
            </p:nvSpPr>
            <p:spPr>
              <a:xfrm>
                <a:off x="721" y="1020"/>
                <a:ext cx="1224" cy="332"/>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21" name="Rectangle 203"/>
              <p:cNvSpPr/>
              <p:nvPr/>
            </p:nvSpPr>
            <p:spPr>
              <a:xfrm>
                <a:off x="889" y="1110"/>
                <a:ext cx="100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Wang Jian</a:t>
                </a:r>
                <a:endParaRPr lang="en-US" altLang="x-none" dirty="0">
                  <a:latin typeface="Times New Roman" panose="02020603050405020304" pitchFamily="2" charset="0"/>
                  <a:ea typeface="宋体" panose="02010600030101010101" pitchFamily="2" charset="-122"/>
                </a:endParaRPr>
              </a:p>
            </p:txBody>
          </p:sp>
          <p:sp>
            <p:nvSpPr>
              <p:cNvPr id="86222" name="Rectangle 204"/>
              <p:cNvSpPr/>
              <p:nvPr/>
            </p:nvSpPr>
            <p:spPr>
              <a:xfrm>
                <a:off x="1848" y="1110"/>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23" name="Rectangle 205"/>
              <p:cNvSpPr/>
              <p:nvPr/>
            </p:nvSpPr>
            <p:spPr>
              <a:xfrm>
                <a:off x="1956" y="1020"/>
                <a:ext cx="607" cy="332"/>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grpSp>
        <p:grpSp>
          <p:nvGrpSpPr>
            <p:cNvPr id="86224" name="组合 86224"/>
            <p:cNvGrpSpPr/>
            <p:nvPr/>
          </p:nvGrpSpPr>
          <p:grpSpPr>
            <a:xfrm>
              <a:off x="0" y="1020"/>
              <a:ext cx="5663" cy="2007"/>
              <a:chOff x="0" y="0"/>
              <a:chExt cx="5663" cy="2007"/>
            </a:xfrm>
          </p:grpSpPr>
          <p:sp>
            <p:nvSpPr>
              <p:cNvPr id="86225" name="Rectangle 207"/>
              <p:cNvSpPr/>
              <p:nvPr/>
            </p:nvSpPr>
            <p:spPr>
              <a:xfrm>
                <a:off x="2168" y="90"/>
                <a:ext cx="27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CS</a:t>
                </a:r>
                <a:endParaRPr lang="en-US" altLang="x-none" dirty="0">
                  <a:latin typeface="Times New Roman" panose="02020603050405020304" pitchFamily="2" charset="0"/>
                  <a:ea typeface="宋体" panose="02010600030101010101" pitchFamily="2" charset="-122"/>
                </a:endParaRPr>
              </a:p>
            </p:txBody>
          </p:sp>
          <p:sp>
            <p:nvSpPr>
              <p:cNvPr id="86226" name="Rectangle 208"/>
              <p:cNvSpPr/>
              <p:nvPr/>
            </p:nvSpPr>
            <p:spPr>
              <a:xfrm>
                <a:off x="2433" y="90"/>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27" name="Rectangle 209"/>
              <p:cNvSpPr/>
              <p:nvPr/>
            </p:nvSpPr>
            <p:spPr>
              <a:xfrm>
                <a:off x="2574" y="0"/>
                <a:ext cx="607" cy="332"/>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28" name="Rectangle 210"/>
              <p:cNvSpPr/>
              <p:nvPr/>
            </p:nvSpPr>
            <p:spPr>
              <a:xfrm>
                <a:off x="2815" y="90"/>
                <a:ext cx="21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17</a:t>
                </a:r>
                <a:endParaRPr lang="en-US" altLang="x-none" dirty="0">
                  <a:latin typeface="Times New Roman" panose="02020603050405020304" pitchFamily="2" charset="0"/>
                  <a:ea typeface="宋体" panose="02010600030101010101" pitchFamily="2" charset="-122"/>
                </a:endParaRPr>
              </a:p>
            </p:txBody>
          </p:sp>
          <p:sp>
            <p:nvSpPr>
              <p:cNvPr id="86229" name="Rectangle 211"/>
              <p:cNvSpPr/>
              <p:nvPr/>
            </p:nvSpPr>
            <p:spPr>
              <a:xfrm>
                <a:off x="3023" y="90"/>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30" name="Rectangle 212"/>
              <p:cNvSpPr/>
              <p:nvPr/>
            </p:nvSpPr>
            <p:spPr>
              <a:xfrm>
                <a:off x="3192" y="0"/>
                <a:ext cx="812" cy="332"/>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31" name="Rectangle 213"/>
              <p:cNvSpPr/>
              <p:nvPr/>
            </p:nvSpPr>
            <p:spPr>
              <a:xfrm>
                <a:off x="3405" y="90"/>
                <a:ext cx="480"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C103</a:t>
                </a:r>
                <a:endParaRPr lang="en-US" altLang="x-none" dirty="0">
                  <a:latin typeface="Times New Roman" panose="02020603050405020304" pitchFamily="2" charset="0"/>
                  <a:ea typeface="宋体" panose="02010600030101010101" pitchFamily="2" charset="-122"/>
                </a:endParaRPr>
              </a:p>
            </p:txBody>
          </p:sp>
          <p:sp>
            <p:nvSpPr>
              <p:cNvPr id="86232" name="Rectangle 214"/>
              <p:cNvSpPr/>
              <p:nvPr/>
            </p:nvSpPr>
            <p:spPr>
              <a:xfrm>
                <a:off x="3869" y="90"/>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33" name="Rectangle 215"/>
              <p:cNvSpPr/>
              <p:nvPr/>
            </p:nvSpPr>
            <p:spPr>
              <a:xfrm>
                <a:off x="4015" y="0"/>
                <a:ext cx="813" cy="332"/>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34" name="Rectangle 216"/>
              <p:cNvSpPr/>
              <p:nvPr/>
            </p:nvSpPr>
            <p:spPr>
              <a:xfrm>
                <a:off x="4247" y="90"/>
                <a:ext cx="444"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BBC</a:t>
                </a:r>
                <a:endParaRPr lang="en-US" altLang="x-none" dirty="0">
                  <a:latin typeface="Times New Roman" panose="02020603050405020304" pitchFamily="2" charset="0"/>
                  <a:ea typeface="宋体" panose="02010600030101010101" pitchFamily="2" charset="-122"/>
                </a:endParaRPr>
              </a:p>
            </p:txBody>
          </p:sp>
          <p:sp>
            <p:nvSpPr>
              <p:cNvPr id="86235" name="Rectangle 217"/>
              <p:cNvSpPr/>
              <p:nvPr/>
            </p:nvSpPr>
            <p:spPr>
              <a:xfrm>
                <a:off x="4676" y="90"/>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36" name="Rectangle 218"/>
              <p:cNvSpPr/>
              <p:nvPr/>
            </p:nvSpPr>
            <p:spPr>
              <a:xfrm>
                <a:off x="4839" y="0"/>
                <a:ext cx="813" cy="332"/>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37" name="Rectangle 219"/>
              <p:cNvSpPr/>
              <p:nvPr/>
            </p:nvSpPr>
            <p:spPr>
              <a:xfrm>
                <a:off x="5236" y="90"/>
                <a:ext cx="108"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4</a:t>
                </a:r>
                <a:endParaRPr lang="en-US" altLang="x-none" dirty="0">
                  <a:latin typeface="Times New Roman" panose="02020603050405020304" pitchFamily="2" charset="0"/>
                  <a:ea typeface="宋体" panose="02010600030101010101" pitchFamily="2" charset="-122"/>
                </a:endParaRPr>
              </a:p>
            </p:txBody>
          </p:sp>
          <p:sp>
            <p:nvSpPr>
              <p:cNvPr id="86238" name="Rectangle 220"/>
              <p:cNvSpPr/>
              <p:nvPr/>
            </p:nvSpPr>
            <p:spPr>
              <a:xfrm>
                <a:off x="5339" y="90"/>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39" name="Rectangle 221"/>
              <p:cNvSpPr/>
              <p:nvPr/>
            </p:nvSpPr>
            <p:spPr>
              <a:xfrm>
                <a:off x="0" y="0"/>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40" name="Line 222"/>
              <p:cNvSpPr/>
              <p:nvPr/>
            </p:nvSpPr>
            <p:spPr>
              <a:xfrm>
                <a:off x="0" y="0"/>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41" name="Rectangle 223"/>
              <p:cNvSpPr/>
              <p:nvPr/>
            </p:nvSpPr>
            <p:spPr>
              <a:xfrm>
                <a:off x="710" y="0"/>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42" name="Line 224"/>
              <p:cNvSpPr/>
              <p:nvPr/>
            </p:nvSpPr>
            <p:spPr>
              <a:xfrm>
                <a:off x="710" y="0"/>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43" name="Rectangle 225"/>
              <p:cNvSpPr/>
              <p:nvPr/>
            </p:nvSpPr>
            <p:spPr>
              <a:xfrm>
                <a:off x="1945" y="0"/>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44" name="Line 226"/>
              <p:cNvSpPr/>
              <p:nvPr/>
            </p:nvSpPr>
            <p:spPr>
              <a:xfrm>
                <a:off x="1945" y="0"/>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45" name="Rectangle 227"/>
              <p:cNvSpPr/>
              <p:nvPr/>
            </p:nvSpPr>
            <p:spPr>
              <a:xfrm>
                <a:off x="2563" y="0"/>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46" name="Line 228"/>
              <p:cNvSpPr/>
              <p:nvPr/>
            </p:nvSpPr>
            <p:spPr>
              <a:xfrm>
                <a:off x="2563" y="0"/>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47" name="Rectangle 229"/>
              <p:cNvSpPr/>
              <p:nvPr/>
            </p:nvSpPr>
            <p:spPr>
              <a:xfrm>
                <a:off x="3181" y="0"/>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48" name="Line 230"/>
              <p:cNvSpPr/>
              <p:nvPr/>
            </p:nvSpPr>
            <p:spPr>
              <a:xfrm>
                <a:off x="3181" y="0"/>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49" name="Rectangle 231"/>
              <p:cNvSpPr/>
              <p:nvPr/>
            </p:nvSpPr>
            <p:spPr>
              <a:xfrm>
                <a:off x="4004" y="0"/>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50" name="Line 232"/>
              <p:cNvSpPr/>
              <p:nvPr/>
            </p:nvSpPr>
            <p:spPr>
              <a:xfrm>
                <a:off x="4004" y="0"/>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51" name="Rectangle 233"/>
              <p:cNvSpPr/>
              <p:nvPr/>
            </p:nvSpPr>
            <p:spPr>
              <a:xfrm>
                <a:off x="4828" y="0"/>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52" name="Line 234"/>
              <p:cNvSpPr/>
              <p:nvPr/>
            </p:nvSpPr>
            <p:spPr>
              <a:xfrm>
                <a:off x="4828" y="0"/>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53" name="Rectangle 235"/>
              <p:cNvSpPr/>
              <p:nvPr/>
            </p:nvSpPr>
            <p:spPr>
              <a:xfrm>
                <a:off x="5652" y="0"/>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54" name="Line 236"/>
              <p:cNvSpPr/>
              <p:nvPr/>
            </p:nvSpPr>
            <p:spPr>
              <a:xfrm>
                <a:off x="5652" y="0"/>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55" name="Rectangle 237"/>
              <p:cNvSpPr/>
              <p:nvPr/>
            </p:nvSpPr>
            <p:spPr>
              <a:xfrm>
                <a:off x="11" y="332"/>
                <a:ext cx="699"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56" name="Rectangle 238"/>
              <p:cNvSpPr/>
              <p:nvPr/>
            </p:nvSpPr>
            <p:spPr>
              <a:xfrm>
                <a:off x="131" y="421"/>
                <a:ext cx="55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S0001</a:t>
                </a:r>
                <a:endParaRPr lang="en-US" altLang="x-none" dirty="0">
                  <a:latin typeface="Times New Roman" panose="02020603050405020304" pitchFamily="2" charset="0"/>
                  <a:ea typeface="宋体" panose="02010600030101010101" pitchFamily="2" charset="-122"/>
                </a:endParaRPr>
              </a:p>
            </p:txBody>
          </p:sp>
          <p:sp>
            <p:nvSpPr>
              <p:cNvPr id="86257" name="Rectangle 239"/>
              <p:cNvSpPr/>
              <p:nvPr/>
            </p:nvSpPr>
            <p:spPr>
              <a:xfrm>
                <a:off x="665" y="421"/>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58" name="Rectangle 240"/>
              <p:cNvSpPr/>
              <p:nvPr/>
            </p:nvSpPr>
            <p:spPr>
              <a:xfrm>
                <a:off x="721" y="332"/>
                <a:ext cx="1224"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59" name="Rectangle 241"/>
              <p:cNvSpPr/>
              <p:nvPr/>
            </p:nvSpPr>
            <p:spPr>
              <a:xfrm>
                <a:off x="889" y="421"/>
                <a:ext cx="100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Wang Jian</a:t>
                </a:r>
                <a:endParaRPr lang="en-US" altLang="x-none" dirty="0">
                  <a:latin typeface="Times New Roman" panose="02020603050405020304" pitchFamily="2" charset="0"/>
                  <a:ea typeface="宋体" panose="02010600030101010101" pitchFamily="2" charset="-122"/>
                </a:endParaRPr>
              </a:p>
            </p:txBody>
          </p:sp>
          <p:sp>
            <p:nvSpPr>
              <p:cNvPr id="86260" name="Rectangle 242"/>
              <p:cNvSpPr/>
              <p:nvPr/>
            </p:nvSpPr>
            <p:spPr>
              <a:xfrm>
                <a:off x="1848" y="421"/>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61" name="Rectangle 243"/>
              <p:cNvSpPr/>
              <p:nvPr/>
            </p:nvSpPr>
            <p:spPr>
              <a:xfrm>
                <a:off x="1956" y="332"/>
                <a:ext cx="607"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62" name="Rectangle 244"/>
              <p:cNvSpPr/>
              <p:nvPr/>
            </p:nvSpPr>
            <p:spPr>
              <a:xfrm>
                <a:off x="2168" y="421"/>
                <a:ext cx="27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CS</a:t>
                </a:r>
                <a:endParaRPr lang="en-US" altLang="x-none" dirty="0">
                  <a:latin typeface="Times New Roman" panose="02020603050405020304" pitchFamily="2" charset="0"/>
                  <a:ea typeface="宋体" panose="02010600030101010101" pitchFamily="2" charset="-122"/>
                </a:endParaRPr>
              </a:p>
            </p:txBody>
          </p:sp>
          <p:sp>
            <p:nvSpPr>
              <p:cNvPr id="86263" name="Rectangle 245"/>
              <p:cNvSpPr/>
              <p:nvPr/>
            </p:nvSpPr>
            <p:spPr>
              <a:xfrm>
                <a:off x="2433" y="421"/>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64" name="Rectangle 246"/>
              <p:cNvSpPr/>
              <p:nvPr/>
            </p:nvSpPr>
            <p:spPr>
              <a:xfrm>
                <a:off x="2574" y="332"/>
                <a:ext cx="607"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65" name="Rectangle 247"/>
              <p:cNvSpPr/>
              <p:nvPr/>
            </p:nvSpPr>
            <p:spPr>
              <a:xfrm>
                <a:off x="2815" y="421"/>
                <a:ext cx="21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17</a:t>
                </a:r>
                <a:endParaRPr lang="en-US" altLang="x-none" dirty="0">
                  <a:latin typeface="Times New Roman" panose="02020603050405020304" pitchFamily="2" charset="0"/>
                  <a:ea typeface="宋体" panose="02010600030101010101" pitchFamily="2" charset="-122"/>
                </a:endParaRPr>
              </a:p>
            </p:txBody>
          </p:sp>
          <p:sp>
            <p:nvSpPr>
              <p:cNvPr id="86266" name="Rectangle 248"/>
              <p:cNvSpPr/>
              <p:nvPr/>
            </p:nvSpPr>
            <p:spPr>
              <a:xfrm>
                <a:off x="3023" y="421"/>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67" name="Rectangle 249"/>
              <p:cNvSpPr/>
              <p:nvPr/>
            </p:nvSpPr>
            <p:spPr>
              <a:xfrm>
                <a:off x="3192" y="332"/>
                <a:ext cx="812"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68" name="Rectangle 250"/>
              <p:cNvSpPr/>
              <p:nvPr/>
            </p:nvSpPr>
            <p:spPr>
              <a:xfrm>
                <a:off x="3405" y="421"/>
                <a:ext cx="480"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C105</a:t>
                </a:r>
                <a:endParaRPr lang="en-US" altLang="x-none" dirty="0">
                  <a:latin typeface="Times New Roman" panose="02020603050405020304" pitchFamily="2" charset="0"/>
                  <a:ea typeface="宋体" panose="02010600030101010101" pitchFamily="2" charset="-122"/>
                </a:endParaRPr>
              </a:p>
            </p:txBody>
          </p:sp>
          <p:sp>
            <p:nvSpPr>
              <p:cNvPr id="86269" name="Rectangle 251"/>
              <p:cNvSpPr/>
              <p:nvPr/>
            </p:nvSpPr>
            <p:spPr>
              <a:xfrm>
                <a:off x="3869" y="421"/>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70" name="Rectangle 252"/>
              <p:cNvSpPr/>
              <p:nvPr/>
            </p:nvSpPr>
            <p:spPr>
              <a:xfrm>
                <a:off x="4015" y="332"/>
                <a:ext cx="813"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71" name="Rectangle 253"/>
              <p:cNvSpPr/>
              <p:nvPr/>
            </p:nvSpPr>
            <p:spPr>
              <a:xfrm>
                <a:off x="4253" y="421"/>
                <a:ext cx="43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AEF</a:t>
                </a:r>
                <a:endParaRPr lang="en-US" altLang="x-none" dirty="0">
                  <a:latin typeface="Times New Roman" panose="02020603050405020304" pitchFamily="2" charset="0"/>
                  <a:ea typeface="宋体" panose="02010600030101010101" pitchFamily="2" charset="-122"/>
                </a:endParaRPr>
              </a:p>
            </p:txBody>
          </p:sp>
          <p:sp>
            <p:nvSpPr>
              <p:cNvPr id="86272" name="Rectangle 254"/>
              <p:cNvSpPr/>
              <p:nvPr/>
            </p:nvSpPr>
            <p:spPr>
              <a:xfrm>
                <a:off x="4671" y="421"/>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73" name="Rectangle 255"/>
              <p:cNvSpPr/>
              <p:nvPr/>
            </p:nvSpPr>
            <p:spPr>
              <a:xfrm>
                <a:off x="4839" y="332"/>
                <a:ext cx="813" cy="331"/>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74" name="Rectangle 256"/>
              <p:cNvSpPr/>
              <p:nvPr/>
            </p:nvSpPr>
            <p:spPr>
              <a:xfrm>
                <a:off x="5236" y="421"/>
                <a:ext cx="108"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3</a:t>
                </a:r>
                <a:endParaRPr lang="en-US" altLang="x-none" dirty="0">
                  <a:latin typeface="Times New Roman" panose="02020603050405020304" pitchFamily="2" charset="0"/>
                  <a:ea typeface="宋体" panose="02010600030101010101" pitchFamily="2" charset="-122"/>
                </a:endParaRPr>
              </a:p>
            </p:txBody>
          </p:sp>
          <p:sp>
            <p:nvSpPr>
              <p:cNvPr id="86275" name="Rectangle 257"/>
              <p:cNvSpPr/>
              <p:nvPr/>
            </p:nvSpPr>
            <p:spPr>
              <a:xfrm>
                <a:off x="5339" y="421"/>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76" name="Rectangle 258"/>
              <p:cNvSpPr/>
              <p:nvPr/>
            </p:nvSpPr>
            <p:spPr>
              <a:xfrm>
                <a:off x="0" y="332"/>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77" name="Line 259"/>
              <p:cNvSpPr/>
              <p:nvPr/>
            </p:nvSpPr>
            <p:spPr>
              <a:xfrm>
                <a:off x="0" y="332"/>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78" name="Rectangle 260"/>
              <p:cNvSpPr/>
              <p:nvPr/>
            </p:nvSpPr>
            <p:spPr>
              <a:xfrm>
                <a:off x="710" y="332"/>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79" name="Line 261"/>
              <p:cNvSpPr/>
              <p:nvPr/>
            </p:nvSpPr>
            <p:spPr>
              <a:xfrm>
                <a:off x="710" y="332"/>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80" name="Rectangle 262"/>
              <p:cNvSpPr/>
              <p:nvPr/>
            </p:nvSpPr>
            <p:spPr>
              <a:xfrm>
                <a:off x="1945" y="332"/>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81" name="Line 263"/>
              <p:cNvSpPr/>
              <p:nvPr/>
            </p:nvSpPr>
            <p:spPr>
              <a:xfrm>
                <a:off x="1945" y="332"/>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82" name="Rectangle 264"/>
              <p:cNvSpPr/>
              <p:nvPr/>
            </p:nvSpPr>
            <p:spPr>
              <a:xfrm>
                <a:off x="2563" y="332"/>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83" name="Line 265"/>
              <p:cNvSpPr/>
              <p:nvPr/>
            </p:nvSpPr>
            <p:spPr>
              <a:xfrm>
                <a:off x="2563" y="332"/>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84" name="Rectangle 266"/>
              <p:cNvSpPr/>
              <p:nvPr/>
            </p:nvSpPr>
            <p:spPr>
              <a:xfrm>
                <a:off x="3181" y="332"/>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85" name="Line 267"/>
              <p:cNvSpPr/>
              <p:nvPr/>
            </p:nvSpPr>
            <p:spPr>
              <a:xfrm>
                <a:off x="3181" y="332"/>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86" name="Rectangle 268"/>
              <p:cNvSpPr/>
              <p:nvPr/>
            </p:nvSpPr>
            <p:spPr>
              <a:xfrm>
                <a:off x="4004" y="332"/>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87" name="Line 269"/>
              <p:cNvSpPr/>
              <p:nvPr/>
            </p:nvSpPr>
            <p:spPr>
              <a:xfrm>
                <a:off x="4004" y="332"/>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88" name="Rectangle 270"/>
              <p:cNvSpPr/>
              <p:nvPr/>
            </p:nvSpPr>
            <p:spPr>
              <a:xfrm>
                <a:off x="4828" y="332"/>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89" name="Line 271"/>
              <p:cNvSpPr/>
              <p:nvPr/>
            </p:nvSpPr>
            <p:spPr>
              <a:xfrm>
                <a:off x="4828" y="332"/>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90" name="Rectangle 272"/>
              <p:cNvSpPr/>
              <p:nvPr/>
            </p:nvSpPr>
            <p:spPr>
              <a:xfrm>
                <a:off x="5652" y="332"/>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91" name="Line 273"/>
              <p:cNvSpPr/>
              <p:nvPr/>
            </p:nvSpPr>
            <p:spPr>
              <a:xfrm>
                <a:off x="5652" y="332"/>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292" name="Rectangle 274"/>
              <p:cNvSpPr/>
              <p:nvPr/>
            </p:nvSpPr>
            <p:spPr>
              <a:xfrm>
                <a:off x="11" y="663"/>
                <a:ext cx="699"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93" name="Rectangle 275"/>
              <p:cNvSpPr/>
              <p:nvPr/>
            </p:nvSpPr>
            <p:spPr>
              <a:xfrm>
                <a:off x="131" y="753"/>
                <a:ext cx="55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S0001</a:t>
                </a:r>
                <a:endParaRPr lang="en-US" altLang="x-none" dirty="0">
                  <a:latin typeface="Times New Roman" panose="02020603050405020304" pitchFamily="2" charset="0"/>
                  <a:ea typeface="宋体" panose="02010600030101010101" pitchFamily="2" charset="-122"/>
                </a:endParaRPr>
              </a:p>
            </p:txBody>
          </p:sp>
          <p:sp>
            <p:nvSpPr>
              <p:cNvPr id="86294" name="Rectangle 276"/>
              <p:cNvSpPr/>
              <p:nvPr/>
            </p:nvSpPr>
            <p:spPr>
              <a:xfrm>
                <a:off x="665" y="753"/>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95" name="Rectangle 277"/>
              <p:cNvSpPr/>
              <p:nvPr/>
            </p:nvSpPr>
            <p:spPr>
              <a:xfrm>
                <a:off x="721" y="663"/>
                <a:ext cx="1224"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96" name="Rectangle 278"/>
              <p:cNvSpPr/>
              <p:nvPr/>
            </p:nvSpPr>
            <p:spPr>
              <a:xfrm>
                <a:off x="889" y="753"/>
                <a:ext cx="100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Wang Jian</a:t>
                </a:r>
                <a:endParaRPr lang="en-US" altLang="x-none" dirty="0">
                  <a:latin typeface="Times New Roman" panose="02020603050405020304" pitchFamily="2" charset="0"/>
                  <a:ea typeface="宋体" panose="02010600030101010101" pitchFamily="2" charset="-122"/>
                </a:endParaRPr>
              </a:p>
            </p:txBody>
          </p:sp>
          <p:sp>
            <p:nvSpPr>
              <p:cNvPr id="86297" name="Rectangle 279"/>
              <p:cNvSpPr/>
              <p:nvPr/>
            </p:nvSpPr>
            <p:spPr>
              <a:xfrm>
                <a:off x="1848" y="753"/>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298" name="Rectangle 280"/>
              <p:cNvSpPr/>
              <p:nvPr/>
            </p:nvSpPr>
            <p:spPr>
              <a:xfrm>
                <a:off x="1956" y="663"/>
                <a:ext cx="607"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299" name="Rectangle 281"/>
              <p:cNvSpPr/>
              <p:nvPr/>
            </p:nvSpPr>
            <p:spPr>
              <a:xfrm>
                <a:off x="2168" y="753"/>
                <a:ext cx="27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CS</a:t>
                </a:r>
                <a:endParaRPr lang="en-US" altLang="x-none" dirty="0">
                  <a:latin typeface="Times New Roman" panose="02020603050405020304" pitchFamily="2" charset="0"/>
                  <a:ea typeface="宋体" panose="02010600030101010101" pitchFamily="2" charset="-122"/>
                </a:endParaRPr>
              </a:p>
            </p:txBody>
          </p:sp>
          <p:sp>
            <p:nvSpPr>
              <p:cNvPr id="86300" name="Rectangle 282"/>
              <p:cNvSpPr/>
              <p:nvPr/>
            </p:nvSpPr>
            <p:spPr>
              <a:xfrm>
                <a:off x="2433" y="753"/>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01" name="Rectangle 283"/>
              <p:cNvSpPr/>
              <p:nvPr/>
            </p:nvSpPr>
            <p:spPr>
              <a:xfrm>
                <a:off x="2574" y="663"/>
                <a:ext cx="607"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02" name="Rectangle 284"/>
              <p:cNvSpPr/>
              <p:nvPr/>
            </p:nvSpPr>
            <p:spPr>
              <a:xfrm>
                <a:off x="2815" y="753"/>
                <a:ext cx="21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17</a:t>
                </a:r>
                <a:endParaRPr lang="en-US" altLang="x-none" dirty="0">
                  <a:latin typeface="Times New Roman" panose="02020603050405020304" pitchFamily="2" charset="0"/>
                  <a:ea typeface="宋体" panose="02010600030101010101" pitchFamily="2" charset="-122"/>
                </a:endParaRPr>
              </a:p>
            </p:txBody>
          </p:sp>
          <p:sp>
            <p:nvSpPr>
              <p:cNvPr id="86303" name="Rectangle 285"/>
              <p:cNvSpPr/>
              <p:nvPr/>
            </p:nvSpPr>
            <p:spPr>
              <a:xfrm>
                <a:off x="3023" y="753"/>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04" name="Rectangle 286"/>
              <p:cNvSpPr/>
              <p:nvPr/>
            </p:nvSpPr>
            <p:spPr>
              <a:xfrm>
                <a:off x="3192" y="663"/>
                <a:ext cx="812"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05" name="Rectangle 287"/>
              <p:cNvSpPr/>
              <p:nvPr/>
            </p:nvSpPr>
            <p:spPr>
              <a:xfrm>
                <a:off x="3410" y="753"/>
                <a:ext cx="480"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C110</a:t>
                </a:r>
                <a:endParaRPr lang="en-US" altLang="x-none" dirty="0">
                  <a:latin typeface="Times New Roman" panose="02020603050405020304" pitchFamily="2" charset="0"/>
                  <a:ea typeface="宋体" panose="02010600030101010101" pitchFamily="2" charset="-122"/>
                </a:endParaRPr>
              </a:p>
            </p:txBody>
          </p:sp>
          <p:sp>
            <p:nvSpPr>
              <p:cNvPr id="86306" name="Rectangle 288"/>
              <p:cNvSpPr/>
              <p:nvPr/>
            </p:nvSpPr>
            <p:spPr>
              <a:xfrm>
                <a:off x="3863" y="753"/>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07" name="Rectangle 289"/>
              <p:cNvSpPr/>
              <p:nvPr/>
            </p:nvSpPr>
            <p:spPr>
              <a:xfrm>
                <a:off x="4015" y="663"/>
                <a:ext cx="813"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08" name="Rectangle 290"/>
              <p:cNvSpPr/>
              <p:nvPr/>
            </p:nvSpPr>
            <p:spPr>
              <a:xfrm>
                <a:off x="4253" y="753"/>
                <a:ext cx="43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BCF</a:t>
                </a:r>
                <a:endParaRPr lang="en-US" altLang="x-none" dirty="0">
                  <a:latin typeface="Times New Roman" panose="02020603050405020304" pitchFamily="2" charset="0"/>
                  <a:ea typeface="宋体" panose="02010600030101010101" pitchFamily="2" charset="-122"/>
                </a:endParaRPr>
              </a:p>
            </p:txBody>
          </p:sp>
          <p:sp>
            <p:nvSpPr>
              <p:cNvPr id="86309" name="Rectangle 291"/>
              <p:cNvSpPr/>
              <p:nvPr/>
            </p:nvSpPr>
            <p:spPr>
              <a:xfrm>
                <a:off x="4671" y="753"/>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10" name="Rectangle 292"/>
              <p:cNvSpPr/>
              <p:nvPr/>
            </p:nvSpPr>
            <p:spPr>
              <a:xfrm>
                <a:off x="4839" y="663"/>
                <a:ext cx="813"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11" name="Rectangle 293"/>
              <p:cNvSpPr/>
              <p:nvPr/>
            </p:nvSpPr>
            <p:spPr>
              <a:xfrm>
                <a:off x="5236" y="753"/>
                <a:ext cx="108"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4</a:t>
                </a:r>
                <a:endParaRPr lang="en-US" altLang="x-none" dirty="0">
                  <a:latin typeface="Times New Roman" panose="02020603050405020304" pitchFamily="2" charset="0"/>
                  <a:ea typeface="宋体" panose="02010600030101010101" pitchFamily="2" charset="-122"/>
                </a:endParaRPr>
              </a:p>
            </p:txBody>
          </p:sp>
          <p:sp>
            <p:nvSpPr>
              <p:cNvPr id="86312" name="Rectangle 294"/>
              <p:cNvSpPr/>
              <p:nvPr/>
            </p:nvSpPr>
            <p:spPr>
              <a:xfrm>
                <a:off x="5339" y="753"/>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13" name="Rectangle 295"/>
              <p:cNvSpPr/>
              <p:nvPr/>
            </p:nvSpPr>
            <p:spPr>
              <a:xfrm>
                <a:off x="0" y="663"/>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14" name="Line 296"/>
              <p:cNvSpPr/>
              <p:nvPr/>
            </p:nvSpPr>
            <p:spPr>
              <a:xfrm>
                <a:off x="0" y="663"/>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15" name="Rectangle 297"/>
              <p:cNvSpPr/>
              <p:nvPr/>
            </p:nvSpPr>
            <p:spPr>
              <a:xfrm>
                <a:off x="710" y="663"/>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16" name="Line 298"/>
              <p:cNvSpPr/>
              <p:nvPr/>
            </p:nvSpPr>
            <p:spPr>
              <a:xfrm>
                <a:off x="710" y="663"/>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17" name="Rectangle 299"/>
              <p:cNvSpPr/>
              <p:nvPr/>
            </p:nvSpPr>
            <p:spPr>
              <a:xfrm>
                <a:off x="1945" y="663"/>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18" name="Line 300"/>
              <p:cNvSpPr/>
              <p:nvPr/>
            </p:nvSpPr>
            <p:spPr>
              <a:xfrm>
                <a:off x="1945" y="663"/>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19" name="Rectangle 301"/>
              <p:cNvSpPr/>
              <p:nvPr/>
            </p:nvSpPr>
            <p:spPr>
              <a:xfrm>
                <a:off x="2563" y="663"/>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20" name="Line 302"/>
              <p:cNvSpPr/>
              <p:nvPr/>
            </p:nvSpPr>
            <p:spPr>
              <a:xfrm>
                <a:off x="2563" y="663"/>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21" name="Rectangle 303"/>
              <p:cNvSpPr/>
              <p:nvPr/>
            </p:nvSpPr>
            <p:spPr>
              <a:xfrm>
                <a:off x="3181" y="663"/>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22" name="Line 304"/>
              <p:cNvSpPr/>
              <p:nvPr/>
            </p:nvSpPr>
            <p:spPr>
              <a:xfrm>
                <a:off x="3181" y="663"/>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23" name="Rectangle 305"/>
              <p:cNvSpPr/>
              <p:nvPr/>
            </p:nvSpPr>
            <p:spPr>
              <a:xfrm>
                <a:off x="4004" y="663"/>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24" name="Line 306"/>
              <p:cNvSpPr/>
              <p:nvPr/>
            </p:nvSpPr>
            <p:spPr>
              <a:xfrm>
                <a:off x="4004" y="663"/>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25" name="Rectangle 307"/>
              <p:cNvSpPr/>
              <p:nvPr/>
            </p:nvSpPr>
            <p:spPr>
              <a:xfrm>
                <a:off x="4828" y="663"/>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26" name="Line 308"/>
              <p:cNvSpPr/>
              <p:nvPr/>
            </p:nvSpPr>
            <p:spPr>
              <a:xfrm>
                <a:off x="4828" y="663"/>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27" name="Rectangle 309"/>
              <p:cNvSpPr/>
              <p:nvPr/>
            </p:nvSpPr>
            <p:spPr>
              <a:xfrm>
                <a:off x="5652" y="663"/>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28" name="Line 310"/>
              <p:cNvSpPr/>
              <p:nvPr/>
            </p:nvSpPr>
            <p:spPr>
              <a:xfrm>
                <a:off x="5652" y="663"/>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29" name="Rectangle 311"/>
              <p:cNvSpPr/>
              <p:nvPr/>
            </p:nvSpPr>
            <p:spPr>
              <a:xfrm>
                <a:off x="11" y="996"/>
                <a:ext cx="699" cy="331"/>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30" name="Rectangle 312"/>
              <p:cNvSpPr/>
              <p:nvPr/>
            </p:nvSpPr>
            <p:spPr>
              <a:xfrm>
                <a:off x="131" y="1086"/>
                <a:ext cx="552"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S0002</a:t>
                </a:r>
                <a:endParaRPr lang="en-US" altLang="x-none" dirty="0">
                  <a:latin typeface="Times New Roman" panose="02020603050405020304" pitchFamily="2" charset="0"/>
                  <a:ea typeface="宋体" panose="02010600030101010101" pitchFamily="2" charset="-122"/>
                </a:endParaRPr>
              </a:p>
            </p:txBody>
          </p:sp>
          <p:sp>
            <p:nvSpPr>
              <p:cNvPr id="86331" name="Rectangle 313"/>
              <p:cNvSpPr/>
              <p:nvPr/>
            </p:nvSpPr>
            <p:spPr>
              <a:xfrm>
                <a:off x="665" y="1086"/>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32" name="Rectangle 314"/>
              <p:cNvSpPr/>
              <p:nvPr/>
            </p:nvSpPr>
            <p:spPr>
              <a:xfrm>
                <a:off x="721" y="996"/>
                <a:ext cx="1224" cy="331"/>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33" name="Rectangle 315"/>
              <p:cNvSpPr/>
              <p:nvPr/>
            </p:nvSpPr>
            <p:spPr>
              <a:xfrm>
                <a:off x="897" y="1086"/>
                <a:ext cx="990"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Chen Ying</a:t>
                </a:r>
                <a:endParaRPr lang="en-US" altLang="x-none" dirty="0">
                  <a:latin typeface="Times New Roman" panose="02020603050405020304" pitchFamily="2" charset="0"/>
                  <a:ea typeface="宋体" panose="02010600030101010101" pitchFamily="2" charset="-122"/>
                </a:endParaRPr>
              </a:p>
            </p:txBody>
          </p:sp>
          <p:sp>
            <p:nvSpPr>
              <p:cNvPr id="86334" name="Rectangle 316"/>
              <p:cNvSpPr/>
              <p:nvPr/>
            </p:nvSpPr>
            <p:spPr>
              <a:xfrm>
                <a:off x="1839" y="1086"/>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35" name="Rectangle 317"/>
              <p:cNvSpPr/>
              <p:nvPr/>
            </p:nvSpPr>
            <p:spPr>
              <a:xfrm>
                <a:off x="1956" y="996"/>
                <a:ext cx="607" cy="331"/>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36" name="Rectangle 318"/>
              <p:cNvSpPr/>
              <p:nvPr/>
            </p:nvSpPr>
            <p:spPr>
              <a:xfrm>
                <a:off x="2126" y="1086"/>
                <a:ext cx="360"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MA</a:t>
                </a:r>
                <a:endParaRPr lang="en-US" altLang="x-none" dirty="0">
                  <a:latin typeface="Times New Roman" panose="02020603050405020304" pitchFamily="2" charset="0"/>
                  <a:ea typeface="宋体" panose="02010600030101010101" pitchFamily="2" charset="-122"/>
                </a:endParaRPr>
              </a:p>
            </p:txBody>
          </p:sp>
          <p:sp>
            <p:nvSpPr>
              <p:cNvPr id="86337" name="Rectangle 319"/>
              <p:cNvSpPr/>
              <p:nvPr/>
            </p:nvSpPr>
            <p:spPr>
              <a:xfrm>
                <a:off x="2474" y="1086"/>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38" name="Rectangle 320"/>
              <p:cNvSpPr/>
              <p:nvPr/>
            </p:nvSpPr>
            <p:spPr>
              <a:xfrm>
                <a:off x="2574" y="996"/>
                <a:ext cx="607" cy="331"/>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39" name="Rectangle 321"/>
              <p:cNvSpPr/>
              <p:nvPr/>
            </p:nvSpPr>
            <p:spPr>
              <a:xfrm>
                <a:off x="2815" y="1086"/>
                <a:ext cx="216"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19</a:t>
                </a:r>
                <a:endParaRPr lang="en-US" altLang="x-none" dirty="0">
                  <a:latin typeface="Times New Roman" panose="02020603050405020304" pitchFamily="2" charset="0"/>
                  <a:ea typeface="宋体" panose="02010600030101010101" pitchFamily="2" charset="-122"/>
                </a:endParaRPr>
              </a:p>
            </p:txBody>
          </p:sp>
          <p:sp>
            <p:nvSpPr>
              <p:cNvPr id="86340" name="Rectangle 322"/>
              <p:cNvSpPr/>
              <p:nvPr/>
            </p:nvSpPr>
            <p:spPr>
              <a:xfrm>
                <a:off x="3023" y="1086"/>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41" name="Rectangle 323"/>
              <p:cNvSpPr/>
              <p:nvPr/>
            </p:nvSpPr>
            <p:spPr>
              <a:xfrm>
                <a:off x="3192" y="996"/>
                <a:ext cx="812" cy="331"/>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42" name="Rectangle 324"/>
              <p:cNvSpPr/>
              <p:nvPr/>
            </p:nvSpPr>
            <p:spPr>
              <a:xfrm>
                <a:off x="3405" y="1086"/>
                <a:ext cx="480"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C103</a:t>
                </a:r>
                <a:endParaRPr lang="en-US" altLang="x-none" dirty="0">
                  <a:latin typeface="Times New Roman" panose="02020603050405020304" pitchFamily="2" charset="0"/>
                  <a:ea typeface="宋体" panose="02010600030101010101" pitchFamily="2" charset="-122"/>
                </a:endParaRPr>
              </a:p>
            </p:txBody>
          </p:sp>
          <p:sp>
            <p:nvSpPr>
              <p:cNvPr id="86343" name="Rectangle 325"/>
              <p:cNvSpPr/>
              <p:nvPr/>
            </p:nvSpPr>
            <p:spPr>
              <a:xfrm>
                <a:off x="3869" y="1086"/>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44" name="Rectangle 326"/>
              <p:cNvSpPr/>
              <p:nvPr/>
            </p:nvSpPr>
            <p:spPr>
              <a:xfrm>
                <a:off x="4015" y="996"/>
                <a:ext cx="813" cy="331"/>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45" name="Rectangle 327"/>
              <p:cNvSpPr/>
              <p:nvPr/>
            </p:nvSpPr>
            <p:spPr>
              <a:xfrm>
                <a:off x="4252" y="1086"/>
                <a:ext cx="144"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B</a:t>
                </a:r>
                <a:endParaRPr lang="en-US" altLang="x-none" dirty="0">
                  <a:latin typeface="Times New Roman" panose="02020603050405020304" pitchFamily="2" charset="0"/>
                  <a:ea typeface="宋体" panose="02010600030101010101" pitchFamily="2" charset="-122"/>
                </a:endParaRPr>
              </a:p>
            </p:txBody>
          </p:sp>
          <p:sp>
            <p:nvSpPr>
              <p:cNvPr id="86346" name="Rectangle 328"/>
              <p:cNvSpPr/>
              <p:nvPr/>
            </p:nvSpPr>
            <p:spPr>
              <a:xfrm>
                <a:off x="4387" y="1086"/>
                <a:ext cx="300"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BC</a:t>
                </a:r>
                <a:endParaRPr lang="en-US" altLang="x-none" dirty="0">
                  <a:latin typeface="Times New Roman" panose="02020603050405020304" pitchFamily="2" charset="0"/>
                  <a:ea typeface="宋体" panose="02010600030101010101" pitchFamily="2" charset="-122"/>
                </a:endParaRPr>
              </a:p>
            </p:txBody>
          </p:sp>
          <p:sp>
            <p:nvSpPr>
              <p:cNvPr id="86347" name="Rectangle 329"/>
              <p:cNvSpPr/>
              <p:nvPr/>
            </p:nvSpPr>
            <p:spPr>
              <a:xfrm>
                <a:off x="4676" y="1086"/>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48" name="Rectangle 330"/>
              <p:cNvSpPr/>
              <p:nvPr/>
            </p:nvSpPr>
            <p:spPr>
              <a:xfrm>
                <a:off x="4839" y="996"/>
                <a:ext cx="813" cy="331"/>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49" name="Rectangle 331"/>
              <p:cNvSpPr/>
              <p:nvPr/>
            </p:nvSpPr>
            <p:spPr>
              <a:xfrm>
                <a:off x="5236" y="1086"/>
                <a:ext cx="108"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3</a:t>
                </a:r>
                <a:endParaRPr lang="en-US" altLang="x-none" dirty="0">
                  <a:latin typeface="Times New Roman" panose="02020603050405020304" pitchFamily="2" charset="0"/>
                  <a:ea typeface="宋体" panose="02010600030101010101" pitchFamily="2" charset="-122"/>
                </a:endParaRPr>
              </a:p>
            </p:txBody>
          </p:sp>
          <p:sp>
            <p:nvSpPr>
              <p:cNvPr id="86350" name="Rectangle 332"/>
              <p:cNvSpPr/>
              <p:nvPr/>
            </p:nvSpPr>
            <p:spPr>
              <a:xfrm>
                <a:off x="5339" y="1086"/>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51" name="Rectangle 333"/>
              <p:cNvSpPr/>
              <p:nvPr/>
            </p:nvSpPr>
            <p:spPr>
              <a:xfrm>
                <a:off x="0" y="99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52" name="Line 334"/>
              <p:cNvSpPr/>
              <p:nvPr/>
            </p:nvSpPr>
            <p:spPr>
              <a:xfrm>
                <a:off x="0" y="99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53" name="Rectangle 335"/>
              <p:cNvSpPr/>
              <p:nvPr/>
            </p:nvSpPr>
            <p:spPr>
              <a:xfrm>
                <a:off x="710" y="99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54" name="Line 336"/>
              <p:cNvSpPr/>
              <p:nvPr/>
            </p:nvSpPr>
            <p:spPr>
              <a:xfrm>
                <a:off x="710" y="99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55" name="Rectangle 337"/>
              <p:cNvSpPr/>
              <p:nvPr/>
            </p:nvSpPr>
            <p:spPr>
              <a:xfrm>
                <a:off x="1945" y="99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56" name="Line 338"/>
              <p:cNvSpPr/>
              <p:nvPr/>
            </p:nvSpPr>
            <p:spPr>
              <a:xfrm>
                <a:off x="1945" y="99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57" name="Rectangle 339"/>
              <p:cNvSpPr/>
              <p:nvPr/>
            </p:nvSpPr>
            <p:spPr>
              <a:xfrm>
                <a:off x="2563" y="99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58" name="Line 340"/>
              <p:cNvSpPr/>
              <p:nvPr/>
            </p:nvSpPr>
            <p:spPr>
              <a:xfrm>
                <a:off x="2563" y="99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59" name="Rectangle 341"/>
              <p:cNvSpPr/>
              <p:nvPr/>
            </p:nvSpPr>
            <p:spPr>
              <a:xfrm>
                <a:off x="3181" y="99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60" name="Line 342"/>
              <p:cNvSpPr/>
              <p:nvPr/>
            </p:nvSpPr>
            <p:spPr>
              <a:xfrm>
                <a:off x="3181" y="99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61" name="Rectangle 343"/>
              <p:cNvSpPr/>
              <p:nvPr/>
            </p:nvSpPr>
            <p:spPr>
              <a:xfrm>
                <a:off x="4004" y="99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62" name="Line 344"/>
              <p:cNvSpPr/>
              <p:nvPr/>
            </p:nvSpPr>
            <p:spPr>
              <a:xfrm>
                <a:off x="4004" y="99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63" name="Rectangle 345"/>
              <p:cNvSpPr/>
              <p:nvPr/>
            </p:nvSpPr>
            <p:spPr>
              <a:xfrm>
                <a:off x="4828" y="99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64" name="Line 346"/>
              <p:cNvSpPr/>
              <p:nvPr/>
            </p:nvSpPr>
            <p:spPr>
              <a:xfrm>
                <a:off x="4828" y="99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65" name="Rectangle 347"/>
              <p:cNvSpPr/>
              <p:nvPr/>
            </p:nvSpPr>
            <p:spPr>
              <a:xfrm>
                <a:off x="5652" y="996"/>
                <a:ext cx="11" cy="33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66" name="Line 348"/>
              <p:cNvSpPr/>
              <p:nvPr/>
            </p:nvSpPr>
            <p:spPr>
              <a:xfrm>
                <a:off x="5652" y="996"/>
                <a:ext cx="0" cy="33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67" name="Rectangle 349"/>
              <p:cNvSpPr/>
              <p:nvPr/>
            </p:nvSpPr>
            <p:spPr>
              <a:xfrm>
                <a:off x="11" y="1327"/>
                <a:ext cx="699" cy="332"/>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68" name="Rectangle 350"/>
              <p:cNvSpPr/>
              <p:nvPr/>
            </p:nvSpPr>
            <p:spPr>
              <a:xfrm>
                <a:off x="131" y="1417"/>
                <a:ext cx="552"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S0002</a:t>
                </a:r>
                <a:endParaRPr lang="en-US" altLang="x-none" dirty="0">
                  <a:latin typeface="Times New Roman" panose="02020603050405020304" pitchFamily="2" charset="0"/>
                  <a:ea typeface="宋体" panose="02010600030101010101" pitchFamily="2" charset="-122"/>
                </a:endParaRPr>
              </a:p>
            </p:txBody>
          </p:sp>
          <p:sp>
            <p:nvSpPr>
              <p:cNvPr id="86369" name="Rectangle 351"/>
              <p:cNvSpPr/>
              <p:nvPr/>
            </p:nvSpPr>
            <p:spPr>
              <a:xfrm>
                <a:off x="665" y="1417"/>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70" name="Rectangle 352"/>
              <p:cNvSpPr/>
              <p:nvPr/>
            </p:nvSpPr>
            <p:spPr>
              <a:xfrm>
                <a:off x="721" y="1327"/>
                <a:ext cx="1224" cy="332"/>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71" name="Rectangle 353"/>
              <p:cNvSpPr/>
              <p:nvPr/>
            </p:nvSpPr>
            <p:spPr>
              <a:xfrm>
                <a:off x="897" y="1417"/>
                <a:ext cx="990"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Chen Ying</a:t>
                </a:r>
                <a:endParaRPr lang="en-US" altLang="x-none" dirty="0">
                  <a:latin typeface="Times New Roman" panose="02020603050405020304" pitchFamily="2" charset="0"/>
                  <a:ea typeface="宋体" panose="02010600030101010101" pitchFamily="2" charset="-122"/>
                </a:endParaRPr>
              </a:p>
            </p:txBody>
          </p:sp>
          <p:sp>
            <p:nvSpPr>
              <p:cNvPr id="86372" name="Rectangle 354"/>
              <p:cNvSpPr/>
              <p:nvPr/>
            </p:nvSpPr>
            <p:spPr>
              <a:xfrm>
                <a:off x="1839" y="1417"/>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73" name="Rectangle 355"/>
              <p:cNvSpPr/>
              <p:nvPr/>
            </p:nvSpPr>
            <p:spPr>
              <a:xfrm>
                <a:off x="1956" y="1327"/>
                <a:ext cx="607" cy="332"/>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74" name="Rectangle 356"/>
              <p:cNvSpPr/>
              <p:nvPr/>
            </p:nvSpPr>
            <p:spPr>
              <a:xfrm>
                <a:off x="2126" y="1417"/>
                <a:ext cx="360"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MA</a:t>
                </a:r>
                <a:endParaRPr lang="en-US" altLang="x-none" dirty="0">
                  <a:latin typeface="Times New Roman" panose="02020603050405020304" pitchFamily="2" charset="0"/>
                  <a:ea typeface="宋体" panose="02010600030101010101" pitchFamily="2" charset="-122"/>
                </a:endParaRPr>
              </a:p>
            </p:txBody>
          </p:sp>
          <p:sp>
            <p:nvSpPr>
              <p:cNvPr id="86375" name="Rectangle 357"/>
              <p:cNvSpPr/>
              <p:nvPr/>
            </p:nvSpPr>
            <p:spPr>
              <a:xfrm>
                <a:off x="2474" y="1417"/>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76" name="Rectangle 358"/>
              <p:cNvSpPr/>
              <p:nvPr/>
            </p:nvSpPr>
            <p:spPr>
              <a:xfrm>
                <a:off x="2574" y="1327"/>
                <a:ext cx="607" cy="332"/>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77" name="Rectangle 359"/>
              <p:cNvSpPr/>
              <p:nvPr/>
            </p:nvSpPr>
            <p:spPr>
              <a:xfrm>
                <a:off x="2815" y="1417"/>
                <a:ext cx="216"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19</a:t>
                </a:r>
                <a:endParaRPr lang="en-US" altLang="x-none" dirty="0">
                  <a:latin typeface="Times New Roman" panose="02020603050405020304" pitchFamily="2" charset="0"/>
                  <a:ea typeface="宋体" panose="02010600030101010101" pitchFamily="2" charset="-122"/>
                </a:endParaRPr>
              </a:p>
            </p:txBody>
          </p:sp>
          <p:sp>
            <p:nvSpPr>
              <p:cNvPr id="86378" name="Rectangle 360"/>
              <p:cNvSpPr/>
              <p:nvPr/>
            </p:nvSpPr>
            <p:spPr>
              <a:xfrm>
                <a:off x="3023" y="1417"/>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79" name="Rectangle 361"/>
              <p:cNvSpPr/>
              <p:nvPr/>
            </p:nvSpPr>
            <p:spPr>
              <a:xfrm>
                <a:off x="3192" y="1327"/>
                <a:ext cx="812" cy="332"/>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80" name="Rectangle 362"/>
              <p:cNvSpPr/>
              <p:nvPr/>
            </p:nvSpPr>
            <p:spPr>
              <a:xfrm>
                <a:off x="3405" y="1417"/>
                <a:ext cx="480"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C105</a:t>
                </a:r>
                <a:endParaRPr lang="en-US" altLang="x-none" dirty="0">
                  <a:latin typeface="Times New Roman" panose="02020603050405020304" pitchFamily="2" charset="0"/>
                  <a:ea typeface="宋体" panose="02010600030101010101" pitchFamily="2" charset="-122"/>
                </a:endParaRPr>
              </a:p>
            </p:txBody>
          </p:sp>
          <p:sp>
            <p:nvSpPr>
              <p:cNvPr id="86381" name="Rectangle 363"/>
              <p:cNvSpPr/>
              <p:nvPr/>
            </p:nvSpPr>
            <p:spPr>
              <a:xfrm>
                <a:off x="3869" y="1417"/>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82" name="Rectangle 364"/>
              <p:cNvSpPr/>
              <p:nvPr/>
            </p:nvSpPr>
            <p:spPr>
              <a:xfrm>
                <a:off x="4015" y="1327"/>
                <a:ext cx="813" cy="332"/>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83" name="Rectangle 365"/>
              <p:cNvSpPr/>
              <p:nvPr/>
            </p:nvSpPr>
            <p:spPr>
              <a:xfrm>
                <a:off x="4253" y="1417"/>
                <a:ext cx="432"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AEF</a:t>
                </a:r>
                <a:endParaRPr lang="en-US" altLang="x-none" dirty="0">
                  <a:latin typeface="Times New Roman" panose="02020603050405020304" pitchFamily="2" charset="0"/>
                  <a:ea typeface="宋体" panose="02010600030101010101" pitchFamily="2" charset="-122"/>
                </a:endParaRPr>
              </a:p>
            </p:txBody>
          </p:sp>
          <p:sp>
            <p:nvSpPr>
              <p:cNvPr id="86384" name="Rectangle 366"/>
              <p:cNvSpPr/>
              <p:nvPr/>
            </p:nvSpPr>
            <p:spPr>
              <a:xfrm>
                <a:off x="4671" y="1417"/>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85" name="Rectangle 367"/>
              <p:cNvSpPr/>
              <p:nvPr/>
            </p:nvSpPr>
            <p:spPr>
              <a:xfrm>
                <a:off x="4839" y="1327"/>
                <a:ext cx="813" cy="332"/>
              </a:xfrm>
              <a:prstGeom prst="rect">
                <a:avLst/>
              </a:prstGeom>
              <a:solidFill>
                <a:srgbClr val="CC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86" name="Rectangle 368"/>
              <p:cNvSpPr/>
              <p:nvPr/>
            </p:nvSpPr>
            <p:spPr>
              <a:xfrm>
                <a:off x="5236" y="1417"/>
                <a:ext cx="108" cy="259"/>
              </a:xfrm>
              <a:prstGeom prst="rect">
                <a:avLst/>
              </a:prstGeom>
              <a:noFill/>
              <a:ln w="9525">
                <a:noFill/>
              </a:ln>
            </p:spPr>
            <p:txBody>
              <a:bodyPr wrap="none" lIns="0" tIns="0" rIns="0" bIns="0" anchor="t">
                <a:spAutoFit/>
              </a:bodyPr>
              <a:p>
                <a:pPr lvl="0" algn="ctr"/>
                <a:r>
                  <a:rPr lang="en-US" altLang="x-none" sz="2700" b="1" dirty="0">
                    <a:solidFill>
                      <a:srgbClr val="010000"/>
                    </a:solidFill>
                    <a:latin typeface="Times New Roman" panose="02020603050405020304" pitchFamily="2" charset="0"/>
                    <a:ea typeface="宋体" panose="02010600030101010101" pitchFamily="2" charset="-122"/>
                  </a:rPr>
                  <a:t>3</a:t>
                </a:r>
                <a:endParaRPr lang="en-US" altLang="x-none" dirty="0">
                  <a:latin typeface="Times New Roman" panose="02020603050405020304" pitchFamily="2" charset="0"/>
                  <a:ea typeface="宋体" panose="02010600030101010101" pitchFamily="2" charset="-122"/>
                </a:endParaRPr>
              </a:p>
            </p:txBody>
          </p:sp>
          <p:sp>
            <p:nvSpPr>
              <p:cNvPr id="86387" name="Rectangle 369"/>
              <p:cNvSpPr/>
              <p:nvPr/>
            </p:nvSpPr>
            <p:spPr>
              <a:xfrm>
                <a:off x="5339" y="1417"/>
                <a:ext cx="54" cy="259"/>
              </a:xfrm>
              <a:prstGeom prst="rect">
                <a:avLst/>
              </a:prstGeom>
              <a:noFill/>
              <a:ln w="9525">
                <a:noFill/>
              </a:ln>
            </p:spPr>
            <p:txBody>
              <a:bodyPr wrap="none" lIns="0" tIns="0" rIns="0" bIns="0" anchor="t">
                <a:spAutoFit/>
              </a:bodyPr>
              <a:p>
                <a:pPr lvl="0" algn="ctr"/>
                <a:r>
                  <a:rPr lang="zh-CN" altLang="en-US" sz="2700" b="1" dirty="0">
                    <a:solidFill>
                      <a:srgbClr val="01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388" name="Rectangle 370"/>
              <p:cNvSpPr/>
              <p:nvPr/>
            </p:nvSpPr>
            <p:spPr>
              <a:xfrm>
                <a:off x="0" y="1327"/>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89" name="Line 371"/>
              <p:cNvSpPr/>
              <p:nvPr/>
            </p:nvSpPr>
            <p:spPr>
              <a:xfrm>
                <a:off x="0" y="1327"/>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90" name="Rectangle 372"/>
              <p:cNvSpPr/>
              <p:nvPr/>
            </p:nvSpPr>
            <p:spPr>
              <a:xfrm>
                <a:off x="710" y="1327"/>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91" name="Line 373"/>
              <p:cNvSpPr/>
              <p:nvPr/>
            </p:nvSpPr>
            <p:spPr>
              <a:xfrm>
                <a:off x="710" y="1327"/>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92" name="Rectangle 374"/>
              <p:cNvSpPr/>
              <p:nvPr/>
            </p:nvSpPr>
            <p:spPr>
              <a:xfrm>
                <a:off x="1945" y="1327"/>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93" name="Line 375"/>
              <p:cNvSpPr/>
              <p:nvPr/>
            </p:nvSpPr>
            <p:spPr>
              <a:xfrm>
                <a:off x="1945" y="1327"/>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94" name="Rectangle 376"/>
              <p:cNvSpPr/>
              <p:nvPr/>
            </p:nvSpPr>
            <p:spPr>
              <a:xfrm>
                <a:off x="2563" y="1327"/>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95" name="Line 377"/>
              <p:cNvSpPr/>
              <p:nvPr/>
            </p:nvSpPr>
            <p:spPr>
              <a:xfrm>
                <a:off x="2563" y="1327"/>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96" name="Rectangle 378"/>
              <p:cNvSpPr/>
              <p:nvPr/>
            </p:nvSpPr>
            <p:spPr>
              <a:xfrm>
                <a:off x="3181" y="1327"/>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97" name="Line 379"/>
              <p:cNvSpPr/>
              <p:nvPr/>
            </p:nvSpPr>
            <p:spPr>
              <a:xfrm>
                <a:off x="3181" y="1327"/>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398" name="Rectangle 380"/>
              <p:cNvSpPr/>
              <p:nvPr/>
            </p:nvSpPr>
            <p:spPr>
              <a:xfrm>
                <a:off x="4004" y="1327"/>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399" name="Line 381"/>
              <p:cNvSpPr/>
              <p:nvPr/>
            </p:nvSpPr>
            <p:spPr>
              <a:xfrm>
                <a:off x="4004" y="1327"/>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00" name="Rectangle 382"/>
              <p:cNvSpPr/>
              <p:nvPr/>
            </p:nvSpPr>
            <p:spPr>
              <a:xfrm>
                <a:off x="4828" y="1327"/>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01" name="Line 383"/>
              <p:cNvSpPr/>
              <p:nvPr/>
            </p:nvSpPr>
            <p:spPr>
              <a:xfrm>
                <a:off x="4828" y="1327"/>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02" name="Rectangle 384"/>
              <p:cNvSpPr/>
              <p:nvPr/>
            </p:nvSpPr>
            <p:spPr>
              <a:xfrm>
                <a:off x="5652" y="1327"/>
                <a:ext cx="11" cy="332"/>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03" name="Line 385"/>
              <p:cNvSpPr/>
              <p:nvPr/>
            </p:nvSpPr>
            <p:spPr>
              <a:xfrm>
                <a:off x="5652" y="1327"/>
                <a:ext cx="0" cy="332"/>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04" name="Rectangle 386"/>
              <p:cNvSpPr/>
              <p:nvPr/>
            </p:nvSpPr>
            <p:spPr>
              <a:xfrm>
                <a:off x="11" y="1659"/>
                <a:ext cx="699"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05" name="Rectangle 387"/>
              <p:cNvSpPr/>
              <p:nvPr/>
            </p:nvSpPr>
            <p:spPr>
              <a:xfrm>
                <a:off x="131" y="1748"/>
                <a:ext cx="552"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S0003</a:t>
                </a:r>
                <a:endParaRPr lang="en-US" altLang="x-none" dirty="0">
                  <a:latin typeface="Times New Roman" panose="02020603050405020304" pitchFamily="2" charset="0"/>
                  <a:ea typeface="宋体" panose="02010600030101010101" pitchFamily="2" charset="-122"/>
                </a:endParaRPr>
              </a:p>
            </p:txBody>
          </p:sp>
          <p:sp>
            <p:nvSpPr>
              <p:cNvPr id="86406" name="Rectangle 388"/>
              <p:cNvSpPr/>
              <p:nvPr/>
            </p:nvSpPr>
            <p:spPr>
              <a:xfrm>
                <a:off x="665" y="1748"/>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407" name="Rectangle 389"/>
              <p:cNvSpPr/>
              <p:nvPr/>
            </p:nvSpPr>
            <p:spPr>
              <a:xfrm>
                <a:off x="721" y="1659"/>
                <a:ext cx="1224"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08" name="Rectangle 390"/>
              <p:cNvSpPr/>
              <p:nvPr/>
            </p:nvSpPr>
            <p:spPr>
              <a:xfrm>
                <a:off x="755" y="1748"/>
                <a:ext cx="1278"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Zhang Yimou</a:t>
                </a:r>
                <a:endParaRPr lang="en-US" altLang="x-none" dirty="0">
                  <a:latin typeface="Times New Roman" panose="02020603050405020304" pitchFamily="2" charset="0"/>
                  <a:ea typeface="宋体" panose="02010600030101010101" pitchFamily="2" charset="-122"/>
                </a:endParaRPr>
              </a:p>
            </p:txBody>
          </p:sp>
          <p:sp>
            <p:nvSpPr>
              <p:cNvPr id="86409" name="Rectangle 391"/>
              <p:cNvSpPr/>
              <p:nvPr/>
            </p:nvSpPr>
            <p:spPr>
              <a:xfrm>
                <a:off x="1974" y="1748"/>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410" name="Rectangle 392"/>
              <p:cNvSpPr/>
              <p:nvPr/>
            </p:nvSpPr>
            <p:spPr>
              <a:xfrm>
                <a:off x="1956" y="1659"/>
                <a:ext cx="607"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11" name="Rectangle 393"/>
              <p:cNvSpPr/>
              <p:nvPr/>
            </p:nvSpPr>
            <p:spPr>
              <a:xfrm>
                <a:off x="2168" y="1748"/>
                <a:ext cx="27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CS</a:t>
                </a:r>
                <a:endParaRPr lang="en-US" altLang="x-none" dirty="0">
                  <a:latin typeface="Times New Roman" panose="02020603050405020304" pitchFamily="2" charset="0"/>
                  <a:ea typeface="宋体" panose="02010600030101010101" pitchFamily="2" charset="-122"/>
                </a:endParaRPr>
              </a:p>
            </p:txBody>
          </p:sp>
          <p:sp>
            <p:nvSpPr>
              <p:cNvPr id="86412" name="Rectangle 394"/>
              <p:cNvSpPr/>
              <p:nvPr/>
            </p:nvSpPr>
            <p:spPr>
              <a:xfrm>
                <a:off x="2433" y="1748"/>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413" name="Rectangle 395"/>
              <p:cNvSpPr/>
              <p:nvPr/>
            </p:nvSpPr>
            <p:spPr>
              <a:xfrm>
                <a:off x="2574" y="1659"/>
                <a:ext cx="607"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14" name="Rectangle 396"/>
              <p:cNvSpPr/>
              <p:nvPr/>
            </p:nvSpPr>
            <p:spPr>
              <a:xfrm>
                <a:off x="2815" y="1748"/>
                <a:ext cx="216"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17</a:t>
                </a:r>
                <a:endParaRPr lang="en-US" altLang="x-none" dirty="0">
                  <a:latin typeface="Times New Roman" panose="02020603050405020304" pitchFamily="2" charset="0"/>
                  <a:ea typeface="宋体" panose="02010600030101010101" pitchFamily="2" charset="-122"/>
                </a:endParaRPr>
              </a:p>
            </p:txBody>
          </p:sp>
          <p:sp>
            <p:nvSpPr>
              <p:cNvPr id="86415" name="Rectangle 397"/>
              <p:cNvSpPr/>
              <p:nvPr/>
            </p:nvSpPr>
            <p:spPr>
              <a:xfrm>
                <a:off x="3023" y="1748"/>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416" name="Rectangle 398"/>
              <p:cNvSpPr/>
              <p:nvPr/>
            </p:nvSpPr>
            <p:spPr>
              <a:xfrm>
                <a:off x="3192" y="1659"/>
                <a:ext cx="812"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17" name="Rectangle 399"/>
              <p:cNvSpPr/>
              <p:nvPr/>
            </p:nvSpPr>
            <p:spPr>
              <a:xfrm>
                <a:off x="3405" y="1748"/>
                <a:ext cx="480"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C107</a:t>
                </a:r>
                <a:endParaRPr lang="en-US" altLang="x-none" dirty="0">
                  <a:latin typeface="Times New Roman" panose="02020603050405020304" pitchFamily="2" charset="0"/>
                  <a:ea typeface="宋体" panose="02010600030101010101" pitchFamily="2" charset="-122"/>
                </a:endParaRPr>
              </a:p>
            </p:txBody>
          </p:sp>
          <p:sp>
            <p:nvSpPr>
              <p:cNvPr id="86418" name="Rectangle 400"/>
              <p:cNvSpPr/>
              <p:nvPr/>
            </p:nvSpPr>
            <p:spPr>
              <a:xfrm>
                <a:off x="3869" y="1748"/>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419" name="Rectangle 401"/>
              <p:cNvSpPr/>
              <p:nvPr/>
            </p:nvSpPr>
            <p:spPr>
              <a:xfrm>
                <a:off x="4015" y="1659"/>
                <a:ext cx="813"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20" name="Rectangle 402"/>
              <p:cNvSpPr/>
              <p:nvPr/>
            </p:nvSpPr>
            <p:spPr>
              <a:xfrm>
                <a:off x="4234" y="1748"/>
                <a:ext cx="468"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BHD</a:t>
                </a:r>
                <a:endParaRPr lang="en-US" altLang="x-none" dirty="0">
                  <a:latin typeface="Times New Roman" panose="02020603050405020304" pitchFamily="2" charset="0"/>
                  <a:ea typeface="宋体" panose="02010600030101010101" pitchFamily="2" charset="-122"/>
                </a:endParaRPr>
              </a:p>
            </p:txBody>
          </p:sp>
          <p:sp>
            <p:nvSpPr>
              <p:cNvPr id="86421" name="Rectangle 403"/>
              <p:cNvSpPr/>
              <p:nvPr/>
            </p:nvSpPr>
            <p:spPr>
              <a:xfrm>
                <a:off x="4687" y="1748"/>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
            <p:nvSpPr>
              <p:cNvPr id="86422" name="Rectangle 404"/>
              <p:cNvSpPr/>
              <p:nvPr/>
            </p:nvSpPr>
            <p:spPr>
              <a:xfrm>
                <a:off x="4839" y="1659"/>
                <a:ext cx="813" cy="333"/>
              </a:xfrm>
              <a:prstGeom prst="rect">
                <a:avLst/>
              </a:prstGeom>
              <a:solidFill>
                <a:srgbClr val="FFFFFF"/>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23" name="Rectangle 405"/>
              <p:cNvSpPr/>
              <p:nvPr/>
            </p:nvSpPr>
            <p:spPr>
              <a:xfrm>
                <a:off x="5236" y="1748"/>
                <a:ext cx="108" cy="259"/>
              </a:xfrm>
              <a:prstGeom prst="rect">
                <a:avLst/>
              </a:prstGeom>
              <a:noFill/>
              <a:ln w="9525">
                <a:noFill/>
              </a:ln>
            </p:spPr>
            <p:txBody>
              <a:bodyPr wrap="none" lIns="0" tIns="0" rIns="0" bIns="0" anchor="t">
                <a:spAutoFit/>
              </a:bodyPr>
              <a:p>
                <a:pPr lvl="0" algn="ctr"/>
                <a:r>
                  <a:rPr lang="en-US" altLang="x-none" sz="2700" b="1" dirty="0">
                    <a:solidFill>
                      <a:srgbClr val="0000FF"/>
                    </a:solidFill>
                    <a:latin typeface="Times New Roman" panose="02020603050405020304" pitchFamily="2" charset="0"/>
                    <a:ea typeface="宋体" panose="02010600030101010101" pitchFamily="2" charset="-122"/>
                  </a:rPr>
                  <a:t>4</a:t>
                </a:r>
                <a:endParaRPr lang="en-US" altLang="x-none" dirty="0">
                  <a:latin typeface="Times New Roman" panose="02020603050405020304" pitchFamily="2" charset="0"/>
                  <a:ea typeface="宋体" panose="02010600030101010101" pitchFamily="2" charset="-122"/>
                </a:endParaRPr>
              </a:p>
            </p:txBody>
          </p:sp>
          <p:sp>
            <p:nvSpPr>
              <p:cNvPr id="86424" name="Rectangle 406"/>
              <p:cNvSpPr/>
              <p:nvPr/>
            </p:nvSpPr>
            <p:spPr>
              <a:xfrm>
                <a:off x="5339" y="1748"/>
                <a:ext cx="54" cy="259"/>
              </a:xfrm>
              <a:prstGeom prst="rect">
                <a:avLst/>
              </a:prstGeom>
              <a:noFill/>
              <a:ln w="9525">
                <a:noFill/>
              </a:ln>
            </p:spPr>
            <p:txBody>
              <a:bodyPr wrap="none" lIns="0" tIns="0" rIns="0" bIns="0" anchor="t">
                <a:spAutoFit/>
              </a:bodyPr>
              <a:p>
                <a:pPr lvl="0" algn="ctr"/>
                <a:r>
                  <a:rPr lang="zh-CN" altLang="en-US" sz="2700" b="1" dirty="0">
                    <a:solidFill>
                      <a:srgbClr val="0000FF"/>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grpSp>
        <p:sp>
          <p:nvSpPr>
            <p:cNvPr id="86425" name="Rectangle 408"/>
            <p:cNvSpPr/>
            <p:nvPr/>
          </p:nvSpPr>
          <p:spPr>
            <a:xfrm>
              <a:off x="0" y="2679"/>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26" name="Line 409"/>
            <p:cNvSpPr/>
            <p:nvPr/>
          </p:nvSpPr>
          <p:spPr>
            <a:xfrm>
              <a:off x="0" y="2679"/>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27" name="Rectangle 410"/>
            <p:cNvSpPr/>
            <p:nvPr/>
          </p:nvSpPr>
          <p:spPr>
            <a:xfrm>
              <a:off x="0"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28" name="Line 411"/>
            <p:cNvSpPr/>
            <p:nvPr/>
          </p:nvSpPr>
          <p:spPr>
            <a:xfrm>
              <a:off x="0"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29" name="Line 412"/>
            <p:cNvSpPr/>
            <p:nvPr/>
          </p:nvSpPr>
          <p:spPr>
            <a:xfrm>
              <a:off x="0"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30" name="Rectangle 413"/>
            <p:cNvSpPr/>
            <p:nvPr/>
          </p:nvSpPr>
          <p:spPr>
            <a:xfrm>
              <a:off x="0"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31" name="Line 414"/>
            <p:cNvSpPr/>
            <p:nvPr/>
          </p:nvSpPr>
          <p:spPr>
            <a:xfrm>
              <a:off x="0"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32" name="Line 415"/>
            <p:cNvSpPr/>
            <p:nvPr/>
          </p:nvSpPr>
          <p:spPr>
            <a:xfrm>
              <a:off x="0"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33" name="Rectangle 416"/>
            <p:cNvSpPr/>
            <p:nvPr/>
          </p:nvSpPr>
          <p:spPr>
            <a:xfrm>
              <a:off x="11" y="3012"/>
              <a:ext cx="699"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34" name="Line 417"/>
            <p:cNvSpPr/>
            <p:nvPr/>
          </p:nvSpPr>
          <p:spPr>
            <a:xfrm>
              <a:off x="11" y="3012"/>
              <a:ext cx="699"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35" name="Rectangle 418"/>
            <p:cNvSpPr/>
            <p:nvPr/>
          </p:nvSpPr>
          <p:spPr>
            <a:xfrm>
              <a:off x="710" y="2679"/>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36" name="Line 419"/>
            <p:cNvSpPr/>
            <p:nvPr/>
          </p:nvSpPr>
          <p:spPr>
            <a:xfrm>
              <a:off x="710" y="2679"/>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37" name="Rectangle 420"/>
            <p:cNvSpPr/>
            <p:nvPr/>
          </p:nvSpPr>
          <p:spPr>
            <a:xfrm>
              <a:off x="710"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38" name="Line 421"/>
            <p:cNvSpPr/>
            <p:nvPr/>
          </p:nvSpPr>
          <p:spPr>
            <a:xfrm>
              <a:off x="710"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39" name="Line 422"/>
            <p:cNvSpPr/>
            <p:nvPr/>
          </p:nvSpPr>
          <p:spPr>
            <a:xfrm>
              <a:off x="710"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40" name="Rectangle 423"/>
            <p:cNvSpPr/>
            <p:nvPr/>
          </p:nvSpPr>
          <p:spPr>
            <a:xfrm>
              <a:off x="721" y="3012"/>
              <a:ext cx="1224"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41" name="Line 424"/>
            <p:cNvSpPr/>
            <p:nvPr/>
          </p:nvSpPr>
          <p:spPr>
            <a:xfrm>
              <a:off x="721" y="3012"/>
              <a:ext cx="1224"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42" name="Rectangle 425"/>
            <p:cNvSpPr/>
            <p:nvPr/>
          </p:nvSpPr>
          <p:spPr>
            <a:xfrm>
              <a:off x="1945" y="2679"/>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43" name="Line 426"/>
            <p:cNvSpPr/>
            <p:nvPr/>
          </p:nvSpPr>
          <p:spPr>
            <a:xfrm>
              <a:off x="1945" y="2679"/>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44" name="Rectangle 427"/>
            <p:cNvSpPr/>
            <p:nvPr/>
          </p:nvSpPr>
          <p:spPr>
            <a:xfrm>
              <a:off x="1945"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45" name="Line 428"/>
            <p:cNvSpPr/>
            <p:nvPr/>
          </p:nvSpPr>
          <p:spPr>
            <a:xfrm>
              <a:off x="1945"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46" name="Line 429"/>
            <p:cNvSpPr/>
            <p:nvPr/>
          </p:nvSpPr>
          <p:spPr>
            <a:xfrm>
              <a:off x="1945"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47" name="Rectangle 430"/>
            <p:cNvSpPr/>
            <p:nvPr/>
          </p:nvSpPr>
          <p:spPr>
            <a:xfrm>
              <a:off x="1956" y="3012"/>
              <a:ext cx="607"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48" name="Line 431"/>
            <p:cNvSpPr/>
            <p:nvPr/>
          </p:nvSpPr>
          <p:spPr>
            <a:xfrm>
              <a:off x="1956" y="3012"/>
              <a:ext cx="607"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49" name="Rectangle 432"/>
            <p:cNvSpPr/>
            <p:nvPr/>
          </p:nvSpPr>
          <p:spPr>
            <a:xfrm>
              <a:off x="2563" y="2679"/>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50" name="Line 433"/>
            <p:cNvSpPr/>
            <p:nvPr/>
          </p:nvSpPr>
          <p:spPr>
            <a:xfrm>
              <a:off x="2563" y="2679"/>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51" name="Rectangle 434"/>
            <p:cNvSpPr/>
            <p:nvPr/>
          </p:nvSpPr>
          <p:spPr>
            <a:xfrm>
              <a:off x="2563"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52" name="Line 435"/>
            <p:cNvSpPr/>
            <p:nvPr/>
          </p:nvSpPr>
          <p:spPr>
            <a:xfrm>
              <a:off x="2563"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53" name="Line 436"/>
            <p:cNvSpPr/>
            <p:nvPr/>
          </p:nvSpPr>
          <p:spPr>
            <a:xfrm>
              <a:off x="2563"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54" name="Rectangle 437"/>
            <p:cNvSpPr/>
            <p:nvPr/>
          </p:nvSpPr>
          <p:spPr>
            <a:xfrm>
              <a:off x="2574" y="3012"/>
              <a:ext cx="607"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55" name="Line 438"/>
            <p:cNvSpPr/>
            <p:nvPr/>
          </p:nvSpPr>
          <p:spPr>
            <a:xfrm>
              <a:off x="2574" y="3012"/>
              <a:ext cx="607"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56" name="Rectangle 439"/>
            <p:cNvSpPr/>
            <p:nvPr/>
          </p:nvSpPr>
          <p:spPr>
            <a:xfrm>
              <a:off x="3181" y="2679"/>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57" name="Line 440"/>
            <p:cNvSpPr/>
            <p:nvPr/>
          </p:nvSpPr>
          <p:spPr>
            <a:xfrm>
              <a:off x="3181" y="2679"/>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58" name="Rectangle 441"/>
            <p:cNvSpPr/>
            <p:nvPr/>
          </p:nvSpPr>
          <p:spPr>
            <a:xfrm>
              <a:off x="3181"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59" name="Line 442"/>
            <p:cNvSpPr/>
            <p:nvPr/>
          </p:nvSpPr>
          <p:spPr>
            <a:xfrm>
              <a:off x="3181"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60" name="Line 443"/>
            <p:cNvSpPr/>
            <p:nvPr/>
          </p:nvSpPr>
          <p:spPr>
            <a:xfrm>
              <a:off x="3181"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61" name="Rectangle 444"/>
            <p:cNvSpPr/>
            <p:nvPr/>
          </p:nvSpPr>
          <p:spPr>
            <a:xfrm>
              <a:off x="3192" y="3012"/>
              <a:ext cx="812"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62" name="Line 445"/>
            <p:cNvSpPr/>
            <p:nvPr/>
          </p:nvSpPr>
          <p:spPr>
            <a:xfrm>
              <a:off x="3192" y="3012"/>
              <a:ext cx="812"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63" name="Rectangle 446"/>
            <p:cNvSpPr/>
            <p:nvPr/>
          </p:nvSpPr>
          <p:spPr>
            <a:xfrm>
              <a:off x="4004" y="2679"/>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64" name="Line 447"/>
            <p:cNvSpPr/>
            <p:nvPr/>
          </p:nvSpPr>
          <p:spPr>
            <a:xfrm>
              <a:off x="4004" y="2679"/>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65" name="Rectangle 448"/>
            <p:cNvSpPr/>
            <p:nvPr/>
          </p:nvSpPr>
          <p:spPr>
            <a:xfrm>
              <a:off x="4004"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66" name="Line 449"/>
            <p:cNvSpPr/>
            <p:nvPr/>
          </p:nvSpPr>
          <p:spPr>
            <a:xfrm>
              <a:off x="4004"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67" name="Line 450"/>
            <p:cNvSpPr/>
            <p:nvPr/>
          </p:nvSpPr>
          <p:spPr>
            <a:xfrm>
              <a:off x="4004"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68" name="Rectangle 451"/>
            <p:cNvSpPr/>
            <p:nvPr/>
          </p:nvSpPr>
          <p:spPr>
            <a:xfrm>
              <a:off x="4015" y="3012"/>
              <a:ext cx="813"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69" name="Line 452"/>
            <p:cNvSpPr/>
            <p:nvPr/>
          </p:nvSpPr>
          <p:spPr>
            <a:xfrm>
              <a:off x="4015" y="3012"/>
              <a:ext cx="813"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70" name="Rectangle 453"/>
            <p:cNvSpPr/>
            <p:nvPr/>
          </p:nvSpPr>
          <p:spPr>
            <a:xfrm>
              <a:off x="4828" y="2679"/>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71" name="Line 454"/>
            <p:cNvSpPr/>
            <p:nvPr/>
          </p:nvSpPr>
          <p:spPr>
            <a:xfrm>
              <a:off x="4828" y="2679"/>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72" name="Rectangle 455"/>
            <p:cNvSpPr/>
            <p:nvPr/>
          </p:nvSpPr>
          <p:spPr>
            <a:xfrm>
              <a:off x="4828"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73" name="Line 456"/>
            <p:cNvSpPr/>
            <p:nvPr/>
          </p:nvSpPr>
          <p:spPr>
            <a:xfrm>
              <a:off x="4828"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74" name="Line 457"/>
            <p:cNvSpPr/>
            <p:nvPr/>
          </p:nvSpPr>
          <p:spPr>
            <a:xfrm>
              <a:off x="4828"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75" name="Rectangle 458"/>
            <p:cNvSpPr/>
            <p:nvPr/>
          </p:nvSpPr>
          <p:spPr>
            <a:xfrm>
              <a:off x="4839" y="3012"/>
              <a:ext cx="813"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76" name="Line 459"/>
            <p:cNvSpPr/>
            <p:nvPr/>
          </p:nvSpPr>
          <p:spPr>
            <a:xfrm>
              <a:off x="4839" y="3012"/>
              <a:ext cx="813"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77" name="Rectangle 460"/>
            <p:cNvSpPr/>
            <p:nvPr/>
          </p:nvSpPr>
          <p:spPr>
            <a:xfrm>
              <a:off x="5652" y="2679"/>
              <a:ext cx="11" cy="333"/>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78" name="Line 461"/>
            <p:cNvSpPr/>
            <p:nvPr/>
          </p:nvSpPr>
          <p:spPr>
            <a:xfrm>
              <a:off x="5652" y="2679"/>
              <a:ext cx="0" cy="333"/>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79" name="Rectangle 462"/>
            <p:cNvSpPr/>
            <p:nvPr/>
          </p:nvSpPr>
          <p:spPr>
            <a:xfrm>
              <a:off x="5652"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80" name="Line 463"/>
            <p:cNvSpPr/>
            <p:nvPr/>
          </p:nvSpPr>
          <p:spPr>
            <a:xfrm>
              <a:off x="5652"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81" name="Line 464"/>
            <p:cNvSpPr/>
            <p:nvPr/>
          </p:nvSpPr>
          <p:spPr>
            <a:xfrm>
              <a:off x="5652"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82" name="Rectangle 465"/>
            <p:cNvSpPr/>
            <p:nvPr/>
          </p:nvSpPr>
          <p:spPr>
            <a:xfrm>
              <a:off x="5652" y="3012"/>
              <a:ext cx="11" cy="11"/>
            </a:xfrm>
            <a:prstGeom prst="rect">
              <a:avLst/>
            </a:prstGeom>
            <a:solidFill>
              <a:srgbClr val="000000"/>
            </a:solidFill>
            <a:ln w="9525">
              <a:noFill/>
            </a:ln>
          </p:spPr>
          <p:txBody>
            <a:bodyPr anchor="t"/>
            <a:p>
              <a:pPr lvl="0" algn="ctr"/>
              <a:endParaRPr lang="zh-CN" altLang="en-US" dirty="0">
                <a:latin typeface="Times New Roman" panose="02020603050405020304" pitchFamily="2" charset="0"/>
                <a:ea typeface="宋体" panose="02010600030101010101" pitchFamily="2" charset="-122"/>
              </a:endParaRPr>
            </a:p>
          </p:txBody>
        </p:sp>
        <p:sp>
          <p:nvSpPr>
            <p:cNvPr id="86483" name="Line 466"/>
            <p:cNvSpPr/>
            <p:nvPr/>
          </p:nvSpPr>
          <p:spPr>
            <a:xfrm>
              <a:off x="5652" y="3012"/>
              <a:ext cx="11" cy="0"/>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86484" name="Line 467"/>
            <p:cNvSpPr/>
            <p:nvPr/>
          </p:nvSpPr>
          <p:spPr>
            <a:xfrm>
              <a:off x="5652" y="3012"/>
              <a:ext cx="0" cy="11"/>
            </a:xfrm>
            <a:prstGeom prst="line">
              <a:avLst/>
            </a:prstGeom>
            <a:ln w="0" cap="flat" cmpd="sng">
              <a:solidFill>
                <a:srgbClr val="00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86485" name="Rectangle 469"/>
          <p:cNvSpPr/>
          <p:nvPr/>
        </p:nvSpPr>
        <p:spPr>
          <a:xfrm>
            <a:off x="5516563" y="6202363"/>
            <a:ext cx="85725" cy="411162"/>
          </a:xfrm>
          <a:prstGeom prst="rect">
            <a:avLst/>
          </a:prstGeom>
          <a:noFill/>
          <a:ln w="9525">
            <a:noFill/>
          </a:ln>
        </p:spPr>
        <p:txBody>
          <a:bodyPr wrap="none" lIns="0" tIns="0" rIns="0" bIns="0" anchor="t">
            <a:spAutoFit/>
          </a:bodyPr>
          <a:p>
            <a:pPr lvl="0" algn="ctr"/>
            <a:r>
              <a:rPr lang="zh-CN" altLang="en-US" sz="2700" b="1" dirty="0">
                <a:solidFill>
                  <a:srgbClr val="000000"/>
                </a:solidFill>
                <a:latin typeface="Times New Roman" panose="02020603050405020304" pitchFamily="2" charset="0"/>
                <a:ea typeface="宋体" panose="02010600030101010101" pitchFamily="2" charset="-122"/>
              </a:rPr>
              <a:t> </a:t>
            </a:r>
            <a:endParaRPr lang="zh-CN" altLang="en-US" dirty="0">
              <a:latin typeface="Times New Roman" panose="02020603050405020304" pitchFamily="2"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998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998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998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sp>
        <p:nvSpPr>
          <p:cNvPr id="169989" name="Rectangle 3"/>
          <p:cNvSpPr>
            <a:spLocks noGrp="1"/>
          </p:cNvSpPr>
          <p:nvPr>
            <p:ph type="body"/>
          </p:nvPr>
        </p:nvSpPr>
        <p:spPr/>
        <p:txBody>
          <a:bodyPr wrap="square" anchor="t"/>
          <a:p>
            <a:pPr lvl="0" eaLnBrk="1" hangingPunct="1">
              <a:lnSpc>
                <a:spcPct val="130000"/>
              </a:lnSpc>
            </a:pPr>
            <a:r>
              <a:rPr lang="en-US" altLang="x-none" dirty="0">
                <a:ea typeface="宋体" panose="02010600030101010101" pitchFamily="2" charset="-122"/>
              </a:rPr>
              <a:t>Def. 6.8.3 </a:t>
            </a:r>
            <a:r>
              <a:rPr lang="zh-CN" altLang="en-US" dirty="0">
                <a:solidFill>
                  <a:schemeClr val="accent2"/>
                </a:solidFill>
                <a:ea typeface="宋体" panose="02010600030101010101" pitchFamily="2" charset="-122"/>
              </a:rPr>
              <a:t>依赖保持性</a:t>
            </a:r>
            <a:endParaRPr lang="zh-CN" altLang="en-US" dirty="0">
              <a:ea typeface="宋体" panose="02010600030101010101" pitchFamily="2" charset="-122"/>
            </a:endParaRPr>
          </a:p>
          <a:p>
            <a:pPr lvl="1" indent="-285750" eaLnBrk="1" hangingPunct="1">
              <a:lnSpc>
                <a:spcPct val="130000"/>
              </a:lnSpc>
            </a:pPr>
            <a:r>
              <a:rPr lang="zh-CN" altLang="en-US" dirty="0">
                <a:ea typeface="宋体" panose="02010600030101010101" pitchFamily="2" charset="-122"/>
              </a:rPr>
              <a:t>设关系模式</a:t>
            </a:r>
            <a:r>
              <a:rPr lang="en-US" altLang="x-none" dirty="0">
                <a:ea typeface="宋体" panose="02010600030101010101" pitchFamily="2" charset="-122"/>
              </a:rPr>
              <a:t>R</a:t>
            </a:r>
            <a:r>
              <a:rPr lang="zh-CN" altLang="en-US" dirty="0">
                <a:ea typeface="宋体" panose="02010600030101010101" pitchFamily="2" charset="-122"/>
              </a:rPr>
              <a:t>上的函数依赖集为</a:t>
            </a:r>
            <a:r>
              <a:rPr lang="en-US" altLang="x-none" dirty="0">
                <a:ea typeface="宋体" panose="02010600030101010101" pitchFamily="2" charset="-122"/>
              </a:rPr>
              <a:t>F，</a:t>
            </a:r>
            <a:r>
              <a:rPr lang="zh-CN" altLang="en-US" dirty="0">
                <a:ea typeface="宋体" panose="02010600030101010101" pitchFamily="2" charset="-122"/>
              </a:rPr>
              <a:t>将关系模式</a:t>
            </a:r>
            <a:r>
              <a:rPr lang="en-US" altLang="x-none" dirty="0">
                <a:ea typeface="宋体" panose="02010600030101010101" pitchFamily="2" charset="-122"/>
              </a:rPr>
              <a:t>R</a:t>
            </a:r>
            <a:r>
              <a:rPr lang="zh-CN" altLang="en-US" dirty="0">
                <a:ea typeface="宋体" panose="02010600030101010101" pitchFamily="2" charset="-122"/>
              </a:rPr>
              <a:t>分解为</a:t>
            </a:r>
            <a:r>
              <a:rPr lang="en-US" altLang="x-none" dirty="0">
                <a:ea typeface="宋体" panose="02010600030101010101" pitchFamily="2" charset="-122"/>
              </a:rPr>
              <a:t>{T</a:t>
            </a:r>
            <a:r>
              <a:rPr lang="en-US" altLang="x-none" baseline="-25000" dirty="0">
                <a:ea typeface="宋体" panose="02010600030101010101" pitchFamily="2" charset="-122"/>
              </a:rPr>
              <a:t>1</a:t>
            </a:r>
            <a:r>
              <a:rPr lang="en-US" altLang="x-none" dirty="0">
                <a:ea typeface="宋体" panose="02010600030101010101" pitchFamily="2" charset="-122"/>
              </a:rPr>
              <a:t>, T</a:t>
            </a:r>
            <a:r>
              <a:rPr lang="en-US" altLang="x-none" baseline="-25000" dirty="0">
                <a:ea typeface="宋体" panose="02010600030101010101" pitchFamily="2" charset="-122"/>
              </a:rPr>
              <a:t>2</a:t>
            </a:r>
            <a:r>
              <a:rPr lang="en-US" altLang="x-none" dirty="0">
                <a:ea typeface="宋体" panose="02010600030101010101" pitchFamily="2" charset="-122"/>
              </a:rPr>
              <a:t>, ......,T</a:t>
            </a:r>
            <a:r>
              <a:rPr lang="en-US" altLang="x-none" baseline="-25000" dirty="0">
                <a:ea typeface="宋体" panose="02010600030101010101" pitchFamily="2" charset="-122"/>
              </a:rPr>
              <a:t>k </a:t>
            </a:r>
            <a:r>
              <a:rPr lang="en-US" altLang="x-none" dirty="0">
                <a:ea typeface="宋体" panose="02010600030101010101" pitchFamily="2" charset="-122"/>
              </a:rPr>
              <a:t>}</a:t>
            </a:r>
            <a:r>
              <a:rPr lang="zh-CN" altLang="en-US" dirty="0">
                <a:ea typeface="宋体" panose="02010600030101010101" pitchFamily="2" charset="-122"/>
              </a:rPr>
              <a:t>这</a:t>
            </a:r>
            <a:r>
              <a:rPr lang="en-US" altLang="x-none" dirty="0">
                <a:ea typeface="宋体" panose="02010600030101010101" pitchFamily="2" charset="-122"/>
              </a:rPr>
              <a:t>k</a:t>
            </a:r>
            <a:r>
              <a:rPr lang="zh-CN" altLang="en-US" dirty="0">
                <a:ea typeface="宋体" panose="02010600030101010101" pitchFamily="2" charset="-122"/>
              </a:rPr>
              <a:t>个子关系模式，从函数依赖集</a:t>
            </a:r>
            <a:r>
              <a:rPr lang="en-US" altLang="x-none" dirty="0">
                <a:ea typeface="宋体" panose="02010600030101010101" pitchFamily="2" charset="-122"/>
              </a:rPr>
              <a:t>F</a:t>
            </a:r>
            <a:r>
              <a:rPr lang="zh-CN" altLang="en-US" dirty="0">
                <a:ea typeface="宋体" panose="02010600030101010101" pitchFamily="2" charset="-122"/>
              </a:rPr>
              <a:t>中可以推导出的在子关系模式</a:t>
            </a:r>
            <a:r>
              <a:rPr lang="en-US" altLang="x-none" dirty="0">
                <a:ea typeface="宋体" panose="02010600030101010101" pitchFamily="2" charset="-122"/>
              </a:rPr>
              <a:t>T</a:t>
            </a:r>
            <a:r>
              <a:rPr lang="en-US" altLang="x-none" baseline="-25000" dirty="0">
                <a:ea typeface="宋体" panose="02010600030101010101" pitchFamily="2" charset="-122"/>
              </a:rPr>
              <a:t>i</a:t>
            </a:r>
            <a:r>
              <a:rPr lang="zh-CN" altLang="en-US" dirty="0">
                <a:ea typeface="宋体" panose="02010600030101010101" pitchFamily="2" charset="-122"/>
              </a:rPr>
              <a:t>上所存在的函数依赖集为</a:t>
            </a:r>
            <a:r>
              <a:rPr lang="en-US" altLang="x-none" dirty="0">
                <a:ea typeface="宋体" panose="02010600030101010101" pitchFamily="2" charset="-122"/>
              </a:rPr>
              <a:t>F</a:t>
            </a:r>
            <a:r>
              <a:rPr lang="en-US" altLang="x-none" baseline="-25000" dirty="0">
                <a:ea typeface="宋体" panose="02010600030101010101" pitchFamily="2" charset="-122"/>
              </a:rPr>
              <a:t>i </a:t>
            </a:r>
            <a:r>
              <a:rPr lang="en-US" altLang="x-none" dirty="0">
                <a:ea typeface="宋体" panose="02010600030101010101" pitchFamily="2" charset="-122"/>
              </a:rPr>
              <a:t>(i=1,2,…,k)</a:t>
            </a:r>
            <a:endParaRPr lang="en-US" altLang="x-none" dirty="0">
              <a:ea typeface="宋体" panose="02010600030101010101" pitchFamily="2" charset="-122"/>
            </a:endParaRPr>
          </a:p>
          <a:p>
            <a:pPr lvl="1" indent="-285750" eaLnBrk="1" hangingPunct="1">
              <a:lnSpc>
                <a:spcPct val="130000"/>
              </a:lnSpc>
            </a:pPr>
            <a:endParaRPr lang="en-US" altLang="x-none" sz="1400" dirty="0">
              <a:ea typeface="宋体" panose="02010600030101010101" pitchFamily="2" charset="-122"/>
            </a:endParaRPr>
          </a:p>
          <a:p>
            <a:pPr lvl="1" indent="-285750" eaLnBrk="1" hangingPunct="1">
              <a:lnSpc>
                <a:spcPct val="130000"/>
              </a:lnSpc>
            </a:pPr>
            <a:r>
              <a:rPr lang="zh-CN" altLang="en-US" dirty="0">
                <a:ea typeface="宋体" panose="02010600030101010101" pitchFamily="2" charset="-122"/>
              </a:rPr>
              <a:t>如果函数依赖集</a:t>
            </a:r>
            <a:r>
              <a:rPr lang="en-US" altLang="x-none" dirty="0">
                <a:ea typeface="宋体" panose="02010600030101010101" pitchFamily="2" charset="-122"/>
              </a:rPr>
              <a:t>F</a:t>
            </a:r>
            <a:r>
              <a:rPr lang="zh-CN" altLang="en-US" dirty="0">
                <a:ea typeface="宋体" panose="02010600030101010101" pitchFamily="2" charset="-122"/>
              </a:rPr>
              <a:t>和（</a:t>
            </a:r>
            <a:r>
              <a:rPr lang="en-US" altLang="x-none" dirty="0">
                <a:ea typeface="宋体" panose="02010600030101010101" pitchFamily="2" charset="-122"/>
              </a:rPr>
              <a:t>F</a:t>
            </a:r>
            <a:r>
              <a:rPr lang="en-US" altLang="x-none" baseline="-25000" dirty="0">
                <a:ea typeface="宋体" panose="02010600030101010101" pitchFamily="2" charset="-122"/>
              </a:rPr>
              <a:t>1</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2</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k</a:t>
            </a:r>
            <a:r>
              <a:rPr lang="en-US" altLang="x-none" dirty="0">
                <a:ea typeface="宋体" panose="02010600030101010101" pitchFamily="2" charset="-122"/>
              </a:rPr>
              <a:t>）</a:t>
            </a:r>
            <a:r>
              <a:rPr lang="zh-CN" altLang="en-US" dirty="0">
                <a:ea typeface="宋体" panose="02010600030101010101" pitchFamily="2" charset="-122"/>
              </a:rPr>
              <a:t>是相互等价的，即</a:t>
            </a:r>
            <a:r>
              <a:rPr lang="en-US" altLang="x-none" dirty="0">
                <a:ea typeface="宋体" panose="02010600030101010101" pitchFamily="2" charset="-122"/>
              </a:rPr>
              <a:t>F</a:t>
            </a:r>
            <a:r>
              <a:rPr lang="en-US" altLang="x-none" baseline="30000" dirty="0">
                <a:ea typeface="宋体" panose="02010600030101010101" pitchFamily="2" charset="-122"/>
              </a:rPr>
              <a:t>+</a:t>
            </a:r>
            <a:r>
              <a:rPr lang="en-US" altLang="x-none" dirty="0">
                <a:ea typeface="宋体" panose="02010600030101010101" pitchFamily="2" charset="-122"/>
              </a:rPr>
              <a:t> = (F</a:t>
            </a:r>
            <a:r>
              <a:rPr lang="en-US" altLang="x-none" baseline="-25000" dirty="0">
                <a:ea typeface="宋体" panose="02010600030101010101" pitchFamily="2" charset="-122"/>
              </a:rPr>
              <a:t>1</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2</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F</a:t>
            </a:r>
            <a:r>
              <a:rPr lang="en-US" altLang="x-none" baseline="-25000" dirty="0">
                <a:ea typeface="宋体" panose="02010600030101010101" pitchFamily="2" charset="-122"/>
              </a:rPr>
              <a:t>k</a:t>
            </a:r>
            <a:r>
              <a:rPr lang="en-US" altLang="x-none" dirty="0">
                <a:ea typeface="宋体" panose="02010600030101010101" pitchFamily="2" charset="-122"/>
              </a:rPr>
              <a:t>)</a:t>
            </a:r>
            <a:r>
              <a:rPr lang="en-US" altLang="x-none" baseline="30000" dirty="0">
                <a:ea typeface="宋体" panose="02010600030101010101" pitchFamily="2" charset="-122"/>
              </a:rPr>
              <a:t>+</a:t>
            </a:r>
            <a:r>
              <a:rPr lang="en-US" altLang="x-none" dirty="0">
                <a:ea typeface="宋体" panose="02010600030101010101" pitchFamily="2" charset="-122"/>
              </a:rPr>
              <a:t>，</a:t>
            </a:r>
            <a:r>
              <a:rPr lang="zh-CN" altLang="en-US" dirty="0">
                <a:ea typeface="宋体" panose="02010600030101010101" pitchFamily="2" charset="-122"/>
              </a:rPr>
              <a:t>则我们称该分解是具有依赖保持性的</a:t>
            </a:r>
            <a:endParaRPr lang="zh-CN" altLang="en-US" dirty="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101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101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1012" name="Rectangle 2"/>
          <p:cNvSpPr>
            <a:spLocks noGrp="1"/>
          </p:cNvSpPr>
          <p:nvPr>
            <p:ph type="title"/>
          </p:nvPr>
        </p:nvSpPr>
        <p:spPr/>
        <p:txBody>
          <a:bodyPr wrap="square" anchor="ctr"/>
          <a:p>
            <a:pPr lvl="0" eaLnBrk="1" hangingPunct="1"/>
            <a:r>
              <a:rPr lang="en-US" altLang="x-none" dirty="0">
                <a:ea typeface="宋体" panose="02010600030101010101" pitchFamily="2" charset="-122"/>
              </a:rPr>
              <a:t>Content of next</a:t>
            </a:r>
            <a:endParaRPr lang="zh-CN" altLang="en-US" dirty="0">
              <a:ea typeface="宋体" panose="02010600030101010101" pitchFamily="2" charset="-122"/>
            </a:endParaRPr>
          </a:p>
        </p:txBody>
      </p:sp>
      <p:sp>
        <p:nvSpPr>
          <p:cNvPr id="171013" name="Rectangle 3"/>
          <p:cNvSpPr>
            <a:spLocks noGrp="1"/>
          </p:cNvSpPr>
          <p:nvPr>
            <p:ph type="body"/>
          </p:nvPr>
        </p:nvSpPr>
        <p:spPr/>
        <p:txBody>
          <a:bodyPr wrap="square" anchor="t"/>
          <a:p>
            <a:pPr lvl="0" eaLnBrk="1" hangingPunct="1"/>
            <a:r>
              <a:rPr lang="en-US" altLang="x-none" sz="3200" dirty="0">
                <a:ea typeface="宋体" panose="02010600030101010101" pitchFamily="2" charset="-122"/>
              </a:rPr>
              <a:t>Superkey &amp; Key</a:t>
            </a:r>
            <a:endParaRPr lang="en-US" altLang="x-none" sz="3200" dirty="0">
              <a:ea typeface="宋体" panose="02010600030101010101" pitchFamily="2" charset="-122"/>
            </a:endParaRPr>
          </a:p>
          <a:p>
            <a:pPr lvl="1" indent="-285750" eaLnBrk="1" hangingPunct="1"/>
            <a:r>
              <a:rPr lang="en-US" altLang="x-none" sz="3200" dirty="0">
                <a:ea typeface="宋体" panose="02010600030101010101" pitchFamily="2" charset="-122"/>
              </a:rPr>
              <a:t>Algorithm to Find Candidate Key</a:t>
            </a:r>
            <a:endParaRPr lang="en-US" altLang="x-none" sz="3200" dirty="0">
              <a:ea typeface="宋体" panose="02010600030101010101" pitchFamily="2" charset="-122"/>
            </a:endParaRPr>
          </a:p>
          <a:p>
            <a:pPr lvl="1" indent="-285750" eaLnBrk="1" hangingPunct="1"/>
            <a:r>
              <a:rPr lang="en-US" altLang="x-none" sz="3200" dirty="0">
                <a:ea typeface="宋体" panose="02010600030101010101" pitchFamily="2" charset="-122"/>
              </a:rPr>
              <a:t>PRIME ATTRIBUTE (</a:t>
            </a:r>
            <a:r>
              <a:rPr lang="zh-CN" altLang="en-US" sz="3200" dirty="0">
                <a:ea typeface="宋体" panose="02010600030101010101" pitchFamily="2" charset="-122"/>
              </a:rPr>
              <a:t>主属性</a:t>
            </a:r>
            <a:r>
              <a:rPr lang="en-US" altLang="x-none" sz="3200" dirty="0">
                <a:ea typeface="宋体" panose="02010600030101010101" pitchFamily="2" charset="-122"/>
              </a:rPr>
              <a:t>)</a:t>
            </a:r>
            <a:endParaRPr lang="en-US" altLang="x-none" sz="3200" dirty="0">
              <a:ea typeface="宋体" panose="02010600030101010101" pitchFamily="2" charset="-122"/>
            </a:endParaRPr>
          </a:p>
          <a:p>
            <a:pPr lvl="1" indent="-285750" eaLnBrk="1" hangingPunct="1"/>
            <a:r>
              <a:rPr lang="en-US" altLang="x-none" sz="3200" dirty="0">
                <a:ea typeface="宋体" panose="02010600030101010101" pitchFamily="2" charset="-122"/>
              </a:rPr>
              <a:t>NON-PRIME ATTRIBUTE (</a:t>
            </a:r>
            <a:r>
              <a:rPr lang="zh-CN" altLang="en-US" sz="3200" dirty="0">
                <a:ea typeface="宋体" panose="02010600030101010101" pitchFamily="2" charset="-122"/>
              </a:rPr>
              <a:t>非主属性</a:t>
            </a:r>
            <a:r>
              <a:rPr lang="en-US" altLang="x-none" sz="3200" dirty="0">
                <a:ea typeface="宋体" panose="02010600030101010101" pitchFamily="2" charset="-122"/>
              </a:rPr>
              <a:t>)</a:t>
            </a:r>
            <a:endParaRPr lang="en-US" altLang="x-none" sz="3200" dirty="0">
              <a:ea typeface="宋体" panose="02010600030101010101" pitchFamily="2" charset="-122"/>
            </a:endParaRPr>
          </a:p>
          <a:p>
            <a:pPr lvl="1" indent="-285750" eaLnBrk="1" hangingPunct="1"/>
            <a:endParaRPr lang="zh-CN" altLang="en-US" sz="3200" dirty="0">
              <a:solidFill>
                <a:schemeClr val="tx1"/>
              </a:solidFill>
              <a:ea typeface="宋体" panose="02010600030101010101" pitchFamily="2" charset="-122"/>
            </a:endParaRPr>
          </a:p>
          <a:p>
            <a:pPr lvl="0" eaLnBrk="1" hangingPunct="1"/>
            <a:r>
              <a:rPr lang="en-US" altLang="x-none" sz="3200" dirty="0">
                <a:ea typeface="宋体" panose="02010600030101010101" pitchFamily="2" charset="-122"/>
              </a:rPr>
              <a:t>Normal Forms:</a:t>
            </a:r>
            <a:endParaRPr lang="en-US" altLang="x-none" sz="3200" dirty="0">
              <a:ea typeface="宋体" panose="02010600030101010101" pitchFamily="2" charset="-122"/>
            </a:endParaRPr>
          </a:p>
          <a:p>
            <a:pPr lvl="1" indent="-285750" eaLnBrk="1" hangingPunct="1"/>
            <a:r>
              <a:rPr lang="en-US" altLang="x-none" sz="3200" dirty="0">
                <a:ea typeface="宋体" panose="02010600030101010101" pitchFamily="2" charset="-122"/>
              </a:rPr>
              <a:t>2NF, 3NF, BCNF</a:t>
            </a:r>
            <a:endParaRPr lang="en-US" altLang="x-none" sz="3200" dirty="0">
              <a:ea typeface="宋体" panose="02010600030101010101" pitchFamily="2" charset="-122"/>
            </a:endParaRPr>
          </a:p>
          <a:p>
            <a:pPr lvl="1" indent="-285750" eaLnBrk="1" hangingPunct="1"/>
            <a:endParaRPr lang="en-US" altLang="x-none" sz="3200" dirty="0">
              <a:ea typeface="宋体" panose="02010600030101010101" pitchFamily="2" charset="-122"/>
            </a:endParaRPr>
          </a:p>
          <a:p>
            <a:pPr lvl="0" eaLnBrk="1" hangingPunct="1"/>
            <a:r>
              <a:rPr lang="en-US" altLang="x-none" sz="3200" dirty="0">
                <a:ea typeface="宋体" panose="02010600030101010101" pitchFamily="2" charset="-122"/>
              </a:rPr>
              <a:t>Algorithm 6.8.8</a:t>
            </a:r>
            <a:endParaRPr lang="zh-CN" altLang="en-US" sz="3200" dirty="0">
              <a:ea typeface="宋体" panose="02010600030101010101" pitchFamily="2"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203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203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203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2037" name="Rectangle 3"/>
          <p:cNvSpPr>
            <a:spLocks noGrp="1"/>
          </p:cNvSpPr>
          <p:nvPr>
            <p:ph type="body"/>
          </p:nvPr>
        </p:nvSpPr>
        <p:spPr>
          <a:xfrm>
            <a:off x="107950" y="839788"/>
            <a:ext cx="9036050" cy="1222375"/>
          </a:xfrm>
        </p:spPr>
        <p:txBody>
          <a:bodyPr wrap="square" anchor="t"/>
          <a:p>
            <a:pPr lvl="0" eaLnBrk="1" hangingPunct="1">
              <a:lnSpc>
                <a:spcPct val="110000"/>
              </a:lnSpc>
            </a:pPr>
            <a:r>
              <a:rPr lang="en-US" altLang="x-none" sz="3200" dirty="0">
                <a:ea typeface="宋体" panose="02010600030101010101" pitchFamily="2" charset="-122"/>
              </a:rPr>
              <a:t>Theorem 6.7.3. </a:t>
            </a:r>
            <a:r>
              <a:rPr lang="en-US" altLang="x-none" sz="3200" dirty="0">
                <a:solidFill>
                  <a:schemeClr val="tx1"/>
                </a:solidFill>
                <a:ea typeface="宋体" panose="02010600030101010101" pitchFamily="2" charset="-122"/>
              </a:rPr>
              <a:t>Given a table T with a set of FDs F and a set of attributes X in Head(T)</a:t>
            </a:r>
            <a:endParaRPr lang="en-US" altLang="x-none" sz="3200" dirty="0">
              <a:solidFill>
                <a:schemeClr val="tx1"/>
              </a:solidFill>
              <a:ea typeface="宋体" panose="02010600030101010101" pitchFamily="2" charset="-122"/>
            </a:endParaRPr>
          </a:p>
        </p:txBody>
      </p:sp>
      <p:sp>
        <p:nvSpPr>
          <p:cNvPr id="172039" name="Rectangle 6"/>
          <p:cNvSpPr/>
          <p:nvPr/>
        </p:nvSpPr>
        <p:spPr>
          <a:xfrm>
            <a:off x="457200" y="2133600"/>
            <a:ext cx="8686800" cy="2819400"/>
          </a:xfrm>
          <a:prstGeom prst="rect">
            <a:avLst/>
          </a:prstGeom>
          <a:noFill/>
          <a:ln w="9525">
            <a:noFill/>
          </a:ln>
        </p:spPr>
        <p:txBody>
          <a:bodyPr anchor="t"/>
          <a:p>
            <a:pPr marL="342900" lvl="0" indent="-342900">
              <a:lnSpc>
                <a:spcPct val="15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X is a superkey of 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rgbClr val="FF0066"/>
                </a:solidFill>
                <a:latin typeface="Arial" panose="020B0604020202020204" pitchFamily="34" charset="0"/>
                <a:ea typeface="宋体" panose="02010600030101010101" pitchFamily="2" charset="-122"/>
              </a:rPr>
              <a:t>iff</a:t>
            </a:r>
            <a:r>
              <a:rPr lang="zh-CN" altLang="en-US" sz="3000" b="1" dirty="0">
                <a:solidFill>
                  <a:srgbClr val="FF0066"/>
                </a:solidFill>
                <a:latin typeface="Arial" panose="020B0604020202020204" pitchFamily="34" charset="0"/>
                <a:ea typeface="宋体" panose="02010600030101010101" pitchFamily="2" charset="-122"/>
              </a:rPr>
              <a:t>  </a:t>
            </a:r>
            <a:endParaRPr lang="zh-CN" altLang="en-US" sz="3000" b="1" dirty="0">
              <a:solidFill>
                <a:srgbClr val="FF0066"/>
              </a:solidFill>
              <a:latin typeface="Arial" panose="020B0604020202020204" pitchFamily="34" charset="0"/>
              <a:ea typeface="宋体" panose="02010600030101010101" pitchFamily="2" charset="-122"/>
            </a:endParaRPr>
          </a:p>
          <a:p>
            <a:pPr marL="1143000" lvl="2" indent="-533400">
              <a:lnSpc>
                <a:spcPct val="150000"/>
              </a:lnSpc>
              <a:spcBef>
                <a:spcPct val="20000"/>
              </a:spcBef>
              <a:buClr>
                <a:schemeClr val="accent1"/>
              </a:buClr>
            </a:pPr>
            <a:r>
              <a:rPr lang="en-US" altLang="x-none" sz="3000" b="1" dirty="0">
                <a:solidFill>
                  <a:schemeClr val="accent2"/>
                </a:solidFill>
                <a:latin typeface="Arial" panose="020B0604020202020204" pitchFamily="34" charset="0"/>
                <a:ea typeface="宋体" panose="02010600030101010101" pitchFamily="2" charset="-122"/>
              </a:rPr>
              <a:t>X functionally determines all attributes in T</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533400">
              <a:lnSpc>
                <a:spcPct val="150000"/>
              </a:lnSpc>
              <a:spcBef>
                <a:spcPct val="20000"/>
              </a:spcBef>
              <a:buClr>
                <a:schemeClr val="accent1"/>
              </a:buClr>
            </a:pP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 X</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solidFill>
                  <a:schemeClr val="accent2"/>
                </a:solidFill>
                <a:latin typeface="Arial" panose="020B0604020202020204" pitchFamily="34" charset="0"/>
                <a:ea typeface="宋体" panose="02010600030101010101" pitchFamily="2" charset="-122"/>
              </a:rPr>
              <a:t>Head(T)</a:t>
            </a:r>
            <a:r>
              <a:rPr lang="zh-CN" altLang="en-US" sz="3000" b="1" dirty="0">
                <a:solidFill>
                  <a:schemeClr val="accent2"/>
                </a:solidFill>
                <a:latin typeface="Arial" panose="020B0604020202020204" pitchFamily="34" charset="0"/>
                <a:ea typeface="宋体" panose="02010600030101010101" pitchFamily="2" charset="-122"/>
              </a:rPr>
              <a:t>    or </a:t>
            </a:r>
            <a:r>
              <a:rPr lang="en-US" altLang="x-none" sz="3000" b="1" dirty="0">
                <a:solidFill>
                  <a:schemeClr val="accent2"/>
                </a:solidFill>
                <a:latin typeface="Arial" panose="020B0604020202020204" pitchFamily="34" charset="0"/>
                <a:ea typeface="宋体" panose="02010600030101010101" pitchFamily="2" charset="-122"/>
              </a:rPr>
              <a:t> </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X</a:t>
            </a:r>
            <a:r>
              <a:rPr lang="en-US" altLang="x-none" sz="3000" b="1" baseline="30000" dirty="0">
                <a:solidFill>
                  <a:schemeClr val="accent2"/>
                </a:solidFill>
                <a:latin typeface="Arial" panose="020B0604020202020204" pitchFamily="34" charset="0"/>
                <a:ea typeface="宋体" panose="02010600030101010101" pitchFamily="2" charset="-122"/>
              </a:rPr>
              <a:t>+</a:t>
            </a:r>
            <a:r>
              <a:rPr lang="en-US" altLang="x-none" sz="3000" b="1" baseline="-25000" dirty="0">
                <a:solidFill>
                  <a:schemeClr val="accent2"/>
                </a:solidFill>
                <a:latin typeface="Arial" panose="020B0604020202020204" pitchFamily="34" charset="0"/>
                <a:ea typeface="宋体" panose="02010600030101010101" pitchFamily="2" charset="-122"/>
              </a:rPr>
              <a:t>F</a:t>
            </a:r>
            <a:r>
              <a:rPr lang="en-US" altLang="x-none" sz="3000" b="1" dirty="0">
                <a:solidFill>
                  <a:schemeClr val="accent2"/>
                </a:solidFill>
                <a:latin typeface="Arial" panose="020B0604020202020204" pitchFamily="34" charset="0"/>
                <a:ea typeface="宋体" panose="02010600030101010101" pitchFamily="2" charset="-122"/>
              </a:rPr>
              <a:t> = Head(T)</a:t>
            </a:r>
            <a:r>
              <a:rPr lang="zh-CN" altLang="en-US" sz="3000" b="1" dirty="0">
                <a:solidFill>
                  <a:schemeClr val="accent2"/>
                </a:solidFill>
                <a:latin typeface="Arial" panose="020B0604020202020204" pitchFamily="34" charset="0"/>
                <a:ea typeface="宋体" panose="02010600030101010101" pitchFamily="2" charset="-122"/>
              </a:rPr>
              <a:t> )</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2039">
                                            <p:txEl>
                                              <p:charRg st="0" end="29"/>
                                            </p:txEl>
                                          </p:spTgt>
                                        </p:tgtEl>
                                        <p:attrNameLst>
                                          <p:attrName>style.visibility</p:attrName>
                                        </p:attrNameLst>
                                      </p:cBhvr>
                                      <p:to>
                                        <p:strVal val="visible"/>
                                      </p:to>
                                    </p:set>
                                    <p:animEffect transition="in" filter="blinds(horizontal)">
                                      <p:cBhvr>
                                        <p:cTn id="7" dur="500"/>
                                        <p:tgtEl>
                                          <p:spTgt spid="172039">
                                            <p:txEl>
                                              <p:charRg st="0" end="29"/>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2039">
                                            <p:txEl>
                                              <p:charRg st="29" end="75"/>
                                            </p:txEl>
                                          </p:spTgt>
                                        </p:tgtEl>
                                        <p:attrNameLst>
                                          <p:attrName>style.visibility</p:attrName>
                                        </p:attrNameLst>
                                      </p:cBhvr>
                                      <p:to>
                                        <p:strVal val="visible"/>
                                      </p:to>
                                    </p:set>
                                    <p:animEffect transition="in" filter="blinds(horizontal)">
                                      <p:cBhvr>
                                        <p:cTn id="10" dur="500"/>
                                        <p:tgtEl>
                                          <p:spTgt spid="172039">
                                            <p:txEl>
                                              <p:charRg st="29" end="75"/>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2039">
                                            <p:txEl>
                                              <p:charRg st="75" end="113"/>
                                            </p:txEl>
                                          </p:spTgt>
                                        </p:tgtEl>
                                        <p:attrNameLst>
                                          <p:attrName>style.visibility</p:attrName>
                                        </p:attrNameLst>
                                      </p:cBhvr>
                                      <p:to>
                                        <p:strVal val="visible"/>
                                      </p:to>
                                    </p:set>
                                    <p:animEffect transition="in" filter="blinds(horizontal)">
                                      <p:cBhvr>
                                        <p:cTn id="13" dur="500"/>
                                        <p:tgtEl>
                                          <p:spTgt spid="172039">
                                            <p:txEl>
                                              <p:charRg st="75"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9" grpId="0" bldLvl="2"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305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305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306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3061" name="Rectangle 3"/>
          <p:cNvSpPr>
            <a:spLocks noGrp="1"/>
          </p:cNvSpPr>
          <p:nvPr>
            <p:ph type="body"/>
          </p:nvPr>
        </p:nvSpPr>
        <p:spPr/>
        <p:txBody>
          <a:bodyPr wrap="square" anchor="t"/>
          <a:p>
            <a:pPr lvl="0" eaLnBrk="1" hangingPunct="1"/>
            <a:r>
              <a:rPr lang="en-US" altLang="x-none" dirty="0">
                <a:ea typeface="宋体" panose="02010600030101010101" pitchFamily="2" charset="-122"/>
              </a:rPr>
              <a:t>An Algorithm to Find Candidate Key</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Given a table T with a set F of FDs</a:t>
            </a:r>
            <a:endParaRPr lang="en-US" altLang="x-none" dirty="0">
              <a:ea typeface="宋体" panose="02010600030101010101" pitchFamily="2" charset="-122"/>
            </a:endParaRPr>
          </a:p>
        </p:txBody>
      </p:sp>
      <p:sp>
        <p:nvSpPr>
          <p:cNvPr id="173063" name="Rectangle 4"/>
          <p:cNvSpPr/>
          <p:nvPr/>
        </p:nvSpPr>
        <p:spPr>
          <a:xfrm>
            <a:off x="36513" y="2057400"/>
            <a:ext cx="9072562" cy="45720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914400" lvl="1" indent="-914400" eaLnBrk="0" hangingPunct="0">
              <a:spcBef>
                <a:spcPct val="20000"/>
              </a:spcBef>
              <a:buFont typeface="Wingdings" panose="05000000000000000000" pitchFamily="2" charset="2"/>
              <a:buAutoNum type="arabicPeriod"/>
            </a:pPr>
            <a:r>
              <a:rPr lang="en-US" altLang="x-none" sz="3000" b="1" dirty="0">
                <a:latin typeface="Times New Roman" panose="02020603050405020304" pitchFamily="2" charset="0"/>
                <a:ea typeface="宋体" panose="02010600030101010101" pitchFamily="2" charset="-122"/>
                <a:sym typeface="Symbol" panose="05050102010706020507" pitchFamily="2" charset="2"/>
              </a:rPr>
              <a:t>set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Head(T)</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914400" lvl="1" indent="-914400" eaLnBrk="0" hangingPunct="0">
              <a:spcBef>
                <a:spcPct val="20000"/>
              </a:spcBef>
              <a:buFont typeface="Wingdings" panose="05000000000000000000" pitchFamily="2" charset="2"/>
              <a:buAutoNum type="arabicPeriod"/>
            </a:pPr>
            <a:r>
              <a:rPr lang="en-US" altLang="x-none" sz="3000" b="1" dirty="0">
                <a:latin typeface="Times New Roman" panose="02020603050405020304" pitchFamily="2" charset="0"/>
                <a:ea typeface="宋体" panose="02010600030101010101" pitchFamily="2" charset="-122"/>
                <a:sym typeface="Symbol" panose="05050102010706020507" pitchFamily="2" charset="2"/>
              </a:rPr>
              <a:t>for each attribute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in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zh-CN" altLang="en-US"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 </a:t>
            </a: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compute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 </a:t>
            </a:r>
            <a:r>
              <a:rPr lang="zh-CN" altLang="en-US"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 A)</a:t>
            </a:r>
            <a:r>
              <a:rPr lang="en-US" altLang="x-none" sz="3000" b="1"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en-US" altLang="x-none" sz="3000" b="1" baseline="300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baseline="30000" dirty="0">
                <a:latin typeface="Times New Roman" panose="02020603050405020304" pitchFamily="2" charset="0"/>
                <a:ea typeface="宋体" panose="02010600030101010101" pitchFamily="2" charset="-122"/>
                <a:sym typeface="Symbol" panose="05050102010706020507" pitchFamily="2" charset="2"/>
              </a:rPr>
              <a:t> </a:t>
            </a: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if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zh-CN" altLang="en-US"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3000" b="1" baseline="-25000" dirty="0">
                <a:solidFill>
                  <a:srgbClr val="FF0000"/>
                </a:solidFill>
                <a:latin typeface="Times New Roman" panose="02020603050405020304" pitchFamily="2" charset="0"/>
                <a:ea typeface="宋体" panose="02010600030101010101" pitchFamily="2" charset="-122"/>
                <a:sym typeface="Symbol" panose="05050102010706020507" pitchFamily="2" charset="2"/>
              </a:rPr>
              <a:t>F</a:t>
            </a:r>
            <a:r>
              <a:rPr lang="en-US" altLang="x-none" sz="3000" b="1" baseline="30000"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contains all the attributes in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T</a:t>
            </a:r>
            <a:endPar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then</a:t>
            </a:r>
            <a:r>
              <a:rPr lang="zh-CN" altLang="en-US" sz="3000" b="1" dirty="0">
                <a:latin typeface="Times New Roman" panose="02020603050405020304" pitchFamily="2" charset="0"/>
                <a:ea typeface="宋体" panose="02010600030101010101" pitchFamily="2" charset="-122"/>
                <a:sym typeface="Symbol" panose="05050102010706020507" pitchFamily="2" charset="2"/>
              </a:rPr>
              <a:t> </a:t>
            </a: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2057400" lvl="4" indent="-17907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set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K</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a:t>
            </a:r>
            <a:r>
              <a:rPr lang="zh-CN" altLang="en-US" sz="3000" b="1" dirty="0">
                <a:latin typeface="Times New Roman" panose="02020603050405020304" pitchFamily="2" charset="0"/>
                <a:ea typeface="宋体" panose="02010600030101010101" pitchFamily="2" charset="-122"/>
                <a:sym typeface="Symbol" panose="05050102010706020507" pitchFamily="2" charset="2"/>
              </a:rPr>
              <a:t>-</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r>
              <a:rPr lang="en-US" altLang="x-none" sz="3000" b="1" dirty="0">
                <a:solidFill>
                  <a:srgbClr val="FF0000"/>
                </a:solidFill>
                <a:latin typeface="Times New Roman" panose="02020603050405020304" pitchFamily="2" charset="0"/>
                <a:ea typeface="宋体" panose="02010600030101010101" pitchFamily="2" charset="-122"/>
                <a:sym typeface="Symbol" panose="05050102010706020507" pitchFamily="2" charset="2"/>
              </a:rPr>
              <a:t>A</a:t>
            </a:r>
            <a:r>
              <a:rPr lang="en-US" altLang="x-none" sz="3000" b="1" dirty="0">
                <a:latin typeface="Times New Roman" panose="02020603050405020304" pitchFamily="2" charset="0"/>
                <a:ea typeface="宋体" panose="02010600030101010101" pitchFamily="2" charset="-122"/>
                <a:sym typeface="Symbol" panose="05050102010706020507" pitchFamily="2" charset="2"/>
              </a:rPr>
              <a:t> } ;</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1828800" lvl="3" indent="-617220"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a:p>
            <a:pPr marL="1371600" lvl="2" indent="-715645" eaLnBrk="0" hangingPunct="0">
              <a:spcBef>
                <a:spcPct val="20000"/>
              </a:spcBef>
              <a:buFont typeface="Wingdings" panose="05000000000000000000" pitchFamily="2" charset="2"/>
              <a:buNone/>
            </a:pPr>
            <a:r>
              <a:rPr lang="en-US" altLang="x-none" sz="3000" b="1" dirty="0">
                <a:latin typeface="Times New Roman" panose="02020603050405020304" pitchFamily="2" charset="0"/>
                <a:ea typeface="宋体" panose="02010600030101010101" pitchFamily="2" charset="-122"/>
                <a:sym typeface="Symbol" panose="05050102010706020507" pitchFamily="2" charset="2"/>
              </a:rPr>
              <a:t>}</a:t>
            </a:r>
            <a:endParaRPr lang="en-US" altLang="x-none" sz="3000" b="1" dirty="0">
              <a:latin typeface="Times New Roman" panose="02020603050405020304" pitchFamily="2" charset="0"/>
              <a:ea typeface="宋体" panose="02010600030101010101" pitchFamily="2" charset="-122"/>
              <a:sym typeface="Symbol" panose="05050102010706020507" pitchFamily="2" charset="2"/>
            </a:endParaRPr>
          </a:p>
        </p:txBody>
      </p:sp>
      <p:sp>
        <p:nvSpPr>
          <p:cNvPr id="2" name="动作按钮: 前进或下一项 173063">
            <a:hlinkClick r:id="rId1" action="ppaction://hlinksldjump"/>
          </p:cNvPr>
          <p:cNvSpPr/>
          <p:nvPr/>
        </p:nvSpPr>
        <p:spPr>
          <a:xfrm>
            <a:off x="8316913" y="909638"/>
            <a:ext cx="647700" cy="503237"/>
          </a:xfrm>
          <a:prstGeom prst="actionButtonForwardNext">
            <a:avLst/>
          </a:prstGeom>
          <a:noFill/>
          <a:ln w="19050" cap="flat" cmpd="sng">
            <a:solidFill>
              <a:srgbClr val="996600"/>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3063"/>
                                        </p:tgtEl>
                                        <p:attrNameLst>
                                          <p:attrName>style.visibility</p:attrName>
                                        </p:attrNameLst>
                                      </p:cBhvr>
                                      <p:to>
                                        <p:strVal val="visible"/>
                                      </p:to>
                                    </p:set>
                                    <p:animEffect transition="in" filter="barn(outVertical)">
                                      <p:cBhvr>
                                        <p:cTn id="7" dur="500"/>
                                        <p:tgtEl>
                                          <p:spTgt spid="173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3"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408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40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408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4085" name="Rectangle 3"/>
          <p:cNvSpPr>
            <a:spLocks noGrp="1"/>
          </p:cNvSpPr>
          <p:nvPr>
            <p:ph type="body"/>
          </p:nvPr>
        </p:nvSpPr>
        <p:spPr/>
        <p:txBody>
          <a:bodyPr wrap="square" anchor="t"/>
          <a:p>
            <a:pPr marL="457200" lvl="0" indent="-457200" eaLnBrk="1" hangingPunct="1"/>
            <a:r>
              <a:rPr lang="en-US" altLang="x-none" dirty="0">
                <a:solidFill>
                  <a:schemeClr val="accent2"/>
                </a:solidFill>
                <a:ea typeface="宋体" panose="02010600030101010101" pitchFamily="2" charset="-122"/>
              </a:rPr>
              <a:t>Find candidate key for this table R.</a:t>
            </a:r>
            <a:endParaRPr lang="en-US" altLang="x-none" dirty="0">
              <a:solidFill>
                <a:schemeClr val="accent2"/>
              </a:solidFill>
              <a:ea typeface="宋体" panose="02010600030101010101" pitchFamily="2" charset="-122"/>
            </a:endParaRPr>
          </a:p>
          <a:p>
            <a:pPr marL="457200" lvl="0" indent="-457200" eaLnBrk="1" hangingPunct="1"/>
            <a:endParaRPr lang="en-US" altLang="x-none" sz="1400" dirty="0">
              <a:solidFill>
                <a:schemeClr val="accent2"/>
              </a:solidFill>
              <a:ea typeface="宋体" panose="02010600030101010101" pitchFamily="2" charset="-122"/>
            </a:endParaRPr>
          </a:p>
          <a:p>
            <a:pPr marL="914400" lvl="1" indent="-457200" eaLnBrk="1" hangingPunct="1">
              <a:buAutoNum type="arabicParenR"/>
            </a:pPr>
            <a:r>
              <a:rPr lang="en-US" altLang="x-none" dirty="0">
                <a:ea typeface="宋体" panose="02010600030101010101" pitchFamily="2" charset="-122"/>
              </a:rPr>
              <a:t>R (A, B, C, D)</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D, AB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a:p>
            <a:pPr marL="914400" lvl="1" indent="-457200" eaLnBrk="1" hangingPunct="1">
              <a:buAutoNum type="arabicParenR"/>
            </a:pPr>
            <a:endParaRPr lang="en-US" altLang="x-none" sz="1400" dirty="0">
              <a:ea typeface="宋体" panose="02010600030101010101" pitchFamily="2" charset="-122"/>
            </a:endParaRPr>
          </a:p>
          <a:p>
            <a:pPr marL="914400" lvl="1" indent="-457200" eaLnBrk="1" hangingPunct="1">
              <a:buAutoNum type="arabicParenR"/>
            </a:pPr>
            <a:r>
              <a:rPr lang="en-US" altLang="x-none" dirty="0">
                <a:ea typeface="宋体" panose="02010600030101010101" pitchFamily="2" charset="-122"/>
              </a:rPr>
              <a:t>R (A, B, C)</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a:p>
            <a:pPr marL="914400" lvl="1" indent="-457200" eaLnBrk="1" hangingPunct="1">
              <a:buAutoNum type="arabicParenR"/>
            </a:pPr>
            <a:endParaRPr lang="en-US" altLang="x-none" sz="1400" dirty="0">
              <a:ea typeface="宋体" panose="02010600030101010101" pitchFamily="2" charset="-122"/>
            </a:endParaRPr>
          </a:p>
          <a:p>
            <a:pPr marL="914400" lvl="1" indent="-457200" eaLnBrk="1" hangingPunct="1">
              <a:buAutoNum type="arabicParenR"/>
            </a:pPr>
            <a:r>
              <a:rPr lang="en-US" altLang="x-none" dirty="0">
                <a:ea typeface="宋体" panose="02010600030101010101" pitchFamily="2" charset="-122"/>
              </a:rPr>
              <a:t>R (A, B, C, D)</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CD</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a:t>
            </a:r>
            <a:endParaRPr lang="en-US" altLang="x-none" dirty="0">
              <a:ea typeface="宋体" panose="02010600030101010101" pitchFamily="2"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51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51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51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5109" name="Rectangle 3"/>
          <p:cNvSpPr>
            <a:spLocks noGrp="1"/>
          </p:cNvSpPr>
          <p:nvPr>
            <p:ph type="body"/>
          </p:nvPr>
        </p:nvSpPr>
        <p:spPr/>
        <p:txBody>
          <a:bodyPr wrap="square" anchor="t"/>
          <a:p>
            <a:pPr marL="533400" lvl="0" indent="-533400" eaLnBrk="1" hangingPunct="1">
              <a:buAutoNum type="arabicParenR"/>
            </a:pPr>
            <a:r>
              <a:rPr lang="en-US" altLang="x-none" dirty="0">
                <a:ea typeface="宋体" panose="02010600030101010101" pitchFamily="2" charset="-122"/>
              </a:rPr>
              <a:t>R (A, B, C, D)</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D, AB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p:txBody>
      </p:sp>
      <p:sp>
        <p:nvSpPr>
          <p:cNvPr id="175111" name="Rectangle 4"/>
          <p:cNvSpPr/>
          <p:nvPr/>
        </p:nvSpPr>
        <p:spPr>
          <a:xfrm>
            <a:off x="457200" y="1676400"/>
            <a:ext cx="8229600" cy="48768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457200" lvl="0" indent="-457200">
              <a:lnSpc>
                <a:spcPct val="120000"/>
              </a:lnSpc>
              <a:spcBef>
                <a:spcPct val="20000"/>
              </a:spcBef>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解：</a:t>
            </a:r>
            <a:r>
              <a:rPr lang="en-US" altLang="x-none" sz="2800" b="1" dirty="0">
                <a:solidFill>
                  <a:srgbClr val="FF0000"/>
                </a:solidFill>
                <a:latin typeface="Arial" panose="020B0604020202020204" pitchFamily="34" charset="0"/>
                <a:ea typeface="宋体" panose="02010600030101010101" pitchFamily="2" charset="-122"/>
              </a:rPr>
              <a:t>K = { A, B, C, D }</a:t>
            </a:r>
            <a:endParaRPr lang="en-US" altLang="x-none" sz="2800" b="1" dirty="0">
              <a:solidFill>
                <a:srgbClr val="FF0000"/>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K–A}</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{B,C,D}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{B,C,D}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{A,C,D}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{A,C,D}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K–C}</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{A,B,D, C} = U</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lnSpc>
                <a:spcPct val="12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K–C = {A,B,D}</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AutoNum type="alphaLcParenR"/>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K–D}</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 D, C} = U</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lnSpc>
                <a:spcPct val="12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K–D = {A,B}</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20000"/>
              </a:lnSpc>
              <a:spcBef>
                <a:spcPct val="20000"/>
              </a:spcBef>
              <a:buFont typeface="Wingdings" panose="05000000000000000000" pitchFamily="2" charset="2"/>
              <a:buChar char="•"/>
            </a:pPr>
            <a:r>
              <a:rPr lang="en-US" altLang="x-none" sz="2800" b="1" dirty="0">
                <a:solidFill>
                  <a:schemeClr val="accent2"/>
                </a:solidFill>
                <a:latin typeface="Arial" panose="020B0604020202020204" pitchFamily="34" charset="0"/>
                <a:ea typeface="宋体" panose="02010600030101010101" pitchFamily="2" charset="-122"/>
              </a:rPr>
              <a:t>return K.</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barn(outVertical)">
                                      <p:cBhvr>
                                        <p:cTn id="7"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613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613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6132"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6133" name="Rectangle 3"/>
          <p:cNvSpPr>
            <a:spLocks noGrp="1"/>
          </p:cNvSpPr>
          <p:nvPr>
            <p:ph type="body"/>
          </p:nvPr>
        </p:nvSpPr>
        <p:spPr/>
        <p:txBody>
          <a:bodyPr wrap="square" anchor="t"/>
          <a:p>
            <a:pPr marL="457200" lvl="0" indent="-457200" eaLnBrk="1" hangingPunct="1">
              <a:buAutoNum type="arabicParenR" startAt="2"/>
            </a:pPr>
            <a:r>
              <a:rPr lang="en-US" altLang="x-none" dirty="0">
                <a:ea typeface="宋体" panose="02010600030101010101" pitchFamily="2" charset="-122"/>
              </a:rPr>
              <a:t>R (A, B, C)</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p:txBody>
      </p:sp>
      <p:sp>
        <p:nvSpPr>
          <p:cNvPr id="176135" name="Rectangle 4"/>
          <p:cNvSpPr/>
          <p:nvPr/>
        </p:nvSpPr>
        <p:spPr>
          <a:xfrm>
            <a:off x="457200" y="1676400"/>
            <a:ext cx="8229600" cy="40386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342900" lvl="0" indent="-342900">
              <a:lnSpc>
                <a:spcPct val="140000"/>
              </a:lnSpc>
              <a:spcBef>
                <a:spcPct val="20000"/>
              </a:spcBef>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解1：</a:t>
            </a:r>
            <a:r>
              <a:rPr lang="en-US" altLang="x-none" sz="2800" b="1" dirty="0">
                <a:solidFill>
                  <a:srgbClr val="FF0000"/>
                </a:solidFill>
                <a:latin typeface="Arial" panose="020B0604020202020204" pitchFamily="34" charset="0"/>
                <a:ea typeface="宋体" panose="02010600030101010101" pitchFamily="2" charset="-122"/>
              </a:rPr>
              <a:t>K = { A, B, C }</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K–A}</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{B,C, A}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K–A = {B,C}</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{C}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K–C}</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{B, A, C}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K–C = {B}</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4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return { B }</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6135"/>
                                        </p:tgtEl>
                                        <p:attrNameLst>
                                          <p:attrName>style.visibility</p:attrName>
                                        </p:attrNameLst>
                                      </p:cBhvr>
                                      <p:to>
                                        <p:strVal val="visible"/>
                                      </p:to>
                                    </p:set>
                                    <p:animEffect transition="in" filter="barn(outVertical)">
                                      <p:cBhvr>
                                        <p:cTn id="7" dur="500"/>
                                        <p:tgtEl>
                                          <p:spTgt spid="176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715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715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715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7157" name="Rectangle 3"/>
          <p:cNvSpPr>
            <a:spLocks noGrp="1"/>
          </p:cNvSpPr>
          <p:nvPr>
            <p:ph type="body"/>
          </p:nvPr>
        </p:nvSpPr>
        <p:spPr/>
        <p:txBody>
          <a:bodyPr wrap="square" anchor="t"/>
          <a:p>
            <a:pPr marL="457200" lvl="0" indent="-457200" eaLnBrk="1" hangingPunct="1">
              <a:buAutoNum type="arabicParenR" startAt="2"/>
            </a:pPr>
            <a:r>
              <a:rPr lang="en-US" altLang="x-none" dirty="0">
                <a:ea typeface="宋体" panose="02010600030101010101" pitchFamily="2" charset="-122"/>
              </a:rPr>
              <a:t>R (A, B, C)</a:t>
            </a:r>
            <a:r>
              <a:rPr lang="en-US" altLang="x-none" dirty="0">
                <a:latin typeface="宋体" panose="02010600030101010101" pitchFamily="2" charset="-122"/>
                <a:ea typeface="宋体" panose="02010600030101010101" pitchFamily="2" charset="-122"/>
              </a:rPr>
              <a:t>，    </a:t>
            </a:r>
            <a:r>
              <a:rPr lang="en-US" altLang="x-none" dirty="0">
                <a:ea typeface="宋体" panose="02010600030101010101" pitchFamily="2" charset="-122"/>
              </a:rPr>
              <a:t>F: {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B, B</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A, A</a:t>
            </a:r>
            <a:r>
              <a:rPr lang="en-US" altLang="x-none" dirty="0">
                <a:ea typeface="宋体" panose="02010600030101010101" pitchFamily="2" charset="-122"/>
                <a:sym typeface="Symbol" panose="05050102010706020507" pitchFamily="2" charset="2"/>
              </a:rPr>
              <a:t></a:t>
            </a:r>
            <a:r>
              <a:rPr lang="en-US" altLang="x-none" dirty="0">
                <a:ea typeface="宋体" panose="02010600030101010101" pitchFamily="2" charset="-122"/>
              </a:rPr>
              <a:t>C };</a:t>
            </a:r>
            <a:endParaRPr lang="en-US" altLang="x-none" dirty="0">
              <a:ea typeface="宋体" panose="02010600030101010101" pitchFamily="2" charset="-122"/>
            </a:endParaRPr>
          </a:p>
        </p:txBody>
      </p:sp>
      <p:sp>
        <p:nvSpPr>
          <p:cNvPr id="177159" name="Rectangle 5"/>
          <p:cNvSpPr/>
          <p:nvPr/>
        </p:nvSpPr>
        <p:spPr>
          <a:xfrm>
            <a:off x="457200" y="1752600"/>
            <a:ext cx="8229600" cy="4648200"/>
          </a:xfrm>
          <a:prstGeom prst="rect">
            <a:avLst/>
          </a:prstGeom>
          <a:solidFill>
            <a:schemeClr val="bg1"/>
          </a:solidFill>
          <a:ln w="25400" cap="flat" cmpd="sng">
            <a:solidFill>
              <a:schemeClr val="tx1"/>
            </a:solidFill>
            <a:prstDash val="solid"/>
            <a:miter/>
            <a:headEnd type="none" w="med" len="med"/>
            <a:tailEnd type="none" w="med" len="med"/>
          </a:ln>
        </p:spPr>
        <p:txBody>
          <a:bodyPr anchor="t"/>
          <a:p>
            <a:pPr marL="342900" lvl="0" indent="-342900">
              <a:lnSpc>
                <a:spcPct val="140000"/>
              </a:lnSpc>
              <a:spcBef>
                <a:spcPct val="20000"/>
              </a:spcBef>
              <a:buFont typeface="Wingdings" panose="05000000000000000000" pitchFamily="2" charset="2"/>
              <a:buNone/>
            </a:pPr>
            <a:r>
              <a:rPr lang="zh-CN" altLang="en-US" sz="2800" b="1" dirty="0">
                <a:solidFill>
                  <a:srgbClr val="FF0000"/>
                </a:solidFill>
                <a:latin typeface="Arial" panose="020B0604020202020204" pitchFamily="34" charset="0"/>
                <a:ea typeface="宋体" panose="02010600030101010101" pitchFamily="2" charset="-122"/>
              </a:rPr>
              <a:t>解2：</a:t>
            </a:r>
            <a:r>
              <a:rPr lang="en-US" altLang="x-none" sz="2800" b="1" dirty="0">
                <a:solidFill>
                  <a:srgbClr val="FF0000"/>
                </a:solidFill>
                <a:latin typeface="Arial" panose="020B0604020202020204" pitchFamily="34" charset="0"/>
                <a:ea typeface="宋体" panose="02010600030101010101" pitchFamily="2" charset="-122"/>
              </a:rPr>
              <a:t>K = { A, B, C }</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K–B}</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{A,C, B}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K–B = {A,C}</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K–A}</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{C}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  U</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40000"/>
              </a:lnSpc>
              <a:spcBef>
                <a:spcPct val="20000"/>
              </a:spcBef>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K–C}</a:t>
            </a:r>
            <a:r>
              <a:rPr lang="en-US" altLang="x-none" sz="2800" b="1" baseline="30000" dirty="0">
                <a:solidFill>
                  <a:schemeClr val="accent2"/>
                </a:solidFill>
                <a:latin typeface="Arial" panose="020B0604020202020204" pitchFamily="34" charset="0"/>
                <a:ea typeface="宋体" panose="02010600030101010101" pitchFamily="2" charset="-122"/>
              </a:rPr>
              <a:t>+</a:t>
            </a:r>
            <a:r>
              <a:rPr lang="en-US" altLang="x-none" sz="2800" b="1" dirty="0">
                <a:solidFill>
                  <a:schemeClr val="accent2"/>
                </a:solidFill>
                <a:latin typeface="Arial" panose="020B0604020202020204" pitchFamily="34" charset="0"/>
                <a:ea typeface="宋体" panose="02010600030101010101" pitchFamily="2" charset="-122"/>
              </a:rPr>
              <a:t> = {A,B,C} = U   </a:t>
            </a:r>
            <a:r>
              <a:rPr lang="zh-CN" altLang="en-US"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K = K–C = {A}</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4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return {A}</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77159"/>
                                        </p:tgtEl>
                                        <p:attrNameLst>
                                          <p:attrName>style.visibility</p:attrName>
                                        </p:attrNameLst>
                                      </p:cBhvr>
                                      <p:to>
                                        <p:strVal val="visible"/>
                                      </p:to>
                                    </p:set>
                                    <p:animEffect transition="in" filter="barn(outVertical)">
                                      <p:cBhvr>
                                        <p:cTn id="7" dur="500"/>
                                        <p:tgtEl>
                                          <p:spTgt spid="17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9"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817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81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818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78181" name="Rectangle 3"/>
          <p:cNvSpPr>
            <a:spLocks noGrp="1"/>
          </p:cNvSpPr>
          <p:nvPr>
            <p:ph type="body"/>
          </p:nvPr>
        </p:nvSpPr>
        <p:spPr>
          <a:xfrm>
            <a:off x="457200" y="838200"/>
            <a:ext cx="8229600" cy="3382963"/>
          </a:xfrm>
        </p:spPr>
        <p:txBody>
          <a:bodyPr wrap="square" anchor="t"/>
          <a:p>
            <a:pPr lvl="0" eaLnBrk="1" hangingPunct="1">
              <a:lnSpc>
                <a:spcPct val="120000"/>
              </a:lnSpc>
            </a:pPr>
            <a:r>
              <a:rPr lang="en-US" altLang="x-none" sz="3200" dirty="0">
                <a:ea typeface="宋体" panose="02010600030101010101" pitchFamily="2" charset="-122"/>
              </a:rPr>
              <a:t>Def. 6.8.5 A PRIME ATTRIBUTE</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A prime attribute of a table T is any attribute that is part of a key for that table</a:t>
            </a:r>
            <a:endParaRPr lang="en-US" altLang="x-none" sz="3200" dirty="0">
              <a:ea typeface="宋体" panose="02010600030101010101" pitchFamily="2" charset="-122"/>
            </a:endParaRPr>
          </a:p>
          <a:p>
            <a:pPr lvl="2" indent="-228600" eaLnBrk="1" hangingPunct="1">
              <a:lnSpc>
                <a:spcPct val="120000"/>
              </a:lnSpc>
            </a:pPr>
            <a:r>
              <a:rPr lang="en-US" altLang="x-none" sz="3200" dirty="0">
                <a:ea typeface="宋体" panose="02010600030101010101" pitchFamily="2" charset="-122"/>
              </a:rPr>
              <a:t>not necessarily a primary key</a:t>
            </a:r>
            <a:endParaRPr lang="en-US" altLang="x-none" sz="3200" dirty="0">
              <a:ea typeface="宋体" panose="02010600030101010101" pitchFamily="2" charset="-122"/>
            </a:endParaRPr>
          </a:p>
        </p:txBody>
      </p:sp>
      <p:sp>
        <p:nvSpPr>
          <p:cNvPr id="178183" name="Rectangle 4"/>
          <p:cNvSpPr/>
          <p:nvPr/>
        </p:nvSpPr>
        <p:spPr>
          <a:xfrm>
            <a:off x="395288" y="4725988"/>
            <a:ext cx="8229600" cy="533400"/>
          </a:xfrm>
          <a:prstGeom prst="rect">
            <a:avLst/>
          </a:prstGeom>
          <a:noFill/>
          <a:ln w="9525">
            <a:noFill/>
          </a:ln>
        </p:spPr>
        <p:txBody>
          <a:bodyPr anchor="t"/>
          <a:p>
            <a:pPr marL="342900" lvl="0" indent="-342900">
              <a:spcBef>
                <a:spcPct val="20000"/>
              </a:spcBef>
              <a:buClr>
                <a:schemeClr val="accent1"/>
              </a:buClr>
              <a:buFont typeface="Wingdings" panose="05000000000000000000" pitchFamily="2" charset="2"/>
              <a:buChar char="q"/>
            </a:pPr>
            <a:r>
              <a:rPr lang="en-US" altLang="x-none" sz="3200" b="1" dirty="0">
                <a:solidFill>
                  <a:srgbClr val="FF0066"/>
                </a:solidFill>
                <a:latin typeface="Arial" panose="020B0604020202020204" pitchFamily="34" charset="0"/>
                <a:ea typeface="宋体" panose="02010600030101010101" pitchFamily="2" charset="-122"/>
              </a:rPr>
              <a:t>Def.  A NON-PRIME ATTRIBUTE</a:t>
            </a:r>
            <a:endParaRPr lang="en-US" altLang="x-none" sz="3200" b="1" dirty="0">
              <a:solidFill>
                <a:srgbClr val="FF0066"/>
              </a:solidFill>
              <a:latin typeface="Arial" panose="020B0604020202020204" pitchFamily="34" charset="0"/>
              <a:ea typeface="宋体" panose="02010600030101010101" pitchFamily="2" charset="-122"/>
            </a:endParaRPr>
          </a:p>
        </p:txBody>
      </p:sp>
      <p:sp>
        <p:nvSpPr>
          <p:cNvPr id="2" name="动作按钮: 前进或下一项 178183">
            <a:hlinkClick r:id="rId1" action="ppaction://hlinksldjump"/>
          </p:cNvPr>
          <p:cNvSpPr/>
          <p:nvPr/>
        </p:nvSpPr>
        <p:spPr>
          <a:xfrm>
            <a:off x="8172450" y="6094413"/>
            <a:ext cx="576263" cy="431800"/>
          </a:xfrm>
          <a:prstGeom prst="actionButtonForwardNext">
            <a:avLst/>
          </a:prstGeom>
          <a:noFill/>
          <a:ln w="19050" cap="flat" cmpd="sng">
            <a:solidFill>
              <a:srgbClr val="996600"/>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83">
                                            <p:txEl>
                                              <p:charRg st="0" end="28"/>
                                            </p:txEl>
                                          </p:spTgt>
                                        </p:tgtEl>
                                        <p:attrNameLst>
                                          <p:attrName>style.visibility</p:attrName>
                                        </p:attrNameLst>
                                      </p:cBhvr>
                                      <p:to>
                                        <p:strVal val="visible"/>
                                      </p:to>
                                    </p:set>
                                    <p:animEffect transition="in" filter="blinds(horizontal)">
                                      <p:cBhvr>
                                        <p:cTn id="7" dur="500"/>
                                        <p:tgtEl>
                                          <p:spTgt spid="178183">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920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7920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7920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graphicFrame>
        <p:nvGraphicFramePr>
          <p:cNvPr id="179206" name="表格 179205"/>
          <p:cNvGraphicFramePr/>
          <p:nvPr/>
        </p:nvGraphicFramePr>
        <p:xfrm>
          <a:off x="152400" y="914400"/>
          <a:ext cx="8915400" cy="5410200"/>
        </p:xfrm>
        <a:graphic>
          <a:graphicData uri="http://schemas.openxmlformats.org/drawingml/2006/table">
            <a:tbl>
              <a:tblPr/>
              <a:tblGrid>
                <a:gridCol w="3429000"/>
                <a:gridCol w="914400"/>
                <a:gridCol w="1600200"/>
                <a:gridCol w="1752600"/>
                <a:gridCol w="1219200"/>
              </a:tblGrid>
              <a:tr h="12128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Schema</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Key</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Non-prime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BCNF?</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D, AB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99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A,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CD</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704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704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7044" name="Rectangle 4"/>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87046" name="内容占位符 87045"/>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7128" name="Text Box 110"/>
          <p:cNvSpPr txBox="1"/>
          <p:nvPr/>
        </p:nvSpPr>
        <p:spPr>
          <a:xfrm>
            <a:off x="323850" y="5573713"/>
            <a:ext cx="3168650" cy="538162"/>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lgn="ctr"/>
            <a:r>
              <a:rPr lang="en-US" altLang="x-none" sz="2800" b="1" dirty="0">
                <a:solidFill>
                  <a:srgbClr val="FF0000"/>
                </a:solidFill>
                <a:latin typeface="Arial" panose="020B0604020202020204" pitchFamily="34" charset="0"/>
                <a:ea typeface="宋体" panose="02010600030101010101" pitchFamily="2" charset="-122"/>
              </a:rPr>
              <a:t>Sno → Sname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7128"/>
                                        </p:tgtEl>
                                        <p:attrNameLst>
                                          <p:attrName>style.visibility</p:attrName>
                                        </p:attrNameLst>
                                      </p:cBhvr>
                                      <p:to>
                                        <p:strVal val="visible"/>
                                      </p:to>
                                    </p:set>
                                    <p:anim calcmode="lin" valueType="num">
                                      <p:cBhvr>
                                        <p:cTn id="7" dur="500" fill="hold"/>
                                        <p:tgtEl>
                                          <p:spTgt spid="87128"/>
                                        </p:tgtEl>
                                        <p:attrNameLst>
                                          <p:attrName>ppt_x</p:attrName>
                                        </p:attrNameLst>
                                      </p:cBhvr>
                                      <p:tavLst>
                                        <p:tav tm="0">
                                          <p:val>
                                            <p:strVal val="#ppt_x"/>
                                          </p:val>
                                        </p:tav>
                                        <p:tav tm="100000">
                                          <p:val>
                                            <p:strVal val="#ppt_x"/>
                                          </p:val>
                                        </p:tav>
                                      </p:tavLst>
                                    </p:anim>
                                    <p:anim calcmode="lin" valueType="num">
                                      <p:cBhvr>
                                        <p:cTn id="8" dur="500" fill="hold"/>
                                        <p:tgtEl>
                                          <p:spTgt spid="87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12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022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022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022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graphicFrame>
        <p:nvGraphicFramePr>
          <p:cNvPr id="180230" name="表格 180229"/>
          <p:cNvGraphicFramePr/>
          <p:nvPr/>
        </p:nvGraphicFramePr>
        <p:xfrm>
          <a:off x="152400" y="914400"/>
          <a:ext cx="8915400" cy="5410200"/>
        </p:xfrm>
        <a:graphic>
          <a:graphicData uri="http://schemas.openxmlformats.org/drawingml/2006/table">
            <a:tbl>
              <a:tblPr/>
              <a:tblGrid>
                <a:gridCol w="3429000"/>
                <a:gridCol w="914400"/>
                <a:gridCol w="1600200"/>
                <a:gridCol w="1752600"/>
                <a:gridCol w="1219200"/>
              </a:tblGrid>
              <a:tr h="12128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Schema</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Key</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Non-prime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BCNF?</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D, AB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99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A,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CD</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125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125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1252"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graphicFrame>
        <p:nvGraphicFramePr>
          <p:cNvPr id="181254" name="表格 181253"/>
          <p:cNvGraphicFramePr/>
          <p:nvPr/>
        </p:nvGraphicFramePr>
        <p:xfrm>
          <a:off x="152400" y="914400"/>
          <a:ext cx="8915400" cy="5410200"/>
        </p:xfrm>
        <a:graphic>
          <a:graphicData uri="http://schemas.openxmlformats.org/drawingml/2006/table">
            <a:tbl>
              <a:tblPr/>
              <a:tblGrid>
                <a:gridCol w="3429000"/>
                <a:gridCol w="914400"/>
                <a:gridCol w="1600200"/>
                <a:gridCol w="1752600"/>
                <a:gridCol w="1219200"/>
              </a:tblGrid>
              <a:tr h="12128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Schema</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Key</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Non-prime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BCNF?</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D, AB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 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 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99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A,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 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CD</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 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 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227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227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227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graphicFrame>
        <p:nvGraphicFramePr>
          <p:cNvPr id="182278" name="表格 182277"/>
          <p:cNvGraphicFramePr/>
          <p:nvPr/>
        </p:nvGraphicFramePr>
        <p:xfrm>
          <a:off x="152400" y="914400"/>
          <a:ext cx="8915400" cy="5410200"/>
        </p:xfrm>
        <a:graphic>
          <a:graphicData uri="http://schemas.openxmlformats.org/drawingml/2006/table">
            <a:tbl>
              <a:tblPr/>
              <a:tblGrid>
                <a:gridCol w="3429000"/>
                <a:gridCol w="914400"/>
                <a:gridCol w="1600200"/>
                <a:gridCol w="1752600"/>
                <a:gridCol w="1219200"/>
              </a:tblGrid>
              <a:tr h="12128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Schema</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Key</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Non-prime attributes</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BCNF?</a:t>
                      </a:r>
                      <a:endParaRPr lang="en-US" altLang="x-none" dirty="0">
                        <a:solidFill>
                          <a:srgbClr val="FF0000"/>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D, AB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 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 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No</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7399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B</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A,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a:t>
                      </a: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endParaRPr lang="en-US" altLang="x-none" sz="2800" dirty="0">
                        <a:solidFill>
                          <a:schemeClr val="accent2"/>
                        </a:solidFill>
                        <a:latin typeface="Arial" panose="020B0604020202020204" pitchFamily="34" charset="0"/>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 B</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Yes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228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R (A, B, C, D)</a:t>
                      </a:r>
                      <a:endParaRPr lang="en-US" altLang="x-none" sz="2800" dirty="0">
                        <a:solidFill>
                          <a:schemeClr val="accent2"/>
                        </a:solidFill>
                        <a:latin typeface="宋体" panose="02010600030101010101" pitchFamily="2" charset="-122"/>
                        <a:ea typeface="宋体" panose="02010600030101010101" pitchFamily="2" charset="-122"/>
                      </a:endParaRPr>
                    </a:p>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 A</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C, CD</a:t>
                      </a:r>
                      <a:r>
                        <a:rPr lang="en-US" altLang="x-none" sz="2800"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dirty="0">
                          <a:solidFill>
                            <a:schemeClr val="accent2"/>
                          </a:solidFill>
                          <a:latin typeface="Arial" panose="020B0604020202020204" pitchFamily="34" charset="0"/>
                          <a:ea typeface="宋体" panose="02010600030101010101" pitchFamily="2" charset="-122"/>
                        </a:rPr>
                        <a:t>B }</a:t>
                      </a:r>
                      <a:endParaRPr lang="zh-CN" altLang="en-US" sz="2800" dirty="0">
                        <a:solidFill>
                          <a:schemeClr val="accent2"/>
                        </a:solidFill>
                        <a:latin typeface="Arial" panose="020B0604020202020204" pitchFamily="34" charset="0"/>
                        <a:ea typeface="宋体" panose="02010600030101010101" pitchFamily="2" charset="-122"/>
                      </a:endParaRPr>
                    </a:p>
                  </a:txBody>
                  <a:tcPr marL="0" marR="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 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 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No</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329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329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330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sp>
        <p:nvSpPr>
          <p:cNvPr id="183301" name="Rectangle 3"/>
          <p:cNvSpPr>
            <a:spLocks noGrp="1"/>
          </p:cNvSpPr>
          <p:nvPr>
            <p:ph type="body"/>
          </p:nvPr>
        </p:nvSpPr>
        <p:spPr/>
        <p:txBody>
          <a:bodyPr wrap="square" anchor="t"/>
          <a:p>
            <a:pPr lvl="0" eaLnBrk="1" hangingPunct="1">
              <a:lnSpc>
                <a:spcPct val="120000"/>
              </a:lnSpc>
            </a:pPr>
            <a:r>
              <a:rPr lang="en-US" altLang="x-none" sz="3200" dirty="0">
                <a:ea typeface="宋体" panose="02010600030101010101" pitchFamily="2" charset="-122"/>
              </a:rPr>
              <a:t>Normal Forms:</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BCNF</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3NF</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2NF </a:t>
            </a:r>
            <a:endParaRPr lang="en-US" altLang="x-none" sz="3200" dirty="0">
              <a:ea typeface="宋体" panose="02010600030101010101" pitchFamily="2" charset="-122"/>
            </a:endParaRPr>
          </a:p>
          <a:p>
            <a:pPr lvl="1" indent="-285750" eaLnBrk="1" hangingPunct="1">
              <a:lnSpc>
                <a:spcPct val="120000"/>
              </a:lnSpc>
            </a:pPr>
            <a:endParaRPr lang="en-US" altLang="x-none" sz="3200" dirty="0">
              <a:ea typeface="宋体" panose="02010600030101010101" pitchFamily="2" charset="-122"/>
            </a:endParaRPr>
          </a:p>
          <a:p>
            <a:pPr lvl="0" eaLnBrk="1" hangingPunct="1">
              <a:lnSpc>
                <a:spcPct val="120000"/>
              </a:lnSpc>
            </a:pPr>
            <a:r>
              <a:rPr lang="en-US" altLang="x-none" sz="3200" dirty="0">
                <a:ea typeface="宋体" panose="02010600030101010101" pitchFamily="2" charset="-122"/>
              </a:rPr>
              <a:t>Algorithm 6.8.8</a:t>
            </a:r>
            <a:endParaRPr lang="zh-CN" altLang="en-US" sz="3200" dirty="0">
              <a:ea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2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432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2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84325" name="Rectangle 3"/>
          <p:cNvSpPr>
            <a:spLocks noGrp="1"/>
          </p:cNvSpPr>
          <p:nvPr>
            <p:ph type="body"/>
          </p:nvPr>
        </p:nvSpPr>
        <p:spPr>
          <a:xfrm>
            <a:off x="241300" y="766763"/>
            <a:ext cx="8686800" cy="5399087"/>
          </a:xfrm>
        </p:spPr>
        <p:txBody>
          <a:bodyPr wrap="square" anchor="t"/>
          <a:p>
            <a:pPr lvl="0" eaLnBrk="1" hangingPunct="1">
              <a:lnSpc>
                <a:spcPct val="120000"/>
              </a:lnSpc>
            </a:pPr>
            <a:r>
              <a:rPr lang="en-US" altLang="x-none" sz="3200" dirty="0">
                <a:ea typeface="宋体" panose="02010600030101010101" pitchFamily="2" charset="-122"/>
              </a:rPr>
              <a:t>Def. 6.8.4. Boyce-Codd Normal Form</a:t>
            </a:r>
            <a:r>
              <a:rPr lang="zh-CN" altLang="en-US" sz="3200" dirty="0">
                <a:ea typeface="宋体" panose="02010600030101010101" pitchFamily="2" charset="-122"/>
              </a:rPr>
              <a:t> (</a:t>
            </a:r>
            <a:r>
              <a:rPr lang="en-US" altLang="x-none" sz="3200" dirty="0">
                <a:ea typeface="宋体" panose="02010600030101010101" pitchFamily="2" charset="-122"/>
              </a:rPr>
              <a:t>BCNF</a:t>
            </a:r>
            <a:r>
              <a:rPr lang="zh-CN" altLang="en-US" sz="3200" dirty="0">
                <a:ea typeface="宋体" panose="02010600030101010101" pitchFamily="2" charset="-122"/>
              </a:rPr>
              <a:t>)</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A table T in a database schema with FD set F is in BCNF  </a:t>
            </a:r>
            <a:r>
              <a:rPr lang="en-US" altLang="x-none" sz="3200" dirty="0">
                <a:solidFill>
                  <a:srgbClr val="FF0066"/>
                </a:solidFill>
                <a:ea typeface="宋体" panose="02010600030101010101" pitchFamily="2" charset="-122"/>
              </a:rPr>
              <a:t>iff</a:t>
            </a:r>
            <a:endParaRPr lang="en-US" altLang="x-none" sz="3200" dirty="0">
              <a:ea typeface="宋体" panose="02010600030101010101" pitchFamily="2" charset="-122"/>
            </a:endParaRPr>
          </a:p>
          <a:p>
            <a:pPr lvl="2" indent="-228600" eaLnBrk="1" hangingPunct="1">
              <a:lnSpc>
                <a:spcPct val="120000"/>
              </a:lnSpc>
            </a:pPr>
            <a:r>
              <a:rPr lang="en-US" altLang="x-none" sz="3200" dirty="0">
                <a:ea typeface="宋体" panose="02010600030101010101" pitchFamily="2" charset="-122"/>
              </a:rPr>
              <a:t>for any FD </a:t>
            </a:r>
            <a:r>
              <a:rPr lang="en-US" altLang="x-none" sz="3200" dirty="0">
                <a:solidFill>
                  <a:srgbClr val="FF0000"/>
                </a:solidFill>
                <a:ea typeface="宋体" panose="02010600030101010101" pitchFamily="2" charset="-122"/>
              </a:rPr>
              <a:t>X</a:t>
            </a:r>
            <a:r>
              <a:rPr lang="en-US" altLang="x-none" sz="3200" dirty="0">
                <a:solidFill>
                  <a:srgbClr val="FF0000"/>
                </a:solidFill>
                <a:ea typeface="宋体" panose="02010600030101010101" pitchFamily="2" charset="-122"/>
                <a:sym typeface="Symbol" panose="05050102010706020507" pitchFamily="2" charset="2"/>
              </a:rPr>
              <a:t></a:t>
            </a:r>
            <a:r>
              <a:rPr lang="en-US" altLang="x-none" sz="3200" dirty="0">
                <a:solidFill>
                  <a:srgbClr val="FF0000"/>
                </a:solidFill>
                <a:ea typeface="宋体" panose="02010600030101010101" pitchFamily="2" charset="-122"/>
              </a:rPr>
              <a:t>A</a:t>
            </a:r>
            <a:r>
              <a:rPr lang="en-US" altLang="x-none" sz="3200" dirty="0">
                <a:ea typeface="宋体" panose="02010600030101010101" pitchFamily="2" charset="-122"/>
              </a:rPr>
              <a:t> in F</a:t>
            </a:r>
            <a:r>
              <a:rPr lang="en-US" altLang="x-none" sz="3200" baseline="30000" dirty="0">
                <a:ea typeface="宋体" panose="02010600030101010101" pitchFamily="2" charset="-122"/>
              </a:rPr>
              <a:t>+</a:t>
            </a:r>
            <a:r>
              <a:rPr lang="en-US" altLang="x-none" sz="3200" dirty="0">
                <a:ea typeface="宋体" panose="02010600030101010101" pitchFamily="2" charset="-122"/>
              </a:rPr>
              <a:t> that lies in T </a:t>
            </a:r>
            <a:r>
              <a:rPr lang="en-US" altLang="x-none" sz="3200" i="1" dirty="0">
                <a:ea typeface="宋体" panose="02010600030101010101" pitchFamily="2" charset="-122"/>
              </a:rPr>
              <a:t>(all attributes of X and A in T)</a:t>
            </a:r>
            <a:r>
              <a:rPr lang="en-US" altLang="x-none" sz="3200" dirty="0">
                <a:ea typeface="宋体" panose="02010600030101010101" pitchFamily="2" charset="-122"/>
              </a:rPr>
              <a:t>, A is a single attribute not in X, then</a:t>
            </a:r>
            <a:endParaRPr lang="en-US" altLang="x-none" sz="3200" dirty="0">
              <a:ea typeface="宋体" panose="02010600030101010101" pitchFamily="2" charset="-122"/>
            </a:endParaRPr>
          </a:p>
          <a:p>
            <a:pPr lvl="3" indent="-228600" eaLnBrk="1" hangingPunct="1">
              <a:lnSpc>
                <a:spcPct val="120000"/>
              </a:lnSpc>
              <a:buNone/>
            </a:pPr>
            <a:r>
              <a:rPr lang="en-US" altLang="x-none" sz="3200" u="sng" dirty="0">
                <a:solidFill>
                  <a:srgbClr val="FF0000"/>
                </a:solidFill>
                <a:ea typeface="宋体" panose="02010600030101010101" pitchFamily="2" charset="-122"/>
              </a:rPr>
              <a:t>X must be a superkey for T</a:t>
            </a:r>
            <a:endParaRPr lang="en-US" altLang="x-none" sz="3200" u="sng" dirty="0">
              <a:solidFill>
                <a:srgbClr val="FF0000"/>
              </a:solidFill>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534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534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534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84325" name="Rectangle 3"/>
          <p:cNvSpPr>
            <a:spLocks noGrp="1"/>
          </p:cNvSpPr>
          <p:nvPr>
            <p:ph type="body"/>
          </p:nvPr>
        </p:nvSpPr>
        <p:spPr>
          <a:xfrm>
            <a:off x="241300" y="766763"/>
            <a:ext cx="8686800" cy="5399088"/>
          </a:xfrm>
        </p:spPr>
        <p:txBody>
          <a:bodyPr wrap="square" anchor="t"/>
          <a:p>
            <a:pPr lvl="0" eaLnBrk="1" fontAlgn="base" hangingPunct="1">
              <a:lnSpc>
                <a:spcPct val="120000"/>
              </a:lnSpc>
            </a:pPr>
            <a:r>
              <a:rPr lang="en-US" altLang="x-none" sz="3200" strike="noStrike" noProof="1" dirty="0">
                <a:ea typeface="宋体" panose="02010600030101010101" pitchFamily="2" charset="-122"/>
              </a:rPr>
              <a:t>Def. 6.8.4  BCNF</a:t>
            </a:r>
            <a:endParaRPr lang="en-US" altLang="x-none" sz="3200" strike="noStrike" noProof="1" dirty="0">
              <a:ea typeface="宋体" panose="02010600030101010101" pitchFamily="2" charset="-122"/>
            </a:endParaRPr>
          </a:p>
          <a:p>
            <a:pPr marL="457200" lvl="1" indent="0" eaLnBrk="1" fontAlgn="base" hangingPunct="1">
              <a:lnSpc>
                <a:spcPct val="120000"/>
              </a:lnSpc>
              <a:buNone/>
            </a:pPr>
            <a:r>
              <a:rPr lang="en-US" altLang="x-none" sz="3200" strike="noStrike" noProof="1" dirty="0">
                <a:solidFill>
                  <a:srgbClr val="0000CC"/>
                </a:solidFill>
                <a:ea typeface="宋体" panose="02010600030101010101" pitchFamily="2" charset="-122"/>
              </a:rPr>
              <a:t>T </a:t>
            </a:r>
            <a:r>
              <a:rPr lang="en-US" altLang="x-none" sz="3200" strike="noStrike" noProof="1" dirty="0">
                <a:solidFill>
                  <a:srgbClr val="0000CC"/>
                </a:solidFill>
                <a:latin typeface="微软雅黑" panose="020B0503020204020204" charset="-122"/>
                <a:ea typeface="微软雅黑" panose="020B0503020204020204" charset="-122"/>
              </a:rPr>
              <a:t>∈</a:t>
            </a:r>
            <a:r>
              <a:rPr lang="en-US" altLang="x-none" sz="3200" strike="noStrike" noProof="1" dirty="0">
                <a:solidFill>
                  <a:srgbClr val="0000CC"/>
                </a:solidFill>
                <a:ea typeface="宋体" panose="02010600030101010101" pitchFamily="2" charset="-122"/>
              </a:rPr>
              <a:t> BCNF  </a:t>
            </a:r>
            <a:r>
              <a:rPr lang="en-US" altLang="x-none" sz="3200" strike="noStrike" noProof="1" dirty="0">
                <a:solidFill>
                  <a:srgbClr val="FF0000"/>
                </a:solidFill>
                <a:ea typeface="宋体" panose="02010600030101010101" pitchFamily="2" charset="-122"/>
              </a:rPr>
              <a:t>iff</a:t>
            </a:r>
            <a:endParaRPr lang="en-US" altLang="x-none" sz="3200" strike="noStrike" noProof="1" dirty="0">
              <a:solidFill>
                <a:srgbClr val="FF0000"/>
              </a:solidFill>
              <a:ea typeface="宋体" panose="02010600030101010101" pitchFamily="2" charset="-122"/>
            </a:endParaRPr>
          </a:p>
          <a:p>
            <a:pPr marL="1371600" lvl="3" indent="0" eaLnBrk="1" fontAlgn="base" hangingPunct="1">
              <a:lnSpc>
                <a:spcPct val="120000"/>
              </a:lnSpc>
              <a:buNone/>
            </a:pPr>
            <a:r>
              <a:rPr lang="en-US" altLang="x-none" sz="3200" strike="noStrike" noProof="1" dirty="0">
                <a:solidFill>
                  <a:srgbClr val="0000CC"/>
                </a:solidFill>
                <a:ea typeface="宋体" panose="02010600030101010101" pitchFamily="2" charset="-122"/>
              </a:rPr>
              <a:t>for any X</a:t>
            </a:r>
            <a:r>
              <a:rPr lang="en-US" altLang="x-none" sz="3200" strike="noStrike" noProof="1" dirty="0">
                <a:solidFill>
                  <a:srgbClr val="0000CC"/>
                </a:solidFill>
                <a:ea typeface="宋体" panose="02010600030101010101" pitchFamily="2" charset="-122"/>
                <a:sym typeface="Symbol" panose="05050102010706020507" pitchFamily="2" charset="2"/>
              </a:rPr>
              <a:t></a:t>
            </a:r>
            <a:r>
              <a:rPr lang="en-US" altLang="x-none" sz="3200" strike="noStrike" noProof="1" dirty="0">
                <a:solidFill>
                  <a:srgbClr val="0000CC"/>
                </a:solidFill>
                <a:ea typeface="宋体" panose="02010600030101010101" pitchFamily="2" charset="-122"/>
              </a:rPr>
              <a:t>A in F</a:t>
            </a:r>
            <a:r>
              <a:rPr lang="en-US" altLang="x-none" sz="3200" strike="noStrike" baseline="30000" noProof="1" dirty="0">
                <a:solidFill>
                  <a:srgbClr val="0000CC"/>
                </a:solidFill>
                <a:ea typeface="宋体" panose="02010600030101010101" pitchFamily="2" charset="-122"/>
              </a:rPr>
              <a:t>+</a:t>
            </a:r>
            <a:r>
              <a:rPr lang="en-US" altLang="x-none" sz="3200" strike="noStrike" noProof="1" dirty="0">
                <a:solidFill>
                  <a:srgbClr val="0000CC"/>
                </a:solidFill>
                <a:ea typeface="宋体" panose="02010600030101010101" pitchFamily="2" charset="-122"/>
              </a:rPr>
              <a:t> </a:t>
            </a:r>
            <a:endParaRPr lang="en-US" altLang="x-none" sz="3200" strike="noStrike" noProof="1" dirty="0">
              <a:solidFill>
                <a:srgbClr val="0000CC"/>
              </a:solidFill>
              <a:ea typeface="宋体" panose="02010600030101010101" pitchFamily="2" charset="-122"/>
            </a:endParaRPr>
          </a:p>
          <a:p>
            <a:pPr marL="1371600" lvl="3" indent="0" eaLnBrk="1" fontAlgn="base" hangingPunct="1">
              <a:lnSpc>
                <a:spcPct val="120000"/>
              </a:lnSpc>
              <a:buNone/>
            </a:pPr>
            <a:r>
              <a:rPr lang="en-US" altLang="x-none" sz="3200" strike="noStrike" noProof="1" dirty="0">
                <a:solidFill>
                  <a:srgbClr val="0000CC"/>
                </a:solidFill>
                <a:ea typeface="宋体" panose="02010600030101010101" pitchFamily="2" charset="-122"/>
              </a:rPr>
              <a:t>{</a:t>
            </a:r>
            <a:endParaRPr lang="en-US" altLang="x-none" sz="3200" strike="noStrike" noProof="1" dirty="0">
              <a:solidFill>
                <a:srgbClr val="0000CC"/>
              </a:solidFill>
              <a:ea typeface="宋体" panose="02010600030101010101" pitchFamily="2" charset="-122"/>
            </a:endParaRPr>
          </a:p>
          <a:p>
            <a:pPr marL="1828800" lvl="4" indent="0" eaLnBrk="1" fontAlgn="base" hangingPunct="1">
              <a:lnSpc>
                <a:spcPct val="120000"/>
              </a:lnSpc>
              <a:buNone/>
            </a:pPr>
            <a:r>
              <a:rPr lang="en-US" altLang="x-none" sz="3200" strike="noStrike" noProof="1" dirty="0">
                <a:solidFill>
                  <a:srgbClr val="0000CC"/>
                </a:solidFill>
                <a:ea typeface="宋体" panose="02010600030101010101" pitchFamily="2" charset="-122"/>
              </a:rPr>
              <a:t>if (</a:t>
            </a:r>
            <a:r>
              <a:rPr lang="en-US" altLang="x-none" sz="3200" strike="noStrike" noProof="1" dirty="0">
                <a:solidFill>
                  <a:srgbClr val="FF0000"/>
                </a:solidFill>
                <a:ea typeface="宋体" panose="02010600030101010101" pitchFamily="2" charset="-122"/>
              </a:rPr>
              <a:t>A is a single attribute not in X</a:t>
            </a:r>
            <a:r>
              <a:rPr lang="en-US" altLang="x-none" sz="3200" strike="noStrike" noProof="1" dirty="0">
                <a:solidFill>
                  <a:srgbClr val="0000CC"/>
                </a:solidFill>
                <a:ea typeface="宋体" panose="02010600030101010101" pitchFamily="2" charset="-122"/>
              </a:rPr>
              <a:t>) then </a:t>
            </a:r>
            <a:endParaRPr lang="en-US" altLang="x-none" sz="3200" strike="noStrike" noProof="1" dirty="0">
              <a:solidFill>
                <a:srgbClr val="0000CC"/>
              </a:solidFill>
              <a:ea typeface="宋体" panose="02010600030101010101" pitchFamily="2" charset="-122"/>
            </a:endParaRPr>
          </a:p>
          <a:p>
            <a:pPr marL="2286000" lvl="5" indent="0" eaLnBrk="1" fontAlgn="base" hangingPunct="1">
              <a:lnSpc>
                <a:spcPct val="120000"/>
              </a:lnSpc>
              <a:buNone/>
            </a:pPr>
            <a:r>
              <a:rPr lang="en-US" altLang="x-none" sz="3200" strike="noStrike" noProof="1" dirty="0">
                <a:solidFill>
                  <a:srgbClr val="FF0000"/>
                </a:solidFill>
                <a:ea typeface="宋体" panose="02010600030101010101" pitchFamily="2" charset="-122"/>
              </a:rPr>
              <a:t>X must be a superkey for T</a:t>
            </a:r>
            <a:r>
              <a:rPr lang="en-US" altLang="x-none" sz="3200" strike="noStrike" noProof="1" dirty="0">
                <a:solidFill>
                  <a:srgbClr val="0000CC"/>
                </a:solidFill>
                <a:ea typeface="宋体" panose="02010600030101010101" pitchFamily="2" charset="-122"/>
              </a:rPr>
              <a:t>;</a:t>
            </a:r>
            <a:endParaRPr lang="en-US" altLang="x-none" sz="3200" strike="noStrike" noProof="1" dirty="0">
              <a:solidFill>
                <a:srgbClr val="0000CC"/>
              </a:solidFill>
              <a:ea typeface="宋体" panose="02010600030101010101" pitchFamily="2" charset="-122"/>
            </a:endParaRPr>
          </a:p>
          <a:p>
            <a:pPr marL="1371600" lvl="3" indent="0" eaLnBrk="1" fontAlgn="base" hangingPunct="1">
              <a:lnSpc>
                <a:spcPct val="120000"/>
              </a:lnSpc>
              <a:buNone/>
            </a:pPr>
            <a:r>
              <a:rPr lang="en-US" altLang="x-none" sz="3200" u="sng" strike="noStrike" noProof="1" dirty="0">
                <a:solidFill>
                  <a:srgbClr val="0000CC"/>
                </a:solidFill>
                <a:ea typeface="宋体" panose="02010600030101010101" pitchFamily="2" charset="-122"/>
              </a:rPr>
              <a:t>}</a:t>
            </a:r>
            <a:endParaRPr lang="en-US" altLang="x-none" sz="3200" u="sng" strike="noStrike" noProof="1" dirty="0">
              <a:solidFill>
                <a:srgbClr val="0000CC"/>
              </a:solidFill>
              <a:ea typeface="宋体" panose="02010600030101010101"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637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637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6372"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86373" name="Rectangle 3"/>
          <p:cNvSpPr>
            <a:spLocks noGrp="1"/>
          </p:cNvSpPr>
          <p:nvPr>
            <p:ph type="body"/>
          </p:nvPr>
        </p:nvSpPr>
        <p:spPr>
          <a:xfrm>
            <a:off x="-487362" y="990600"/>
            <a:ext cx="9523412" cy="4953000"/>
          </a:xfrm>
          <a:ln w="25400"/>
        </p:spPr>
        <p:txBody>
          <a:bodyPr wrap="square" anchor="t"/>
          <a:p>
            <a:pPr lvl="1" indent="-285750" eaLnBrk="1" hangingPunct="1"/>
            <a:r>
              <a:rPr lang="en-US" altLang="x-none" dirty="0">
                <a:solidFill>
                  <a:srgbClr val="FF0000"/>
                </a:solidFill>
                <a:ea typeface="宋体" panose="02010600030101010101" pitchFamily="2" charset="-122"/>
              </a:rPr>
              <a:t>emps</a:t>
            </a:r>
            <a:r>
              <a:rPr lang="en-US" altLang="x-none" dirty="0">
                <a:ea typeface="宋体" panose="02010600030101010101" pitchFamily="2" charset="-122"/>
              </a:rPr>
              <a:t>(emp_id,emp_name,emp_phone,dept_name)</a:t>
            </a:r>
            <a:endParaRPr lang="en-US" altLang="x-none" dirty="0">
              <a:ea typeface="宋体" panose="02010600030101010101" pitchFamily="2" charset="-122"/>
            </a:endParaRPr>
          </a:p>
          <a:p>
            <a:pPr lvl="2" indent="-228600" eaLnBrk="1" hangingPunct="1">
              <a:buNone/>
            </a:pPr>
            <a:r>
              <a:rPr lang="en-US" altLang="x-none" dirty="0">
                <a:ea typeface="宋体" panose="02010600030101010101" pitchFamily="2" charset="-122"/>
              </a:rPr>
              <a:t>emp_id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2" indent="-228600" eaLnBrk="1" hangingPunct="1">
              <a:buNone/>
            </a:pPr>
            <a:endParaRPr lang="en-US" altLang="x-none" sz="1400" dirty="0">
              <a:ea typeface="宋体" panose="02010600030101010101" pitchFamily="2" charset="-122"/>
            </a:endParaRPr>
          </a:p>
          <a:p>
            <a:pPr lvl="1" indent="-285750" eaLnBrk="1" hangingPunct="1"/>
            <a:r>
              <a:rPr lang="en-US" altLang="x-none" dirty="0">
                <a:solidFill>
                  <a:srgbClr val="FF0000"/>
                </a:solidFill>
                <a:ea typeface="宋体" panose="02010600030101010101" pitchFamily="2" charset="-122"/>
              </a:rPr>
              <a:t>depts</a:t>
            </a:r>
            <a:r>
              <a:rPr lang="en-US" altLang="x-none" dirty="0">
                <a:ea typeface="宋体" panose="02010600030101010101" pitchFamily="2" charset="-122"/>
              </a:rPr>
              <a:t>(dept_name, dept_phone, dept_mgrname)</a:t>
            </a:r>
            <a:endParaRPr lang="en-US" altLang="x-none" dirty="0">
              <a:ea typeface="宋体" panose="02010600030101010101" pitchFamily="2" charset="-122"/>
            </a:endParaRPr>
          </a:p>
          <a:p>
            <a:pPr lvl="2" indent="-228600" eaLnBrk="1" hangingPunct="1">
              <a:buNone/>
            </a:pPr>
            <a:r>
              <a:rPr lang="en-US" altLang="x-none" dirty="0">
                <a:ea typeface="宋体" panose="02010600030101010101" pitchFamily="2" charset="-122"/>
                <a:sym typeface="Symbol" panose="05050102010706020507" pitchFamily="2" charset="2"/>
              </a:rPr>
              <a:t>dept_name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{dept_phone, dept_mgrname}</a:t>
            </a:r>
            <a:endParaRPr lang="en-US" altLang="x-none" dirty="0">
              <a:ea typeface="宋体" panose="02010600030101010101" pitchFamily="2" charset="-122"/>
              <a:sym typeface="Symbol" panose="05050102010706020507" pitchFamily="2" charset="2"/>
            </a:endParaRPr>
          </a:p>
          <a:p>
            <a:pPr lvl="2" indent="-228600" eaLnBrk="1" hangingPunct="1">
              <a:buNone/>
            </a:pPr>
            <a:endParaRPr lang="en-US" altLang="x-none" sz="1400" dirty="0">
              <a:ea typeface="宋体" panose="02010600030101010101" pitchFamily="2" charset="-122"/>
            </a:endParaRPr>
          </a:p>
          <a:p>
            <a:pPr lvl="1" indent="-285750" eaLnBrk="1" hangingPunct="1"/>
            <a:r>
              <a:rPr lang="en-US" altLang="x-none" dirty="0">
                <a:solidFill>
                  <a:srgbClr val="FF0000"/>
                </a:solidFill>
                <a:ea typeface="宋体" panose="02010600030101010101" pitchFamily="2" charset="-122"/>
              </a:rPr>
              <a:t>emp_skills</a:t>
            </a:r>
            <a:r>
              <a:rPr lang="en-US" altLang="x-none" dirty="0">
                <a:ea typeface="宋体" panose="02010600030101010101" pitchFamily="2" charset="-122"/>
              </a:rPr>
              <a:t>(emp_id, skill_id, skill_date, skill_lvl)</a:t>
            </a:r>
            <a:endParaRPr lang="en-US" altLang="x-none" dirty="0">
              <a:ea typeface="宋体" panose="02010600030101010101" pitchFamily="2" charset="-122"/>
            </a:endParaRPr>
          </a:p>
          <a:p>
            <a:pPr lvl="2" indent="-228600" eaLnBrk="1" hangingPunct="1">
              <a:buNone/>
            </a:pPr>
            <a:r>
              <a:rPr lang="en-US" altLang="x-none" dirty="0">
                <a:ea typeface="宋体" panose="02010600030101010101" pitchFamily="2" charset="-122"/>
                <a:sym typeface="Symbol" panose="05050102010706020507" pitchFamily="2" charset="2"/>
              </a:rPr>
              <a:t>{emp_id, 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{skill_date, skill_lvl}</a:t>
            </a:r>
            <a:endParaRPr lang="en-US" altLang="x-none" dirty="0">
              <a:ea typeface="宋体" panose="02010600030101010101" pitchFamily="2" charset="-122"/>
              <a:sym typeface="Symbol" panose="05050102010706020507" pitchFamily="2" charset="2"/>
            </a:endParaRPr>
          </a:p>
          <a:p>
            <a:pPr lvl="2" indent="-228600" eaLnBrk="1" hangingPunct="1">
              <a:buNone/>
            </a:pPr>
            <a:endParaRPr lang="en-US" altLang="x-none" sz="1400" dirty="0">
              <a:ea typeface="宋体" panose="02010600030101010101" pitchFamily="2" charset="-122"/>
            </a:endParaRPr>
          </a:p>
          <a:p>
            <a:pPr lvl="1" indent="-285750" eaLnBrk="1" hangingPunct="1"/>
            <a:r>
              <a:rPr lang="en-US" altLang="x-none" dirty="0">
                <a:solidFill>
                  <a:srgbClr val="FF0000"/>
                </a:solidFill>
                <a:ea typeface="宋体" panose="02010600030101010101" pitchFamily="2" charset="-122"/>
              </a:rPr>
              <a:t>skills</a:t>
            </a:r>
            <a:r>
              <a:rPr lang="en-US" altLang="x-none" dirty="0">
                <a:ea typeface="宋体" panose="02010600030101010101" pitchFamily="2" charset="-122"/>
              </a:rPr>
              <a:t>(skill_id, skill_name)</a:t>
            </a:r>
            <a:endParaRPr lang="en-US" altLang="x-none" dirty="0">
              <a:ea typeface="宋体" panose="02010600030101010101" pitchFamily="2" charset="-122"/>
            </a:endParaRPr>
          </a:p>
          <a:p>
            <a:pPr lvl="2" indent="-228600" eaLnBrk="1" hangingPunct="1">
              <a:buNone/>
            </a:pPr>
            <a:r>
              <a:rPr lang="en-US" altLang="x-none" dirty="0">
                <a:ea typeface="宋体" panose="02010600030101010101" pitchFamily="2" charset="-122"/>
                <a:sym typeface="Symbol" panose="05050102010706020507" pitchFamily="2" charset="2"/>
              </a:rPr>
              <a:t>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skill_name</a:t>
            </a:r>
            <a:endParaRPr lang="en-US" altLang="x-none" dirty="0">
              <a:ea typeface="宋体" panose="02010600030101010101" pitchFamily="2" charset="-122"/>
              <a:sym typeface="Symbol" panose="05050102010706020507" pitchFamily="2" charset="2"/>
            </a:endParaRPr>
          </a:p>
        </p:txBody>
      </p:sp>
      <p:sp>
        <p:nvSpPr>
          <p:cNvPr id="186374" name="Text Box 4"/>
          <p:cNvSpPr txBox="1"/>
          <p:nvPr/>
        </p:nvSpPr>
        <p:spPr>
          <a:xfrm>
            <a:off x="304800" y="6019800"/>
            <a:ext cx="8534400" cy="517525"/>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Figure 6.26</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739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739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7396" name="Rectangle 6"/>
          <p:cNvSpPr>
            <a:spLocks noGrp="1"/>
          </p:cNvSpPr>
          <p:nvPr>
            <p:ph type="body"/>
          </p:nvPr>
        </p:nvSpPr>
        <p:spPr>
          <a:xfrm>
            <a:off x="242888" y="695325"/>
            <a:ext cx="8651875" cy="5029200"/>
          </a:xfrm>
        </p:spPr>
        <p:txBody>
          <a:bodyPr wrap="square" anchor="t"/>
          <a:p>
            <a:pPr lvl="0" eaLnBrk="1" hangingPunct="1">
              <a:lnSpc>
                <a:spcPct val="140000"/>
              </a:lnSpc>
              <a:buClr>
                <a:schemeClr val="accent1"/>
              </a:buClr>
            </a:pPr>
            <a:r>
              <a:rPr lang="en-US" altLang="x-none" sz="3200" dirty="0">
                <a:ea typeface="宋体" panose="02010600030101010101" pitchFamily="2" charset="-122"/>
              </a:rPr>
              <a:t>Def. 6.8.6. Third Normal Form (3NF).</a:t>
            </a:r>
            <a:endParaRPr lang="en-US" altLang="x-none" sz="3200" dirty="0">
              <a:ea typeface="宋体" panose="02010600030101010101" pitchFamily="2" charset="-122"/>
            </a:endParaRPr>
          </a:p>
          <a:p>
            <a:pPr lvl="1" indent="-285750" eaLnBrk="1" hangingPunct="1">
              <a:lnSpc>
                <a:spcPct val="140000"/>
              </a:lnSpc>
              <a:buClr>
                <a:schemeClr val="accent1"/>
              </a:buClr>
            </a:pPr>
            <a:r>
              <a:rPr lang="en-US" altLang="x-none" sz="3200" dirty="0">
                <a:ea typeface="宋体" panose="02010600030101010101" pitchFamily="2" charset="-122"/>
              </a:rPr>
              <a:t>A table T in a database schema with FD set F is in 3NF iff,</a:t>
            </a:r>
            <a:endParaRPr lang="en-US" altLang="x-none" sz="3200" dirty="0">
              <a:ea typeface="宋体" panose="02010600030101010101" pitchFamily="2" charset="-122"/>
            </a:endParaRPr>
          </a:p>
          <a:p>
            <a:pPr lvl="2" indent="-228600" eaLnBrk="1" hangingPunct="1">
              <a:lnSpc>
                <a:spcPct val="140000"/>
              </a:lnSpc>
              <a:buClr>
                <a:schemeClr val="accent1"/>
              </a:buClr>
            </a:pPr>
            <a:r>
              <a:rPr lang="en-US" altLang="x-none" sz="3200" dirty="0">
                <a:ea typeface="宋体" panose="02010600030101010101" pitchFamily="2" charset="-122"/>
              </a:rPr>
              <a:t>for any FD </a:t>
            </a:r>
            <a:r>
              <a:rPr lang="en-US" altLang="x-none" sz="3200" dirty="0">
                <a:solidFill>
                  <a:srgbClr val="FF0000"/>
                </a:solidFill>
                <a:ea typeface="宋体" panose="02010600030101010101" pitchFamily="2" charset="-122"/>
              </a:rPr>
              <a:t>X</a:t>
            </a:r>
            <a:r>
              <a:rPr lang="en-US" altLang="x-none" sz="3200" dirty="0">
                <a:solidFill>
                  <a:srgbClr val="FF0000"/>
                </a:solidFill>
                <a:ea typeface="宋体" panose="02010600030101010101" pitchFamily="2" charset="-122"/>
                <a:sym typeface="Symbol" panose="05050102010706020507" pitchFamily="2" charset="2"/>
              </a:rPr>
              <a:t></a:t>
            </a:r>
            <a:r>
              <a:rPr lang="en-US" altLang="x-none" sz="3200" dirty="0">
                <a:solidFill>
                  <a:srgbClr val="FF0000"/>
                </a:solidFill>
                <a:ea typeface="宋体" panose="02010600030101010101" pitchFamily="2" charset="-122"/>
              </a:rPr>
              <a:t>A</a:t>
            </a:r>
            <a:r>
              <a:rPr lang="en-US" altLang="x-none" sz="3200" dirty="0">
                <a:ea typeface="宋体" panose="02010600030101010101" pitchFamily="2" charset="-122"/>
              </a:rPr>
              <a:t> implied by F that lies in T, if </a:t>
            </a:r>
            <a:r>
              <a:rPr lang="en-US" altLang="x-none" sz="3200" dirty="0">
                <a:solidFill>
                  <a:srgbClr val="FF0000"/>
                </a:solidFill>
                <a:ea typeface="宋体" panose="02010600030101010101" pitchFamily="2" charset="-122"/>
              </a:rPr>
              <a:t>A is a single non-prime attribute</a:t>
            </a:r>
            <a:r>
              <a:rPr lang="en-US" altLang="x-none" sz="3200" dirty="0">
                <a:ea typeface="宋体" panose="02010600030101010101" pitchFamily="2" charset="-122"/>
              </a:rPr>
              <a:t> </a:t>
            </a:r>
            <a:r>
              <a:rPr lang="en-US" altLang="x-none" sz="3200" dirty="0">
                <a:solidFill>
                  <a:srgbClr val="FF0000"/>
                </a:solidFill>
                <a:ea typeface="宋体" panose="02010600030101010101" pitchFamily="2" charset="-122"/>
              </a:rPr>
              <a:t>not in X</a:t>
            </a:r>
            <a:r>
              <a:rPr lang="en-US" altLang="x-none" sz="3200" dirty="0">
                <a:ea typeface="宋体" panose="02010600030101010101" pitchFamily="2" charset="-122"/>
              </a:rPr>
              <a:t>, then </a:t>
            </a:r>
            <a:r>
              <a:rPr lang="en-US" altLang="x-none" sz="3200" dirty="0">
                <a:solidFill>
                  <a:srgbClr val="FF0000"/>
                </a:solidFill>
                <a:ea typeface="宋体" panose="02010600030101010101" pitchFamily="2" charset="-122"/>
              </a:rPr>
              <a:t>X must be a superkey for T</a:t>
            </a:r>
            <a:r>
              <a:rPr lang="en-US" altLang="x-none" sz="3200" dirty="0">
                <a:ea typeface="宋体" panose="02010600030101010101" pitchFamily="2" charset="-122"/>
              </a:rPr>
              <a:t>.</a:t>
            </a:r>
            <a:endParaRPr lang="zh-CN" altLang="en-US" sz="3200" dirty="0">
              <a:ea typeface="宋体" panose="02010600030101010101" pitchFamily="2" charset="-122"/>
            </a:endParaRPr>
          </a:p>
        </p:txBody>
      </p:sp>
      <p:sp>
        <p:nvSpPr>
          <p:cNvPr id="187397"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841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841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842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84325" name="Rectangle 3"/>
          <p:cNvSpPr>
            <a:spLocks noGrp="1"/>
          </p:cNvSpPr>
          <p:nvPr>
            <p:ph type="body"/>
          </p:nvPr>
        </p:nvSpPr>
        <p:spPr>
          <a:xfrm>
            <a:off x="241300" y="766763"/>
            <a:ext cx="8686800" cy="5399088"/>
          </a:xfrm>
        </p:spPr>
        <p:txBody>
          <a:bodyPr wrap="square" anchor="t"/>
          <a:p>
            <a:pPr lvl="0" eaLnBrk="1" fontAlgn="base" hangingPunct="1">
              <a:lnSpc>
                <a:spcPct val="115000"/>
              </a:lnSpc>
              <a:spcBef>
                <a:spcPts val="20"/>
              </a:spcBef>
              <a:spcAft>
                <a:spcPts val="0"/>
              </a:spcAft>
            </a:pPr>
            <a:r>
              <a:rPr lang="en-US" altLang="x-none" sz="3200" strike="noStrike" noProof="1" dirty="0">
                <a:ea typeface="宋体" panose="02010600030101010101" pitchFamily="2" charset="-122"/>
              </a:rPr>
              <a:t>Def. 6.8.6  3NF</a:t>
            </a:r>
            <a:endParaRPr lang="en-US" altLang="x-none" sz="3200" strike="noStrike" noProof="1" dirty="0">
              <a:ea typeface="宋体" panose="02010600030101010101" pitchFamily="2" charset="-122"/>
            </a:endParaRPr>
          </a:p>
          <a:p>
            <a:pPr marL="457200" lvl="1" indent="0" eaLnBrk="1" fontAlgn="base" hangingPunct="1">
              <a:lnSpc>
                <a:spcPct val="115000"/>
              </a:lnSpc>
              <a:spcBef>
                <a:spcPts val="20"/>
              </a:spcBef>
              <a:spcAft>
                <a:spcPts val="0"/>
              </a:spcAft>
              <a:buNone/>
            </a:pPr>
            <a:r>
              <a:rPr lang="en-US" altLang="x-none" sz="3200" strike="noStrike" noProof="1" dirty="0">
                <a:solidFill>
                  <a:srgbClr val="0000CC"/>
                </a:solidFill>
                <a:ea typeface="宋体" panose="02010600030101010101" pitchFamily="2" charset="-122"/>
              </a:rPr>
              <a:t>T </a:t>
            </a:r>
            <a:r>
              <a:rPr lang="en-US" altLang="x-none" sz="3200" strike="noStrike" noProof="1" dirty="0">
                <a:solidFill>
                  <a:srgbClr val="0000CC"/>
                </a:solidFill>
                <a:latin typeface="微软雅黑" panose="020B0503020204020204" charset="-122"/>
                <a:ea typeface="微软雅黑" panose="020B0503020204020204" charset="-122"/>
              </a:rPr>
              <a:t>∈</a:t>
            </a:r>
            <a:r>
              <a:rPr lang="en-US" altLang="x-none" sz="3200" strike="noStrike" noProof="1" dirty="0">
                <a:solidFill>
                  <a:srgbClr val="0000CC"/>
                </a:solidFill>
                <a:ea typeface="宋体" panose="02010600030101010101" pitchFamily="2" charset="-122"/>
              </a:rPr>
              <a:t> 3NF  </a:t>
            </a:r>
            <a:r>
              <a:rPr lang="en-US" altLang="x-none" sz="3200" strike="noStrike" noProof="1" dirty="0">
                <a:solidFill>
                  <a:srgbClr val="FF0000"/>
                </a:solidFill>
                <a:ea typeface="宋体" panose="02010600030101010101" pitchFamily="2" charset="-122"/>
              </a:rPr>
              <a:t>iff</a:t>
            </a:r>
            <a:endParaRPr lang="en-US" altLang="x-none" sz="3200" strike="noStrike" noProof="1" dirty="0">
              <a:solidFill>
                <a:srgbClr val="FF0000"/>
              </a:solidFill>
              <a:ea typeface="宋体" panose="02010600030101010101" pitchFamily="2" charset="-122"/>
            </a:endParaRPr>
          </a:p>
          <a:p>
            <a:pPr marL="1371600" lvl="3" indent="0" eaLnBrk="1" fontAlgn="base" hangingPunct="1">
              <a:lnSpc>
                <a:spcPct val="115000"/>
              </a:lnSpc>
              <a:spcBef>
                <a:spcPts val="20"/>
              </a:spcBef>
              <a:spcAft>
                <a:spcPts val="0"/>
              </a:spcAft>
              <a:buNone/>
            </a:pPr>
            <a:r>
              <a:rPr lang="en-US" altLang="x-none" sz="3200" strike="noStrike" noProof="1" dirty="0">
                <a:solidFill>
                  <a:srgbClr val="0000CC"/>
                </a:solidFill>
                <a:ea typeface="宋体" panose="02010600030101010101" pitchFamily="2" charset="-122"/>
              </a:rPr>
              <a:t>for any X</a:t>
            </a:r>
            <a:r>
              <a:rPr lang="en-US" altLang="x-none" sz="3200" strike="noStrike" noProof="1" dirty="0">
                <a:solidFill>
                  <a:srgbClr val="0000CC"/>
                </a:solidFill>
                <a:ea typeface="宋体" panose="02010600030101010101" pitchFamily="2" charset="-122"/>
                <a:sym typeface="Symbol" panose="05050102010706020507" pitchFamily="2" charset="2"/>
              </a:rPr>
              <a:t></a:t>
            </a:r>
            <a:r>
              <a:rPr lang="en-US" altLang="x-none" sz="3200" strike="noStrike" noProof="1" dirty="0">
                <a:solidFill>
                  <a:srgbClr val="0000CC"/>
                </a:solidFill>
                <a:ea typeface="宋体" panose="02010600030101010101" pitchFamily="2" charset="-122"/>
              </a:rPr>
              <a:t>A in F</a:t>
            </a:r>
            <a:r>
              <a:rPr lang="en-US" altLang="x-none" sz="3200" strike="noStrike" baseline="30000" noProof="1" dirty="0">
                <a:solidFill>
                  <a:srgbClr val="0000CC"/>
                </a:solidFill>
                <a:ea typeface="宋体" panose="02010600030101010101" pitchFamily="2" charset="-122"/>
              </a:rPr>
              <a:t>+</a:t>
            </a:r>
            <a:r>
              <a:rPr lang="en-US" altLang="x-none" sz="3200" strike="noStrike" noProof="1" dirty="0">
                <a:solidFill>
                  <a:srgbClr val="0000CC"/>
                </a:solidFill>
                <a:ea typeface="宋体" panose="02010600030101010101" pitchFamily="2" charset="-122"/>
              </a:rPr>
              <a:t> </a:t>
            </a:r>
            <a:endParaRPr lang="en-US" altLang="x-none" sz="3200" strike="noStrike" noProof="1" dirty="0">
              <a:solidFill>
                <a:srgbClr val="0000CC"/>
              </a:solidFill>
              <a:ea typeface="宋体" panose="02010600030101010101" pitchFamily="2" charset="-122"/>
            </a:endParaRPr>
          </a:p>
          <a:p>
            <a:pPr marL="1371600" lvl="3" indent="0" eaLnBrk="1" fontAlgn="base" hangingPunct="1">
              <a:lnSpc>
                <a:spcPct val="115000"/>
              </a:lnSpc>
              <a:spcBef>
                <a:spcPts val="20"/>
              </a:spcBef>
              <a:spcAft>
                <a:spcPts val="0"/>
              </a:spcAft>
              <a:buNone/>
            </a:pPr>
            <a:r>
              <a:rPr lang="en-US" altLang="x-none" sz="3200" strike="noStrike" noProof="1" dirty="0">
                <a:solidFill>
                  <a:srgbClr val="0000CC"/>
                </a:solidFill>
                <a:ea typeface="宋体" panose="02010600030101010101" pitchFamily="2" charset="-122"/>
              </a:rPr>
              <a:t>{</a:t>
            </a:r>
            <a:endParaRPr lang="en-US" altLang="x-none" sz="3200" strike="noStrike" noProof="1" dirty="0">
              <a:solidFill>
                <a:srgbClr val="0000CC"/>
              </a:solidFill>
              <a:ea typeface="宋体" panose="02010600030101010101" pitchFamily="2" charset="-122"/>
            </a:endParaRPr>
          </a:p>
          <a:p>
            <a:pPr marL="1828800" lvl="4" indent="0" eaLnBrk="1" fontAlgn="base" hangingPunct="1">
              <a:lnSpc>
                <a:spcPct val="115000"/>
              </a:lnSpc>
              <a:spcBef>
                <a:spcPts val="20"/>
              </a:spcBef>
              <a:spcAft>
                <a:spcPts val="0"/>
              </a:spcAft>
              <a:buNone/>
            </a:pPr>
            <a:r>
              <a:rPr lang="en-US" altLang="x-none" sz="3200" strike="noStrike" noProof="1" dirty="0">
                <a:solidFill>
                  <a:srgbClr val="0000CC"/>
                </a:solidFill>
                <a:ea typeface="宋体" panose="02010600030101010101" pitchFamily="2" charset="-122"/>
              </a:rPr>
              <a:t>if (</a:t>
            </a:r>
            <a:r>
              <a:rPr lang="en-US" altLang="x-none" sz="3200" strike="noStrike" noProof="1" dirty="0">
                <a:solidFill>
                  <a:srgbClr val="FF0000"/>
                </a:solidFill>
                <a:ea typeface="宋体" panose="02010600030101010101" pitchFamily="2" charset="-122"/>
              </a:rPr>
              <a:t>A is a single non-prime </a:t>
            </a:r>
            <a:endParaRPr lang="en-US" altLang="x-none" sz="3200" strike="noStrike" noProof="1" dirty="0">
              <a:solidFill>
                <a:srgbClr val="FF0000"/>
              </a:solidFill>
              <a:ea typeface="宋体" panose="02010600030101010101" pitchFamily="2" charset="-122"/>
            </a:endParaRPr>
          </a:p>
          <a:p>
            <a:pPr marL="2286000" lvl="5" indent="0" eaLnBrk="1" fontAlgn="base" hangingPunct="1">
              <a:lnSpc>
                <a:spcPct val="115000"/>
              </a:lnSpc>
              <a:spcBef>
                <a:spcPts val="20"/>
              </a:spcBef>
              <a:spcAft>
                <a:spcPts val="0"/>
              </a:spcAft>
              <a:buNone/>
            </a:pPr>
            <a:r>
              <a:rPr lang="en-US" altLang="x-none" sz="3200" strike="noStrike" noProof="1" dirty="0">
                <a:solidFill>
                  <a:srgbClr val="FF0000"/>
                </a:solidFill>
                <a:ea typeface="宋体" panose="02010600030101010101" pitchFamily="2" charset="-122"/>
              </a:rPr>
              <a:t>attribute not in X</a:t>
            </a:r>
            <a:r>
              <a:rPr lang="en-US" altLang="x-none" sz="3200" strike="noStrike" noProof="1" dirty="0">
                <a:solidFill>
                  <a:srgbClr val="0000CC"/>
                </a:solidFill>
                <a:ea typeface="宋体" panose="02010600030101010101" pitchFamily="2" charset="-122"/>
              </a:rPr>
              <a:t>) </a:t>
            </a:r>
            <a:endParaRPr lang="en-US" altLang="x-none" sz="3200" strike="noStrike" noProof="1" dirty="0">
              <a:solidFill>
                <a:srgbClr val="0000CC"/>
              </a:solidFill>
              <a:ea typeface="宋体" panose="02010600030101010101" pitchFamily="2" charset="-122"/>
            </a:endParaRPr>
          </a:p>
          <a:p>
            <a:pPr marL="1828800" lvl="4" indent="0" eaLnBrk="1" fontAlgn="base" hangingPunct="1">
              <a:lnSpc>
                <a:spcPct val="115000"/>
              </a:lnSpc>
              <a:spcBef>
                <a:spcPts val="20"/>
              </a:spcBef>
              <a:spcAft>
                <a:spcPts val="0"/>
              </a:spcAft>
              <a:buNone/>
            </a:pPr>
            <a:r>
              <a:rPr lang="en-US" altLang="x-none" sz="3200" strike="noStrike" noProof="1" dirty="0">
                <a:solidFill>
                  <a:srgbClr val="0000CC"/>
                </a:solidFill>
                <a:ea typeface="宋体" panose="02010600030101010101" pitchFamily="2" charset="-122"/>
              </a:rPr>
              <a:t>then </a:t>
            </a:r>
            <a:endParaRPr lang="en-US" altLang="x-none" sz="3200" strike="noStrike" noProof="1" dirty="0">
              <a:solidFill>
                <a:srgbClr val="0000CC"/>
              </a:solidFill>
              <a:ea typeface="宋体" panose="02010600030101010101" pitchFamily="2" charset="-122"/>
            </a:endParaRPr>
          </a:p>
          <a:p>
            <a:pPr marL="2286000" lvl="5" indent="0" eaLnBrk="1" fontAlgn="base" hangingPunct="1">
              <a:lnSpc>
                <a:spcPct val="115000"/>
              </a:lnSpc>
              <a:spcBef>
                <a:spcPts val="20"/>
              </a:spcBef>
              <a:spcAft>
                <a:spcPts val="0"/>
              </a:spcAft>
              <a:buNone/>
            </a:pPr>
            <a:r>
              <a:rPr lang="en-US" altLang="x-none" sz="3200" strike="noStrike" noProof="1" dirty="0">
                <a:solidFill>
                  <a:srgbClr val="FF0000"/>
                </a:solidFill>
                <a:ea typeface="宋体" panose="02010600030101010101" pitchFamily="2" charset="-122"/>
              </a:rPr>
              <a:t>X must be a superkey for T</a:t>
            </a:r>
            <a:r>
              <a:rPr lang="en-US" altLang="x-none" sz="3200" strike="noStrike" noProof="1" dirty="0">
                <a:solidFill>
                  <a:srgbClr val="0000CC"/>
                </a:solidFill>
                <a:ea typeface="宋体" panose="02010600030101010101" pitchFamily="2" charset="-122"/>
              </a:rPr>
              <a:t>;</a:t>
            </a:r>
            <a:endParaRPr lang="en-US" altLang="x-none" sz="3200" strike="noStrike" noProof="1" dirty="0">
              <a:solidFill>
                <a:srgbClr val="0000CC"/>
              </a:solidFill>
              <a:ea typeface="宋体" panose="02010600030101010101" pitchFamily="2" charset="-122"/>
            </a:endParaRPr>
          </a:p>
          <a:p>
            <a:pPr marL="1371600" lvl="3" indent="0" eaLnBrk="1" fontAlgn="base" hangingPunct="1">
              <a:lnSpc>
                <a:spcPct val="115000"/>
              </a:lnSpc>
              <a:spcBef>
                <a:spcPts val="20"/>
              </a:spcBef>
              <a:spcAft>
                <a:spcPts val="0"/>
              </a:spcAft>
              <a:buNone/>
            </a:pPr>
            <a:r>
              <a:rPr lang="en-US" altLang="x-none" sz="3200" u="sng" strike="noStrike" noProof="1" dirty="0">
                <a:solidFill>
                  <a:srgbClr val="0000CC"/>
                </a:solidFill>
                <a:ea typeface="宋体" panose="02010600030101010101" pitchFamily="2" charset="-122"/>
              </a:rPr>
              <a:t>}</a:t>
            </a:r>
            <a:endParaRPr lang="en-US" altLang="x-none" sz="3200" u="sng" strike="noStrike" noProof="1" dirty="0">
              <a:solidFill>
                <a:srgbClr val="0000CC"/>
              </a:solidFill>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944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944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9444" name="Rectangle 3"/>
          <p:cNvSpPr>
            <a:spLocks noGrp="1"/>
          </p:cNvSpPr>
          <p:nvPr>
            <p:ph type="body"/>
          </p:nvPr>
        </p:nvSpPr>
        <p:spPr>
          <a:xfrm>
            <a:off x="1588" y="1588"/>
            <a:ext cx="9109075" cy="6884987"/>
          </a:xfrm>
          <a:solidFill>
            <a:schemeClr val="bg1"/>
          </a:solidFill>
          <a:ln>
            <a:solidFill>
              <a:srgbClr val="FF0000"/>
            </a:solidFill>
            <a:miter/>
          </a:ln>
        </p:spPr>
        <p:txBody>
          <a:bodyPr wrap="square" lIns="90170" tIns="46990" rIns="90170" bIns="46990" anchor="t"/>
          <a:p>
            <a:pPr lvl="0" eaLnBrk="1" hangingPunct="1"/>
            <a:r>
              <a:rPr lang="en-US" altLang="x-none" sz="3200" dirty="0">
                <a:solidFill>
                  <a:schemeClr val="tx2"/>
                </a:solidFill>
                <a:ea typeface="宋体" panose="02010600030101010101" pitchFamily="2" charset="-122"/>
              </a:rPr>
              <a:t>BCNF</a:t>
            </a:r>
            <a:r>
              <a:rPr lang="zh-CN" altLang="en-US" sz="3200" dirty="0">
                <a:solidFill>
                  <a:schemeClr val="tx2"/>
                </a:solidFill>
                <a:ea typeface="宋体" panose="02010600030101010101" pitchFamily="2" charset="-122"/>
              </a:rPr>
              <a:t>和3</a:t>
            </a:r>
            <a:r>
              <a:rPr lang="en-US" altLang="x-none" sz="3200" dirty="0">
                <a:solidFill>
                  <a:schemeClr val="tx2"/>
                </a:solidFill>
                <a:ea typeface="宋体" panose="02010600030101010101" pitchFamily="2" charset="-122"/>
              </a:rPr>
              <a:t>NF</a:t>
            </a:r>
            <a:r>
              <a:rPr lang="zh-CN" altLang="en-US" sz="3200" dirty="0">
                <a:solidFill>
                  <a:schemeClr val="tx2"/>
                </a:solidFill>
                <a:ea typeface="宋体" panose="02010600030101010101" pitchFamily="2" charset="-122"/>
              </a:rPr>
              <a:t>定义的对比</a:t>
            </a:r>
            <a:endParaRPr lang="zh-CN" altLang="en-US" sz="3200" dirty="0">
              <a:solidFill>
                <a:schemeClr val="tx2"/>
              </a:solidFill>
              <a:ea typeface="宋体" panose="02010600030101010101" pitchFamily="2" charset="-122"/>
            </a:endParaRPr>
          </a:p>
          <a:p>
            <a:pPr lvl="0" eaLnBrk="1" hangingPunct="1">
              <a:lnSpc>
                <a:spcPct val="120000"/>
              </a:lnSpc>
            </a:pPr>
            <a:r>
              <a:rPr lang="en-US" altLang="x-none" sz="3200" dirty="0">
                <a:ea typeface="宋体" panose="02010600030101010101" pitchFamily="2" charset="-122"/>
              </a:rPr>
              <a:t>BCNF</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for any FD X</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A in F</a:t>
            </a:r>
            <a:r>
              <a:rPr lang="en-US" altLang="x-none" sz="3200" baseline="30000" dirty="0">
                <a:ea typeface="宋体" panose="02010600030101010101" pitchFamily="2" charset="-122"/>
              </a:rPr>
              <a:t>+</a:t>
            </a:r>
            <a:r>
              <a:rPr lang="en-US" altLang="x-none" sz="3200" dirty="0">
                <a:ea typeface="宋体" panose="02010600030101010101" pitchFamily="2" charset="-122"/>
              </a:rPr>
              <a:t> that lies in T (all attributes of X and A in T), if A is </a:t>
            </a:r>
            <a:r>
              <a:rPr lang="en-US" altLang="x-none" sz="3200" u="sng" dirty="0">
                <a:solidFill>
                  <a:srgbClr val="FF0000"/>
                </a:solidFill>
                <a:ea typeface="宋体" panose="02010600030101010101" pitchFamily="2" charset="-122"/>
              </a:rPr>
              <a:t>a single attribute</a:t>
            </a:r>
            <a:r>
              <a:rPr lang="en-US" altLang="x-none" sz="3200" dirty="0">
                <a:ea typeface="宋体" panose="02010600030101010101" pitchFamily="2" charset="-122"/>
              </a:rPr>
              <a:t> not in X, then X must be a superkey for T</a:t>
            </a:r>
            <a:endParaRPr lang="en-US" altLang="x-none" sz="3200" dirty="0">
              <a:ea typeface="宋体" panose="02010600030101010101" pitchFamily="2" charset="-122"/>
            </a:endParaRPr>
          </a:p>
          <a:p>
            <a:pPr lvl="0" eaLnBrk="1" hangingPunct="1">
              <a:lnSpc>
                <a:spcPct val="120000"/>
              </a:lnSpc>
            </a:pPr>
            <a:r>
              <a:rPr lang="en-US" altLang="x-none" sz="3200" u="sng" dirty="0">
                <a:ea typeface="宋体" panose="02010600030101010101" pitchFamily="2" charset="-122"/>
              </a:rPr>
              <a:t>3NF</a:t>
            </a:r>
            <a:endParaRPr lang="en-US" altLang="x-none" sz="3200" u="sng"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for any FD X</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A implied by F that lies in T, if A is </a:t>
            </a:r>
            <a:r>
              <a:rPr lang="en-US" altLang="x-none" sz="3200" u="sng" dirty="0">
                <a:solidFill>
                  <a:srgbClr val="FF0000"/>
                </a:solidFill>
                <a:ea typeface="宋体" panose="02010600030101010101" pitchFamily="2" charset="-122"/>
              </a:rPr>
              <a:t>a single non-prime attribute</a:t>
            </a:r>
            <a:r>
              <a:rPr lang="en-US" altLang="x-none" sz="3200" dirty="0">
                <a:ea typeface="宋体" panose="02010600030101010101" pitchFamily="2" charset="-122"/>
              </a:rPr>
              <a:t> not in X, then X must be a superkey for T.</a:t>
            </a:r>
            <a:endParaRPr lang="en-US" altLang="x-none" sz="3200" dirty="0">
              <a:ea typeface="宋体" panose="02010600030101010101" pitchFamily="2" charset="-122"/>
            </a:endParaRPr>
          </a:p>
        </p:txBody>
      </p:sp>
      <p:sp>
        <p:nvSpPr>
          <p:cNvPr id="189445" name="动作按钮: 前进或下一项 187397">
            <a:hlinkClick r:id="rId1" action="ppaction://hlinksldjump"/>
          </p:cNvPr>
          <p:cNvSpPr/>
          <p:nvPr/>
        </p:nvSpPr>
        <p:spPr>
          <a:xfrm>
            <a:off x="8029575" y="404813"/>
            <a:ext cx="647700" cy="431800"/>
          </a:xfrm>
          <a:prstGeom prst="actionButtonForwardNext">
            <a:avLst/>
          </a:prstGeom>
          <a:noFill/>
          <a:ln w="19050" cap="flat" cmpd="sng">
            <a:solidFill>
              <a:srgbClr val="996600"/>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806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806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8068"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88070" name="内容占位符 88069"/>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8151" name="Text Box 85"/>
          <p:cNvSpPr txBox="1"/>
          <p:nvPr/>
        </p:nvSpPr>
        <p:spPr>
          <a:xfrm>
            <a:off x="323850" y="5573713"/>
            <a:ext cx="2879725"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88153" name="Text Box 86"/>
          <p:cNvSpPr txBox="1"/>
          <p:nvPr/>
        </p:nvSpPr>
        <p:spPr>
          <a:xfrm>
            <a:off x="3419475" y="5554663"/>
            <a:ext cx="2879725" cy="538162"/>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r>
              <a:rPr lang="en-US" altLang="x-none" sz="2800" b="1" dirty="0">
                <a:solidFill>
                  <a:srgbClr val="FF0000"/>
                </a:solidFill>
                <a:latin typeface="Arial" panose="020B0604020202020204" pitchFamily="34" charset="0"/>
                <a:ea typeface="宋体" panose="02010600030101010101" pitchFamily="2" charset="-122"/>
              </a:rPr>
              <a:t>Sno → Dept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8153"/>
                                        </p:tgtEl>
                                        <p:attrNameLst>
                                          <p:attrName>style.visibility</p:attrName>
                                        </p:attrNameLst>
                                      </p:cBhvr>
                                      <p:to>
                                        <p:strVal val="visible"/>
                                      </p:to>
                                    </p:set>
                                    <p:anim calcmode="lin" valueType="num">
                                      <p:cBhvr>
                                        <p:cTn id="7" dur="500" fill="hold"/>
                                        <p:tgtEl>
                                          <p:spTgt spid="88153"/>
                                        </p:tgtEl>
                                        <p:attrNameLst>
                                          <p:attrName>ppt_x</p:attrName>
                                        </p:attrNameLst>
                                      </p:cBhvr>
                                      <p:tavLst>
                                        <p:tav tm="0">
                                          <p:val>
                                            <p:strVal val="#ppt_x"/>
                                          </p:val>
                                        </p:tav>
                                        <p:tav tm="100000">
                                          <p:val>
                                            <p:strVal val="#ppt_x"/>
                                          </p:val>
                                        </p:tav>
                                      </p:tavLst>
                                    </p:anim>
                                    <p:anim calcmode="lin" valueType="num">
                                      <p:cBhvr>
                                        <p:cTn id="8" dur="500" fill="hold"/>
                                        <p:tgtEl>
                                          <p:spTgt spid="881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53"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046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046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046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90469" name="Rectangle 3"/>
          <p:cNvSpPr>
            <a:spLocks noGrp="1"/>
          </p:cNvSpPr>
          <p:nvPr>
            <p:ph type="body"/>
          </p:nvPr>
        </p:nvSpPr>
        <p:spPr>
          <a:xfrm>
            <a:off x="314325" y="838200"/>
            <a:ext cx="8651875" cy="3598863"/>
          </a:xfrm>
        </p:spPr>
        <p:txBody>
          <a:bodyPr wrap="square" anchor="t"/>
          <a:p>
            <a:pPr lvl="0" eaLnBrk="1" hangingPunct="1"/>
            <a:r>
              <a:rPr lang="en-US" altLang="x-none" sz="3000" dirty="0">
                <a:ea typeface="宋体" panose="02010600030101010101" pitchFamily="2" charset="-122"/>
              </a:rPr>
              <a:t>Example 6.8.6 (Figure 6.29)</a:t>
            </a:r>
            <a:endParaRPr lang="en-US" altLang="x-none" sz="3000" dirty="0">
              <a:ea typeface="宋体" panose="02010600030101010101" pitchFamily="2" charset="-122"/>
            </a:endParaRPr>
          </a:p>
          <a:p>
            <a:pPr lvl="1" indent="-285750" eaLnBrk="1" hangingPunct="1"/>
            <a:r>
              <a:rPr lang="en-US" altLang="x-none" sz="3000" dirty="0">
                <a:ea typeface="宋体" panose="02010600030101010101" pitchFamily="2" charset="-122"/>
              </a:rPr>
              <a:t>Each of the tables in this schema is in BCNF, and therefore in 3NF.</a:t>
            </a:r>
            <a:endParaRPr lang="en-US" altLang="x-none" sz="3000" dirty="0">
              <a:ea typeface="宋体" panose="02010600030101010101" pitchFamily="2" charset="-122"/>
            </a:endParaRPr>
          </a:p>
          <a:p>
            <a:pPr lvl="1" indent="-285750" eaLnBrk="1" hangingPunct="1"/>
            <a:endParaRPr lang="en-US" altLang="x-none" sz="3000" dirty="0">
              <a:ea typeface="宋体" panose="02010600030101010101" pitchFamily="2" charset="-122"/>
            </a:endParaRPr>
          </a:p>
          <a:p>
            <a:pPr lvl="0" eaLnBrk="1" hangingPunct="1"/>
            <a:r>
              <a:rPr lang="en-US" altLang="x-none" sz="3000" dirty="0">
                <a:ea typeface="宋体" panose="02010600030101010101" pitchFamily="2" charset="-122"/>
              </a:rPr>
              <a:t>Example 6.8.7 (Figure 6.28)</a:t>
            </a:r>
            <a:endParaRPr lang="en-US" altLang="x-none" sz="3000" dirty="0">
              <a:ea typeface="宋体" panose="02010600030101010101" pitchFamily="2" charset="-122"/>
            </a:endParaRPr>
          </a:p>
          <a:p>
            <a:pPr lvl="1" indent="-285750" eaLnBrk="1" hangingPunct="1"/>
            <a:r>
              <a:rPr lang="en-US" altLang="x-none" sz="3000" dirty="0">
                <a:ea typeface="宋体" panose="02010600030101010101" pitchFamily="2" charset="-122"/>
              </a:rPr>
              <a:t>This table is in 3NF but not in BCNF.</a:t>
            </a:r>
            <a:endParaRPr lang="en-US" altLang="x-none" sz="3000" dirty="0">
              <a:ea typeface="宋体" panose="02010600030101010101" pitchFamily="2" charset="-122"/>
            </a:endParaRPr>
          </a:p>
        </p:txBody>
      </p:sp>
      <p:sp>
        <p:nvSpPr>
          <p:cNvPr id="188423" name="Text Box 5"/>
          <p:cNvSpPr txBox="1"/>
          <p:nvPr/>
        </p:nvSpPr>
        <p:spPr>
          <a:xfrm>
            <a:off x="323533" y="5013008"/>
            <a:ext cx="8570912" cy="606425"/>
          </a:xfrm>
          <a:prstGeom prst="rect">
            <a:avLst/>
          </a:prstGeom>
          <a:solidFill>
            <a:srgbClr val="CCFFCC"/>
          </a:solidFill>
          <a:ln w="25400" cap="flat" cmpd="sng">
            <a:solidFill>
              <a:srgbClr val="0000FF"/>
            </a:solidFill>
            <a:prstDash val="solid"/>
            <a:miter/>
            <a:headEnd type="none" w="med" len="med"/>
            <a:tailEnd type="none" w="med" len="med"/>
          </a:ln>
        </p:spPr>
        <p:txBody>
          <a:bodyPr wrap="square" lIns="90170" tIns="46990" rIns="90170" bIns="46990" anchor="t">
            <a:spAutoFit/>
          </a:bodyPr>
          <a:p>
            <a:pPr lvl="0">
              <a:spcBef>
                <a:spcPct val="50000"/>
              </a:spcBef>
            </a:pPr>
            <a:r>
              <a:rPr lang="en-US" altLang="x-none" sz="3200" b="1" dirty="0">
                <a:solidFill>
                  <a:srgbClr val="FF0000"/>
                </a:solidFill>
                <a:latin typeface="Arial" panose="020B0604020202020204" pitchFamily="34" charset="0"/>
                <a:ea typeface="宋体" panose="02010600030101010101" pitchFamily="2" charset="-122"/>
              </a:rPr>
              <a:t>Theorem:  If table T is BCNF, then T is 3NF.</a:t>
            </a:r>
            <a:endParaRPr lang="en-US" altLang="x-none"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23"/>
                                        </p:tgtEl>
                                        <p:attrNameLst>
                                          <p:attrName>style.visibility</p:attrName>
                                        </p:attrNameLst>
                                      </p:cBhvr>
                                      <p:to>
                                        <p:strVal val="visible"/>
                                      </p:to>
                                    </p:set>
                                    <p:animEffect transition="in" filter="blinds(horizontal)">
                                      <p:cBhvr>
                                        <p:cTn id="7" dur="500"/>
                                        <p:tgtEl>
                                          <p:spTgt spid="188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3"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14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14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1492"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91493" name="Rectangle 3"/>
          <p:cNvSpPr>
            <a:spLocks noGrp="1"/>
          </p:cNvSpPr>
          <p:nvPr>
            <p:ph type="body"/>
          </p:nvPr>
        </p:nvSpPr>
        <p:spPr>
          <a:xfrm>
            <a:off x="241300" y="838200"/>
            <a:ext cx="8651875" cy="4876800"/>
          </a:xfrm>
        </p:spPr>
        <p:txBody>
          <a:bodyPr wrap="square" anchor="t"/>
          <a:p>
            <a:pPr marL="533400" lvl="0" indent="-533400" eaLnBrk="1" hangingPunct="1">
              <a:lnSpc>
                <a:spcPct val="140000"/>
              </a:lnSpc>
            </a:pPr>
            <a:r>
              <a:rPr lang="en-US" altLang="x-none" sz="3200" dirty="0">
                <a:ea typeface="宋体" panose="02010600030101010101" pitchFamily="2" charset="-122"/>
              </a:rPr>
              <a:t>Example 6.8.8 </a:t>
            </a:r>
            <a:r>
              <a:rPr lang="en-US" altLang="x-none" sz="3200" dirty="0">
                <a:solidFill>
                  <a:schemeClr val="accent2"/>
                </a:solidFill>
                <a:ea typeface="宋体" panose="02010600030101010101" pitchFamily="2" charset="-122"/>
              </a:rPr>
              <a:t>Head(T) = {A,B,C,D}, and FD set F as follows: F =</a:t>
            </a:r>
            <a:r>
              <a:rPr lang="zh-CN" altLang="en-US" sz="3200" dirty="0">
                <a:solidFill>
                  <a:schemeClr val="accent2"/>
                </a:solidFill>
                <a:ea typeface="宋体" panose="02010600030101010101" pitchFamily="2" charset="-122"/>
              </a:rPr>
              <a:t> </a:t>
            </a:r>
            <a:r>
              <a:rPr lang="en-US" altLang="x-none" sz="3200" dirty="0">
                <a:solidFill>
                  <a:schemeClr val="accent2"/>
                </a:solidFill>
                <a:ea typeface="宋体" panose="02010600030101010101" pitchFamily="2" charset="-122"/>
              </a:rPr>
              <a:t>{AB</a:t>
            </a:r>
            <a:r>
              <a:rPr lang="en-US" altLang="x-none" sz="3200" dirty="0">
                <a:solidFill>
                  <a:schemeClr val="accent2"/>
                </a:solidFill>
                <a:ea typeface="宋体" panose="02010600030101010101" pitchFamily="2" charset="-122"/>
                <a:sym typeface="Symbol" panose="05050102010706020507" pitchFamily="2" charset="2"/>
              </a:rPr>
              <a:t>CD, DB}</a:t>
            </a:r>
            <a:endParaRPr lang="en-US" altLang="x-none" sz="3200" dirty="0">
              <a:solidFill>
                <a:schemeClr val="accent2"/>
              </a:solidFill>
              <a:ea typeface="宋体" panose="02010600030101010101" pitchFamily="2" charset="-122"/>
              <a:sym typeface="Symbol" panose="05050102010706020507" pitchFamily="2" charset="2"/>
            </a:endParaRPr>
          </a:p>
          <a:p>
            <a:pPr marL="990600" lvl="1" indent="-533400" eaLnBrk="1" hangingPunct="1">
              <a:lnSpc>
                <a:spcPct val="140000"/>
              </a:lnSpc>
              <a:buAutoNum type="arabicParenR"/>
            </a:pPr>
            <a:r>
              <a:rPr lang="en-US" altLang="x-none" sz="3200" dirty="0">
                <a:ea typeface="宋体" panose="02010600030101010101" pitchFamily="2" charset="-122"/>
                <a:sym typeface="Symbol" panose="05050102010706020507" pitchFamily="2" charset="2"/>
              </a:rPr>
              <a:t>Find candidate key for table T</a:t>
            </a:r>
            <a:endParaRPr lang="en-US" altLang="x-none" sz="3200" dirty="0">
              <a:ea typeface="宋体" panose="02010600030101010101" pitchFamily="2" charset="-122"/>
              <a:sym typeface="Symbol" panose="05050102010706020507" pitchFamily="2" charset="2"/>
            </a:endParaRPr>
          </a:p>
          <a:p>
            <a:pPr marL="990600" lvl="1" indent="-533400" eaLnBrk="1" hangingPunct="1">
              <a:lnSpc>
                <a:spcPct val="140000"/>
              </a:lnSpc>
              <a:buAutoNum type="arabicParenR"/>
            </a:pPr>
            <a:r>
              <a:rPr lang="en-US" altLang="x-none" sz="3200" dirty="0">
                <a:ea typeface="宋体" panose="02010600030101010101" pitchFamily="2" charset="-122"/>
                <a:sym typeface="Symbol" panose="05050102010706020507" pitchFamily="2" charset="2"/>
              </a:rPr>
              <a:t>Table T is 3NF ?</a:t>
            </a:r>
            <a:endParaRPr lang="en-US" altLang="x-none" sz="3200" dirty="0">
              <a:ea typeface="宋体" panose="02010600030101010101" pitchFamily="2" charset="-122"/>
              <a:sym typeface="Symbol" panose="05050102010706020507" pitchFamily="2" charset="2"/>
            </a:endParaRPr>
          </a:p>
          <a:p>
            <a:pPr marL="990600" lvl="1" indent="-533400" eaLnBrk="1" hangingPunct="1">
              <a:lnSpc>
                <a:spcPct val="140000"/>
              </a:lnSpc>
              <a:buAutoNum type="arabicParenR"/>
            </a:pPr>
            <a:r>
              <a:rPr lang="en-US" altLang="x-none" sz="3200" dirty="0">
                <a:ea typeface="宋体" panose="02010600030101010101" pitchFamily="2" charset="-122"/>
                <a:sym typeface="Symbol" panose="05050102010706020507" pitchFamily="2" charset="2"/>
              </a:rPr>
              <a:t>Table T is BCNF ?</a:t>
            </a:r>
            <a:endParaRPr lang="en-US" altLang="x-none" sz="3200" dirty="0">
              <a:ea typeface="宋体" panose="02010600030101010101" pitchFamily="2" charset="-122"/>
              <a:sym typeface="Symbol" panose="05050102010706020507" pitchFamily="2" charset="2"/>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14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14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1492" name="Rectangle 2"/>
          <p:cNvSpPr>
            <a:spLocks noGrp="1"/>
          </p:cNvSpPr>
          <p:nvPr>
            <p:ph type="title"/>
          </p:nvPr>
        </p:nvSpPr>
        <p:spPr/>
        <p:txBody>
          <a:bodyPr wrap="square" anchor="ctr"/>
          <a:p>
            <a:pPr lvl="0" algn="l" eaLnBrk="1" hangingPunct="1"/>
            <a:r>
              <a:rPr lang="en-US" altLang="x-none" sz="2800" dirty="0">
                <a:ea typeface="宋体" panose="02010600030101010101" pitchFamily="2" charset="-122"/>
                <a:sym typeface="+mn-ea"/>
              </a:rPr>
              <a:t>Exp 6.8.8: </a:t>
            </a:r>
            <a:r>
              <a:rPr lang="en-US" altLang="x-none" sz="2800" dirty="0">
                <a:solidFill>
                  <a:schemeClr val="accent2"/>
                </a:solidFill>
                <a:ea typeface="宋体" panose="02010600030101010101" pitchFamily="2" charset="-122"/>
                <a:sym typeface="+mn-ea"/>
              </a:rPr>
              <a:t>Head(T) = {A,B,C,D}, F =</a:t>
            </a:r>
            <a:r>
              <a:rPr lang="zh-CN" altLang="en-US" sz="2800" dirty="0">
                <a:solidFill>
                  <a:schemeClr val="accent2"/>
                </a:solidFill>
                <a:ea typeface="宋体" panose="02010600030101010101" pitchFamily="2" charset="-122"/>
                <a:sym typeface="+mn-ea"/>
              </a:rPr>
              <a:t> </a:t>
            </a:r>
            <a:r>
              <a:rPr lang="en-US" altLang="x-none" sz="2800" dirty="0">
                <a:solidFill>
                  <a:schemeClr val="accent2"/>
                </a:solidFill>
                <a:ea typeface="宋体" panose="02010600030101010101" pitchFamily="2" charset="-122"/>
                <a:sym typeface="+mn-ea"/>
              </a:rPr>
              <a:t>{AB</a:t>
            </a:r>
            <a:r>
              <a:rPr lang="en-US" altLang="x-none" sz="2800" dirty="0">
                <a:solidFill>
                  <a:schemeClr val="accent2"/>
                </a:solidFill>
                <a:ea typeface="宋体" panose="02010600030101010101" pitchFamily="2" charset="-122"/>
                <a:sym typeface="Symbol" panose="05050102010706020507" pitchFamily="2" charset="2"/>
              </a:rPr>
              <a:t>CD, DB}</a:t>
            </a:r>
            <a:endParaRPr lang="en-US" altLang="x-none" sz="2800" dirty="0">
              <a:ea typeface="宋体" panose="02010600030101010101" pitchFamily="2" charset="-122"/>
            </a:endParaRPr>
          </a:p>
        </p:txBody>
      </p:sp>
      <p:sp>
        <p:nvSpPr>
          <p:cNvPr id="191493" name="Rectangle 3"/>
          <p:cNvSpPr>
            <a:spLocks noGrp="1"/>
          </p:cNvSpPr>
          <p:nvPr>
            <p:ph type="body"/>
          </p:nvPr>
        </p:nvSpPr>
        <p:spPr>
          <a:xfrm>
            <a:off x="241300" y="694690"/>
            <a:ext cx="8651875" cy="518160"/>
          </a:xfrm>
        </p:spPr>
        <p:txBody>
          <a:bodyPr wrap="square" anchor="t">
            <a:spAutoFit/>
          </a:bodyPr>
          <a:p>
            <a:pPr marL="0" lvl="0" indent="0" eaLnBrk="1" hangingPunct="1">
              <a:lnSpc>
                <a:spcPct val="100000"/>
              </a:lnSpc>
              <a:spcBef>
                <a:spcPts val="20"/>
              </a:spcBef>
              <a:spcAft>
                <a:spcPts val="0"/>
              </a:spcAft>
              <a:buNone/>
            </a:pPr>
            <a:r>
              <a:rPr lang="en-US" altLang="x-none" dirty="0">
                <a:ea typeface="宋体" panose="02010600030101010101" pitchFamily="2" charset="-122"/>
                <a:sym typeface="Symbol" panose="05050102010706020507" pitchFamily="2" charset="2"/>
              </a:rPr>
              <a:t>1) Find candidate key for table T ?</a:t>
            </a:r>
            <a:endParaRPr lang="en-US" altLang="x-none" dirty="0">
              <a:ea typeface="宋体" panose="02010600030101010101" pitchFamily="2" charset="-122"/>
              <a:sym typeface="Symbol" panose="05050102010706020507" pitchFamily="2" charset="2"/>
            </a:endParaRPr>
          </a:p>
        </p:txBody>
      </p:sp>
      <p:grpSp>
        <p:nvGrpSpPr>
          <p:cNvPr id="6" name="组合 5"/>
          <p:cNvGrpSpPr/>
          <p:nvPr/>
        </p:nvGrpSpPr>
        <p:grpSpPr>
          <a:xfrm>
            <a:off x="241300" y="3046095"/>
            <a:ext cx="8651875" cy="2449195"/>
            <a:chOff x="380" y="3102"/>
            <a:chExt cx="13625" cy="3857"/>
          </a:xfrm>
        </p:grpSpPr>
        <p:sp>
          <p:nvSpPr>
            <p:cNvPr id="2" name="Rectangle 3"/>
            <p:cNvSpPr>
              <a:spLocks noGrp="1"/>
            </p:cNvSpPr>
            <p:nvPr/>
          </p:nvSpPr>
          <p:spPr>
            <a:xfrm>
              <a:off x="380" y="3102"/>
              <a:ext cx="13625" cy="816"/>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eaLnBrk="1" hangingPunct="1">
                <a:lnSpc>
                  <a:spcPct val="100000"/>
                </a:lnSpc>
                <a:spcBef>
                  <a:spcPts val="20"/>
                </a:spcBef>
                <a:spcAft>
                  <a:spcPts val="0"/>
                </a:spcAft>
                <a:buNone/>
              </a:pPr>
              <a:r>
                <a:rPr lang="en-US" altLang="x-none" dirty="0">
                  <a:ea typeface="宋体" panose="02010600030101010101" pitchFamily="2" charset="-122"/>
                  <a:sym typeface="Symbol" panose="05050102010706020507" pitchFamily="2" charset="2"/>
                </a:rPr>
                <a:t>2) Table T is 3NF ?</a:t>
              </a:r>
              <a:endParaRPr lang="en-US" altLang="x-none" dirty="0">
                <a:ea typeface="宋体" panose="02010600030101010101" pitchFamily="2" charset="-122"/>
                <a:sym typeface="Symbol" panose="05050102010706020507" pitchFamily="2" charset="2"/>
              </a:endParaRPr>
            </a:p>
          </p:txBody>
        </p:sp>
        <p:sp>
          <p:nvSpPr>
            <p:cNvPr id="3" name="Rectangle 3"/>
            <p:cNvSpPr>
              <a:spLocks noGrp="1"/>
            </p:cNvSpPr>
            <p:nvPr/>
          </p:nvSpPr>
          <p:spPr>
            <a:xfrm>
              <a:off x="380" y="6143"/>
              <a:ext cx="13625" cy="816"/>
            </a:xfrm>
            <a:prstGeom prst="rect">
              <a:avLst/>
            </a:prstGeom>
            <a:noFill/>
            <a:ln w="9525">
              <a:noFill/>
            </a:ln>
          </p:spPr>
          <p:txBody>
            <a:bodyPr wrap="square"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marL="0" lvl="0" indent="0" eaLnBrk="1" hangingPunct="1">
                <a:lnSpc>
                  <a:spcPct val="100000"/>
                </a:lnSpc>
                <a:spcBef>
                  <a:spcPts val="20"/>
                </a:spcBef>
                <a:spcAft>
                  <a:spcPts val="0"/>
                </a:spcAft>
                <a:buNone/>
              </a:pPr>
              <a:r>
                <a:rPr lang="en-US" altLang="x-none" dirty="0">
                  <a:ea typeface="宋体" panose="02010600030101010101" pitchFamily="2" charset="-122"/>
                  <a:sym typeface="Symbol" panose="05050102010706020507" pitchFamily="2" charset="2"/>
                </a:rPr>
                <a:t>3) Table T is BCNF ?</a:t>
              </a:r>
              <a:endParaRPr lang="en-US" altLang="x-none" dirty="0">
                <a:ea typeface="宋体" panose="02010600030101010101" pitchFamily="2" charset="-122"/>
                <a:sym typeface="Symbol" panose="05050102010706020507" pitchFamily="2" charset="2"/>
              </a:endParaRPr>
            </a:p>
          </p:txBody>
        </p:sp>
      </p:grpSp>
      <p:sp>
        <p:nvSpPr>
          <p:cNvPr id="5" name="文本框 4"/>
          <p:cNvSpPr txBox="1"/>
          <p:nvPr/>
        </p:nvSpPr>
        <p:spPr>
          <a:xfrm>
            <a:off x="742315" y="1191260"/>
            <a:ext cx="2893695" cy="518160"/>
          </a:xfrm>
          <a:prstGeom prst="rect">
            <a:avLst/>
          </a:prstGeom>
          <a:noFill/>
        </p:spPr>
        <p:txBody>
          <a:bodyPr wrap="square" rtlCol="0">
            <a:spAutoFit/>
          </a:bodyPr>
          <a:p>
            <a:r>
              <a:rPr lang="en-US" altLang="zh-CN" sz="2800" b="1" u="sng">
                <a:solidFill>
                  <a:srgbClr val="0000CC"/>
                </a:solidFill>
              </a:rPr>
              <a:t>key</a:t>
            </a:r>
            <a:r>
              <a:rPr lang="en-US" altLang="zh-CN" sz="2800" b="1">
                <a:solidFill>
                  <a:srgbClr val="0000CC"/>
                </a:solidFill>
              </a:rPr>
              <a:t>:  AB  </a:t>
            </a:r>
            <a:r>
              <a:rPr lang="zh-CN" altLang="zh-CN" sz="2800" b="1">
                <a:solidFill>
                  <a:srgbClr val="0000CC"/>
                </a:solidFill>
                <a:ea typeface="宋体" panose="02010600030101010101" pitchFamily="2" charset="-122"/>
              </a:rPr>
              <a:t>和  </a:t>
            </a:r>
            <a:r>
              <a:rPr lang="en-US" altLang="zh-CN" sz="2800" b="1">
                <a:solidFill>
                  <a:srgbClr val="0000CC"/>
                </a:solidFill>
                <a:ea typeface="宋体" panose="02010600030101010101" pitchFamily="2" charset="-122"/>
              </a:rPr>
              <a:t>AD</a:t>
            </a:r>
            <a:endParaRPr lang="en-US" altLang="zh-CN" sz="2800" b="1">
              <a:solidFill>
                <a:srgbClr val="0000CC"/>
              </a:solidFill>
              <a:ea typeface="宋体" panose="02010600030101010101" pitchFamily="2" charset="-122"/>
            </a:endParaRPr>
          </a:p>
        </p:txBody>
      </p:sp>
      <p:sp>
        <p:nvSpPr>
          <p:cNvPr id="8" name="文本框 7"/>
          <p:cNvSpPr txBox="1"/>
          <p:nvPr/>
        </p:nvSpPr>
        <p:spPr>
          <a:xfrm>
            <a:off x="598805" y="1734820"/>
            <a:ext cx="7921625" cy="1159510"/>
          </a:xfrm>
          <a:prstGeom prst="rect">
            <a:avLst/>
          </a:prstGeom>
          <a:noFill/>
          <a:ln>
            <a:solidFill>
              <a:schemeClr val="accent1"/>
            </a:solidFill>
          </a:ln>
        </p:spPr>
        <p:txBody>
          <a:bodyPr wrap="square" bIns="107950" rtlCol="0">
            <a:spAutoFit/>
          </a:bodyPr>
          <a:p>
            <a:pPr algn="l">
              <a:lnSpc>
                <a:spcPct val="100000"/>
              </a:lnSpc>
              <a:spcBef>
                <a:spcPts val="0"/>
              </a:spcBef>
              <a:spcAft>
                <a:spcPts val="0"/>
              </a:spcAft>
            </a:pPr>
            <a:r>
              <a:rPr lang="en-US" altLang="zh-CN" sz="2800" b="1">
                <a:solidFill>
                  <a:srgbClr val="0000CC"/>
                </a:solidFill>
              </a:rPr>
              <a:t>        </a:t>
            </a:r>
            <a:r>
              <a:rPr lang="en-US" altLang="zh-CN" sz="2800" b="1" u="sng">
                <a:solidFill>
                  <a:srgbClr val="0000CC"/>
                </a:solidFill>
              </a:rPr>
              <a:t>prime attributes set</a:t>
            </a:r>
            <a:r>
              <a:rPr lang="en-US" altLang="zh-CN" sz="2800" b="1">
                <a:solidFill>
                  <a:srgbClr val="0000CC"/>
                </a:solidFill>
              </a:rPr>
              <a:t>:</a:t>
            </a:r>
            <a:endParaRPr lang="en-US" altLang="zh-CN" sz="2800" b="1">
              <a:solidFill>
                <a:srgbClr val="0000CC"/>
              </a:solidFill>
              <a:ea typeface="宋体" panose="02010600030101010101" pitchFamily="2" charset="-122"/>
            </a:endParaRPr>
          </a:p>
          <a:p>
            <a:pPr algn="l">
              <a:lnSpc>
                <a:spcPct val="100000"/>
              </a:lnSpc>
              <a:spcBef>
                <a:spcPts val="1200"/>
              </a:spcBef>
              <a:spcAft>
                <a:spcPts val="0"/>
              </a:spcAft>
            </a:pPr>
            <a:r>
              <a:rPr lang="en-US" altLang="zh-CN" sz="2800" b="1" u="sng">
                <a:solidFill>
                  <a:srgbClr val="0000CC"/>
                </a:solidFill>
                <a:ea typeface="宋体" panose="02010600030101010101" pitchFamily="2" charset="-122"/>
              </a:rPr>
              <a:t>non-prime attributes set</a:t>
            </a:r>
            <a:r>
              <a:rPr lang="en-US" altLang="zh-CN" sz="2800" b="1">
                <a:solidFill>
                  <a:srgbClr val="0000CC"/>
                </a:solidFill>
                <a:ea typeface="宋体" panose="02010600030101010101" pitchFamily="2" charset="-122"/>
              </a:rPr>
              <a:t>:</a:t>
            </a:r>
            <a:endParaRPr lang="en-US" altLang="zh-CN" sz="2800" b="1">
              <a:solidFill>
                <a:srgbClr val="0000CC"/>
              </a:solidFill>
              <a:ea typeface="宋体" panose="02010600030101010101" pitchFamily="2" charset="-122"/>
            </a:endParaRPr>
          </a:p>
        </p:txBody>
      </p:sp>
      <p:sp>
        <p:nvSpPr>
          <p:cNvPr id="9" name="文本框 8"/>
          <p:cNvSpPr txBox="1"/>
          <p:nvPr/>
        </p:nvSpPr>
        <p:spPr>
          <a:xfrm>
            <a:off x="4622165" y="1764030"/>
            <a:ext cx="2893695" cy="518160"/>
          </a:xfrm>
          <a:prstGeom prst="rect">
            <a:avLst/>
          </a:prstGeom>
          <a:noFill/>
        </p:spPr>
        <p:txBody>
          <a:bodyPr wrap="square" rtlCol="0">
            <a:spAutoFit/>
          </a:bodyPr>
          <a:p>
            <a:r>
              <a:rPr lang="en-US" sz="2800" b="1">
                <a:solidFill>
                  <a:srgbClr val="0000CC"/>
                </a:solidFill>
              </a:rPr>
              <a:t>{ A, B, D }</a:t>
            </a:r>
            <a:endParaRPr lang="en-US" sz="2800" b="1">
              <a:solidFill>
                <a:srgbClr val="0000CC"/>
              </a:solidFill>
              <a:ea typeface="宋体" panose="02010600030101010101" pitchFamily="2" charset="-122"/>
            </a:endParaRPr>
          </a:p>
        </p:txBody>
      </p:sp>
      <p:sp>
        <p:nvSpPr>
          <p:cNvPr id="10" name="文本框 9"/>
          <p:cNvSpPr txBox="1"/>
          <p:nvPr/>
        </p:nvSpPr>
        <p:spPr>
          <a:xfrm>
            <a:off x="4622165" y="2332990"/>
            <a:ext cx="2893695" cy="518160"/>
          </a:xfrm>
          <a:prstGeom prst="rect">
            <a:avLst/>
          </a:prstGeom>
          <a:noFill/>
        </p:spPr>
        <p:txBody>
          <a:bodyPr wrap="square" rtlCol="0">
            <a:spAutoFit/>
          </a:bodyPr>
          <a:p>
            <a:r>
              <a:rPr lang="en-US" sz="2800" b="1">
                <a:solidFill>
                  <a:srgbClr val="0000CC"/>
                </a:solidFill>
              </a:rPr>
              <a:t>{ C }</a:t>
            </a:r>
            <a:endParaRPr lang="en-US" sz="2800" b="1">
              <a:solidFill>
                <a:srgbClr val="0000CC"/>
              </a:solidFill>
              <a:ea typeface="宋体" panose="02010600030101010101" pitchFamily="2" charset="-122"/>
            </a:endParaRPr>
          </a:p>
        </p:txBody>
      </p:sp>
      <p:sp>
        <p:nvSpPr>
          <p:cNvPr id="11" name="文本框 10"/>
          <p:cNvSpPr txBox="1"/>
          <p:nvPr/>
        </p:nvSpPr>
        <p:spPr>
          <a:xfrm>
            <a:off x="598805" y="3564255"/>
            <a:ext cx="7921625" cy="1342390"/>
          </a:xfrm>
          <a:prstGeom prst="rect">
            <a:avLst/>
          </a:prstGeom>
          <a:noFill/>
          <a:ln>
            <a:solidFill>
              <a:schemeClr val="accent1"/>
            </a:solidFill>
          </a:ln>
        </p:spPr>
        <p:txBody>
          <a:bodyPr wrap="square" bIns="107950" rtlCol="0">
            <a:spAutoFit/>
          </a:bodyPr>
          <a:p>
            <a:pPr marL="572770" indent="-572770" algn="l">
              <a:lnSpc>
                <a:spcPct val="100000"/>
              </a:lnSpc>
              <a:spcBef>
                <a:spcPts val="0"/>
              </a:spcBef>
              <a:spcAft>
                <a:spcPts val="0"/>
              </a:spcAft>
            </a:pPr>
            <a:r>
              <a:rPr lang="en-US" altLang="zh-CN" sz="2600" b="1">
                <a:solidFill>
                  <a:srgbClr val="0000CC"/>
                </a:solidFill>
                <a:latin typeface="+mn-ea"/>
                <a:ea typeface="+mn-ea"/>
              </a:rPr>
              <a:t>∵ </a:t>
            </a:r>
            <a:r>
              <a:rPr lang="zh-CN" altLang="en-US" sz="2600" b="1">
                <a:solidFill>
                  <a:srgbClr val="0000CC"/>
                </a:solidFill>
                <a:latin typeface="+mn-ea"/>
                <a:ea typeface="+mn-ea"/>
              </a:rPr>
              <a:t>该关系只有一个非主属性</a:t>
            </a:r>
            <a:r>
              <a:rPr lang="en-US" altLang="zh-CN" sz="2600" b="1">
                <a:solidFill>
                  <a:srgbClr val="0000CC"/>
                </a:solidFill>
                <a:latin typeface="+mn-ea"/>
                <a:ea typeface="+mn-ea"/>
              </a:rPr>
              <a:t>C</a:t>
            </a:r>
            <a:r>
              <a:rPr lang="zh-CN" altLang="en-US" sz="2600" b="1">
                <a:solidFill>
                  <a:srgbClr val="0000CC"/>
                </a:solidFill>
                <a:latin typeface="+mn-ea"/>
                <a:ea typeface="+mn-ea"/>
              </a:rPr>
              <a:t>，且</a:t>
            </a:r>
            <a:r>
              <a:rPr lang="en-US" altLang="zh-CN" sz="2600" b="1">
                <a:solidFill>
                  <a:srgbClr val="0000CC"/>
                </a:solidFill>
                <a:latin typeface="+mn-ea"/>
                <a:ea typeface="+mn-ea"/>
              </a:rPr>
              <a:t>AB</a:t>
            </a:r>
            <a:r>
              <a:rPr lang="en-US" altLang="zh-CN" sz="2600" b="1">
                <a:solidFill>
                  <a:srgbClr val="0000CC"/>
                </a:solidFill>
                <a:latin typeface="+mn-ea"/>
                <a:ea typeface="+mn-ea"/>
                <a:cs typeface="宋体" panose="02010600030101010101" pitchFamily="2" charset="-122"/>
              </a:rPr>
              <a:t>→C </a:t>
            </a:r>
            <a:r>
              <a:rPr lang="zh-CN" altLang="zh-CN" sz="2600" b="1">
                <a:solidFill>
                  <a:srgbClr val="0000CC"/>
                </a:solidFill>
                <a:latin typeface="+mn-ea"/>
                <a:ea typeface="+mn-ea"/>
                <a:cs typeface="宋体" panose="02010600030101010101" pitchFamily="2" charset="-122"/>
              </a:rPr>
              <a:t>满足</a:t>
            </a:r>
            <a:r>
              <a:rPr lang="en-US" altLang="zh-CN" sz="2600" b="1">
                <a:solidFill>
                  <a:srgbClr val="0000CC"/>
                </a:solidFill>
                <a:latin typeface="+mn-ea"/>
                <a:ea typeface="+mn-ea"/>
                <a:cs typeface="宋体" panose="02010600030101010101" pitchFamily="2" charset="-122"/>
              </a:rPr>
              <a:t>3NF</a:t>
            </a:r>
            <a:r>
              <a:rPr lang="zh-CN" altLang="en-US" sz="2600" b="1">
                <a:solidFill>
                  <a:srgbClr val="0000CC"/>
                </a:solidFill>
                <a:latin typeface="+mn-ea"/>
                <a:ea typeface="+mn-ea"/>
                <a:cs typeface="宋体" panose="02010600030101010101" pitchFamily="2" charset="-122"/>
              </a:rPr>
              <a:t>的定义（</a:t>
            </a:r>
            <a:r>
              <a:rPr lang="en-US" altLang="zh-CN" sz="2600" b="1">
                <a:solidFill>
                  <a:srgbClr val="0000CC"/>
                </a:solidFill>
                <a:latin typeface="+mn-ea"/>
                <a:ea typeface="+mn-ea"/>
                <a:cs typeface="宋体" panose="02010600030101010101" pitchFamily="2" charset="-122"/>
              </a:rPr>
              <a:t>AB</a:t>
            </a:r>
            <a:r>
              <a:rPr lang="zh-CN" altLang="en-US" sz="2600" b="1">
                <a:solidFill>
                  <a:srgbClr val="0000CC"/>
                </a:solidFill>
                <a:latin typeface="+mn-ea"/>
                <a:ea typeface="+mn-ea"/>
                <a:cs typeface="宋体" panose="02010600030101010101" pitchFamily="2" charset="-122"/>
              </a:rPr>
              <a:t>是关系</a:t>
            </a:r>
            <a:r>
              <a:rPr lang="en-US" altLang="zh-CN" sz="2600" b="1">
                <a:solidFill>
                  <a:srgbClr val="0000CC"/>
                </a:solidFill>
                <a:latin typeface="+mn-ea"/>
                <a:ea typeface="+mn-ea"/>
                <a:cs typeface="宋体" panose="02010600030101010101" pitchFamily="2" charset="-122"/>
              </a:rPr>
              <a:t>T</a:t>
            </a:r>
            <a:r>
              <a:rPr lang="zh-CN" altLang="en-US" sz="2600" b="1">
                <a:solidFill>
                  <a:srgbClr val="0000CC"/>
                </a:solidFill>
                <a:latin typeface="+mn-ea"/>
                <a:ea typeface="+mn-ea"/>
                <a:cs typeface="宋体" panose="02010600030101010101" pitchFamily="2" charset="-122"/>
              </a:rPr>
              <a:t>的</a:t>
            </a:r>
            <a:r>
              <a:rPr lang="en-US" altLang="zh-CN" sz="2600" b="1">
                <a:solidFill>
                  <a:srgbClr val="0000CC"/>
                </a:solidFill>
                <a:latin typeface="+mn-ea"/>
                <a:ea typeface="+mn-ea"/>
                <a:cs typeface="宋体" panose="02010600030101010101" pitchFamily="2" charset="-122"/>
              </a:rPr>
              <a:t>superkey</a:t>
            </a:r>
            <a:r>
              <a:rPr lang="zh-CN" altLang="en-US" sz="2600" b="1">
                <a:solidFill>
                  <a:srgbClr val="0000CC"/>
                </a:solidFill>
                <a:latin typeface="+mn-ea"/>
                <a:ea typeface="+mn-ea"/>
                <a:cs typeface="宋体" panose="02010600030101010101" pitchFamily="2" charset="-122"/>
              </a:rPr>
              <a:t>）</a:t>
            </a:r>
            <a:endParaRPr lang="zh-CN" altLang="en-US" sz="2600" b="1">
              <a:solidFill>
                <a:srgbClr val="0000CC"/>
              </a:solidFill>
              <a:latin typeface="+mn-ea"/>
              <a:ea typeface="+mn-ea"/>
              <a:cs typeface="宋体" panose="02010600030101010101" pitchFamily="2" charset="-122"/>
            </a:endParaRPr>
          </a:p>
          <a:p>
            <a:pPr marL="397510" indent="-397510" algn="l">
              <a:lnSpc>
                <a:spcPct val="100000"/>
              </a:lnSpc>
              <a:spcBef>
                <a:spcPts val="0"/>
              </a:spcBef>
              <a:spcAft>
                <a:spcPts val="0"/>
              </a:spcAft>
            </a:pPr>
            <a:r>
              <a:rPr lang="zh-CN" altLang="en-US" sz="2600" b="1">
                <a:solidFill>
                  <a:srgbClr val="0000CC"/>
                </a:solidFill>
                <a:latin typeface="+mn-ea"/>
                <a:ea typeface="+mn-ea"/>
                <a:cs typeface="宋体" panose="02010600030101010101" pitchFamily="2" charset="-122"/>
              </a:rPr>
              <a:t>∴ </a:t>
            </a:r>
            <a:r>
              <a:rPr lang="en-US" altLang="zh-CN" sz="2600" b="1">
                <a:solidFill>
                  <a:srgbClr val="0000CC"/>
                </a:solidFill>
                <a:latin typeface="+mn-ea"/>
                <a:ea typeface="+mn-ea"/>
                <a:cs typeface="宋体" panose="02010600030101010101" pitchFamily="2" charset="-122"/>
              </a:rPr>
              <a:t>Table T is 3NF</a:t>
            </a:r>
            <a:endParaRPr lang="en-US" altLang="zh-CN" sz="2600" b="1">
              <a:solidFill>
                <a:srgbClr val="0000CC"/>
              </a:solidFill>
              <a:latin typeface="+mn-ea"/>
              <a:ea typeface="+mn-ea"/>
              <a:cs typeface="宋体" panose="02010600030101010101" pitchFamily="2" charset="-122"/>
            </a:endParaRPr>
          </a:p>
        </p:txBody>
      </p:sp>
      <p:sp>
        <p:nvSpPr>
          <p:cNvPr id="12" name="文本框 11"/>
          <p:cNvSpPr txBox="1"/>
          <p:nvPr/>
        </p:nvSpPr>
        <p:spPr>
          <a:xfrm>
            <a:off x="598805" y="5424170"/>
            <a:ext cx="7921625" cy="946150"/>
          </a:xfrm>
          <a:prstGeom prst="rect">
            <a:avLst/>
          </a:prstGeom>
          <a:noFill/>
          <a:ln>
            <a:solidFill>
              <a:schemeClr val="accent1"/>
            </a:solidFill>
          </a:ln>
        </p:spPr>
        <p:txBody>
          <a:bodyPr wrap="square" bIns="107950" rtlCol="0">
            <a:spAutoFit/>
          </a:bodyPr>
          <a:p>
            <a:pPr marL="572770" indent="-572770" algn="l">
              <a:lnSpc>
                <a:spcPct val="100000"/>
              </a:lnSpc>
              <a:spcBef>
                <a:spcPts val="0"/>
              </a:spcBef>
              <a:spcAft>
                <a:spcPts val="0"/>
              </a:spcAft>
            </a:pPr>
            <a:r>
              <a:rPr lang="en-US" altLang="zh-CN" sz="2600" b="1">
                <a:solidFill>
                  <a:srgbClr val="0000CC"/>
                </a:solidFill>
                <a:latin typeface="+mn-ea"/>
                <a:ea typeface="+mn-ea"/>
              </a:rPr>
              <a:t>∵ D</a:t>
            </a:r>
            <a:r>
              <a:rPr lang="en-US" altLang="zh-CN" sz="2600" b="1">
                <a:solidFill>
                  <a:srgbClr val="0000CC"/>
                </a:solidFill>
                <a:latin typeface="+mn-ea"/>
                <a:ea typeface="+mn-ea"/>
                <a:cs typeface="宋体" panose="02010600030101010101" pitchFamily="2" charset="-122"/>
              </a:rPr>
              <a:t>→B </a:t>
            </a:r>
            <a:r>
              <a:rPr lang="zh-CN" altLang="en-US" sz="2600" b="1">
                <a:solidFill>
                  <a:srgbClr val="0000CC"/>
                </a:solidFill>
                <a:latin typeface="+mn-ea"/>
                <a:ea typeface="+mn-ea"/>
                <a:cs typeface="宋体" panose="02010600030101010101" pitchFamily="2" charset="-122"/>
              </a:rPr>
              <a:t>且 </a:t>
            </a:r>
            <a:r>
              <a:rPr lang="en-US" altLang="zh-CN" sz="2600" b="1">
                <a:solidFill>
                  <a:srgbClr val="0000CC"/>
                </a:solidFill>
                <a:latin typeface="+mn-ea"/>
                <a:ea typeface="+mn-ea"/>
                <a:cs typeface="宋体" panose="02010600030101010101" pitchFamily="2" charset="-122"/>
              </a:rPr>
              <a:t>D </a:t>
            </a:r>
            <a:r>
              <a:rPr lang="zh-CN" altLang="en-US" sz="2600" b="1">
                <a:solidFill>
                  <a:srgbClr val="0000CC"/>
                </a:solidFill>
                <a:latin typeface="+mn-ea"/>
                <a:ea typeface="+mn-ea"/>
                <a:cs typeface="宋体" panose="02010600030101010101" pitchFamily="2" charset="-122"/>
              </a:rPr>
              <a:t>不是关系</a:t>
            </a:r>
            <a:r>
              <a:rPr lang="en-US" altLang="zh-CN" sz="2600" b="1">
                <a:solidFill>
                  <a:srgbClr val="0000CC"/>
                </a:solidFill>
                <a:latin typeface="+mn-ea"/>
                <a:ea typeface="+mn-ea"/>
                <a:cs typeface="宋体" panose="02010600030101010101" pitchFamily="2" charset="-122"/>
              </a:rPr>
              <a:t>T</a:t>
            </a:r>
            <a:r>
              <a:rPr lang="zh-CN" altLang="en-US" sz="2600" b="1">
                <a:solidFill>
                  <a:srgbClr val="0000CC"/>
                </a:solidFill>
                <a:latin typeface="+mn-ea"/>
                <a:ea typeface="+mn-ea"/>
                <a:cs typeface="宋体" panose="02010600030101010101" pitchFamily="2" charset="-122"/>
              </a:rPr>
              <a:t>的</a:t>
            </a:r>
            <a:r>
              <a:rPr lang="en-US" altLang="zh-CN" sz="2600" b="1">
                <a:solidFill>
                  <a:srgbClr val="0000CC"/>
                </a:solidFill>
                <a:latin typeface="+mn-ea"/>
                <a:ea typeface="+mn-ea"/>
                <a:cs typeface="宋体" panose="02010600030101010101" pitchFamily="2" charset="-122"/>
              </a:rPr>
              <a:t>superkey</a:t>
            </a:r>
            <a:endParaRPr lang="en-US" altLang="zh-CN" sz="2600" b="1">
              <a:solidFill>
                <a:srgbClr val="0000CC"/>
              </a:solidFill>
              <a:latin typeface="+mn-ea"/>
              <a:ea typeface="+mn-ea"/>
              <a:cs typeface="宋体" panose="02010600030101010101" pitchFamily="2" charset="-122"/>
            </a:endParaRPr>
          </a:p>
          <a:p>
            <a:pPr marL="397510" indent="-397510" algn="l">
              <a:lnSpc>
                <a:spcPct val="100000"/>
              </a:lnSpc>
              <a:spcBef>
                <a:spcPts val="0"/>
              </a:spcBef>
              <a:spcAft>
                <a:spcPts val="0"/>
              </a:spcAft>
            </a:pPr>
            <a:r>
              <a:rPr lang="zh-CN" altLang="en-US" sz="2600" b="1">
                <a:solidFill>
                  <a:srgbClr val="0000CC"/>
                </a:solidFill>
                <a:latin typeface="+mn-ea"/>
                <a:ea typeface="+mn-ea"/>
                <a:cs typeface="宋体" panose="02010600030101010101" pitchFamily="2" charset="-122"/>
              </a:rPr>
              <a:t>∴ </a:t>
            </a:r>
            <a:r>
              <a:rPr lang="en-US" altLang="zh-CN" sz="2600" b="1">
                <a:solidFill>
                  <a:srgbClr val="0000CC"/>
                </a:solidFill>
                <a:latin typeface="+mn-ea"/>
                <a:ea typeface="+mn-ea"/>
                <a:cs typeface="宋体" panose="02010600030101010101" pitchFamily="2" charset="-122"/>
              </a:rPr>
              <a:t>Table T isn't BCNF.</a:t>
            </a:r>
            <a:endParaRPr lang="en-US" altLang="zh-CN" sz="2600" b="1">
              <a:solidFill>
                <a:srgbClr val="0000CC"/>
              </a:solidFill>
              <a:latin typeface="+mn-ea"/>
              <a:ea typeface="+mn-ea"/>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493">
                                            <p:txEl>
                                              <p:pRg st="0" end="0"/>
                                            </p:txEl>
                                          </p:spTgt>
                                        </p:tgtEl>
                                        <p:attrNameLst>
                                          <p:attrName>style.visibility</p:attrName>
                                        </p:attrNameLst>
                                      </p:cBhvr>
                                      <p:to>
                                        <p:strVal val="visible"/>
                                      </p:to>
                                    </p:set>
                                    <p:animEffect transition="in" filter="blinds(horizontal)">
                                      <p:cBhvr>
                                        <p:cTn id="7" dur="500"/>
                                        <p:tgtEl>
                                          <p:spTgt spid="1914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1+#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3" grpId="0" build="p"/>
      <p:bldP spid="5" grpId="0"/>
      <p:bldP spid="8" grpId="0" bldLvl="0" animBg="1"/>
      <p:bldP spid="9" grpId="0"/>
      <p:bldP spid="10" grpId="0"/>
      <p:bldP spid="11" grpId="0" bldLvl="0" animBg="1"/>
      <p:bldP spid="12"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25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25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251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92517" name="Rectangle 3"/>
          <p:cNvSpPr>
            <a:spLocks noGrp="1"/>
          </p:cNvSpPr>
          <p:nvPr>
            <p:ph type="body"/>
          </p:nvPr>
        </p:nvSpPr>
        <p:spPr>
          <a:xfrm>
            <a:off x="314325" y="695325"/>
            <a:ext cx="8650288" cy="5902325"/>
          </a:xfrm>
        </p:spPr>
        <p:txBody>
          <a:bodyPr wrap="square" anchor="t"/>
          <a:p>
            <a:pPr lvl="0" eaLnBrk="1" hangingPunct="1">
              <a:lnSpc>
                <a:spcPct val="120000"/>
              </a:lnSpc>
            </a:pPr>
            <a:r>
              <a:rPr lang="en-US" altLang="x-none" sz="3200" dirty="0">
                <a:ea typeface="宋体" panose="02010600030101010101" pitchFamily="2" charset="-122"/>
              </a:rPr>
              <a:t>Def. 6.8.7. Second Normal Form (2NF)</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A table T with FD set F is in 2NF iff:</a:t>
            </a:r>
            <a:endParaRPr lang="en-US" altLang="x-none" sz="3200" dirty="0">
              <a:ea typeface="宋体" panose="02010600030101010101" pitchFamily="2" charset="-122"/>
            </a:endParaRPr>
          </a:p>
          <a:p>
            <a:pPr lvl="2" indent="-228600" eaLnBrk="1" hangingPunct="1">
              <a:lnSpc>
                <a:spcPct val="120000"/>
              </a:lnSpc>
            </a:pPr>
            <a:r>
              <a:rPr lang="en-US" altLang="x-none" sz="3200" dirty="0">
                <a:ea typeface="宋体" panose="02010600030101010101" pitchFamily="2" charset="-122"/>
              </a:rPr>
              <a:t>for any X </a:t>
            </a:r>
            <a:r>
              <a:rPr lang="en-US" altLang="x-none" sz="3200" dirty="0">
                <a:solidFill>
                  <a:schemeClr val="accent2"/>
                </a:solidFill>
                <a:ea typeface="宋体" panose="02010600030101010101" pitchFamily="2" charset="-122"/>
                <a:sym typeface="Symbol" panose="05050102010706020507" pitchFamily="2" charset="2"/>
              </a:rPr>
              <a:t></a:t>
            </a:r>
            <a:r>
              <a:rPr lang="en-US" altLang="x-none" sz="3200" dirty="0">
                <a:ea typeface="宋体" panose="02010600030101010101" pitchFamily="2" charset="-122"/>
              </a:rPr>
              <a:t> A implied by F that lies in T, where </a:t>
            </a:r>
            <a:r>
              <a:rPr lang="en-US" altLang="x-none" sz="3200" u="sng" dirty="0">
                <a:solidFill>
                  <a:srgbClr val="FF0000"/>
                </a:solidFill>
                <a:ea typeface="宋体" panose="02010600030101010101" pitchFamily="2" charset="-122"/>
              </a:rPr>
              <a:t>A is a single non-prime attribute not in X</a:t>
            </a:r>
            <a:r>
              <a:rPr lang="en-US" altLang="x-none" sz="3200" dirty="0">
                <a:ea typeface="宋体" panose="02010600030101010101" pitchFamily="2" charset="-122"/>
              </a:rPr>
              <a:t>, then </a:t>
            </a:r>
            <a:r>
              <a:rPr lang="en-US" altLang="x-none" sz="3200" u="sng" dirty="0">
                <a:solidFill>
                  <a:srgbClr val="FF0000"/>
                </a:solidFill>
                <a:ea typeface="宋体" panose="02010600030101010101" pitchFamily="2" charset="-122"/>
              </a:rPr>
              <a:t>X is not properly contained in any key of T</a:t>
            </a:r>
            <a:r>
              <a:rPr lang="en-US" altLang="x-none" sz="3200" dirty="0">
                <a:ea typeface="宋体" panose="02010600030101010101" pitchFamily="2" charset="-122"/>
              </a:rPr>
              <a:t>.</a:t>
            </a:r>
            <a:endParaRPr lang="en-US" altLang="x-none" sz="3200" dirty="0">
              <a:ea typeface="宋体" panose="02010600030101010101" pitchFamily="2" charset="-122"/>
            </a:endParaRPr>
          </a:p>
          <a:p>
            <a:pPr lvl="2" indent="-228600" eaLnBrk="1" hangingPunct="1">
              <a:lnSpc>
                <a:spcPct val="120000"/>
              </a:lnSpc>
            </a:pPr>
            <a:endParaRPr lang="en-US" altLang="x-none" sz="3200" dirty="0">
              <a:ea typeface="宋体" panose="02010600030101010101" pitchFamily="2" charset="-122"/>
            </a:endParaRPr>
          </a:p>
          <a:p>
            <a:pPr lvl="0" eaLnBrk="1" hangingPunct="1">
              <a:lnSpc>
                <a:spcPct val="120000"/>
              </a:lnSpc>
            </a:pPr>
            <a:r>
              <a:rPr lang="en-US" altLang="x-none" sz="3200" dirty="0">
                <a:ea typeface="宋体" panose="02010600030101010101" pitchFamily="2" charset="-122"/>
              </a:rPr>
              <a:t>Ex 6.8.9</a:t>
            </a:r>
            <a:endParaRPr lang="en-US" altLang="x-none" sz="3200"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Figure 6.25</a:t>
            </a:r>
            <a:endParaRPr lang="en-US" altLang="x-none" sz="3200" dirty="0">
              <a:ea typeface="宋体" panose="02010600030101010101" pitchFamily="2" charset="-122"/>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353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353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3540" name="Rectangle 3"/>
          <p:cNvSpPr>
            <a:spLocks noGrp="1"/>
          </p:cNvSpPr>
          <p:nvPr>
            <p:ph type="body"/>
          </p:nvPr>
        </p:nvSpPr>
        <p:spPr>
          <a:xfrm>
            <a:off x="34925" y="0"/>
            <a:ext cx="9074150" cy="6858000"/>
          </a:xfrm>
          <a:solidFill>
            <a:schemeClr val="bg1"/>
          </a:solidFill>
          <a:ln>
            <a:solidFill>
              <a:srgbClr val="FF0000"/>
            </a:solidFill>
            <a:miter/>
          </a:ln>
        </p:spPr>
        <p:txBody>
          <a:bodyPr wrap="square" lIns="90170" tIns="46990" rIns="90170" bIns="46990" anchor="t"/>
          <a:p>
            <a:pPr lvl="0" eaLnBrk="1" hangingPunct="1"/>
            <a:r>
              <a:rPr lang="en-US" altLang="x-none" sz="3200" dirty="0">
                <a:solidFill>
                  <a:schemeClr val="tx2"/>
                </a:solidFill>
                <a:ea typeface="宋体" panose="02010600030101010101" pitchFamily="2" charset="-122"/>
              </a:rPr>
              <a:t>3NF</a:t>
            </a:r>
            <a:r>
              <a:rPr lang="zh-CN" altLang="en-US" sz="3200" dirty="0">
                <a:solidFill>
                  <a:schemeClr val="tx2"/>
                </a:solidFill>
                <a:ea typeface="宋体" panose="02010600030101010101" pitchFamily="2" charset="-122"/>
              </a:rPr>
              <a:t>和</a:t>
            </a:r>
            <a:r>
              <a:rPr lang="en-US" altLang="x-none" sz="3200" dirty="0">
                <a:solidFill>
                  <a:schemeClr val="tx2"/>
                </a:solidFill>
                <a:ea typeface="宋体" panose="02010600030101010101" pitchFamily="2" charset="-122"/>
              </a:rPr>
              <a:t>2NF</a:t>
            </a:r>
            <a:r>
              <a:rPr lang="zh-CN" altLang="en-US" sz="3200" dirty="0">
                <a:solidFill>
                  <a:schemeClr val="tx2"/>
                </a:solidFill>
                <a:ea typeface="宋体" panose="02010600030101010101" pitchFamily="2" charset="-122"/>
              </a:rPr>
              <a:t>定义的对比</a:t>
            </a:r>
            <a:endParaRPr lang="zh-CN" altLang="en-US" sz="3200" dirty="0">
              <a:solidFill>
                <a:schemeClr val="tx2"/>
              </a:solidFill>
              <a:ea typeface="宋体" panose="02010600030101010101" pitchFamily="2" charset="-122"/>
            </a:endParaRPr>
          </a:p>
          <a:p>
            <a:pPr lvl="0" eaLnBrk="1" hangingPunct="1">
              <a:lnSpc>
                <a:spcPct val="120000"/>
              </a:lnSpc>
            </a:pPr>
            <a:r>
              <a:rPr lang="en-US" altLang="x-none" sz="3200" u="sng" dirty="0">
                <a:ea typeface="宋体" panose="02010600030101010101" pitchFamily="2" charset="-122"/>
              </a:rPr>
              <a:t>3NF</a:t>
            </a:r>
            <a:endParaRPr lang="en-US" altLang="x-none" sz="3200" u="sng"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for any X</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A implied by F that lies in T, if A is a single non-prime attribute not in X, then </a:t>
            </a:r>
            <a:r>
              <a:rPr lang="en-US" altLang="x-none" sz="3200" u="sng" dirty="0">
                <a:solidFill>
                  <a:srgbClr val="FF0000"/>
                </a:solidFill>
                <a:ea typeface="宋体" panose="02010600030101010101" pitchFamily="2" charset="-122"/>
              </a:rPr>
              <a:t>X must be a superkey for T</a:t>
            </a:r>
            <a:r>
              <a:rPr lang="en-US" altLang="x-none" sz="3200" dirty="0">
                <a:ea typeface="宋体" panose="02010600030101010101" pitchFamily="2" charset="-122"/>
              </a:rPr>
              <a:t>.</a:t>
            </a:r>
            <a:endParaRPr lang="en-US" altLang="x-none" sz="3200" dirty="0">
              <a:ea typeface="宋体" panose="02010600030101010101" pitchFamily="2" charset="-122"/>
            </a:endParaRPr>
          </a:p>
          <a:p>
            <a:pPr lvl="0" eaLnBrk="1" hangingPunct="1">
              <a:lnSpc>
                <a:spcPct val="120000"/>
              </a:lnSpc>
            </a:pPr>
            <a:r>
              <a:rPr lang="en-US" altLang="x-none" sz="3200" u="sng" dirty="0">
                <a:ea typeface="宋体" panose="02010600030101010101" pitchFamily="2" charset="-122"/>
              </a:rPr>
              <a:t>2NF</a:t>
            </a:r>
            <a:endParaRPr lang="en-US" altLang="x-none" sz="3200" u="sng" dirty="0">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for any X </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 A implied by F that lies in T, if A is a single non-prime attribute not in X, then </a:t>
            </a:r>
            <a:r>
              <a:rPr lang="en-US" altLang="x-none" sz="3200" u="sng" dirty="0">
                <a:solidFill>
                  <a:srgbClr val="FF0000"/>
                </a:solidFill>
                <a:ea typeface="宋体" panose="02010600030101010101" pitchFamily="2" charset="-122"/>
              </a:rPr>
              <a:t>X is not properly contained in any key of T</a:t>
            </a:r>
            <a:r>
              <a:rPr lang="en-US" altLang="x-none" sz="3200" dirty="0">
                <a:ea typeface="宋体" panose="02010600030101010101" pitchFamily="2" charset="-122"/>
              </a:rPr>
              <a:t>.</a:t>
            </a:r>
            <a:endParaRPr lang="en-US" altLang="x-none" sz="3200" dirty="0">
              <a:ea typeface="宋体" panose="02010600030101010101" pitchFamily="2"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456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456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456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zh-CN" altLang="en-US" dirty="0">
              <a:ea typeface="宋体" panose="02010600030101010101" pitchFamily="2" charset="-122"/>
            </a:endParaRPr>
          </a:p>
        </p:txBody>
      </p:sp>
      <p:sp>
        <p:nvSpPr>
          <p:cNvPr id="194565" name="Text Box 5"/>
          <p:cNvSpPr txBox="1"/>
          <p:nvPr/>
        </p:nvSpPr>
        <p:spPr>
          <a:xfrm>
            <a:off x="304800" y="6019800"/>
            <a:ext cx="8534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Figure 6.25</a:t>
            </a:r>
            <a:endParaRPr lang="en-US" altLang="x-none" b="1" dirty="0">
              <a:latin typeface="Arial" panose="020B0604020202020204" pitchFamily="34" charset="0"/>
              <a:ea typeface="宋体" panose="02010600030101010101" pitchFamily="2" charset="-122"/>
            </a:endParaRPr>
          </a:p>
        </p:txBody>
      </p:sp>
      <p:sp>
        <p:nvSpPr>
          <p:cNvPr id="194566" name="Rectangle 4"/>
          <p:cNvSpPr/>
          <p:nvPr/>
        </p:nvSpPr>
        <p:spPr>
          <a:xfrm>
            <a:off x="0" y="687388"/>
            <a:ext cx="9128125" cy="5189537"/>
          </a:xfrm>
          <a:prstGeom prst="rect">
            <a:avLst/>
          </a:prstGeom>
          <a:solidFill>
            <a:schemeClr val="bg1"/>
          </a:solidFill>
          <a:ln w="25400" cap="flat" cmpd="sng">
            <a:solidFill>
              <a:schemeClr val="tx1"/>
            </a:solidFill>
            <a:prstDash val="solid"/>
            <a:miter/>
            <a:headEnd type="none" w="med" len="med"/>
            <a:tailEnd type="none" w="med" len="med"/>
          </a:ln>
        </p:spPr>
        <p:txBody>
          <a:bodyPr wrap="square" lIns="90170" tIns="46990" rIns="90170" bIns="46990" anchor="t"/>
          <a:p>
            <a:pPr marL="342900" lvl="0" indent="-342900">
              <a:lnSpc>
                <a:spcPct val="110000"/>
              </a:lnSpc>
              <a:spcBef>
                <a:spcPct val="20000"/>
              </a:spcBef>
              <a:buClr>
                <a:srgbClr val="996633"/>
              </a:buClr>
              <a:buFont typeface="Wingdings" panose="05000000000000000000" pitchFamily="2" charset="2"/>
              <a:buChar char="Ø"/>
            </a:pPr>
            <a:r>
              <a:rPr lang="en-US" altLang="x-none" sz="2800" b="1" dirty="0">
                <a:solidFill>
                  <a:srgbClr val="FF0000"/>
                </a:solidFill>
                <a:latin typeface="Arial" panose="020B0604020202020204" pitchFamily="34" charset="0"/>
                <a:ea typeface="宋体" panose="02010600030101010101" pitchFamily="2" charset="-122"/>
              </a:rPr>
              <a:t>emps</a:t>
            </a:r>
            <a:r>
              <a:rPr lang="en-US" altLang="x-none" sz="2800" b="1" dirty="0">
                <a:solidFill>
                  <a:schemeClr val="accent2"/>
                </a:solidFill>
                <a:latin typeface="Arial" panose="020B0604020202020204" pitchFamily="34" charset="0"/>
                <a:ea typeface="宋体" panose="02010600030101010101" pitchFamily="2" charset="-122"/>
              </a:rPr>
              <a:t>(emp_id,emp_name,emp_phone,dept_name, </a:t>
            </a:r>
            <a:endParaRPr lang="en-US" altLang="x-none" sz="2800" b="1" dirty="0">
              <a:solidFill>
                <a:schemeClr val="accent2"/>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dept_phone, dept_mgrname)</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rPr>
              <a:t>emp_id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{emp_name, emp_phone, dept_name}</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dept_name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{dept_phone, dept_mgrname}</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10000"/>
              </a:lnSpc>
              <a:spcBef>
                <a:spcPct val="20000"/>
              </a:spcBef>
              <a:buClr>
                <a:srgbClr val="996633"/>
              </a:buClr>
              <a:buFont typeface="Wingdings" panose="05000000000000000000" pitchFamily="2" charset="2"/>
              <a:buNone/>
            </a:pPr>
            <a:endParaRPr lang="en-US" altLang="x-none" sz="1400" b="1" dirty="0">
              <a:latin typeface="Arial" panose="020B0604020202020204" pitchFamily="34" charset="0"/>
              <a:ea typeface="宋体" panose="02010600030101010101" pitchFamily="2" charset="-122"/>
            </a:endParaRPr>
          </a:p>
          <a:p>
            <a:pPr marL="342900" lvl="0" indent="-342900">
              <a:lnSpc>
                <a:spcPct val="110000"/>
              </a:lnSpc>
              <a:spcBef>
                <a:spcPct val="20000"/>
              </a:spcBef>
              <a:buClr>
                <a:srgbClr val="996633"/>
              </a:buClr>
              <a:buFont typeface="Wingdings" panose="05000000000000000000" pitchFamily="2" charset="2"/>
              <a:buChar char="Ø"/>
            </a:pPr>
            <a:r>
              <a:rPr lang="en-US" altLang="x-none" sz="2800" b="1" dirty="0">
                <a:solidFill>
                  <a:srgbClr val="FF0000"/>
                </a:solidFill>
                <a:latin typeface="Arial" panose="020B0604020202020204" pitchFamily="34" charset="0"/>
                <a:ea typeface="宋体" panose="02010600030101010101" pitchFamily="2" charset="-122"/>
              </a:rPr>
              <a:t>emp_skills</a:t>
            </a:r>
            <a:r>
              <a:rPr lang="en-US" altLang="x-none" sz="2800" b="1" dirty="0">
                <a:solidFill>
                  <a:schemeClr val="accent2"/>
                </a:solidFill>
                <a:latin typeface="Arial" panose="020B0604020202020204" pitchFamily="34" charset="0"/>
                <a:ea typeface="宋体" panose="02010600030101010101" pitchFamily="2" charset="-122"/>
              </a:rPr>
              <a:t>(emp_id, skill_id, skill_date, skill_lvl)</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{emp_id, skill_id}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{skill_date, skill_lvl}</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10000"/>
              </a:lnSpc>
              <a:spcBef>
                <a:spcPct val="20000"/>
              </a:spcBef>
              <a:buClr>
                <a:srgbClr val="996633"/>
              </a:buClr>
              <a:buFont typeface="Wingdings" panose="05000000000000000000" pitchFamily="2" charset="2"/>
              <a:buNone/>
            </a:pPr>
            <a:endParaRPr lang="en-US" altLang="x-none" sz="1400" b="1" dirty="0">
              <a:latin typeface="Arial" panose="020B0604020202020204" pitchFamily="34" charset="0"/>
              <a:ea typeface="宋体" panose="02010600030101010101" pitchFamily="2" charset="-122"/>
            </a:endParaRPr>
          </a:p>
          <a:p>
            <a:pPr marL="342900" lvl="0" indent="-342900">
              <a:lnSpc>
                <a:spcPct val="110000"/>
              </a:lnSpc>
              <a:spcBef>
                <a:spcPct val="20000"/>
              </a:spcBef>
              <a:buClr>
                <a:srgbClr val="996633"/>
              </a:buClr>
              <a:buFont typeface="Wingdings" panose="05000000000000000000" pitchFamily="2" charset="2"/>
              <a:buChar char="Ø"/>
            </a:pPr>
            <a:r>
              <a:rPr lang="en-US" altLang="x-none" sz="2800" b="1" dirty="0">
                <a:solidFill>
                  <a:srgbClr val="FF0000"/>
                </a:solidFill>
                <a:latin typeface="Arial" panose="020B0604020202020204" pitchFamily="34" charset="0"/>
                <a:ea typeface="宋体" panose="02010600030101010101" pitchFamily="2" charset="-122"/>
              </a:rPr>
              <a:t>skills</a:t>
            </a:r>
            <a:r>
              <a:rPr lang="en-US" altLang="x-none" sz="2800" b="1" dirty="0">
                <a:solidFill>
                  <a:schemeClr val="accent2"/>
                </a:solidFill>
                <a:latin typeface="Arial" panose="020B0604020202020204" pitchFamily="34" charset="0"/>
                <a:ea typeface="宋体" panose="02010600030101010101" pitchFamily="2" charset="-122"/>
              </a:rPr>
              <a:t>(skill_id, skill_name)</a:t>
            </a:r>
            <a:endParaRPr lang="en-US" altLang="x-none" sz="2800" b="1" dirty="0">
              <a:solidFill>
                <a:schemeClr val="accent2"/>
              </a:solidFill>
              <a:latin typeface="Arial" panose="020B0604020202020204" pitchFamily="34" charset="0"/>
              <a:ea typeface="宋体" panose="02010600030101010101" pitchFamily="2" charset="-122"/>
            </a:endParaRPr>
          </a:p>
          <a:p>
            <a:pPr marL="742950" lvl="1" indent="-285750">
              <a:lnSpc>
                <a:spcPct val="110000"/>
              </a:lnSpc>
              <a:spcBef>
                <a:spcPct val="20000"/>
              </a:spcBef>
              <a:buClr>
                <a:srgbClr val="996633"/>
              </a:buClr>
              <a:buFont typeface="Wingdings" panose="05000000000000000000" pitchFamily="2" charset="2"/>
              <a:buNone/>
            </a:pPr>
            <a:r>
              <a:rPr lang="en-US" altLang="x-none" sz="2800" b="1" dirty="0">
                <a:latin typeface="Arial" panose="020B0604020202020204" pitchFamily="34" charset="0"/>
                <a:ea typeface="宋体" panose="02010600030101010101" pitchFamily="2" charset="-122"/>
                <a:sym typeface="Symbol" panose="05050102010706020507" pitchFamily="2" charset="2"/>
              </a:rPr>
              <a:t>skill_id </a:t>
            </a:r>
            <a:r>
              <a:rPr lang="en-US" altLang="x-none" sz="2800" b="1" dirty="0">
                <a:solidFill>
                  <a:srgbClr val="FF0000"/>
                </a:solidFill>
                <a:latin typeface="Arial" panose="020B0604020202020204" pitchFamily="34" charset="0"/>
                <a:ea typeface="宋体" panose="02010600030101010101" pitchFamily="2" charset="-122"/>
                <a:sym typeface="Symbol" panose="05050102010706020507" pitchFamily="2" charset="2"/>
              </a:rPr>
              <a:t> </a:t>
            </a:r>
            <a:r>
              <a:rPr lang="en-US" altLang="x-none" sz="2800" b="1" dirty="0">
                <a:latin typeface="Arial" panose="020B0604020202020204" pitchFamily="34" charset="0"/>
                <a:ea typeface="宋体" panose="02010600030101010101" pitchFamily="2" charset="-122"/>
                <a:sym typeface="Symbol" panose="05050102010706020507" pitchFamily="2" charset="2"/>
              </a:rPr>
              <a:t>skill_name</a:t>
            </a:r>
            <a:endParaRPr lang="en-US" altLang="x-none" sz="2800" b="1" dirty="0">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558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558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5588" name="Rectangle 2"/>
          <p:cNvSpPr>
            <a:spLocks noGrp="1"/>
          </p:cNvSpPr>
          <p:nvPr>
            <p:ph type="title"/>
          </p:nvPr>
        </p:nvSpPr>
        <p:spPr/>
        <p:txBody>
          <a:bodyPr wrap="square" anchor="ctr"/>
          <a:p>
            <a:pPr lvl="0" eaLnBrk="1" hangingPunct="1"/>
            <a:r>
              <a:rPr lang="en-US" altLang="x-none" dirty="0">
                <a:ea typeface="宋体" panose="02010600030101010101" pitchFamily="2" charset="-122"/>
              </a:rPr>
              <a:t>Example of Normal Forms</a:t>
            </a:r>
            <a:endParaRPr lang="zh-CN" altLang="en-US" dirty="0">
              <a:ea typeface="宋体" panose="02010600030101010101" pitchFamily="2" charset="-122"/>
            </a:endParaRPr>
          </a:p>
        </p:txBody>
      </p:sp>
      <p:sp>
        <p:nvSpPr>
          <p:cNvPr id="195589" name="Rectangle 3"/>
          <p:cNvSpPr>
            <a:spLocks noGrp="1"/>
          </p:cNvSpPr>
          <p:nvPr>
            <p:ph type="body"/>
          </p:nvPr>
        </p:nvSpPr>
        <p:spPr>
          <a:xfrm>
            <a:off x="26988" y="695325"/>
            <a:ext cx="8983662" cy="5638800"/>
          </a:xfrm>
        </p:spPr>
        <p:txBody>
          <a:bodyPr wrap="square" anchor="t"/>
          <a:p>
            <a:pPr lvl="0" eaLnBrk="1" hangingPunct="1">
              <a:lnSpc>
                <a:spcPct val="120000"/>
              </a:lnSpc>
            </a:pPr>
            <a:r>
              <a:rPr lang="en-US" altLang="x-none" dirty="0">
                <a:ea typeface="宋体" panose="02010600030101010101" pitchFamily="2" charset="-122"/>
              </a:rPr>
              <a:t>Relations</a:t>
            </a:r>
            <a:endParaRPr lang="en-US" altLang="x-none" dirty="0">
              <a:ea typeface="宋体" panose="02010600030101010101" pitchFamily="2" charset="-122"/>
            </a:endParaRPr>
          </a:p>
          <a:p>
            <a:pPr lvl="1" indent="-285750" eaLnBrk="1" hangingPunct="1">
              <a:lnSpc>
                <a:spcPct val="120000"/>
              </a:lnSpc>
              <a:buNone/>
            </a:pPr>
            <a:r>
              <a:rPr lang="en-US" altLang="x-none" dirty="0">
                <a:ea typeface="宋体" panose="02010600030101010101" pitchFamily="2" charset="-122"/>
              </a:rPr>
              <a:t>emp_info(emp_id, emp_name, emp_phone, dept_name, dept_phone, dept_mgrname, skill_id, skill_name, skill_date, skill_lvl)</a:t>
            </a:r>
            <a:endParaRPr lang="en-US" altLang="x-none" dirty="0">
              <a:ea typeface="宋体" panose="02010600030101010101" pitchFamily="2" charset="-122"/>
            </a:endParaRPr>
          </a:p>
          <a:p>
            <a:pPr lvl="1" indent="-285750" eaLnBrk="1" hangingPunct="1">
              <a:lnSpc>
                <a:spcPct val="120000"/>
              </a:lnSpc>
            </a:pPr>
            <a:endParaRPr lang="en-US" altLang="x-none" sz="1400" dirty="0">
              <a:ea typeface="宋体" panose="02010600030101010101" pitchFamily="2" charset="-122"/>
            </a:endParaRPr>
          </a:p>
          <a:p>
            <a:pPr lvl="0" eaLnBrk="1" hangingPunct="1">
              <a:lnSpc>
                <a:spcPct val="120000"/>
              </a:lnSpc>
            </a:pPr>
            <a:r>
              <a:rPr lang="en-US" altLang="x-none" dirty="0">
                <a:ea typeface="宋体" panose="02010600030101010101" pitchFamily="2" charset="-122"/>
              </a:rPr>
              <a:t>Functionally Dependents</a:t>
            </a:r>
            <a:endParaRPr lang="en-US" altLang="x-none" dirty="0">
              <a:ea typeface="宋体" panose="02010600030101010101" pitchFamily="2" charset="-122"/>
            </a:endParaRPr>
          </a:p>
          <a:p>
            <a:pPr lvl="1" indent="-285750" eaLnBrk="1" hangingPunct="1">
              <a:lnSpc>
                <a:spcPct val="120000"/>
              </a:lnSpc>
              <a:buNone/>
            </a:pPr>
            <a:r>
              <a:rPr lang="en-US" altLang="x-none" dirty="0">
                <a:ea typeface="宋体" panose="02010600030101010101" pitchFamily="2" charset="-122"/>
              </a:rPr>
              <a:t>emp_id</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120000"/>
              </a:lnSpc>
              <a:buNone/>
            </a:pPr>
            <a:r>
              <a:rPr lang="en-US" altLang="x-none" dirty="0">
                <a:ea typeface="宋体" panose="02010600030101010101" pitchFamily="2" charset="-122"/>
                <a:sym typeface="Symbol" panose="05050102010706020507" pitchFamily="2" charset="2"/>
              </a:rPr>
              <a:t>dept_name{dept_phone, dept_mgrname}</a:t>
            </a:r>
            <a:endParaRPr lang="en-US" altLang="x-none" dirty="0">
              <a:ea typeface="宋体" panose="02010600030101010101" pitchFamily="2" charset="-122"/>
              <a:sym typeface="Symbol" panose="05050102010706020507" pitchFamily="2" charset="2"/>
            </a:endParaRPr>
          </a:p>
          <a:p>
            <a:pPr lvl="1" indent="-285750" eaLnBrk="1" hangingPunct="1">
              <a:lnSpc>
                <a:spcPct val="120000"/>
              </a:lnSpc>
              <a:buNone/>
            </a:pPr>
            <a:r>
              <a:rPr lang="en-US" altLang="x-none" dirty="0">
                <a:ea typeface="宋体" panose="02010600030101010101" pitchFamily="2" charset="-122"/>
                <a:sym typeface="Symbol" panose="05050102010706020507" pitchFamily="2" charset="2"/>
              </a:rPr>
              <a:t>skill_idskill_name</a:t>
            </a:r>
            <a:endParaRPr lang="en-US" altLang="x-none" dirty="0">
              <a:ea typeface="宋体" panose="02010600030101010101" pitchFamily="2" charset="-122"/>
              <a:sym typeface="Symbol" panose="05050102010706020507" pitchFamily="2" charset="2"/>
            </a:endParaRPr>
          </a:p>
          <a:p>
            <a:pPr lvl="1" indent="-285750" eaLnBrk="1" hangingPunct="1">
              <a:lnSpc>
                <a:spcPct val="120000"/>
              </a:lnSpc>
              <a:buNone/>
            </a:pPr>
            <a:r>
              <a:rPr lang="en-US" altLang="x-none" dirty="0">
                <a:ea typeface="宋体" panose="02010600030101010101" pitchFamily="2" charset="-122"/>
                <a:sym typeface="Symbol" panose="05050102010706020507" pitchFamily="2" charset="2"/>
              </a:rPr>
              <a:t>{emp_id, skill_id}{skill_date, skill_lvl}</a:t>
            </a:r>
            <a:endParaRPr lang="zh-CN" altLang="en-US" dirty="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0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661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661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6612" name="Rectangle 2"/>
          <p:cNvSpPr>
            <a:spLocks noGrp="1"/>
          </p:cNvSpPr>
          <p:nvPr>
            <p:ph type="title"/>
          </p:nvPr>
        </p:nvSpPr>
        <p:spPr/>
        <p:txBody>
          <a:bodyPr wrap="square" anchor="ctr"/>
          <a:p>
            <a:pPr lvl="0" eaLnBrk="1" hangingPunct="1"/>
            <a:r>
              <a:rPr lang="en-US" altLang="x-none" dirty="0">
                <a:latin typeface="Arial" panose="020B0604020202020204" pitchFamily="34" charset="0"/>
                <a:ea typeface="宋体" panose="02010600030101010101" pitchFamily="2" charset="-122"/>
              </a:rPr>
              <a:t>Is 2NF ?</a:t>
            </a:r>
            <a:endParaRPr lang="en-US" altLang="x-none" dirty="0">
              <a:latin typeface="Arial" panose="020B0604020202020204" pitchFamily="34" charset="0"/>
              <a:ea typeface="宋体" panose="02010600030101010101" pitchFamily="2" charset="-122"/>
            </a:endParaRPr>
          </a:p>
        </p:txBody>
      </p:sp>
      <p:sp>
        <p:nvSpPr>
          <p:cNvPr id="196613" name="Rectangle 3"/>
          <p:cNvSpPr>
            <a:spLocks noGrp="1"/>
          </p:cNvSpPr>
          <p:nvPr>
            <p:ph type="body"/>
          </p:nvPr>
        </p:nvSpPr>
        <p:spPr>
          <a:xfrm>
            <a:off x="34925" y="838200"/>
            <a:ext cx="9074150" cy="5256213"/>
          </a:xfrm>
          <a:ln w="25400">
            <a:solidFill>
              <a:schemeClr val="tx1"/>
            </a:solidFill>
            <a:miter/>
          </a:ln>
        </p:spPr>
        <p:txBody>
          <a:bodyPr wrap="square" anchor="t"/>
          <a:p>
            <a:pPr lvl="0" eaLnBrk="1" hangingPunct="1">
              <a:lnSpc>
                <a:spcPct val="110000"/>
              </a:lnSpc>
            </a:pPr>
            <a:r>
              <a:rPr lang="en-US" altLang="x-none" dirty="0">
                <a:ea typeface="宋体" panose="02010600030101010101" pitchFamily="2" charset="-122"/>
              </a:rPr>
              <a:t>Relations</a:t>
            </a:r>
            <a:endParaRPr lang="en-US" altLang="x-none" dirty="0">
              <a:ea typeface="宋体" panose="02010600030101010101" pitchFamily="2" charset="-122"/>
            </a:endParaRPr>
          </a:p>
          <a:p>
            <a:pPr lvl="1" indent="-285750" eaLnBrk="1" hangingPunct="1">
              <a:lnSpc>
                <a:spcPct val="110000"/>
              </a:lnSpc>
              <a:buNone/>
            </a:pPr>
            <a:r>
              <a:rPr lang="en-US" altLang="x-none" u="sng" dirty="0">
                <a:solidFill>
                  <a:schemeClr val="tx2"/>
                </a:solidFill>
                <a:ea typeface="宋体" panose="02010600030101010101" pitchFamily="2" charset="-122"/>
              </a:rPr>
              <a:t>emp_info</a:t>
            </a:r>
            <a:r>
              <a:rPr lang="en-US" altLang="x-none" dirty="0">
                <a:ea typeface="宋体" panose="02010600030101010101" pitchFamily="2" charset="-122"/>
              </a:rPr>
              <a:t> ( emp_id, emp_name, emp_phone,</a:t>
            </a:r>
            <a:endParaRPr lang="en-US" altLang="x-none" dirty="0">
              <a:ea typeface="宋体" panose="02010600030101010101" pitchFamily="2" charset="-122"/>
            </a:endParaRPr>
          </a:p>
          <a:p>
            <a:pPr lvl="4" indent="-228600" eaLnBrk="1" hangingPunct="1">
              <a:lnSpc>
                <a:spcPct val="110000"/>
              </a:lnSpc>
              <a:buNone/>
            </a:pPr>
            <a:r>
              <a:rPr lang="en-US" altLang="x-none" dirty="0">
                <a:solidFill>
                  <a:schemeClr val="accent2"/>
                </a:solidFill>
                <a:ea typeface="宋体" panose="02010600030101010101" pitchFamily="2" charset="-122"/>
              </a:rPr>
              <a:t>dept_name, dept_phone, dept_mgrname,</a:t>
            </a:r>
            <a:endParaRPr lang="en-US" altLang="x-none" dirty="0">
              <a:solidFill>
                <a:schemeClr val="accent2"/>
              </a:solidFill>
              <a:ea typeface="宋体" panose="02010600030101010101" pitchFamily="2" charset="-122"/>
            </a:endParaRPr>
          </a:p>
          <a:p>
            <a:pPr lvl="4" indent="-228600" eaLnBrk="1" hangingPunct="1">
              <a:lnSpc>
                <a:spcPct val="110000"/>
              </a:lnSpc>
              <a:buNone/>
            </a:pPr>
            <a:r>
              <a:rPr lang="en-US" altLang="x-none" dirty="0">
                <a:solidFill>
                  <a:schemeClr val="accent2"/>
                </a:solidFill>
                <a:ea typeface="宋体" panose="02010600030101010101" pitchFamily="2" charset="-122"/>
              </a:rPr>
              <a:t>skill_id, skill_name, skill_date, skill_lvl )</a:t>
            </a:r>
            <a:endParaRPr lang="en-US" altLang="x-none" dirty="0">
              <a:ea typeface="宋体" panose="02010600030101010101" pitchFamily="2" charset="-122"/>
            </a:endParaRPr>
          </a:p>
          <a:p>
            <a:pPr lvl="0" eaLnBrk="1" hangingPunct="1">
              <a:lnSpc>
                <a:spcPct val="110000"/>
              </a:lnSpc>
            </a:pPr>
            <a:r>
              <a:rPr lang="en-US" altLang="x-none" dirty="0">
                <a:ea typeface="宋体" panose="02010600030101010101" pitchFamily="2" charset="-122"/>
              </a:rPr>
              <a:t>Functionally Dependents</a:t>
            </a:r>
            <a:endParaRPr lang="en-US" altLang="x-none" dirty="0">
              <a:ea typeface="宋体" panose="02010600030101010101" pitchFamily="2" charset="-122"/>
            </a:endParaRPr>
          </a:p>
          <a:p>
            <a:pPr lvl="1" indent="-285750" eaLnBrk="1" hangingPunct="1">
              <a:lnSpc>
                <a:spcPct val="110000"/>
              </a:lnSpc>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skill_id  skill_name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{emp_id, skill_id}  {skill_date, skill_lvl}</a:t>
            </a:r>
            <a:endParaRPr lang="zh-CN" altLang="en-US" dirty="0">
              <a:ea typeface="宋体" panose="02010600030101010101" pitchFamily="2" charset="-122"/>
              <a:sym typeface="Symbol" panose="05050102010706020507" pitchFamily="2" charset="2"/>
            </a:endParaRPr>
          </a:p>
        </p:txBody>
      </p:sp>
      <p:sp>
        <p:nvSpPr>
          <p:cNvPr id="196614" name="Text Box 4"/>
          <p:cNvSpPr txBox="1"/>
          <p:nvPr/>
        </p:nvSpPr>
        <p:spPr>
          <a:xfrm>
            <a:off x="0" y="6310313"/>
            <a:ext cx="9144000" cy="582612"/>
          </a:xfrm>
          <a:prstGeom prst="rect">
            <a:avLst/>
          </a:prstGeom>
          <a:solidFill>
            <a:schemeClr val="bg1"/>
          </a:solidFill>
          <a:ln w="9525">
            <a:noFill/>
          </a:ln>
        </p:spPr>
        <p:txBody>
          <a:bodyPr wrap="square" lIns="90170" tIns="46990" rIns="90170" bIns="46990" anchor="t">
            <a:spAutoFit/>
          </a:bodyPr>
          <a:p>
            <a:pPr lvl="0" algn="ctr">
              <a:spcBef>
                <a:spcPct val="50000"/>
              </a:spcBef>
            </a:pPr>
            <a:r>
              <a:rPr lang="en-US" altLang="x-none" sz="3200" b="1" u="sng" dirty="0">
                <a:latin typeface="Arial" panose="020B0604020202020204" pitchFamily="34" charset="0"/>
                <a:ea typeface="宋体" panose="02010600030101010101" pitchFamily="2" charset="-122"/>
              </a:rPr>
              <a:t>Figure  6.23</a:t>
            </a:r>
            <a:endParaRPr lang="en-US" altLang="x-none" sz="3200" b="1" u="sng" dirty="0">
              <a:latin typeface="Arial" panose="020B0604020202020204" pitchFamily="34" charset="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763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763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7636"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6.24   </a:t>
            </a:r>
            <a:r>
              <a:rPr lang="en-US" altLang="x-none" dirty="0">
                <a:latin typeface="Arial" panose="020B0604020202020204" pitchFamily="34" charset="0"/>
                <a:ea typeface="宋体" panose="02010600030101010101" pitchFamily="2" charset="-122"/>
              </a:rPr>
              <a:t>Is 2NF ?</a:t>
            </a:r>
            <a:endParaRPr lang="en-US" altLang="x-none" dirty="0">
              <a:latin typeface="Arial" panose="020B0604020202020204" pitchFamily="34" charset="0"/>
              <a:ea typeface="宋体" panose="02010600030101010101" pitchFamily="2" charset="-122"/>
            </a:endParaRPr>
          </a:p>
        </p:txBody>
      </p:sp>
      <p:sp>
        <p:nvSpPr>
          <p:cNvPr id="197637" name="Rectangle 3"/>
          <p:cNvSpPr>
            <a:spLocks noGrp="1"/>
          </p:cNvSpPr>
          <p:nvPr>
            <p:ph type="body"/>
          </p:nvPr>
        </p:nvSpPr>
        <p:spPr>
          <a:xfrm>
            <a:off x="34925" y="693738"/>
            <a:ext cx="9074150" cy="6121400"/>
          </a:xfrm>
          <a:solidFill>
            <a:schemeClr val="bg1"/>
          </a:solidFill>
          <a:ln w="25400">
            <a:solidFill>
              <a:schemeClr val="tx1"/>
            </a:solidFill>
            <a:miter/>
          </a:ln>
        </p:spPr>
        <p:txBody>
          <a:bodyPr wrap="square" lIns="90170" tIns="46990" rIns="90170" bIns="46990" anchor="t"/>
          <a:p>
            <a:pPr lvl="0" eaLnBrk="1" hangingPunct="1">
              <a:lnSpc>
                <a:spcPct val="90000"/>
              </a:lnSpc>
            </a:pPr>
            <a:r>
              <a:rPr lang="en-US" altLang="x-none" dirty="0">
                <a:ea typeface="宋体" panose="02010600030101010101" pitchFamily="2" charset="-122"/>
              </a:rPr>
              <a:t>Relations 1</a:t>
            </a:r>
            <a:endParaRPr lang="en-US" altLang="x-none" dirty="0">
              <a:ea typeface="宋体" panose="02010600030101010101" pitchFamily="2" charset="-122"/>
            </a:endParaRPr>
          </a:p>
          <a:p>
            <a:pPr lvl="1" indent="-285750" eaLnBrk="1" hangingPunct="1">
              <a:lnSpc>
                <a:spcPct val="90000"/>
              </a:lnSpc>
              <a:buNone/>
            </a:pPr>
            <a:r>
              <a:rPr lang="en-US" altLang="x-none" u="sng" dirty="0">
                <a:solidFill>
                  <a:schemeClr val="tx2"/>
                </a:solidFill>
                <a:ea typeface="宋体" panose="02010600030101010101" pitchFamily="2" charset="-122"/>
              </a:rPr>
              <a:t>Emps</a:t>
            </a:r>
            <a:r>
              <a:rPr lang="en-US" altLang="x-none" dirty="0">
                <a:ea typeface="宋体" panose="02010600030101010101" pitchFamily="2" charset="-122"/>
              </a:rPr>
              <a:t> ( emp_id, emp_name, emp_phone,</a:t>
            </a:r>
            <a:endParaRPr lang="en-US" altLang="x-none" dirty="0">
              <a:ea typeface="宋体" panose="02010600030101010101" pitchFamily="2" charset="-122"/>
            </a:endParaRPr>
          </a:p>
          <a:p>
            <a:pPr lvl="3" indent="-228600" eaLnBrk="1" hangingPunct="1">
              <a:lnSpc>
                <a:spcPct val="90000"/>
              </a:lnSpc>
              <a:buNone/>
            </a:pPr>
            <a:r>
              <a:rPr lang="en-US" altLang="x-none" dirty="0">
                <a:ea typeface="宋体" panose="02010600030101010101" pitchFamily="2" charset="-122"/>
              </a:rPr>
              <a:t>dept_name, dept_phone, dept_mgrname )</a:t>
            </a:r>
            <a:endParaRPr lang="en-US" altLang="x-none" dirty="0">
              <a:ea typeface="宋体" panose="02010600030101010101" pitchFamily="2" charset="-122"/>
            </a:endParaRPr>
          </a:p>
          <a:p>
            <a:pPr lvl="0" eaLnBrk="1" hangingPunct="1">
              <a:lnSpc>
                <a:spcPct val="90000"/>
              </a:lnSpc>
            </a:pPr>
            <a:r>
              <a:rPr lang="en-US" altLang="x-none" dirty="0">
                <a:ea typeface="宋体" panose="02010600030101010101" pitchFamily="2" charset="-122"/>
              </a:rPr>
              <a:t>Functionally Dependents in Relations 1</a:t>
            </a:r>
            <a:endParaRPr lang="en-US" altLang="x-none" dirty="0">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pPr>
            <a:endParaRPr lang="en-US" altLang="x-none" sz="1400" dirty="0">
              <a:ea typeface="宋体" panose="02010600030101010101" pitchFamily="2" charset="-122"/>
              <a:sym typeface="Symbol" panose="05050102010706020507" pitchFamily="2" charset="2"/>
            </a:endParaRPr>
          </a:p>
          <a:p>
            <a:pPr lvl="0" eaLnBrk="1" hangingPunct="1">
              <a:lnSpc>
                <a:spcPct val="90000"/>
              </a:lnSpc>
            </a:pPr>
            <a:r>
              <a:rPr lang="en-US" altLang="x-none" dirty="0">
                <a:ea typeface="宋体" panose="02010600030101010101" pitchFamily="2" charset="-122"/>
              </a:rPr>
              <a:t>Relations 2</a:t>
            </a:r>
            <a:endParaRPr lang="en-US" altLang="x-none" dirty="0">
              <a:ea typeface="宋体" panose="02010600030101010101" pitchFamily="2" charset="-122"/>
            </a:endParaRPr>
          </a:p>
          <a:p>
            <a:pPr lvl="1" indent="-285750" eaLnBrk="1" hangingPunct="1">
              <a:lnSpc>
                <a:spcPct val="90000"/>
              </a:lnSpc>
              <a:buNone/>
            </a:pPr>
            <a:r>
              <a:rPr lang="en-US" altLang="x-none" u="sng" dirty="0">
                <a:solidFill>
                  <a:schemeClr val="tx2"/>
                </a:solidFill>
                <a:ea typeface="宋体" panose="02010600030101010101" pitchFamily="2" charset="-122"/>
              </a:rPr>
              <a:t>Skills</a:t>
            </a:r>
            <a:r>
              <a:rPr lang="en-US" altLang="x-none" dirty="0">
                <a:ea typeface="宋体" panose="02010600030101010101" pitchFamily="2" charset="-122"/>
              </a:rPr>
              <a:t> ( emp_id, skill_id, skill_name, skill_date,</a:t>
            </a:r>
            <a:endParaRPr lang="en-US" altLang="x-none" dirty="0">
              <a:ea typeface="宋体" panose="02010600030101010101" pitchFamily="2" charset="-122"/>
            </a:endParaRPr>
          </a:p>
          <a:p>
            <a:pPr lvl="3" indent="-228600" eaLnBrk="1" hangingPunct="1">
              <a:lnSpc>
                <a:spcPct val="90000"/>
              </a:lnSpc>
              <a:buNone/>
            </a:pPr>
            <a:r>
              <a:rPr lang="en-US" altLang="x-none" dirty="0">
                <a:ea typeface="宋体" panose="02010600030101010101" pitchFamily="2" charset="-122"/>
              </a:rPr>
              <a:t>skill_lvl )</a:t>
            </a:r>
            <a:endParaRPr lang="en-US" altLang="x-none" dirty="0">
              <a:ea typeface="宋体" panose="02010600030101010101" pitchFamily="2" charset="-122"/>
            </a:endParaRPr>
          </a:p>
          <a:p>
            <a:pPr lvl="0" eaLnBrk="1" hangingPunct="1">
              <a:lnSpc>
                <a:spcPct val="90000"/>
              </a:lnSpc>
            </a:pPr>
            <a:r>
              <a:rPr lang="en-US" altLang="x-none" dirty="0">
                <a:ea typeface="宋体" panose="02010600030101010101" pitchFamily="2" charset="-122"/>
              </a:rPr>
              <a:t>Functionally Dependents in Relations 2</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skill_id  skill_name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{emp_id, skill_id}  {skill_date, skill_lvl}</a:t>
            </a:r>
            <a:endParaRPr lang="zh-CN" altLang="en-US" dirty="0">
              <a:ea typeface="宋体" panose="02010600030101010101" pitchFamily="2" charset="-122"/>
              <a:sym typeface="Symbol" panose="05050102010706020507" pitchFamily="2" charset="2"/>
            </a:endParaRPr>
          </a:p>
        </p:txBody>
      </p:sp>
      <p:sp>
        <p:nvSpPr>
          <p:cNvPr id="197638" name="Line 5"/>
          <p:cNvSpPr/>
          <p:nvPr/>
        </p:nvSpPr>
        <p:spPr>
          <a:xfrm>
            <a:off x="38100" y="3644900"/>
            <a:ext cx="90709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865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865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8660"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6.25   </a:t>
            </a:r>
            <a:r>
              <a:rPr lang="en-US" altLang="x-none" dirty="0">
                <a:latin typeface="Arial" panose="020B0604020202020204" pitchFamily="34" charset="0"/>
                <a:ea typeface="宋体" panose="02010600030101010101" pitchFamily="2" charset="-122"/>
              </a:rPr>
              <a:t>Is 2NF ?</a:t>
            </a:r>
            <a:endParaRPr lang="en-US" altLang="x-none" dirty="0">
              <a:latin typeface="Arial" panose="020B0604020202020204" pitchFamily="34" charset="0"/>
              <a:ea typeface="宋体" panose="02010600030101010101" pitchFamily="2" charset="-122"/>
            </a:endParaRPr>
          </a:p>
        </p:txBody>
      </p:sp>
      <p:sp>
        <p:nvSpPr>
          <p:cNvPr id="198661" name="Rectangle 3"/>
          <p:cNvSpPr>
            <a:spLocks noGrp="1"/>
          </p:cNvSpPr>
          <p:nvPr>
            <p:ph type="body"/>
          </p:nvPr>
        </p:nvSpPr>
        <p:spPr>
          <a:xfrm>
            <a:off x="26988" y="571500"/>
            <a:ext cx="9082087" cy="6288088"/>
          </a:xfrm>
          <a:solidFill>
            <a:schemeClr val="bg1"/>
          </a:solidFill>
          <a:ln w="25400">
            <a:solidFill>
              <a:schemeClr val="tx1"/>
            </a:solidFill>
            <a:miter/>
          </a:ln>
        </p:spPr>
        <p:txBody>
          <a:bodyPr wrap="square" lIns="90170" tIns="46990" rIns="90170" bIns="46990" anchor="t"/>
          <a:p>
            <a:pPr lvl="0" eaLnBrk="1" hangingPunct="1"/>
            <a:r>
              <a:rPr lang="en-US" altLang="x-none" dirty="0">
                <a:ea typeface="宋体" panose="02010600030101010101" pitchFamily="2" charset="-122"/>
              </a:rPr>
              <a:t>Relations 1</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Emps</a:t>
            </a:r>
            <a:r>
              <a:rPr lang="en-US" altLang="x-none" dirty="0">
                <a:ea typeface="宋体" panose="02010600030101010101" pitchFamily="2" charset="-122"/>
              </a:rPr>
              <a:t> ( emp_id, emp_name, emp_phone,</a:t>
            </a:r>
            <a:endParaRPr lang="en-US" altLang="x-none" dirty="0">
              <a:ea typeface="宋体" panose="02010600030101010101" pitchFamily="2" charset="-122"/>
            </a:endParaRPr>
          </a:p>
          <a:p>
            <a:pPr lvl="3" indent="-228600" eaLnBrk="1" hangingPunct="1">
              <a:buNone/>
            </a:pPr>
            <a:r>
              <a:rPr lang="en-US" altLang="x-none" dirty="0">
                <a:ea typeface="宋体" panose="02010600030101010101" pitchFamily="2" charset="-122"/>
              </a:rPr>
              <a:t>dept_name, dept_phone, dept_mgrname )</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2</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Emp_Skills</a:t>
            </a:r>
            <a:r>
              <a:rPr lang="en-US" altLang="x-none" dirty="0">
                <a:ea typeface="宋体" panose="02010600030101010101" pitchFamily="2" charset="-122"/>
              </a:rPr>
              <a:t> ( emp_id, skill_id, skill_date, skill_lvl )</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sym typeface="Symbol" panose="05050102010706020507" pitchFamily="2" charset="2"/>
              </a:rPr>
              <a:t>{emp_id, skill_id}  {skill_date, skill_lvl}</a:t>
            </a:r>
            <a:endParaRPr lang="en-US" altLang="x-none" dirty="0">
              <a:ea typeface="宋体" panose="02010600030101010101" pitchFamily="2" charset="-122"/>
              <a:sym typeface="Symbol" panose="05050102010706020507" pitchFamily="2" charset="2"/>
            </a:endParaRP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3</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Skills</a:t>
            </a:r>
            <a:r>
              <a:rPr lang="en-US" altLang="x-none" dirty="0">
                <a:ea typeface="宋体" panose="02010600030101010101" pitchFamily="2" charset="-122"/>
              </a:rPr>
              <a:t> ( skill_id, skill_name)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skill_id  skill_name</a:t>
            </a:r>
            <a:endParaRPr lang="zh-CN" altLang="en-US" dirty="0">
              <a:ea typeface="宋体" panose="02010600030101010101" pitchFamily="2" charset="-122"/>
              <a:sym typeface="Symbol" panose="05050102010706020507" pitchFamily="2" charset="2"/>
            </a:endParaRPr>
          </a:p>
        </p:txBody>
      </p:sp>
      <p:sp>
        <p:nvSpPr>
          <p:cNvPr id="198662" name="Line 5"/>
          <p:cNvSpPr/>
          <p:nvPr/>
        </p:nvSpPr>
        <p:spPr>
          <a:xfrm>
            <a:off x="38100" y="3357563"/>
            <a:ext cx="9070975" cy="0"/>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98663" name="Line 6"/>
          <p:cNvSpPr/>
          <p:nvPr/>
        </p:nvSpPr>
        <p:spPr>
          <a:xfrm>
            <a:off x="38100" y="5156200"/>
            <a:ext cx="90709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90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90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9092"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89094" name="内容占位符 89093"/>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89175" name="Text Box 85"/>
          <p:cNvSpPr txBox="1"/>
          <p:nvPr/>
        </p:nvSpPr>
        <p:spPr>
          <a:xfrm>
            <a:off x="323850" y="5573713"/>
            <a:ext cx="2663825"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89176" name="Text Box 86"/>
          <p:cNvSpPr txBox="1"/>
          <p:nvPr/>
        </p:nvSpPr>
        <p:spPr>
          <a:xfrm>
            <a:off x="3275013" y="5554663"/>
            <a:ext cx="2520950"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Dept</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89178" name="Text Box 87"/>
          <p:cNvSpPr txBox="1"/>
          <p:nvPr/>
        </p:nvSpPr>
        <p:spPr>
          <a:xfrm>
            <a:off x="6013450" y="5516563"/>
            <a:ext cx="2879725" cy="538162"/>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r>
              <a:rPr lang="en-US" altLang="x-none" sz="2800" b="1" dirty="0">
                <a:solidFill>
                  <a:srgbClr val="FF0000"/>
                </a:solidFill>
                <a:latin typeface="Arial" panose="020B0604020202020204" pitchFamily="34" charset="0"/>
                <a:ea typeface="宋体" panose="02010600030101010101" pitchFamily="2" charset="-122"/>
              </a:rPr>
              <a:t>Sno → Cno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9178"/>
                                        </p:tgtEl>
                                        <p:attrNameLst>
                                          <p:attrName>style.visibility</p:attrName>
                                        </p:attrNameLst>
                                      </p:cBhvr>
                                      <p:to>
                                        <p:strVal val="visible"/>
                                      </p:to>
                                    </p:set>
                                    <p:anim calcmode="lin" valueType="num">
                                      <p:cBhvr>
                                        <p:cTn id="7" dur="500" fill="hold"/>
                                        <p:tgtEl>
                                          <p:spTgt spid="89178"/>
                                        </p:tgtEl>
                                        <p:attrNameLst>
                                          <p:attrName>ppt_x</p:attrName>
                                        </p:attrNameLst>
                                      </p:cBhvr>
                                      <p:tavLst>
                                        <p:tav tm="0">
                                          <p:val>
                                            <p:strVal val="#ppt_x"/>
                                          </p:val>
                                        </p:tav>
                                        <p:tav tm="100000">
                                          <p:val>
                                            <p:strVal val="#ppt_x"/>
                                          </p:val>
                                        </p:tav>
                                      </p:tavLst>
                                    </p:anim>
                                    <p:anim calcmode="lin" valueType="num">
                                      <p:cBhvr>
                                        <p:cTn id="8" dur="500" fill="hold"/>
                                        <p:tgtEl>
                                          <p:spTgt spid="89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78"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968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996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99684"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6.25  </a:t>
            </a:r>
            <a:r>
              <a:rPr lang="zh-CN" altLang="en-US" dirty="0">
                <a:solidFill>
                  <a:srgbClr val="FF0000"/>
                </a:solidFill>
                <a:latin typeface="Arial" panose="020B0604020202020204" pitchFamily="34" charset="0"/>
                <a:ea typeface="宋体" panose="02010600030101010101" pitchFamily="2" charset="-122"/>
              </a:rPr>
              <a:t> </a:t>
            </a:r>
            <a:r>
              <a:rPr lang="en-US" altLang="x-none" dirty="0">
                <a:solidFill>
                  <a:srgbClr val="FF0000"/>
                </a:solidFill>
                <a:latin typeface="Arial" panose="020B0604020202020204" pitchFamily="34" charset="0"/>
                <a:ea typeface="宋体" panose="02010600030101010101" pitchFamily="2" charset="-122"/>
              </a:rPr>
              <a:t>Is </a:t>
            </a:r>
            <a:r>
              <a:rPr lang="zh-CN" altLang="en-US" dirty="0">
                <a:solidFill>
                  <a:srgbClr val="FF0000"/>
                </a:solidFill>
                <a:latin typeface="Arial" panose="020B0604020202020204" pitchFamily="34" charset="0"/>
                <a:ea typeface="宋体" panose="02010600030101010101" pitchFamily="2" charset="-122"/>
              </a:rPr>
              <a:t>3</a:t>
            </a:r>
            <a:r>
              <a:rPr lang="en-US" altLang="x-none" dirty="0">
                <a:solidFill>
                  <a:srgbClr val="FF0000"/>
                </a:solidFill>
                <a:latin typeface="Arial" panose="020B0604020202020204" pitchFamily="34" charset="0"/>
                <a:ea typeface="宋体" panose="02010600030101010101" pitchFamily="2" charset="-122"/>
              </a:rPr>
              <a:t>NF ?</a:t>
            </a:r>
            <a:endParaRPr lang="en-US" altLang="x-none" dirty="0">
              <a:solidFill>
                <a:srgbClr val="FF0000"/>
              </a:solidFill>
              <a:latin typeface="Arial" panose="020B0604020202020204" pitchFamily="34" charset="0"/>
              <a:ea typeface="宋体" panose="02010600030101010101" pitchFamily="2" charset="-122"/>
            </a:endParaRPr>
          </a:p>
        </p:txBody>
      </p:sp>
      <p:sp>
        <p:nvSpPr>
          <p:cNvPr id="199685" name="Rectangle 3"/>
          <p:cNvSpPr>
            <a:spLocks noGrp="1"/>
          </p:cNvSpPr>
          <p:nvPr>
            <p:ph type="body"/>
          </p:nvPr>
        </p:nvSpPr>
        <p:spPr>
          <a:xfrm>
            <a:off x="26988" y="571500"/>
            <a:ext cx="9082087" cy="6288088"/>
          </a:xfrm>
          <a:solidFill>
            <a:schemeClr val="bg1"/>
          </a:solidFill>
          <a:ln w="25400">
            <a:solidFill>
              <a:schemeClr val="tx1"/>
            </a:solidFill>
            <a:miter/>
          </a:ln>
        </p:spPr>
        <p:txBody>
          <a:bodyPr wrap="square" lIns="90170" tIns="46990" rIns="90170" bIns="46990" anchor="t"/>
          <a:p>
            <a:pPr lvl="0" eaLnBrk="1" hangingPunct="1"/>
            <a:r>
              <a:rPr lang="en-US" altLang="x-none" dirty="0">
                <a:ea typeface="宋体" panose="02010600030101010101" pitchFamily="2" charset="-122"/>
              </a:rPr>
              <a:t>Relations 1</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Emps</a:t>
            </a:r>
            <a:r>
              <a:rPr lang="en-US" altLang="x-none" dirty="0">
                <a:ea typeface="宋体" panose="02010600030101010101" pitchFamily="2" charset="-122"/>
              </a:rPr>
              <a:t> ( emp_id, emp_name, emp_phone,</a:t>
            </a:r>
            <a:endParaRPr lang="en-US" altLang="x-none" dirty="0">
              <a:ea typeface="宋体" panose="02010600030101010101" pitchFamily="2" charset="-122"/>
            </a:endParaRPr>
          </a:p>
          <a:p>
            <a:pPr lvl="3" indent="-228600" eaLnBrk="1" hangingPunct="1">
              <a:buNone/>
            </a:pPr>
            <a:r>
              <a:rPr lang="en-US" altLang="x-none" dirty="0">
                <a:ea typeface="宋体" panose="02010600030101010101" pitchFamily="2" charset="-122"/>
              </a:rPr>
              <a:t>dept_name, dept_phone, dept_mgrname )</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2</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Emp_Skills</a:t>
            </a:r>
            <a:r>
              <a:rPr lang="en-US" altLang="x-none" dirty="0">
                <a:ea typeface="宋体" panose="02010600030101010101" pitchFamily="2" charset="-122"/>
              </a:rPr>
              <a:t> ( emp_id, skill_id, skill_date, skill_lvl )</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sym typeface="Symbol" panose="05050102010706020507" pitchFamily="2" charset="2"/>
              </a:rPr>
              <a:t>{emp_id, skill_id}  {skill_date, skill_lvl}</a:t>
            </a:r>
            <a:endParaRPr lang="en-US" altLang="x-none" dirty="0">
              <a:ea typeface="宋体" panose="02010600030101010101" pitchFamily="2" charset="-122"/>
              <a:sym typeface="Symbol" panose="05050102010706020507" pitchFamily="2" charset="2"/>
            </a:endParaRPr>
          </a:p>
          <a:p>
            <a:pPr lvl="1" indent="-285750" eaLnBrk="1" hangingPunct="1">
              <a:buNone/>
            </a:pPr>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Relations 3</a:t>
            </a:r>
            <a:endParaRPr lang="en-US" altLang="x-none" dirty="0">
              <a:ea typeface="宋体" panose="02010600030101010101" pitchFamily="2" charset="-122"/>
            </a:endParaRPr>
          </a:p>
          <a:p>
            <a:pPr lvl="1" indent="-285750" eaLnBrk="1" hangingPunct="1">
              <a:buNone/>
            </a:pPr>
            <a:r>
              <a:rPr lang="en-US" altLang="x-none" u="sng" dirty="0">
                <a:solidFill>
                  <a:schemeClr val="tx2"/>
                </a:solidFill>
                <a:ea typeface="宋体" panose="02010600030101010101" pitchFamily="2" charset="-122"/>
              </a:rPr>
              <a:t>Skills</a:t>
            </a:r>
            <a:r>
              <a:rPr lang="en-US" altLang="x-none" dirty="0">
                <a:ea typeface="宋体" panose="02010600030101010101" pitchFamily="2" charset="-122"/>
              </a:rPr>
              <a:t> ( skill_id, skill_name)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skill_id  skill_name</a:t>
            </a:r>
            <a:endParaRPr lang="zh-CN" altLang="en-US" dirty="0">
              <a:ea typeface="宋体" panose="02010600030101010101" pitchFamily="2" charset="-122"/>
              <a:sym typeface="Symbol" panose="05050102010706020507" pitchFamily="2" charset="2"/>
            </a:endParaRPr>
          </a:p>
        </p:txBody>
      </p:sp>
      <p:sp>
        <p:nvSpPr>
          <p:cNvPr id="199686" name="Line 5"/>
          <p:cNvSpPr/>
          <p:nvPr/>
        </p:nvSpPr>
        <p:spPr>
          <a:xfrm>
            <a:off x="38100" y="3357563"/>
            <a:ext cx="9070975" cy="0"/>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99687" name="Line 6"/>
          <p:cNvSpPr/>
          <p:nvPr/>
        </p:nvSpPr>
        <p:spPr>
          <a:xfrm>
            <a:off x="38100" y="5156200"/>
            <a:ext cx="90709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07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07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0708"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6.26   </a:t>
            </a:r>
            <a:r>
              <a:rPr lang="en-US" altLang="x-none" dirty="0">
                <a:solidFill>
                  <a:srgbClr val="FF0000"/>
                </a:solidFill>
                <a:latin typeface="Arial" panose="020B0604020202020204" pitchFamily="34" charset="0"/>
                <a:ea typeface="宋体" panose="02010600030101010101" pitchFamily="2" charset="-122"/>
              </a:rPr>
              <a:t>Is 3NF ?</a:t>
            </a:r>
            <a:endParaRPr lang="en-US" altLang="x-none" dirty="0">
              <a:solidFill>
                <a:srgbClr val="FF0000"/>
              </a:solidFill>
              <a:latin typeface="Arial" panose="020B0604020202020204" pitchFamily="34" charset="0"/>
              <a:ea typeface="宋体" panose="02010600030101010101" pitchFamily="2" charset="-122"/>
            </a:endParaRPr>
          </a:p>
        </p:txBody>
      </p:sp>
      <p:sp>
        <p:nvSpPr>
          <p:cNvPr id="200709" name="Rectangle 6"/>
          <p:cNvSpPr>
            <a:spLocks noGrp="1"/>
          </p:cNvSpPr>
          <p:nvPr>
            <p:ph type="body"/>
          </p:nvPr>
        </p:nvSpPr>
        <p:spPr>
          <a:xfrm>
            <a:off x="-557212" y="706438"/>
            <a:ext cx="9734550" cy="6181725"/>
          </a:xfrm>
          <a:solidFill>
            <a:schemeClr val="bg1"/>
          </a:solidFill>
          <a:ln w="25400">
            <a:solidFill>
              <a:schemeClr val="tx1"/>
            </a:solidFill>
            <a:miter/>
          </a:ln>
        </p:spPr>
        <p:txBody>
          <a:bodyPr wrap="square" lIns="90170" tIns="46990" rIns="90170" bIns="46990" anchor="t"/>
          <a:p>
            <a:pPr lvl="1" indent="-285750" eaLnBrk="1" hangingPunct="1">
              <a:lnSpc>
                <a:spcPct val="110000"/>
              </a:lnSpc>
            </a:pPr>
            <a:r>
              <a:rPr lang="en-US" altLang="x-none" dirty="0">
                <a:solidFill>
                  <a:srgbClr val="FF0000"/>
                </a:solidFill>
                <a:ea typeface="宋体" panose="02010600030101010101" pitchFamily="2" charset="-122"/>
              </a:rPr>
              <a:t>emps</a:t>
            </a:r>
            <a:r>
              <a:rPr lang="en-US" altLang="x-none" dirty="0">
                <a:ea typeface="宋体" panose="02010600030101010101" pitchFamily="2" charset="-122"/>
              </a:rPr>
              <a:t>(emp_id, emp_name, emp_phone, dept_name)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rPr>
              <a:t>emp_id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depts</a:t>
            </a:r>
            <a:r>
              <a:rPr lang="en-US" altLang="x-none" dirty="0">
                <a:ea typeface="宋体" panose="02010600030101010101" pitchFamily="2" charset="-122"/>
              </a:rPr>
              <a:t>(dept_name, dept_phone, dept_mgrname)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dept_name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{dept_phone, dept_mgrname}</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emp_skills</a:t>
            </a:r>
            <a:r>
              <a:rPr lang="en-US" altLang="x-none" dirty="0">
                <a:ea typeface="宋体" panose="02010600030101010101" pitchFamily="2" charset="-122"/>
              </a:rPr>
              <a:t>(emp_id, skill_id, skill_date, skill_lvl)</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{emp_id, 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{skill_date, skill_lvl}</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skills</a:t>
            </a:r>
            <a:r>
              <a:rPr lang="en-US" altLang="x-none" dirty="0">
                <a:ea typeface="宋体" panose="02010600030101010101" pitchFamily="2" charset="-122"/>
              </a:rPr>
              <a:t>(skill_id, skill_name)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skill_name</a:t>
            </a:r>
            <a:endParaRPr lang="en-US" altLang="x-none" dirty="0">
              <a:ea typeface="宋体" panose="02010600030101010101" pitchFamily="2" charset="-122"/>
              <a:sym typeface="Symbol" panose="05050102010706020507" pitchFamily="2" charset="2"/>
            </a:endParaRPr>
          </a:p>
        </p:txBody>
      </p:sp>
      <p:sp>
        <p:nvSpPr>
          <p:cNvPr id="200710" name="Line 8"/>
          <p:cNvSpPr/>
          <p:nvPr/>
        </p:nvSpPr>
        <p:spPr>
          <a:xfrm>
            <a:off x="-538162" y="2060575"/>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200711" name="Line 9"/>
          <p:cNvSpPr/>
          <p:nvPr/>
        </p:nvSpPr>
        <p:spPr>
          <a:xfrm>
            <a:off x="-538162" y="3429000"/>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200712" name="Line 10"/>
          <p:cNvSpPr/>
          <p:nvPr/>
        </p:nvSpPr>
        <p:spPr>
          <a:xfrm flipV="1">
            <a:off x="-538162" y="4940300"/>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2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173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173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1732" name="Rectangle 2"/>
          <p:cNvSpPr>
            <a:spLocks noGrp="1"/>
          </p:cNvSpPr>
          <p:nvPr>
            <p:ph type="title"/>
          </p:nvPr>
        </p:nvSpPr>
        <p:spPr/>
        <p:txBody>
          <a:bodyPr wrap="square" anchor="ctr"/>
          <a:p>
            <a:pPr lvl="0" eaLnBrk="1" hangingPunct="1"/>
            <a:r>
              <a:rPr lang="zh-CN" altLang="en-US" dirty="0">
                <a:latin typeface="Arial" panose="020B0604020202020204" pitchFamily="34" charset="0"/>
                <a:ea typeface="宋体" panose="02010600030101010101" pitchFamily="2" charset="-122"/>
              </a:rPr>
              <a:t>Figure 6.26   </a:t>
            </a:r>
            <a:r>
              <a:rPr lang="en-US" altLang="x-none" dirty="0">
                <a:solidFill>
                  <a:srgbClr val="FF0000"/>
                </a:solidFill>
                <a:latin typeface="Arial" panose="020B0604020202020204" pitchFamily="34" charset="0"/>
                <a:ea typeface="宋体" panose="02010600030101010101" pitchFamily="2" charset="-122"/>
              </a:rPr>
              <a:t>Is </a:t>
            </a:r>
            <a:r>
              <a:rPr lang="zh-CN" altLang="en-US" dirty="0">
                <a:solidFill>
                  <a:srgbClr val="FF0000"/>
                </a:solidFill>
                <a:latin typeface="Arial" panose="020B0604020202020204" pitchFamily="34" charset="0"/>
                <a:ea typeface="宋体" panose="02010600030101010101" pitchFamily="2" charset="-122"/>
              </a:rPr>
              <a:t>BC</a:t>
            </a:r>
            <a:r>
              <a:rPr lang="en-US" altLang="x-none" dirty="0">
                <a:solidFill>
                  <a:srgbClr val="FF0000"/>
                </a:solidFill>
                <a:latin typeface="Arial" panose="020B0604020202020204" pitchFamily="34" charset="0"/>
                <a:ea typeface="宋体" panose="02010600030101010101" pitchFamily="2" charset="-122"/>
              </a:rPr>
              <a:t>NF ?</a:t>
            </a:r>
            <a:endParaRPr lang="en-US" altLang="x-none" dirty="0">
              <a:solidFill>
                <a:srgbClr val="FF0000"/>
              </a:solidFill>
              <a:latin typeface="Arial" panose="020B0604020202020204" pitchFamily="34" charset="0"/>
              <a:ea typeface="宋体" panose="02010600030101010101" pitchFamily="2" charset="-122"/>
            </a:endParaRPr>
          </a:p>
        </p:txBody>
      </p:sp>
      <p:sp>
        <p:nvSpPr>
          <p:cNvPr id="201733" name="Rectangle 6"/>
          <p:cNvSpPr>
            <a:spLocks noGrp="1"/>
          </p:cNvSpPr>
          <p:nvPr>
            <p:ph type="body"/>
          </p:nvPr>
        </p:nvSpPr>
        <p:spPr>
          <a:xfrm>
            <a:off x="-557212" y="706438"/>
            <a:ext cx="9734550" cy="6181725"/>
          </a:xfrm>
          <a:solidFill>
            <a:schemeClr val="bg1"/>
          </a:solidFill>
          <a:ln w="25400">
            <a:solidFill>
              <a:schemeClr val="tx1"/>
            </a:solidFill>
            <a:miter/>
          </a:ln>
        </p:spPr>
        <p:txBody>
          <a:bodyPr wrap="square" lIns="90170" tIns="46990" rIns="90170" bIns="46990" anchor="t"/>
          <a:p>
            <a:pPr lvl="1" indent="-285750" eaLnBrk="1" hangingPunct="1">
              <a:lnSpc>
                <a:spcPct val="110000"/>
              </a:lnSpc>
            </a:pPr>
            <a:r>
              <a:rPr lang="en-US" altLang="x-none" dirty="0">
                <a:solidFill>
                  <a:srgbClr val="FF0000"/>
                </a:solidFill>
                <a:ea typeface="宋体" panose="02010600030101010101" pitchFamily="2" charset="-122"/>
              </a:rPr>
              <a:t>emps</a:t>
            </a:r>
            <a:r>
              <a:rPr lang="en-US" altLang="x-none" dirty="0">
                <a:ea typeface="宋体" panose="02010600030101010101" pitchFamily="2" charset="-122"/>
              </a:rPr>
              <a:t>(emp_id, emp_name, emp_phone, dept_name)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rPr>
              <a:t>emp_id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depts</a:t>
            </a:r>
            <a:r>
              <a:rPr lang="en-US" altLang="x-none" dirty="0">
                <a:ea typeface="宋体" panose="02010600030101010101" pitchFamily="2" charset="-122"/>
              </a:rPr>
              <a:t>(dept_name, dept_phone, dept_mgrname)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dept_name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{dept_phone, dept_mgrname}</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emp_skills</a:t>
            </a:r>
            <a:r>
              <a:rPr lang="en-US" altLang="x-none" dirty="0">
                <a:ea typeface="宋体" panose="02010600030101010101" pitchFamily="2" charset="-122"/>
              </a:rPr>
              <a:t>(emp_id, skill_id, skill_date, skill_lvl)</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{emp_id, 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{skill_date, skill_lvl}</a:t>
            </a:r>
            <a:endParaRPr lang="en-US" altLang="x-none" dirty="0">
              <a:ea typeface="宋体" panose="02010600030101010101" pitchFamily="2" charset="-122"/>
              <a:sym typeface="Symbol" panose="05050102010706020507" pitchFamily="2" charset="2"/>
            </a:endParaRPr>
          </a:p>
          <a:p>
            <a:pPr lvl="2" indent="-228600" eaLnBrk="1" hangingPunct="1">
              <a:lnSpc>
                <a:spcPct val="110000"/>
              </a:lnSpc>
              <a:buNone/>
            </a:pPr>
            <a:endParaRPr lang="en-US" altLang="x-none" sz="1600" dirty="0">
              <a:ea typeface="宋体" panose="02010600030101010101" pitchFamily="2" charset="-122"/>
            </a:endParaRPr>
          </a:p>
          <a:p>
            <a:pPr lvl="1" indent="-285750" eaLnBrk="1" hangingPunct="1">
              <a:lnSpc>
                <a:spcPct val="110000"/>
              </a:lnSpc>
            </a:pPr>
            <a:r>
              <a:rPr lang="en-US" altLang="x-none" dirty="0">
                <a:solidFill>
                  <a:srgbClr val="FF0000"/>
                </a:solidFill>
                <a:ea typeface="宋体" panose="02010600030101010101" pitchFamily="2" charset="-122"/>
              </a:rPr>
              <a:t>skills</a:t>
            </a:r>
            <a:r>
              <a:rPr lang="en-US" altLang="x-none" dirty="0">
                <a:ea typeface="宋体" panose="02010600030101010101" pitchFamily="2" charset="-122"/>
              </a:rPr>
              <a:t>(skill_id, skill_name)</a:t>
            </a:r>
            <a:endParaRPr lang="en-US" altLang="x-none" dirty="0">
              <a:ea typeface="宋体" panose="02010600030101010101" pitchFamily="2" charset="-122"/>
            </a:endParaRPr>
          </a:p>
          <a:p>
            <a:pPr lvl="2" indent="-228600" eaLnBrk="1" hangingPunct="1">
              <a:lnSpc>
                <a:spcPct val="110000"/>
              </a:lnSpc>
              <a:buNone/>
            </a:pPr>
            <a:r>
              <a:rPr lang="en-US" altLang="x-none" dirty="0">
                <a:ea typeface="宋体" panose="02010600030101010101" pitchFamily="2" charset="-122"/>
                <a:sym typeface="Symbol" panose="05050102010706020507" pitchFamily="2" charset="2"/>
              </a:rPr>
              <a:t>skill_id </a:t>
            </a:r>
            <a:r>
              <a:rPr lang="en-US" altLang="x-none" dirty="0">
                <a:solidFill>
                  <a:srgbClr val="FF0000"/>
                </a:solidFill>
                <a:ea typeface="宋体" panose="02010600030101010101" pitchFamily="2" charset="-122"/>
                <a:sym typeface="Symbol" panose="05050102010706020507" pitchFamily="2" charset="2"/>
              </a:rPr>
              <a:t> </a:t>
            </a:r>
            <a:r>
              <a:rPr lang="en-US" altLang="x-none" dirty="0">
                <a:ea typeface="宋体" panose="02010600030101010101" pitchFamily="2" charset="-122"/>
                <a:sym typeface="Symbol" panose="05050102010706020507" pitchFamily="2" charset="2"/>
              </a:rPr>
              <a:t>skill_name</a:t>
            </a:r>
            <a:endParaRPr lang="en-US" altLang="x-none" dirty="0">
              <a:ea typeface="宋体" panose="02010600030101010101" pitchFamily="2" charset="-122"/>
              <a:sym typeface="Symbol" panose="05050102010706020507" pitchFamily="2" charset="2"/>
            </a:endParaRPr>
          </a:p>
        </p:txBody>
      </p:sp>
      <p:sp>
        <p:nvSpPr>
          <p:cNvPr id="201734" name="Line 8"/>
          <p:cNvSpPr/>
          <p:nvPr/>
        </p:nvSpPr>
        <p:spPr>
          <a:xfrm>
            <a:off x="-538162" y="2060575"/>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201735" name="Line 9"/>
          <p:cNvSpPr/>
          <p:nvPr/>
        </p:nvSpPr>
        <p:spPr>
          <a:xfrm>
            <a:off x="-538162" y="3429000"/>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201736" name="Line 10"/>
          <p:cNvSpPr/>
          <p:nvPr/>
        </p:nvSpPr>
        <p:spPr>
          <a:xfrm flipV="1">
            <a:off x="-538162" y="4940300"/>
            <a:ext cx="9718675" cy="1588"/>
          </a:xfrm>
          <a:prstGeom prst="line">
            <a:avLst/>
          </a:prstGeom>
          <a:ln w="381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275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275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275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202757" name="Rectangle 3"/>
          <p:cNvSpPr>
            <a:spLocks noGrp="1"/>
          </p:cNvSpPr>
          <p:nvPr>
            <p:ph type="body"/>
          </p:nvPr>
        </p:nvSpPr>
        <p:spPr>
          <a:xfrm>
            <a:off x="171450" y="766763"/>
            <a:ext cx="8686800" cy="5638800"/>
          </a:xfrm>
        </p:spPr>
        <p:txBody>
          <a:bodyPr wrap="square" anchor="t"/>
          <a:p>
            <a:pPr lvl="0" eaLnBrk="1" hangingPunct="1">
              <a:lnSpc>
                <a:spcPct val="110000"/>
              </a:lnSpc>
              <a:spcBef>
                <a:spcPct val="40000"/>
              </a:spcBef>
            </a:pPr>
            <a:r>
              <a:rPr lang="en-US" altLang="x-none" sz="3200" dirty="0">
                <a:ea typeface="宋体" panose="02010600030101010101" pitchFamily="2" charset="-122"/>
              </a:rPr>
              <a:t>Algorithm 6.8.8: </a:t>
            </a:r>
            <a:r>
              <a:rPr lang="en-US" altLang="x-none" sz="3200" dirty="0">
                <a:solidFill>
                  <a:schemeClr val="tx1"/>
                </a:solidFill>
                <a:ea typeface="宋体" panose="02010600030101010101" pitchFamily="2" charset="-122"/>
              </a:rPr>
              <a:t>An Algorithm to Achieve Well-Behaved 3NF Decomposition</a:t>
            </a:r>
            <a:endParaRPr lang="en-US" altLang="x-none" sz="3200" dirty="0">
              <a:solidFill>
                <a:schemeClr val="tx1"/>
              </a:solidFill>
              <a:ea typeface="宋体" panose="02010600030101010101" pitchFamily="2" charset="-122"/>
            </a:endParaRPr>
          </a:p>
          <a:p>
            <a:pPr lvl="1" indent="-285750" eaLnBrk="1" hangingPunct="1">
              <a:lnSpc>
                <a:spcPct val="110000"/>
              </a:lnSpc>
              <a:spcBef>
                <a:spcPct val="40000"/>
              </a:spcBef>
            </a:pPr>
            <a:r>
              <a:rPr lang="en-US" altLang="x-none" sz="3200" dirty="0">
                <a:ea typeface="宋体" panose="02010600030101010101" pitchFamily="2" charset="-122"/>
              </a:rPr>
              <a:t>This algorithm, given a universal table T and set F of FDs, generates a lossless join decomposition of T that is in 3NF and preserves all FDs of F.</a:t>
            </a:r>
            <a:endParaRPr lang="en-US" altLang="x-none" sz="3200" dirty="0">
              <a:ea typeface="宋体" panose="02010600030101010101" pitchFamily="2" charset="-122"/>
            </a:endParaRPr>
          </a:p>
          <a:p>
            <a:pPr lvl="1" indent="-285750" eaLnBrk="1" hangingPunct="1">
              <a:lnSpc>
                <a:spcPct val="110000"/>
              </a:lnSpc>
              <a:spcBef>
                <a:spcPct val="40000"/>
              </a:spcBef>
            </a:pPr>
            <a:r>
              <a:rPr lang="en-US" altLang="x-none" sz="3200" dirty="0">
                <a:ea typeface="宋体" panose="02010600030101010101" pitchFamily="2" charset="-122"/>
              </a:rPr>
              <a:t>The output is a set S of headings (sets of attributes) for tables in the final database schema.</a:t>
            </a:r>
            <a:endParaRPr lang="en-US" altLang="x-none" sz="3200" dirty="0">
              <a:ea typeface="宋体" panose="02010600030101010101" pitchFamily="2" charset="-122"/>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377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37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378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203781" name="Rectangle 3"/>
          <p:cNvSpPr>
            <a:spLocks noGrp="1"/>
          </p:cNvSpPr>
          <p:nvPr>
            <p:ph type="body"/>
          </p:nvPr>
        </p:nvSpPr>
        <p:spPr>
          <a:xfrm>
            <a:off x="457200" y="766763"/>
            <a:ext cx="8229600" cy="5638800"/>
          </a:xfrm>
        </p:spPr>
        <p:txBody>
          <a:bodyPr wrap="square" anchor="t"/>
          <a:p>
            <a:pPr marL="533400" lvl="0" indent="-533400" eaLnBrk="1" hangingPunct="1">
              <a:lnSpc>
                <a:spcPct val="90000"/>
              </a:lnSpc>
            </a:pPr>
            <a:r>
              <a:rPr lang="en-US" altLang="x-none" sz="3000" dirty="0">
                <a:ea typeface="宋体" panose="02010600030101010101" pitchFamily="2" charset="-122"/>
              </a:rPr>
              <a:t>Algorithm 6.8.8</a:t>
            </a:r>
            <a:endParaRPr lang="en-US" altLang="x-none" sz="3000" dirty="0">
              <a:ea typeface="宋体" panose="02010600030101010101" pitchFamily="2" charset="-122"/>
            </a:endParaRPr>
          </a:p>
          <a:p>
            <a:pPr marL="990600" lvl="1" indent="-533400" eaLnBrk="1" hangingPunct="1">
              <a:lnSpc>
                <a:spcPct val="90000"/>
              </a:lnSpc>
              <a:buAutoNum type="arabicPeriod"/>
            </a:pPr>
            <a:r>
              <a:rPr lang="en-US" altLang="x-none" sz="3000" dirty="0">
                <a:ea typeface="宋体" panose="02010600030101010101" pitchFamily="2" charset="-122"/>
              </a:rPr>
              <a:t>replace F with minimal cover of F;</a:t>
            </a:r>
            <a:endParaRPr lang="en-US" altLang="x-none" sz="3000" dirty="0">
              <a:ea typeface="宋体" panose="02010600030101010101" pitchFamily="2" charset="-122"/>
            </a:endParaRPr>
          </a:p>
          <a:p>
            <a:pPr marL="990600" lvl="1" indent="-533400" eaLnBrk="1" hangingPunct="1">
              <a:lnSpc>
                <a:spcPct val="90000"/>
              </a:lnSpc>
              <a:buAutoNum type="arabicPeriod"/>
            </a:pPr>
            <a:r>
              <a:rPr lang="en-US" altLang="x-none" sz="3000" dirty="0">
                <a:ea typeface="宋体" panose="02010600030101010101" pitchFamily="2" charset="-122"/>
              </a:rPr>
              <a:t>S = </a:t>
            </a:r>
            <a:r>
              <a:rPr lang="en-US" altLang="x-none" sz="3000" dirty="0">
                <a:ea typeface="宋体" panose="02010600030101010101" pitchFamily="2" charset="-122"/>
                <a:sym typeface="Symbol" panose="05050102010706020507" pitchFamily="2" charset="2"/>
              </a:rPr>
              <a:t>;</a:t>
            </a:r>
            <a:endParaRPr lang="en-US" altLang="x-none" sz="3000" dirty="0">
              <a:ea typeface="宋体" panose="02010600030101010101" pitchFamily="2" charset="-122"/>
              <a:sym typeface="Symbol" panose="05050102010706020507" pitchFamily="2" charset="2"/>
            </a:endParaRPr>
          </a:p>
          <a:p>
            <a:pPr marL="990600" lvl="1" indent="-533400" eaLnBrk="1" hangingPunct="1">
              <a:lnSpc>
                <a:spcPct val="90000"/>
              </a:lnSpc>
              <a:buAutoNum type="arabicPeriod" startAt="3"/>
            </a:pPr>
            <a:r>
              <a:rPr lang="en-US" altLang="x-none" sz="3000" dirty="0">
                <a:ea typeface="宋体" panose="02010600030101010101" pitchFamily="2" charset="-122"/>
                <a:sym typeface="Symbol" panose="05050102010706020507" pitchFamily="2" charset="2"/>
              </a:rPr>
              <a:t>for all  XY</a:t>
            </a:r>
            <a:r>
              <a:rPr lang="en-US" altLang="x-none" sz="3000" baseline="-25000" dirty="0">
                <a:ea typeface="宋体" panose="02010600030101010101" pitchFamily="2" charset="-122"/>
                <a:sym typeface="Symbol" panose="05050102010706020507" pitchFamily="2" charset="2"/>
              </a:rPr>
              <a:t>  </a:t>
            </a:r>
            <a:r>
              <a:rPr lang="en-US" altLang="x-none" sz="3000" dirty="0">
                <a:ea typeface="宋体" panose="02010600030101010101" pitchFamily="2" charset="-122"/>
                <a:sym typeface="Symbol" panose="05050102010706020507" pitchFamily="2" charset="2"/>
              </a:rPr>
              <a:t>in F</a:t>
            </a:r>
            <a:endParaRPr lang="en-US" altLang="x-none" sz="3000" dirty="0">
              <a:ea typeface="宋体" panose="02010600030101010101" pitchFamily="2" charset="-122"/>
              <a:sym typeface="Symbol" panose="05050102010706020507" pitchFamily="2" charset="2"/>
            </a:endParaRPr>
          </a:p>
          <a:p>
            <a:pPr marL="1905000" lvl="3" indent="-533400" eaLnBrk="1" hangingPunct="1">
              <a:lnSpc>
                <a:spcPct val="90000"/>
              </a:lnSpc>
              <a:buNone/>
            </a:pPr>
            <a:r>
              <a:rPr lang="en-US" altLang="x-none" sz="3000" dirty="0">
                <a:solidFill>
                  <a:schemeClr val="tx2"/>
                </a:solidFill>
                <a:ea typeface="宋体" panose="02010600030101010101" pitchFamily="2" charset="-122"/>
                <a:sym typeface="Symbol" panose="05050102010706020507" pitchFamily="2" charset="2"/>
              </a:rPr>
              <a:t>if, for all  ZS, X  Y </a:t>
            </a:r>
            <a:r>
              <a:rPr lang="zh-CN" altLang="en-US" sz="3000" dirty="0">
                <a:solidFill>
                  <a:schemeClr val="tx2"/>
                </a:solidFill>
                <a:ea typeface="宋体" panose="02010600030101010101" pitchFamily="2" charset="-122"/>
                <a:sym typeface="Symbol" panose="05050102010706020507" pitchFamily="2" charset="2"/>
              </a:rPr>
              <a:t> </a:t>
            </a:r>
            <a:r>
              <a:rPr lang="en-US" altLang="x-none" sz="3000" dirty="0">
                <a:solidFill>
                  <a:schemeClr val="tx2"/>
                </a:solidFill>
                <a:ea typeface="宋体" panose="02010600030101010101" pitchFamily="2" charset="-122"/>
                <a:sym typeface="Symbol" panose="05050102010706020507" pitchFamily="2" charset="2"/>
              </a:rPr>
              <a:t>⊈ Z</a:t>
            </a:r>
            <a:endParaRPr lang="en-US" altLang="x-none" sz="3000" dirty="0">
              <a:solidFill>
                <a:schemeClr val="tx2"/>
              </a:solidFill>
              <a:ea typeface="宋体" panose="02010600030101010101" pitchFamily="2" charset="-122"/>
              <a:sym typeface="Symbol" panose="05050102010706020507" pitchFamily="2" charset="2"/>
            </a:endParaRPr>
          </a:p>
          <a:p>
            <a:pPr marL="1905000" lvl="3" indent="-533400" eaLnBrk="1" hangingPunct="1">
              <a:lnSpc>
                <a:spcPct val="90000"/>
              </a:lnSpc>
              <a:buNone/>
            </a:pPr>
            <a:r>
              <a:rPr lang="en-US" altLang="x-none" sz="3000" dirty="0">
                <a:solidFill>
                  <a:schemeClr val="tx2"/>
                </a:solidFill>
                <a:ea typeface="宋体" panose="02010600030101010101" pitchFamily="2" charset="-122"/>
                <a:sym typeface="Symbol" panose="05050102010706020507" pitchFamily="2" charset="2"/>
              </a:rPr>
              <a:t>then S = S  Heading(X  Y )</a:t>
            </a:r>
            <a:endParaRPr lang="en-US" altLang="x-none" sz="3000" dirty="0">
              <a:solidFill>
                <a:schemeClr val="tx2"/>
              </a:solidFill>
              <a:ea typeface="宋体" panose="02010600030101010101" pitchFamily="2" charset="-122"/>
              <a:sym typeface="Symbol" panose="05050102010706020507" pitchFamily="2" charset="2"/>
            </a:endParaRPr>
          </a:p>
          <a:p>
            <a:pPr marL="1447800" lvl="2" indent="-533400" eaLnBrk="1" hangingPunct="1">
              <a:lnSpc>
                <a:spcPct val="90000"/>
              </a:lnSpc>
              <a:buNone/>
            </a:pPr>
            <a:r>
              <a:rPr lang="en-US" altLang="x-none" sz="3000" dirty="0">
                <a:solidFill>
                  <a:schemeClr val="accent2"/>
                </a:solidFill>
                <a:ea typeface="宋体" panose="02010600030101010101" pitchFamily="2" charset="-122"/>
                <a:sym typeface="Symbol" panose="05050102010706020507" pitchFamily="2" charset="2"/>
              </a:rPr>
              <a:t>end for</a:t>
            </a:r>
            <a:endParaRPr lang="en-US" altLang="x-none" sz="3000" dirty="0">
              <a:ea typeface="宋体" panose="02010600030101010101" pitchFamily="2" charset="-122"/>
              <a:sym typeface="Symbol" panose="05050102010706020507" pitchFamily="2" charset="2"/>
            </a:endParaRPr>
          </a:p>
          <a:p>
            <a:pPr marL="990600" lvl="1" indent="-533400" eaLnBrk="1" hangingPunct="1">
              <a:lnSpc>
                <a:spcPct val="90000"/>
              </a:lnSpc>
              <a:buAutoNum type="arabicPeriod" startAt="4"/>
            </a:pPr>
            <a:r>
              <a:rPr lang="en-US" altLang="x-none" sz="3000" dirty="0">
                <a:ea typeface="宋体" panose="02010600030101010101" pitchFamily="2" charset="-122"/>
                <a:sym typeface="Symbol" panose="05050102010706020507" pitchFamily="2" charset="2"/>
              </a:rPr>
              <a:t>If, for all candidate keys K for T:</a:t>
            </a:r>
            <a:endParaRPr lang="en-US" altLang="x-none" sz="3000" dirty="0">
              <a:ea typeface="宋体" panose="02010600030101010101" pitchFamily="2" charset="-122"/>
              <a:sym typeface="Symbol" panose="05050102010706020507" pitchFamily="2" charset="2"/>
            </a:endParaRPr>
          </a:p>
          <a:p>
            <a:pPr marL="1905000" lvl="3" indent="-533400" eaLnBrk="1" hangingPunct="1">
              <a:lnSpc>
                <a:spcPct val="90000"/>
              </a:lnSpc>
              <a:buNone/>
            </a:pPr>
            <a:r>
              <a:rPr lang="en-US" altLang="x-none" sz="3000" dirty="0">
                <a:solidFill>
                  <a:schemeClr val="tx2"/>
                </a:solidFill>
                <a:ea typeface="宋体" panose="02010600030101010101" pitchFamily="2" charset="-122"/>
                <a:sym typeface="Symbol" panose="05050102010706020507" pitchFamily="2" charset="2"/>
              </a:rPr>
              <a:t>for all ZS, K ⊈ Z</a:t>
            </a:r>
            <a:endParaRPr lang="en-US" altLang="x-none" sz="3000" dirty="0">
              <a:solidFill>
                <a:schemeClr val="tx2"/>
              </a:solidFill>
              <a:ea typeface="宋体" panose="02010600030101010101" pitchFamily="2" charset="-122"/>
              <a:sym typeface="Symbol" panose="05050102010706020507" pitchFamily="2" charset="2"/>
            </a:endParaRPr>
          </a:p>
          <a:p>
            <a:pPr marL="990600" lvl="1" indent="-533400" eaLnBrk="1" hangingPunct="1">
              <a:lnSpc>
                <a:spcPct val="90000"/>
              </a:lnSpc>
              <a:buNone/>
            </a:pPr>
            <a:r>
              <a:rPr lang="en-US" altLang="x-none" sz="3000" dirty="0">
                <a:ea typeface="宋体" panose="02010600030101010101" pitchFamily="2" charset="-122"/>
                <a:sym typeface="Symbol" panose="05050102010706020507" pitchFamily="2" charset="2"/>
              </a:rPr>
              <a:t>	then choose a candidate key K and set S = S  Heading(K)</a:t>
            </a:r>
            <a:endParaRPr lang="en-US" altLang="x-none" sz="3000" dirty="0">
              <a:ea typeface="宋体" panose="02010600030101010101" pitchFamily="2" charset="-122"/>
              <a:sym typeface="Symbol" panose="05050102010706020507" pitchFamily="2" charset="2"/>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480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480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4804" name="Rectangle 2"/>
          <p:cNvSpPr>
            <a:spLocks noGrp="1"/>
          </p:cNvSpPr>
          <p:nvPr>
            <p:ph type="title"/>
          </p:nvPr>
        </p:nvSpPr>
        <p:spPr/>
        <p:txBody>
          <a:bodyPr wrap="square" anchor="ctr"/>
          <a:p>
            <a:pPr lvl="0" eaLnBrk="1" hangingPunct="1"/>
            <a:r>
              <a:rPr lang="en-US" altLang="x-none" dirty="0">
                <a:ea typeface="宋体" panose="02010600030101010101" pitchFamily="2" charset="-122"/>
              </a:rPr>
              <a:t>Example of Normal Forms</a:t>
            </a:r>
            <a:endParaRPr lang="zh-CN" altLang="en-US" dirty="0">
              <a:ea typeface="宋体" panose="02010600030101010101" pitchFamily="2" charset="-122"/>
            </a:endParaRPr>
          </a:p>
        </p:txBody>
      </p:sp>
      <p:sp>
        <p:nvSpPr>
          <p:cNvPr id="204805" name="Rectangle 3"/>
          <p:cNvSpPr>
            <a:spLocks noGrp="1"/>
          </p:cNvSpPr>
          <p:nvPr>
            <p:ph type="body"/>
          </p:nvPr>
        </p:nvSpPr>
        <p:spPr>
          <a:xfrm>
            <a:off x="179388" y="838200"/>
            <a:ext cx="8686800" cy="5638800"/>
          </a:xfrm>
        </p:spPr>
        <p:txBody>
          <a:bodyPr wrap="square" anchor="t"/>
          <a:p>
            <a:pPr lvl="0" eaLnBrk="1" hangingPunct="1"/>
            <a:r>
              <a:rPr lang="en-US" altLang="x-none" dirty="0">
                <a:ea typeface="宋体" panose="02010600030101010101" pitchFamily="2" charset="-122"/>
              </a:rPr>
              <a:t>Relations</a:t>
            </a:r>
            <a:r>
              <a:rPr lang="zh-CN" altLang="en-US" dirty="0">
                <a:ea typeface="宋体" panose="02010600030101010101" pitchFamily="2" charset="-122"/>
              </a:rPr>
              <a:t> &amp; </a:t>
            </a:r>
            <a:r>
              <a:rPr lang="en-US" altLang="x-none" dirty="0">
                <a:ea typeface="宋体" panose="02010600030101010101" pitchFamily="2" charset="-122"/>
              </a:rPr>
              <a:t>Functionally Dependents</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emp_info(emp_id, emp_name, emp_phone, dept_name, dept_phone, dept_mgrname, skill_id, skill_name, skill_date, skill_lvl)</a:t>
            </a:r>
            <a:endParaRPr lang="en-US" altLang="x-none" dirty="0">
              <a:ea typeface="宋体" panose="02010600030101010101" pitchFamily="2" charset="-122"/>
            </a:endParaRPr>
          </a:p>
          <a:p>
            <a:pPr lvl="0" eaLnBrk="1" hangingPunct="1">
              <a:buNone/>
            </a:pPr>
            <a:r>
              <a:rPr lang="zh-CN" altLang="en-US" dirty="0">
                <a:solidFill>
                  <a:schemeClr val="accent2"/>
                </a:solidFill>
                <a:ea typeface="宋体" panose="02010600030101010101" pitchFamily="2" charset="-122"/>
              </a:rPr>
              <a:t>{</a:t>
            </a:r>
            <a:endParaRPr lang="zh-CN" altLang="en-US" dirty="0">
              <a:solidFill>
                <a:schemeClr val="accent2"/>
              </a:solidFill>
              <a:ea typeface="宋体" panose="02010600030101010101" pitchFamily="2" charset="-122"/>
            </a:endParaRPr>
          </a:p>
          <a:p>
            <a:pPr lvl="1" indent="-285750" eaLnBrk="1" hangingPunct="1">
              <a:buNone/>
            </a:pPr>
            <a:r>
              <a:rPr lang="en-US" altLang="x-none" dirty="0">
                <a:ea typeface="宋体" panose="02010600030101010101" pitchFamily="2" charset="-122"/>
              </a:rPr>
              <a:t>emp_id</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dept_name{dept_phone, dept_mgrname}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skill_idskill_name</a:t>
            </a:r>
            <a:endParaRPr lang="en-US" altLang="x-none" dirty="0">
              <a:ea typeface="宋体" panose="02010600030101010101" pitchFamily="2" charset="-122"/>
              <a:sym typeface="Symbol" panose="05050102010706020507" pitchFamily="2" charset="2"/>
            </a:endParaRPr>
          </a:p>
          <a:p>
            <a:pPr lvl="1" indent="-285750" eaLnBrk="1" hangingPunct="1">
              <a:buNone/>
            </a:pPr>
            <a:r>
              <a:rPr lang="en-US" altLang="x-none" dirty="0">
                <a:ea typeface="宋体" panose="02010600030101010101" pitchFamily="2" charset="-122"/>
                <a:sym typeface="Symbol" panose="05050102010706020507" pitchFamily="2" charset="2"/>
              </a:rPr>
              <a:t>{emp_id, skill_id}{skill_date, skill_lvl}</a:t>
            </a:r>
            <a:endParaRPr lang="en-US" altLang="x-none" dirty="0">
              <a:ea typeface="宋体" panose="02010600030101010101" pitchFamily="2" charset="-122"/>
              <a:sym typeface="Symbol" panose="05050102010706020507" pitchFamily="2" charset="2"/>
            </a:endParaRPr>
          </a:p>
          <a:p>
            <a:pPr lvl="0" eaLnBrk="1" hangingPunct="1">
              <a:buNone/>
            </a:pPr>
            <a:r>
              <a:rPr lang="zh-CN" altLang="en-US" dirty="0">
                <a:solidFill>
                  <a:schemeClr val="accent2"/>
                </a:solidFill>
                <a:ea typeface="宋体" panose="02010600030101010101" pitchFamily="2" charset="-122"/>
              </a:rPr>
              <a:t>}</a:t>
            </a:r>
            <a:endParaRPr lang="zh-CN" altLang="en-US" dirty="0">
              <a:solidFill>
                <a:schemeClr val="accent2"/>
              </a:solidFill>
              <a:ea typeface="宋体" panose="02010600030101010101" pitchFamily="2" charset="-12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582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20582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205828" name="Rectangle 3"/>
          <p:cNvSpPr>
            <a:spLocks noGrp="1"/>
          </p:cNvSpPr>
          <p:nvPr>
            <p:ph type="body"/>
          </p:nvPr>
        </p:nvSpPr>
        <p:spPr>
          <a:xfrm>
            <a:off x="38100" y="549275"/>
            <a:ext cx="9070975" cy="6264275"/>
          </a:xfrm>
          <a:solidFill>
            <a:schemeClr val="bg1"/>
          </a:solidFill>
          <a:ln w="25400">
            <a:solidFill>
              <a:schemeClr val="tx1"/>
            </a:solidFill>
            <a:miter/>
          </a:ln>
        </p:spPr>
        <p:txBody>
          <a:bodyPr wrap="square" lIns="90170" tIns="46990" rIns="90170" bIns="46990" anchor="t"/>
          <a:p>
            <a:pPr lvl="0" eaLnBrk="1" hangingPunct="1">
              <a:lnSpc>
                <a:spcPct val="90000"/>
              </a:lnSpc>
            </a:pPr>
            <a:r>
              <a:rPr lang="en-US" altLang="x-none" dirty="0">
                <a:ea typeface="宋体" panose="02010600030101010101" pitchFamily="2" charset="-122"/>
              </a:rPr>
              <a:t>Relations</a:t>
            </a:r>
            <a:r>
              <a:rPr lang="zh-CN" altLang="en-US" dirty="0">
                <a:ea typeface="宋体" panose="02010600030101010101" pitchFamily="2" charset="-122"/>
              </a:rPr>
              <a:t> &amp; </a:t>
            </a:r>
            <a:r>
              <a:rPr lang="en-US" altLang="x-none" dirty="0">
                <a:ea typeface="宋体" panose="02010600030101010101" pitchFamily="2" charset="-122"/>
              </a:rPr>
              <a:t>Functionally Dependents</a:t>
            </a:r>
            <a:endParaRPr lang="en-US" altLang="x-none" dirty="0">
              <a:ea typeface="宋体" panose="02010600030101010101" pitchFamily="2" charset="-122"/>
            </a:endParaRPr>
          </a:p>
          <a:p>
            <a:pPr lvl="0" eaLnBrk="1" hangingPunct="1">
              <a:lnSpc>
                <a:spcPct val="90000"/>
              </a:lnSpc>
            </a:pPr>
            <a:endParaRPr lang="en-US" altLang="x-none" sz="1400" dirty="0">
              <a:ea typeface="宋体" panose="02010600030101010101" pitchFamily="2" charset="-122"/>
            </a:endParaRPr>
          </a:p>
          <a:p>
            <a:pPr lvl="0" eaLnBrk="1" hangingPunct="1">
              <a:lnSpc>
                <a:spcPct val="90000"/>
              </a:lnSpc>
              <a:buNone/>
            </a:pPr>
            <a:r>
              <a:rPr lang="en-US" altLang="x-none" u="sng" dirty="0">
                <a:ea typeface="宋体" panose="02010600030101010101" pitchFamily="2" charset="-122"/>
              </a:rPr>
              <a:t>Emps</a:t>
            </a:r>
            <a:r>
              <a:rPr lang="en-US" altLang="x-none" dirty="0">
                <a:solidFill>
                  <a:schemeClr val="accent2"/>
                </a:solidFill>
                <a:ea typeface="宋体" panose="02010600030101010101" pitchFamily="2" charset="-122"/>
              </a:rPr>
              <a:t>(emp_id,emp_name,emp_phone,dept_name)</a:t>
            </a:r>
            <a:endParaRPr lang="en-US" altLang="x-none" dirty="0">
              <a:solidFill>
                <a:schemeClr val="accent2"/>
              </a:solidFill>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rPr>
              <a:t>emp_id </a:t>
            </a:r>
            <a:r>
              <a:rPr lang="en-US" altLang="x-none" dirty="0">
                <a:ea typeface="宋体" panose="02010600030101010101" pitchFamily="2" charset="-122"/>
                <a:sym typeface="Symbol" panose="05050102010706020507" pitchFamily="2" charset="2"/>
              </a:rPr>
              <a:t> {emp_name,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endParaRPr lang="en-US" altLang="x-none" sz="2000" dirty="0">
              <a:ea typeface="宋体" panose="02010600030101010101" pitchFamily="2" charset="-122"/>
              <a:sym typeface="Symbol" panose="05050102010706020507" pitchFamily="2" charset="2"/>
            </a:endParaRPr>
          </a:p>
          <a:p>
            <a:pPr lvl="0" eaLnBrk="1" hangingPunct="1">
              <a:lnSpc>
                <a:spcPct val="90000"/>
              </a:lnSpc>
              <a:buNone/>
            </a:pPr>
            <a:r>
              <a:rPr lang="en-US" altLang="x-none" u="sng" dirty="0">
                <a:ea typeface="宋体" panose="02010600030101010101" pitchFamily="2" charset="-122"/>
              </a:rPr>
              <a:t>Depts</a:t>
            </a:r>
            <a:r>
              <a:rPr lang="en-US" altLang="x-none" dirty="0">
                <a:ea typeface="宋体" panose="02010600030101010101" pitchFamily="2" charset="-122"/>
              </a:rPr>
              <a:t> </a:t>
            </a:r>
            <a:r>
              <a:rPr lang="en-US" altLang="x-none" dirty="0">
                <a:solidFill>
                  <a:schemeClr val="accent2"/>
                </a:solidFill>
                <a:ea typeface="宋体" panose="02010600030101010101" pitchFamily="2" charset="-122"/>
              </a:rPr>
              <a:t>( dept_name, dept_phone, dept_mgrname)</a:t>
            </a:r>
            <a:endParaRPr lang="en-US" altLang="x-none" dirty="0">
              <a:solidFill>
                <a:schemeClr val="accent2"/>
              </a:solidFill>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dept_name  {dept_phone, dept_mgrname}</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endParaRPr lang="en-US" altLang="x-none" sz="2000" dirty="0">
              <a:ea typeface="宋体" panose="02010600030101010101" pitchFamily="2" charset="-122"/>
              <a:sym typeface="Symbol" panose="05050102010706020507" pitchFamily="2" charset="2"/>
            </a:endParaRPr>
          </a:p>
          <a:p>
            <a:pPr lvl="0" eaLnBrk="1" hangingPunct="1">
              <a:lnSpc>
                <a:spcPct val="90000"/>
              </a:lnSpc>
              <a:buNone/>
            </a:pPr>
            <a:r>
              <a:rPr lang="en-US" altLang="x-none" u="sng" dirty="0">
                <a:ea typeface="宋体" panose="02010600030101010101" pitchFamily="2" charset="-122"/>
              </a:rPr>
              <a:t>Emp_Skills</a:t>
            </a:r>
            <a:r>
              <a:rPr lang="en-US" altLang="x-none" dirty="0">
                <a:solidFill>
                  <a:schemeClr val="accent2"/>
                </a:solidFill>
                <a:ea typeface="宋体" panose="02010600030101010101" pitchFamily="2" charset="-122"/>
              </a:rPr>
              <a:t> ( emp_id, skill_id, skill_date, skill_lvl )</a:t>
            </a:r>
            <a:endParaRPr lang="en-US" altLang="x-none" dirty="0">
              <a:solidFill>
                <a:schemeClr val="accent2"/>
              </a:solidFill>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{emp_id, skill_id}  {skill_date, skill_lvl}</a:t>
            </a:r>
            <a:endParaRPr lang="en-US" altLang="x-none" dirty="0">
              <a:ea typeface="宋体" panose="02010600030101010101" pitchFamily="2" charset="-122"/>
              <a:sym typeface="Symbol" panose="05050102010706020507" pitchFamily="2" charset="2"/>
            </a:endParaRPr>
          </a:p>
          <a:p>
            <a:pPr lvl="1" indent="-285750" eaLnBrk="1" hangingPunct="1">
              <a:lnSpc>
                <a:spcPct val="90000"/>
              </a:lnSpc>
              <a:buNone/>
            </a:pPr>
            <a:endParaRPr lang="en-US" altLang="x-none" sz="2000" dirty="0">
              <a:ea typeface="宋体" panose="02010600030101010101" pitchFamily="2" charset="-122"/>
              <a:sym typeface="Symbol" panose="05050102010706020507" pitchFamily="2" charset="2"/>
            </a:endParaRPr>
          </a:p>
          <a:p>
            <a:pPr lvl="0" eaLnBrk="1" hangingPunct="1">
              <a:lnSpc>
                <a:spcPct val="90000"/>
              </a:lnSpc>
              <a:buNone/>
            </a:pPr>
            <a:r>
              <a:rPr lang="en-US" altLang="x-none" u="sng" dirty="0">
                <a:ea typeface="宋体" panose="02010600030101010101" pitchFamily="2" charset="-122"/>
              </a:rPr>
              <a:t>Skills</a:t>
            </a:r>
            <a:r>
              <a:rPr lang="en-US" altLang="x-none" dirty="0">
                <a:ea typeface="宋体" panose="02010600030101010101" pitchFamily="2" charset="-122"/>
              </a:rPr>
              <a:t> </a:t>
            </a:r>
            <a:r>
              <a:rPr lang="en-US" altLang="x-none" dirty="0">
                <a:solidFill>
                  <a:schemeClr val="accent2"/>
                </a:solidFill>
                <a:ea typeface="宋体" panose="02010600030101010101" pitchFamily="2" charset="-122"/>
              </a:rPr>
              <a:t>( skill_id, skill_name)</a:t>
            </a:r>
            <a:endParaRPr lang="en-US" altLang="x-none" dirty="0">
              <a:solidFill>
                <a:schemeClr val="accent2"/>
              </a:solidFill>
              <a:ea typeface="宋体" panose="02010600030101010101" pitchFamily="2" charset="-122"/>
            </a:endParaRPr>
          </a:p>
          <a:p>
            <a:pPr lvl="1" indent="-285750" eaLnBrk="1" hangingPunct="1">
              <a:lnSpc>
                <a:spcPct val="90000"/>
              </a:lnSpc>
              <a:buNone/>
            </a:pPr>
            <a:r>
              <a:rPr lang="en-US" altLang="x-none" dirty="0">
                <a:ea typeface="宋体" panose="02010600030101010101" pitchFamily="2" charset="-122"/>
                <a:sym typeface="Symbol" panose="05050102010706020507" pitchFamily="2" charset="2"/>
              </a:rPr>
              <a:t>skill_id  skill_name</a:t>
            </a:r>
            <a:endParaRPr lang="zh-CN" altLang="en-US" dirty="0">
              <a:ea typeface="宋体" panose="02010600030101010101" pitchFamily="2" charset="-122"/>
              <a:sym typeface="Symbol" panose="05050102010706020507" pitchFamily="2" charset="2"/>
            </a:endParaRPr>
          </a:p>
        </p:txBody>
      </p:sp>
      <p:sp>
        <p:nvSpPr>
          <p:cNvPr id="205829" name="Text Box 4"/>
          <p:cNvSpPr txBox="1"/>
          <p:nvPr/>
        </p:nvSpPr>
        <p:spPr>
          <a:xfrm>
            <a:off x="0" y="47625"/>
            <a:ext cx="9144000" cy="458788"/>
          </a:xfrm>
          <a:prstGeom prst="rect">
            <a:avLst/>
          </a:prstGeom>
          <a:solidFill>
            <a:schemeClr val="bg1"/>
          </a:solidFill>
          <a:ln w="9525">
            <a:noFill/>
          </a:ln>
        </p:spPr>
        <p:txBody>
          <a:bodyPr lIns="90170" tIns="46990" rIns="90170" bIns="46990" anchor="t">
            <a:spAutoFit/>
          </a:bodyPr>
          <a:p>
            <a:pPr lvl="0" algn="ctr">
              <a:spcBef>
                <a:spcPct val="50000"/>
              </a:spcBef>
            </a:pPr>
            <a:r>
              <a:rPr lang="en-US" altLang="x-none" b="1" u="sng" dirty="0">
                <a:latin typeface="Arial" panose="020B0604020202020204" pitchFamily="34" charset="0"/>
                <a:ea typeface="宋体" panose="02010600030101010101" pitchFamily="2" charset="-122"/>
              </a:rPr>
              <a:t>Figure  6.26</a:t>
            </a:r>
            <a:r>
              <a:rPr lang="zh-CN" altLang="en-US" b="1" u="sng" dirty="0">
                <a:latin typeface="Arial" panose="020B0604020202020204" pitchFamily="34" charset="0"/>
                <a:ea typeface="宋体" panose="02010600030101010101" pitchFamily="2" charset="-122"/>
              </a:rPr>
              <a:t>    3NF</a:t>
            </a:r>
            <a:endParaRPr lang="en-US" altLang="x-none" b="1" u="sng" dirty="0">
              <a:latin typeface="Arial" panose="020B0604020202020204" pitchFamily="34" charset="0"/>
              <a:ea typeface="宋体" panose="02010600030101010101" pitchFamily="2" charset="-12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01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01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0116"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90118" name="内容占位符 90117"/>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0199" name="Text Box 85"/>
          <p:cNvSpPr txBox="1"/>
          <p:nvPr/>
        </p:nvSpPr>
        <p:spPr>
          <a:xfrm>
            <a:off x="323850" y="5573713"/>
            <a:ext cx="2663825"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0200" name="Text Box 86"/>
          <p:cNvSpPr txBox="1"/>
          <p:nvPr/>
        </p:nvSpPr>
        <p:spPr>
          <a:xfrm>
            <a:off x="3275013" y="5554663"/>
            <a:ext cx="2520950"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Dept</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0201" name="Text Box 87"/>
          <p:cNvSpPr txBox="1"/>
          <p:nvPr/>
        </p:nvSpPr>
        <p:spPr>
          <a:xfrm>
            <a:off x="6013450" y="5516563"/>
            <a:ext cx="2879725" cy="579437"/>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Cno</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Times New Roman" panose="02020603050405020304" pitchFamily="2" charset="0"/>
                <a:ea typeface="宋体" panose="02010600030101010101" pitchFamily="2" charset="-122"/>
              </a:rPr>
              <a:t>×</a:t>
            </a:r>
            <a:endParaRPr lang="en-US" altLang="x-none" sz="3200" b="1" dirty="0">
              <a:solidFill>
                <a:srgbClr val="FF0000"/>
              </a:solidFill>
              <a:latin typeface="Times New Roman" panose="02020603050405020304" pitchFamily="2" charset="0"/>
              <a:ea typeface="宋体" panose="02010600030101010101" pitchFamily="2" charset="-122"/>
            </a:endParaRPr>
          </a:p>
        </p:txBody>
      </p:sp>
      <p:sp>
        <p:nvSpPr>
          <p:cNvPr id="90203" name="Text Box 88"/>
          <p:cNvSpPr txBox="1"/>
          <p:nvPr/>
        </p:nvSpPr>
        <p:spPr>
          <a:xfrm>
            <a:off x="323850" y="6203950"/>
            <a:ext cx="3311525" cy="538163"/>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r>
              <a:rPr lang="en-US" altLang="x-none" sz="2800" b="1" dirty="0">
                <a:solidFill>
                  <a:srgbClr val="FF0000"/>
                </a:solidFill>
                <a:latin typeface="Arial" panose="020B0604020202020204" pitchFamily="34" charset="0"/>
                <a:ea typeface="宋体" panose="02010600030101010101" pitchFamily="2" charset="-122"/>
              </a:rPr>
              <a:t>Cno → Cname  ?</a:t>
            </a:r>
            <a:endParaRPr lang="en-US" altLang="x-none" sz="2800" b="1" dirty="0">
              <a:solidFill>
                <a:srgbClr val="FF0000"/>
              </a:solidFill>
              <a:latin typeface="Arial" panose="020B0604020202020204" pitchFamily="34" charset="0"/>
              <a:ea typeface="宋体" panose="02010600030101010101" pitchFamily="2" charset="-122"/>
            </a:endParaRPr>
          </a:p>
        </p:txBody>
      </p:sp>
      <p:graphicFrame>
        <p:nvGraphicFramePr>
          <p:cNvPr id="2" name="对象 90203"/>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86" name="" r:id="rId1" imgW="116840" imgH="220980" progId="Equation.3">
                  <p:embed/>
                </p:oleObj>
              </mc:Choice>
              <mc:Fallback>
                <p:oleObj name="" r:id="rId1" imgW="116840" imgH="220980" progId="Equation.3">
                  <p:embed/>
                  <p:pic>
                    <p:nvPicPr>
                      <p:cNvPr id="0" name="图片 3085"/>
                      <p:cNvPicPr/>
                      <p:nvPr/>
                    </p:nvPicPr>
                    <p:blipFill>
                      <a:blip r:embed="rId2"/>
                      <a:stretch>
                        <a:fillRect/>
                      </a:stretch>
                    </p:blipFill>
                    <p:spPr>
                      <a:xfrm>
                        <a:off x="1524000" y="1397000"/>
                        <a:ext cx="6096000" cy="4064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0203"/>
                                        </p:tgtEl>
                                        <p:attrNameLst>
                                          <p:attrName>style.visibility</p:attrName>
                                        </p:attrNameLst>
                                      </p:cBhvr>
                                      <p:to>
                                        <p:strVal val="visible"/>
                                      </p:to>
                                    </p:set>
                                    <p:anim calcmode="lin" valueType="num">
                                      <p:cBhvr>
                                        <p:cTn id="7" dur="500" fill="hold"/>
                                        <p:tgtEl>
                                          <p:spTgt spid="90203"/>
                                        </p:tgtEl>
                                        <p:attrNameLst>
                                          <p:attrName>ppt_x</p:attrName>
                                        </p:attrNameLst>
                                      </p:cBhvr>
                                      <p:tavLst>
                                        <p:tav tm="0">
                                          <p:val>
                                            <p:strVal val="#ppt_x"/>
                                          </p:val>
                                        </p:tav>
                                        <p:tav tm="100000">
                                          <p:val>
                                            <p:strVal val="#ppt_x"/>
                                          </p:val>
                                        </p:tav>
                                      </p:tavLst>
                                    </p:anim>
                                    <p:anim calcmode="lin" valueType="num">
                                      <p:cBhvr>
                                        <p:cTn id="8" dur="500" fill="hold"/>
                                        <p:tgtEl>
                                          <p:spTgt spid="90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113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113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1140"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91142" name="内容占位符 91141"/>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1223" name="Text Box 85"/>
          <p:cNvSpPr txBox="1"/>
          <p:nvPr/>
        </p:nvSpPr>
        <p:spPr>
          <a:xfrm>
            <a:off x="323850" y="5573713"/>
            <a:ext cx="2808288"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1224" name="Text Box 86"/>
          <p:cNvSpPr txBox="1"/>
          <p:nvPr/>
        </p:nvSpPr>
        <p:spPr>
          <a:xfrm>
            <a:off x="3275013" y="5554663"/>
            <a:ext cx="2520950"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Dept</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1225" name="Text Box 87"/>
          <p:cNvSpPr txBox="1"/>
          <p:nvPr/>
        </p:nvSpPr>
        <p:spPr>
          <a:xfrm>
            <a:off x="6013450" y="5516563"/>
            <a:ext cx="2879725" cy="579437"/>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Cno</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Times New Roman" panose="02020603050405020304" pitchFamily="2" charset="0"/>
                <a:ea typeface="宋体" panose="02010600030101010101" pitchFamily="2" charset="-122"/>
              </a:rPr>
              <a:t>×</a:t>
            </a:r>
            <a:endParaRPr lang="en-US" altLang="x-none" sz="3200" b="1" dirty="0">
              <a:solidFill>
                <a:srgbClr val="FF0000"/>
              </a:solidFill>
              <a:latin typeface="Times New Roman" panose="02020603050405020304" pitchFamily="2" charset="0"/>
              <a:ea typeface="宋体" panose="02010600030101010101" pitchFamily="2" charset="-122"/>
            </a:endParaRPr>
          </a:p>
        </p:txBody>
      </p:sp>
      <p:sp>
        <p:nvSpPr>
          <p:cNvPr id="91226" name="Text Box 88"/>
          <p:cNvSpPr txBox="1"/>
          <p:nvPr/>
        </p:nvSpPr>
        <p:spPr>
          <a:xfrm>
            <a:off x="323850" y="6165850"/>
            <a:ext cx="2808288" cy="519113"/>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Cno → Cname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graphicFrame>
        <p:nvGraphicFramePr>
          <p:cNvPr id="91227" name="对象 91227"/>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87" name="" r:id="rId1" imgW="116840" imgH="220980" progId="Equation.3">
                  <p:embed/>
                </p:oleObj>
              </mc:Choice>
              <mc:Fallback>
                <p:oleObj name="" r:id="rId1" imgW="116840" imgH="220980" progId="Equation.3">
                  <p:embed/>
                  <p:pic>
                    <p:nvPicPr>
                      <p:cNvPr id="0" name="图片 3086"/>
                      <p:cNvPicPr/>
                      <p:nvPr/>
                    </p:nvPicPr>
                    <p:blipFill>
                      <a:blip r:embed="rId2"/>
                      <a:stretch>
                        <a:fillRect/>
                      </a:stretch>
                    </p:blipFill>
                    <p:spPr>
                      <a:xfrm>
                        <a:off x="1524000" y="1397000"/>
                        <a:ext cx="6096000" cy="4064000"/>
                      </a:xfrm>
                      <a:prstGeom prst="rect">
                        <a:avLst/>
                      </a:prstGeom>
                      <a:noFill/>
                      <a:ln w="38100">
                        <a:noFill/>
                        <a:miter/>
                      </a:ln>
                    </p:spPr>
                  </p:pic>
                </p:oleObj>
              </mc:Fallback>
            </mc:AlternateContent>
          </a:graphicData>
        </a:graphic>
      </p:graphicFrame>
      <p:sp>
        <p:nvSpPr>
          <p:cNvPr id="91229" name="Text Box 90"/>
          <p:cNvSpPr txBox="1"/>
          <p:nvPr/>
        </p:nvSpPr>
        <p:spPr>
          <a:xfrm>
            <a:off x="6011863" y="6165850"/>
            <a:ext cx="2879725" cy="538163"/>
          </a:xfrm>
          <a:prstGeom prst="rect">
            <a:avLst/>
          </a:prstGeom>
          <a:solidFill>
            <a:schemeClr val="bg1"/>
          </a:solidFill>
          <a:ln w="19050" cap="flat" cmpd="sng">
            <a:solidFill>
              <a:schemeClr val="accent2"/>
            </a:solidFill>
            <a:prstDash val="sysDot"/>
            <a:miter/>
            <a:headEnd type="none" w="med" len="med"/>
            <a:tailEnd type="none" w="med" len="med"/>
          </a:ln>
        </p:spPr>
        <p:txBody>
          <a:bodyPr anchor="t">
            <a:spAutoFit/>
          </a:bodyPr>
          <a:p>
            <a:pPr lvl="0"/>
            <a:r>
              <a:rPr lang="en-US" altLang="x-none" sz="2800" b="1" dirty="0">
                <a:solidFill>
                  <a:srgbClr val="FF0000"/>
                </a:solidFill>
                <a:latin typeface="Arial" panose="020B0604020202020204" pitchFamily="34" charset="0"/>
                <a:ea typeface="宋体" panose="02010600030101010101" pitchFamily="2" charset="-122"/>
              </a:rPr>
              <a:t>Cno → Sno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1229"/>
                                        </p:tgtEl>
                                        <p:attrNameLst>
                                          <p:attrName>style.visibility</p:attrName>
                                        </p:attrNameLst>
                                      </p:cBhvr>
                                      <p:to>
                                        <p:strVal val="visible"/>
                                      </p:to>
                                    </p:set>
                                    <p:anim calcmode="lin" valueType="num">
                                      <p:cBhvr>
                                        <p:cTn id="7" dur="500" fill="hold"/>
                                        <p:tgtEl>
                                          <p:spTgt spid="91229"/>
                                        </p:tgtEl>
                                        <p:attrNameLst>
                                          <p:attrName>ppt_x</p:attrName>
                                        </p:attrNameLst>
                                      </p:cBhvr>
                                      <p:tavLst>
                                        <p:tav tm="0">
                                          <p:val>
                                            <p:strVal val="#ppt_x"/>
                                          </p:val>
                                        </p:tav>
                                        <p:tav tm="100000">
                                          <p:val>
                                            <p:strVal val="#ppt_x"/>
                                          </p:val>
                                        </p:tav>
                                      </p:tavLst>
                                    </p:anim>
                                    <p:anim calcmode="lin" valueType="num">
                                      <p:cBhvr>
                                        <p:cTn id="8" dur="500" fill="hold"/>
                                        <p:tgtEl>
                                          <p:spTgt spid="912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216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216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2164" name="Rectangle 2"/>
          <p:cNvSpPr>
            <a:spLocks noGrp="1"/>
          </p:cNvSpPr>
          <p:nvPr>
            <p:ph type="title"/>
          </p:nvPr>
        </p:nvSpPr>
        <p:spPr>
          <a:xfrm>
            <a:off x="0" y="0"/>
            <a:ext cx="9144000" cy="476250"/>
          </a:xfrm>
        </p:spPr>
        <p:txBody>
          <a:bodyPr wrap="square" anchor="ctr"/>
          <a:p>
            <a:pPr lvl="0" eaLnBrk="1" hangingPunct="1"/>
            <a:r>
              <a:rPr lang="en-US" altLang="x-none" sz="2800" dirty="0">
                <a:latin typeface="Arial" panose="020B0604020202020204" pitchFamily="34" charset="0"/>
                <a:ea typeface="宋体" panose="02010600030101010101" pitchFamily="2" charset="-122"/>
              </a:rPr>
              <a:t>The SCG database</a:t>
            </a:r>
            <a:endParaRPr lang="en-US" altLang="x-none" sz="2800" dirty="0">
              <a:latin typeface="Arial" panose="020B0604020202020204" pitchFamily="34" charset="0"/>
              <a:ea typeface="宋体" panose="02010600030101010101" pitchFamily="2" charset="-122"/>
            </a:endParaRPr>
          </a:p>
        </p:txBody>
      </p:sp>
      <p:graphicFrame>
        <p:nvGraphicFramePr>
          <p:cNvPr id="92166" name="内容占位符 92165"/>
          <p:cNvGraphicFramePr/>
          <p:nvPr>
            <p:ph idx="1"/>
          </p:nvPr>
        </p:nvGraphicFramePr>
        <p:xfrm>
          <a:off x="250825" y="476250"/>
          <a:ext cx="8680450" cy="4968875"/>
        </p:xfrm>
        <a:graphic>
          <a:graphicData uri="http://schemas.openxmlformats.org/drawingml/2006/table">
            <a:tbl>
              <a:tblPr/>
              <a:tblGrid>
                <a:gridCol w="1241425"/>
                <a:gridCol w="2009775"/>
                <a:gridCol w="1085850"/>
                <a:gridCol w="1085850"/>
                <a:gridCol w="1085850"/>
                <a:gridCol w="1085850"/>
                <a:gridCol w="1085850"/>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Dept</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Sage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Cno</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Cname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400" dirty="0">
                          <a:solidFill>
                            <a:srgbClr val="FF0000"/>
                          </a:solidFill>
                          <a:latin typeface="Arial" panose="020B0604020202020204" pitchFamily="34" charset="0"/>
                          <a:ea typeface="宋体" panose="02010600030101010101" pitchFamily="2" charset="-122"/>
                        </a:rPr>
                        <a:t>Grade</a:t>
                      </a:r>
                      <a:endParaRPr lang="en-US" altLang="x-none" dirty="0">
                        <a:solidFill>
                          <a:srgbClr val="FF0000"/>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99">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C101</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C102</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ACD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S0001</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WangJian</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C110</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BCF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BBC</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S0002</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ChenYin</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MA</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19</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C105</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AEF</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3</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S0003</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ZhangFei</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CS</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17</a:t>
                      </a:r>
                      <a:endParaRPr lang="zh-CN" altLang="en-US"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C107</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BHD</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4</a:t>
                      </a:r>
                      <a:endParaRPr lang="en-US" altLang="x-none" sz="2800" dirty="0">
                        <a:solidFill>
                          <a:schemeClr val="accent2"/>
                        </a:solidFill>
                        <a:latin typeface="Arial" panose="020B0604020202020204" pitchFamily="34" charset="0"/>
                        <a:ea typeface="宋体" panose="02010600030101010101" pitchFamily="2" charset="-122"/>
                      </a:endParaRPr>
                    </a:p>
                  </a:txBody>
                  <a:tcPr marL="0" marR="0"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2247" name="Text Box 85"/>
          <p:cNvSpPr txBox="1"/>
          <p:nvPr/>
        </p:nvSpPr>
        <p:spPr>
          <a:xfrm>
            <a:off x="323850" y="5573713"/>
            <a:ext cx="2808288"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Sname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2248" name="Text Box 86"/>
          <p:cNvSpPr txBox="1"/>
          <p:nvPr/>
        </p:nvSpPr>
        <p:spPr>
          <a:xfrm>
            <a:off x="3275013" y="5554663"/>
            <a:ext cx="2520950" cy="519112"/>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Dept</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2249" name="Text Box 87"/>
          <p:cNvSpPr txBox="1"/>
          <p:nvPr/>
        </p:nvSpPr>
        <p:spPr>
          <a:xfrm>
            <a:off x="6013450" y="5516563"/>
            <a:ext cx="2879725" cy="579437"/>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Sno → Cno</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Arial" panose="020B0604020202020204" pitchFamily="34" charset="0"/>
                <a:ea typeface="宋体" panose="02010600030101010101" pitchFamily="2" charset="-122"/>
              </a:rPr>
              <a:t>×</a:t>
            </a:r>
            <a:endParaRPr lang="en-US" altLang="x-none" sz="3200" b="1" dirty="0">
              <a:solidFill>
                <a:srgbClr val="FF0000"/>
              </a:solidFill>
              <a:latin typeface="Arial" panose="020B0604020202020204" pitchFamily="34" charset="0"/>
              <a:ea typeface="宋体" panose="02010600030101010101" pitchFamily="2" charset="-122"/>
            </a:endParaRPr>
          </a:p>
        </p:txBody>
      </p:sp>
      <p:sp>
        <p:nvSpPr>
          <p:cNvPr id="92250" name="Text Box 88"/>
          <p:cNvSpPr txBox="1"/>
          <p:nvPr/>
        </p:nvSpPr>
        <p:spPr>
          <a:xfrm>
            <a:off x="323850" y="6165850"/>
            <a:ext cx="2808288" cy="519113"/>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Cno → Cname</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graphicFrame>
        <p:nvGraphicFramePr>
          <p:cNvPr id="92251" name="对象 92251"/>
          <p:cNvGraphicFramePr>
            <a:graphicFrameLocks noChangeAspect="1"/>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88" name="" r:id="rId1" imgW="116840" imgH="220980" progId="Equation.3">
                  <p:embed/>
                </p:oleObj>
              </mc:Choice>
              <mc:Fallback>
                <p:oleObj name="" r:id="rId1" imgW="116840" imgH="220980" progId="Equation.3">
                  <p:embed/>
                  <p:pic>
                    <p:nvPicPr>
                      <p:cNvPr id="0" name="图片 3087"/>
                      <p:cNvPicPr/>
                      <p:nvPr/>
                    </p:nvPicPr>
                    <p:blipFill>
                      <a:blip r:embed="rId2"/>
                      <a:stretch>
                        <a:fillRect/>
                      </a:stretch>
                    </p:blipFill>
                    <p:spPr>
                      <a:xfrm>
                        <a:off x="1524000" y="1397000"/>
                        <a:ext cx="6096000" cy="4064000"/>
                      </a:xfrm>
                      <a:prstGeom prst="rect">
                        <a:avLst/>
                      </a:prstGeom>
                      <a:noFill/>
                      <a:ln w="38100">
                        <a:noFill/>
                        <a:miter/>
                      </a:ln>
                    </p:spPr>
                  </p:pic>
                </p:oleObj>
              </mc:Fallback>
            </mc:AlternateContent>
          </a:graphicData>
        </a:graphic>
      </p:graphicFrame>
      <p:sp>
        <p:nvSpPr>
          <p:cNvPr id="92252" name="Text Box 90"/>
          <p:cNvSpPr txBox="1"/>
          <p:nvPr/>
        </p:nvSpPr>
        <p:spPr>
          <a:xfrm>
            <a:off x="6011863" y="6165850"/>
            <a:ext cx="2879725" cy="579438"/>
          </a:xfrm>
          <a:prstGeom prst="rect">
            <a:avLst/>
          </a:prstGeom>
          <a:solidFill>
            <a:schemeClr val="hlink"/>
          </a:solid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Cno → Sno  </a:t>
            </a:r>
            <a:r>
              <a:rPr lang="en-US" altLang="x-none" sz="3200" b="1" dirty="0">
                <a:solidFill>
                  <a:srgbClr val="FF0000"/>
                </a:solidFill>
                <a:latin typeface="Arial" panose="020B0604020202020204" pitchFamily="34" charset="0"/>
                <a:ea typeface="宋体" panose="02010600030101010101" pitchFamily="2" charset="-122"/>
              </a:rPr>
              <a:t>×</a:t>
            </a:r>
            <a:endParaRPr lang="en-US" altLang="x-none" sz="32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3186"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3187"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graphicFrame>
        <p:nvGraphicFramePr>
          <p:cNvPr id="93188" name="Object 4"/>
          <p:cNvGraphicFramePr>
            <a:graphicFrameLocks noChangeAspect="1"/>
          </p:cNvGraphicFramePr>
          <p:nvPr/>
        </p:nvGraphicFramePr>
        <p:xfrm>
          <a:off x="684213" y="549275"/>
          <a:ext cx="7343775" cy="4824413"/>
        </p:xfrm>
        <a:graphic>
          <a:graphicData uri="http://schemas.openxmlformats.org/presentationml/2006/ole">
            <mc:AlternateContent xmlns:mc="http://schemas.openxmlformats.org/markup-compatibility/2006">
              <mc:Choice xmlns:v="urn:schemas-microsoft-com:vml" Requires="v">
                <p:oleObj spid="_x0000_s3089" name="" r:id="rId1" imgW="5461000" imgH="3759200" progId="">
                  <p:embed/>
                </p:oleObj>
              </mc:Choice>
              <mc:Fallback>
                <p:oleObj name="" r:id="rId1" imgW="5461000" imgH="3759200" progId="">
                  <p:embed/>
                  <p:pic>
                    <p:nvPicPr>
                      <p:cNvPr id="0" name="图片 3088"/>
                      <p:cNvPicPr/>
                      <p:nvPr/>
                    </p:nvPicPr>
                    <p:blipFill>
                      <a:blip r:embed="rId2"/>
                      <a:stretch>
                        <a:fillRect/>
                      </a:stretch>
                    </p:blipFill>
                    <p:spPr>
                      <a:xfrm>
                        <a:off x="684213" y="549275"/>
                        <a:ext cx="7343775" cy="4824413"/>
                      </a:xfrm>
                      <a:prstGeom prst="rect">
                        <a:avLst/>
                      </a:prstGeom>
                      <a:noFill/>
                      <a:ln w="38100">
                        <a:noFill/>
                        <a:miter/>
                      </a:ln>
                    </p:spPr>
                  </p:pic>
                </p:oleObj>
              </mc:Fallback>
            </mc:AlternateContent>
          </a:graphicData>
        </a:graphic>
      </p:graphicFrame>
      <p:sp>
        <p:nvSpPr>
          <p:cNvPr id="93189" name="Text Box 6"/>
          <p:cNvSpPr txBox="1"/>
          <p:nvPr/>
        </p:nvSpPr>
        <p:spPr>
          <a:xfrm>
            <a:off x="755650" y="5445125"/>
            <a:ext cx="7848600" cy="561975"/>
          </a:xfrm>
          <a:prstGeom prst="rect">
            <a:avLst/>
          </a:prstGeom>
          <a:noFill/>
          <a:ln w="9525">
            <a:noFill/>
          </a:ln>
        </p:spPr>
        <p:txBody>
          <a:bodyPr anchor="t">
            <a:spAutoFit/>
          </a:bodyPr>
          <a:p>
            <a:pPr lvl="0" algn="ctr">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functionally determines B.</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3190" name="Text Box 7"/>
          <p:cNvSpPr txBox="1"/>
          <p:nvPr/>
        </p:nvSpPr>
        <p:spPr>
          <a:xfrm>
            <a:off x="0" y="6281738"/>
            <a:ext cx="9144000" cy="603250"/>
          </a:xfrm>
          <a:prstGeom prst="rect">
            <a:avLst/>
          </a:prstGeom>
          <a:solidFill>
            <a:schemeClr val="bg1"/>
          </a:solidFill>
          <a:ln w="9525">
            <a:noFill/>
          </a:ln>
        </p:spPr>
        <p:txBody>
          <a:bodyPr lIns="0" tIns="118800" rIns="0" bIns="118800" anchor="t">
            <a:spAutoFit/>
          </a:bodyPr>
          <a:p>
            <a:pPr lvl="0" algn="ctr">
              <a:spcBef>
                <a:spcPct val="50000"/>
              </a:spcBef>
            </a:pPr>
            <a:r>
              <a:rPr lang="en-US" altLang="x-none" dirty="0">
                <a:latin typeface="Arial" panose="020B0604020202020204" pitchFamily="34" charset="0"/>
                <a:ea typeface="宋体" panose="02010600030101010101" pitchFamily="2" charset="-122"/>
              </a:rPr>
              <a:t>Figure 6.18(a)  Graphical Depiction of Functional Dependency</a:t>
            </a:r>
            <a:endParaRPr lang="en-US" altLang="x-none" dirty="0">
              <a:latin typeface="Arial" panose="020B0604020202020204" pitchFamily="34" charset="0"/>
              <a:ea typeface="宋体" panose="02010600030101010101" pitchFamily="2" charset="-122"/>
            </a:endParaRPr>
          </a:p>
        </p:txBody>
      </p:sp>
      <p:sp>
        <p:nvSpPr>
          <p:cNvPr id="93192" name="Line 8"/>
          <p:cNvSpPr/>
          <p:nvPr/>
        </p:nvSpPr>
        <p:spPr>
          <a:xfrm>
            <a:off x="2771775" y="2349500"/>
            <a:ext cx="0" cy="2286000"/>
          </a:xfrm>
          <a:prstGeom prst="line">
            <a:avLst/>
          </a:prstGeom>
          <a:ln w="63500" cap="flat" cmpd="sng">
            <a:solidFill>
              <a:srgbClr val="FF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3193" name="Line 9"/>
          <p:cNvSpPr/>
          <p:nvPr/>
        </p:nvSpPr>
        <p:spPr>
          <a:xfrm>
            <a:off x="4787900" y="2349500"/>
            <a:ext cx="0" cy="2286000"/>
          </a:xfrm>
          <a:prstGeom prst="line">
            <a:avLst/>
          </a:prstGeom>
          <a:ln w="63500" cap="flat" cmpd="sng">
            <a:solidFill>
              <a:srgbClr val="FF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3194" name="Text Box 10"/>
          <p:cNvSpPr txBox="1"/>
          <p:nvPr/>
        </p:nvSpPr>
        <p:spPr>
          <a:xfrm>
            <a:off x="3348038" y="836613"/>
            <a:ext cx="5580062" cy="1041400"/>
          </a:xfrm>
          <a:prstGeom prst="rect">
            <a:avLst/>
          </a:prstGeom>
          <a:noFill/>
          <a:ln w="9525" cap="flat" cmpd="sng">
            <a:solidFill>
              <a:schemeClr val="accent2"/>
            </a:solidFill>
            <a:prstDash val="solid"/>
            <a:miter/>
            <a:headEnd type="none" w="med" len="med"/>
            <a:tailEnd type="none" w="med" len="med"/>
          </a:ln>
        </p:spPr>
        <p:txBody>
          <a:bodyPr anchor="t">
            <a:spAutoFit/>
          </a:bodyPr>
          <a:p>
            <a:pPr lvl="0">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Each value of A corresponds to only one value of B.</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93192"/>
                                        </p:tgtEl>
                                        <p:attrNameLst>
                                          <p:attrName>style.visibility</p:attrName>
                                        </p:attrNameLst>
                                      </p:cBhvr>
                                      <p:to>
                                        <p:strVal val="visible"/>
                                      </p:to>
                                    </p:set>
                                    <p:anim calcmode="lin" valueType="num">
                                      <p:cBhvr>
                                        <p:cTn id="7" dur="500" fill="hold"/>
                                        <p:tgtEl>
                                          <p:spTgt spid="93192"/>
                                        </p:tgtEl>
                                        <p:attrNameLst>
                                          <p:attrName>ppt_x</p:attrName>
                                        </p:attrNameLst>
                                      </p:cBhvr>
                                      <p:tavLst>
                                        <p:tav tm="0">
                                          <p:val>
                                            <p:strVal val="#ppt_x"/>
                                          </p:val>
                                        </p:tav>
                                        <p:tav tm="100000">
                                          <p:val>
                                            <p:strVal val="#ppt_x"/>
                                          </p:val>
                                        </p:tav>
                                      </p:tavLst>
                                    </p:anim>
                                    <p:anim calcmode="lin" valueType="num">
                                      <p:cBhvr>
                                        <p:cTn id="8" dur="500" fill="hold"/>
                                        <p:tgtEl>
                                          <p:spTgt spid="93192"/>
                                        </p:tgtEl>
                                        <p:attrNameLst>
                                          <p:attrName>ppt_y</p:attrName>
                                        </p:attrNameLst>
                                      </p:cBhvr>
                                      <p:tavLst>
                                        <p:tav tm="0">
                                          <p:val>
                                            <p:strVal val="#ppt_y+#ppt_h/2"/>
                                          </p:val>
                                        </p:tav>
                                        <p:tav tm="100000">
                                          <p:val>
                                            <p:strVal val="#ppt_y"/>
                                          </p:val>
                                        </p:tav>
                                      </p:tavLst>
                                    </p:anim>
                                    <p:anim calcmode="lin" valueType="num">
                                      <p:cBhvr>
                                        <p:cTn id="9" dur="500" fill="hold"/>
                                        <p:tgtEl>
                                          <p:spTgt spid="93192"/>
                                        </p:tgtEl>
                                        <p:attrNameLst>
                                          <p:attrName>ppt_w</p:attrName>
                                        </p:attrNameLst>
                                      </p:cBhvr>
                                      <p:tavLst>
                                        <p:tav tm="0">
                                          <p:val>
                                            <p:strVal val="#ppt_w"/>
                                          </p:val>
                                        </p:tav>
                                        <p:tav tm="100000">
                                          <p:val>
                                            <p:strVal val="#ppt_w"/>
                                          </p:val>
                                        </p:tav>
                                      </p:tavLst>
                                    </p:anim>
                                    <p:anim calcmode="lin" valueType="num">
                                      <p:cBhvr>
                                        <p:cTn id="10" dur="500" fill="hold"/>
                                        <p:tgtEl>
                                          <p:spTgt spid="93192"/>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93194"/>
                                        </p:tgtEl>
                                        <p:attrNameLst>
                                          <p:attrName>style.visibility</p:attrName>
                                        </p:attrNameLst>
                                      </p:cBhvr>
                                      <p:to>
                                        <p:strVal val="visible"/>
                                      </p:to>
                                    </p:set>
                                    <p:animEffect transition="in" filter="blinds(horizontal)">
                                      <p:cBhvr>
                                        <p:cTn id="14" dur="500"/>
                                        <p:tgtEl>
                                          <p:spTgt spid="9319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nodeType="clickEffect">
                                  <p:stCondLst>
                                    <p:cond delay="0"/>
                                  </p:stCondLst>
                                  <p:childTnLst>
                                    <p:set>
                                      <p:cBhvr>
                                        <p:cTn id="18" dur="1" fill="hold">
                                          <p:stCondLst>
                                            <p:cond delay="0"/>
                                          </p:stCondLst>
                                        </p:cTn>
                                        <p:tgtEl>
                                          <p:spTgt spid="93193"/>
                                        </p:tgtEl>
                                        <p:attrNameLst>
                                          <p:attrName>style.visibility</p:attrName>
                                        </p:attrNameLst>
                                      </p:cBhvr>
                                      <p:to>
                                        <p:strVal val="visible"/>
                                      </p:to>
                                    </p:set>
                                    <p:anim calcmode="lin" valueType="num">
                                      <p:cBhvr>
                                        <p:cTn id="19" dur="500" fill="hold"/>
                                        <p:tgtEl>
                                          <p:spTgt spid="93193"/>
                                        </p:tgtEl>
                                        <p:attrNameLst>
                                          <p:attrName>ppt_x</p:attrName>
                                        </p:attrNameLst>
                                      </p:cBhvr>
                                      <p:tavLst>
                                        <p:tav tm="0">
                                          <p:val>
                                            <p:strVal val="#ppt_x"/>
                                          </p:val>
                                        </p:tav>
                                        <p:tav tm="100000">
                                          <p:val>
                                            <p:strVal val="#ppt_x"/>
                                          </p:val>
                                        </p:tav>
                                      </p:tavLst>
                                    </p:anim>
                                    <p:anim calcmode="lin" valueType="num">
                                      <p:cBhvr>
                                        <p:cTn id="20" dur="500" fill="hold"/>
                                        <p:tgtEl>
                                          <p:spTgt spid="93193"/>
                                        </p:tgtEl>
                                        <p:attrNameLst>
                                          <p:attrName>ppt_y</p:attrName>
                                        </p:attrNameLst>
                                      </p:cBhvr>
                                      <p:tavLst>
                                        <p:tav tm="0">
                                          <p:val>
                                            <p:strVal val="#ppt_y+#ppt_h/2"/>
                                          </p:val>
                                        </p:tav>
                                        <p:tav tm="100000">
                                          <p:val>
                                            <p:strVal val="#ppt_y"/>
                                          </p:val>
                                        </p:tav>
                                      </p:tavLst>
                                    </p:anim>
                                    <p:anim calcmode="lin" valueType="num">
                                      <p:cBhvr>
                                        <p:cTn id="21" dur="500" fill="hold"/>
                                        <p:tgtEl>
                                          <p:spTgt spid="93193"/>
                                        </p:tgtEl>
                                        <p:attrNameLst>
                                          <p:attrName>ppt_w</p:attrName>
                                        </p:attrNameLst>
                                      </p:cBhvr>
                                      <p:tavLst>
                                        <p:tav tm="0">
                                          <p:val>
                                            <p:strVal val="#ppt_w"/>
                                          </p:val>
                                        </p:tav>
                                        <p:tav tm="100000">
                                          <p:val>
                                            <p:strVal val="#ppt_w"/>
                                          </p:val>
                                        </p:tav>
                                      </p:tavLst>
                                    </p:anim>
                                    <p:anim calcmode="lin" valueType="num">
                                      <p:cBhvr>
                                        <p:cTn id="22" dur="500" fill="hold"/>
                                        <p:tgtEl>
                                          <p:spTgt spid="9319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4210"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4211"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graphicFrame>
        <p:nvGraphicFramePr>
          <p:cNvPr id="94212" name="Object 9"/>
          <p:cNvGraphicFramePr>
            <a:graphicFrameLocks noChangeAspect="1"/>
          </p:cNvGraphicFramePr>
          <p:nvPr/>
        </p:nvGraphicFramePr>
        <p:xfrm>
          <a:off x="827088" y="835025"/>
          <a:ext cx="7345362" cy="4465638"/>
        </p:xfrm>
        <a:graphic>
          <a:graphicData uri="http://schemas.openxmlformats.org/presentationml/2006/ole">
            <mc:AlternateContent xmlns:mc="http://schemas.openxmlformats.org/markup-compatibility/2006">
              <mc:Choice xmlns:v="urn:schemas-microsoft-com:vml" Requires="v">
                <p:oleObj spid="_x0000_s3090" name="" r:id="rId1" imgW="5461000" imgH="3759200" progId="">
                  <p:embed/>
                </p:oleObj>
              </mc:Choice>
              <mc:Fallback>
                <p:oleObj name="" r:id="rId1" imgW="5461000" imgH="3759200" progId="">
                  <p:embed/>
                  <p:pic>
                    <p:nvPicPr>
                      <p:cNvPr id="0" name="图片 3089"/>
                      <p:cNvPicPr/>
                      <p:nvPr/>
                    </p:nvPicPr>
                    <p:blipFill>
                      <a:blip r:embed="rId2"/>
                      <a:stretch>
                        <a:fillRect/>
                      </a:stretch>
                    </p:blipFill>
                    <p:spPr>
                      <a:xfrm>
                        <a:off x="827088" y="835025"/>
                        <a:ext cx="7345362" cy="4465638"/>
                      </a:xfrm>
                      <a:prstGeom prst="rect">
                        <a:avLst/>
                      </a:prstGeom>
                      <a:noFill/>
                      <a:ln w="38100">
                        <a:noFill/>
                        <a:miter/>
                      </a:ln>
                    </p:spPr>
                  </p:pic>
                </p:oleObj>
              </mc:Fallback>
            </mc:AlternateContent>
          </a:graphicData>
        </a:graphic>
      </p:graphicFrame>
      <p:sp>
        <p:nvSpPr>
          <p:cNvPr id="94213" name="Text Box 4"/>
          <p:cNvSpPr txBox="1"/>
          <p:nvPr/>
        </p:nvSpPr>
        <p:spPr>
          <a:xfrm>
            <a:off x="755650" y="5445125"/>
            <a:ext cx="7848600" cy="561975"/>
          </a:xfrm>
          <a:prstGeom prst="rect">
            <a:avLst/>
          </a:prstGeom>
          <a:noFill/>
          <a:ln w="9525">
            <a:noFill/>
          </a:ln>
        </p:spPr>
        <p:txBody>
          <a:bodyPr anchor="t">
            <a:spAutoFit/>
          </a:bodyPr>
          <a:p>
            <a:pPr lvl="0" algn="ctr">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does not functionally determine B.</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4214" name="Text Box 5"/>
          <p:cNvSpPr txBox="1"/>
          <p:nvPr/>
        </p:nvSpPr>
        <p:spPr>
          <a:xfrm>
            <a:off x="0" y="6281738"/>
            <a:ext cx="9144000" cy="603250"/>
          </a:xfrm>
          <a:prstGeom prst="rect">
            <a:avLst/>
          </a:prstGeom>
          <a:solidFill>
            <a:schemeClr val="bg1"/>
          </a:solidFill>
          <a:ln w="9525">
            <a:noFill/>
          </a:ln>
        </p:spPr>
        <p:txBody>
          <a:bodyPr lIns="0" tIns="118800" rIns="0" bIns="118800" anchor="t">
            <a:spAutoFit/>
          </a:bodyPr>
          <a:p>
            <a:pPr lvl="0" algn="ctr">
              <a:spcBef>
                <a:spcPct val="50000"/>
              </a:spcBef>
            </a:pPr>
            <a:r>
              <a:rPr lang="en-US" altLang="x-none" dirty="0">
                <a:latin typeface="Arial" panose="020B0604020202020204" pitchFamily="34" charset="0"/>
                <a:ea typeface="宋体" panose="02010600030101010101" pitchFamily="2" charset="-122"/>
              </a:rPr>
              <a:t>Figure 6.18(b)  Graphical Depiction of Functional Dependency</a:t>
            </a:r>
            <a:endParaRPr lang="en-US" altLang="x-none" dirty="0">
              <a:latin typeface="Arial" panose="020B0604020202020204" pitchFamily="34" charset="0"/>
              <a:ea typeface="宋体" panose="02010600030101010101" pitchFamily="2" charset="-122"/>
            </a:endParaRPr>
          </a:p>
        </p:txBody>
      </p:sp>
      <p:sp>
        <p:nvSpPr>
          <p:cNvPr id="94216" name="Line 6"/>
          <p:cNvSpPr/>
          <p:nvPr/>
        </p:nvSpPr>
        <p:spPr>
          <a:xfrm>
            <a:off x="3635375" y="1771650"/>
            <a:ext cx="0" cy="2789238"/>
          </a:xfrm>
          <a:prstGeom prst="line">
            <a:avLst/>
          </a:prstGeom>
          <a:ln w="63500" cap="flat" cmpd="sng">
            <a:solidFill>
              <a:srgbClr val="FF0000"/>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4217" name="Text Box 8"/>
          <p:cNvSpPr txBox="1"/>
          <p:nvPr/>
        </p:nvSpPr>
        <p:spPr>
          <a:xfrm>
            <a:off x="3348038" y="260350"/>
            <a:ext cx="5580062" cy="1041400"/>
          </a:xfrm>
          <a:prstGeom prst="rect">
            <a:avLst/>
          </a:prstGeom>
          <a:noFill/>
          <a:ln w="9525" cap="flat" cmpd="sng">
            <a:solidFill>
              <a:schemeClr val="accent2"/>
            </a:solidFill>
            <a:prstDash val="solid"/>
            <a:miter/>
            <a:headEnd type="none" w="med" len="med"/>
            <a:tailEnd type="none" w="med" len="med"/>
          </a:ln>
        </p:spPr>
        <p:txBody>
          <a:bodyPr anchor="t">
            <a:spAutoFit/>
          </a:bodyPr>
          <a:p>
            <a:pPr lvl="0">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Some values of A correspond to more than one value of B.</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nodeType="clickEffect">
                                  <p:stCondLst>
                                    <p:cond delay="0"/>
                                  </p:stCondLst>
                                  <p:childTnLst>
                                    <p:set>
                                      <p:cBhvr>
                                        <p:cTn id="6" dur="1" fill="hold">
                                          <p:stCondLst>
                                            <p:cond delay="0"/>
                                          </p:stCondLst>
                                        </p:cTn>
                                        <p:tgtEl>
                                          <p:spTgt spid="94216"/>
                                        </p:tgtEl>
                                        <p:attrNameLst>
                                          <p:attrName>style.visibility</p:attrName>
                                        </p:attrNameLst>
                                      </p:cBhvr>
                                      <p:to>
                                        <p:strVal val="visible"/>
                                      </p:to>
                                    </p:set>
                                    <p:anim calcmode="lin" valueType="num">
                                      <p:cBhvr>
                                        <p:cTn id="7" dur="500" fill="hold"/>
                                        <p:tgtEl>
                                          <p:spTgt spid="94216"/>
                                        </p:tgtEl>
                                        <p:attrNameLst>
                                          <p:attrName>ppt_x</p:attrName>
                                        </p:attrNameLst>
                                      </p:cBhvr>
                                      <p:tavLst>
                                        <p:tav tm="0">
                                          <p:val>
                                            <p:strVal val="#ppt_x"/>
                                          </p:val>
                                        </p:tav>
                                        <p:tav tm="100000">
                                          <p:val>
                                            <p:strVal val="#ppt_x"/>
                                          </p:val>
                                        </p:tav>
                                      </p:tavLst>
                                    </p:anim>
                                    <p:anim calcmode="lin" valueType="num">
                                      <p:cBhvr>
                                        <p:cTn id="8" dur="500" fill="hold"/>
                                        <p:tgtEl>
                                          <p:spTgt spid="94216"/>
                                        </p:tgtEl>
                                        <p:attrNameLst>
                                          <p:attrName>ppt_y</p:attrName>
                                        </p:attrNameLst>
                                      </p:cBhvr>
                                      <p:tavLst>
                                        <p:tav tm="0">
                                          <p:val>
                                            <p:strVal val="#ppt_y+#ppt_h/2"/>
                                          </p:val>
                                        </p:tav>
                                        <p:tav tm="100000">
                                          <p:val>
                                            <p:strVal val="#ppt_y"/>
                                          </p:val>
                                        </p:tav>
                                      </p:tavLst>
                                    </p:anim>
                                    <p:anim calcmode="lin" valueType="num">
                                      <p:cBhvr>
                                        <p:cTn id="9" dur="500" fill="hold"/>
                                        <p:tgtEl>
                                          <p:spTgt spid="94216"/>
                                        </p:tgtEl>
                                        <p:attrNameLst>
                                          <p:attrName>ppt_w</p:attrName>
                                        </p:attrNameLst>
                                      </p:cBhvr>
                                      <p:tavLst>
                                        <p:tav tm="0">
                                          <p:val>
                                            <p:strVal val="#ppt_w"/>
                                          </p:val>
                                        </p:tav>
                                        <p:tav tm="100000">
                                          <p:val>
                                            <p:strVal val="#ppt_w"/>
                                          </p:val>
                                        </p:tav>
                                      </p:tavLst>
                                    </p:anim>
                                    <p:anim calcmode="lin" valueType="num">
                                      <p:cBhvr>
                                        <p:cTn id="10" dur="500" fill="hold"/>
                                        <p:tgtEl>
                                          <p:spTgt spid="94216"/>
                                        </p:tgtEl>
                                        <p:attrNameLst>
                                          <p:attrName>ppt_h</p:attrName>
                                        </p:attrNameLst>
                                      </p:cBhvr>
                                      <p:tavLst>
                                        <p:tav tm="0">
                                          <p:val>
                                            <p:fltVal val="0.000000"/>
                                          </p:val>
                                        </p:tav>
                                        <p:tav tm="100000">
                                          <p:val>
                                            <p:strVal val="#ppt_h"/>
                                          </p:val>
                                        </p:tav>
                                      </p:tavLst>
                                    </p:anim>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94217"/>
                                        </p:tgtEl>
                                        <p:attrNameLst>
                                          <p:attrName>style.visibility</p:attrName>
                                        </p:attrNameLst>
                                      </p:cBhvr>
                                      <p:to>
                                        <p:strVal val="visible"/>
                                      </p:to>
                                    </p:set>
                                    <p:animEffect transition="in" filter="blinds(horizontal)">
                                      <p:cBhvr>
                                        <p:cTn id="14" dur="500"/>
                                        <p:tgtEl>
                                          <p:spTgt spid="9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5234"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5235"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graphicFrame>
        <p:nvGraphicFramePr>
          <p:cNvPr id="95236" name="Object 2"/>
          <p:cNvGraphicFramePr>
            <a:graphicFrameLocks noChangeAspect="1"/>
          </p:cNvGraphicFramePr>
          <p:nvPr/>
        </p:nvGraphicFramePr>
        <p:xfrm>
          <a:off x="4606925" y="0"/>
          <a:ext cx="4537075" cy="4292600"/>
        </p:xfrm>
        <a:graphic>
          <a:graphicData uri="http://schemas.openxmlformats.org/presentationml/2006/ole">
            <mc:AlternateContent xmlns:mc="http://schemas.openxmlformats.org/markup-compatibility/2006">
              <mc:Choice xmlns:v="urn:schemas-microsoft-com:vml" Requires="v">
                <p:oleObj spid="_x0000_s3091" name="" r:id="rId1" imgW="5461000" imgH="3759200" progId="">
                  <p:embed/>
                </p:oleObj>
              </mc:Choice>
              <mc:Fallback>
                <p:oleObj name="" r:id="rId1" imgW="5461000" imgH="3759200" progId="">
                  <p:embed/>
                  <p:pic>
                    <p:nvPicPr>
                      <p:cNvPr id="0" name="图片 3090"/>
                      <p:cNvPicPr/>
                      <p:nvPr/>
                    </p:nvPicPr>
                    <p:blipFill>
                      <a:blip r:embed="rId2"/>
                      <a:stretch>
                        <a:fillRect/>
                      </a:stretch>
                    </p:blipFill>
                    <p:spPr>
                      <a:xfrm>
                        <a:off x="4606925" y="0"/>
                        <a:ext cx="4537075" cy="4292600"/>
                      </a:xfrm>
                      <a:prstGeom prst="rect">
                        <a:avLst/>
                      </a:prstGeom>
                      <a:noFill/>
                      <a:ln w="38100">
                        <a:noFill/>
                        <a:miter/>
                      </a:ln>
                    </p:spPr>
                  </p:pic>
                </p:oleObj>
              </mc:Fallback>
            </mc:AlternateContent>
          </a:graphicData>
        </a:graphic>
      </p:graphicFrame>
      <p:sp>
        <p:nvSpPr>
          <p:cNvPr id="95237" name="Text Box 4"/>
          <p:cNvSpPr txBox="1"/>
          <p:nvPr/>
        </p:nvSpPr>
        <p:spPr>
          <a:xfrm>
            <a:off x="4716463" y="4154488"/>
            <a:ext cx="4464050" cy="2227262"/>
          </a:xfrm>
          <a:prstGeom prst="rect">
            <a:avLst/>
          </a:prstGeom>
          <a:noFill/>
          <a:ln w="9525">
            <a:noFill/>
          </a:ln>
        </p:spPr>
        <p:txBody>
          <a:bodyPr anchor="t">
            <a:spAutoFit/>
          </a:bodyPr>
          <a:p>
            <a:pPr lvl="0"/>
            <a:r>
              <a:rPr lang="en-US" altLang="x-none" sz="2800" b="1" dirty="0">
                <a:solidFill>
                  <a:schemeClr val="accent2"/>
                </a:solidFill>
                <a:latin typeface="Arial" panose="020B0604020202020204" pitchFamily="34" charset="0"/>
                <a:ea typeface="宋体" panose="02010600030101010101" pitchFamily="2" charset="-122"/>
              </a:rPr>
              <a:t>A does not functionally determine B. Some values of A correspond to more than one value of B.</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95238" name="Text Box 5"/>
          <p:cNvSpPr txBox="1"/>
          <p:nvPr/>
        </p:nvSpPr>
        <p:spPr>
          <a:xfrm>
            <a:off x="0" y="6281738"/>
            <a:ext cx="9144000" cy="603250"/>
          </a:xfrm>
          <a:prstGeom prst="rect">
            <a:avLst/>
          </a:prstGeom>
          <a:solidFill>
            <a:schemeClr val="bg1"/>
          </a:solidFill>
          <a:ln w="9525">
            <a:noFill/>
          </a:ln>
        </p:spPr>
        <p:txBody>
          <a:bodyPr lIns="0" tIns="118800" rIns="0" bIns="118800" anchor="t">
            <a:spAutoFit/>
          </a:bodyPr>
          <a:p>
            <a:pPr lvl="0" algn="ctr">
              <a:spcBef>
                <a:spcPct val="50000"/>
              </a:spcBef>
            </a:pPr>
            <a:r>
              <a:rPr lang="en-US" altLang="x-none" b="1" dirty="0">
                <a:latin typeface="Arial" panose="020B0604020202020204" pitchFamily="34" charset="0"/>
                <a:ea typeface="宋体" panose="02010600030101010101" pitchFamily="2" charset="-122"/>
              </a:rPr>
              <a:t>Figure 6.18  Graphical Depiction of Functional Dependency</a:t>
            </a:r>
            <a:endParaRPr lang="en-US" altLang="x-none" b="1" dirty="0">
              <a:latin typeface="Arial" panose="020B0604020202020204" pitchFamily="34" charset="0"/>
              <a:ea typeface="宋体" panose="02010600030101010101" pitchFamily="2" charset="-122"/>
            </a:endParaRPr>
          </a:p>
        </p:txBody>
      </p:sp>
      <p:graphicFrame>
        <p:nvGraphicFramePr>
          <p:cNvPr id="95239" name="Object 9"/>
          <p:cNvGraphicFramePr>
            <a:graphicFrameLocks noChangeAspect="1"/>
          </p:cNvGraphicFramePr>
          <p:nvPr/>
        </p:nvGraphicFramePr>
        <p:xfrm>
          <a:off x="0" y="0"/>
          <a:ext cx="4537075" cy="4292600"/>
        </p:xfrm>
        <a:graphic>
          <a:graphicData uri="http://schemas.openxmlformats.org/presentationml/2006/ole">
            <mc:AlternateContent xmlns:mc="http://schemas.openxmlformats.org/markup-compatibility/2006">
              <mc:Choice xmlns:v="urn:schemas-microsoft-com:vml" Requires="v">
                <p:oleObj spid="_x0000_s3092" name="" r:id="rId3" imgW="5461000" imgH="3759200" progId="">
                  <p:embed/>
                </p:oleObj>
              </mc:Choice>
              <mc:Fallback>
                <p:oleObj name="" r:id="rId3" imgW="5461000" imgH="3759200" progId="">
                  <p:embed/>
                  <p:pic>
                    <p:nvPicPr>
                      <p:cNvPr id="0" name="图片 3091"/>
                      <p:cNvPicPr/>
                      <p:nvPr/>
                    </p:nvPicPr>
                    <p:blipFill>
                      <a:blip r:embed="rId4"/>
                      <a:stretch>
                        <a:fillRect/>
                      </a:stretch>
                    </p:blipFill>
                    <p:spPr>
                      <a:xfrm>
                        <a:off x="0" y="0"/>
                        <a:ext cx="4537075" cy="4292600"/>
                      </a:xfrm>
                      <a:prstGeom prst="rect">
                        <a:avLst/>
                      </a:prstGeom>
                      <a:noFill/>
                      <a:ln w="38100">
                        <a:noFill/>
                        <a:miter/>
                      </a:ln>
                    </p:spPr>
                  </p:pic>
                </p:oleObj>
              </mc:Fallback>
            </mc:AlternateContent>
          </a:graphicData>
        </a:graphic>
      </p:graphicFrame>
      <p:sp>
        <p:nvSpPr>
          <p:cNvPr id="95240" name="Line 10"/>
          <p:cNvSpPr/>
          <p:nvPr/>
        </p:nvSpPr>
        <p:spPr>
          <a:xfrm flipV="1">
            <a:off x="4572000" y="2852738"/>
            <a:ext cx="0" cy="3313112"/>
          </a:xfrm>
          <a:prstGeom prst="line">
            <a:avLst/>
          </a:prstGeom>
          <a:ln w="9525"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5241" name="Text Box 11"/>
          <p:cNvSpPr txBox="1"/>
          <p:nvPr/>
        </p:nvSpPr>
        <p:spPr>
          <a:xfrm>
            <a:off x="34925" y="4149725"/>
            <a:ext cx="4464050" cy="1971675"/>
          </a:xfrm>
          <a:prstGeom prst="rect">
            <a:avLst/>
          </a:prstGeom>
          <a:noFill/>
          <a:ln w="9525">
            <a:noFill/>
          </a:ln>
        </p:spPr>
        <p:txBody>
          <a:bodyPr anchor="t">
            <a:spAutoFit/>
          </a:bodyPr>
          <a:p>
            <a:pPr lvl="0">
              <a:lnSpc>
                <a:spcPct val="110000"/>
              </a:lnSpc>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functionally determines B. Each value of A corresponds to only one value of B.</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843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8436" name="Rectangle 2"/>
          <p:cNvSpPr>
            <a:spLocks noGrp="1"/>
          </p:cNvSpPr>
          <p:nvPr>
            <p:ph type="title"/>
          </p:nvPr>
        </p:nvSpPr>
        <p:spPr/>
        <p:txBody>
          <a:bodyPr wrap="square" anchor="ctr"/>
          <a:p>
            <a:pPr lvl="0" eaLnBrk="1" hangingPunct="1"/>
            <a:r>
              <a:rPr lang="en-US" altLang="x-none" dirty="0">
                <a:ea typeface="宋体" panose="02010600030101010101" pitchFamily="2" charset="-122"/>
              </a:rPr>
              <a:t>Contents</a:t>
            </a:r>
            <a:endParaRPr lang="en-US" altLang="x-none" dirty="0">
              <a:ea typeface="宋体" panose="02010600030101010101" pitchFamily="2" charset="-122"/>
            </a:endParaRPr>
          </a:p>
        </p:txBody>
      </p:sp>
      <p:sp>
        <p:nvSpPr>
          <p:cNvPr id="18437" name="Rectangle 3"/>
          <p:cNvSpPr>
            <a:spLocks noGrp="1"/>
          </p:cNvSpPr>
          <p:nvPr>
            <p:ph type="body"/>
          </p:nvPr>
        </p:nvSpPr>
        <p:spPr/>
        <p:txBody>
          <a:bodyPr wrap="square" anchor="t"/>
          <a:p>
            <a:pPr lvl="0" eaLnBrk="1" hangingPunct="1">
              <a:lnSpc>
                <a:spcPct val="150000"/>
              </a:lnSpc>
              <a:spcBef>
                <a:spcPct val="0"/>
              </a:spcBef>
              <a:buNone/>
            </a:pPr>
            <a:r>
              <a:rPr lang="en-US" altLang="x-none" dirty="0">
                <a:solidFill>
                  <a:schemeClr val="accent6"/>
                </a:solidFill>
                <a:ea typeface="宋体" panose="02010600030101010101" pitchFamily="2" charset="-122"/>
              </a:rPr>
              <a:t>6.1  Introduction to E-R Concepts</a:t>
            </a:r>
            <a:endParaRPr lang="en-US" altLang="x-none" dirty="0">
              <a:solidFill>
                <a:schemeClr val="accent6"/>
              </a:solidFill>
              <a:ea typeface="宋体" panose="02010600030101010101" pitchFamily="2" charset="-122"/>
            </a:endParaRPr>
          </a:p>
          <a:p>
            <a:pPr lvl="0" eaLnBrk="1" hangingPunct="1">
              <a:lnSpc>
                <a:spcPct val="150000"/>
              </a:lnSpc>
              <a:spcBef>
                <a:spcPct val="0"/>
              </a:spcBef>
              <a:buNone/>
            </a:pPr>
            <a:r>
              <a:rPr lang="en-US" altLang="x-none" dirty="0">
                <a:solidFill>
                  <a:schemeClr val="accent6"/>
                </a:solidFill>
                <a:ea typeface="宋体" panose="02010600030101010101" pitchFamily="2" charset="-122"/>
              </a:rPr>
              <a:t>6.2  Further Details of E-R Diagrams</a:t>
            </a:r>
            <a:endParaRPr lang="en-US" altLang="x-none" dirty="0">
              <a:solidFill>
                <a:schemeClr val="accent6"/>
              </a:solidFill>
              <a:ea typeface="宋体" panose="02010600030101010101" pitchFamily="2" charset="-122"/>
            </a:endParaRPr>
          </a:p>
          <a:p>
            <a:pPr lvl="0" eaLnBrk="1" hangingPunct="1">
              <a:lnSpc>
                <a:spcPct val="150000"/>
              </a:lnSpc>
              <a:spcBef>
                <a:spcPct val="0"/>
              </a:spcBef>
              <a:buNone/>
            </a:pPr>
            <a:r>
              <a:rPr lang="en-US" altLang="x-none" dirty="0">
                <a:solidFill>
                  <a:schemeClr val="accent6"/>
                </a:solidFill>
                <a:ea typeface="宋体" panose="02010600030101010101" pitchFamily="2" charset="-122"/>
              </a:rPr>
              <a:t>6.3  Additional E-R Concepts</a:t>
            </a:r>
            <a:endParaRPr lang="en-US" altLang="x-none" dirty="0">
              <a:solidFill>
                <a:schemeClr val="accent6"/>
              </a:solidFill>
              <a:ea typeface="宋体" panose="02010600030101010101" pitchFamily="2" charset="-122"/>
            </a:endParaRPr>
          </a:p>
          <a:p>
            <a:pPr lvl="0" eaLnBrk="1" hangingPunct="1">
              <a:lnSpc>
                <a:spcPct val="150000"/>
              </a:lnSpc>
              <a:spcBef>
                <a:spcPct val="0"/>
              </a:spcBef>
              <a:buNone/>
            </a:pPr>
            <a:r>
              <a:rPr lang="en-US" altLang="x-none" dirty="0">
                <a:solidFill>
                  <a:schemeClr val="accent6"/>
                </a:solidFill>
                <a:ea typeface="宋体" panose="02010600030101010101" pitchFamily="2" charset="-122"/>
              </a:rPr>
              <a:t>6.4  Case Study</a:t>
            </a:r>
            <a:endParaRPr lang="en-US" altLang="x-none" dirty="0">
              <a:solidFill>
                <a:schemeClr val="accent6"/>
              </a:solidFill>
              <a:ea typeface="宋体" panose="02010600030101010101" pitchFamily="2" charset="-122"/>
            </a:endParaRPr>
          </a:p>
          <a:p>
            <a:pPr lvl="0" eaLnBrk="1" hangingPunct="1">
              <a:lnSpc>
                <a:spcPct val="150000"/>
              </a:lnSpc>
              <a:spcBef>
                <a:spcPct val="0"/>
              </a:spcBef>
              <a:buNone/>
            </a:pPr>
            <a:r>
              <a:rPr lang="en-US" altLang="x-none" dirty="0">
                <a:solidFill>
                  <a:srgbClr val="FF0000"/>
                </a:solidFill>
                <a:ea typeface="宋体" panose="02010600030101010101" pitchFamily="2" charset="-122"/>
              </a:rPr>
              <a:t>6.5  Normalization: Preliminaries</a:t>
            </a:r>
            <a:endParaRPr lang="en-US" altLang="x-none" dirty="0">
              <a:solidFill>
                <a:srgbClr val="FF0000"/>
              </a:solidFill>
              <a:ea typeface="宋体" panose="02010600030101010101" pitchFamily="2" charset="-122"/>
            </a:endParaRPr>
          </a:p>
          <a:p>
            <a:pPr lvl="0" eaLnBrk="1" hangingPunct="1">
              <a:lnSpc>
                <a:spcPct val="150000"/>
              </a:lnSpc>
              <a:spcBef>
                <a:spcPct val="0"/>
              </a:spcBef>
              <a:buNone/>
            </a:pPr>
            <a:r>
              <a:rPr lang="en-US" altLang="x-none" dirty="0">
                <a:solidFill>
                  <a:srgbClr val="FF0000"/>
                </a:solidFill>
                <a:ea typeface="宋体" panose="02010600030101010101" pitchFamily="2" charset="-122"/>
              </a:rPr>
              <a:t>6.6  Functional Dependencies</a:t>
            </a:r>
            <a:endParaRPr lang="en-US" altLang="x-none" dirty="0">
              <a:solidFill>
                <a:srgbClr val="FF0000"/>
              </a:solidFill>
              <a:ea typeface="宋体" panose="02010600030101010101" pitchFamily="2" charset="-122"/>
            </a:endParaRPr>
          </a:p>
          <a:p>
            <a:pPr lvl="0" eaLnBrk="1" hangingPunct="1">
              <a:lnSpc>
                <a:spcPct val="150000"/>
              </a:lnSpc>
              <a:spcBef>
                <a:spcPct val="0"/>
              </a:spcBef>
              <a:buNone/>
            </a:pPr>
            <a:r>
              <a:rPr lang="en-US" altLang="x-none" dirty="0">
                <a:solidFill>
                  <a:srgbClr val="FF0000"/>
                </a:solidFill>
                <a:ea typeface="宋体" panose="02010600030101010101" pitchFamily="2" charset="-122"/>
              </a:rPr>
              <a:t>6.7  Lossless Decompositions</a:t>
            </a:r>
            <a:endParaRPr lang="en-US" altLang="x-none" dirty="0">
              <a:solidFill>
                <a:srgbClr val="FF0000"/>
              </a:solidFill>
              <a:ea typeface="宋体" panose="02010600030101010101" pitchFamily="2" charset="-122"/>
            </a:endParaRPr>
          </a:p>
          <a:p>
            <a:pPr lvl="0" eaLnBrk="1" hangingPunct="1">
              <a:lnSpc>
                <a:spcPct val="150000"/>
              </a:lnSpc>
              <a:spcBef>
                <a:spcPct val="0"/>
              </a:spcBef>
              <a:buNone/>
            </a:pPr>
            <a:r>
              <a:rPr lang="en-US" altLang="x-none" dirty="0">
                <a:solidFill>
                  <a:srgbClr val="FF0000"/>
                </a:solidFill>
                <a:ea typeface="宋体" panose="02010600030101010101" pitchFamily="2" charset="-122"/>
              </a:rPr>
              <a:t>6.8  Normal Forms</a:t>
            </a:r>
            <a:endParaRPr lang="en-US" altLang="x-none" dirty="0">
              <a:solidFill>
                <a:srgbClr val="FF0000"/>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6258"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6259"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6262" name="Text Box 1030"/>
          <p:cNvSpPr txBox="1"/>
          <p:nvPr/>
        </p:nvSpPr>
        <p:spPr>
          <a:xfrm>
            <a:off x="0" y="3546475"/>
            <a:ext cx="9144000" cy="2620963"/>
          </a:xfrm>
          <a:prstGeom prst="rect">
            <a:avLst/>
          </a:prstGeom>
          <a:solidFill>
            <a:schemeClr val="bg1"/>
          </a:solidFill>
          <a:ln w="9525">
            <a:noFill/>
          </a:ln>
        </p:spPr>
        <p:txBody>
          <a:bodyPr anchor="b">
            <a:spAutoFit/>
          </a:bodyPr>
          <a:p>
            <a:pPr marL="357505" lvl="0" indent="-357505">
              <a:spcBef>
                <a:spcPct val="50000"/>
              </a:spcBef>
              <a:buFont typeface="Wingdings" panose="05000000000000000000" pitchFamily="2" charset="2"/>
              <a:buChar char="p"/>
            </a:pPr>
            <a:endParaRPr lang="zh-CN" altLang="en-US" dirty="0">
              <a:solidFill>
                <a:schemeClr val="accent2"/>
              </a:solidFill>
              <a:latin typeface="Arial" panose="020B0604020202020204" pitchFamily="34" charset="0"/>
              <a:ea typeface="宋体" panose="02010600030101010101" pitchFamily="2" charset="-122"/>
            </a:endParaRPr>
          </a:p>
          <a:p>
            <a:pPr marL="357505" lvl="0" indent="-357505">
              <a:spcBef>
                <a:spcPct val="50000"/>
              </a:spcBef>
              <a:buFont typeface="Wingdings" panose="05000000000000000000" pitchFamily="2" charset="2"/>
              <a:buChar char="p"/>
            </a:pPr>
            <a:endParaRPr lang="zh-CN" altLang="en-US" dirty="0">
              <a:solidFill>
                <a:schemeClr val="accent2"/>
              </a:solidFill>
              <a:latin typeface="Arial" panose="020B0604020202020204" pitchFamily="34" charset="0"/>
              <a:ea typeface="宋体" panose="02010600030101010101" pitchFamily="2" charset="-122"/>
            </a:endParaRPr>
          </a:p>
          <a:p>
            <a:pPr marL="357505" lvl="0" indent="-357505">
              <a:spcBef>
                <a:spcPct val="50000"/>
              </a:spcBef>
              <a:buFont typeface="Wingdings" panose="05000000000000000000" pitchFamily="2" charset="2"/>
              <a:buChar char="p"/>
            </a:pPr>
            <a:endParaRPr lang="zh-CN" altLang="en-US" dirty="0">
              <a:solidFill>
                <a:schemeClr val="accent2"/>
              </a:solidFill>
              <a:latin typeface="Arial" panose="020B0604020202020204" pitchFamily="34" charset="0"/>
              <a:ea typeface="宋体" panose="02010600030101010101" pitchFamily="2" charset="-122"/>
            </a:endParaRPr>
          </a:p>
          <a:p>
            <a:pPr marL="357505" lvl="0" indent="-357505">
              <a:spcBef>
                <a:spcPct val="50000"/>
              </a:spcBef>
              <a:buFont typeface="Wingdings" panose="05000000000000000000" pitchFamily="2" charset="2"/>
              <a:buChar char="p"/>
            </a:pPr>
            <a:r>
              <a:rPr lang="zh-CN" altLang="en-US" sz="2800" dirty="0">
                <a:solidFill>
                  <a:schemeClr val="accent2"/>
                </a:solidFill>
                <a:latin typeface="Arial" panose="020B0604020202020204" pitchFamily="34" charset="0"/>
                <a:ea typeface="宋体" panose="02010600030101010101" pitchFamily="2" charset="-122"/>
              </a:rPr>
              <a:t>我们借用前面的图</a:t>
            </a:r>
            <a:r>
              <a:rPr lang="en-US" altLang="x-none" sz="2800" dirty="0">
                <a:solidFill>
                  <a:schemeClr val="accent2"/>
                </a:solidFill>
                <a:latin typeface="Arial" panose="020B0604020202020204" pitchFamily="34" charset="0"/>
                <a:ea typeface="宋体" panose="02010600030101010101" pitchFamily="2" charset="-122"/>
              </a:rPr>
              <a:t>6.6</a:t>
            </a:r>
            <a:r>
              <a:rPr lang="zh-CN" altLang="en-US" sz="2800" dirty="0">
                <a:solidFill>
                  <a:schemeClr val="accent2"/>
                </a:solidFill>
                <a:latin typeface="Arial" panose="020B0604020202020204" pitchFamily="34" charset="0"/>
                <a:ea typeface="宋体" panose="02010600030101010101" pitchFamily="2" charset="-122"/>
              </a:rPr>
              <a:t>，假设这里的</a:t>
            </a:r>
            <a:r>
              <a:rPr lang="en-US" altLang="x-none" sz="2800" dirty="0">
                <a:solidFill>
                  <a:schemeClr val="accent2"/>
                </a:solidFill>
                <a:latin typeface="Arial" panose="020B0604020202020204" pitchFamily="34" charset="0"/>
                <a:ea typeface="宋体" panose="02010600030101010101" pitchFamily="2" charset="-122"/>
              </a:rPr>
              <a:t>E</a:t>
            </a:r>
            <a:r>
              <a:rPr lang="zh-CN" altLang="en-US" sz="2800" dirty="0">
                <a:solidFill>
                  <a:schemeClr val="accent2"/>
                </a:solidFill>
                <a:latin typeface="Arial" panose="020B0604020202020204" pitchFamily="34" charset="0"/>
                <a:ea typeface="宋体" panose="02010600030101010101" pitchFamily="2" charset="-122"/>
              </a:rPr>
              <a:t>和</a:t>
            </a:r>
            <a:r>
              <a:rPr lang="en-US" altLang="x-none" sz="2800" dirty="0">
                <a:solidFill>
                  <a:schemeClr val="accent2"/>
                </a:solidFill>
                <a:latin typeface="Arial" panose="020B0604020202020204" pitchFamily="34" charset="0"/>
                <a:ea typeface="宋体" panose="02010600030101010101" pitchFamily="2" charset="-122"/>
              </a:rPr>
              <a:t>F</a:t>
            </a:r>
            <a:r>
              <a:rPr lang="zh-CN" altLang="en-US" sz="2800" dirty="0">
                <a:solidFill>
                  <a:schemeClr val="accent2"/>
                </a:solidFill>
                <a:latin typeface="Arial" panose="020B0604020202020204" pitchFamily="34" charset="0"/>
                <a:ea typeface="宋体" panose="02010600030101010101" pitchFamily="2" charset="-122"/>
              </a:rPr>
              <a:t>为两个属性，连线表示：</a:t>
            </a:r>
            <a:r>
              <a:rPr lang="zh-CN" altLang="en-US" sz="2800" b="1" i="1" u="sng" dirty="0">
                <a:solidFill>
                  <a:schemeClr val="accent2"/>
                </a:solidFill>
                <a:latin typeface="Arial" panose="020B0604020202020204" pitchFamily="34" charset="0"/>
                <a:ea typeface="宋体" panose="02010600030101010101" pitchFamily="2" charset="-122"/>
              </a:rPr>
              <a:t>在关系</a:t>
            </a:r>
            <a:r>
              <a:rPr lang="en-US" altLang="x-none" sz="2800" b="1" i="1" u="sng" dirty="0">
                <a:solidFill>
                  <a:schemeClr val="accent2"/>
                </a:solidFill>
                <a:latin typeface="Arial" panose="020B0604020202020204" pitchFamily="34" charset="0"/>
                <a:ea typeface="宋体" panose="02010600030101010101" pitchFamily="2" charset="-122"/>
              </a:rPr>
              <a:t>R</a:t>
            </a:r>
            <a:r>
              <a:rPr lang="zh-CN" altLang="en-US" sz="2800" b="1" i="1" u="sng" dirty="0">
                <a:solidFill>
                  <a:schemeClr val="accent2"/>
                </a:solidFill>
                <a:latin typeface="Arial" panose="020B0604020202020204" pitchFamily="34" charset="0"/>
                <a:ea typeface="宋体" panose="02010600030101010101" pitchFamily="2" charset="-122"/>
              </a:rPr>
              <a:t>中，</a:t>
            </a:r>
            <a:r>
              <a:rPr lang="en-US" altLang="x-none" sz="2800" b="1" i="1" u="sng" dirty="0">
                <a:solidFill>
                  <a:schemeClr val="accent2"/>
                </a:solidFill>
                <a:latin typeface="Arial" panose="020B0604020202020204" pitchFamily="34" charset="0"/>
                <a:ea typeface="宋体" panose="02010600030101010101" pitchFamily="2" charset="-122"/>
              </a:rPr>
              <a:t>E</a:t>
            </a:r>
            <a:r>
              <a:rPr lang="zh-CN" altLang="en-US" sz="2800" b="1" i="1" u="sng" dirty="0">
                <a:solidFill>
                  <a:schemeClr val="accent2"/>
                </a:solidFill>
                <a:latin typeface="Arial" panose="020B0604020202020204" pitchFamily="34" charset="0"/>
                <a:ea typeface="宋体" panose="02010600030101010101" pitchFamily="2" charset="-122"/>
              </a:rPr>
              <a:t>和</a:t>
            </a:r>
            <a:r>
              <a:rPr lang="en-US" altLang="x-none" sz="2800" b="1" i="1" u="sng" dirty="0">
                <a:solidFill>
                  <a:schemeClr val="accent2"/>
                </a:solidFill>
                <a:latin typeface="Arial" panose="020B0604020202020204" pitchFamily="34" charset="0"/>
                <a:ea typeface="宋体" panose="02010600030101010101" pitchFamily="2" charset="-122"/>
              </a:rPr>
              <a:t>F</a:t>
            </a:r>
            <a:r>
              <a:rPr lang="zh-CN" altLang="en-US" sz="2800" b="1" i="1" u="sng" dirty="0">
                <a:solidFill>
                  <a:schemeClr val="accent2"/>
                </a:solidFill>
                <a:latin typeface="Arial" panose="020B0604020202020204" pitchFamily="34" charset="0"/>
                <a:ea typeface="宋体" panose="02010600030101010101" pitchFamily="2" charset="-122"/>
              </a:rPr>
              <a:t>之间的取值对应关系</a:t>
            </a:r>
            <a:endParaRPr lang="en-US" altLang="x-none" sz="2800" b="1" i="1" u="sng" dirty="0">
              <a:solidFill>
                <a:schemeClr val="accent2"/>
              </a:solidFill>
              <a:latin typeface="Arial" panose="020B0604020202020204" pitchFamily="34" charset="0"/>
              <a:ea typeface="宋体" panose="02010600030101010101" pitchFamily="2" charset="-122"/>
            </a:endParaRPr>
          </a:p>
        </p:txBody>
      </p:sp>
      <p:sp>
        <p:nvSpPr>
          <p:cNvPr id="96263" name="Text Box 1027"/>
          <p:cNvSpPr txBox="1"/>
          <p:nvPr/>
        </p:nvSpPr>
        <p:spPr>
          <a:xfrm>
            <a:off x="611188" y="3790950"/>
            <a:ext cx="1944687" cy="1160463"/>
          </a:xfrm>
          <a:prstGeom prst="rect">
            <a:avLst/>
          </a:prstGeom>
          <a:solidFill>
            <a:schemeClr val="bg1"/>
          </a:solid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E → F</a:t>
            </a:r>
            <a:endParaRPr lang="en-US" altLang="x-none" sz="2800" b="1" dirty="0">
              <a:solidFill>
                <a:srgbClr val="FF0000"/>
              </a:solidFill>
              <a:latin typeface="Arial" panose="020B0604020202020204" pitchFamily="34" charset="0"/>
              <a:ea typeface="宋体" panose="02010600030101010101" pitchFamily="2" charset="-122"/>
            </a:endParaRPr>
          </a:p>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F → E</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6264" name="Text Box 1028"/>
          <p:cNvSpPr txBox="1"/>
          <p:nvPr/>
        </p:nvSpPr>
        <p:spPr>
          <a:xfrm>
            <a:off x="3635375" y="3863975"/>
            <a:ext cx="1944688" cy="1160463"/>
          </a:xfrm>
          <a:prstGeom prst="rect">
            <a:avLst/>
          </a:prstGeom>
          <a:solidFill>
            <a:schemeClr val="bg1"/>
          </a:solid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F → E</a:t>
            </a:r>
            <a:endParaRPr lang="en-US" altLang="x-none" sz="2800" b="1" dirty="0">
              <a:solidFill>
                <a:srgbClr val="FF0000"/>
              </a:solidFill>
              <a:latin typeface="Arial" panose="020B0604020202020204" pitchFamily="34" charset="0"/>
              <a:ea typeface="宋体" panose="02010600030101010101" pitchFamily="2" charset="-122"/>
            </a:endParaRPr>
          </a:p>
          <a:p>
            <a:pPr lvl="0" algn="ctr">
              <a:spcBef>
                <a:spcPct val="50000"/>
              </a:spcBef>
            </a:pP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6265" name="Text Box 1029"/>
          <p:cNvSpPr txBox="1"/>
          <p:nvPr/>
        </p:nvSpPr>
        <p:spPr>
          <a:xfrm>
            <a:off x="6443663" y="3935413"/>
            <a:ext cx="1944687" cy="1160462"/>
          </a:xfrm>
          <a:prstGeom prst="rect">
            <a:avLst/>
          </a:prstGeom>
          <a:solidFill>
            <a:schemeClr val="bg1"/>
          </a:solid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(none)</a:t>
            </a:r>
            <a:endParaRPr lang="en-US" altLang="x-none" sz="2800" b="1" dirty="0">
              <a:solidFill>
                <a:srgbClr val="FF0000"/>
              </a:solidFill>
              <a:latin typeface="Arial" panose="020B0604020202020204" pitchFamily="34" charset="0"/>
              <a:ea typeface="宋体" panose="02010600030101010101" pitchFamily="2" charset="-122"/>
            </a:endParaRPr>
          </a:p>
          <a:p>
            <a:pPr lvl="0" algn="ctr">
              <a:spcBef>
                <a:spcPct val="50000"/>
              </a:spcBef>
            </a:pP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6266" name="Line 1031"/>
          <p:cNvSpPr/>
          <p:nvPr/>
        </p:nvSpPr>
        <p:spPr>
          <a:xfrm>
            <a:off x="3060065" y="333375"/>
            <a:ext cx="0" cy="4536034"/>
          </a:xfrm>
          <a:prstGeom prst="line">
            <a:avLst/>
          </a:prstGeom>
          <a:ln w="25400" cap="flat" cmpd="sng">
            <a:solidFill>
              <a:srgbClr val="000080"/>
            </a:solidFill>
            <a:prstDash val="sysDot"/>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6267" name="Line 1032"/>
          <p:cNvSpPr/>
          <p:nvPr/>
        </p:nvSpPr>
        <p:spPr>
          <a:xfrm>
            <a:off x="6156643" y="333375"/>
            <a:ext cx="0" cy="4536034"/>
          </a:xfrm>
          <a:prstGeom prst="line">
            <a:avLst/>
          </a:prstGeom>
          <a:ln w="25400" cap="flat" cmpd="sng">
            <a:solidFill>
              <a:srgbClr val="000080"/>
            </a:solidFill>
            <a:prstDash val="sysDot"/>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pic>
        <p:nvPicPr>
          <p:cNvPr id="49" name="内容占位符 48"/>
          <p:cNvPicPr preferRelativeResize="0"/>
          <p:nvPr/>
        </p:nvPicPr>
        <p:blipFill>
          <a:blip r:embed="rId1"/>
          <a:stretch>
            <a:fillRect/>
          </a:stretch>
        </p:blipFill>
        <p:spPr>
          <a:xfrm>
            <a:off x="158115" y="595630"/>
            <a:ext cx="2736020" cy="2700020"/>
          </a:xfrm>
          <a:prstGeom prst="rect">
            <a:avLst/>
          </a:prstGeom>
          <a:noFill/>
          <a:ln w="9525">
            <a:noFill/>
          </a:ln>
        </p:spPr>
      </p:pic>
      <p:pic>
        <p:nvPicPr>
          <p:cNvPr id="50" name="图片 49"/>
          <p:cNvPicPr preferRelativeResize="0"/>
          <p:nvPr/>
        </p:nvPicPr>
        <p:blipFill>
          <a:blip r:embed="rId2"/>
          <a:stretch>
            <a:fillRect/>
          </a:stretch>
        </p:blipFill>
        <p:spPr>
          <a:xfrm>
            <a:off x="3204210" y="595630"/>
            <a:ext cx="2736020" cy="2700020"/>
          </a:xfrm>
          <a:prstGeom prst="rect">
            <a:avLst/>
          </a:prstGeom>
        </p:spPr>
      </p:pic>
      <p:pic>
        <p:nvPicPr>
          <p:cNvPr id="51" name="图片 50"/>
          <p:cNvPicPr preferRelativeResize="0"/>
          <p:nvPr/>
        </p:nvPicPr>
        <p:blipFill>
          <a:blip r:embed="rId3"/>
          <a:stretch>
            <a:fillRect/>
          </a:stretch>
        </p:blipFill>
        <p:spPr>
          <a:xfrm>
            <a:off x="6334125" y="595630"/>
            <a:ext cx="2736020" cy="2700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anim calcmode="lin" valueType="num">
                                      <p:cBhvr>
                                        <p:cTn id="7" dur="500" fill="hold"/>
                                        <p:tgtEl>
                                          <p:spTgt spid="96263"/>
                                        </p:tgtEl>
                                        <p:attrNameLst>
                                          <p:attrName>ppt_x</p:attrName>
                                        </p:attrNameLst>
                                      </p:cBhvr>
                                      <p:tavLst>
                                        <p:tav tm="0">
                                          <p:val>
                                            <p:strVal val="#ppt_x"/>
                                          </p:val>
                                        </p:tav>
                                        <p:tav tm="100000">
                                          <p:val>
                                            <p:strVal val="#ppt_x"/>
                                          </p:val>
                                        </p:tav>
                                      </p:tavLst>
                                    </p:anim>
                                    <p:anim calcmode="lin" valueType="num">
                                      <p:cBhvr>
                                        <p:cTn id="8" dur="500" fill="hold"/>
                                        <p:tgtEl>
                                          <p:spTgt spid="962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264"/>
                                        </p:tgtEl>
                                        <p:attrNameLst>
                                          <p:attrName>style.visibility</p:attrName>
                                        </p:attrNameLst>
                                      </p:cBhvr>
                                      <p:to>
                                        <p:strVal val="visible"/>
                                      </p:to>
                                    </p:set>
                                    <p:anim calcmode="lin" valueType="num">
                                      <p:cBhvr>
                                        <p:cTn id="13" dur="500" fill="hold"/>
                                        <p:tgtEl>
                                          <p:spTgt spid="96264"/>
                                        </p:tgtEl>
                                        <p:attrNameLst>
                                          <p:attrName>ppt_x</p:attrName>
                                        </p:attrNameLst>
                                      </p:cBhvr>
                                      <p:tavLst>
                                        <p:tav tm="0">
                                          <p:val>
                                            <p:strVal val="#ppt_x"/>
                                          </p:val>
                                        </p:tav>
                                        <p:tav tm="100000">
                                          <p:val>
                                            <p:strVal val="#ppt_x"/>
                                          </p:val>
                                        </p:tav>
                                      </p:tavLst>
                                    </p:anim>
                                    <p:anim calcmode="lin" valueType="num">
                                      <p:cBhvr>
                                        <p:cTn id="14" dur="500" fill="hold"/>
                                        <p:tgtEl>
                                          <p:spTgt spid="9626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6265"/>
                                        </p:tgtEl>
                                        <p:attrNameLst>
                                          <p:attrName>style.visibility</p:attrName>
                                        </p:attrNameLst>
                                      </p:cBhvr>
                                      <p:to>
                                        <p:strVal val="visible"/>
                                      </p:to>
                                    </p:set>
                                    <p:anim calcmode="lin" valueType="num">
                                      <p:cBhvr>
                                        <p:cTn id="19" dur="500" fill="hold"/>
                                        <p:tgtEl>
                                          <p:spTgt spid="96265"/>
                                        </p:tgtEl>
                                        <p:attrNameLst>
                                          <p:attrName>ppt_x</p:attrName>
                                        </p:attrNameLst>
                                      </p:cBhvr>
                                      <p:tavLst>
                                        <p:tav tm="0">
                                          <p:val>
                                            <p:strVal val="#ppt_x"/>
                                          </p:val>
                                        </p:tav>
                                        <p:tav tm="100000">
                                          <p:val>
                                            <p:strVal val="#ppt_x"/>
                                          </p:val>
                                        </p:tav>
                                      </p:tavLst>
                                    </p:anim>
                                    <p:anim calcmode="lin" valueType="num">
                                      <p:cBhvr>
                                        <p:cTn id="20" dur="500" fill="hold"/>
                                        <p:tgtEl>
                                          <p:spTgt spid="96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bldLvl="0" animBg="1"/>
      <p:bldP spid="96264" grpId="0" bldLvl="0" animBg="1"/>
      <p:bldP spid="9626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2402"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2403"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2404" name="Line 34"/>
          <p:cNvSpPr/>
          <p:nvPr/>
        </p:nvSpPr>
        <p:spPr>
          <a:xfrm>
            <a:off x="2987675" y="0"/>
            <a:ext cx="0" cy="6858000"/>
          </a:xfrm>
          <a:prstGeom prst="line">
            <a:avLst/>
          </a:prstGeom>
          <a:ln w="38100" cap="flat" cmpd="sng">
            <a:solidFill>
              <a:schemeClr val="accent2"/>
            </a:solidFill>
            <a:prstDash val="dash"/>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05" name="Line 35"/>
          <p:cNvSpPr/>
          <p:nvPr/>
        </p:nvSpPr>
        <p:spPr>
          <a:xfrm>
            <a:off x="6084888" y="-15875"/>
            <a:ext cx="0" cy="6846888"/>
          </a:xfrm>
          <a:prstGeom prst="line">
            <a:avLst/>
          </a:prstGeom>
          <a:ln w="38100" cap="flat" cmpd="sng">
            <a:solidFill>
              <a:schemeClr val="accent2"/>
            </a:solidFill>
            <a:prstDash val="dash"/>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nvGrpSpPr>
          <p:cNvPr id="102406" name="组合 102406"/>
          <p:cNvGrpSpPr/>
          <p:nvPr/>
        </p:nvGrpSpPr>
        <p:grpSpPr>
          <a:xfrm>
            <a:off x="0" y="188913"/>
            <a:ext cx="2771775" cy="6408737"/>
            <a:chOff x="0" y="0"/>
            <a:chExt cx="1746" cy="4037"/>
          </a:xfrm>
        </p:grpSpPr>
        <p:sp>
          <p:nvSpPr>
            <p:cNvPr id="102407" name="Text Box 4"/>
            <p:cNvSpPr txBox="1"/>
            <p:nvPr/>
          </p:nvSpPr>
          <p:spPr>
            <a:xfrm>
              <a:off x="340" y="3306"/>
              <a:ext cx="1008" cy="731"/>
            </a:xfrm>
            <a:prstGeom prst="rect">
              <a:avLst/>
            </a:prstGeom>
            <a:noFill/>
            <a:ln w="9525">
              <a:noFill/>
            </a:ln>
          </p:spPr>
          <p:txBody>
            <a:bodyPr anchor="t">
              <a:spAutoFit/>
            </a:bodyPr>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A → B</a:t>
              </a:r>
              <a:endParaRPr lang="en-US" altLang="x-none" sz="2800" b="1" dirty="0">
                <a:solidFill>
                  <a:schemeClr val="accent2"/>
                </a:solidFill>
                <a:latin typeface="Arial" panose="020B0604020202020204" pitchFamily="34" charset="0"/>
                <a:ea typeface="宋体" panose="02010600030101010101" pitchFamily="2" charset="-122"/>
              </a:endParaRPr>
            </a:p>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B → A</a:t>
              </a:r>
              <a:endParaRPr lang="en-US" altLang="x-none" sz="2800" b="1" dirty="0">
                <a:solidFill>
                  <a:schemeClr val="accent2"/>
                </a:solidFill>
                <a:latin typeface="Arial" panose="020B0604020202020204" pitchFamily="34" charset="0"/>
                <a:ea typeface="宋体" panose="02010600030101010101" pitchFamily="2" charset="-122"/>
              </a:endParaRPr>
            </a:p>
          </p:txBody>
        </p:sp>
        <p:grpSp>
          <p:nvGrpSpPr>
            <p:cNvPr id="102408" name="组合 102408"/>
            <p:cNvGrpSpPr/>
            <p:nvPr/>
          </p:nvGrpSpPr>
          <p:grpSpPr>
            <a:xfrm>
              <a:off x="0" y="363"/>
              <a:ext cx="1746" cy="2854"/>
              <a:chOff x="0" y="0"/>
              <a:chExt cx="2566" cy="2849"/>
            </a:xfrm>
          </p:grpSpPr>
          <p:sp>
            <p:nvSpPr>
              <p:cNvPr id="102409" name="Oval 6"/>
              <p:cNvSpPr/>
              <p:nvPr/>
            </p:nvSpPr>
            <p:spPr>
              <a:xfrm>
                <a:off x="0" y="398"/>
                <a:ext cx="842" cy="2451"/>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X4</a:t>
                </a:r>
                <a:endParaRPr lang="en-US" altLang="x-none" dirty="0">
                  <a:latin typeface="Arial" panose="020B0604020202020204" pitchFamily="34" charset="0"/>
                  <a:ea typeface="宋体" panose="02010600030101010101" pitchFamily="2" charset="-122"/>
                </a:endParaRPr>
              </a:p>
            </p:txBody>
          </p:sp>
          <p:sp>
            <p:nvSpPr>
              <p:cNvPr id="102410" name="Text Box 7"/>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11" name="Oval 8"/>
              <p:cNvSpPr/>
              <p:nvPr/>
            </p:nvSpPr>
            <p:spPr>
              <a:xfrm>
                <a:off x="1724" y="398"/>
                <a:ext cx="842" cy="2451"/>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Y4</a:t>
                </a:r>
                <a:endParaRPr lang="en-US" altLang="x-none" dirty="0">
                  <a:latin typeface="Arial" panose="020B0604020202020204" pitchFamily="34" charset="0"/>
                  <a:ea typeface="宋体" panose="02010600030101010101" pitchFamily="2" charset="-122"/>
                </a:endParaRPr>
              </a:p>
            </p:txBody>
          </p:sp>
          <p:sp>
            <p:nvSpPr>
              <p:cNvPr id="102412" name="Text Box 9"/>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13" name="Line 10"/>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14" name="Line 11"/>
              <p:cNvSpPr/>
              <p:nvPr/>
            </p:nvSpPr>
            <p:spPr>
              <a:xfrm>
                <a:off x="617" y="1452"/>
                <a:ext cx="1406" cy="861"/>
              </a:xfrm>
              <a:prstGeom prst="line">
                <a:avLst/>
              </a:prstGeom>
              <a:ln w="25400" cap="flat" cmpd="sng">
                <a:solidFill>
                  <a:srgbClr val="008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15" name="Line 12"/>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16" name="Line 13"/>
              <p:cNvSpPr/>
              <p:nvPr/>
            </p:nvSpPr>
            <p:spPr>
              <a:xfrm flipV="1">
                <a:off x="617" y="1905"/>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102417" name="Text Box 36"/>
            <p:cNvSpPr txBox="1"/>
            <p:nvPr/>
          </p:nvSpPr>
          <p:spPr>
            <a:xfrm>
              <a:off x="158" y="0"/>
              <a:ext cx="1543" cy="327"/>
            </a:xfrm>
            <a:prstGeom prst="rect">
              <a:avLst/>
            </a:prstGeom>
            <a:noFill/>
            <a:ln w="9525">
              <a:noFill/>
            </a:ln>
          </p:spPr>
          <p:txBody>
            <a:bodyPr anchor="t">
              <a:spAutoFit/>
            </a:bodyPr>
            <a:p>
              <a:pPr lvl="0" algn="ctr">
                <a:spcBef>
                  <a:spcPct val="50000"/>
                </a:spcBef>
              </a:pPr>
              <a:r>
                <a:rPr lang="zh-CN" altLang="en-US" sz="2800" dirty="0">
                  <a:latin typeface="黑体" panose="02010609060101010101" pitchFamily="1" charset="-122"/>
                  <a:ea typeface="黑体" panose="02010609060101010101" pitchFamily="1" charset="-122"/>
                </a:rPr>
                <a:t>（一对一）</a:t>
              </a:r>
              <a:endParaRPr lang="zh-CN" altLang="en-US" sz="2800" dirty="0">
                <a:latin typeface="黑体" panose="02010609060101010101" pitchFamily="1" charset="-122"/>
                <a:ea typeface="黑体" panose="02010609060101010101" pitchFamily="1" charset="-122"/>
              </a:endParaRPr>
            </a:p>
          </p:txBody>
        </p:sp>
      </p:grpSp>
      <p:grpSp>
        <p:nvGrpSpPr>
          <p:cNvPr id="102419" name="组合 102418"/>
          <p:cNvGrpSpPr/>
          <p:nvPr/>
        </p:nvGrpSpPr>
        <p:grpSpPr>
          <a:xfrm>
            <a:off x="3203575" y="188913"/>
            <a:ext cx="2735263" cy="5775325"/>
            <a:chOff x="0" y="0"/>
            <a:chExt cx="1723" cy="3638"/>
          </a:xfrm>
        </p:grpSpPr>
        <p:sp>
          <p:nvSpPr>
            <p:cNvPr id="2" name="Text Box 14"/>
            <p:cNvSpPr txBox="1"/>
            <p:nvPr/>
          </p:nvSpPr>
          <p:spPr>
            <a:xfrm>
              <a:off x="318" y="3311"/>
              <a:ext cx="1008" cy="327"/>
            </a:xfrm>
            <a:prstGeom prst="rect">
              <a:avLst/>
            </a:prstGeom>
            <a:noFill/>
            <a:ln w="9525">
              <a:noFill/>
            </a:ln>
          </p:spPr>
          <p:txBody>
            <a:bodyPr anchor="t">
              <a:spAutoFit/>
            </a:bodyPr>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B → A</a:t>
              </a:r>
              <a:endParaRPr lang="en-US" altLang="x-none" sz="2800" b="1" dirty="0">
                <a:solidFill>
                  <a:schemeClr val="accent2"/>
                </a:solidFill>
                <a:latin typeface="Arial" panose="020B0604020202020204" pitchFamily="34" charset="0"/>
                <a:ea typeface="宋体" panose="02010600030101010101" pitchFamily="2" charset="-122"/>
              </a:endParaRPr>
            </a:p>
          </p:txBody>
        </p:sp>
        <p:grpSp>
          <p:nvGrpSpPr>
            <p:cNvPr id="102420" name="组合 102420"/>
            <p:cNvGrpSpPr/>
            <p:nvPr/>
          </p:nvGrpSpPr>
          <p:grpSpPr>
            <a:xfrm>
              <a:off x="0" y="363"/>
              <a:ext cx="1723" cy="2852"/>
              <a:chOff x="0" y="0"/>
              <a:chExt cx="2567" cy="2852"/>
            </a:xfrm>
          </p:grpSpPr>
          <p:sp>
            <p:nvSpPr>
              <p:cNvPr id="102421" name="Oval 16"/>
              <p:cNvSpPr/>
              <p:nvPr/>
            </p:nvSpPr>
            <p:spPr>
              <a:xfrm>
                <a:off x="0"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2422" name="Text Box 17"/>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23" name="Oval 18"/>
              <p:cNvSpPr/>
              <p:nvPr/>
            </p:nvSpPr>
            <p:spPr>
              <a:xfrm>
                <a:off x="1724"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Y4</a:t>
                </a:r>
                <a:endParaRPr lang="en-US" altLang="x-none" dirty="0">
                  <a:latin typeface="Arial" panose="020B0604020202020204" pitchFamily="34" charset="0"/>
                  <a:ea typeface="宋体" panose="02010600030101010101" pitchFamily="2" charset="-122"/>
                </a:endParaRPr>
              </a:p>
            </p:txBody>
          </p:sp>
          <p:sp>
            <p:nvSpPr>
              <p:cNvPr id="102424" name="Text Box 19"/>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25" name="Line 20"/>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26" name="Line 21"/>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27" name="Line 22"/>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28" name="Line 23"/>
              <p:cNvSpPr/>
              <p:nvPr/>
            </p:nvSpPr>
            <p:spPr>
              <a:xfrm>
                <a:off x="617" y="1451"/>
                <a:ext cx="1360" cy="862"/>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102429" name="Text Box 37"/>
            <p:cNvSpPr txBox="1"/>
            <p:nvPr/>
          </p:nvSpPr>
          <p:spPr>
            <a:xfrm>
              <a:off x="90" y="0"/>
              <a:ext cx="1543" cy="327"/>
            </a:xfrm>
            <a:prstGeom prst="rect">
              <a:avLst/>
            </a:prstGeom>
            <a:noFill/>
            <a:ln w="9525">
              <a:noFill/>
            </a:ln>
          </p:spPr>
          <p:txBody>
            <a:bodyPr anchor="t">
              <a:spAutoFit/>
            </a:bodyPr>
            <a:p>
              <a:pPr lvl="0" algn="ctr">
                <a:spcBef>
                  <a:spcPct val="50000"/>
                </a:spcBef>
              </a:pPr>
              <a:r>
                <a:rPr lang="zh-CN" altLang="en-US" sz="2800" dirty="0">
                  <a:latin typeface="黑体" panose="02010609060101010101" pitchFamily="1" charset="-122"/>
                  <a:ea typeface="黑体" panose="02010609060101010101" pitchFamily="1" charset="-122"/>
                </a:rPr>
                <a:t>（一对多）</a:t>
              </a:r>
              <a:endParaRPr lang="zh-CN" altLang="en-US" sz="2800" dirty="0">
                <a:latin typeface="黑体" panose="02010609060101010101" pitchFamily="1" charset="-122"/>
                <a:ea typeface="黑体" panose="02010609060101010101" pitchFamily="1" charset="-122"/>
              </a:endParaRPr>
            </a:p>
          </p:txBody>
        </p:sp>
      </p:grpSp>
      <p:grpSp>
        <p:nvGrpSpPr>
          <p:cNvPr id="102431" name="组合 102430"/>
          <p:cNvGrpSpPr/>
          <p:nvPr/>
        </p:nvGrpSpPr>
        <p:grpSpPr>
          <a:xfrm>
            <a:off x="6300788" y="188913"/>
            <a:ext cx="2773362" cy="5775325"/>
            <a:chOff x="0" y="0"/>
            <a:chExt cx="1747" cy="3638"/>
          </a:xfrm>
        </p:grpSpPr>
        <p:sp>
          <p:nvSpPr>
            <p:cNvPr id="3" name="Text Box 24"/>
            <p:cNvSpPr txBox="1"/>
            <p:nvPr/>
          </p:nvSpPr>
          <p:spPr>
            <a:xfrm>
              <a:off x="363" y="3311"/>
              <a:ext cx="1008" cy="327"/>
            </a:xfrm>
            <a:prstGeom prst="rect">
              <a:avLst/>
            </a:prstGeom>
            <a:noFill/>
            <a:ln w="9525">
              <a:noFill/>
            </a:ln>
          </p:spPr>
          <p:txBody>
            <a:bodyPr anchor="t">
              <a:spAutoFit/>
            </a:bodyPr>
            <a:p>
              <a:pPr lvl="0" algn="ctr">
                <a:spcBef>
                  <a:spcPct val="50000"/>
                </a:spcBef>
              </a:pPr>
              <a:r>
                <a:rPr lang="en-US" altLang="x-none" sz="2800" b="1" dirty="0">
                  <a:solidFill>
                    <a:schemeClr val="accent2"/>
                  </a:solidFill>
                  <a:latin typeface="Arial" panose="020B0604020202020204" pitchFamily="34" charset="0"/>
                  <a:ea typeface="宋体" panose="02010600030101010101" pitchFamily="2" charset="-122"/>
                </a:rPr>
                <a:t>(none)</a:t>
              </a:r>
              <a:endParaRPr lang="en-US" altLang="x-none" sz="2800" b="1" dirty="0">
                <a:solidFill>
                  <a:schemeClr val="accent2"/>
                </a:solidFill>
                <a:latin typeface="Arial" panose="020B0604020202020204" pitchFamily="34" charset="0"/>
                <a:ea typeface="宋体" panose="02010600030101010101" pitchFamily="2" charset="-122"/>
              </a:endParaRPr>
            </a:p>
          </p:txBody>
        </p:sp>
        <p:grpSp>
          <p:nvGrpSpPr>
            <p:cNvPr id="102432" name="组合 102432"/>
            <p:cNvGrpSpPr/>
            <p:nvPr/>
          </p:nvGrpSpPr>
          <p:grpSpPr>
            <a:xfrm>
              <a:off x="0" y="363"/>
              <a:ext cx="1747" cy="2852"/>
              <a:chOff x="0" y="0"/>
              <a:chExt cx="2567" cy="2852"/>
            </a:xfrm>
          </p:grpSpPr>
          <p:sp>
            <p:nvSpPr>
              <p:cNvPr id="102433" name="Oval 26"/>
              <p:cNvSpPr/>
              <p:nvPr/>
            </p:nvSpPr>
            <p:spPr>
              <a:xfrm>
                <a:off x="0"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2434" name="Text Box 27"/>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35" name="Oval 28"/>
              <p:cNvSpPr/>
              <p:nvPr/>
            </p:nvSpPr>
            <p:spPr>
              <a:xfrm>
                <a:off x="1724"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2436" name="Text Box 29"/>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2437" name="Line 30"/>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38" name="Line 31"/>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39" name="Line 32"/>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2440" name="Line 33"/>
              <p:cNvSpPr/>
              <p:nvPr/>
            </p:nvSpPr>
            <p:spPr>
              <a:xfrm flipV="1">
                <a:off x="635" y="1406"/>
                <a:ext cx="1360" cy="45"/>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102441" name="Text Box 38"/>
            <p:cNvSpPr txBox="1"/>
            <p:nvPr/>
          </p:nvSpPr>
          <p:spPr>
            <a:xfrm>
              <a:off x="44" y="0"/>
              <a:ext cx="1543" cy="327"/>
            </a:xfrm>
            <a:prstGeom prst="rect">
              <a:avLst/>
            </a:prstGeom>
            <a:noFill/>
            <a:ln w="9525">
              <a:noFill/>
            </a:ln>
          </p:spPr>
          <p:txBody>
            <a:bodyPr anchor="t">
              <a:spAutoFit/>
            </a:bodyPr>
            <a:p>
              <a:pPr lvl="0" algn="ctr">
                <a:spcBef>
                  <a:spcPct val="50000"/>
                </a:spcBef>
              </a:pPr>
              <a:r>
                <a:rPr lang="zh-CN" altLang="en-US" sz="2800" dirty="0">
                  <a:latin typeface="黑体" panose="02010609060101010101" pitchFamily="1" charset="-122"/>
                  <a:ea typeface="黑体" panose="02010609060101010101" pitchFamily="1" charset="-122"/>
                </a:rPr>
                <a:t>（多对多）</a:t>
              </a:r>
              <a:endParaRPr lang="zh-CN" altLang="en-US" sz="2800" dirty="0">
                <a:latin typeface="黑体" panose="02010609060101010101" pitchFamily="1" charset="-122"/>
                <a:ea typeface="黑体" panose="02010609060101010101" pitchFamily="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19"/>
                                        </p:tgtEl>
                                        <p:attrNameLst>
                                          <p:attrName>style.visibility</p:attrName>
                                        </p:attrNameLst>
                                      </p:cBhvr>
                                      <p:to>
                                        <p:strVal val="visible"/>
                                      </p:to>
                                    </p:set>
                                    <p:animEffect transition="in" filter="blinds(horizontal)">
                                      <p:cBhvr>
                                        <p:cTn id="7" dur="500"/>
                                        <p:tgtEl>
                                          <p:spTgt spid="1024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1"/>
                                        </p:tgtEl>
                                        <p:attrNameLst>
                                          <p:attrName>style.visibility</p:attrName>
                                        </p:attrNameLst>
                                      </p:cBhvr>
                                      <p:to>
                                        <p:strVal val="visible"/>
                                      </p:to>
                                    </p:set>
                                    <p:animEffect transition="in" filter="blinds(horizontal)">
                                      <p:cBhvr>
                                        <p:cTn id="12" dur="500"/>
                                        <p:tgtEl>
                                          <p:spTgt spid="102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565" y="5461000"/>
            <a:ext cx="8896350" cy="1371600"/>
          </a:xfrm>
          <a:prstGeom prst="rect">
            <a:avLst/>
          </a:prstGeom>
          <a:solidFill>
            <a:schemeClr val="bg1"/>
          </a:solidFill>
          <a:ln>
            <a:solidFill>
              <a:schemeClr val="accent1"/>
            </a:solidFill>
          </a:ln>
        </p:spPr>
        <p:txBody>
          <a:bodyPr wrap="square" rtlCol="0">
            <a:spAutoFit/>
          </a:bodyPr>
          <a:p>
            <a:pPr marL="560705" indent="-560705"/>
            <a:r>
              <a:rPr lang="en-US" altLang="zh-CN" sz="2800" b="1" u="sng">
                <a:solidFill>
                  <a:srgbClr val="0000CC"/>
                </a:solidFill>
                <a:sym typeface="+mn-ea"/>
              </a:rPr>
              <a:t>Assume</a:t>
            </a:r>
            <a:r>
              <a:rPr lang="en-US" altLang="zh-CN" sz="2800">
                <a:solidFill>
                  <a:srgbClr val="0000CC"/>
                </a:solidFill>
                <a:sym typeface="+mn-ea"/>
              </a:rPr>
              <a:t>: It is the intent of the designer that exactly this set of rows should lie in each table -- no changes will ever occur in the tables.</a:t>
            </a:r>
            <a:endParaRPr lang="en-US" altLang="zh-CN" sz="2800">
              <a:solidFill>
                <a:srgbClr val="0000CC"/>
              </a:solidFill>
              <a:sym typeface="+mn-ea"/>
            </a:endParaRPr>
          </a:p>
        </p:txBody>
      </p:sp>
      <p:sp>
        <p:nvSpPr>
          <p:cNvPr id="97284" name="Rectangle 2"/>
          <p:cNvSpPr>
            <a:spLocks noGrp="1"/>
          </p:cNvSpPr>
          <p:nvPr/>
        </p:nvSpPr>
        <p:spPr>
          <a:xfrm>
            <a:off x="0" y="0"/>
            <a:ext cx="9144000" cy="685800"/>
          </a:xfrm>
          <a:prstGeom prst="rect">
            <a:avLst/>
          </a:prstGeom>
          <a:solidFill>
            <a:srgbClr val="DDDDDD">
              <a:alpha val="50000"/>
            </a:srgbClr>
          </a:solidFill>
          <a:ln w="9525">
            <a:noFill/>
          </a:ln>
        </p:spPr>
        <p:txBody>
          <a:bodyPr wrap="square" anchor="ctr"/>
          <a:lstStyle>
            <a:lvl1pPr marL="0" lvl="0" indent="0" algn="ctr" defTabSz="914400" eaLnBrk="0" fontAlgn="base" latinLnBrk="0" hangingPunct="0">
              <a:lnSpc>
                <a:spcPct val="100000"/>
              </a:lnSpc>
              <a:spcBef>
                <a:spcPct val="0"/>
              </a:spcBef>
              <a:spcAft>
                <a:spcPct val="0"/>
              </a:spcAft>
              <a:buNone/>
              <a:defRPr sz="3200" b="1" u="none" kern="1200" baseline="0">
                <a:solidFill>
                  <a:schemeClr val="tx2"/>
                </a:solidFill>
                <a:latin typeface="+mj-lt"/>
                <a:ea typeface="+mj-ea"/>
                <a:cs typeface="+mj-cs"/>
              </a:defRPr>
            </a:lvl1pPr>
          </a:lstStyle>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97285" name="Rectangle 3"/>
          <p:cNvSpPr>
            <a:spLocks noGrp="1"/>
          </p:cNvSpPr>
          <p:nvPr/>
        </p:nvSpPr>
        <p:spPr>
          <a:xfrm>
            <a:off x="468313" y="596583"/>
            <a:ext cx="8229600" cy="5638800"/>
          </a:xfrm>
          <a:prstGeom prst="rect">
            <a:avLst/>
          </a:prstGeom>
          <a:noFill/>
          <a:ln w="9525">
            <a:noFill/>
          </a:ln>
        </p:spPr>
        <p:txBody>
          <a:bodyPr wrap="square" anchor="t"/>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pPr lvl="0" eaLnBrk="1" hangingPunct="1"/>
            <a:r>
              <a:rPr lang="en-US" altLang="x-none" dirty="0">
                <a:ea typeface="宋体" panose="02010600030101010101" pitchFamily="2" charset="-122"/>
              </a:rPr>
              <a:t>Example 6.6.2 (modified)</a:t>
            </a:r>
            <a:endParaRPr lang="en-US" altLang="x-none" dirty="0">
              <a:ea typeface="宋体" panose="02010600030101010101" pitchFamily="2" charset="-122"/>
            </a:endParaRPr>
          </a:p>
        </p:txBody>
      </p:sp>
      <p:graphicFrame>
        <p:nvGraphicFramePr>
          <p:cNvPr id="97287" name="表格 97286"/>
          <p:cNvGraphicFramePr/>
          <p:nvPr/>
        </p:nvGraphicFramePr>
        <p:xfrm>
          <a:off x="479425" y="1475740"/>
          <a:ext cx="1808480" cy="3888105"/>
        </p:xfrm>
        <a:graphic>
          <a:graphicData uri="http://schemas.openxmlformats.org/drawingml/2006/table">
            <a:tbl>
              <a:tblPr/>
              <a:tblGrid>
                <a:gridCol w="864235"/>
                <a:gridCol w="944245"/>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603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40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40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x6</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7312" name="Text Box 30"/>
          <p:cNvSpPr txBox="1"/>
          <p:nvPr/>
        </p:nvSpPr>
        <p:spPr>
          <a:xfrm>
            <a:off x="649470" y="1080000"/>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T1</a:t>
            </a:r>
            <a:endParaRPr lang="en-US" altLang="x-none" b="1" dirty="0">
              <a:latin typeface="Arial" panose="020B0604020202020204" pitchFamily="34" charset="0"/>
              <a:ea typeface="宋体" panose="02010600030101010101" pitchFamily="2" charset="-122"/>
            </a:endParaRPr>
          </a:p>
        </p:txBody>
      </p:sp>
      <p:graphicFrame>
        <p:nvGraphicFramePr>
          <p:cNvPr id="98311" name="表格 98310"/>
          <p:cNvGraphicFramePr/>
          <p:nvPr/>
        </p:nvGraphicFramePr>
        <p:xfrm>
          <a:off x="2477770" y="1475740"/>
          <a:ext cx="1816735" cy="2806065"/>
        </p:xfrm>
        <a:graphic>
          <a:graphicData uri="http://schemas.openxmlformats.org/drawingml/2006/table">
            <a:tbl>
              <a:tblPr/>
              <a:tblGrid>
                <a:gridCol w="856615"/>
                <a:gridCol w="960120"/>
              </a:tblGrid>
              <a:tr h="55689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3911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800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y4</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930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6896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x4</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8330" name="Text Box 30"/>
          <p:cNvSpPr txBox="1"/>
          <p:nvPr/>
        </p:nvSpPr>
        <p:spPr>
          <a:xfrm>
            <a:off x="2651125" y="1080000"/>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T2</a:t>
            </a:r>
            <a:endParaRPr lang="en-US" altLang="x-none" b="1" dirty="0">
              <a:latin typeface="Arial" panose="020B0604020202020204" pitchFamily="34" charset="0"/>
              <a:ea typeface="宋体" panose="02010600030101010101" pitchFamily="2" charset="-122"/>
            </a:endParaRPr>
          </a:p>
        </p:txBody>
      </p:sp>
      <p:graphicFrame>
        <p:nvGraphicFramePr>
          <p:cNvPr id="99335" name="表格 99334"/>
          <p:cNvGraphicFramePr/>
          <p:nvPr/>
        </p:nvGraphicFramePr>
        <p:xfrm>
          <a:off x="4486910" y="1475740"/>
          <a:ext cx="1816735" cy="2849880"/>
        </p:xfrm>
        <a:graphic>
          <a:graphicData uri="http://schemas.openxmlformats.org/drawingml/2006/table">
            <a:tbl>
              <a:tblPr/>
              <a:tblGrid>
                <a:gridCol w="868045"/>
                <a:gridCol w="948690"/>
              </a:tblGrid>
              <a:tr h="5676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6070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482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930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2357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y4</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9354" name="Text Box 24"/>
          <p:cNvSpPr txBox="1"/>
          <p:nvPr/>
        </p:nvSpPr>
        <p:spPr>
          <a:xfrm>
            <a:off x="4660265" y="1080000"/>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T3</a:t>
            </a:r>
            <a:endParaRPr lang="en-US" altLang="x-none" b="1" dirty="0">
              <a:latin typeface="Arial" panose="020B0604020202020204" pitchFamily="34" charset="0"/>
              <a:ea typeface="宋体" panose="02010600030101010101" pitchFamily="2" charset="-122"/>
            </a:endParaRPr>
          </a:p>
        </p:txBody>
      </p:sp>
      <p:graphicFrame>
        <p:nvGraphicFramePr>
          <p:cNvPr id="100359" name="表格 100358"/>
          <p:cNvGraphicFramePr/>
          <p:nvPr/>
        </p:nvGraphicFramePr>
        <p:xfrm>
          <a:off x="6496050" y="1475740"/>
          <a:ext cx="1816100" cy="2828925"/>
        </p:xfrm>
        <a:graphic>
          <a:graphicData uri="http://schemas.openxmlformats.org/drawingml/2006/table">
            <a:tbl>
              <a:tblPr/>
              <a:tblGrid>
                <a:gridCol w="868045"/>
                <a:gridCol w="948055"/>
              </a:tblGrid>
              <a:tr h="5676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2832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y1</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9435">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930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80390">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x2</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p>
                      <a:pPr marL="0" lvl="0" indent="0" algn="ctr" eaLnBrk="1" hangingPunct="1">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y3</a:t>
                      </a:r>
                      <a:endParaRPr lang="en-US" altLang="x-none" sz="2800" b="1"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0378" name="Text Box 24"/>
          <p:cNvSpPr txBox="1"/>
          <p:nvPr/>
        </p:nvSpPr>
        <p:spPr>
          <a:xfrm>
            <a:off x="6741160" y="1080000"/>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T4</a:t>
            </a:r>
            <a:endParaRPr lang="en-US" altLang="x-none"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728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72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7284"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97285" name="Rectangle 3"/>
          <p:cNvSpPr>
            <a:spLocks noGrp="1"/>
          </p:cNvSpPr>
          <p:nvPr>
            <p:ph type="body"/>
          </p:nvPr>
        </p:nvSpPr>
        <p:spPr>
          <a:xfrm>
            <a:off x="468313" y="668338"/>
            <a:ext cx="8229600" cy="5638800"/>
          </a:xfrm>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97287" name="表格 97286"/>
          <p:cNvGraphicFramePr/>
          <p:nvPr/>
        </p:nvGraphicFramePr>
        <p:xfrm>
          <a:off x="479425" y="1604963"/>
          <a:ext cx="2198688" cy="3887788"/>
        </p:xfrm>
        <a:graphic>
          <a:graphicData uri="http://schemas.openxmlformats.org/drawingml/2006/table">
            <a:tbl>
              <a:tblPr/>
              <a:tblGrid>
                <a:gridCol w="1050925"/>
                <a:gridCol w="1147763"/>
              </a:tblGrid>
              <a:tr h="5524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603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40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56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40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x6</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7312" name="Text Box 30"/>
          <p:cNvSpPr txBox="1"/>
          <p:nvPr/>
        </p:nvSpPr>
        <p:spPr>
          <a:xfrm>
            <a:off x="1227138" y="1173163"/>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T1</a:t>
            </a:r>
            <a:endParaRPr lang="en-US" altLang="x-none" b="1" dirty="0">
              <a:latin typeface="Arial" panose="020B0604020202020204" pitchFamily="34" charset="0"/>
              <a:ea typeface="宋体" panose="02010600030101010101" pitchFamily="2" charset="-122"/>
            </a:endParaRPr>
          </a:p>
        </p:txBody>
      </p:sp>
      <p:sp>
        <p:nvSpPr>
          <p:cNvPr id="97314" name="Text Box 85"/>
          <p:cNvSpPr txBox="1"/>
          <p:nvPr/>
        </p:nvSpPr>
        <p:spPr>
          <a:xfrm>
            <a:off x="5635625" y="5780088"/>
            <a:ext cx="1600200" cy="519112"/>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 → B</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97315" name="组合 97314"/>
          <p:cNvGrpSpPr/>
          <p:nvPr/>
        </p:nvGrpSpPr>
        <p:grpSpPr>
          <a:xfrm>
            <a:off x="4313238" y="765175"/>
            <a:ext cx="4075112" cy="4968875"/>
            <a:chOff x="0" y="0"/>
            <a:chExt cx="2567" cy="3130"/>
          </a:xfrm>
        </p:grpSpPr>
        <p:sp>
          <p:nvSpPr>
            <p:cNvPr id="2" name="Oval 88"/>
            <p:cNvSpPr/>
            <p:nvPr/>
          </p:nvSpPr>
          <p:spPr>
            <a:xfrm>
              <a:off x="0" y="349"/>
              <a:ext cx="843" cy="2781"/>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X4</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X5</a:t>
              </a: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X6</a:t>
              </a:r>
              <a:endParaRPr lang="en-US" altLang="x-none" dirty="0">
                <a:latin typeface="Arial" panose="020B0604020202020204" pitchFamily="34" charset="0"/>
                <a:ea typeface="宋体" panose="02010600030101010101" pitchFamily="2" charset="-122"/>
              </a:endParaRPr>
            </a:p>
          </p:txBody>
        </p:sp>
        <p:sp>
          <p:nvSpPr>
            <p:cNvPr id="97316" name="Text Box 89"/>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7317" name="Oval 90"/>
            <p:cNvSpPr/>
            <p:nvPr/>
          </p:nvSpPr>
          <p:spPr>
            <a:xfrm>
              <a:off x="1724" y="349"/>
              <a:ext cx="843" cy="2781"/>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spcBef>
                  <a:spcPct val="50000"/>
                </a:spcBef>
              </a:pP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spcBef>
                  <a:spcPct val="50000"/>
                </a:spcBef>
              </a:pPr>
              <a:endParaRPr lang="en-US" altLang="x-none" dirty="0">
                <a:latin typeface="Arial" panose="020B0604020202020204" pitchFamily="34" charset="0"/>
                <a:ea typeface="宋体" panose="02010600030101010101" pitchFamily="2" charset="-122"/>
              </a:endParaRPr>
            </a:p>
            <a:p>
              <a:pPr lvl="0" algn="ctr">
                <a:spcBef>
                  <a:spcPct val="50000"/>
                </a:spcBef>
              </a:pPr>
              <a:endParaRPr lang="en-US" altLang="x-none" dirty="0">
                <a:latin typeface="Arial" panose="020B0604020202020204" pitchFamily="34" charset="0"/>
                <a:ea typeface="宋体" panose="02010600030101010101" pitchFamily="2" charset="-122"/>
              </a:endParaRPr>
            </a:p>
            <a:p>
              <a:pPr lvl="0" algn="ctr">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spcBef>
                  <a:spcPct val="50000"/>
                </a:spcBef>
              </a:pPr>
              <a:endParaRPr lang="en-US" altLang="x-none" dirty="0">
                <a:latin typeface="Arial" panose="020B0604020202020204" pitchFamily="34" charset="0"/>
                <a:ea typeface="宋体" panose="02010600030101010101" pitchFamily="2" charset="-122"/>
              </a:endParaRPr>
            </a:p>
          </p:txBody>
        </p:sp>
        <p:sp>
          <p:nvSpPr>
            <p:cNvPr id="97318" name="Text Box 91"/>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7319" name="Line 92"/>
            <p:cNvSpPr/>
            <p:nvPr/>
          </p:nvSpPr>
          <p:spPr>
            <a:xfrm>
              <a:off x="617" y="907"/>
              <a:ext cx="1360" cy="317"/>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0" name="Line 93"/>
            <p:cNvSpPr/>
            <p:nvPr/>
          </p:nvSpPr>
          <p:spPr>
            <a:xfrm flipV="1">
              <a:off x="617" y="1224"/>
              <a:ext cx="1360" cy="318"/>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1" name="Line 94"/>
            <p:cNvSpPr/>
            <p:nvPr/>
          </p:nvSpPr>
          <p:spPr>
            <a:xfrm flipV="1">
              <a:off x="617" y="1224"/>
              <a:ext cx="1360" cy="635"/>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2" name="Line 95"/>
            <p:cNvSpPr/>
            <p:nvPr/>
          </p:nvSpPr>
          <p:spPr>
            <a:xfrm>
              <a:off x="617" y="1224"/>
              <a:ext cx="1360" cy="1044"/>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3" name="Line 96"/>
            <p:cNvSpPr/>
            <p:nvPr/>
          </p:nvSpPr>
          <p:spPr>
            <a:xfrm>
              <a:off x="571" y="2222"/>
              <a:ext cx="1406" cy="46"/>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7324" name="Line 97"/>
            <p:cNvSpPr/>
            <p:nvPr/>
          </p:nvSpPr>
          <p:spPr>
            <a:xfrm flipV="1">
              <a:off x="571" y="2268"/>
              <a:ext cx="1406" cy="317"/>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97326" name="AutoShape 98"/>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sp>
        <p:nvSpPr>
          <p:cNvPr id="3" name="Text Box 102"/>
          <p:cNvSpPr txBox="1"/>
          <p:nvPr/>
        </p:nvSpPr>
        <p:spPr>
          <a:xfrm>
            <a:off x="766763" y="5565775"/>
            <a:ext cx="1600200" cy="1031875"/>
          </a:xfrm>
          <a:prstGeom prst="rect">
            <a:avLst/>
          </a:prstGeom>
          <a:noFill/>
          <a:ln w="9525">
            <a:noFill/>
          </a:ln>
        </p:spPr>
        <p:txBody>
          <a:bodyPr anchor="t">
            <a:spAutoFit/>
          </a:bodyPr>
          <a:p>
            <a:pPr lvl="0" algn="ctr">
              <a:spcBef>
                <a:spcPct val="20000"/>
              </a:spcBef>
            </a:pPr>
            <a:r>
              <a:rPr lang="en-US" altLang="x-none" sz="2800" b="1" dirty="0">
                <a:latin typeface="Arial" panose="020B0604020202020204" pitchFamily="34" charset="0"/>
                <a:ea typeface="宋体" panose="02010600030101010101" pitchFamily="2" charset="-122"/>
              </a:rPr>
              <a:t>A→B ?</a:t>
            </a:r>
            <a:endParaRPr lang="en-US" altLang="x-none" sz="2800" b="1" dirty="0">
              <a:latin typeface="Arial" panose="020B0604020202020204" pitchFamily="34" charset="0"/>
              <a:ea typeface="宋体" panose="02010600030101010101" pitchFamily="2" charset="-122"/>
            </a:endParaRPr>
          </a:p>
          <a:p>
            <a:pPr lvl="0" algn="ctr">
              <a:spcBef>
                <a:spcPct val="20000"/>
              </a:spcBef>
            </a:pPr>
            <a:r>
              <a:rPr lang="en-US" altLang="x-none" sz="2800" b="1" dirty="0">
                <a:latin typeface="Arial" panose="020B0604020202020204" pitchFamily="34" charset="0"/>
                <a:ea typeface="宋体" panose="02010600030101010101" pitchFamily="2" charset="-122"/>
              </a:rPr>
              <a:t>B→A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7326"/>
                                        </p:tgtEl>
                                        <p:attrNameLst>
                                          <p:attrName>style.visibility</p:attrName>
                                        </p:attrNameLst>
                                      </p:cBhvr>
                                      <p:to>
                                        <p:strVal val="visible"/>
                                      </p:to>
                                    </p:set>
                                    <p:anim calcmode="lin" valueType="num">
                                      <p:cBhvr>
                                        <p:cTn id="7" dur="500" fill="hold"/>
                                        <p:tgtEl>
                                          <p:spTgt spid="97326"/>
                                        </p:tgtEl>
                                        <p:attrNameLst>
                                          <p:attrName>ppt_x</p:attrName>
                                        </p:attrNameLst>
                                      </p:cBhvr>
                                      <p:tavLst>
                                        <p:tav tm="0">
                                          <p:val>
                                            <p:strVal val="#ppt_x-#ppt_w/2"/>
                                          </p:val>
                                        </p:tav>
                                        <p:tav tm="100000">
                                          <p:val>
                                            <p:strVal val="#ppt_x"/>
                                          </p:val>
                                        </p:tav>
                                      </p:tavLst>
                                    </p:anim>
                                    <p:anim calcmode="lin" valueType="num">
                                      <p:cBhvr>
                                        <p:cTn id="8" dur="500" fill="hold"/>
                                        <p:tgtEl>
                                          <p:spTgt spid="97326"/>
                                        </p:tgtEl>
                                        <p:attrNameLst>
                                          <p:attrName>ppt_y</p:attrName>
                                        </p:attrNameLst>
                                      </p:cBhvr>
                                      <p:tavLst>
                                        <p:tav tm="0">
                                          <p:val>
                                            <p:strVal val="#ppt_y"/>
                                          </p:val>
                                        </p:tav>
                                        <p:tav tm="100000">
                                          <p:val>
                                            <p:strVal val="#ppt_y"/>
                                          </p:val>
                                        </p:tav>
                                      </p:tavLst>
                                    </p:anim>
                                    <p:anim calcmode="lin" valueType="num">
                                      <p:cBhvr>
                                        <p:cTn id="9" dur="500" fill="hold"/>
                                        <p:tgtEl>
                                          <p:spTgt spid="97326"/>
                                        </p:tgtEl>
                                        <p:attrNameLst>
                                          <p:attrName>ppt_w</p:attrName>
                                        </p:attrNameLst>
                                      </p:cBhvr>
                                      <p:tavLst>
                                        <p:tav tm="0">
                                          <p:val>
                                            <p:fltVal val="0.000000"/>
                                          </p:val>
                                        </p:tav>
                                        <p:tav tm="100000">
                                          <p:val>
                                            <p:strVal val="#ppt_w"/>
                                          </p:val>
                                        </p:tav>
                                      </p:tavLst>
                                    </p:anim>
                                    <p:anim calcmode="lin" valueType="num">
                                      <p:cBhvr>
                                        <p:cTn id="10" dur="500" fill="hold"/>
                                        <p:tgtEl>
                                          <p:spTgt spid="9732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73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7314"/>
                                        </p:tgtEl>
                                        <p:attrNameLst>
                                          <p:attrName>style.visibility</p:attrName>
                                        </p:attrNameLst>
                                      </p:cBhvr>
                                      <p:to>
                                        <p:strVal val="visible"/>
                                      </p:to>
                                    </p:set>
                                    <p:anim calcmode="lin" valueType="num">
                                      <p:cBhvr>
                                        <p:cTn id="18" dur="500" fill="hold"/>
                                        <p:tgtEl>
                                          <p:spTgt spid="97314"/>
                                        </p:tgtEl>
                                        <p:attrNameLst>
                                          <p:attrName>ppt_x</p:attrName>
                                        </p:attrNameLst>
                                      </p:cBhvr>
                                      <p:tavLst>
                                        <p:tav tm="0">
                                          <p:val>
                                            <p:strVal val="#ppt_x"/>
                                          </p:val>
                                        </p:tav>
                                        <p:tav tm="100000">
                                          <p:val>
                                            <p:strVal val="#ppt_x"/>
                                          </p:val>
                                        </p:tav>
                                      </p:tavLst>
                                    </p:anim>
                                    <p:anim calcmode="lin" valueType="num">
                                      <p:cBhvr>
                                        <p:cTn id="19" dur="500" fill="hold"/>
                                        <p:tgtEl>
                                          <p:spTgt spid="97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14" grpId="0"/>
      <p:bldP spid="973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83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83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83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98309" name="Rectangle 3"/>
          <p:cNvSpPr>
            <a:spLocks noGrp="1"/>
          </p:cNvSpPr>
          <p:nvPr>
            <p:ph type="body"/>
          </p:nvPr>
        </p:nvSpPr>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98311" name="表格 98310"/>
          <p:cNvGraphicFramePr/>
          <p:nvPr/>
        </p:nvGraphicFramePr>
        <p:xfrm>
          <a:off x="468313" y="1773238"/>
          <a:ext cx="2198688" cy="3671888"/>
        </p:xfrm>
        <a:graphic>
          <a:graphicData uri="http://schemas.openxmlformats.org/drawingml/2006/table">
            <a:tbl>
              <a:tblPr/>
              <a:tblGrid>
                <a:gridCol w="1050925"/>
                <a:gridCol w="1147763"/>
              </a:tblGrid>
              <a:tr h="7318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7366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34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8330" name="Text Box 30"/>
          <p:cNvSpPr txBox="1"/>
          <p:nvPr/>
        </p:nvSpPr>
        <p:spPr>
          <a:xfrm>
            <a:off x="1216025" y="1341438"/>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T2</a:t>
            </a:r>
            <a:endParaRPr lang="en-US" altLang="x-none" b="1" dirty="0">
              <a:latin typeface="Arial" panose="020B0604020202020204" pitchFamily="34" charset="0"/>
              <a:ea typeface="宋体" panose="02010600030101010101" pitchFamily="2" charset="-122"/>
            </a:endParaRPr>
          </a:p>
        </p:txBody>
      </p:sp>
      <p:sp>
        <p:nvSpPr>
          <p:cNvPr id="98332" name="Text Box 31"/>
          <p:cNvSpPr txBox="1"/>
          <p:nvPr/>
        </p:nvSpPr>
        <p:spPr>
          <a:xfrm>
            <a:off x="5635625" y="5445125"/>
            <a:ext cx="1600200" cy="1160463"/>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 → B</a:t>
            </a:r>
            <a:endParaRPr lang="en-US" altLang="x-none" sz="2800" b="1" dirty="0">
              <a:solidFill>
                <a:srgbClr val="FF0000"/>
              </a:solidFill>
              <a:latin typeface="Arial" panose="020B0604020202020204" pitchFamily="34" charset="0"/>
              <a:ea typeface="宋体" panose="02010600030101010101" pitchFamily="2" charset="-122"/>
            </a:endParaRPr>
          </a:p>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 → A</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98333" name="组合 98332"/>
          <p:cNvGrpSpPr/>
          <p:nvPr/>
        </p:nvGrpSpPr>
        <p:grpSpPr>
          <a:xfrm>
            <a:off x="4313238" y="765175"/>
            <a:ext cx="4075112" cy="4527550"/>
            <a:chOff x="0" y="0"/>
            <a:chExt cx="2567" cy="2852"/>
          </a:xfrm>
        </p:grpSpPr>
        <p:sp>
          <p:nvSpPr>
            <p:cNvPr id="2" name="Oval 33"/>
            <p:cNvSpPr/>
            <p:nvPr/>
          </p:nvSpPr>
          <p:spPr>
            <a:xfrm>
              <a:off x="0"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X4</a:t>
              </a:r>
              <a:endParaRPr lang="en-US" altLang="x-none" dirty="0">
                <a:latin typeface="Arial" panose="020B0604020202020204" pitchFamily="34" charset="0"/>
                <a:ea typeface="宋体" panose="02010600030101010101" pitchFamily="2" charset="-122"/>
              </a:endParaRPr>
            </a:p>
          </p:txBody>
        </p:sp>
        <p:sp>
          <p:nvSpPr>
            <p:cNvPr id="98334" name="Text Box 34"/>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8335" name="Oval 35"/>
            <p:cNvSpPr/>
            <p:nvPr/>
          </p:nvSpPr>
          <p:spPr>
            <a:xfrm>
              <a:off x="1724"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Y4</a:t>
              </a:r>
              <a:endParaRPr lang="en-US" altLang="x-none" dirty="0">
                <a:latin typeface="Arial" panose="020B0604020202020204" pitchFamily="34" charset="0"/>
                <a:ea typeface="宋体" panose="02010600030101010101" pitchFamily="2" charset="-122"/>
              </a:endParaRPr>
            </a:p>
          </p:txBody>
        </p:sp>
        <p:sp>
          <p:nvSpPr>
            <p:cNvPr id="98336" name="Text Box 36"/>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8337" name="Line 37"/>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8338" name="Line 38"/>
            <p:cNvSpPr/>
            <p:nvPr/>
          </p:nvSpPr>
          <p:spPr>
            <a:xfrm>
              <a:off x="617" y="1452"/>
              <a:ext cx="1406" cy="861"/>
            </a:xfrm>
            <a:prstGeom prst="line">
              <a:avLst/>
            </a:prstGeom>
            <a:ln w="25400" cap="flat" cmpd="sng">
              <a:solidFill>
                <a:srgbClr val="008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8339" name="Line 39"/>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8340" name="Line 41"/>
            <p:cNvSpPr/>
            <p:nvPr/>
          </p:nvSpPr>
          <p:spPr>
            <a:xfrm flipV="1">
              <a:off x="617" y="1905"/>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98342" name="AutoShape 43"/>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sp>
        <p:nvSpPr>
          <p:cNvPr id="3" name="Text Box 47"/>
          <p:cNvSpPr txBox="1"/>
          <p:nvPr/>
        </p:nvSpPr>
        <p:spPr>
          <a:xfrm>
            <a:off x="827088" y="5519738"/>
            <a:ext cx="1600200" cy="1031875"/>
          </a:xfrm>
          <a:prstGeom prst="rect">
            <a:avLst/>
          </a:prstGeom>
          <a:noFill/>
          <a:ln w="9525">
            <a:noFill/>
          </a:ln>
        </p:spPr>
        <p:txBody>
          <a:bodyPr anchor="t">
            <a:spAutoFit/>
          </a:bodyPr>
          <a:p>
            <a:pPr lvl="0" algn="ctr">
              <a:spcBef>
                <a:spcPct val="20000"/>
              </a:spcBef>
            </a:pPr>
            <a:r>
              <a:rPr lang="en-US" altLang="x-none" sz="2800" b="1" dirty="0">
                <a:latin typeface="Arial" panose="020B0604020202020204" pitchFamily="34" charset="0"/>
                <a:ea typeface="宋体" panose="02010600030101010101" pitchFamily="2" charset="-122"/>
              </a:rPr>
              <a:t>A→B ?</a:t>
            </a:r>
            <a:endParaRPr lang="en-US" altLang="x-none" sz="2800" b="1" dirty="0">
              <a:latin typeface="Arial" panose="020B0604020202020204" pitchFamily="34" charset="0"/>
              <a:ea typeface="宋体" panose="02010600030101010101" pitchFamily="2" charset="-122"/>
            </a:endParaRPr>
          </a:p>
          <a:p>
            <a:pPr lvl="0" algn="ctr">
              <a:spcBef>
                <a:spcPct val="20000"/>
              </a:spcBef>
            </a:pPr>
            <a:r>
              <a:rPr lang="en-US" altLang="x-none" sz="2800" b="1" dirty="0">
                <a:latin typeface="Arial" panose="020B0604020202020204" pitchFamily="34" charset="0"/>
                <a:ea typeface="宋体" panose="02010600030101010101" pitchFamily="2" charset="-122"/>
              </a:rPr>
              <a:t>B→A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8342"/>
                                        </p:tgtEl>
                                        <p:attrNameLst>
                                          <p:attrName>style.visibility</p:attrName>
                                        </p:attrNameLst>
                                      </p:cBhvr>
                                      <p:to>
                                        <p:strVal val="visible"/>
                                      </p:to>
                                    </p:set>
                                    <p:anim calcmode="lin" valueType="num">
                                      <p:cBhvr>
                                        <p:cTn id="7" dur="500" fill="hold"/>
                                        <p:tgtEl>
                                          <p:spTgt spid="98342"/>
                                        </p:tgtEl>
                                        <p:attrNameLst>
                                          <p:attrName>ppt_x</p:attrName>
                                        </p:attrNameLst>
                                      </p:cBhvr>
                                      <p:tavLst>
                                        <p:tav tm="0">
                                          <p:val>
                                            <p:strVal val="#ppt_x-#ppt_w/2"/>
                                          </p:val>
                                        </p:tav>
                                        <p:tav tm="100000">
                                          <p:val>
                                            <p:strVal val="#ppt_x"/>
                                          </p:val>
                                        </p:tav>
                                      </p:tavLst>
                                    </p:anim>
                                    <p:anim calcmode="lin" valueType="num">
                                      <p:cBhvr>
                                        <p:cTn id="8" dur="500" fill="hold"/>
                                        <p:tgtEl>
                                          <p:spTgt spid="98342"/>
                                        </p:tgtEl>
                                        <p:attrNameLst>
                                          <p:attrName>ppt_y</p:attrName>
                                        </p:attrNameLst>
                                      </p:cBhvr>
                                      <p:tavLst>
                                        <p:tav tm="0">
                                          <p:val>
                                            <p:strVal val="#ppt_y"/>
                                          </p:val>
                                        </p:tav>
                                        <p:tav tm="100000">
                                          <p:val>
                                            <p:strVal val="#ppt_y"/>
                                          </p:val>
                                        </p:tav>
                                      </p:tavLst>
                                    </p:anim>
                                    <p:anim calcmode="lin" valueType="num">
                                      <p:cBhvr>
                                        <p:cTn id="9" dur="500" fill="hold"/>
                                        <p:tgtEl>
                                          <p:spTgt spid="98342"/>
                                        </p:tgtEl>
                                        <p:attrNameLst>
                                          <p:attrName>ppt_w</p:attrName>
                                        </p:attrNameLst>
                                      </p:cBhvr>
                                      <p:tavLst>
                                        <p:tav tm="0">
                                          <p:val>
                                            <p:fltVal val="0.000000"/>
                                          </p:val>
                                        </p:tav>
                                        <p:tav tm="100000">
                                          <p:val>
                                            <p:strVal val="#ppt_w"/>
                                          </p:val>
                                        </p:tav>
                                      </p:tavLst>
                                    </p:anim>
                                    <p:anim calcmode="lin" valueType="num">
                                      <p:cBhvr>
                                        <p:cTn id="10" dur="500" fill="hold"/>
                                        <p:tgtEl>
                                          <p:spTgt spid="98342"/>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833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8332"/>
                                        </p:tgtEl>
                                        <p:attrNameLst>
                                          <p:attrName>style.visibility</p:attrName>
                                        </p:attrNameLst>
                                      </p:cBhvr>
                                      <p:to>
                                        <p:strVal val="visible"/>
                                      </p:to>
                                    </p:set>
                                    <p:anim calcmode="lin" valueType="num">
                                      <p:cBhvr>
                                        <p:cTn id="18" dur="500" fill="hold"/>
                                        <p:tgtEl>
                                          <p:spTgt spid="98332"/>
                                        </p:tgtEl>
                                        <p:attrNameLst>
                                          <p:attrName>ppt_x</p:attrName>
                                        </p:attrNameLst>
                                      </p:cBhvr>
                                      <p:tavLst>
                                        <p:tav tm="0">
                                          <p:val>
                                            <p:strVal val="#ppt_x"/>
                                          </p:val>
                                        </p:tav>
                                        <p:tav tm="100000">
                                          <p:val>
                                            <p:strVal val="#ppt_x"/>
                                          </p:val>
                                        </p:tav>
                                      </p:tavLst>
                                    </p:anim>
                                    <p:anim calcmode="lin" valueType="num">
                                      <p:cBhvr>
                                        <p:cTn id="19" dur="500" fill="hold"/>
                                        <p:tgtEl>
                                          <p:spTgt spid="983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32" grpId="0"/>
      <p:bldP spid="983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933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9933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9933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99333" name="Rectangle 3"/>
          <p:cNvSpPr>
            <a:spLocks noGrp="1"/>
          </p:cNvSpPr>
          <p:nvPr>
            <p:ph type="body"/>
          </p:nvPr>
        </p:nvSpPr>
        <p:spPr>
          <a:xfrm>
            <a:off x="468313" y="836613"/>
            <a:ext cx="8229600" cy="5638800"/>
          </a:xfrm>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99335" name="表格 99334"/>
          <p:cNvGraphicFramePr/>
          <p:nvPr/>
        </p:nvGraphicFramePr>
        <p:xfrm>
          <a:off x="468313" y="1773238"/>
          <a:ext cx="2198688" cy="3671888"/>
        </p:xfrm>
        <a:graphic>
          <a:graphicData uri="http://schemas.openxmlformats.org/drawingml/2006/table">
            <a:tbl>
              <a:tblPr/>
              <a:tblGrid>
                <a:gridCol w="1050925"/>
                <a:gridCol w="1147763"/>
              </a:tblGrid>
              <a:tr h="7318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7366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34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99354" name="Text Box 24"/>
          <p:cNvSpPr txBox="1"/>
          <p:nvPr/>
        </p:nvSpPr>
        <p:spPr>
          <a:xfrm>
            <a:off x="1216025" y="1341438"/>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T3</a:t>
            </a:r>
            <a:endParaRPr lang="en-US" altLang="x-none" b="1" dirty="0">
              <a:latin typeface="Arial" panose="020B0604020202020204" pitchFamily="34" charset="0"/>
              <a:ea typeface="宋体" panose="02010600030101010101" pitchFamily="2" charset="-122"/>
            </a:endParaRPr>
          </a:p>
        </p:txBody>
      </p:sp>
      <p:sp>
        <p:nvSpPr>
          <p:cNvPr id="99356" name="Text Box 25"/>
          <p:cNvSpPr txBox="1"/>
          <p:nvPr/>
        </p:nvSpPr>
        <p:spPr>
          <a:xfrm>
            <a:off x="5635625" y="5445125"/>
            <a:ext cx="1600200" cy="519113"/>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 → A</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99357" name="组合 99356"/>
          <p:cNvGrpSpPr/>
          <p:nvPr/>
        </p:nvGrpSpPr>
        <p:grpSpPr>
          <a:xfrm>
            <a:off x="4313238" y="765175"/>
            <a:ext cx="4075112" cy="4527550"/>
            <a:chOff x="0" y="0"/>
            <a:chExt cx="2567" cy="2852"/>
          </a:xfrm>
        </p:grpSpPr>
        <p:sp>
          <p:nvSpPr>
            <p:cNvPr id="2" name="Oval 27"/>
            <p:cNvSpPr/>
            <p:nvPr/>
          </p:nvSpPr>
          <p:spPr>
            <a:xfrm>
              <a:off x="0"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99358" name="Text Box 28"/>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9359" name="Oval 29"/>
            <p:cNvSpPr/>
            <p:nvPr/>
          </p:nvSpPr>
          <p:spPr>
            <a:xfrm>
              <a:off x="1724"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Y4</a:t>
              </a:r>
              <a:endParaRPr lang="en-US" altLang="x-none" dirty="0">
                <a:latin typeface="Arial" panose="020B0604020202020204" pitchFamily="34" charset="0"/>
                <a:ea typeface="宋体" panose="02010600030101010101" pitchFamily="2" charset="-122"/>
              </a:endParaRPr>
            </a:p>
          </p:txBody>
        </p:sp>
        <p:sp>
          <p:nvSpPr>
            <p:cNvPr id="99360" name="Text Box 30"/>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99361" name="Line 31"/>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9362" name="Line 32"/>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9363" name="Line 33"/>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99364" name="Line 34"/>
            <p:cNvSpPr/>
            <p:nvPr/>
          </p:nvSpPr>
          <p:spPr>
            <a:xfrm>
              <a:off x="617" y="1451"/>
              <a:ext cx="1360" cy="862"/>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99366" name="AutoShape 35"/>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sp>
        <p:nvSpPr>
          <p:cNvPr id="3" name="Text Box 37"/>
          <p:cNvSpPr txBox="1"/>
          <p:nvPr/>
        </p:nvSpPr>
        <p:spPr>
          <a:xfrm>
            <a:off x="766763" y="5445125"/>
            <a:ext cx="1600200" cy="1031875"/>
          </a:xfrm>
          <a:prstGeom prst="rect">
            <a:avLst/>
          </a:prstGeom>
          <a:noFill/>
          <a:ln w="9525">
            <a:noFill/>
          </a:ln>
        </p:spPr>
        <p:txBody>
          <a:bodyPr anchor="t">
            <a:spAutoFit/>
          </a:bodyPr>
          <a:p>
            <a:pPr lvl="0" algn="ctr">
              <a:spcBef>
                <a:spcPct val="20000"/>
              </a:spcBef>
            </a:pPr>
            <a:r>
              <a:rPr lang="en-US" altLang="x-none" sz="2800" b="1" dirty="0">
                <a:latin typeface="Arial" panose="020B0604020202020204" pitchFamily="34" charset="0"/>
                <a:ea typeface="宋体" panose="02010600030101010101" pitchFamily="2" charset="-122"/>
              </a:rPr>
              <a:t>A→B ?</a:t>
            </a:r>
            <a:endParaRPr lang="en-US" altLang="x-none" sz="2800" b="1" dirty="0">
              <a:latin typeface="Arial" panose="020B0604020202020204" pitchFamily="34" charset="0"/>
              <a:ea typeface="宋体" panose="02010600030101010101" pitchFamily="2" charset="-122"/>
            </a:endParaRPr>
          </a:p>
          <a:p>
            <a:pPr lvl="0" algn="ctr">
              <a:spcBef>
                <a:spcPct val="20000"/>
              </a:spcBef>
            </a:pPr>
            <a:r>
              <a:rPr lang="en-US" altLang="x-none" sz="2800" b="1" dirty="0">
                <a:latin typeface="Arial" panose="020B0604020202020204" pitchFamily="34" charset="0"/>
                <a:ea typeface="宋体" panose="02010600030101010101" pitchFamily="2" charset="-122"/>
              </a:rPr>
              <a:t>B→A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9366"/>
                                        </p:tgtEl>
                                        <p:attrNameLst>
                                          <p:attrName>style.visibility</p:attrName>
                                        </p:attrNameLst>
                                      </p:cBhvr>
                                      <p:to>
                                        <p:strVal val="visible"/>
                                      </p:to>
                                    </p:set>
                                    <p:anim calcmode="lin" valueType="num">
                                      <p:cBhvr>
                                        <p:cTn id="7" dur="500" fill="hold"/>
                                        <p:tgtEl>
                                          <p:spTgt spid="99366"/>
                                        </p:tgtEl>
                                        <p:attrNameLst>
                                          <p:attrName>ppt_x</p:attrName>
                                        </p:attrNameLst>
                                      </p:cBhvr>
                                      <p:tavLst>
                                        <p:tav tm="0">
                                          <p:val>
                                            <p:strVal val="#ppt_x-#ppt_w/2"/>
                                          </p:val>
                                        </p:tav>
                                        <p:tav tm="100000">
                                          <p:val>
                                            <p:strVal val="#ppt_x"/>
                                          </p:val>
                                        </p:tav>
                                      </p:tavLst>
                                    </p:anim>
                                    <p:anim calcmode="lin" valueType="num">
                                      <p:cBhvr>
                                        <p:cTn id="8" dur="500" fill="hold"/>
                                        <p:tgtEl>
                                          <p:spTgt spid="99366"/>
                                        </p:tgtEl>
                                        <p:attrNameLst>
                                          <p:attrName>ppt_y</p:attrName>
                                        </p:attrNameLst>
                                      </p:cBhvr>
                                      <p:tavLst>
                                        <p:tav tm="0">
                                          <p:val>
                                            <p:strVal val="#ppt_y"/>
                                          </p:val>
                                        </p:tav>
                                        <p:tav tm="100000">
                                          <p:val>
                                            <p:strVal val="#ppt_y"/>
                                          </p:val>
                                        </p:tav>
                                      </p:tavLst>
                                    </p:anim>
                                    <p:anim calcmode="lin" valueType="num">
                                      <p:cBhvr>
                                        <p:cTn id="9" dur="500" fill="hold"/>
                                        <p:tgtEl>
                                          <p:spTgt spid="99366"/>
                                        </p:tgtEl>
                                        <p:attrNameLst>
                                          <p:attrName>ppt_w</p:attrName>
                                        </p:attrNameLst>
                                      </p:cBhvr>
                                      <p:tavLst>
                                        <p:tav tm="0">
                                          <p:val>
                                            <p:fltVal val="0.000000"/>
                                          </p:val>
                                        </p:tav>
                                        <p:tav tm="100000">
                                          <p:val>
                                            <p:strVal val="#ppt_w"/>
                                          </p:val>
                                        </p:tav>
                                      </p:tavLst>
                                    </p:anim>
                                    <p:anim calcmode="lin" valueType="num">
                                      <p:cBhvr>
                                        <p:cTn id="10" dur="500" fill="hold"/>
                                        <p:tgtEl>
                                          <p:spTgt spid="99366"/>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935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9356"/>
                                        </p:tgtEl>
                                        <p:attrNameLst>
                                          <p:attrName>style.visibility</p:attrName>
                                        </p:attrNameLst>
                                      </p:cBhvr>
                                      <p:to>
                                        <p:strVal val="visible"/>
                                      </p:to>
                                    </p:set>
                                    <p:anim calcmode="lin" valueType="num">
                                      <p:cBhvr>
                                        <p:cTn id="18" dur="500" fill="hold"/>
                                        <p:tgtEl>
                                          <p:spTgt spid="99356"/>
                                        </p:tgtEl>
                                        <p:attrNameLst>
                                          <p:attrName>ppt_x</p:attrName>
                                        </p:attrNameLst>
                                      </p:cBhvr>
                                      <p:tavLst>
                                        <p:tav tm="0">
                                          <p:val>
                                            <p:strVal val="#ppt_x"/>
                                          </p:val>
                                        </p:tav>
                                        <p:tav tm="100000">
                                          <p:val>
                                            <p:strVal val="#ppt_x"/>
                                          </p:val>
                                        </p:tav>
                                      </p:tavLst>
                                    </p:anim>
                                    <p:anim calcmode="lin" valueType="num">
                                      <p:cBhvr>
                                        <p:cTn id="19" dur="500" fill="hold"/>
                                        <p:tgtEl>
                                          <p:spTgt spid="99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56" grpId="0"/>
      <p:bldP spid="9936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035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035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035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00357" name="Rectangle 3"/>
          <p:cNvSpPr>
            <a:spLocks noGrp="1"/>
          </p:cNvSpPr>
          <p:nvPr>
            <p:ph type="body"/>
          </p:nvPr>
        </p:nvSpPr>
        <p:spPr>
          <a:xfrm>
            <a:off x="468313" y="836613"/>
            <a:ext cx="8229600" cy="5638800"/>
          </a:xfrm>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100359" name="表格 100358"/>
          <p:cNvGraphicFramePr/>
          <p:nvPr/>
        </p:nvGraphicFramePr>
        <p:xfrm>
          <a:off x="468313" y="1773238"/>
          <a:ext cx="2198688" cy="3671888"/>
        </p:xfrm>
        <a:graphic>
          <a:graphicData uri="http://schemas.openxmlformats.org/drawingml/2006/table">
            <a:tbl>
              <a:tblPr/>
              <a:tblGrid>
                <a:gridCol w="1050925"/>
                <a:gridCol w="1147763"/>
              </a:tblGrid>
              <a:tr h="7318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EAEAEA">
                        <a:alpha val="100000"/>
                      </a:srgbClr>
                    </a:solidFill>
                  </a:tcPr>
                </a:tc>
              </a:tr>
              <a:tr h="7366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50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334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0378" name="Text Box 24"/>
          <p:cNvSpPr txBox="1"/>
          <p:nvPr/>
        </p:nvSpPr>
        <p:spPr>
          <a:xfrm>
            <a:off x="1216025" y="1341438"/>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T4</a:t>
            </a:r>
            <a:endParaRPr lang="en-US" altLang="x-none" b="1" dirty="0">
              <a:latin typeface="Arial" panose="020B0604020202020204" pitchFamily="34" charset="0"/>
              <a:ea typeface="宋体" panose="02010600030101010101" pitchFamily="2" charset="-122"/>
            </a:endParaRPr>
          </a:p>
        </p:txBody>
      </p:sp>
      <p:sp>
        <p:nvSpPr>
          <p:cNvPr id="100380" name="Text Box 25"/>
          <p:cNvSpPr txBox="1"/>
          <p:nvPr/>
        </p:nvSpPr>
        <p:spPr>
          <a:xfrm>
            <a:off x="5635625" y="5445125"/>
            <a:ext cx="1600200" cy="519113"/>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(none)</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100381" name="组合 100380"/>
          <p:cNvGrpSpPr/>
          <p:nvPr/>
        </p:nvGrpSpPr>
        <p:grpSpPr>
          <a:xfrm>
            <a:off x="4284663" y="765175"/>
            <a:ext cx="4075112" cy="4527550"/>
            <a:chOff x="0" y="0"/>
            <a:chExt cx="2567" cy="2852"/>
          </a:xfrm>
        </p:grpSpPr>
        <p:sp>
          <p:nvSpPr>
            <p:cNvPr id="2" name="Oval 27"/>
            <p:cNvSpPr/>
            <p:nvPr/>
          </p:nvSpPr>
          <p:spPr>
            <a:xfrm>
              <a:off x="0"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X1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X3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0382" name="Text Box 28"/>
            <p:cNvSpPr txBox="1"/>
            <p:nvPr/>
          </p:nvSpPr>
          <p:spPr>
            <a:xfrm>
              <a:off x="72"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0383" name="Oval 29"/>
            <p:cNvSpPr/>
            <p:nvPr/>
          </p:nvSpPr>
          <p:spPr>
            <a:xfrm>
              <a:off x="1724" y="397"/>
              <a:ext cx="843" cy="2455"/>
            </a:xfrm>
            <a:prstGeom prst="ellipse">
              <a:avLst/>
            </a:prstGeom>
            <a:noFill/>
            <a:ln w="25400" cap="flat" cmpd="sng">
              <a:solidFill>
                <a:schemeClr val="tx1"/>
              </a:solidFill>
              <a:prstDash val="solid"/>
              <a:round/>
              <a:headEnd type="none" w="med" len="med"/>
              <a:tailEnd type="none" w="med" len="med"/>
            </a:ln>
          </p:spPr>
          <p:txBody>
            <a:bodyPr tIns="0" bIns="0" anchor="t">
              <a:spAutoFit/>
            </a:bodyPr>
            <a:p>
              <a:pPr lvl="0" algn="ctr">
                <a:lnSpc>
                  <a:spcPct val="150000"/>
                </a:lnSpc>
                <a:spcBef>
                  <a:spcPct val="50000"/>
                </a:spcBef>
              </a:pPr>
              <a:r>
                <a:rPr lang="en-US" altLang="x-none" dirty="0">
                  <a:latin typeface="Arial" panose="020B0604020202020204" pitchFamily="34" charset="0"/>
                  <a:ea typeface="宋体" panose="02010600030101010101" pitchFamily="2" charset="-122"/>
                </a:rPr>
                <a:t>Y1</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Y2</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r>
                <a:rPr lang="en-US" altLang="x-none" dirty="0">
                  <a:latin typeface="Arial" panose="020B0604020202020204" pitchFamily="34" charset="0"/>
                  <a:ea typeface="宋体" panose="02010600030101010101" pitchFamily="2" charset="-122"/>
                </a:rPr>
                <a:t>Y3</a:t>
              </a:r>
              <a:endParaRPr lang="en-US" altLang="x-none" dirty="0">
                <a:latin typeface="Arial" panose="020B0604020202020204" pitchFamily="34" charset="0"/>
                <a:ea typeface="宋体" panose="02010600030101010101" pitchFamily="2" charset="-122"/>
              </a:endParaRPr>
            </a:p>
            <a:p>
              <a:pPr lvl="0" algn="ctr">
                <a:lnSpc>
                  <a:spcPct val="150000"/>
                </a:lnSpc>
                <a:spcBef>
                  <a:spcPct val="50000"/>
                </a:spcBef>
              </a:pPr>
              <a:endParaRPr lang="en-US" altLang="x-none" dirty="0">
                <a:latin typeface="Arial" panose="020B0604020202020204" pitchFamily="34" charset="0"/>
                <a:ea typeface="宋体" panose="02010600030101010101" pitchFamily="2" charset="-122"/>
              </a:endParaRPr>
            </a:p>
          </p:txBody>
        </p:sp>
        <p:sp>
          <p:nvSpPr>
            <p:cNvPr id="100384" name="Text Box 30"/>
            <p:cNvSpPr txBox="1"/>
            <p:nvPr/>
          </p:nvSpPr>
          <p:spPr>
            <a:xfrm>
              <a:off x="1796" y="0"/>
              <a:ext cx="726" cy="327"/>
            </a:xfrm>
            <a:prstGeom prst="rect">
              <a:avLst/>
            </a:prstGeom>
            <a:noFill/>
            <a:ln w="9525">
              <a:noFill/>
            </a:ln>
          </p:spPr>
          <p:txBody>
            <a:bodyPr anchor="t">
              <a:spAutoFit/>
            </a:bodyPr>
            <a:p>
              <a:pPr lvl="0" algn="ctr">
                <a:spcBef>
                  <a:spcPct val="50000"/>
                </a:spcBef>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00385" name="Line 31"/>
            <p:cNvSpPr/>
            <p:nvPr/>
          </p:nvSpPr>
          <p:spPr>
            <a:xfrm>
              <a:off x="617" y="998"/>
              <a:ext cx="1406" cy="0"/>
            </a:xfrm>
            <a:prstGeom prst="line">
              <a:avLst/>
            </a:prstGeom>
            <a:ln w="25400" cap="flat" cmpd="sng">
              <a:solidFill>
                <a:schemeClr val="tx1"/>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0386" name="Line 32"/>
            <p:cNvSpPr/>
            <p:nvPr/>
          </p:nvSpPr>
          <p:spPr>
            <a:xfrm>
              <a:off x="617" y="1452"/>
              <a:ext cx="1360" cy="453"/>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0387" name="Line 33"/>
            <p:cNvSpPr/>
            <p:nvPr/>
          </p:nvSpPr>
          <p:spPr>
            <a:xfrm flipV="1">
              <a:off x="617" y="1406"/>
              <a:ext cx="1360" cy="453"/>
            </a:xfrm>
            <a:prstGeom prst="line">
              <a:avLst/>
            </a:prstGeom>
            <a:ln w="25400" cap="flat" cmpd="sng">
              <a:solidFill>
                <a:srgbClr val="80008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0388" name="Line 34"/>
            <p:cNvSpPr/>
            <p:nvPr/>
          </p:nvSpPr>
          <p:spPr>
            <a:xfrm flipV="1">
              <a:off x="635" y="1406"/>
              <a:ext cx="1360" cy="45"/>
            </a:xfrm>
            <a:prstGeom prst="line">
              <a:avLst/>
            </a:prstGeom>
            <a:ln w="25400" cap="flat" cmpd="sng">
              <a:solidFill>
                <a:srgbClr val="FF0000"/>
              </a:solidFill>
              <a:prstDash val="solid"/>
              <a:round/>
              <a:headEnd type="oval" w="med" len="med"/>
              <a:tailEnd type="oval"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
        <p:nvSpPr>
          <p:cNvPr id="100390" name="AutoShape 35"/>
          <p:cNvSpPr/>
          <p:nvPr/>
        </p:nvSpPr>
        <p:spPr>
          <a:xfrm>
            <a:off x="2987675" y="3141663"/>
            <a:ext cx="936625" cy="647700"/>
          </a:xfrm>
          <a:prstGeom prst="rightArrow">
            <a:avLst>
              <a:gd name="adj1" fmla="val 50000"/>
              <a:gd name="adj2" fmla="val 36098"/>
            </a:avLst>
          </a:prstGeom>
          <a:solidFill>
            <a:srgbClr val="C0C0C0"/>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sp>
        <p:nvSpPr>
          <p:cNvPr id="3" name="Text Box 36"/>
          <p:cNvSpPr txBox="1"/>
          <p:nvPr/>
        </p:nvSpPr>
        <p:spPr>
          <a:xfrm>
            <a:off x="766763" y="5445125"/>
            <a:ext cx="1600200" cy="1031875"/>
          </a:xfrm>
          <a:prstGeom prst="rect">
            <a:avLst/>
          </a:prstGeom>
          <a:noFill/>
          <a:ln w="9525">
            <a:noFill/>
          </a:ln>
        </p:spPr>
        <p:txBody>
          <a:bodyPr anchor="t">
            <a:spAutoFit/>
          </a:bodyPr>
          <a:p>
            <a:pPr lvl="0" algn="ctr">
              <a:spcBef>
                <a:spcPct val="20000"/>
              </a:spcBef>
            </a:pPr>
            <a:r>
              <a:rPr lang="en-US" altLang="x-none" sz="2800" b="1" dirty="0">
                <a:latin typeface="Arial" panose="020B0604020202020204" pitchFamily="34" charset="0"/>
                <a:ea typeface="宋体" panose="02010600030101010101" pitchFamily="2" charset="-122"/>
              </a:rPr>
              <a:t>A→B ?</a:t>
            </a:r>
            <a:endParaRPr lang="en-US" altLang="x-none" sz="2800" b="1" dirty="0">
              <a:latin typeface="Arial" panose="020B0604020202020204" pitchFamily="34" charset="0"/>
              <a:ea typeface="宋体" panose="02010600030101010101" pitchFamily="2" charset="-122"/>
            </a:endParaRPr>
          </a:p>
          <a:p>
            <a:pPr lvl="0" algn="ctr">
              <a:spcBef>
                <a:spcPct val="20000"/>
              </a:spcBef>
            </a:pPr>
            <a:r>
              <a:rPr lang="en-US" altLang="x-none" sz="2800" b="1" dirty="0">
                <a:latin typeface="Arial" panose="020B0604020202020204" pitchFamily="34" charset="0"/>
                <a:ea typeface="宋体" panose="02010600030101010101" pitchFamily="2" charset="-122"/>
              </a:rPr>
              <a:t>B→A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0390"/>
                                        </p:tgtEl>
                                        <p:attrNameLst>
                                          <p:attrName>style.visibility</p:attrName>
                                        </p:attrNameLst>
                                      </p:cBhvr>
                                      <p:to>
                                        <p:strVal val="visible"/>
                                      </p:to>
                                    </p:set>
                                    <p:anim calcmode="lin" valueType="num">
                                      <p:cBhvr>
                                        <p:cTn id="7" dur="500" fill="hold"/>
                                        <p:tgtEl>
                                          <p:spTgt spid="100390"/>
                                        </p:tgtEl>
                                        <p:attrNameLst>
                                          <p:attrName>ppt_x</p:attrName>
                                        </p:attrNameLst>
                                      </p:cBhvr>
                                      <p:tavLst>
                                        <p:tav tm="0">
                                          <p:val>
                                            <p:strVal val="#ppt_x-#ppt_w/2"/>
                                          </p:val>
                                        </p:tav>
                                        <p:tav tm="100000">
                                          <p:val>
                                            <p:strVal val="#ppt_x"/>
                                          </p:val>
                                        </p:tav>
                                      </p:tavLst>
                                    </p:anim>
                                    <p:anim calcmode="lin" valueType="num">
                                      <p:cBhvr>
                                        <p:cTn id="8" dur="500" fill="hold"/>
                                        <p:tgtEl>
                                          <p:spTgt spid="100390"/>
                                        </p:tgtEl>
                                        <p:attrNameLst>
                                          <p:attrName>ppt_y</p:attrName>
                                        </p:attrNameLst>
                                      </p:cBhvr>
                                      <p:tavLst>
                                        <p:tav tm="0">
                                          <p:val>
                                            <p:strVal val="#ppt_y"/>
                                          </p:val>
                                        </p:tav>
                                        <p:tav tm="100000">
                                          <p:val>
                                            <p:strVal val="#ppt_y"/>
                                          </p:val>
                                        </p:tav>
                                      </p:tavLst>
                                    </p:anim>
                                    <p:anim calcmode="lin" valueType="num">
                                      <p:cBhvr>
                                        <p:cTn id="9" dur="500" fill="hold"/>
                                        <p:tgtEl>
                                          <p:spTgt spid="100390"/>
                                        </p:tgtEl>
                                        <p:attrNameLst>
                                          <p:attrName>ppt_w</p:attrName>
                                        </p:attrNameLst>
                                      </p:cBhvr>
                                      <p:tavLst>
                                        <p:tav tm="0">
                                          <p:val>
                                            <p:fltVal val="0.000000"/>
                                          </p:val>
                                        </p:tav>
                                        <p:tav tm="100000">
                                          <p:val>
                                            <p:strVal val="#ppt_w"/>
                                          </p:val>
                                        </p:tav>
                                      </p:tavLst>
                                    </p:anim>
                                    <p:anim calcmode="lin" valueType="num">
                                      <p:cBhvr>
                                        <p:cTn id="10" dur="500" fill="hold"/>
                                        <p:tgtEl>
                                          <p:spTgt spid="10039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100381"/>
                                        </p:tgtEl>
                                        <p:attrNameLst>
                                          <p:attrName>style.visibility</p:attrName>
                                        </p:attrNameLst>
                                      </p:cBhvr>
                                      <p:to>
                                        <p:strVal val="visible"/>
                                      </p:to>
                                    </p:set>
                                    <p:animEffect transition="in" filter="blinds(horizontal)">
                                      <p:cBhvr>
                                        <p:cTn id="14" dur="500"/>
                                        <p:tgtEl>
                                          <p:spTgt spid="10038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80"/>
                                        </p:tgtEl>
                                        <p:attrNameLst>
                                          <p:attrName>style.visibility</p:attrName>
                                        </p:attrNameLst>
                                      </p:cBhvr>
                                      <p:to>
                                        <p:strVal val="visible"/>
                                      </p:to>
                                    </p:set>
                                    <p:anim calcmode="lin" valueType="num">
                                      <p:cBhvr>
                                        <p:cTn id="19" dur="500" fill="hold"/>
                                        <p:tgtEl>
                                          <p:spTgt spid="100380"/>
                                        </p:tgtEl>
                                        <p:attrNameLst>
                                          <p:attrName>ppt_x</p:attrName>
                                        </p:attrNameLst>
                                      </p:cBhvr>
                                      <p:tavLst>
                                        <p:tav tm="0">
                                          <p:val>
                                            <p:strVal val="#ppt_x"/>
                                          </p:val>
                                        </p:tav>
                                        <p:tav tm="100000">
                                          <p:val>
                                            <p:strVal val="#ppt_x"/>
                                          </p:val>
                                        </p:tav>
                                      </p:tavLst>
                                    </p:anim>
                                    <p:anim calcmode="lin" valueType="num">
                                      <p:cBhvr>
                                        <p:cTn id="20" dur="500" fill="hold"/>
                                        <p:tgtEl>
                                          <p:spTgt spid="1003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80" grpId="0"/>
      <p:bldP spid="10039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137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13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138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01381" name="Rectangle 3"/>
          <p:cNvSpPr>
            <a:spLocks noGrp="1"/>
          </p:cNvSpPr>
          <p:nvPr>
            <p:ph type="body"/>
          </p:nvPr>
        </p:nvSpPr>
        <p:spPr>
          <a:xfrm>
            <a:off x="468313" y="692150"/>
            <a:ext cx="8229600" cy="5638800"/>
          </a:xfrm>
        </p:spPr>
        <p:txBody>
          <a:bodyPr wrap="square" anchor="t"/>
          <a:p>
            <a:pPr lvl="0" eaLnBrk="1" hangingPunct="1"/>
            <a:r>
              <a:rPr lang="en-US" altLang="x-none" dirty="0">
                <a:ea typeface="宋体" panose="02010600030101010101" pitchFamily="2" charset="-122"/>
              </a:rPr>
              <a:t>Example 6.6.2</a:t>
            </a:r>
            <a:endParaRPr lang="en-US" altLang="x-none" dirty="0">
              <a:ea typeface="宋体" panose="02010600030101010101" pitchFamily="2" charset="-122"/>
            </a:endParaRPr>
          </a:p>
        </p:txBody>
      </p:sp>
      <p:graphicFrame>
        <p:nvGraphicFramePr>
          <p:cNvPr id="101383" name="表格 101382"/>
          <p:cNvGraphicFramePr/>
          <p:nvPr/>
        </p:nvGraphicFramePr>
        <p:xfrm>
          <a:off x="107950" y="1692275"/>
          <a:ext cx="1603375" cy="3608388"/>
        </p:xfrm>
        <a:graphic>
          <a:graphicData uri="http://schemas.openxmlformats.org/drawingml/2006/table">
            <a:tbl>
              <a:tblPr/>
              <a:tblGrid>
                <a:gridCol w="766763"/>
                <a:gridCol w="836612"/>
              </a:tblGrid>
              <a:tr h="5080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080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50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143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958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80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x5</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95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x6</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1408" name="Text Box 30"/>
          <p:cNvSpPr txBox="1"/>
          <p:nvPr/>
        </p:nvSpPr>
        <p:spPr>
          <a:xfrm>
            <a:off x="260350" y="1196975"/>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T1</a:t>
            </a:r>
            <a:endParaRPr lang="en-US" altLang="x-none" b="1" dirty="0">
              <a:latin typeface="Arial" panose="020B0604020202020204" pitchFamily="34" charset="0"/>
              <a:ea typeface="宋体" panose="02010600030101010101" pitchFamily="2" charset="-122"/>
            </a:endParaRPr>
          </a:p>
        </p:txBody>
      </p:sp>
      <p:graphicFrame>
        <p:nvGraphicFramePr>
          <p:cNvPr id="101410" name="表格 101409"/>
          <p:cNvGraphicFramePr/>
          <p:nvPr/>
        </p:nvGraphicFramePr>
        <p:xfrm>
          <a:off x="2555875" y="1700213"/>
          <a:ext cx="1603375" cy="3600450"/>
        </p:xfrm>
        <a:graphic>
          <a:graphicData uri="http://schemas.openxmlformats.org/drawingml/2006/table">
            <a:tbl>
              <a:tblPr/>
              <a:tblGrid>
                <a:gridCol w="766763"/>
                <a:gridCol w="836612"/>
              </a:tblGrid>
              <a:tr h="7159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7191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223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2390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191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1429" name="Text Box 57"/>
          <p:cNvSpPr txBox="1"/>
          <p:nvPr/>
        </p:nvSpPr>
        <p:spPr>
          <a:xfrm>
            <a:off x="2730500" y="1196975"/>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T2</a:t>
            </a:r>
            <a:endParaRPr lang="en-US" altLang="x-none" b="1" dirty="0">
              <a:latin typeface="Arial" panose="020B0604020202020204" pitchFamily="34" charset="0"/>
              <a:ea typeface="宋体" panose="02010600030101010101" pitchFamily="2" charset="-122"/>
            </a:endParaRPr>
          </a:p>
        </p:txBody>
      </p:sp>
      <p:graphicFrame>
        <p:nvGraphicFramePr>
          <p:cNvPr id="101431" name="表格 101430"/>
          <p:cNvGraphicFramePr/>
          <p:nvPr/>
        </p:nvGraphicFramePr>
        <p:xfrm>
          <a:off x="5076825" y="1700213"/>
          <a:ext cx="1603375" cy="3600450"/>
        </p:xfrm>
        <a:graphic>
          <a:graphicData uri="http://schemas.openxmlformats.org/drawingml/2006/table">
            <a:tbl>
              <a:tblPr/>
              <a:tblGrid>
                <a:gridCol w="766763"/>
                <a:gridCol w="836612"/>
              </a:tblGrid>
              <a:tr h="7175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720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223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191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20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1450" name="Text Box 84"/>
          <p:cNvSpPr txBox="1"/>
          <p:nvPr/>
        </p:nvSpPr>
        <p:spPr>
          <a:xfrm>
            <a:off x="5254625" y="1196975"/>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T3</a:t>
            </a:r>
            <a:endParaRPr lang="en-US" altLang="x-none" b="1" dirty="0">
              <a:latin typeface="Arial" panose="020B0604020202020204" pitchFamily="34" charset="0"/>
              <a:ea typeface="宋体" panose="02010600030101010101" pitchFamily="2" charset="-122"/>
            </a:endParaRPr>
          </a:p>
        </p:txBody>
      </p:sp>
      <p:sp>
        <p:nvSpPr>
          <p:cNvPr id="101451" name="Text Box 85"/>
          <p:cNvSpPr txBox="1"/>
          <p:nvPr/>
        </p:nvSpPr>
        <p:spPr>
          <a:xfrm>
            <a:off x="111125" y="5437188"/>
            <a:ext cx="1600200" cy="1160462"/>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p:txBody>
      </p:sp>
      <p:sp>
        <p:nvSpPr>
          <p:cNvPr id="101452" name="Text Box 86"/>
          <p:cNvSpPr txBox="1"/>
          <p:nvPr/>
        </p:nvSpPr>
        <p:spPr>
          <a:xfrm>
            <a:off x="2581275" y="5437188"/>
            <a:ext cx="1600200" cy="1160462"/>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p:txBody>
      </p:sp>
      <p:sp>
        <p:nvSpPr>
          <p:cNvPr id="101453" name="Text Box 87"/>
          <p:cNvSpPr txBox="1"/>
          <p:nvPr/>
        </p:nvSpPr>
        <p:spPr>
          <a:xfrm>
            <a:off x="5105400" y="5437188"/>
            <a:ext cx="1600200" cy="1160462"/>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p:txBody>
      </p:sp>
      <p:graphicFrame>
        <p:nvGraphicFramePr>
          <p:cNvPr id="101455" name="表格 101454"/>
          <p:cNvGraphicFramePr/>
          <p:nvPr/>
        </p:nvGraphicFramePr>
        <p:xfrm>
          <a:off x="7480300" y="1700213"/>
          <a:ext cx="1603375" cy="3600450"/>
        </p:xfrm>
        <a:graphic>
          <a:graphicData uri="http://schemas.openxmlformats.org/drawingml/2006/table">
            <a:tbl>
              <a:tblPr/>
              <a:tblGrid>
                <a:gridCol w="766763"/>
                <a:gridCol w="836612"/>
              </a:tblGrid>
              <a:tr h="7175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720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223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191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207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x2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y3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01474" name="Text Box 1048"/>
          <p:cNvSpPr txBox="1"/>
          <p:nvPr/>
        </p:nvSpPr>
        <p:spPr>
          <a:xfrm>
            <a:off x="7658100" y="1196975"/>
            <a:ext cx="1295400" cy="457200"/>
          </a:xfrm>
          <a:prstGeom prst="rect">
            <a:avLst/>
          </a:prstGeom>
          <a:noFill/>
          <a:ln w="9525">
            <a:noFill/>
          </a:ln>
        </p:spPr>
        <p:txBody>
          <a:bodyPr anchor="t">
            <a:spAutoFit/>
          </a:bodyPr>
          <a:p>
            <a:pPr lvl="0" algn="ctr">
              <a:spcBef>
                <a:spcPct val="50000"/>
              </a:spcBef>
            </a:pPr>
            <a:r>
              <a:rPr lang="en-US" altLang="x-none" b="1" dirty="0">
                <a:latin typeface="Arial" panose="020B0604020202020204" pitchFamily="34" charset="0"/>
                <a:ea typeface="宋体" panose="02010600030101010101" pitchFamily="2" charset="-122"/>
              </a:rPr>
              <a:t>T4</a:t>
            </a:r>
            <a:endParaRPr lang="en-US" altLang="x-none" b="1" dirty="0">
              <a:latin typeface="Arial" panose="020B0604020202020204" pitchFamily="34" charset="0"/>
              <a:ea typeface="宋体" panose="02010600030101010101" pitchFamily="2" charset="-122"/>
            </a:endParaRPr>
          </a:p>
        </p:txBody>
      </p:sp>
      <p:sp>
        <p:nvSpPr>
          <p:cNvPr id="101475" name="Text Box 1050"/>
          <p:cNvSpPr txBox="1"/>
          <p:nvPr/>
        </p:nvSpPr>
        <p:spPr>
          <a:xfrm>
            <a:off x="7451725" y="5445125"/>
            <a:ext cx="1600200" cy="1160463"/>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A→B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latin typeface="黑体" panose="02010609060101010101" pitchFamily="1" charset="-122"/>
              <a:ea typeface="黑体" panose="02010609060101010101" pitchFamily="1" charset="-122"/>
            </a:endParaRPr>
          </a:p>
          <a:p>
            <a:pPr lvl="0" algn="ctr">
              <a:spcBef>
                <a:spcPct val="50000"/>
              </a:spcBef>
            </a:pPr>
            <a:r>
              <a:rPr lang="en-US" altLang="x-none" sz="2800" b="1" dirty="0">
                <a:latin typeface="Arial" panose="020B0604020202020204" pitchFamily="34" charset="0"/>
                <a:ea typeface="宋体" panose="02010600030101010101" pitchFamily="2" charset="-122"/>
              </a:rPr>
              <a:t>B→A </a:t>
            </a:r>
            <a:r>
              <a:rPr lang="en-US" altLang="x-none" sz="2800" b="1" dirty="0">
                <a:solidFill>
                  <a:srgbClr val="FF0000"/>
                </a:solidFill>
                <a:latin typeface="黑体" panose="02010609060101010101" pitchFamily="1" charset="-122"/>
                <a:ea typeface="黑体" panose="02010609060101010101" pitchFamily="1" charset="-122"/>
              </a:rPr>
              <a:t>×</a:t>
            </a:r>
            <a:endParaRPr lang="en-US" altLang="x-none" sz="2800" b="1" dirty="0">
              <a:solidFill>
                <a:srgbClr val="FF0000"/>
              </a:solidFill>
              <a:latin typeface="黑体" panose="02010609060101010101" pitchFamily="1" charset="-122"/>
              <a:ea typeface="黑体" panose="02010609060101010101" pitchFamily="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342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342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342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3429" name="Rectangle 3"/>
          <p:cNvSpPr>
            <a:spLocks noGrp="1"/>
          </p:cNvSpPr>
          <p:nvPr>
            <p:ph type="body"/>
          </p:nvPr>
        </p:nvSpPr>
        <p:spPr/>
        <p:txBody>
          <a:bodyPr wrap="square" anchor="t"/>
          <a:p>
            <a:pPr lvl="0" eaLnBrk="1" hangingPunct="1"/>
            <a:r>
              <a:rPr lang="en-US" altLang="x-none" sz="3200" dirty="0">
                <a:ea typeface="宋体" panose="02010600030101010101" pitchFamily="2" charset="-122"/>
              </a:rPr>
              <a:t>Armstrong’s Axioms</a:t>
            </a:r>
            <a:endParaRPr lang="en-US" altLang="x-none" sz="3200" dirty="0">
              <a:ea typeface="宋体" panose="02010600030101010101" pitchFamily="2" charset="-122"/>
            </a:endParaRPr>
          </a:p>
          <a:p>
            <a:pPr lvl="1" indent="-285750" eaLnBrk="1" hangingPunct="1"/>
            <a:r>
              <a:rPr lang="zh-CN" altLang="en-US" sz="3200" dirty="0">
                <a:ea typeface="宋体" panose="02010600030101010101" pitchFamily="2" charset="-122"/>
              </a:rPr>
              <a:t>从已知的一些函数依赖，可以推导出另外一些函数依赖，这就需要一系列推理规则。</a:t>
            </a:r>
            <a:endParaRPr lang="zh-CN" altLang="en-US" sz="3200" dirty="0">
              <a:ea typeface="宋体" panose="02010600030101010101" pitchFamily="2" charset="-122"/>
            </a:endParaRPr>
          </a:p>
          <a:p>
            <a:pPr lvl="1" indent="-285750" eaLnBrk="1" hangingPunct="1"/>
            <a:r>
              <a:rPr lang="zh-CN" altLang="en-US" sz="3200" dirty="0">
                <a:ea typeface="宋体" panose="02010600030101010101" pitchFamily="2" charset="-122"/>
              </a:rPr>
              <a:t>函数依赖的推理规则最早出现在</a:t>
            </a:r>
            <a:r>
              <a:rPr lang="en-US" altLang="x-none" sz="3200" dirty="0">
                <a:ea typeface="宋体" panose="02010600030101010101" pitchFamily="2" charset="-122"/>
              </a:rPr>
              <a:t>1974</a:t>
            </a:r>
            <a:r>
              <a:rPr lang="zh-CN" altLang="en-US" sz="3200" dirty="0">
                <a:ea typeface="宋体" panose="02010600030101010101" pitchFamily="2" charset="-122"/>
              </a:rPr>
              <a:t>年</a:t>
            </a:r>
            <a:r>
              <a:rPr lang="en-US" altLang="x-none" sz="3200" dirty="0">
                <a:ea typeface="宋体" panose="02010600030101010101" pitchFamily="2" charset="-122"/>
              </a:rPr>
              <a:t>W.W.Armstrong </a:t>
            </a:r>
            <a:r>
              <a:rPr lang="zh-CN" altLang="en-US" sz="3200" dirty="0">
                <a:ea typeface="宋体" panose="02010600030101010101" pitchFamily="2" charset="-122"/>
              </a:rPr>
              <a:t>的论文里，这些规则常被称作“</a:t>
            </a:r>
            <a:r>
              <a:rPr lang="en-US" altLang="x-none" sz="3200" dirty="0">
                <a:ea typeface="宋体" panose="02010600030101010101" pitchFamily="2" charset="-122"/>
              </a:rPr>
              <a:t>Armstrong </a:t>
            </a:r>
            <a:r>
              <a:rPr lang="zh-CN" altLang="en-US" sz="3200" dirty="0">
                <a:ea typeface="宋体" panose="02010600030101010101" pitchFamily="2" charset="-122"/>
              </a:rPr>
              <a:t>公理”</a:t>
            </a:r>
            <a:endParaRPr lang="zh-CN" altLang="en-US" sz="3200" dirty="0">
              <a:ea typeface="宋体" panose="02010600030101010101" pitchFamily="2" charset="-122"/>
            </a:endParaRPr>
          </a:p>
          <a:p>
            <a:pPr lvl="1" indent="-285750" eaLnBrk="1" hangingPunct="1"/>
            <a:endParaRPr lang="zh-CN" altLang="en-US" sz="3200" dirty="0">
              <a:ea typeface="宋体" panose="02010600030101010101" pitchFamily="2" charset="-122"/>
            </a:endParaRPr>
          </a:p>
          <a:p>
            <a:pPr lvl="1" indent="-285750" eaLnBrk="1" hangingPunct="1"/>
            <a:r>
              <a:rPr lang="zh-CN" altLang="en-US" sz="3200" dirty="0">
                <a:ea typeface="宋体" panose="02010600030101010101" pitchFamily="2" charset="-122"/>
              </a:rPr>
              <a:t>最基本的推理规则只有</a:t>
            </a:r>
            <a:r>
              <a:rPr lang="en-US" altLang="x-none" sz="3200" dirty="0">
                <a:ea typeface="宋体" panose="02010600030101010101" pitchFamily="2" charset="-122"/>
              </a:rPr>
              <a:t>3</a:t>
            </a:r>
            <a:r>
              <a:rPr lang="zh-CN" altLang="en-US" sz="3200" dirty="0">
                <a:ea typeface="宋体" panose="02010600030101010101" pitchFamily="2" charset="-122"/>
              </a:rPr>
              <a:t>条，由这</a:t>
            </a:r>
            <a:r>
              <a:rPr lang="en-US" altLang="x-none" sz="3200" dirty="0">
                <a:ea typeface="宋体" panose="02010600030101010101" pitchFamily="2" charset="-122"/>
              </a:rPr>
              <a:t>3</a:t>
            </a:r>
            <a:r>
              <a:rPr lang="zh-CN" altLang="en-US" sz="3200" dirty="0">
                <a:ea typeface="宋体" panose="02010600030101010101" pitchFamily="2" charset="-122"/>
              </a:rPr>
              <a:t>条基本规则可以定义出若干条‘扩充规则’</a:t>
            </a:r>
            <a:endParaRPr lang="zh-CN" altLang="en-US" sz="32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445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445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445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04453" name="Rectangle 3"/>
          <p:cNvSpPr>
            <a:spLocks noGrp="1"/>
          </p:cNvSpPr>
          <p:nvPr>
            <p:ph type="body"/>
          </p:nvPr>
        </p:nvSpPr>
        <p:spPr/>
        <p:txBody>
          <a:bodyPr wrap="square" anchor="t"/>
          <a:p>
            <a:pPr lvl="0" eaLnBrk="1" hangingPunct="1">
              <a:lnSpc>
                <a:spcPct val="90000"/>
              </a:lnSpc>
            </a:pPr>
            <a:r>
              <a:rPr lang="en-US" altLang="x-none" sz="3000" dirty="0">
                <a:ea typeface="宋体" panose="02010600030101010101" pitchFamily="2" charset="-122"/>
              </a:rPr>
              <a:t>Armstrong’s Axioms</a:t>
            </a:r>
            <a:endParaRPr lang="en-US" altLang="x-none" sz="3000" dirty="0">
              <a:ea typeface="宋体" panose="02010600030101010101" pitchFamily="2" charset="-122"/>
            </a:endParaRPr>
          </a:p>
          <a:p>
            <a:pPr lvl="1" indent="-285750" eaLnBrk="1" hangingPunct="1">
              <a:lnSpc>
                <a:spcPct val="90000"/>
              </a:lnSpc>
            </a:pPr>
            <a:r>
              <a:rPr lang="en-US" altLang="x-none" sz="3000" dirty="0">
                <a:ea typeface="宋体" panose="02010600030101010101" pitchFamily="2" charset="-122"/>
              </a:rPr>
              <a:t>Rule 1 (</a:t>
            </a:r>
            <a:r>
              <a:rPr lang="zh-CN" altLang="en-US" sz="3000" dirty="0">
                <a:ea typeface="宋体" panose="02010600030101010101" pitchFamily="2" charset="-122"/>
              </a:rPr>
              <a:t>自反规则</a:t>
            </a:r>
            <a:r>
              <a:rPr lang="en-US" altLang="zh-CN" sz="3000" dirty="0">
                <a:ea typeface="宋体" panose="02010600030101010101" pitchFamily="2" charset="-122"/>
              </a:rPr>
              <a:t>)</a:t>
            </a:r>
            <a:r>
              <a:rPr lang="zh-CN" altLang="en-US" sz="3000" dirty="0">
                <a:ea typeface="宋体" panose="02010600030101010101" pitchFamily="2" charset="-122"/>
              </a:rPr>
              <a:t>：</a:t>
            </a:r>
            <a:r>
              <a:rPr lang="en-US" altLang="x-none" sz="3000" dirty="0">
                <a:ea typeface="宋体" panose="02010600030101010101" pitchFamily="2" charset="-122"/>
              </a:rPr>
              <a:t>Inclusion Rule</a:t>
            </a:r>
            <a:endParaRPr lang="en-US" altLang="x-none" sz="3000" dirty="0">
              <a:ea typeface="宋体" panose="02010600030101010101" pitchFamily="2" charset="-122"/>
            </a:endParaRPr>
          </a:p>
          <a:p>
            <a:pPr marL="914400" lvl="2" indent="0" eaLnBrk="1" hangingPunct="1">
              <a:lnSpc>
                <a:spcPct val="90000"/>
              </a:lnSpc>
              <a:buNone/>
            </a:pPr>
            <a:r>
              <a:rPr lang="en-US" altLang="x-none" sz="3000" dirty="0">
                <a:ea typeface="宋体" panose="02010600030101010101" pitchFamily="2" charset="-122"/>
              </a:rPr>
              <a:t>If Y</a:t>
            </a:r>
            <a:r>
              <a:rPr lang="en-US" altLang="x-none" sz="3000" dirty="0">
                <a:ea typeface="宋体" panose="02010600030101010101" pitchFamily="2" charset="-122"/>
                <a:sym typeface="Symbol" panose="05050102010706020507" pitchFamily="2" charset="2"/>
              </a:rPr>
              <a:t></a:t>
            </a:r>
            <a:r>
              <a:rPr lang="en-US" altLang="x-none" sz="3000" dirty="0">
                <a:ea typeface="宋体" panose="02010600030101010101" pitchFamily="2" charset="-122"/>
              </a:rPr>
              <a:t>X</a:t>
            </a:r>
            <a:r>
              <a:rPr lang="zh-CN" altLang="en-US" sz="3000" dirty="0">
                <a:ea typeface="宋体" panose="02010600030101010101" pitchFamily="2" charset="-122"/>
              </a:rPr>
              <a:t>，</a:t>
            </a:r>
            <a:r>
              <a:rPr lang="en-US" altLang="x-none" sz="3000" dirty="0">
                <a:ea typeface="宋体" panose="02010600030101010101" pitchFamily="2" charset="-122"/>
              </a:rPr>
              <a:t>then  X → Y</a:t>
            </a:r>
            <a:endParaRPr lang="en-US" altLang="x-none" sz="3000" dirty="0">
              <a:ea typeface="宋体" panose="02010600030101010101" pitchFamily="2" charset="-122"/>
            </a:endParaRPr>
          </a:p>
          <a:p>
            <a:pPr lvl="2" indent="-228600" eaLnBrk="1" hangingPunct="1">
              <a:lnSpc>
                <a:spcPct val="90000"/>
              </a:lnSpc>
            </a:pPr>
            <a:endParaRPr lang="en-US" altLang="x-none" sz="3000" dirty="0">
              <a:ea typeface="宋体" panose="02010600030101010101" pitchFamily="2" charset="-122"/>
            </a:endParaRPr>
          </a:p>
          <a:p>
            <a:pPr lvl="1" indent="-285750" eaLnBrk="1" hangingPunct="1">
              <a:lnSpc>
                <a:spcPct val="90000"/>
              </a:lnSpc>
            </a:pPr>
            <a:r>
              <a:rPr lang="en-US" altLang="x-none" sz="3000" dirty="0">
                <a:ea typeface="宋体" panose="02010600030101010101" pitchFamily="2" charset="-122"/>
              </a:rPr>
              <a:t>Rule 2 (</a:t>
            </a:r>
            <a:r>
              <a:rPr lang="zh-CN" altLang="en-US" sz="3000" dirty="0">
                <a:ea typeface="宋体" panose="02010600030101010101" pitchFamily="2" charset="-122"/>
              </a:rPr>
              <a:t>传递规则</a:t>
            </a:r>
            <a:r>
              <a:rPr lang="en-US" altLang="zh-CN" sz="3000" dirty="0">
                <a:ea typeface="宋体" panose="02010600030101010101" pitchFamily="2" charset="-122"/>
              </a:rPr>
              <a:t>)</a:t>
            </a:r>
            <a:r>
              <a:rPr lang="zh-CN" altLang="en-US" sz="3000" dirty="0">
                <a:ea typeface="宋体" panose="02010600030101010101" pitchFamily="2" charset="-122"/>
              </a:rPr>
              <a:t>：</a:t>
            </a:r>
            <a:r>
              <a:rPr lang="en-US" altLang="x-none" sz="3000" dirty="0">
                <a:ea typeface="宋体" panose="02010600030101010101" pitchFamily="2" charset="-122"/>
              </a:rPr>
              <a:t>Transitivity Rule</a:t>
            </a:r>
            <a:endParaRPr lang="en-US" altLang="x-none" sz="3000" dirty="0">
              <a:ea typeface="宋体" panose="02010600030101010101" pitchFamily="2" charset="-122"/>
            </a:endParaRPr>
          </a:p>
          <a:p>
            <a:pPr marL="914400" lvl="2" indent="0" eaLnBrk="1" hangingPunct="1">
              <a:lnSpc>
                <a:spcPct val="90000"/>
              </a:lnSpc>
              <a:buNone/>
            </a:pPr>
            <a:r>
              <a:rPr lang="en-US" altLang="x-none" sz="3000" dirty="0">
                <a:ea typeface="宋体" panose="02010600030101010101" pitchFamily="2" charset="-122"/>
              </a:rPr>
              <a:t>If X → Y and Y → Z </a:t>
            </a:r>
            <a:r>
              <a:rPr lang="zh-CN" altLang="en-US" sz="3000" dirty="0">
                <a:ea typeface="宋体" panose="02010600030101010101" pitchFamily="2" charset="-122"/>
              </a:rPr>
              <a:t>，</a:t>
            </a:r>
            <a:r>
              <a:rPr lang="en-US" altLang="x-none" sz="3000" dirty="0">
                <a:ea typeface="宋体" panose="02010600030101010101" pitchFamily="2" charset="-122"/>
              </a:rPr>
              <a:t>then  X → Z</a:t>
            </a:r>
            <a:endParaRPr lang="en-US" altLang="x-none" sz="3000" dirty="0">
              <a:ea typeface="宋体" panose="02010600030101010101" pitchFamily="2" charset="-122"/>
            </a:endParaRPr>
          </a:p>
          <a:p>
            <a:pPr lvl="2" indent="-228600" eaLnBrk="1" hangingPunct="1">
              <a:lnSpc>
                <a:spcPct val="90000"/>
              </a:lnSpc>
            </a:pPr>
            <a:endParaRPr lang="en-US" altLang="x-none" sz="3000" dirty="0">
              <a:ea typeface="宋体" panose="02010600030101010101" pitchFamily="2" charset="-122"/>
            </a:endParaRPr>
          </a:p>
          <a:p>
            <a:pPr lvl="1" indent="-285750" eaLnBrk="1" hangingPunct="1">
              <a:lnSpc>
                <a:spcPct val="90000"/>
              </a:lnSpc>
            </a:pPr>
            <a:r>
              <a:rPr lang="en-US" altLang="x-none" sz="3000" dirty="0">
                <a:ea typeface="宋体" panose="02010600030101010101" pitchFamily="2" charset="-122"/>
              </a:rPr>
              <a:t>Rule 3 (</a:t>
            </a:r>
            <a:r>
              <a:rPr lang="zh-CN" altLang="en-US" sz="3000" dirty="0">
                <a:ea typeface="宋体" panose="02010600030101010101" pitchFamily="2" charset="-122"/>
              </a:rPr>
              <a:t>增广规则</a:t>
            </a:r>
            <a:r>
              <a:rPr lang="en-US" altLang="zh-CN" sz="3000" dirty="0">
                <a:ea typeface="宋体" panose="02010600030101010101" pitchFamily="2" charset="-122"/>
              </a:rPr>
              <a:t>)</a:t>
            </a:r>
            <a:r>
              <a:rPr lang="zh-CN" altLang="en-US" sz="3000" dirty="0">
                <a:ea typeface="宋体" panose="02010600030101010101" pitchFamily="2" charset="-122"/>
              </a:rPr>
              <a:t>： </a:t>
            </a:r>
            <a:r>
              <a:rPr lang="en-US" altLang="x-none" sz="3000" dirty="0">
                <a:ea typeface="宋体" panose="02010600030101010101" pitchFamily="2" charset="-122"/>
              </a:rPr>
              <a:t>Augmentation rule</a:t>
            </a:r>
            <a:endParaRPr lang="en-US" altLang="x-none" sz="3000" dirty="0">
              <a:ea typeface="宋体" panose="02010600030101010101" pitchFamily="2" charset="-122"/>
            </a:endParaRPr>
          </a:p>
          <a:p>
            <a:pPr marL="914400" lvl="2" indent="0" eaLnBrk="1" hangingPunct="1">
              <a:lnSpc>
                <a:spcPct val="90000"/>
              </a:lnSpc>
              <a:buNone/>
            </a:pPr>
            <a:r>
              <a:rPr lang="en-US" altLang="x-none" sz="3000" dirty="0">
                <a:ea typeface="宋体" panose="02010600030101010101" pitchFamily="2" charset="-122"/>
              </a:rPr>
              <a:t>If X → Y, then  XZ → YZ</a:t>
            </a:r>
            <a:endParaRPr lang="zh-CN" altLang="en-US" sz="3000" dirty="0">
              <a:ea typeface="宋体" panose="02010600030101010101" pitchFamily="2" charset="-122"/>
            </a:endParaRPr>
          </a:p>
          <a:p>
            <a:pPr lvl="1" indent="-285750" eaLnBrk="1" hangingPunct="1">
              <a:lnSpc>
                <a:spcPct val="90000"/>
              </a:lnSpc>
            </a:pPr>
            <a:endParaRPr lang="zh-CN" altLang="en-US" sz="3000" dirty="0">
              <a:ea typeface="宋体" panose="02010600030101010101" pitchFamily="2" charset="-122"/>
            </a:endParaRPr>
          </a:p>
          <a:p>
            <a:pPr lvl="0" eaLnBrk="1" hangingPunct="1">
              <a:lnSpc>
                <a:spcPct val="90000"/>
              </a:lnSpc>
            </a:pPr>
            <a:r>
              <a:rPr lang="en-US" altLang="x-none" sz="3000" dirty="0">
                <a:ea typeface="宋体" panose="02010600030101010101" pitchFamily="2" charset="-122"/>
              </a:rPr>
              <a:t>Figure 6.19 (next slide)</a:t>
            </a:r>
            <a:endParaRPr lang="en-US" altLang="x-none" sz="30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294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294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2948" name="Rectangle 2"/>
          <p:cNvSpPr>
            <a:spLocks noGrp="1"/>
          </p:cNvSpPr>
          <p:nvPr>
            <p:ph type="title"/>
          </p:nvPr>
        </p:nvSpPr>
        <p:spPr/>
        <p:txBody>
          <a:bodyPr wrap="square" anchor="ctr"/>
          <a:p>
            <a:pPr lvl="0" eaLnBrk="1" hangingPunct="1"/>
            <a:r>
              <a:rPr lang="zh-CN" altLang="en-US" dirty="0">
                <a:ea typeface="宋体" panose="02010600030101010101" pitchFamily="2" charset="-122"/>
              </a:rPr>
              <a:t>6.5 </a:t>
            </a:r>
            <a:r>
              <a:rPr lang="en-US" altLang="x-none" dirty="0">
                <a:ea typeface="宋体" panose="02010600030101010101" pitchFamily="2" charset="-122"/>
              </a:rPr>
              <a:t>Normalization(</a:t>
            </a:r>
            <a:r>
              <a:rPr lang="zh-CN" altLang="en-US" dirty="0">
                <a:ea typeface="宋体" panose="02010600030101010101" pitchFamily="2" charset="-122"/>
              </a:rPr>
              <a:t>规范化</a:t>
            </a:r>
            <a:r>
              <a:rPr lang="en-US" altLang="x-none" dirty="0">
                <a:ea typeface="宋体" panose="02010600030101010101" pitchFamily="2" charset="-122"/>
              </a:rPr>
              <a:t>): Preliminaries</a:t>
            </a:r>
            <a:endParaRPr lang="en-US" altLang="x-none" dirty="0">
              <a:ea typeface="宋体" panose="02010600030101010101" pitchFamily="2" charset="-122"/>
            </a:endParaRPr>
          </a:p>
        </p:txBody>
      </p:sp>
      <p:sp>
        <p:nvSpPr>
          <p:cNvPr id="82949" name="Rectangle 3"/>
          <p:cNvSpPr>
            <a:spLocks noGrp="1"/>
          </p:cNvSpPr>
          <p:nvPr>
            <p:ph type="body"/>
          </p:nvPr>
        </p:nvSpPr>
        <p:spPr/>
        <p:txBody>
          <a:bodyPr wrap="square" anchor="t"/>
          <a:p>
            <a:pPr lvl="0" eaLnBrk="1" hangingPunct="1"/>
            <a:r>
              <a:rPr lang="en-US" altLang="x-none" dirty="0">
                <a:ea typeface="宋体" panose="02010600030101010101" pitchFamily="2" charset="-122"/>
              </a:rPr>
              <a:t>Normalization &amp; Normal Form (NF</a:t>
            </a:r>
            <a:r>
              <a:rPr lang="zh-CN" altLang="en-US" dirty="0">
                <a:ea typeface="宋体" panose="02010600030101010101" pitchFamily="2" charset="-122"/>
              </a:rPr>
              <a:t>，范式</a:t>
            </a:r>
            <a:r>
              <a:rPr lang="en-US" altLang="x-none" dirty="0">
                <a:ea typeface="宋体" panose="02010600030101010101" pitchFamily="2" charset="-122"/>
              </a:rPr>
              <a:t>)</a:t>
            </a:r>
            <a:endParaRPr lang="en-US" altLang="x-none" dirty="0">
              <a:ea typeface="宋体" panose="02010600030101010101" pitchFamily="2" charset="-122"/>
            </a:endParaRPr>
          </a:p>
          <a:p>
            <a:pPr lvl="0"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A Running Example</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Figure 6.15 (pg. 354)</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Employee,  Department,  Skill</a:t>
            </a:r>
            <a:endParaRPr lang="en-US" altLang="x-none" dirty="0">
              <a:ea typeface="宋体" panose="02010600030101010101" pitchFamily="2" charset="-122"/>
            </a:endParaRPr>
          </a:p>
          <a:p>
            <a:pPr lvl="2" indent="-228600" eaLnBrk="1" hangingPunct="1"/>
            <a:endParaRPr lang="en-US" altLang="x-none" dirty="0">
              <a:ea typeface="宋体" panose="02010600030101010101" pitchFamily="2" charset="-122"/>
            </a:endParaRPr>
          </a:p>
          <a:p>
            <a:pPr lvl="0" indent="-228600" eaLnBrk="1" hangingPunct="1"/>
            <a:r>
              <a:rPr lang="en-US" altLang="x-none" dirty="0">
                <a:ea typeface="宋体" panose="02010600030101010101" pitchFamily="2" charset="-122"/>
              </a:rPr>
              <a:t>Anomalies of a Bad Database Design</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Def. 6.5.1 Update Anomaly</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Def. 6.5.2 Delete Anomaly, Insert Anomaly</a:t>
            </a:r>
            <a:endParaRPr lang="en-US" altLang="x-none"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5474" name="组合 105473"/>
          <p:cNvGrpSpPr/>
          <p:nvPr/>
        </p:nvGrpSpPr>
        <p:grpSpPr>
          <a:xfrm>
            <a:off x="2767013" y="298450"/>
            <a:ext cx="4389437" cy="2628900"/>
            <a:chOff x="0" y="0"/>
            <a:chExt cx="6914" cy="4140"/>
          </a:xfrm>
        </p:grpSpPr>
        <p:sp>
          <p:nvSpPr>
            <p:cNvPr id="2" name="矩形 105474"/>
            <p:cNvSpPr/>
            <p:nvPr/>
          </p:nvSpPr>
          <p:spPr>
            <a:xfrm>
              <a:off x="1823" y="1530"/>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75" name="椭圆 105475"/>
            <p:cNvSpPr/>
            <p:nvPr/>
          </p:nvSpPr>
          <p:spPr>
            <a:xfrm>
              <a:off x="0" y="854"/>
              <a:ext cx="6915" cy="3287"/>
            </a:xfrm>
            <a:prstGeom prst="ellipse">
              <a:avLst/>
            </a:prstGeom>
            <a:noFill/>
            <a:ln w="25400" cap="flat" cmpd="sng">
              <a:solidFill>
                <a:srgbClr val="0000CC"/>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76" name="矩形 105476"/>
            <p:cNvSpPr/>
            <p:nvPr/>
          </p:nvSpPr>
          <p:spPr>
            <a:xfrm>
              <a:off x="1017" y="277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77" name="矩形 105477"/>
            <p:cNvSpPr/>
            <p:nvPr/>
          </p:nvSpPr>
          <p:spPr>
            <a:xfrm>
              <a:off x="2151" y="3232"/>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78" name="矩形 105478"/>
            <p:cNvSpPr/>
            <p:nvPr/>
          </p:nvSpPr>
          <p:spPr>
            <a:xfrm>
              <a:off x="2418" y="0"/>
              <a:ext cx="868"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X</a:t>
              </a:r>
              <a:endParaRPr lang="zh-CN" altLang="en-US" sz="3200" b="1" dirty="0">
                <a:solidFill>
                  <a:srgbClr val="0000CC"/>
                </a:solidFill>
                <a:latin typeface="Arial" panose="020B0604020202020204" pitchFamily="34" charset="0"/>
                <a:ea typeface="宋体" panose="02010600030101010101" pitchFamily="2" charset="-122"/>
              </a:endParaRPr>
            </a:p>
          </p:txBody>
        </p:sp>
        <p:sp>
          <p:nvSpPr>
            <p:cNvPr id="105479" name="矩形 105479"/>
            <p:cNvSpPr/>
            <p:nvPr/>
          </p:nvSpPr>
          <p:spPr>
            <a:xfrm>
              <a:off x="4773" y="2795"/>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80" name="矩形 105480"/>
            <p:cNvSpPr/>
            <p:nvPr/>
          </p:nvSpPr>
          <p:spPr>
            <a:xfrm>
              <a:off x="3979" y="2795"/>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81" name="矩形 105481"/>
            <p:cNvSpPr/>
            <p:nvPr/>
          </p:nvSpPr>
          <p:spPr>
            <a:xfrm>
              <a:off x="4433" y="222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grpSp>
        <p:nvGrpSpPr>
          <p:cNvPr id="105483" name="组合 105482"/>
          <p:cNvGrpSpPr/>
          <p:nvPr/>
        </p:nvGrpSpPr>
        <p:grpSpPr>
          <a:xfrm>
            <a:off x="4933950" y="1063625"/>
            <a:ext cx="1582738" cy="1430338"/>
            <a:chOff x="0" y="0"/>
            <a:chExt cx="2494" cy="2252"/>
          </a:xfrm>
        </p:grpSpPr>
        <p:sp>
          <p:nvSpPr>
            <p:cNvPr id="3" name="椭圆 105483"/>
            <p:cNvSpPr/>
            <p:nvPr/>
          </p:nvSpPr>
          <p:spPr>
            <a:xfrm>
              <a:off x="0" y="794"/>
              <a:ext cx="2494" cy="1458"/>
            </a:xfrm>
            <a:prstGeom prst="ellipse">
              <a:avLst/>
            </a:prstGeom>
            <a:noFill/>
            <a:ln w="25400" cap="flat" cmpd="sng">
              <a:solidFill>
                <a:srgbClr val="333399"/>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84" name="矩形 105484"/>
            <p:cNvSpPr/>
            <p:nvPr/>
          </p:nvSpPr>
          <p:spPr>
            <a:xfrm>
              <a:off x="907" y="0"/>
              <a:ext cx="868"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Y</a:t>
              </a:r>
              <a:endParaRPr lang="zh-CN" altLang="en-US" sz="3200" b="1" dirty="0">
                <a:solidFill>
                  <a:srgbClr val="0000CC"/>
                </a:solidFill>
                <a:latin typeface="Arial" panose="020B0604020202020204" pitchFamily="34" charset="0"/>
                <a:ea typeface="宋体" panose="02010600030101010101" pitchFamily="2" charset="-122"/>
              </a:endParaRPr>
            </a:p>
          </p:txBody>
        </p:sp>
      </p:grpSp>
      <p:sp>
        <p:nvSpPr>
          <p:cNvPr id="105486" name="曲线 3410"/>
          <p:cNvSpPr/>
          <p:nvPr/>
        </p:nvSpPr>
        <p:spPr>
          <a:xfrm>
            <a:off x="5341938" y="530225"/>
            <a:ext cx="1474787" cy="1189038"/>
          </a:xfrm>
          <a:custGeom>
            <a:avLst/>
            <a:gdLst/>
            <a:ahLst/>
            <a:cxnLst/>
            <a:pathLst>
              <a:path w="21600" h="21600">
                <a:moveTo>
                  <a:pt x="0" y="5700"/>
                </a:moveTo>
                <a:cubicBezTo>
                  <a:pt x="3824" y="4823"/>
                  <a:pt x="15830" y="0"/>
                  <a:pt x="18715" y="3184"/>
                </a:cubicBezTo>
                <a:cubicBezTo>
                  <a:pt x="21600" y="6369"/>
                  <a:pt x="15253" y="17965"/>
                  <a:pt x="14443" y="21600"/>
                </a:cubicBezTo>
              </a:path>
            </a:pathLst>
          </a:custGeom>
          <a:noFill/>
          <a:ln w="31750" cap="flat" cmpd="sng">
            <a:solidFill>
              <a:srgbClr val="FF0000"/>
            </a:solidFill>
            <a:prstDash val="solid"/>
            <a:round/>
            <a:headEnd type="none" w="med" len="med"/>
            <a:tailEnd type="arrow" w="lg" len="lg"/>
          </a:ln>
        </p:spPr>
        <p:txBody>
          <a:bodyPr/>
          <a:p>
            <a:endParaRPr lang="zh-CN" altLang="en-US"/>
          </a:p>
        </p:txBody>
      </p:sp>
      <p:sp>
        <p:nvSpPr>
          <p:cNvPr id="4" name="文本框 105486"/>
          <p:cNvSpPr txBox="1"/>
          <p:nvPr/>
        </p:nvSpPr>
        <p:spPr>
          <a:xfrm>
            <a:off x="-15875" y="250825"/>
            <a:ext cx="3435350" cy="577850"/>
          </a:xfrm>
          <a:prstGeom prst="rect">
            <a:avLst/>
          </a:prstGeom>
          <a:noFill/>
          <a:ln w="9525">
            <a:noFill/>
          </a:ln>
        </p:spPr>
        <p:txBody>
          <a:bodyPr wrap="square" anchor="t">
            <a:spAutoFit/>
          </a:bodyPr>
          <a:p>
            <a:pPr lvl="0"/>
            <a:r>
              <a:rPr lang="zh-CN" altLang="en-US" sz="3200" b="1" u="sng" dirty="0">
                <a:latin typeface="Arial" panose="020B0604020202020204" pitchFamily="34" charset="0"/>
                <a:ea typeface="宋体" panose="02010600030101010101" pitchFamily="2" charset="-122"/>
              </a:rPr>
              <a:t>1. Inclusion rule</a:t>
            </a:r>
            <a:endParaRPr lang="zh-CN" altLang="en-US" sz="3200" b="1" u="sng" dirty="0">
              <a:latin typeface="Arial" panose="020B0604020202020204" pitchFamily="34" charset="0"/>
              <a:ea typeface="Times New Roman" panose="02020603050405020304" pitchFamily="2" charset="0"/>
            </a:endParaRPr>
          </a:p>
        </p:txBody>
      </p:sp>
      <p:grpSp>
        <p:nvGrpSpPr>
          <p:cNvPr id="105488" name="组合 105487"/>
          <p:cNvGrpSpPr/>
          <p:nvPr/>
        </p:nvGrpSpPr>
        <p:grpSpPr>
          <a:xfrm>
            <a:off x="1263650" y="4724400"/>
            <a:ext cx="1584325" cy="1296988"/>
            <a:chOff x="0" y="0"/>
            <a:chExt cx="2494" cy="2043"/>
          </a:xfrm>
        </p:grpSpPr>
        <p:sp>
          <p:nvSpPr>
            <p:cNvPr id="5" name="矩形 105488"/>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89" name="椭圆 105489"/>
            <p:cNvSpPr/>
            <p:nvPr/>
          </p:nvSpPr>
          <p:spPr>
            <a:xfrm>
              <a:off x="0" y="797"/>
              <a:ext cx="2495" cy="1247"/>
            </a:xfrm>
            <a:prstGeom prst="ellipse">
              <a:avLst/>
            </a:prstGeom>
            <a:noFill/>
            <a:ln w="25400" cap="flat" cmpd="sng">
              <a:solidFill>
                <a:srgbClr val="0000CC"/>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0" name="矩形 105490"/>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1" name="矩形 105491"/>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X</a:t>
              </a:r>
              <a:endParaRPr lang="zh-CN" altLang="en-US" sz="3200" b="1" dirty="0">
                <a:solidFill>
                  <a:srgbClr val="0000CC"/>
                </a:solidFill>
                <a:latin typeface="Arial" panose="020B0604020202020204" pitchFamily="34" charset="0"/>
                <a:ea typeface="宋体" panose="02010600030101010101" pitchFamily="2" charset="-122"/>
              </a:endParaRPr>
            </a:p>
          </p:txBody>
        </p:sp>
      </p:grpSp>
      <p:sp>
        <p:nvSpPr>
          <p:cNvPr id="105493" name="文本框 105492"/>
          <p:cNvSpPr txBox="1"/>
          <p:nvPr/>
        </p:nvSpPr>
        <p:spPr>
          <a:xfrm>
            <a:off x="0" y="3573463"/>
            <a:ext cx="3995738" cy="579437"/>
          </a:xfrm>
          <a:prstGeom prst="rect">
            <a:avLst/>
          </a:prstGeom>
          <a:noFill/>
          <a:ln w="9525">
            <a:noFill/>
          </a:ln>
        </p:spPr>
        <p:txBody>
          <a:bodyPr wrap="square" anchor="t">
            <a:spAutoFit/>
          </a:bodyPr>
          <a:p>
            <a:pPr lvl="0"/>
            <a:r>
              <a:rPr lang="zh-CN" altLang="en-US" sz="3200" b="1" u="sng" dirty="0">
                <a:latin typeface="Arial" panose="020B0604020202020204" pitchFamily="34" charset="0"/>
                <a:ea typeface="宋体" panose="02010600030101010101" pitchFamily="2" charset="-122"/>
                <a:sym typeface="Arial" panose="020B0604020202020204" pitchFamily="34" charset="0"/>
              </a:rPr>
              <a:t>2. </a:t>
            </a:r>
            <a:r>
              <a:rPr lang="en-US" altLang="x-none" sz="3200" b="1" u="sng" dirty="0">
                <a:latin typeface="Arial" panose="020B0604020202020204" pitchFamily="34" charset="0"/>
                <a:ea typeface="宋体" panose="02010600030101010101" pitchFamily="2" charset="-122"/>
                <a:sym typeface="Arial" panose="020B0604020202020204" pitchFamily="34" charset="0"/>
              </a:rPr>
              <a:t>Transitivity</a:t>
            </a:r>
            <a:r>
              <a:rPr lang="zh-CN" altLang="en-US" sz="3200" b="1" u="sng" dirty="0">
                <a:latin typeface="Arial" panose="020B0604020202020204" pitchFamily="34" charset="0"/>
                <a:ea typeface="宋体" panose="02010600030101010101" pitchFamily="2" charset="-122"/>
              </a:rPr>
              <a:t> rule</a:t>
            </a:r>
            <a:endParaRPr lang="zh-CN" altLang="en-US" sz="3200" b="1" u="sng" dirty="0">
              <a:latin typeface="Arial" panose="020B0604020202020204" pitchFamily="34" charset="0"/>
              <a:ea typeface="Times New Roman" panose="02020603050405020304" pitchFamily="2" charset="0"/>
            </a:endParaRPr>
          </a:p>
        </p:txBody>
      </p:sp>
      <p:grpSp>
        <p:nvGrpSpPr>
          <p:cNvPr id="105494" name="组合 105493"/>
          <p:cNvGrpSpPr/>
          <p:nvPr/>
        </p:nvGrpSpPr>
        <p:grpSpPr>
          <a:xfrm>
            <a:off x="3700463" y="4725988"/>
            <a:ext cx="1582737" cy="1296987"/>
            <a:chOff x="0" y="0"/>
            <a:chExt cx="2494" cy="2043"/>
          </a:xfrm>
        </p:grpSpPr>
        <p:sp>
          <p:nvSpPr>
            <p:cNvPr id="6" name="矩形 105494"/>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5" name="椭圆 105495"/>
            <p:cNvSpPr/>
            <p:nvPr/>
          </p:nvSpPr>
          <p:spPr>
            <a:xfrm>
              <a:off x="0" y="797"/>
              <a:ext cx="2495" cy="1247"/>
            </a:xfrm>
            <a:prstGeom prst="ellipse">
              <a:avLst/>
            </a:prstGeom>
            <a:noFill/>
            <a:ln w="25400" cap="flat" cmpd="sng">
              <a:solidFill>
                <a:srgbClr val="0000CC"/>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6" name="矩形 105496"/>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497" name="矩形 105497"/>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Y</a:t>
              </a:r>
              <a:endParaRPr lang="zh-CN" altLang="en-US" sz="3200" b="1" dirty="0">
                <a:solidFill>
                  <a:srgbClr val="0000CC"/>
                </a:solidFill>
                <a:latin typeface="Arial" panose="020B0604020202020204" pitchFamily="34" charset="0"/>
                <a:ea typeface="宋体" panose="02010600030101010101" pitchFamily="2" charset="-122"/>
              </a:endParaRPr>
            </a:p>
          </p:txBody>
        </p:sp>
      </p:grpSp>
      <p:grpSp>
        <p:nvGrpSpPr>
          <p:cNvPr id="105499" name="组合 105498"/>
          <p:cNvGrpSpPr/>
          <p:nvPr/>
        </p:nvGrpSpPr>
        <p:grpSpPr>
          <a:xfrm>
            <a:off x="6148388" y="4725988"/>
            <a:ext cx="1582737" cy="1296987"/>
            <a:chOff x="0" y="0"/>
            <a:chExt cx="2494" cy="2043"/>
          </a:xfrm>
        </p:grpSpPr>
        <p:sp>
          <p:nvSpPr>
            <p:cNvPr id="7" name="矩形 105499"/>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500" name="椭圆 105500"/>
            <p:cNvSpPr/>
            <p:nvPr/>
          </p:nvSpPr>
          <p:spPr>
            <a:xfrm>
              <a:off x="0" y="797"/>
              <a:ext cx="2495" cy="1247"/>
            </a:xfrm>
            <a:prstGeom prst="ellipse">
              <a:avLst/>
            </a:prstGeom>
            <a:noFill/>
            <a:ln w="25400" cap="flat" cmpd="sng">
              <a:solidFill>
                <a:srgbClr val="0000CC"/>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501" name="矩形 105501"/>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5502" name="矩形 105502"/>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0000CC"/>
                  </a:solidFill>
                  <a:latin typeface="Arial" panose="020B0604020202020204" pitchFamily="34" charset="0"/>
                  <a:ea typeface="宋体" panose="02010600030101010101" pitchFamily="2" charset="-122"/>
                </a:rPr>
                <a:t>Z</a:t>
              </a:r>
              <a:endParaRPr lang="zh-CN" altLang="en-US" sz="3200" b="1" dirty="0">
                <a:solidFill>
                  <a:srgbClr val="0000CC"/>
                </a:solidFill>
                <a:latin typeface="Arial" panose="020B0604020202020204" pitchFamily="34" charset="0"/>
                <a:ea typeface="宋体" panose="02010600030101010101" pitchFamily="2" charset="-122"/>
              </a:endParaRPr>
            </a:p>
          </p:txBody>
        </p:sp>
      </p:grpSp>
      <p:sp>
        <p:nvSpPr>
          <p:cNvPr id="105504" name="曲线 3435"/>
          <p:cNvSpPr/>
          <p:nvPr/>
        </p:nvSpPr>
        <p:spPr>
          <a:xfrm>
            <a:off x="2844800" y="5229225"/>
            <a:ext cx="930275" cy="257175"/>
          </a:xfrm>
          <a:custGeom>
            <a:avLst/>
            <a:gdLst/>
            <a:ahLst/>
            <a:cxnLst/>
            <a:pathLst>
              <a:path w="21600" h="21600">
                <a:moveTo>
                  <a:pt x="0" y="21600"/>
                </a:moveTo>
                <a:cubicBezTo>
                  <a:pt x="1769" y="16990"/>
                  <a:pt x="5676" y="964"/>
                  <a:pt x="9996" y="482"/>
                </a:cubicBezTo>
                <a:cubicBezTo>
                  <a:pt x="14316" y="0"/>
                  <a:pt x="19476" y="15275"/>
                  <a:pt x="21600" y="19241"/>
                </a:cubicBezTo>
              </a:path>
            </a:pathLst>
          </a:custGeom>
          <a:noFill/>
          <a:ln w="25400" cap="flat" cmpd="sng">
            <a:solidFill>
              <a:srgbClr val="FF0000"/>
            </a:solidFill>
            <a:prstDash val="solid"/>
            <a:round/>
            <a:headEnd type="none" w="med" len="med"/>
            <a:tailEnd type="arrow" w="lg" len="lg"/>
          </a:ln>
        </p:spPr>
        <p:txBody>
          <a:bodyPr/>
          <a:p>
            <a:endParaRPr lang="zh-CN" altLang="en-US"/>
          </a:p>
        </p:txBody>
      </p:sp>
      <p:sp>
        <p:nvSpPr>
          <p:cNvPr id="105505" name="曲线 3435"/>
          <p:cNvSpPr/>
          <p:nvPr/>
        </p:nvSpPr>
        <p:spPr>
          <a:xfrm>
            <a:off x="5267325" y="5284788"/>
            <a:ext cx="930275" cy="255587"/>
          </a:xfrm>
          <a:custGeom>
            <a:avLst/>
            <a:gdLst/>
            <a:ahLst/>
            <a:cxnLst/>
            <a:pathLst>
              <a:path w="21600" h="21600">
                <a:moveTo>
                  <a:pt x="0" y="21600"/>
                </a:moveTo>
                <a:cubicBezTo>
                  <a:pt x="1769" y="16990"/>
                  <a:pt x="5676" y="964"/>
                  <a:pt x="9996" y="482"/>
                </a:cubicBezTo>
                <a:cubicBezTo>
                  <a:pt x="14316" y="0"/>
                  <a:pt x="19476" y="15275"/>
                  <a:pt x="21600" y="19241"/>
                </a:cubicBezTo>
              </a:path>
            </a:pathLst>
          </a:custGeom>
          <a:noFill/>
          <a:ln w="25400" cap="flat" cmpd="sng">
            <a:solidFill>
              <a:srgbClr val="FF0000"/>
            </a:solidFill>
            <a:prstDash val="solid"/>
            <a:round/>
            <a:headEnd type="none" w="med" len="med"/>
            <a:tailEnd type="arrow" w="lg" len="lg"/>
          </a:ln>
        </p:spPr>
        <p:txBody>
          <a:bodyPr/>
          <a:p>
            <a:endParaRPr lang="zh-CN" altLang="en-US"/>
          </a:p>
        </p:txBody>
      </p:sp>
      <p:sp>
        <p:nvSpPr>
          <p:cNvPr id="105506" name="曲线 3438"/>
          <p:cNvSpPr/>
          <p:nvPr/>
        </p:nvSpPr>
        <p:spPr>
          <a:xfrm>
            <a:off x="2317750" y="4392613"/>
            <a:ext cx="4165600" cy="882650"/>
          </a:xfrm>
          <a:custGeom>
            <a:avLst/>
            <a:gdLst/>
            <a:ahLst/>
            <a:cxnLst/>
            <a:pathLst>
              <a:path w="21600" h="21600">
                <a:moveTo>
                  <a:pt x="0" y="20574"/>
                </a:moveTo>
                <a:cubicBezTo>
                  <a:pt x="1975" y="16067"/>
                  <a:pt x="6622" y="0"/>
                  <a:pt x="10943" y="202"/>
                </a:cubicBezTo>
                <a:cubicBezTo>
                  <a:pt x="15263" y="404"/>
                  <a:pt x="18906" y="18616"/>
                  <a:pt x="21600" y="21600"/>
                </a:cubicBezTo>
              </a:path>
            </a:pathLst>
          </a:custGeom>
          <a:noFill/>
          <a:ln w="25400" cap="flat" cmpd="sng">
            <a:solidFill>
              <a:srgbClr val="FF0000"/>
            </a:solidFill>
            <a:prstDash val="solid"/>
            <a:round/>
            <a:headEnd type="none" w="med" len="med"/>
            <a:tailEnd type="arrow" w="lg"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linds(horizontal)">
                                      <p:cBhvr>
                                        <p:cTn id="7" dur="500"/>
                                        <p:tgtEl>
                                          <p:spTgt spid="105474"/>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05483"/>
                                        </p:tgtEl>
                                        <p:attrNameLst>
                                          <p:attrName>style.visibility</p:attrName>
                                        </p:attrNameLst>
                                      </p:cBhvr>
                                      <p:to>
                                        <p:strVal val="visible"/>
                                      </p:to>
                                    </p:set>
                                    <p:anim calcmode="lin" valueType="num">
                                      <p:cBhvr>
                                        <p:cTn id="12" dur="500" fill="hold"/>
                                        <p:tgtEl>
                                          <p:spTgt spid="105483"/>
                                        </p:tgtEl>
                                        <p:attrNameLst>
                                          <p:attrName>ppt_w</p:attrName>
                                        </p:attrNameLst>
                                      </p:cBhvr>
                                      <p:tavLst>
                                        <p:tav tm="0">
                                          <p:val>
                                            <p:fltVal val="0.000000"/>
                                          </p:val>
                                        </p:tav>
                                        <p:tav tm="100000">
                                          <p:val>
                                            <p:strVal val="#ppt_w"/>
                                          </p:val>
                                        </p:tav>
                                      </p:tavLst>
                                    </p:anim>
                                    <p:anim calcmode="lin" valueType="num">
                                      <p:cBhvr>
                                        <p:cTn id="13" dur="500" fill="hold"/>
                                        <p:tgtEl>
                                          <p:spTgt spid="105483"/>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05486"/>
                                        </p:tgtEl>
                                        <p:attrNameLst>
                                          <p:attrName>style.visibility</p:attrName>
                                        </p:attrNameLst>
                                      </p:cBhvr>
                                      <p:to>
                                        <p:strVal val="visible"/>
                                      </p:to>
                                    </p:set>
                                    <p:animEffect transition="in" filter="blinds(horizontal)">
                                      <p:cBhvr>
                                        <p:cTn id="18" dur="500"/>
                                        <p:tgtEl>
                                          <p:spTgt spid="10548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5493"/>
                                        </p:tgtEl>
                                        <p:attrNameLst>
                                          <p:attrName>style.visibility</p:attrName>
                                        </p:attrNameLst>
                                      </p:cBhvr>
                                      <p:to>
                                        <p:strVal val="visible"/>
                                      </p:to>
                                    </p:set>
                                    <p:animEffect transition="in" filter="blinds(horizontal)">
                                      <p:cBhvr>
                                        <p:cTn id="23" dur="500"/>
                                        <p:tgtEl>
                                          <p:spTgt spid="105493"/>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5488"/>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550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549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5505"/>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549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nodeType="clickEffect">
                                  <p:stCondLst>
                                    <p:cond delay="0"/>
                                  </p:stCondLst>
                                  <p:childTnLst>
                                    <p:set>
                                      <p:cBhvr>
                                        <p:cTn id="41" dur="1" fill="hold">
                                          <p:stCondLst>
                                            <p:cond delay="0"/>
                                          </p:stCondLst>
                                        </p:cTn>
                                        <p:tgtEl>
                                          <p:spTgt spid="105506"/>
                                        </p:tgtEl>
                                        <p:attrNameLst>
                                          <p:attrName>style.visibility</p:attrName>
                                        </p:attrNameLst>
                                      </p:cBhvr>
                                      <p:to>
                                        <p:strVal val="visible"/>
                                      </p:to>
                                    </p:set>
                                    <p:anim calcmode="lin" valueType="num">
                                      <p:cBhvr>
                                        <p:cTn id="42" dur="500" fill="hold"/>
                                        <p:tgtEl>
                                          <p:spTgt spid="105506"/>
                                        </p:tgtEl>
                                        <p:attrNameLst>
                                          <p:attrName>ppt_x</p:attrName>
                                        </p:attrNameLst>
                                      </p:cBhvr>
                                      <p:tavLst>
                                        <p:tav tm="0">
                                          <p:val>
                                            <p:strVal val="#ppt_x-#ppt_w/2"/>
                                          </p:val>
                                        </p:tav>
                                        <p:tav tm="100000">
                                          <p:val>
                                            <p:strVal val="#ppt_x"/>
                                          </p:val>
                                        </p:tav>
                                      </p:tavLst>
                                    </p:anim>
                                    <p:anim calcmode="lin" valueType="num">
                                      <p:cBhvr>
                                        <p:cTn id="43" dur="500" fill="hold"/>
                                        <p:tgtEl>
                                          <p:spTgt spid="105506"/>
                                        </p:tgtEl>
                                        <p:attrNameLst>
                                          <p:attrName>ppt_y</p:attrName>
                                        </p:attrNameLst>
                                      </p:cBhvr>
                                      <p:tavLst>
                                        <p:tav tm="0">
                                          <p:val>
                                            <p:strVal val="#ppt_y"/>
                                          </p:val>
                                        </p:tav>
                                        <p:tav tm="100000">
                                          <p:val>
                                            <p:strVal val="#ppt_y"/>
                                          </p:val>
                                        </p:tav>
                                      </p:tavLst>
                                    </p:anim>
                                    <p:anim calcmode="lin" valueType="num">
                                      <p:cBhvr>
                                        <p:cTn id="44" dur="500" fill="hold"/>
                                        <p:tgtEl>
                                          <p:spTgt spid="105506"/>
                                        </p:tgtEl>
                                        <p:attrNameLst>
                                          <p:attrName>ppt_w</p:attrName>
                                        </p:attrNameLst>
                                      </p:cBhvr>
                                      <p:tavLst>
                                        <p:tav tm="0">
                                          <p:val>
                                            <p:fltVal val="0.000000"/>
                                          </p:val>
                                        </p:tav>
                                        <p:tav tm="100000">
                                          <p:val>
                                            <p:strVal val="#ppt_w"/>
                                          </p:val>
                                        </p:tav>
                                      </p:tavLst>
                                    </p:anim>
                                    <p:anim calcmode="lin" valueType="num">
                                      <p:cBhvr>
                                        <p:cTn id="45" dur="500" fill="hold"/>
                                        <p:tgtEl>
                                          <p:spTgt spid="1055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93" grpId="0" bldLvl="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文本框 106497"/>
          <p:cNvSpPr txBox="1"/>
          <p:nvPr/>
        </p:nvSpPr>
        <p:spPr>
          <a:xfrm>
            <a:off x="1588" y="344488"/>
            <a:ext cx="4354512" cy="579437"/>
          </a:xfrm>
          <a:prstGeom prst="rect">
            <a:avLst/>
          </a:prstGeom>
          <a:noFill/>
          <a:ln w="9525">
            <a:noFill/>
          </a:ln>
        </p:spPr>
        <p:txBody>
          <a:bodyPr wrap="square" anchor="t">
            <a:spAutoFit/>
          </a:bodyPr>
          <a:p>
            <a:pPr lvl="0"/>
            <a:r>
              <a:rPr lang="zh-CN" altLang="en-US" sz="3200" b="1" u="sng" dirty="0">
                <a:latin typeface="Arial" panose="020B0604020202020204" pitchFamily="34" charset="0"/>
                <a:ea typeface="宋体" panose="02010600030101010101" pitchFamily="2" charset="-122"/>
                <a:sym typeface="Arial" panose="020B0604020202020204" pitchFamily="34" charset="0"/>
              </a:rPr>
              <a:t>3. </a:t>
            </a:r>
            <a:r>
              <a:rPr lang="en-US" altLang="x-none" sz="3200" b="1" u="sng" dirty="0">
                <a:latin typeface="Arial" panose="020B0604020202020204" pitchFamily="34" charset="0"/>
                <a:ea typeface="宋体" panose="02010600030101010101" pitchFamily="2" charset="-122"/>
                <a:sym typeface="Arial" panose="020B0604020202020204" pitchFamily="34" charset="0"/>
              </a:rPr>
              <a:t>Augmentation</a:t>
            </a:r>
            <a:r>
              <a:rPr lang="zh-CN" altLang="en-US" sz="3200" b="1" u="sng" dirty="0">
                <a:latin typeface="Arial" panose="020B0604020202020204" pitchFamily="34" charset="0"/>
                <a:ea typeface="宋体" panose="02010600030101010101" pitchFamily="2" charset="-122"/>
                <a:sym typeface="Arial" panose="020B0604020202020204" pitchFamily="34" charset="0"/>
              </a:rPr>
              <a:t> </a:t>
            </a:r>
            <a:r>
              <a:rPr lang="zh-CN" altLang="en-US" sz="3200" b="1" u="sng" dirty="0">
                <a:latin typeface="Arial" panose="020B0604020202020204" pitchFamily="34" charset="0"/>
                <a:ea typeface="宋体" panose="02010600030101010101" pitchFamily="2" charset="-122"/>
              </a:rPr>
              <a:t>rule</a:t>
            </a:r>
            <a:endParaRPr lang="zh-CN" altLang="en-US" sz="3200" b="1" u="sng" dirty="0">
              <a:latin typeface="Arial" panose="020B0604020202020204" pitchFamily="34" charset="0"/>
              <a:ea typeface="Times New Roman" panose="02020603050405020304" pitchFamily="2" charset="0"/>
            </a:endParaRPr>
          </a:p>
        </p:txBody>
      </p:sp>
      <p:grpSp>
        <p:nvGrpSpPr>
          <p:cNvPr id="106499" name="组合 106498"/>
          <p:cNvGrpSpPr/>
          <p:nvPr/>
        </p:nvGrpSpPr>
        <p:grpSpPr>
          <a:xfrm>
            <a:off x="3778250" y="3863975"/>
            <a:ext cx="1582738" cy="1296988"/>
            <a:chOff x="0" y="0"/>
            <a:chExt cx="2494" cy="2043"/>
          </a:xfrm>
        </p:grpSpPr>
        <p:sp>
          <p:nvSpPr>
            <p:cNvPr id="2" name="矩形 106499"/>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0" name="椭圆 106500"/>
            <p:cNvSpPr/>
            <p:nvPr/>
          </p:nvSpPr>
          <p:spPr>
            <a:xfrm>
              <a:off x="0" y="797"/>
              <a:ext cx="2495" cy="1247"/>
            </a:xfrm>
            <a:prstGeom prst="ellipse">
              <a:avLst/>
            </a:prstGeom>
            <a:noFill/>
            <a:ln w="254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1" name="矩形 106501"/>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2" name="矩形 106502"/>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FF0000"/>
                  </a:solidFill>
                  <a:latin typeface="Arial" panose="020B0604020202020204" pitchFamily="34" charset="0"/>
                  <a:ea typeface="宋体" panose="02010600030101010101" pitchFamily="2" charset="-122"/>
                </a:rPr>
                <a:t>Z</a:t>
              </a:r>
              <a:endParaRPr lang="zh-CN" altLang="en-US" dirty="0">
                <a:latin typeface="Times New Roman" panose="02020603050405020304" pitchFamily="2" charset="0"/>
                <a:ea typeface="Times New Roman" panose="02020603050405020304" pitchFamily="2" charset="0"/>
              </a:endParaRPr>
            </a:p>
          </p:txBody>
        </p:sp>
      </p:grpSp>
      <p:grpSp>
        <p:nvGrpSpPr>
          <p:cNvPr id="106504" name="组合 106503"/>
          <p:cNvGrpSpPr/>
          <p:nvPr/>
        </p:nvGrpSpPr>
        <p:grpSpPr>
          <a:xfrm>
            <a:off x="1619250" y="2565400"/>
            <a:ext cx="5816600" cy="1304925"/>
            <a:chOff x="0" y="0"/>
            <a:chExt cx="9160" cy="2054"/>
          </a:xfrm>
        </p:grpSpPr>
        <p:grpSp>
          <p:nvGrpSpPr>
            <p:cNvPr id="3" name="组合 106504"/>
            <p:cNvGrpSpPr/>
            <p:nvPr/>
          </p:nvGrpSpPr>
          <p:grpSpPr>
            <a:xfrm>
              <a:off x="0" y="0"/>
              <a:ext cx="2494" cy="2043"/>
              <a:chOff x="0" y="0"/>
              <a:chExt cx="2494" cy="2043"/>
            </a:xfrm>
          </p:grpSpPr>
          <p:sp>
            <p:nvSpPr>
              <p:cNvPr id="106505" name="矩形 106505"/>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6" name="椭圆 106506"/>
              <p:cNvSpPr/>
              <p:nvPr/>
            </p:nvSpPr>
            <p:spPr>
              <a:xfrm>
                <a:off x="0" y="797"/>
                <a:ext cx="2495" cy="1247"/>
              </a:xfrm>
              <a:prstGeom prst="ellipse">
                <a:avLst/>
              </a:prstGeom>
              <a:noFill/>
              <a:ln w="254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7" name="矩形 106507"/>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08" name="矩形 106508"/>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FF0000"/>
                    </a:solidFill>
                    <a:latin typeface="Arial" panose="020B0604020202020204" pitchFamily="34" charset="0"/>
                    <a:ea typeface="宋体" panose="02010600030101010101" pitchFamily="2" charset="-122"/>
                  </a:rPr>
                  <a:t>X</a:t>
                </a:r>
                <a:endParaRPr lang="zh-CN" altLang="en-US" sz="3200" b="1" dirty="0">
                  <a:solidFill>
                    <a:srgbClr val="FF0000"/>
                  </a:solidFill>
                  <a:latin typeface="Arial" panose="020B0604020202020204" pitchFamily="34" charset="0"/>
                  <a:ea typeface="宋体" panose="02010600030101010101" pitchFamily="2" charset="-122"/>
                </a:endParaRPr>
              </a:p>
            </p:txBody>
          </p:sp>
        </p:grpSp>
        <p:grpSp>
          <p:nvGrpSpPr>
            <p:cNvPr id="106509" name="组合 106509"/>
            <p:cNvGrpSpPr/>
            <p:nvPr/>
          </p:nvGrpSpPr>
          <p:grpSpPr>
            <a:xfrm>
              <a:off x="6666" y="12"/>
              <a:ext cx="2494" cy="2043"/>
              <a:chOff x="0" y="0"/>
              <a:chExt cx="2494" cy="2043"/>
            </a:xfrm>
          </p:grpSpPr>
          <p:sp>
            <p:nvSpPr>
              <p:cNvPr id="106510" name="矩形 106510"/>
              <p:cNvSpPr/>
              <p:nvPr/>
            </p:nvSpPr>
            <p:spPr>
              <a:xfrm>
                <a:off x="1359"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11" name="椭圆 106511"/>
              <p:cNvSpPr/>
              <p:nvPr/>
            </p:nvSpPr>
            <p:spPr>
              <a:xfrm>
                <a:off x="0" y="797"/>
                <a:ext cx="2495" cy="1247"/>
              </a:xfrm>
              <a:prstGeom prst="ellipse">
                <a:avLst/>
              </a:prstGeom>
              <a:noFill/>
              <a:ln w="254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12" name="矩形 106512"/>
              <p:cNvSpPr/>
              <p:nvPr/>
            </p:nvSpPr>
            <p:spPr>
              <a:xfrm>
                <a:off x="566" y="1248"/>
                <a:ext cx="567" cy="340"/>
              </a:xfrm>
              <a:prstGeom prst="rect">
                <a:avLst/>
              </a:prstGeom>
              <a:noFill/>
              <a:ln w="25400" cap="flat" cmpd="sng">
                <a:solidFill>
                  <a:schemeClr val="tx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06513" name="矩形 106513"/>
              <p:cNvSpPr/>
              <p:nvPr/>
            </p:nvSpPr>
            <p:spPr>
              <a:xfrm>
                <a:off x="680" y="0"/>
                <a:ext cx="1095" cy="912"/>
              </a:xfrm>
              <a:prstGeom prst="rect">
                <a:avLst/>
              </a:prstGeom>
              <a:noFill/>
              <a:ln w="9525">
                <a:noFill/>
              </a:ln>
            </p:spPr>
            <p:txBody>
              <a:bodyPr wrap="square" anchor="ctr">
                <a:spAutoFit/>
              </a:bodyPr>
              <a:p>
                <a:pPr lvl="0" algn="ctr"/>
                <a:r>
                  <a:rPr lang="zh-CN" altLang="en-US" sz="3200" b="1" dirty="0">
                    <a:solidFill>
                      <a:srgbClr val="FF0000"/>
                    </a:solidFill>
                    <a:latin typeface="Arial" panose="020B0604020202020204" pitchFamily="34" charset="0"/>
                    <a:ea typeface="宋体" panose="02010600030101010101" pitchFamily="2" charset="-122"/>
                  </a:rPr>
                  <a:t>Y</a:t>
                </a:r>
                <a:endParaRPr lang="zh-CN" altLang="en-US" dirty="0">
                  <a:latin typeface="Times New Roman" panose="02020603050405020304" pitchFamily="2" charset="0"/>
                  <a:ea typeface="Times New Roman" panose="02020603050405020304" pitchFamily="2" charset="0"/>
                </a:endParaRPr>
              </a:p>
            </p:txBody>
          </p:sp>
        </p:grpSp>
        <p:sp>
          <p:nvSpPr>
            <p:cNvPr id="106514" name="曲线 3435"/>
            <p:cNvSpPr/>
            <p:nvPr/>
          </p:nvSpPr>
          <p:spPr>
            <a:xfrm>
              <a:off x="2496" y="808"/>
              <a:ext cx="4195" cy="403"/>
            </a:xfrm>
            <a:custGeom>
              <a:avLst/>
              <a:gdLst/>
              <a:ahLst/>
              <a:cxnLst/>
              <a:pathLst>
                <a:path w="21600" h="21600">
                  <a:moveTo>
                    <a:pt x="0" y="21600"/>
                  </a:moveTo>
                  <a:cubicBezTo>
                    <a:pt x="1769" y="16990"/>
                    <a:pt x="5676" y="964"/>
                    <a:pt x="9996" y="482"/>
                  </a:cubicBezTo>
                  <a:cubicBezTo>
                    <a:pt x="14316" y="0"/>
                    <a:pt x="19476" y="15275"/>
                    <a:pt x="21600" y="19241"/>
                  </a:cubicBezTo>
                </a:path>
              </a:pathLst>
            </a:custGeom>
            <a:noFill/>
            <a:ln w="25400" cap="flat" cmpd="sng">
              <a:solidFill>
                <a:schemeClr val="tx1"/>
              </a:solidFill>
              <a:prstDash val="solid"/>
              <a:round/>
              <a:headEnd type="none" w="med" len="med"/>
              <a:tailEnd type="arrow" w="lg" len="lg"/>
            </a:ln>
          </p:spPr>
          <p:txBody>
            <a:bodyPr/>
            <a:p>
              <a:endParaRPr lang="zh-CN" altLang="en-US"/>
            </a:p>
          </p:txBody>
        </p:sp>
      </p:grpSp>
      <p:sp>
        <p:nvSpPr>
          <p:cNvPr id="106516" name="曲线 3488"/>
          <p:cNvSpPr/>
          <p:nvPr/>
        </p:nvSpPr>
        <p:spPr>
          <a:xfrm>
            <a:off x="3197225" y="2339975"/>
            <a:ext cx="5019675" cy="3556000"/>
          </a:xfrm>
          <a:custGeom>
            <a:avLst/>
            <a:gdLst/>
            <a:ahLst/>
            <a:cxnLst/>
            <a:pathLst>
              <a:path w="21600" h="21600">
                <a:moveTo>
                  <a:pt x="1705" y="12096"/>
                </a:moveTo>
                <a:cubicBezTo>
                  <a:pt x="2691" y="10518"/>
                  <a:pt x="4538" y="6127"/>
                  <a:pt x="7560" y="3916"/>
                </a:cubicBezTo>
                <a:cubicBezTo>
                  <a:pt x="10582" y="1705"/>
                  <a:pt x="14372" y="0"/>
                  <a:pt x="16820" y="1045"/>
                </a:cubicBezTo>
                <a:cubicBezTo>
                  <a:pt x="19269" y="2091"/>
                  <a:pt x="21600" y="5363"/>
                  <a:pt x="19807" y="9144"/>
                </a:cubicBezTo>
                <a:cubicBezTo>
                  <a:pt x="18015" y="12926"/>
                  <a:pt x="11574" y="18289"/>
                  <a:pt x="7858" y="19944"/>
                </a:cubicBezTo>
                <a:cubicBezTo>
                  <a:pt x="4142" y="21600"/>
                  <a:pt x="2459" y="18983"/>
                  <a:pt x="1229" y="17413"/>
                </a:cubicBezTo>
                <a:cubicBezTo>
                  <a:pt x="0" y="15843"/>
                  <a:pt x="1478" y="13107"/>
                  <a:pt x="1705" y="12096"/>
                </a:cubicBezTo>
                <a:close/>
              </a:path>
            </a:pathLst>
          </a:custGeom>
          <a:noFill/>
          <a:ln w="31750" cap="flat" cmpd="sng">
            <a:solidFill>
              <a:srgbClr val="0000CC"/>
            </a:solidFill>
            <a:prstDash val="solid"/>
            <a:round/>
            <a:headEnd type="none" w="med" len="med"/>
            <a:tailEnd type="none" w="med" len="med"/>
          </a:ln>
        </p:spPr>
        <p:txBody>
          <a:bodyPr/>
          <a:p>
            <a:endParaRPr lang="zh-CN" altLang="en-US"/>
          </a:p>
        </p:txBody>
      </p:sp>
      <p:sp>
        <p:nvSpPr>
          <p:cNvPr id="106517" name="曲线 3490"/>
          <p:cNvSpPr/>
          <p:nvPr/>
        </p:nvSpPr>
        <p:spPr>
          <a:xfrm>
            <a:off x="827088" y="2133600"/>
            <a:ext cx="5270500" cy="3487738"/>
          </a:xfrm>
          <a:custGeom>
            <a:avLst/>
            <a:gdLst/>
            <a:ahLst/>
            <a:cxnLst/>
            <a:pathLst>
              <a:path w="21600" h="21600">
                <a:moveTo>
                  <a:pt x="5507" y="0"/>
                </a:moveTo>
                <a:cubicBezTo>
                  <a:pt x="8560" y="2808"/>
                  <a:pt x="18549" y="10524"/>
                  <a:pt x="20074" y="14618"/>
                </a:cubicBezTo>
                <a:cubicBezTo>
                  <a:pt x="21600" y="18713"/>
                  <a:pt x="16842" y="21600"/>
                  <a:pt x="13133" y="20463"/>
                </a:cubicBezTo>
                <a:cubicBezTo>
                  <a:pt x="9424" y="19326"/>
                  <a:pt x="3050" y="13037"/>
                  <a:pt x="1525" y="8943"/>
                </a:cubicBezTo>
                <a:cubicBezTo>
                  <a:pt x="0" y="4849"/>
                  <a:pt x="4479" y="1557"/>
                  <a:pt x="5507" y="0"/>
                </a:cubicBezTo>
                <a:close/>
              </a:path>
            </a:pathLst>
          </a:custGeom>
          <a:noFill/>
          <a:ln w="31750" cap="flat" cmpd="sng">
            <a:solidFill>
              <a:srgbClr val="0000CC"/>
            </a:solidFill>
            <a:prstDash val="solid"/>
            <a:round/>
            <a:headEnd type="none" w="med" len="med"/>
            <a:tailEnd type="none" w="med" len="med"/>
          </a:ln>
        </p:spPr>
        <p:txBody>
          <a:bodyPr/>
          <a:p>
            <a:endParaRPr lang="zh-CN" altLang="en-US"/>
          </a:p>
        </p:txBody>
      </p:sp>
      <p:sp>
        <p:nvSpPr>
          <p:cNvPr id="106518" name="曲线 3494"/>
          <p:cNvSpPr/>
          <p:nvPr/>
        </p:nvSpPr>
        <p:spPr>
          <a:xfrm>
            <a:off x="2593975" y="1193800"/>
            <a:ext cx="3414713" cy="1346200"/>
          </a:xfrm>
          <a:custGeom>
            <a:avLst/>
            <a:gdLst/>
            <a:ahLst/>
            <a:cxnLst/>
            <a:pathLst>
              <a:path w="21600" h="21600">
                <a:moveTo>
                  <a:pt x="0" y="18259"/>
                </a:moveTo>
                <a:cubicBezTo>
                  <a:pt x="2020" y="14318"/>
                  <a:pt x="6831" y="0"/>
                  <a:pt x="11153" y="672"/>
                </a:cubicBezTo>
                <a:cubicBezTo>
                  <a:pt x="15475" y="1344"/>
                  <a:pt x="19511" y="17455"/>
                  <a:pt x="21600" y="21600"/>
                </a:cubicBezTo>
              </a:path>
            </a:pathLst>
          </a:custGeom>
          <a:noFill/>
          <a:ln w="31750" cap="flat" cmpd="sng">
            <a:solidFill>
              <a:srgbClr val="FF0000"/>
            </a:solidFill>
            <a:prstDash val="solid"/>
            <a:round/>
            <a:headEnd type="none" w="med" len="med"/>
            <a:tailEnd type="arrow" w="lg"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6504"/>
                                        </p:tgtEl>
                                        <p:attrNameLst>
                                          <p:attrName>style.visibility</p:attrName>
                                        </p:attrNameLst>
                                      </p:cBhvr>
                                      <p:to>
                                        <p:strVal val="visible"/>
                                      </p:to>
                                    </p:set>
                                    <p:animEffect transition="in" filter="blinds(horizontal)">
                                      <p:cBhvr>
                                        <p:cTn id="7" dur="500"/>
                                        <p:tgtEl>
                                          <p:spTgt spid="10650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64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6517"/>
                                        </p:tgtEl>
                                        <p:attrNameLst>
                                          <p:attrName>style.visibility</p:attrName>
                                        </p:attrNameLst>
                                      </p:cBhvr>
                                      <p:to>
                                        <p:strVal val="visible"/>
                                      </p:to>
                                    </p:set>
                                    <p:animEffect transition="in" filter="blinds(horizontal)">
                                      <p:cBhvr>
                                        <p:cTn id="16" dur="500"/>
                                        <p:tgtEl>
                                          <p:spTgt spid="1065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6516"/>
                                        </p:tgtEl>
                                        <p:attrNameLst>
                                          <p:attrName>style.visibility</p:attrName>
                                        </p:attrNameLst>
                                      </p:cBhvr>
                                      <p:to>
                                        <p:strVal val="visible"/>
                                      </p:to>
                                    </p:set>
                                    <p:animEffect transition="in" filter="blinds(horizontal)">
                                      <p:cBhvr>
                                        <p:cTn id="21" dur="500"/>
                                        <p:tgtEl>
                                          <p:spTgt spid="10651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65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752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752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7524"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7525" name="Rectangle 3"/>
          <p:cNvSpPr>
            <a:spLocks noGrp="1"/>
          </p:cNvSpPr>
          <p:nvPr>
            <p:ph type="body"/>
          </p:nvPr>
        </p:nvSpPr>
        <p:spPr>
          <a:xfrm>
            <a:off x="457200" y="838200"/>
            <a:ext cx="8229600" cy="1295400"/>
          </a:xfrm>
        </p:spPr>
        <p:txBody>
          <a:bodyPr wrap="square" anchor="t"/>
          <a:p>
            <a:pPr lvl="0" eaLnBrk="1" hangingPunct="1">
              <a:lnSpc>
                <a:spcPct val="90000"/>
              </a:lnSpc>
            </a:pPr>
            <a:r>
              <a:rPr lang="en-US" altLang="x-none" sz="3200" dirty="0">
                <a:ea typeface="宋体" panose="02010600030101010101" pitchFamily="2" charset="-122"/>
              </a:rPr>
              <a:t>Rule 1: Inclusion Rule</a:t>
            </a:r>
            <a:endParaRPr lang="en-US" altLang="x-none" sz="3200" dirty="0">
              <a:ea typeface="宋体" panose="02010600030101010101" pitchFamily="2" charset="-122"/>
            </a:endParaRPr>
          </a:p>
          <a:p>
            <a:pPr lvl="1" indent="-285750" eaLnBrk="1" hangingPunct="1">
              <a:lnSpc>
                <a:spcPct val="90000"/>
              </a:lnSpc>
              <a:buNone/>
            </a:pPr>
            <a:r>
              <a:rPr lang="en-US" altLang="x-none" sz="3200" dirty="0">
                <a:ea typeface="宋体" panose="02010600030101010101" pitchFamily="2" charset="-122"/>
              </a:rPr>
              <a:t>If Y</a:t>
            </a:r>
            <a:r>
              <a:rPr lang="en-US" altLang="x-none" sz="3200" dirty="0">
                <a:ea typeface="宋体" panose="02010600030101010101" pitchFamily="2" charset="-122"/>
                <a:sym typeface="Symbol" panose="05050102010706020507" pitchFamily="2" charset="2"/>
              </a:rPr>
              <a:t></a:t>
            </a:r>
            <a:r>
              <a:rPr lang="en-US" altLang="x-none" sz="3200" dirty="0">
                <a:ea typeface="宋体" panose="02010600030101010101" pitchFamily="2" charset="-122"/>
              </a:rPr>
              <a:t>X</a:t>
            </a:r>
            <a:r>
              <a:rPr lang="zh-CN" altLang="en-US" sz="3200" dirty="0">
                <a:ea typeface="宋体" panose="02010600030101010101" pitchFamily="2" charset="-122"/>
              </a:rPr>
              <a:t>，</a:t>
            </a:r>
            <a:r>
              <a:rPr lang="en-US" altLang="x-none" sz="3200" dirty="0">
                <a:ea typeface="宋体" panose="02010600030101010101" pitchFamily="2" charset="-122"/>
              </a:rPr>
              <a:t>then  X → Y</a:t>
            </a:r>
            <a:endParaRPr lang="zh-CN" altLang="en-US" sz="3200" dirty="0">
              <a:ea typeface="宋体" panose="02010600030101010101" pitchFamily="2" charset="-122"/>
            </a:endParaRPr>
          </a:p>
        </p:txBody>
      </p:sp>
      <p:sp>
        <p:nvSpPr>
          <p:cNvPr id="107527" name="Rectangle 4"/>
          <p:cNvSpPr/>
          <p:nvPr/>
        </p:nvSpPr>
        <p:spPr>
          <a:xfrm>
            <a:off x="434975" y="2438400"/>
            <a:ext cx="8458200" cy="3505200"/>
          </a:xfrm>
          <a:prstGeom prst="rect">
            <a:avLst/>
          </a:prstGeom>
          <a:solidFill>
            <a:srgbClr val="FFFFFF"/>
          </a:solidFill>
          <a:ln w="9525">
            <a:noFill/>
          </a:ln>
        </p:spPr>
        <p:txBody>
          <a:bodyPr anchor="t"/>
          <a:p>
            <a:pPr marL="342900" lvl="0" indent="-342900">
              <a:lnSpc>
                <a:spcPct val="120000"/>
              </a:lnSpc>
              <a:spcBef>
                <a:spcPct val="20000"/>
              </a:spcBef>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Proof：</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rPr>
              <a:t>设</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zh-CN" altLang="en-US" sz="2800" b="1" dirty="0">
                <a:solidFill>
                  <a:schemeClr val="accent2"/>
                </a:solidFill>
                <a:latin typeface="Arial" panose="020B0604020202020204" pitchFamily="34" charset="0"/>
                <a:ea typeface="宋体" panose="02010600030101010101" pitchFamily="2" charset="-122"/>
              </a:rPr>
              <a:t>是关系</a:t>
            </a:r>
            <a:r>
              <a:rPr lang="en-US" altLang="x-none" sz="2800" b="1" dirty="0">
                <a:solidFill>
                  <a:schemeClr val="accent2"/>
                </a:solidFill>
                <a:latin typeface="Arial" panose="020B0604020202020204" pitchFamily="34" charset="0"/>
                <a:ea typeface="宋体" panose="02010600030101010101" pitchFamily="2" charset="-122"/>
              </a:rPr>
              <a:t>R</a:t>
            </a:r>
            <a:r>
              <a:rPr lang="zh-CN" altLang="en-US" sz="2800" b="1" dirty="0">
                <a:solidFill>
                  <a:schemeClr val="accent2"/>
                </a:solidFill>
                <a:latin typeface="Arial" panose="020B0604020202020204" pitchFamily="34" charset="0"/>
                <a:ea typeface="宋体" panose="02010600030101010101" pitchFamily="2" charset="-122"/>
              </a:rPr>
              <a:t>中的任意两个元组(</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且它们在属性集</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上的值相等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endParaRPr lang="en-US" altLang="x-none" sz="14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由于</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是</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的子集，即 </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 Y</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endParaRPr lang="en-US" altLang="x-none" sz="14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因此必有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7527"/>
                                        </p:tgtEl>
                                        <p:attrNameLst>
                                          <p:attrName>style.visibility</p:attrName>
                                        </p:attrNameLst>
                                      </p:cBhvr>
                                      <p:to>
                                        <p:strVal val="visible"/>
                                      </p:to>
                                    </p:set>
                                    <p:animEffect transition="in" filter="blinds(horizontal)">
                                      <p:cBhvr>
                                        <p:cTn id="7" dur="500"/>
                                        <p:tgtEl>
                                          <p:spTgt spid="1075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7527">
                                            <p:txEl>
                                              <p:charRg st="0" end="7"/>
                                            </p:txEl>
                                          </p:spTgt>
                                        </p:tgtEl>
                                        <p:attrNameLst>
                                          <p:attrName>style.visibility</p:attrName>
                                        </p:attrNameLst>
                                      </p:cBhvr>
                                      <p:to>
                                        <p:strVal val="visible"/>
                                      </p:to>
                                    </p:set>
                                    <p:animEffect transition="in" filter="blinds(horizontal)">
                                      <p:cBhvr>
                                        <p:cTn id="12" dur="500"/>
                                        <p:tgtEl>
                                          <p:spTgt spid="107527">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7527">
                                            <p:txEl>
                                              <p:charRg st="7" end="69"/>
                                            </p:txEl>
                                          </p:spTgt>
                                        </p:tgtEl>
                                        <p:attrNameLst>
                                          <p:attrName>style.visibility</p:attrName>
                                        </p:attrNameLst>
                                      </p:cBhvr>
                                      <p:to>
                                        <p:strVal val="visible"/>
                                      </p:to>
                                    </p:set>
                                    <p:animEffect transition="in" filter="blinds(horizontal)">
                                      <p:cBhvr>
                                        <p:cTn id="17" dur="500"/>
                                        <p:tgtEl>
                                          <p:spTgt spid="107527">
                                            <p:txEl>
                                              <p:charRg st="7"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7527">
                                            <p:txEl>
                                              <p:charRg st="70" end="86"/>
                                            </p:txEl>
                                          </p:spTgt>
                                        </p:tgtEl>
                                        <p:attrNameLst>
                                          <p:attrName>style.visibility</p:attrName>
                                        </p:attrNameLst>
                                      </p:cBhvr>
                                      <p:to>
                                        <p:strVal val="visible"/>
                                      </p:to>
                                    </p:set>
                                    <p:animEffect transition="in" filter="blinds(horizontal)">
                                      <p:cBhvr>
                                        <p:cTn id="22" dur="500"/>
                                        <p:tgtEl>
                                          <p:spTgt spid="107527">
                                            <p:txEl>
                                              <p:charRg st="70"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7527">
                                            <p:txEl>
                                              <p:charRg st="87" end="105"/>
                                            </p:txEl>
                                          </p:spTgt>
                                        </p:tgtEl>
                                        <p:attrNameLst>
                                          <p:attrName>style.visibility</p:attrName>
                                        </p:attrNameLst>
                                      </p:cBhvr>
                                      <p:to>
                                        <p:strVal val="visible"/>
                                      </p:to>
                                    </p:set>
                                    <p:animEffect transition="in" filter="blinds(horizontal)">
                                      <p:cBhvr>
                                        <p:cTn id="27" dur="500"/>
                                        <p:tgtEl>
                                          <p:spTgt spid="107527">
                                            <p:txEl>
                                              <p:charRg st="87"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7" grpId="0" bldLvl="2"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854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854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854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8549" name="Rectangle 3"/>
          <p:cNvSpPr>
            <a:spLocks noGrp="1"/>
          </p:cNvSpPr>
          <p:nvPr>
            <p:ph type="body"/>
          </p:nvPr>
        </p:nvSpPr>
        <p:spPr>
          <a:xfrm>
            <a:off x="457200" y="838200"/>
            <a:ext cx="8229600" cy="1222375"/>
          </a:xfrm>
        </p:spPr>
        <p:txBody>
          <a:bodyPr wrap="square" anchor="t"/>
          <a:p>
            <a:pPr lvl="0" eaLnBrk="1" hangingPunct="1">
              <a:lnSpc>
                <a:spcPct val="90000"/>
              </a:lnSpc>
            </a:pPr>
            <a:r>
              <a:rPr lang="en-US" altLang="x-none" sz="3200" dirty="0">
                <a:ea typeface="宋体" panose="02010600030101010101" pitchFamily="2" charset="-122"/>
              </a:rPr>
              <a:t>Rule 2: Transitivity Rule</a:t>
            </a:r>
            <a:endParaRPr lang="en-US" altLang="x-none" sz="3200" dirty="0">
              <a:ea typeface="宋体" panose="02010600030101010101" pitchFamily="2" charset="-122"/>
            </a:endParaRPr>
          </a:p>
          <a:p>
            <a:pPr lvl="1" indent="-285750" eaLnBrk="1" hangingPunct="1">
              <a:lnSpc>
                <a:spcPct val="90000"/>
              </a:lnSpc>
              <a:buNone/>
            </a:pPr>
            <a:r>
              <a:rPr lang="en-US" altLang="x-none" sz="3200" dirty="0">
                <a:ea typeface="宋体" panose="02010600030101010101" pitchFamily="2" charset="-122"/>
              </a:rPr>
              <a:t>If X → Y and Y → Z </a:t>
            </a:r>
            <a:r>
              <a:rPr lang="zh-CN" altLang="en-US" sz="3200" dirty="0">
                <a:ea typeface="宋体" panose="02010600030101010101" pitchFamily="2" charset="-122"/>
              </a:rPr>
              <a:t>，</a:t>
            </a:r>
            <a:r>
              <a:rPr lang="en-US" altLang="x-none" sz="3200" dirty="0">
                <a:ea typeface="宋体" panose="02010600030101010101" pitchFamily="2" charset="-122"/>
              </a:rPr>
              <a:t>then  X → Z</a:t>
            </a:r>
            <a:endParaRPr lang="zh-CN" altLang="en-US" sz="3200" dirty="0">
              <a:ea typeface="宋体" panose="02010600030101010101" pitchFamily="2" charset="-122"/>
            </a:endParaRPr>
          </a:p>
        </p:txBody>
      </p:sp>
      <p:sp>
        <p:nvSpPr>
          <p:cNvPr id="108551" name="Rectangle 4"/>
          <p:cNvSpPr/>
          <p:nvPr/>
        </p:nvSpPr>
        <p:spPr>
          <a:xfrm>
            <a:off x="457200" y="2438400"/>
            <a:ext cx="8686800" cy="3505200"/>
          </a:xfrm>
          <a:prstGeom prst="rect">
            <a:avLst/>
          </a:prstGeom>
          <a:solidFill>
            <a:srgbClr val="FFFFFF"/>
          </a:solidFill>
          <a:ln w="9525">
            <a:noFill/>
          </a:ln>
        </p:spPr>
        <p:txBody>
          <a:bodyPr anchor="t"/>
          <a:p>
            <a:pPr marL="342900" lvl="0" indent="-342900">
              <a:lnSpc>
                <a:spcPct val="120000"/>
              </a:lnSpc>
              <a:spcBef>
                <a:spcPct val="20000"/>
              </a:spcBef>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Proof：</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rPr>
              <a:t>设</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R, </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如果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[X] ……………(1)</a:t>
            </a:r>
            <a:endPar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a:spcBef>
                <a:spcPct val="20000"/>
              </a:spcBef>
              <a:buFont typeface="Wingdings" panose="05000000000000000000" pitchFamily="2" charset="2"/>
              <a:buNone/>
            </a:pPr>
            <a:endPar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由(1)及</a:t>
            </a:r>
            <a:r>
              <a:rPr lang="en-US" altLang="x-none" sz="2800" b="1" dirty="0">
                <a:solidFill>
                  <a:schemeClr val="accent2"/>
                </a:solidFill>
                <a:latin typeface="Arial" panose="020B0604020202020204" pitchFamily="34" charset="0"/>
                <a:ea typeface="宋体" panose="02010600030101010101" pitchFamily="2" charset="-122"/>
              </a:rPr>
              <a:t>X→Y</a:t>
            </a:r>
            <a:r>
              <a:rPr lang="zh-CN" altLang="en-US" sz="2800" b="1" dirty="0">
                <a:solidFill>
                  <a:schemeClr val="accent2"/>
                </a:solidFill>
                <a:latin typeface="Arial" panose="020B0604020202020204" pitchFamily="34" charset="0"/>
                <a:ea typeface="宋体" panose="02010600030101010101" pitchFamily="2" charset="-122"/>
              </a:rPr>
              <a:t>得：</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[Y] …………….... (2)</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Font typeface="Wingdings" panose="05000000000000000000" pitchFamily="2" charset="2"/>
              <a:buChar char="§"/>
            </a:pPr>
            <a:endPar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Font typeface="Wingdings" panose="05000000000000000000" pitchFamily="2" charset="2"/>
              <a:buChar char="§"/>
            </a:pP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由(2)及</a:t>
            </a:r>
            <a:r>
              <a:rPr lang="en-US" altLang="x-none" sz="2800" b="1" dirty="0">
                <a:solidFill>
                  <a:schemeClr val="accent2"/>
                </a:solidFill>
                <a:latin typeface="Arial" panose="020B0604020202020204" pitchFamily="34" charset="0"/>
                <a:ea typeface="宋体" panose="02010600030101010101" pitchFamily="2" charset="-122"/>
              </a:rPr>
              <a:t>Y→Z</a:t>
            </a:r>
            <a:r>
              <a:rPr lang="zh-CN" altLang="en-US" sz="2800" b="1" dirty="0">
                <a:solidFill>
                  <a:schemeClr val="accent2"/>
                </a:solidFill>
                <a:latin typeface="Arial" panose="020B0604020202020204" pitchFamily="34" charset="0"/>
                <a:ea typeface="宋体" panose="02010600030101010101" pitchFamily="2" charset="-122"/>
                <a:sym typeface="Symbol" panose="05050102010706020507" pitchFamily="2" charset="2"/>
              </a:rPr>
              <a:t>得：</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[Z] = </a:t>
            </a:r>
            <a:r>
              <a:rPr lang="en-US" altLang="x-none" sz="2800" b="1" dirty="0">
                <a:solidFill>
                  <a:schemeClr val="accent2"/>
                </a:solidFill>
                <a:latin typeface="Arial" panose="020B0604020202020204" pitchFamily="34" charset="0"/>
                <a:ea typeface="宋体" panose="02010600030101010101" pitchFamily="2" charset="-122"/>
              </a:rPr>
              <a:t>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[Z]</a:t>
            </a:r>
            <a:endPar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blinds(horizontal)">
                                      <p:cBhvr>
                                        <p:cTn id="7" dur="500"/>
                                        <p:tgtEl>
                                          <p:spTgt spid="1085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8551">
                                            <p:txEl>
                                              <p:charRg st="0" end="7"/>
                                            </p:txEl>
                                          </p:spTgt>
                                        </p:tgtEl>
                                        <p:attrNameLst>
                                          <p:attrName>style.visibility</p:attrName>
                                        </p:attrNameLst>
                                      </p:cBhvr>
                                      <p:to>
                                        <p:strVal val="visible"/>
                                      </p:to>
                                    </p:set>
                                    <p:animEffect transition="in" filter="blinds(horizontal)">
                                      <p:cBhvr>
                                        <p:cTn id="12" dur="500"/>
                                        <p:tgtEl>
                                          <p:spTgt spid="108551">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8551">
                                            <p:txEl>
                                              <p:charRg st="7" end="48"/>
                                            </p:txEl>
                                          </p:spTgt>
                                        </p:tgtEl>
                                        <p:attrNameLst>
                                          <p:attrName>style.visibility</p:attrName>
                                        </p:attrNameLst>
                                      </p:cBhvr>
                                      <p:to>
                                        <p:strVal val="visible"/>
                                      </p:to>
                                    </p:set>
                                    <p:animEffect transition="in" filter="blinds(horizontal)">
                                      <p:cBhvr>
                                        <p:cTn id="17" dur="500"/>
                                        <p:tgtEl>
                                          <p:spTgt spid="108551">
                                            <p:txEl>
                                              <p:charRg st="7"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8551">
                                            <p:txEl>
                                              <p:charRg st="49" end="87"/>
                                            </p:txEl>
                                          </p:spTgt>
                                        </p:tgtEl>
                                        <p:attrNameLst>
                                          <p:attrName>style.visibility</p:attrName>
                                        </p:attrNameLst>
                                      </p:cBhvr>
                                      <p:to>
                                        <p:strVal val="visible"/>
                                      </p:to>
                                    </p:set>
                                    <p:animEffect transition="in" filter="blinds(horizontal)">
                                      <p:cBhvr>
                                        <p:cTn id="22" dur="500"/>
                                        <p:tgtEl>
                                          <p:spTgt spid="108551">
                                            <p:txEl>
                                              <p:charRg st="49" end="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8551">
                                            <p:txEl>
                                              <p:charRg st="88" end="112"/>
                                            </p:txEl>
                                          </p:spTgt>
                                        </p:tgtEl>
                                        <p:attrNameLst>
                                          <p:attrName>style.visibility</p:attrName>
                                        </p:attrNameLst>
                                      </p:cBhvr>
                                      <p:to>
                                        <p:strVal val="visible"/>
                                      </p:to>
                                    </p:set>
                                    <p:animEffect transition="in" filter="blinds(horizontal)">
                                      <p:cBhvr>
                                        <p:cTn id="27" dur="500"/>
                                        <p:tgtEl>
                                          <p:spTgt spid="108551">
                                            <p:txEl>
                                              <p:charRg st="88"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1" grpId="0" bldLvl="2"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957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0957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09572" name="Rectangle 1026"/>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09573" name="Rectangle 1027"/>
          <p:cNvSpPr>
            <a:spLocks noGrp="1"/>
          </p:cNvSpPr>
          <p:nvPr>
            <p:ph type="body"/>
          </p:nvPr>
        </p:nvSpPr>
        <p:spPr>
          <a:xfrm>
            <a:off x="457200" y="838200"/>
            <a:ext cx="8229600" cy="1152525"/>
          </a:xfrm>
        </p:spPr>
        <p:txBody>
          <a:bodyPr wrap="square" anchor="t"/>
          <a:p>
            <a:pPr lvl="0" eaLnBrk="1" hangingPunct="1">
              <a:lnSpc>
                <a:spcPct val="90000"/>
              </a:lnSpc>
            </a:pPr>
            <a:r>
              <a:rPr lang="en-US" altLang="x-none" sz="3200" dirty="0">
                <a:ea typeface="宋体" panose="02010600030101010101" pitchFamily="2" charset="-122"/>
              </a:rPr>
              <a:t>Rule 3: Augmentation rule</a:t>
            </a:r>
            <a:endParaRPr lang="en-US" altLang="x-none" sz="3200" dirty="0">
              <a:ea typeface="宋体" panose="02010600030101010101" pitchFamily="2" charset="-122"/>
            </a:endParaRPr>
          </a:p>
          <a:p>
            <a:pPr lvl="1" indent="-285750" eaLnBrk="1" hangingPunct="1">
              <a:lnSpc>
                <a:spcPct val="90000"/>
              </a:lnSpc>
              <a:buNone/>
            </a:pPr>
            <a:r>
              <a:rPr lang="en-US" altLang="x-none" sz="3200" dirty="0">
                <a:ea typeface="宋体" panose="02010600030101010101" pitchFamily="2" charset="-122"/>
              </a:rPr>
              <a:t>If X → Y, then  XZ → YZ</a:t>
            </a:r>
            <a:endParaRPr lang="zh-CN" altLang="en-US" sz="3200" dirty="0">
              <a:ea typeface="宋体" panose="02010600030101010101" pitchFamily="2" charset="-122"/>
            </a:endParaRPr>
          </a:p>
        </p:txBody>
      </p:sp>
      <p:sp>
        <p:nvSpPr>
          <p:cNvPr id="109575" name="Rectangle 1028"/>
          <p:cNvSpPr/>
          <p:nvPr/>
        </p:nvSpPr>
        <p:spPr>
          <a:xfrm>
            <a:off x="762000" y="2057400"/>
            <a:ext cx="7772400" cy="4343400"/>
          </a:xfrm>
          <a:prstGeom prst="rect">
            <a:avLst/>
          </a:prstGeom>
          <a:solidFill>
            <a:srgbClr val="FFFFFF"/>
          </a:solidFill>
          <a:ln w="9525">
            <a:noFill/>
          </a:ln>
        </p:spPr>
        <p:txBody>
          <a:bodyPr anchor="t"/>
          <a:p>
            <a:pPr marL="342900" lvl="0" indent="-342900">
              <a:lnSpc>
                <a:spcPct val="120000"/>
              </a:lnSpc>
              <a:spcBef>
                <a:spcPct val="20000"/>
              </a:spcBef>
              <a:buFont typeface="Wingdings" panose="05000000000000000000" pitchFamily="2" charset="2"/>
              <a:buNone/>
            </a:pPr>
            <a:r>
              <a:rPr lang="en-US" altLang="x-none" sz="2800" b="1" dirty="0">
                <a:solidFill>
                  <a:srgbClr val="FF0000"/>
                </a:solidFill>
                <a:latin typeface="Times New Roman" panose="02020603050405020304" pitchFamily="2" charset="0"/>
                <a:ea typeface="宋体" panose="02010600030101010101" pitchFamily="2" charset="-122"/>
              </a:rPr>
              <a:t>Proof：</a:t>
            </a:r>
            <a:endParaRPr lang="en-US" altLang="x-none" sz="2800" b="1" dirty="0">
              <a:solidFill>
                <a:srgbClr val="FF0000"/>
              </a:solidFill>
              <a:latin typeface="Times New Roman" panose="02020603050405020304" pitchFamily="2" charset="0"/>
              <a:ea typeface="宋体" panose="02010600030101010101" pitchFamily="2" charset="-12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宋体" panose="02010600030101010101" pitchFamily="2" charset="-122"/>
              </a:rPr>
              <a:t>设</a:t>
            </a:r>
            <a:r>
              <a:rPr lang="en-US" altLang="x-none" sz="2800" b="1" dirty="0">
                <a:solidFill>
                  <a:schemeClr val="accent2"/>
                </a:solidFill>
                <a:latin typeface="Times New Roman" panose="02020603050405020304" pitchFamily="2" charset="0"/>
                <a:ea typeface="宋体" panose="02010600030101010101" pitchFamily="2" charset="-122"/>
              </a:rPr>
              <a:t> 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R, </a:t>
            </a: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如果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[XZ]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[XZ], </a:t>
            </a: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则：</a:t>
            </a:r>
            <a:endPar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1600200" lvl="3" indent="-228600">
              <a:lnSpc>
                <a:spcPct val="120000"/>
              </a:lnSpc>
              <a:spcBef>
                <a:spcPct val="20000"/>
              </a:spcBef>
              <a:buFont typeface="Wingdings" panose="05000000000000000000" pitchFamily="2" charset="2"/>
              <a:buNone/>
            </a:pP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[X] …………………………(1)</a:t>
            </a:r>
            <a:endPar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1600200" lvl="3" indent="-228600">
              <a:lnSpc>
                <a:spcPct val="120000"/>
              </a:lnSpc>
              <a:spcBef>
                <a:spcPct val="20000"/>
              </a:spcBef>
              <a:buFont typeface="Wingdings" panose="05000000000000000000" pitchFamily="2" charset="2"/>
              <a:buNone/>
            </a:pP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[Z]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[Z] …………………………(2)</a:t>
            </a:r>
            <a:endPar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endParaRPr lang="zh-CN" altLang="en-US" sz="14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由(1)及</a:t>
            </a:r>
            <a:r>
              <a:rPr lang="en-US" altLang="x-none" sz="2800" b="1" dirty="0">
                <a:solidFill>
                  <a:schemeClr val="accent2"/>
                </a:solidFill>
                <a:latin typeface="Times New Roman" panose="02020603050405020304" pitchFamily="2" charset="0"/>
                <a:ea typeface="宋体" panose="02010600030101010101" pitchFamily="2" charset="-122"/>
              </a:rPr>
              <a:t>X</a:t>
            </a:r>
            <a:r>
              <a:rPr lang="en-US" altLang="x-none" sz="2800" b="1" dirty="0">
                <a:solidFill>
                  <a:schemeClr val="accent2"/>
                </a:solidFill>
                <a:latin typeface="宋体" panose="02010600030101010101" pitchFamily="2" charset="-122"/>
                <a:ea typeface="宋体" panose="02010600030101010101" pitchFamily="2" charset="-122"/>
              </a:rPr>
              <a:t>→</a:t>
            </a:r>
            <a:r>
              <a:rPr lang="en-US" altLang="x-none" sz="2800" b="1" dirty="0">
                <a:solidFill>
                  <a:schemeClr val="accent2"/>
                </a:solidFill>
                <a:latin typeface="Times New Roman" panose="02020603050405020304" pitchFamily="2" charset="0"/>
                <a:ea typeface="宋体" panose="02010600030101010101" pitchFamily="2" charset="-122"/>
              </a:rPr>
              <a:t>Y</a:t>
            </a:r>
            <a:r>
              <a:rPr lang="zh-CN" altLang="en-US" sz="2800" b="1" dirty="0">
                <a:solidFill>
                  <a:schemeClr val="accent2"/>
                </a:solidFill>
                <a:latin typeface="Times New Roman" panose="02020603050405020304" pitchFamily="2" charset="0"/>
                <a:ea typeface="宋体" panose="02010600030101010101" pitchFamily="2" charset="-122"/>
              </a:rPr>
              <a:t>得：</a:t>
            </a:r>
            <a:r>
              <a:rPr lang="zh-CN" altLang="en-US" sz="2800" b="1" dirty="0">
                <a:solidFill>
                  <a:srgbClr val="FF0000"/>
                </a:solidFill>
                <a:latin typeface="Times New Roman" panose="02020603050405020304" pitchFamily="2" charset="0"/>
                <a:ea typeface="宋体" panose="02010600030101010101" pitchFamily="2" charset="-122"/>
              </a:rPr>
              <a:t>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 …………(3)</a:t>
            </a:r>
            <a:endPar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endParaRPr lang="zh-CN" altLang="en-US" sz="14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a:p>
            <a:pPr marL="742950" lvl="1" indent="-285750">
              <a:lnSpc>
                <a:spcPct val="120000"/>
              </a:lnSpc>
              <a:spcBef>
                <a:spcPct val="20000"/>
              </a:spcBef>
              <a:buFont typeface="Wingdings" panose="05000000000000000000" pitchFamily="2" charset="2"/>
              <a:buChar char="§"/>
            </a:pPr>
            <a:r>
              <a:rPr lang="zh-CN" altLang="en-US"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由(2)及(3)得：</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1</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[YZ] = </a:t>
            </a:r>
            <a:r>
              <a:rPr lang="en-US" altLang="x-none" sz="2800" b="1" dirty="0">
                <a:solidFill>
                  <a:schemeClr val="accent2"/>
                </a:solidFill>
                <a:latin typeface="Times New Roman" panose="02020603050405020304" pitchFamily="2" charset="0"/>
                <a:ea typeface="宋体" panose="02010600030101010101" pitchFamily="2" charset="-122"/>
              </a:rPr>
              <a:t>t</a:t>
            </a:r>
            <a:r>
              <a:rPr lang="en-US" altLang="x-none" sz="2800" b="1" baseline="-25000" dirty="0">
                <a:solidFill>
                  <a:schemeClr val="accent2"/>
                </a:solidFill>
                <a:latin typeface="Times New Roman" panose="02020603050405020304" pitchFamily="2" charset="0"/>
                <a:ea typeface="宋体" panose="02010600030101010101" pitchFamily="2" charset="-122"/>
              </a:rPr>
              <a:t>2</a:t>
            </a:r>
            <a:r>
              <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rPr>
              <a:t>[YZ]</a:t>
            </a:r>
            <a:endParaRPr lang="en-US" altLang="x-none" sz="2800" b="1" dirty="0">
              <a:solidFill>
                <a:schemeClr val="accent2"/>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575"/>
                                        </p:tgtEl>
                                        <p:attrNameLst>
                                          <p:attrName>style.visibility</p:attrName>
                                        </p:attrNameLst>
                                      </p:cBhvr>
                                      <p:to>
                                        <p:strVal val="visible"/>
                                      </p:to>
                                    </p:set>
                                    <p:animEffect transition="in" filter="blinds(horizontal)">
                                      <p:cBhvr>
                                        <p:cTn id="7" dur="500"/>
                                        <p:tgtEl>
                                          <p:spTgt spid="1095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9575">
                                            <p:txEl>
                                              <p:charRg st="0" end="7"/>
                                            </p:txEl>
                                          </p:spTgt>
                                        </p:tgtEl>
                                        <p:attrNameLst>
                                          <p:attrName>style.visibility</p:attrName>
                                        </p:attrNameLst>
                                      </p:cBhvr>
                                      <p:to>
                                        <p:strVal val="visible"/>
                                      </p:to>
                                    </p:set>
                                    <p:animEffect transition="in" filter="blinds(horizontal)">
                                      <p:cBhvr>
                                        <p:cTn id="12" dur="500"/>
                                        <p:tgtEl>
                                          <p:spTgt spid="109575">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9575">
                                            <p:txEl>
                                              <p:charRg st="7" end="44"/>
                                            </p:txEl>
                                          </p:spTgt>
                                        </p:tgtEl>
                                        <p:attrNameLst>
                                          <p:attrName>style.visibility</p:attrName>
                                        </p:attrNameLst>
                                      </p:cBhvr>
                                      <p:to>
                                        <p:strVal val="visible"/>
                                      </p:to>
                                    </p:set>
                                    <p:animEffect transition="in" filter="blinds(horizontal)">
                                      <p:cBhvr>
                                        <p:cTn id="17" dur="500"/>
                                        <p:tgtEl>
                                          <p:spTgt spid="109575">
                                            <p:txEl>
                                              <p:charRg st="7" end="44"/>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09575">
                                            <p:txEl>
                                              <p:charRg st="44" end="72"/>
                                            </p:txEl>
                                          </p:spTgt>
                                        </p:tgtEl>
                                        <p:attrNameLst>
                                          <p:attrName>style.visibility</p:attrName>
                                        </p:attrNameLst>
                                      </p:cBhvr>
                                      <p:to>
                                        <p:strVal val="visible"/>
                                      </p:to>
                                    </p:set>
                                    <p:animEffect transition="in" filter="blinds(horizontal)">
                                      <p:cBhvr>
                                        <p:cTn id="20" dur="500"/>
                                        <p:tgtEl>
                                          <p:spTgt spid="109575">
                                            <p:txEl>
                                              <p:charRg st="44" end="72"/>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9575">
                                            <p:txEl>
                                              <p:charRg st="72" end="100"/>
                                            </p:txEl>
                                          </p:spTgt>
                                        </p:tgtEl>
                                        <p:attrNameLst>
                                          <p:attrName>style.visibility</p:attrName>
                                        </p:attrNameLst>
                                      </p:cBhvr>
                                      <p:to>
                                        <p:strVal val="visible"/>
                                      </p:to>
                                    </p:set>
                                    <p:animEffect transition="in" filter="blinds(horizontal)">
                                      <p:cBhvr>
                                        <p:cTn id="23" dur="500"/>
                                        <p:tgtEl>
                                          <p:spTgt spid="109575">
                                            <p:txEl>
                                              <p:charRg st="72" end="10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09575">
                                            <p:txEl>
                                              <p:charRg st="101" end="134"/>
                                            </p:txEl>
                                          </p:spTgt>
                                        </p:tgtEl>
                                        <p:attrNameLst>
                                          <p:attrName>style.visibility</p:attrName>
                                        </p:attrNameLst>
                                      </p:cBhvr>
                                      <p:to>
                                        <p:strVal val="visible"/>
                                      </p:to>
                                    </p:set>
                                    <p:animEffect transition="in" filter="blinds(horizontal)">
                                      <p:cBhvr>
                                        <p:cTn id="28" dur="500"/>
                                        <p:tgtEl>
                                          <p:spTgt spid="109575">
                                            <p:txEl>
                                              <p:charRg st="101" end="13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09575">
                                            <p:txEl>
                                              <p:charRg st="135" end="161"/>
                                            </p:txEl>
                                          </p:spTgt>
                                        </p:tgtEl>
                                        <p:attrNameLst>
                                          <p:attrName>style.visibility</p:attrName>
                                        </p:attrNameLst>
                                      </p:cBhvr>
                                      <p:to>
                                        <p:strVal val="visible"/>
                                      </p:to>
                                    </p:set>
                                    <p:animEffect transition="in" filter="blinds(horizontal)">
                                      <p:cBhvr>
                                        <p:cTn id="33" dur="500"/>
                                        <p:tgtEl>
                                          <p:spTgt spid="109575">
                                            <p:txEl>
                                              <p:charRg st="135"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bldLvl="2"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059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059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059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0597" name="Rectangle 3"/>
          <p:cNvSpPr>
            <a:spLocks noGrp="1"/>
          </p:cNvSpPr>
          <p:nvPr>
            <p:ph type="body"/>
          </p:nvPr>
        </p:nvSpPr>
        <p:spPr>
          <a:xfrm>
            <a:off x="107950" y="838200"/>
            <a:ext cx="9035415" cy="5638800"/>
          </a:xfrm>
        </p:spPr>
        <p:txBody>
          <a:bodyPr wrap="square" anchor="t"/>
          <a:p>
            <a:pPr lvl="0" eaLnBrk="1" hangingPunct="1"/>
            <a:r>
              <a:rPr lang="en-US" altLang="x-none" sz="2400" dirty="0">
                <a:ea typeface="宋体" panose="02010600030101010101" pitchFamily="2" charset="-122"/>
              </a:rPr>
              <a:t>Theorem 6.6.8 Some Implications of Armstrong’s (pg. 363)</a:t>
            </a:r>
            <a:endParaRPr lang="en-US" altLang="x-none" sz="2400" dirty="0">
              <a:ea typeface="宋体" panose="02010600030101010101" pitchFamily="2" charset="-122"/>
            </a:endParaRPr>
          </a:p>
          <a:p>
            <a:pPr lvl="0" eaLnBrk="1" hangingPunct="1"/>
            <a:endParaRPr lang="en-US" altLang="x-none" sz="1200" dirty="0">
              <a:ea typeface="宋体" panose="02010600030101010101" pitchFamily="2" charset="-122"/>
            </a:endParaRPr>
          </a:p>
          <a:p>
            <a:pPr lvl="1" indent="-285750" eaLnBrk="1" hangingPunct="1"/>
            <a:r>
              <a:rPr lang="en-US" altLang="x-none" u="sng" dirty="0">
                <a:ea typeface="宋体" panose="02010600030101010101" pitchFamily="2" charset="-122"/>
              </a:rPr>
              <a:t>Rule 4</a:t>
            </a:r>
            <a:r>
              <a:rPr lang="en-US" altLang="x-none" dirty="0">
                <a:ea typeface="宋体" panose="02010600030101010101" pitchFamily="2" charset="-122"/>
              </a:rPr>
              <a:t>: Union Rule </a:t>
            </a:r>
            <a:r>
              <a:rPr lang="zh-CN" altLang="en-US" dirty="0">
                <a:ea typeface="宋体" panose="02010600030101010101" pitchFamily="2" charset="-122"/>
              </a:rPr>
              <a:t>（合并规则）</a:t>
            </a:r>
            <a:endParaRPr lang="zh-CN" altLang="en-US" dirty="0">
              <a:ea typeface="宋体" panose="02010600030101010101" pitchFamily="2" charset="-122"/>
            </a:endParaRPr>
          </a:p>
          <a:p>
            <a:pPr lvl="2" indent="-228600" eaLnBrk="1" hangingPunct="1">
              <a:buNone/>
            </a:pPr>
            <a:r>
              <a:rPr lang="en-US" altLang="x-none" dirty="0">
                <a:ea typeface="宋体" panose="02010600030101010101" pitchFamily="2" charset="-122"/>
              </a:rPr>
              <a:t>If X → Y and X → Z </a:t>
            </a:r>
            <a:r>
              <a:rPr lang="zh-CN" altLang="en-US" dirty="0">
                <a:ea typeface="宋体" panose="02010600030101010101" pitchFamily="2" charset="-122"/>
              </a:rPr>
              <a:t>，</a:t>
            </a:r>
            <a:r>
              <a:rPr lang="en-US" altLang="x-none" dirty="0">
                <a:ea typeface="宋体" panose="02010600030101010101" pitchFamily="2" charset="-122"/>
              </a:rPr>
              <a:t>then  X → YZ</a:t>
            </a:r>
            <a:endParaRPr lang="en-US" altLang="x-none" dirty="0">
              <a:ea typeface="宋体" panose="02010600030101010101" pitchFamily="2" charset="-122"/>
            </a:endParaRPr>
          </a:p>
          <a:p>
            <a:pPr lvl="1" indent="-285750" eaLnBrk="1" hangingPunct="1">
              <a:lnSpc>
                <a:spcPct val="100000"/>
              </a:lnSpc>
              <a:spcBef>
                <a:spcPts val="1200"/>
              </a:spcBef>
              <a:spcAft>
                <a:spcPts val="0"/>
              </a:spcAft>
            </a:pPr>
            <a:r>
              <a:rPr lang="en-US" altLang="x-none" u="sng" dirty="0">
                <a:ea typeface="宋体" panose="02010600030101010101" pitchFamily="2" charset="-122"/>
              </a:rPr>
              <a:t>Rule 5</a:t>
            </a:r>
            <a:r>
              <a:rPr lang="en-US" altLang="x-none" dirty="0">
                <a:ea typeface="宋体" panose="02010600030101010101" pitchFamily="2" charset="-122"/>
              </a:rPr>
              <a:t>: Decomposition Rule </a:t>
            </a:r>
            <a:r>
              <a:rPr lang="zh-CN" altLang="en-US" dirty="0">
                <a:ea typeface="宋体" panose="02010600030101010101" pitchFamily="2" charset="-122"/>
              </a:rPr>
              <a:t>（分解规则）</a:t>
            </a:r>
            <a:endParaRPr lang="zh-CN" altLang="en-US" dirty="0">
              <a:ea typeface="宋体" panose="02010600030101010101" pitchFamily="2" charset="-122"/>
            </a:endParaRPr>
          </a:p>
          <a:p>
            <a:pPr lvl="2" indent="-228600" eaLnBrk="1" hangingPunct="1">
              <a:buNone/>
            </a:pPr>
            <a:r>
              <a:rPr lang="en-US" altLang="x-none" dirty="0">
                <a:ea typeface="宋体" panose="02010600030101010101" pitchFamily="2" charset="-122"/>
              </a:rPr>
              <a:t>If X → YZ，then X → Y</a:t>
            </a:r>
            <a:r>
              <a:rPr lang="zh-CN" altLang="en-US" dirty="0">
                <a:ea typeface="宋体" panose="02010600030101010101" pitchFamily="2" charset="-122"/>
              </a:rPr>
              <a:t>，</a:t>
            </a:r>
            <a:r>
              <a:rPr lang="en-US" altLang="x-none" dirty="0">
                <a:ea typeface="宋体" panose="02010600030101010101" pitchFamily="2" charset="-122"/>
              </a:rPr>
              <a:t>and  X → Z</a:t>
            </a:r>
            <a:endParaRPr lang="en-US" altLang="x-none" dirty="0">
              <a:ea typeface="宋体" panose="02010600030101010101" pitchFamily="2" charset="-122"/>
            </a:endParaRPr>
          </a:p>
          <a:p>
            <a:pPr lvl="2" indent="-228600" eaLnBrk="1" hangingPunct="1">
              <a:buNone/>
            </a:pPr>
            <a:endParaRPr lang="en-US" altLang="x-none" sz="1400" dirty="0">
              <a:ea typeface="宋体" panose="02010600030101010101" pitchFamily="2" charset="-122"/>
            </a:endParaRPr>
          </a:p>
          <a:p>
            <a:pPr lvl="1" indent="-285750" eaLnBrk="1" hangingPunct="1"/>
            <a:r>
              <a:rPr lang="en-US" altLang="x-none" u="sng" dirty="0">
                <a:ea typeface="宋体" panose="02010600030101010101" pitchFamily="2" charset="-122"/>
              </a:rPr>
              <a:t>Rule 6</a:t>
            </a:r>
            <a:r>
              <a:rPr lang="en-US" altLang="x-none" dirty="0">
                <a:ea typeface="宋体" panose="02010600030101010101" pitchFamily="2" charset="-122"/>
              </a:rPr>
              <a:t>: Pseudotransitivity Rule </a:t>
            </a:r>
            <a:r>
              <a:rPr lang="zh-CN" altLang="en-US" dirty="0">
                <a:ea typeface="宋体" panose="02010600030101010101" pitchFamily="2" charset="-122"/>
              </a:rPr>
              <a:t>（伪传递规则）</a:t>
            </a:r>
            <a:endParaRPr lang="zh-CN" altLang="en-US" dirty="0">
              <a:ea typeface="宋体" panose="02010600030101010101" pitchFamily="2" charset="-122"/>
            </a:endParaRPr>
          </a:p>
          <a:p>
            <a:pPr lvl="2" indent="-228600" eaLnBrk="1" hangingPunct="1">
              <a:buNone/>
            </a:pPr>
            <a:r>
              <a:rPr lang="en-US" altLang="x-none" dirty="0">
                <a:ea typeface="宋体" panose="02010600030101010101" pitchFamily="2" charset="-122"/>
              </a:rPr>
              <a:t>If X → Y，and WY → Z，then  XW → Z</a:t>
            </a:r>
            <a:endParaRPr lang="en-US" altLang="x-none" dirty="0">
              <a:ea typeface="宋体" panose="02010600030101010101" pitchFamily="2" charset="-122"/>
            </a:endParaRPr>
          </a:p>
          <a:p>
            <a:pPr lvl="1" indent="-285750" eaLnBrk="1" hangingPunct="1"/>
            <a:r>
              <a:rPr lang="en-US" altLang="x-none" u="sng" dirty="0">
                <a:ea typeface="宋体" panose="02010600030101010101" pitchFamily="2" charset="-122"/>
              </a:rPr>
              <a:t>Rule 7</a:t>
            </a:r>
            <a:r>
              <a:rPr lang="en-US" altLang="x-none" dirty="0">
                <a:ea typeface="宋体" panose="02010600030101010101" pitchFamily="2" charset="-122"/>
              </a:rPr>
              <a:t>: Set accumulation rule </a:t>
            </a:r>
            <a:r>
              <a:rPr lang="zh-CN" altLang="en-US" dirty="0">
                <a:ea typeface="宋体" panose="02010600030101010101" pitchFamily="2" charset="-122"/>
              </a:rPr>
              <a:t>（聚积规则）</a:t>
            </a:r>
            <a:endParaRPr lang="zh-CN" altLang="en-US" dirty="0">
              <a:ea typeface="宋体" panose="02010600030101010101" pitchFamily="2" charset="-122"/>
            </a:endParaRPr>
          </a:p>
          <a:p>
            <a:pPr lvl="2" indent="-228600" eaLnBrk="1" hangingPunct="1">
              <a:buNone/>
            </a:pPr>
            <a:r>
              <a:rPr lang="en-US" altLang="x-none" dirty="0">
                <a:ea typeface="宋体" panose="02010600030101010101" pitchFamily="2" charset="-122"/>
              </a:rPr>
              <a:t>If X → YZ and Z → W，then X → YZW </a:t>
            </a:r>
            <a:endParaRPr lang="en-US" altLang="x-none" dirty="0">
              <a:ea typeface="宋体" panose="02010600030101010101" pitchFamily="2" charset="-122"/>
            </a:endParaRPr>
          </a:p>
        </p:txBody>
      </p:sp>
      <p:sp>
        <p:nvSpPr>
          <p:cNvPr id="3" name="圆角矩形 2"/>
          <p:cNvSpPr/>
          <p:nvPr/>
        </p:nvSpPr>
        <p:spPr>
          <a:xfrm>
            <a:off x="467360" y="1483995"/>
            <a:ext cx="8208645" cy="216027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161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161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162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1621" name="Rectangle 3"/>
          <p:cNvSpPr>
            <a:spLocks noGrp="1"/>
          </p:cNvSpPr>
          <p:nvPr>
            <p:ph type="body"/>
          </p:nvPr>
        </p:nvSpPr>
        <p:spPr>
          <a:xfrm>
            <a:off x="143510" y="694055"/>
            <a:ext cx="8543290" cy="1125220"/>
          </a:xfrm>
        </p:spPr>
        <p:txBody>
          <a:bodyPr wrap="square" anchor="t"/>
          <a:p>
            <a:pPr marL="457200" lvl="0" indent="-457200" eaLnBrk="1" hangingPunct="1">
              <a:lnSpc>
                <a:spcPct val="90000"/>
              </a:lnSpc>
            </a:pPr>
            <a:r>
              <a:rPr lang="en-US" altLang="x-none" sz="3200" dirty="0">
                <a:ea typeface="宋体" panose="02010600030101010101" pitchFamily="2" charset="-122"/>
              </a:rPr>
              <a:t>Rule 4: Union Rule</a:t>
            </a:r>
            <a:endParaRPr lang="en-US" altLang="x-none" sz="3200" dirty="0">
              <a:ea typeface="宋体" panose="02010600030101010101" pitchFamily="2" charset="-122"/>
            </a:endParaRPr>
          </a:p>
          <a:p>
            <a:pPr marL="1371600" lvl="2" indent="-457200" eaLnBrk="1" hangingPunct="1">
              <a:lnSpc>
                <a:spcPct val="90000"/>
              </a:lnSpc>
              <a:buNone/>
            </a:pPr>
            <a:r>
              <a:rPr lang="en-US" altLang="x-none" sz="3200" dirty="0">
                <a:ea typeface="宋体" panose="02010600030101010101" pitchFamily="2" charset="-122"/>
              </a:rPr>
              <a:t>If X → Y and X → Z </a:t>
            </a:r>
            <a:r>
              <a:rPr lang="zh-CN" altLang="en-US" sz="3200" dirty="0">
                <a:ea typeface="宋体" panose="02010600030101010101" pitchFamily="2" charset="-122"/>
              </a:rPr>
              <a:t>，</a:t>
            </a:r>
            <a:r>
              <a:rPr lang="en-US" altLang="x-none" sz="3200" dirty="0">
                <a:ea typeface="宋体" panose="02010600030101010101" pitchFamily="2" charset="-122"/>
              </a:rPr>
              <a:t>then  X → YZ</a:t>
            </a:r>
            <a:endParaRPr lang="en-US" altLang="x-none" sz="3200" dirty="0">
              <a:ea typeface="宋体" panose="02010600030101010101" pitchFamily="2" charset="-122"/>
            </a:endParaRPr>
          </a:p>
        </p:txBody>
      </p:sp>
      <p:sp>
        <p:nvSpPr>
          <p:cNvPr id="111623" name="Rectangle 4"/>
          <p:cNvSpPr/>
          <p:nvPr/>
        </p:nvSpPr>
        <p:spPr>
          <a:xfrm>
            <a:off x="142875" y="1981200"/>
            <a:ext cx="8893175" cy="518160"/>
          </a:xfrm>
          <a:prstGeom prst="rect">
            <a:avLst/>
          </a:prstGeom>
          <a:noFill/>
          <a:ln w="9525">
            <a:noFill/>
          </a:ln>
        </p:spPr>
        <p:txBody>
          <a:bodyPr anchor="t">
            <a:spAutoFit/>
          </a:bodyPr>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216000" y="2736000"/>
          <a:ext cx="1931969" cy="540000"/>
        </p:xfrm>
        <a:graphic>
          <a:graphicData uri="http://schemas.openxmlformats.org/presentationml/2006/ole">
            <mc:AlternateContent xmlns:mc="http://schemas.openxmlformats.org/markup-compatibility/2006">
              <mc:Choice xmlns:v="urn:schemas-microsoft-com:vml" Requires="v">
                <p:oleObj spid="_x0000_s1025" name="" r:id="rId1" imgW="545465" imgH="152400" progId="Equation.KSEE3">
                  <p:embed/>
                </p:oleObj>
              </mc:Choice>
              <mc:Fallback>
                <p:oleObj name="" r:id="rId1" imgW="545465" imgH="152400" progId="Equation.KSEE3">
                  <p:embed/>
                  <p:pic>
                    <p:nvPicPr>
                      <p:cNvPr id="0" name="图片 1024"/>
                      <p:cNvPicPr/>
                      <p:nvPr/>
                    </p:nvPicPr>
                    <p:blipFill>
                      <a:blip r:embed="rId2"/>
                      <a:stretch>
                        <a:fillRect/>
                      </a:stretch>
                    </p:blipFill>
                    <p:spPr>
                      <a:xfrm>
                        <a:off x="216000" y="2736000"/>
                        <a:ext cx="1931969" cy="540000"/>
                      </a:xfrm>
                      <a:prstGeom prst="rect">
                        <a:avLst/>
                      </a:prstGeom>
                    </p:spPr>
                  </p:pic>
                </p:oleObj>
              </mc:Fallback>
            </mc:AlternateContent>
          </a:graphicData>
        </a:graphic>
      </p:graphicFrame>
      <p:sp>
        <p:nvSpPr>
          <p:cNvPr id="3" name="右箭头 2"/>
          <p:cNvSpPr/>
          <p:nvPr/>
        </p:nvSpPr>
        <p:spPr>
          <a:xfrm>
            <a:off x="2243455" y="2628245"/>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Augmentation</a:t>
            </a:r>
            <a:endParaRPr lang="en-US" altLang="zh-CN" sz="2000">
              <a:solidFill>
                <a:srgbClr val="FF0000"/>
              </a:solidFill>
            </a:endParaRPr>
          </a:p>
        </p:txBody>
      </p:sp>
      <p:graphicFrame>
        <p:nvGraphicFramePr>
          <p:cNvPr id="4" name="对象 3">
            <a:hlinkClick r:id="" action="ppaction://ole?verb="/>
          </p:cNvPr>
          <p:cNvGraphicFramePr>
            <a:graphicFrameLocks noChangeAspect="1"/>
          </p:cNvGraphicFramePr>
          <p:nvPr/>
        </p:nvGraphicFramePr>
        <p:xfrm>
          <a:off x="4390297" y="2700000"/>
          <a:ext cx="2115185" cy="539750"/>
        </p:xfrm>
        <a:graphic>
          <a:graphicData uri="http://schemas.openxmlformats.org/presentationml/2006/ole">
            <mc:AlternateContent xmlns:mc="http://schemas.openxmlformats.org/markup-compatibility/2006">
              <mc:Choice xmlns:v="urn:schemas-microsoft-com:vml" Requires="v">
                <p:oleObj spid="_x0000_s1026" name="" r:id="rId3" imgW="596900" imgH="152400" progId="Equation.KSEE3">
                  <p:embed/>
                </p:oleObj>
              </mc:Choice>
              <mc:Fallback>
                <p:oleObj name="" r:id="rId3" imgW="596900" imgH="152400" progId="Equation.KSEE3">
                  <p:embed/>
                  <p:pic>
                    <p:nvPicPr>
                      <p:cNvPr id="0" name="图片 1025"/>
                      <p:cNvPicPr/>
                      <p:nvPr/>
                    </p:nvPicPr>
                    <p:blipFill>
                      <a:blip r:embed="rId4"/>
                      <a:stretch>
                        <a:fillRect/>
                      </a:stretch>
                    </p:blipFill>
                    <p:spPr>
                      <a:xfrm>
                        <a:off x="4390297" y="2700000"/>
                        <a:ext cx="2115185" cy="539750"/>
                      </a:xfrm>
                      <a:prstGeom prst="rect">
                        <a:avLst/>
                      </a:prstGeom>
                    </p:spPr>
                  </p:pic>
                </p:oleObj>
              </mc:Fallback>
            </mc:AlternateContent>
          </a:graphicData>
        </a:graphic>
      </p:graphicFrame>
      <p:sp>
        <p:nvSpPr>
          <p:cNvPr id="5" name="右箭头 4"/>
          <p:cNvSpPr/>
          <p:nvPr/>
        </p:nvSpPr>
        <p:spPr>
          <a:xfrm>
            <a:off x="2200275" y="3528245"/>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Augmentation</a:t>
            </a:r>
            <a:endParaRPr lang="en-US" altLang="zh-CN" sz="2000">
              <a:solidFill>
                <a:srgbClr val="FF0000"/>
              </a:solidFill>
            </a:endParaRPr>
          </a:p>
        </p:txBody>
      </p:sp>
      <p:sp>
        <p:nvSpPr>
          <p:cNvPr id="6" name="右箭头 5"/>
          <p:cNvSpPr/>
          <p:nvPr/>
        </p:nvSpPr>
        <p:spPr>
          <a:xfrm>
            <a:off x="5124450" y="4428880"/>
            <a:ext cx="1548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Transitivity</a:t>
            </a:r>
            <a:endParaRPr lang="en-US" altLang="zh-CN" sz="2000">
              <a:solidFill>
                <a:srgbClr val="FF0000"/>
              </a:solidFill>
            </a:endParaRPr>
          </a:p>
        </p:txBody>
      </p:sp>
      <p:graphicFrame>
        <p:nvGraphicFramePr>
          <p:cNvPr id="7" name="对象 6">
            <a:hlinkClick r:id="" action="ppaction://ole?verb="/>
          </p:cNvPr>
          <p:cNvGraphicFramePr>
            <a:graphicFrameLocks noChangeAspect="1"/>
          </p:cNvGraphicFramePr>
          <p:nvPr/>
        </p:nvGraphicFramePr>
        <p:xfrm>
          <a:off x="216000" y="3636000"/>
          <a:ext cx="1978834" cy="540000"/>
        </p:xfrm>
        <a:graphic>
          <a:graphicData uri="http://schemas.openxmlformats.org/presentationml/2006/ole">
            <mc:AlternateContent xmlns:mc="http://schemas.openxmlformats.org/markup-compatibility/2006">
              <mc:Choice xmlns:v="urn:schemas-microsoft-com:vml" Requires="v">
                <p:oleObj spid="_x0000_s8" name="" r:id="rId5" imgW="558800" imgH="152400" progId="Equation.KSEE3">
                  <p:embed/>
                </p:oleObj>
              </mc:Choice>
              <mc:Fallback>
                <p:oleObj name="" r:id="rId5" imgW="558800" imgH="152400" progId="Equation.KSEE3">
                  <p:embed/>
                  <p:pic>
                    <p:nvPicPr>
                      <p:cNvPr id="0" name="图片 1024"/>
                      <p:cNvPicPr/>
                      <p:nvPr/>
                    </p:nvPicPr>
                    <p:blipFill>
                      <a:blip r:embed="rId6"/>
                      <a:stretch>
                        <a:fillRect/>
                      </a:stretch>
                    </p:blipFill>
                    <p:spPr>
                      <a:xfrm>
                        <a:off x="216000" y="3636000"/>
                        <a:ext cx="1978834" cy="5400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359500" y="3600000"/>
          <a:ext cx="1932940" cy="539750"/>
        </p:xfrm>
        <a:graphic>
          <a:graphicData uri="http://schemas.openxmlformats.org/presentationml/2006/ole">
            <mc:AlternateContent xmlns:mc="http://schemas.openxmlformats.org/markup-compatibility/2006">
              <mc:Choice xmlns:v="urn:schemas-microsoft-com:vml" Requires="v">
                <p:oleObj spid="_x0000_s10" name="" r:id="rId7" imgW="545465" imgH="152400" progId="Equation.KSEE3">
                  <p:embed/>
                </p:oleObj>
              </mc:Choice>
              <mc:Fallback>
                <p:oleObj name="" r:id="rId7" imgW="545465" imgH="152400" progId="Equation.KSEE3">
                  <p:embed/>
                  <p:pic>
                    <p:nvPicPr>
                      <p:cNvPr id="0" name="图片 1025"/>
                      <p:cNvPicPr/>
                      <p:nvPr/>
                    </p:nvPicPr>
                    <p:blipFill>
                      <a:blip r:embed="rId8"/>
                      <a:stretch>
                        <a:fillRect/>
                      </a:stretch>
                    </p:blipFill>
                    <p:spPr>
                      <a:xfrm>
                        <a:off x="4359500" y="3600000"/>
                        <a:ext cx="1932940" cy="53975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6505793" y="2663805"/>
          <a:ext cx="2396160" cy="576000"/>
        </p:xfrm>
        <a:graphic>
          <a:graphicData uri="http://schemas.openxmlformats.org/presentationml/2006/ole">
            <mc:AlternateContent xmlns:mc="http://schemas.openxmlformats.org/markup-compatibility/2006">
              <mc:Choice xmlns:v="urn:schemas-microsoft-com:vml" Requires="v">
                <p:oleObj spid="_x0000_s12" name="" r:id="rId9" imgW="685800" imgH="165100" progId="Equation.KSEE3">
                  <p:embed/>
                </p:oleObj>
              </mc:Choice>
              <mc:Fallback>
                <p:oleObj name="" r:id="rId9" imgW="685800" imgH="165100" progId="Equation.KSEE3">
                  <p:embed/>
                  <p:pic>
                    <p:nvPicPr>
                      <p:cNvPr id="0" name="图片 1025"/>
                      <p:cNvPicPr/>
                      <p:nvPr/>
                    </p:nvPicPr>
                    <p:blipFill>
                      <a:blip r:embed="rId10"/>
                      <a:stretch>
                        <a:fillRect/>
                      </a:stretch>
                    </p:blipFill>
                    <p:spPr>
                      <a:xfrm>
                        <a:off x="6505793" y="2663805"/>
                        <a:ext cx="2396160" cy="57600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16000" y="4500000"/>
          <a:ext cx="4698970" cy="540000"/>
        </p:xfrm>
        <a:graphic>
          <a:graphicData uri="http://schemas.openxmlformats.org/presentationml/2006/ole">
            <mc:AlternateContent xmlns:mc="http://schemas.openxmlformats.org/markup-compatibility/2006">
              <mc:Choice xmlns:v="urn:schemas-microsoft-com:vml" Requires="v">
                <p:oleObj spid="_x0000_s14" name="" r:id="rId11" imgW="1435100" imgH="165100" progId="Equation.KSEE3">
                  <p:embed/>
                </p:oleObj>
              </mc:Choice>
              <mc:Fallback>
                <p:oleObj name="" r:id="rId11" imgW="1435100" imgH="165100" progId="Equation.KSEE3">
                  <p:embed/>
                  <p:pic>
                    <p:nvPicPr>
                      <p:cNvPr id="0" name="图片 1024"/>
                      <p:cNvPicPr/>
                      <p:nvPr/>
                    </p:nvPicPr>
                    <p:blipFill>
                      <a:blip r:embed="rId12"/>
                      <a:stretch>
                        <a:fillRect/>
                      </a:stretch>
                    </p:blipFill>
                    <p:spPr>
                      <a:xfrm>
                        <a:off x="216000" y="4500000"/>
                        <a:ext cx="4698970" cy="5400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822030" y="4500000"/>
          <a:ext cx="1710690" cy="539750"/>
        </p:xfrm>
        <a:graphic>
          <a:graphicData uri="http://schemas.openxmlformats.org/presentationml/2006/ole">
            <mc:AlternateContent xmlns:mc="http://schemas.openxmlformats.org/markup-compatibility/2006">
              <mc:Choice xmlns:v="urn:schemas-microsoft-com:vml" Requires="v">
                <p:oleObj spid="_x0000_s16" name="" r:id="rId13" imgW="482600" imgH="152400" progId="Equation.KSEE3">
                  <p:embed/>
                </p:oleObj>
              </mc:Choice>
              <mc:Fallback>
                <p:oleObj name="" r:id="rId13" imgW="482600" imgH="152400" progId="Equation.KSEE3">
                  <p:embed/>
                  <p:pic>
                    <p:nvPicPr>
                      <p:cNvPr id="0" name="图片 1025"/>
                      <p:cNvPicPr/>
                      <p:nvPr/>
                    </p:nvPicPr>
                    <p:blipFill>
                      <a:blip r:embed="rId14"/>
                      <a:stretch>
                        <a:fillRect/>
                      </a:stretch>
                    </p:blipFill>
                    <p:spPr>
                      <a:xfrm>
                        <a:off x="6822030" y="4500000"/>
                        <a:ext cx="1710690" cy="539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charRg st="0" end="8"/>
                                            </p:txEl>
                                          </p:spTgt>
                                        </p:tgtEl>
                                        <p:attrNameLst>
                                          <p:attrName>style.visibility</p:attrName>
                                        </p:attrNameLst>
                                      </p:cBhvr>
                                      <p:to>
                                        <p:strVal val="visible"/>
                                      </p:to>
                                    </p:set>
                                    <p:animEffect transition="in" filter="blinds(horizontal)">
                                      <p:cBhvr>
                                        <p:cTn id="7" dur="500"/>
                                        <p:tgtEl>
                                          <p:spTgt spid="11162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fmla="">
                                          <p:val>
                                            <p:strVal val="#ppt_x-#ppt_w/2"/>
                                          </p:val>
                                        </p:tav>
                                        <p:tav tm="100000" fmla="">
                                          <p:val>
                                            <p:strVal val="#ppt_x"/>
                                          </p:val>
                                        </p:tav>
                                      </p:tavLst>
                                    </p:anim>
                                    <p:anim calcmode="lin" valueType="num">
                                      <p:cBhvr additive="base">
                                        <p:cTn id="13" dur="500" fill="hold"/>
                                        <p:tgtEl>
                                          <p:spTgt spid="2"/>
                                        </p:tgtEl>
                                        <p:attrNameLst>
                                          <p:attrName>ppt_y</p:attrName>
                                        </p:attrNameLst>
                                      </p:cBhvr>
                                      <p:tavLst>
                                        <p:tav tm="0" fmla="">
                                          <p:val>
                                            <p:strVal val="#ppt_y"/>
                                          </p:val>
                                        </p:tav>
                                        <p:tav tm="100000" fmla="">
                                          <p:val>
                                            <p:strVal val="#ppt_y"/>
                                          </p:val>
                                        </p:tav>
                                      </p:tavLst>
                                    </p:anim>
                                    <p:anim calcmode="lin" valueType="num">
                                      <p:cBhvr additive="base">
                                        <p:cTn id="14" dur="500" fill="hold"/>
                                        <p:tgtEl>
                                          <p:spTgt spid="2"/>
                                        </p:tgtEl>
                                        <p:attrNameLst>
                                          <p:attrName>ppt_w</p:attrName>
                                        </p:attrNameLst>
                                      </p:cBhvr>
                                      <p:tavLst>
                                        <p:tav tm="0" fmla="">
                                          <p:val>
                                            <p:fltVal val="0.000000"/>
                                          </p:val>
                                        </p:tav>
                                        <p:tav tm="100000" fmla="">
                                          <p:val>
                                            <p:strVal val="#ppt_w"/>
                                          </p:val>
                                        </p:tav>
                                      </p:tavLst>
                                    </p:anim>
                                    <p:anim calcmode="lin" valueType="num">
                                      <p:cBhvr additive="base">
                                        <p:cTn id="15" dur="500" fill="hold"/>
                                        <p:tgtEl>
                                          <p:spTgt spid="2"/>
                                        </p:tgtEl>
                                        <p:attrNameLst>
                                          <p:attrName>ppt_h</p:attrName>
                                        </p:attrNameLst>
                                      </p:cBhvr>
                                      <p:tavLst>
                                        <p:tav tm="0" fmla="">
                                          <p:val>
                                            <p:strVal val="#ppt_h"/>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fmla="">
                                          <p:val>
                                            <p:strVal val="#ppt_x-#ppt_w/2"/>
                                          </p:val>
                                        </p:tav>
                                        <p:tav tm="100000" fmla="">
                                          <p:val>
                                            <p:strVal val="#ppt_x"/>
                                          </p:val>
                                        </p:tav>
                                      </p:tavLst>
                                    </p:anim>
                                    <p:anim calcmode="lin" valueType="num">
                                      <p:cBhvr additive="base">
                                        <p:cTn id="21" dur="500" fill="hold"/>
                                        <p:tgtEl>
                                          <p:spTgt spid="3"/>
                                        </p:tgtEl>
                                        <p:attrNameLst>
                                          <p:attrName>ppt_y</p:attrName>
                                        </p:attrNameLst>
                                      </p:cBhvr>
                                      <p:tavLst>
                                        <p:tav tm="0" fmla="">
                                          <p:val>
                                            <p:strVal val="#ppt_y"/>
                                          </p:val>
                                        </p:tav>
                                        <p:tav tm="100000" fmla="">
                                          <p:val>
                                            <p:strVal val="#ppt_y"/>
                                          </p:val>
                                        </p:tav>
                                      </p:tavLst>
                                    </p:anim>
                                    <p:anim calcmode="lin" valueType="num">
                                      <p:cBhvr additive="base">
                                        <p:cTn id="22" dur="500" fill="hold"/>
                                        <p:tgtEl>
                                          <p:spTgt spid="3"/>
                                        </p:tgtEl>
                                        <p:attrNameLst>
                                          <p:attrName>ppt_w</p:attrName>
                                        </p:attrNameLst>
                                      </p:cBhvr>
                                      <p:tavLst>
                                        <p:tav tm="0" fmla="">
                                          <p:val>
                                            <p:fltVal val="0.000000"/>
                                          </p:val>
                                        </p:tav>
                                        <p:tav tm="100000" fmla="">
                                          <p:val>
                                            <p:strVal val="#ppt_w"/>
                                          </p:val>
                                        </p:tav>
                                      </p:tavLst>
                                    </p:anim>
                                    <p:anim calcmode="lin" valueType="num">
                                      <p:cBhvr additive="base">
                                        <p:cTn id="23" dur="500" fill="hold"/>
                                        <p:tgtEl>
                                          <p:spTgt spid="3"/>
                                        </p:tgtEl>
                                        <p:attrNameLst>
                                          <p:attrName>ppt_h</p:attrName>
                                        </p:attrNameLst>
                                      </p:cBhvr>
                                      <p:tavLst>
                                        <p:tav tm="0" fmla="">
                                          <p:val>
                                            <p:strVal val="#ppt_h"/>
                                          </p:val>
                                        </p:tav>
                                        <p:tav tm="100000" fmla="">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fmla="">
                                          <p:val>
                                            <p:strVal val="#ppt_x-#ppt_w/2"/>
                                          </p:val>
                                        </p:tav>
                                        <p:tav tm="100000" fmla="">
                                          <p:val>
                                            <p:strVal val="#ppt_x"/>
                                          </p:val>
                                        </p:tav>
                                      </p:tavLst>
                                    </p:anim>
                                    <p:anim calcmode="lin" valueType="num">
                                      <p:cBhvr additive="base">
                                        <p:cTn id="29" dur="500" fill="hold"/>
                                        <p:tgtEl>
                                          <p:spTgt spid="4"/>
                                        </p:tgtEl>
                                        <p:attrNameLst>
                                          <p:attrName>ppt_y</p:attrName>
                                        </p:attrNameLst>
                                      </p:cBhvr>
                                      <p:tavLst>
                                        <p:tav tm="0" fmla="">
                                          <p:val>
                                            <p:strVal val="#ppt_y"/>
                                          </p:val>
                                        </p:tav>
                                        <p:tav tm="100000" fmla="">
                                          <p:val>
                                            <p:strVal val="#ppt_y"/>
                                          </p:val>
                                        </p:tav>
                                      </p:tavLst>
                                    </p:anim>
                                    <p:anim calcmode="lin" valueType="num">
                                      <p:cBhvr additive="base">
                                        <p:cTn id="30" dur="500" fill="hold"/>
                                        <p:tgtEl>
                                          <p:spTgt spid="4"/>
                                        </p:tgtEl>
                                        <p:attrNameLst>
                                          <p:attrName>ppt_w</p:attrName>
                                        </p:attrNameLst>
                                      </p:cBhvr>
                                      <p:tavLst>
                                        <p:tav tm="0" fmla="">
                                          <p:val>
                                            <p:fltVal val="0.000000"/>
                                          </p:val>
                                        </p:tav>
                                        <p:tav tm="100000" fmla="">
                                          <p:val>
                                            <p:strVal val="#ppt_w"/>
                                          </p:val>
                                        </p:tav>
                                      </p:tavLst>
                                    </p:anim>
                                    <p:anim calcmode="lin" valueType="num">
                                      <p:cBhvr additive="base">
                                        <p:cTn id="31" dur="500" fill="hold"/>
                                        <p:tgtEl>
                                          <p:spTgt spid="4"/>
                                        </p:tgtEl>
                                        <p:attrNameLst>
                                          <p:attrName>ppt_h</p:attrName>
                                        </p:attrNameLst>
                                      </p:cBhvr>
                                      <p:tavLst>
                                        <p:tav tm="0" fmla="">
                                          <p:val>
                                            <p:strVal val="#ppt_h"/>
                                          </p:val>
                                        </p:tav>
                                        <p:tav tm="100000" fmla="">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additive="base">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fmla="">
                                          <p:val>
                                            <p:strVal val="#ppt_x-#ppt_w/2"/>
                                          </p:val>
                                        </p:tav>
                                        <p:tav tm="100000" fmla="">
                                          <p:val>
                                            <p:strVal val="#ppt_x"/>
                                          </p:val>
                                        </p:tav>
                                      </p:tavLst>
                                    </p:anim>
                                    <p:anim calcmode="lin" valueType="num">
                                      <p:cBhvr additive="base">
                                        <p:cTn id="37" dur="500" fill="hold"/>
                                        <p:tgtEl>
                                          <p:spTgt spid="11"/>
                                        </p:tgtEl>
                                        <p:attrNameLst>
                                          <p:attrName>ppt_y</p:attrName>
                                        </p:attrNameLst>
                                      </p:cBhvr>
                                      <p:tavLst>
                                        <p:tav tm="0" fmla="">
                                          <p:val>
                                            <p:strVal val="#ppt_y"/>
                                          </p:val>
                                        </p:tav>
                                        <p:tav tm="100000" fmla="">
                                          <p:val>
                                            <p:strVal val="#ppt_y"/>
                                          </p:val>
                                        </p:tav>
                                      </p:tavLst>
                                    </p:anim>
                                    <p:anim calcmode="lin" valueType="num">
                                      <p:cBhvr additive="base">
                                        <p:cTn id="38" dur="500" fill="hold"/>
                                        <p:tgtEl>
                                          <p:spTgt spid="11"/>
                                        </p:tgtEl>
                                        <p:attrNameLst>
                                          <p:attrName>ppt_w</p:attrName>
                                        </p:attrNameLst>
                                      </p:cBhvr>
                                      <p:tavLst>
                                        <p:tav tm="0" fmla="">
                                          <p:val>
                                            <p:fltVal val="0.000000"/>
                                          </p:val>
                                        </p:tav>
                                        <p:tav tm="100000" fmla="">
                                          <p:val>
                                            <p:strVal val="#ppt_w"/>
                                          </p:val>
                                        </p:tav>
                                      </p:tavLst>
                                    </p:anim>
                                    <p:anim calcmode="lin" valueType="num">
                                      <p:cBhvr additive="base">
                                        <p:cTn id="39" dur="500" fill="hold"/>
                                        <p:tgtEl>
                                          <p:spTgt spid="11"/>
                                        </p:tgtEl>
                                        <p:attrNameLst>
                                          <p:attrName>ppt_h</p:attrName>
                                        </p:attrNameLst>
                                      </p:cBhvr>
                                      <p:tavLst>
                                        <p:tav tm="0" fmla="">
                                          <p:val>
                                            <p:strVal val="#ppt_h"/>
                                          </p:val>
                                        </p:tav>
                                        <p:tav tm="100000" fmla="">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additive="base">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fmla="">
                                          <p:val>
                                            <p:strVal val="#ppt_x-#ppt_w/2"/>
                                          </p:val>
                                        </p:tav>
                                        <p:tav tm="100000" fmla="">
                                          <p:val>
                                            <p:strVal val="#ppt_x"/>
                                          </p:val>
                                        </p:tav>
                                      </p:tavLst>
                                    </p:anim>
                                    <p:anim calcmode="lin" valueType="num">
                                      <p:cBhvr additive="base">
                                        <p:cTn id="45" dur="500" fill="hold"/>
                                        <p:tgtEl>
                                          <p:spTgt spid="7"/>
                                        </p:tgtEl>
                                        <p:attrNameLst>
                                          <p:attrName>ppt_y</p:attrName>
                                        </p:attrNameLst>
                                      </p:cBhvr>
                                      <p:tavLst>
                                        <p:tav tm="0" fmla="">
                                          <p:val>
                                            <p:strVal val="#ppt_y"/>
                                          </p:val>
                                        </p:tav>
                                        <p:tav tm="100000" fmla="">
                                          <p:val>
                                            <p:strVal val="#ppt_y"/>
                                          </p:val>
                                        </p:tav>
                                      </p:tavLst>
                                    </p:anim>
                                    <p:anim calcmode="lin" valueType="num">
                                      <p:cBhvr additive="base">
                                        <p:cTn id="46" dur="500" fill="hold"/>
                                        <p:tgtEl>
                                          <p:spTgt spid="7"/>
                                        </p:tgtEl>
                                        <p:attrNameLst>
                                          <p:attrName>ppt_w</p:attrName>
                                        </p:attrNameLst>
                                      </p:cBhvr>
                                      <p:tavLst>
                                        <p:tav tm="0" fmla="">
                                          <p:val>
                                            <p:fltVal val="0.000000"/>
                                          </p:val>
                                        </p:tav>
                                        <p:tav tm="100000" fmla="">
                                          <p:val>
                                            <p:strVal val="#ppt_w"/>
                                          </p:val>
                                        </p:tav>
                                      </p:tavLst>
                                    </p:anim>
                                    <p:anim calcmode="lin" valueType="num">
                                      <p:cBhvr additive="base">
                                        <p:cTn id="47" dur="500" fill="hold"/>
                                        <p:tgtEl>
                                          <p:spTgt spid="7"/>
                                        </p:tgtEl>
                                        <p:attrNameLst>
                                          <p:attrName>ppt_h</p:attrName>
                                        </p:attrNameLst>
                                      </p:cBhvr>
                                      <p:tavLst>
                                        <p:tav tm="0" fmla="">
                                          <p:val>
                                            <p:strVal val="#ppt_h"/>
                                          </p:val>
                                        </p:tav>
                                        <p:tav tm="100000" fmla="">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additive="base">
                                        <p:cTn id="51" dur="1" fill="hold">
                                          <p:stCondLst>
                                            <p:cond delay="0"/>
                                          </p:stCondLst>
                                        </p:cTn>
                                        <p:tgtEl>
                                          <p:spTgt spid="5"/>
                                        </p:tgtEl>
                                        <p:attrNameLst>
                                          <p:attrName>style.visibility</p:attrName>
                                        </p:attrNameLst>
                                      </p:cBhvr>
                                      <p:to>
                                        <p:strVal val="visible"/>
                                      </p:to>
                                    </p:set>
                                    <p:anim calcmode="lin" valueType="num">
                                      <p:cBhvr additive="base">
                                        <p:cTn id="52" dur="500" fill="hold"/>
                                        <p:tgtEl>
                                          <p:spTgt spid="5"/>
                                        </p:tgtEl>
                                        <p:attrNameLst>
                                          <p:attrName>ppt_x</p:attrName>
                                        </p:attrNameLst>
                                      </p:cBhvr>
                                      <p:tavLst>
                                        <p:tav tm="0" fmla="">
                                          <p:val>
                                            <p:strVal val="#ppt_x-#ppt_w/2"/>
                                          </p:val>
                                        </p:tav>
                                        <p:tav tm="100000" fmla="">
                                          <p:val>
                                            <p:strVal val="#ppt_x"/>
                                          </p:val>
                                        </p:tav>
                                      </p:tavLst>
                                    </p:anim>
                                    <p:anim calcmode="lin" valueType="num">
                                      <p:cBhvr additive="base">
                                        <p:cTn id="53" dur="500" fill="hold"/>
                                        <p:tgtEl>
                                          <p:spTgt spid="5"/>
                                        </p:tgtEl>
                                        <p:attrNameLst>
                                          <p:attrName>ppt_y</p:attrName>
                                        </p:attrNameLst>
                                      </p:cBhvr>
                                      <p:tavLst>
                                        <p:tav tm="0" fmla="">
                                          <p:val>
                                            <p:strVal val="#ppt_y"/>
                                          </p:val>
                                        </p:tav>
                                        <p:tav tm="100000" fmla="">
                                          <p:val>
                                            <p:strVal val="#ppt_y"/>
                                          </p:val>
                                        </p:tav>
                                      </p:tavLst>
                                    </p:anim>
                                    <p:anim calcmode="lin" valueType="num">
                                      <p:cBhvr additive="base">
                                        <p:cTn id="54" dur="500" fill="hold"/>
                                        <p:tgtEl>
                                          <p:spTgt spid="5"/>
                                        </p:tgtEl>
                                        <p:attrNameLst>
                                          <p:attrName>ppt_w</p:attrName>
                                        </p:attrNameLst>
                                      </p:cBhvr>
                                      <p:tavLst>
                                        <p:tav tm="0" fmla="">
                                          <p:val>
                                            <p:fltVal val="0.000000"/>
                                          </p:val>
                                        </p:tav>
                                        <p:tav tm="100000" fmla="">
                                          <p:val>
                                            <p:strVal val="#ppt_w"/>
                                          </p:val>
                                        </p:tav>
                                      </p:tavLst>
                                    </p:anim>
                                    <p:anim calcmode="lin" valueType="num">
                                      <p:cBhvr additive="base">
                                        <p:cTn id="55" dur="500" fill="hold"/>
                                        <p:tgtEl>
                                          <p:spTgt spid="5"/>
                                        </p:tgtEl>
                                        <p:attrNameLst>
                                          <p:attrName>ppt_h</p:attrName>
                                        </p:attrNameLst>
                                      </p:cBhvr>
                                      <p:tavLst>
                                        <p:tav tm="0" fmla="">
                                          <p:val>
                                            <p:strVal val="#ppt_h"/>
                                          </p:val>
                                        </p:tav>
                                        <p:tav tm="100000" fmla="">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7" presetClass="entr" presetSubtype="8" fill="hold" nodeType="clickEffect">
                                  <p:stCondLst>
                                    <p:cond delay="0"/>
                                  </p:stCondLst>
                                  <p:childTnLst>
                                    <p:set>
                                      <p:cBhvr additive="base">
                                        <p:cTn id="59" dur="1" fill="hold">
                                          <p:stCondLst>
                                            <p:cond delay="0"/>
                                          </p:stCondLst>
                                        </p:cTn>
                                        <p:tgtEl>
                                          <p:spTgt spid="9"/>
                                        </p:tgtEl>
                                        <p:attrNameLst>
                                          <p:attrName>style.visibility</p:attrName>
                                        </p:attrNameLst>
                                      </p:cBhvr>
                                      <p:to>
                                        <p:strVal val="visible"/>
                                      </p:to>
                                    </p:set>
                                    <p:anim calcmode="lin" valueType="num">
                                      <p:cBhvr additive="base">
                                        <p:cTn id="60" dur="500" fill="hold"/>
                                        <p:tgtEl>
                                          <p:spTgt spid="9"/>
                                        </p:tgtEl>
                                        <p:attrNameLst>
                                          <p:attrName>ppt_x</p:attrName>
                                        </p:attrNameLst>
                                      </p:cBhvr>
                                      <p:tavLst>
                                        <p:tav tm="0" fmla="">
                                          <p:val>
                                            <p:strVal val="#ppt_x-#ppt_w/2"/>
                                          </p:val>
                                        </p:tav>
                                        <p:tav tm="100000" fmla="">
                                          <p:val>
                                            <p:strVal val="#ppt_x"/>
                                          </p:val>
                                        </p:tav>
                                      </p:tavLst>
                                    </p:anim>
                                    <p:anim calcmode="lin" valueType="num">
                                      <p:cBhvr additive="base">
                                        <p:cTn id="61" dur="500" fill="hold"/>
                                        <p:tgtEl>
                                          <p:spTgt spid="9"/>
                                        </p:tgtEl>
                                        <p:attrNameLst>
                                          <p:attrName>ppt_y</p:attrName>
                                        </p:attrNameLst>
                                      </p:cBhvr>
                                      <p:tavLst>
                                        <p:tav tm="0" fmla="">
                                          <p:val>
                                            <p:strVal val="#ppt_y"/>
                                          </p:val>
                                        </p:tav>
                                        <p:tav tm="100000" fmla="">
                                          <p:val>
                                            <p:strVal val="#ppt_y"/>
                                          </p:val>
                                        </p:tav>
                                      </p:tavLst>
                                    </p:anim>
                                    <p:anim calcmode="lin" valueType="num">
                                      <p:cBhvr additive="base">
                                        <p:cTn id="62" dur="500" fill="hold"/>
                                        <p:tgtEl>
                                          <p:spTgt spid="9"/>
                                        </p:tgtEl>
                                        <p:attrNameLst>
                                          <p:attrName>ppt_w</p:attrName>
                                        </p:attrNameLst>
                                      </p:cBhvr>
                                      <p:tavLst>
                                        <p:tav tm="0" fmla="">
                                          <p:val>
                                            <p:fltVal val="0.000000"/>
                                          </p:val>
                                        </p:tav>
                                        <p:tav tm="100000" fmla="">
                                          <p:val>
                                            <p:strVal val="#ppt_w"/>
                                          </p:val>
                                        </p:tav>
                                      </p:tavLst>
                                    </p:anim>
                                    <p:anim calcmode="lin" valueType="num">
                                      <p:cBhvr additive="base">
                                        <p:cTn id="63" dur="500" fill="hold"/>
                                        <p:tgtEl>
                                          <p:spTgt spid="9"/>
                                        </p:tgtEl>
                                        <p:attrNameLst>
                                          <p:attrName>ppt_h</p:attrName>
                                        </p:attrNameLst>
                                      </p:cBhvr>
                                      <p:tavLst>
                                        <p:tav tm="0" fmla="">
                                          <p:val>
                                            <p:strVal val="#ppt_h"/>
                                          </p:val>
                                        </p:tav>
                                        <p:tav tm="100000" fmla="">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7" presetClass="entr" presetSubtype="8" fill="hold" nodeType="clickEffect">
                                  <p:stCondLst>
                                    <p:cond delay="0"/>
                                  </p:stCondLst>
                                  <p:childTnLst>
                                    <p:set>
                                      <p:cBhvr additive="base">
                                        <p:cTn id="67" dur="1" fill="hold">
                                          <p:stCondLst>
                                            <p:cond delay="0"/>
                                          </p:stCondLst>
                                        </p:cTn>
                                        <p:tgtEl>
                                          <p:spTgt spid="13"/>
                                        </p:tgtEl>
                                        <p:attrNameLst>
                                          <p:attrName>style.visibility</p:attrName>
                                        </p:attrNameLst>
                                      </p:cBhvr>
                                      <p:to>
                                        <p:strVal val="visible"/>
                                      </p:to>
                                    </p:set>
                                    <p:anim calcmode="lin" valueType="num">
                                      <p:cBhvr additive="base">
                                        <p:cTn id="68" dur="500" fill="hold"/>
                                        <p:tgtEl>
                                          <p:spTgt spid="13"/>
                                        </p:tgtEl>
                                        <p:attrNameLst>
                                          <p:attrName>ppt_x</p:attrName>
                                        </p:attrNameLst>
                                      </p:cBhvr>
                                      <p:tavLst>
                                        <p:tav tm="0" fmla="">
                                          <p:val>
                                            <p:strVal val="#ppt_x-#ppt_w/2"/>
                                          </p:val>
                                        </p:tav>
                                        <p:tav tm="100000" fmla="">
                                          <p:val>
                                            <p:strVal val="#ppt_x"/>
                                          </p:val>
                                        </p:tav>
                                      </p:tavLst>
                                    </p:anim>
                                    <p:anim calcmode="lin" valueType="num">
                                      <p:cBhvr additive="base">
                                        <p:cTn id="69" dur="500" fill="hold"/>
                                        <p:tgtEl>
                                          <p:spTgt spid="13"/>
                                        </p:tgtEl>
                                        <p:attrNameLst>
                                          <p:attrName>ppt_y</p:attrName>
                                        </p:attrNameLst>
                                      </p:cBhvr>
                                      <p:tavLst>
                                        <p:tav tm="0" fmla="">
                                          <p:val>
                                            <p:strVal val="#ppt_y"/>
                                          </p:val>
                                        </p:tav>
                                        <p:tav tm="100000" fmla="">
                                          <p:val>
                                            <p:strVal val="#ppt_y"/>
                                          </p:val>
                                        </p:tav>
                                      </p:tavLst>
                                    </p:anim>
                                    <p:anim calcmode="lin" valueType="num">
                                      <p:cBhvr additive="base">
                                        <p:cTn id="70" dur="500" fill="hold"/>
                                        <p:tgtEl>
                                          <p:spTgt spid="13"/>
                                        </p:tgtEl>
                                        <p:attrNameLst>
                                          <p:attrName>ppt_w</p:attrName>
                                        </p:attrNameLst>
                                      </p:cBhvr>
                                      <p:tavLst>
                                        <p:tav tm="0" fmla="">
                                          <p:val>
                                            <p:fltVal val="0.000000"/>
                                          </p:val>
                                        </p:tav>
                                        <p:tav tm="100000" fmla="">
                                          <p:val>
                                            <p:strVal val="#ppt_w"/>
                                          </p:val>
                                        </p:tav>
                                      </p:tavLst>
                                    </p:anim>
                                    <p:anim calcmode="lin" valueType="num">
                                      <p:cBhvr additive="base">
                                        <p:cTn id="71" dur="500" fill="hold"/>
                                        <p:tgtEl>
                                          <p:spTgt spid="13"/>
                                        </p:tgtEl>
                                        <p:attrNameLst>
                                          <p:attrName>ppt_h</p:attrName>
                                        </p:attrNameLst>
                                      </p:cBhvr>
                                      <p:tavLst>
                                        <p:tav tm="0" fmla="">
                                          <p:val>
                                            <p:strVal val="#ppt_h"/>
                                          </p:val>
                                        </p:tav>
                                        <p:tav tm="100000" fmla="">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grpId="0" nodeType="clickEffect">
                                  <p:stCondLst>
                                    <p:cond delay="0"/>
                                  </p:stCondLst>
                                  <p:childTnLst>
                                    <p:set>
                                      <p:cBhvr additive="base">
                                        <p:cTn id="75" dur="1" fill="hold">
                                          <p:stCondLst>
                                            <p:cond delay="0"/>
                                          </p:stCondLst>
                                        </p:cTn>
                                        <p:tgtEl>
                                          <p:spTgt spid="6"/>
                                        </p:tgtEl>
                                        <p:attrNameLst>
                                          <p:attrName>style.visibility</p:attrName>
                                        </p:attrNameLst>
                                      </p:cBhvr>
                                      <p:to>
                                        <p:strVal val="visible"/>
                                      </p:to>
                                    </p:set>
                                    <p:anim calcmode="lin" valueType="num">
                                      <p:cBhvr additive="base">
                                        <p:cTn id="76"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77" dur="500" fill="hold"/>
                                        <p:tgtEl>
                                          <p:spTgt spid="6"/>
                                        </p:tgtEl>
                                        <p:attrNameLst>
                                          <p:attrName>ppt_y</p:attrName>
                                        </p:attrNameLst>
                                      </p:cBhvr>
                                      <p:tavLst>
                                        <p:tav tm="0" fmla="">
                                          <p:val>
                                            <p:strVal val="#ppt_y"/>
                                          </p:val>
                                        </p:tav>
                                        <p:tav tm="100000" fmla="">
                                          <p:val>
                                            <p:strVal val="#ppt_y"/>
                                          </p:val>
                                        </p:tav>
                                      </p:tavLst>
                                    </p:anim>
                                    <p:anim calcmode="lin" valueType="num">
                                      <p:cBhvr additive="base">
                                        <p:cTn id="78"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79"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7" presetClass="entr" presetSubtype="8" fill="hold" nodeType="clickEffect">
                                  <p:stCondLst>
                                    <p:cond delay="0"/>
                                  </p:stCondLst>
                                  <p:childTnLst>
                                    <p:set>
                                      <p:cBhvr additive="base">
                                        <p:cTn id="83" dur="1" fill="hold">
                                          <p:stCondLst>
                                            <p:cond delay="0"/>
                                          </p:stCondLst>
                                        </p:cTn>
                                        <p:tgtEl>
                                          <p:spTgt spid="15"/>
                                        </p:tgtEl>
                                        <p:attrNameLst>
                                          <p:attrName>style.visibility</p:attrName>
                                        </p:attrNameLst>
                                      </p:cBhvr>
                                      <p:to>
                                        <p:strVal val="visible"/>
                                      </p:to>
                                    </p:set>
                                    <p:anim calcmode="lin" valueType="num">
                                      <p:cBhvr additive="base">
                                        <p:cTn id="84" dur="500" fill="hold"/>
                                        <p:tgtEl>
                                          <p:spTgt spid="15"/>
                                        </p:tgtEl>
                                        <p:attrNameLst>
                                          <p:attrName>ppt_x</p:attrName>
                                        </p:attrNameLst>
                                      </p:cBhvr>
                                      <p:tavLst>
                                        <p:tav tm="0" fmla="">
                                          <p:val>
                                            <p:strVal val="#ppt_x-#ppt_w/2"/>
                                          </p:val>
                                        </p:tav>
                                        <p:tav tm="100000" fmla="">
                                          <p:val>
                                            <p:strVal val="#ppt_x"/>
                                          </p:val>
                                        </p:tav>
                                      </p:tavLst>
                                    </p:anim>
                                    <p:anim calcmode="lin" valueType="num">
                                      <p:cBhvr additive="base">
                                        <p:cTn id="85" dur="500" fill="hold"/>
                                        <p:tgtEl>
                                          <p:spTgt spid="15"/>
                                        </p:tgtEl>
                                        <p:attrNameLst>
                                          <p:attrName>ppt_y</p:attrName>
                                        </p:attrNameLst>
                                      </p:cBhvr>
                                      <p:tavLst>
                                        <p:tav tm="0" fmla="">
                                          <p:val>
                                            <p:strVal val="#ppt_y"/>
                                          </p:val>
                                        </p:tav>
                                        <p:tav tm="100000" fmla="">
                                          <p:val>
                                            <p:strVal val="#ppt_y"/>
                                          </p:val>
                                        </p:tav>
                                      </p:tavLst>
                                    </p:anim>
                                    <p:anim calcmode="lin" valueType="num">
                                      <p:cBhvr additive="base">
                                        <p:cTn id="86" dur="500" fill="hold"/>
                                        <p:tgtEl>
                                          <p:spTgt spid="15"/>
                                        </p:tgtEl>
                                        <p:attrNameLst>
                                          <p:attrName>ppt_w</p:attrName>
                                        </p:attrNameLst>
                                      </p:cBhvr>
                                      <p:tavLst>
                                        <p:tav tm="0" fmla="">
                                          <p:val>
                                            <p:fltVal val="0.000000"/>
                                          </p:val>
                                        </p:tav>
                                        <p:tav tm="100000" fmla="">
                                          <p:val>
                                            <p:strVal val="#ppt_w"/>
                                          </p:val>
                                        </p:tav>
                                      </p:tavLst>
                                    </p:anim>
                                    <p:anim calcmode="lin" valueType="num">
                                      <p:cBhvr additive="base">
                                        <p:cTn id="87" dur="500" fill="hold"/>
                                        <p:tgtEl>
                                          <p:spTgt spid="15"/>
                                        </p:tgtEl>
                                        <p:attrNameLst>
                                          <p:attrName>ppt_h</p:attrName>
                                        </p:attrNameLst>
                                      </p:cBhvr>
                                      <p:tavLst>
                                        <p:tav tm="0" fmla="">
                                          <p:val>
                                            <p:strVal val="#ppt_h"/>
                                          </p:val>
                                        </p:tav>
                                        <p:tav tm="100000" fmla="">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ldLvl="2" build="p"/>
      <p:bldP spid="3" grpId="0" bldLvl="0" animBg="1"/>
      <p:bldP spid="5" grpId="0" bldLvl="0" animBg="1"/>
      <p:bldP spid="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264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264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2644"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2645" name="Rectangle 3"/>
          <p:cNvSpPr>
            <a:spLocks noGrp="1"/>
          </p:cNvSpPr>
          <p:nvPr>
            <p:ph type="body"/>
          </p:nvPr>
        </p:nvSpPr>
        <p:spPr>
          <a:xfrm>
            <a:off x="142875" y="694055"/>
            <a:ext cx="8696325" cy="1080770"/>
          </a:xfrm>
        </p:spPr>
        <p:txBody>
          <a:bodyPr wrap="square" anchor="t"/>
          <a:p>
            <a:pPr marL="457200" lvl="0" indent="-457200" eaLnBrk="1" hangingPunct="1">
              <a:lnSpc>
                <a:spcPct val="90000"/>
              </a:lnSpc>
            </a:pPr>
            <a:r>
              <a:rPr lang="en-US" altLang="x-none" sz="3200" dirty="0">
                <a:ea typeface="宋体" panose="02010600030101010101" pitchFamily="2" charset="-122"/>
              </a:rPr>
              <a:t>Rule 5: Decomposition Rule</a:t>
            </a:r>
            <a:endParaRPr lang="en-US" altLang="x-none" sz="3200" dirty="0">
              <a:ea typeface="宋体" panose="02010600030101010101" pitchFamily="2" charset="-122"/>
            </a:endParaRPr>
          </a:p>
          <a:p>
            <a:pPr marL="1371600" lvl="2" indent="-457200" eaLnBrk="1" hangingPunct="1">
              <a:lnSpc>
                <a:spcPct val="90000"/>
              </a:lnSpc>
              <a:buNone/>
            </a:pPr>
            <a:r>
              <a:rPr lang="en-US" altLang="x-none" sz="3200" dirty="0">
                <a:ea typeface="宋体" panose="02010600030101010101" pitchFamily="2" charset="-122"/>
              </a:rPr>
              <a:t>If X→YZ, then X→Y, and  X→Z</a:t>
            </a:r>
            <a:endParaRPr lang="en-US" altLang="x-none" sz="3200" dirty="0">
              <a:ea typeface="宋体" panose="02010600030101010101" pitchFamily="2" charset="-122"/>
            </a:endParaRPr>
          </a:p>
        </p:txBody>
      </p:sp>
      <p:sp>
        <p:nvSpPr>
          <p:cNvPr id="112647" name="Rectangle 4"/>
          <p:cNvSpPr/>
          <p:nvPr/>
        </p:nvSpPr>
        <p:spPr>
          <a:xfrm>
            <a:off x="304800" y="4766310"/>
            <a:ext cx="8534400" cy="518160"/>
          </a:xfrm>
          <a:prstGeom prst="rect">
            <a:avLst/>
          </a:prstGeom>
          <a:noFill/>
          <a:ln w="9525">
            <a:noFill/>
          </a:ln>
        </p:spPr>
        <p:txBody>
          <a:bodyPr anchor="t">
            <a:spAutoFit/>
          </a:bodyPr>
          <a:p>
            <a:pPr lvl="1">
              <a:spcBef>
                <a:spcPct val="20000"/>
              </a:spcBef>
              <a:buClr>
                <a:schemeClr val="accent1"/>
              </a:buClr>
            </a:pPr>
            <a:r>
              <a:rPr lang="zh-CN" altLang="x-none" sz="2800" b="1" dirty="0">
                <a:solidFill>
                  <a:schemeClr val="accent2"/>
                </a:solidFill>
                <a:latin typeface="Arial" panose="020B0604020202020204" pitchFamily="34" charset="0"/>
                <a:ea typeface="宋体" panose="02010600030101010101" pitchFamily="2" charset="-122"/>
              </a:rPr>
              <a:t>同理，也可证 </a:t>
            </a:r>
            <a:r>
              <a:rPr lang="en-US" altLang="x-none" sz="2800" b="1" dirty="0">
                <a:solidFill>
                  <a:schemeClr val="accent2"/>
                </a:solidFill>
                <a:latin typeface="Arial" panose="020B0604020202020204" pitchFamily="34" charset="0"/>
                <a:ea typeface="宋体" panose="02010600030101010101" pitchFamily="2" charset="-122"/>
              </a:rPr>
              <a:t> </a:t>
            </a:r>
            <a:r>
              <a:rPr lang="en-US" altLang="x-none" sz="2800" b="1" i="1" dirty="0">
                <a:solidFill>
                  <a:schemeClr val="accent2"/>
                </a:solidFill>
                <a:ea typeface="宋体" panose="02010600030101010101" pitchFamily="2" charset="-122"/>
              </a:rPr>
              <a:t>X→ Z</a:t>
            </a:r>
            <a:endParaRPr lang="en-US" altLang="x-none" sz="2800" b="1" i="1" dirty="0">
              <a:solidFill>
                <a:schemeClr val="accent2"/>
              </a:solidFill>
              <a:ea typeface="宋体" panose="02010600030101010101" pitchFamily="2" charset="-122"/>
            </a:endParaRPr>
          </a:p>
        </p:txBody>
      </p:sp>
      <p:sp>
        <p:nvSpPr>
          <p:cNvPr id="111623" name="Rectangle 4"/>
          <p:cNvSpPr/>
          <p:nvPr/>
        </p:nvSpPr>
        <p:spPr>
          <a:xfrm>
            <a:off x="142875" y="1981200"/>
            <a:ext cx="8893175" cy="518160"/>
          </a:xfrm>
          <a:prstGeom prst="rect">
            <a:avLst/>
          </a:prstGeom>
          <a:noFill/>
          <a:ln w="9525">
            <a:noFill/>
          </a:ln>
        </p:spPr>
        <p:txBody>
          <a:bodyPr anchor="t">
            <a:spAutoFit/>
          </a:bodyPr>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256640" y="2700000"/>
          <a:ext cx="1869330" cy="540000"/>
        </p:xfrm>
        <a:graphic>
          <a:graphicData uri="http://schemas.openxmlformats.org/presentationml/2006/ole">
            <mc:AlternateContent xmlns:mc="http://schemas.openxmlformats.org/markup-compatibility/2006">
              <mc:Choice xmlns:v="urn:schemas-microsoft-com:vml" Requires="v">
                <p:oleObj spid="_x0000_s1025" name="" r:id="rId1" imgW="571500" imgH="165100" progId="Equation.KSEE3">
                  <p:embed/>
                </p:oleObj>
              </mc:Choice>
              <mc:Fallback>
                <p:oleObj name="" r:id="rId1" imgW="571500" imgH="165100" progId="Equation.KSEE3">
                  <p:embed/>
                  <p:pic>
                    <p:nvPicPr>
                      <p:cNvPr id="0" name="图片 1024"/>
                      <p:cNvPicPr/>
                      <p:nvPr/>
                    </p:nvPicPr>
                    <p:blipFill>
                      <a:blip r:embed="rId2"/>
                      <a:stretch>
                        <a:fillRect/>
                      </a:stretch>
                    </p:blipFill>
                    <p:spPr>
                      <a:xfrm>
                        <a:off x="256640" y="2700000"/>
                        <a:ext cx="1869330" cy="540000"/>
                      </a:xfrm>
                      <a:prstGeom prst="rect">
                        <a:avLst/>
                      </a:prstGeom>
                    </p:spPr>
                  </p:pic>
                </p:oleObj>
              </mc:Fallback>
            </mc:AlternateContent>
          </a:graphicData>
        </a:graphic>
      </p:graphicFrame>
      <p:sp>
        <p:nvSpPr>
          <p:cNvPr id="3" name="右箭头 2"/>
          <p:cNvSpPr/>
          <p:nvPr/>
        </p:nvSpPr>
        <p:spPr>
          <a:xfrm>
            <a:off x="2268000" y="2601548"/>
            <a:ext cx="1980000" cy="754274"/>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Inclusion</a:t>
            </a:r>
            <a:endParaRPr lang="en-US" altLang="zh-CN" sz="2000">
              <a:solidFill>
                <a:srgbClr val="FF0000"/>
              </a:solidFill>
            </a:endParaRPr>
          </a:p>
        </p:txBody>
      </p:sp>
      <p:graphicFrame>
        <p:nvGraphicFramePr>
          <p:cNvPr id="4" name="对象 3">
            <a:hlinkClick r:id="" action="ppaction://ole?verb="/>
          </p:cNvPr>
          <p:cNvGraphicFramePr>
            <a:graphicFrameLocks noChangeAspect="1"/>
          </p:cNvGraphicFramePr>
          <p:nvPr/>
        </p:nvGraphicFramePr>
        <p:xfrm>
          <a:off x="4358230" y="2700000"/>
          <a:ext cx="1621270" cy="540000"/>
        </p:xfrm>
        <a:graphic>
          <a:graphicData uri="http://schemas.openxmlformats.org/presentationml/2006/ole">
            <mc:AlternateContent xmlns:mc="http://schemas.openxmlformats.org/markup-compatibility/2006">
              <mc:Choice xmlns:v="urn:schemas-microsoft-com:vml" Requires="v">
                <p:oleObj spid="_x0000_s1026" name="" r:id="rId3" imgW="457200" imgH="152400" progId="Equation.KSEE3">
                  <p:embed/>
                </p:oleObj>
              </mc:Choice>
              <mc:Fallback>
                <p:oleObj name="" r:id="rId3" imgW="457200" imgH="152400" progId="Equation.KSEE3">
                  <p:embed/>
                  <p:pic>
                    <p:nvPicPr>
                      <p:cNvPr id="0" name="图片 1025"/>
                      <p:cNvPicPr/>
                      <p:nvPr/>
                    </p:nvPicPr>
                    <p:blipFill>
                      <a:blip r:embed="rId4"/>
                      <a:stretch>
                        <a:fillRect/>
                      </a:stretch>
                    </p:blipFill>
                    <p:spPr>
                      <a:xfrm>
                        <a:off x="4358230" y="2700000"/>
                        <a:ext cx="1621270" cy="540000"/>
                      </a:xfrm>
                      <a:prstGeom prst="rect">
                        <a:avLst/>
                      </a:prstGeom>
                    </p:spPr>
                  </p:pic>
                </p:oleObj>
              </mc:Fallback>
            </mc:AlternateContent>
          </a:graphicData>
        </a:graphic>
      </p:graphicFrame>
      <p:sp>
        <p:nvSpPr>
          <p:cNvPr id="6" name="右箭头 5"/>
          <p:cNvSpPr/>
          <p:nvPr/>
        </p:nvSpPr>
        <p:spPr>
          <a:xfrm>
            <a:off x="4765675" y="3567820"/>
            <a:ext cx="1800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Transitivity</a:t>
            </a:r>
            <a:endParaRPr lang="en-US" altLang="zh-CN" sz="2000">
              <a:solidFill>
                <a:srgbClr val="FF0000"/>
              </a:solidFill>
            </a:endParaRPr>
          </a:p>
        </p:txBody>
      </p:sp>
      <p:graphicFrame>
        <p:nvGraphicFramePr>
          <p:cNvPr id="13" name="对象 12">
            <a:hlinkClick r:id="" action="ppaction://ole?verb="/>
          </p:cNvPr>
          <p:cNvGraphicFramePr>
            <a:graphicFrameLocks noChangeAspect="1"/>
          </p:cNvGraphicFramePr>
          <p:nvPr/>
        </p:nvGraphicFramePr>
        <p:xfrm>
          <a:off x="240960" y="3672000"/>
          <a:ext cx="4366563" cy="540000"/>
        </p:xfrm>
        <a:graphic>
          <a:graphicData uri="http://schemas.openxmlformats.org/presentationml/2006/ole">
            <mc:AlternateContent xmlns:mc="http://schemas.openxmlformats.org/markup-compatibility/2006">
              <mc:Choice xmlns:v="urn:schemas-microsoft-com:vml" Requires="v">
                <p:oleObj spid="_x0000_s14" name="" r:id="rId5" imgW="1333500" imgH="165100" progId="Equation.KSEE3">
                  <p:embed/>
                </p:oleObj>
              </mc:Choice>
              <mc:Fallback>
                <p:oleObj name="" r:id="rId5" imgW="1333500" imgH="165100" progId="Equation.KSEE3">
                  <p:embed/>
                  <p:pic>
                    <p:nvPicPr>
                      <p:cNvPr id="0" name="图片 1024"/>
                      <p:cNvPicPr/>
                      <p:nvPr/>
                    </p:nvPicPr>
                    <p:blipFill>
                      <a:blip r:embed="rId6"/>
                      <a:stretch>
                        <a:fillRect/>
                      </a:stretch>
                    </p:blipFill>
                    <p:spPr>
                      <a:xfrm>
                        <a:off x="240960" y="3672000"/>
                        <a:ext cx="4366563" cy="5400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719187" y="3672125"/>
          <a:ext cx="1486535" cy="539750"/>
        </p:xfrm>
        <a:graphic>
          <a:graphicData uri="http://schemas.openxmlformats.org/presentationml/2006/ole">
            <mc:AlternateContent xmlns:mc="http://schemas.openxmlformats.org/markup-compatibility/2006">
              <mc:Choice xmlns:v="urn:schemas-microsoft-com:vml" Requires="v">
                <p:oleObj spid="_x0000_s16" name="" r:id="rId7" imgW="419100" imgH="152400" progId="Equation.KSEE3">
                  <p:embed/>
                </p:oleObj>
              </mc:Choice>
              <mc:Fallback>
                <p:oleObj name="" r:id="rId7" imgW="419100" imgH="152400" progId="Equation.KSEE3">
                  <p:embed/>
                  <p:pic>
                    <p:nvPicPr>
                      <p:cNvPr id="0" name="图片 1025"/>
                      <p:cNvPicPr/>
                      <p:nvPr/>
                    </p:nvPicPr>
                    <p:blipFill>
                      <a:blip r:embed="rId8"/>
                      <a:stretch>
                        <a:fillRect/>
                      </a:stretch>
                    </p:blipFill>
                    <p:spPr>
                      <a:xfrm>
                        <a:off x="6719187" y="3672125"/>
                        <a:ext cx="1486535" cy="539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charRg st="0" end="8"/>
                                            </p:txEl>
                                          </p:spTgt>
                                        </p:tgtEl>
                                        <p:attrNameLst>
                                          <p:attrName>style.visibility</p:attrName>
                                        </p:attrNameLst>
                                      </p:cBhvr>
                                      <p:to>
                                        <p:strVal val="visible"/>
                                      </p:to>
                                    </p:set>
                                    <p:animEffect transition="in" filter="blinds(horizontal)">
                                      <p:cBhvr>
                                        <p:cTn id="7" dur="500"/>
                                        <p:tgtEl>
                                          <p:spTgt spid="11162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fmla="">
                                          <p:val>
                                            <p:strVal val="#ppt_x-#ppt_w/2"/>
                                          </p:val>
                                        </p:tav>
                                        <p:tav tm="100000" fmla="">
                                          <p:val>
                                            <p:strVal val="#ppt_x"/>
                                          </p:val>
                                        </p:tav>
                                      </p:tavLst>
                                    </p:anim>
                                    <p:anim calcmode="lin" valueType="num">
                                      <p:cBhvr additive="base">
                                        <p:cTn id="13" dur="500" fill="hold"/>
                                        <p:tgtEl>
                                          <p:spTgt spid="2"/>
                                        </p:tgtEl>
                                        <p:attrNameLst>
                                          <p:attrName>ppt_y</p:attrName>
                                        </p:attrNameLst>
                                      </p:cBhvr>
                                      <p:tavLst>
                                        <p:tav tm="0" fmla="">
                                          <p:val>
                                            <p:strVal val="#ppt_y"/>
                                          </p:val>
                                        </p:tav>
                                        <p:tav tm="100000" fmla="">
                                          <p:val>
                                            <p:strVal val="#ppt_y"/>
                                          </p:val>
                                        </p:tav>
                                      </p:tavLst>
                                    </p:anim>
                                    <p:anim calcmode="lin" valueType="num">
                                      <p:cBhvr additive="base">
                                        <p:cTn id="14" dur="500" fill="hold"/>
                                        <p:tgtEl>
                                          <p:spTgt spid="2"/>
                                        </p:tgtEl>
                                        <p:attrNameLst>
                                          <p:attrName>ppt_w</p:attrName>
                                        </p:attrNameLst>
                                      </p:cBhvr>
                                      <p:tavLst>
                                        <p:tav tm="0" fmla="">
                                          <p:val>
                                            <p:fltVal val="0.000000"/>
                                          </p:val>
                                        </p:tav>
                                        <p:tav tm="100000" fmla="">
                                          <p:val>
                                            <p:strVal val="#ppt_w"/>
                                          </p:val>
                                        </p:tav>
                                      </p:tavLst>
                                    </p:anim>
                                    <p:anim calcmode="lin" valueType="num">
                                      <p:cBhvr additive="base">
                                        <p:cTn id="15" dur="500" fill="hold"/>
                                        <p:tgtEl>
                                          <p:spTgt spid="2"/>
                                        </p:tgtEl>
                                        <p:attrNameLst>
                                          <p:attrName>ppt_h</p:attrName>
                                        </p:attrNameLst>
                                      </p:cBhvr>
                                      <p:tavLst>
                                        <p:tav tm="0" fmla="">
                                          <p:val>
                                            <p:strVal val="#ppt_h"/>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fmla="">
                                          <p:val>
                                            <p:strVal val="#ppt_x-#ppt_w/2"/>
                                          </p:val>
                                        </p:tav>
                                        <p:tav tm="100000" fmla="">
                                          <p:val>
                                            <p:strVal val="#ppt_x"/>
                                          </p:val>
                                        </p:tav>
                                      </p:tavLst>
                                    </p:anim>
                                    <p:anim calcmode="lin" valueType="num">
                                      <p:cBhvr additive="base">
                                        <p:cTn id="21" dur="500" fill="hold"/>
                                        <p:tgtEl>
                                          <p:spTgt spid="3"/>
                                        </p:tgtEl>
                                        <p:attrNameLst>
                                          <p:attrName>ppt_y</p:attrName>
                                        </p:attrNameLst>
                                      </p:cBhvr>
                                      <p:tavLst>
                                        <p:tav tm="0" fmla="">
                                          <p:val>
                                            <p:strVal val="#ppt_y"/>
                                          </p:val>
                                        </p:tav>
                                        <p:tav tm="100000" fmla="">
                                          <p:val>
                                            <p:strVal val="#ppt_y"/>
                                          </p:val>
                                        </p:tav>
                                      </p:tavLst>
                                    </p:anim>
                                    <p:anim calcmode="lin" valueType="num">
                                      <p:cBhvr additive="base">
                                        <p:cTn id="22" dur="500" fill="hold"/>
                                        <p:tgtEl>
                                          <p:spTgt spid="3"/>
                                        </p:tgtEl>
                                        <p:attrNameLst>
                                          <p:attrName>ppt_w</p:attrName>
                                        </p:attrNameLst>
                                      </p:cBhvr>
                                      <p:tavLst>
                                        <p:tav tm="0" fmla="">
                                          <p:val>
                                            <p:fltVal val="0.000000"/>
                                          </p:val>
                                        </p:tav>
                                        <p:tav tm="100000" fmla="">
                                          <p:val>
                                            <p:strVal val="#ppt_w"/>
                                          </p:val>
                                        </p:tav>
                                      </p:tavLst>
                                    </p:anim>
                                    <p:anim calcmode="lin" valueType="num">
                                      <p:cBhvr additive="base">
                                        <p:cTn id="23" dur="500" fill="hold"/>
                                        <p:tgtEl>
                                          <p:spTgt spid="3"/>
                                        </p:tgtEl>
                                        <p:attrNameLst>
                                          <p:attrName>ppt_h</p:attrName>
                                        </p:attrNameLst>
                                      </p:cBhvr>
                                      <p:tavLst>
                                        <p:tav tm="0" fmla="">
                                          <p:val>
                                            <p:strVal val="#ppt_h"/>
                                          </p:val>
                                        </p:tav>
                                        <p:tav tm="100000" fmla="">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fmla="">
                                          <p:val>
                                            <p:strVal val="#ppt_x-#ppt_w/2"/>
                                          </p:val>
                                        </p:tav>
                                        <p:tav tm="100000" fmla="">
                                          <p:val>
                                            <p:strVal val="#ppt_x"/>
                                          </p:val>
                                        </p:tav>
                                      </p:tavLst>
                                    </p:anim>
                                    <p:anim calcmode="lin" valueType="num">
                                      <p:cBhvr additive="base">
                                        <p:cTn id="29" dur="500" fill="hold"/>
                                        <p:tgtEl>
                                          <p:spTgt spid="4"/>
                                        </p:tgtEl>
                                        <p:attrNameLst>
                                          <p:attrName>ppt_y</p:attrName>
                                        </p:attrNameLst>
                                      </p:cBhvr>
                                      <p:tavLst>
                                        <p:tav tm="0" fmla="">
                                          <p:val>
                                            <p:strVal val="#ppt_y"/>
                                          </p:val>
                                        </p:tav>
                                        <p:tav tm="100000" fmla="">
                                          <p:val>
                                            <p:strVal val="#ppt_y"/>
                                          </p:val>
                                        </p:tav>
                                      </p:tavLst>
                                    </p:anim>
                                    <p:anim calcmode="lin" valueType="num">
                                      <p:cBhvr additive="base">
                                        <p:cTn id="30" dur="500" fill="hold"/>
                                        <p:tgtEl>
                                          <p:spTgt spid="4"/>
                                        </p:tgtEl>
                                        <p:attrNameLst>
                                          <p:attrName>ppt_w</p:attrName>
                                        </p:attrNameLst>
                                      </p:cBhvr>
                                      <p:tavLst>
                                        <p:tav tm="0" fmla="">
                                          <p:val>
                                            <p:fltVal val="0.000000"/>
                                          </p:val>
                                        </p:tav>
                                        <p:tav tm="100000" fmla="">
                                          <p:val>
                                            <p:strVal val="#ppt_w"/>
                                          </p:val>
                                        </p:tav>
                                      </p:tavLst>
                                    </p:anim>
                                    <p:anim calcmode="lin" valueType="num">
                                      <p:cBhvr additive="base">
                                        <p:cTn id="31" dur="500" fill="hold"/>
                                        <p:tgtEl>
                                          <p:spTgt spid="4"/>
                                        </p:tgtEl>
                                        <p:attrNameLst>
                                          <p:attrName>ppt_h</p:attrName>
                                        </p:attrNameLst>
                                      </p:cBhvr>
                                      <p:tavLst>
                                        <p:tav tm="0" fmla="">
                                          <p:val>
                                            <p:strVal val="#ppt_h"/>
                                          </p:val>
                                        </p:tav>
                                        <p:tav tm="100000" fmla="">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additive="base">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fmla="">
                                          <p:val>
                                            <p:strVal val="#ppt_x-#ppt_w/2"/>
                                          </p:val>
                                        </p:tav>
                                        <p:tav tm="100000" fmla="">
                                          <p:val>
                                            <p:strVal val="#ppt_x"/>
                                          </p:val>
                                        </p:tav>
                                      </p:tavLst>
                                    </p:anim>
                                    <p:anim calcmode="lin" valueType="num">
                                      <p:cBhvr additive="base">
                                        <p:cTn id="37" dur="500" fill="hold"/>
                                        <p:tgtEl>
                                          <p:spTgt spid="13"/>
                                        </p:tgtEl>
                                        <p:attrNameLst>
                                          <p:attrName>ppt_y</p:attrName>
                                        </p:attrNameLst>
                                      </p:cBhvr>
                                      <p:tavLst>
                                        <p:tav tm="0" fmla="">
                                          <p:val>
                                            <p:strVal val="#ppt_y"/>
                                          </p:val>
                                        </p:tav>
                                        <p:tav tm="100000" fmla="">
                                          <p:val>
                                            <p:strVal val="#ppt_y"/>
                                          </p:val>
                                        </p:tav>
                                      </p:tavLst>
                                    </p:anim>
                                    <p:anim calcmode="lin" valueType="num">
                                      <p:cBhvr additive="base">
                                        <p:cTn id="38" dur="500" fill="hold"/>
                                        <p:tgtEl>
                                          <p:spTgt spid="13"/>
                                        </p:tgtEl>
                                        <p:attrNameLst>
                                          <p:attrName>ppt_w</p:attrName>
                                        </p:attrNameLst>
                                      </p:cBhvr>
                                      <p:tavLst>
                                        <p:tav tm="0" fmla="">
                                          <p:val>
                                            <p:fltVal val="0.000000"/>
                                          </p:val>
                                        </p:tav>
                                        <p:tav tm="100000" fmla="">
                                          <p:val>
                                            <p:strVal val="#ppt_w"/>
                                          </p:val>
                                        </p:tav>
                                      </p:tavLst>
                                    </p:anim>
                                    <p:anim calcmode="lin" valueType="num">
                                      <p:cBhvr additive="base">
                                        <p:cTn id="39" dur="500" fill="hold"/>
                                        <p:tgtEl>
                                          <p:spTgt spid="13"/>
                                        </p:tgtEl>
                                        <p:attrNameLst>
                                          <p:attrName>ppt_h</p:attrName>
                                        </p:attrNameLst>
                                      </p:cBhvr>
                                      <p:tavLst>
                                        <p:tav tm="0" fmla="">
                                          <p:val>
                                            <p:strVal val="#ppt_h"/>
                                          </p:val>
                                        </p:tav>
                                        <p:tav tm="100000" fmla="">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additive="base">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45" dur="500" fill="hold"/>
                                        <p:tgtEl>
                                          <p:spTgt spid="6"/>
                                        </p:tgtEl>
                                        <p:attrNameLst>
                                          <p:attrName>ppt_y</p:attrName>
                                        </p:attrNameLst>
                                      </p:cBhvr>
                                      <p:tavLst>
                                        <p:tav tm="0" fmla="">
                                          <p:val>
                                            <p:strVal val="#ppt_y"/>
                                          </p:val>
                                        </p:tav>
                                        <p:tav tm="100000" fmla="">
                                          <p:val>
                                            <p:strVal val="#ppt_y"/>
                                          </p:val>
                                        </p:tav>
                                      </p:tavLst>
                                    </p:anim>
                                    <p:anim calcmode="lin" valueType="num">
                                      <p:cBhvr additive="base">
                                        <p:cTn id="46"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47"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additive="base">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fmla="">
                                          <p:val>
                                            <p:strVal val="#ppt_x-#ppt_w/2"/>
                                          </p:val>
                                        </p:tav>
                                        <p:tav tm="100000" fmla="">
                                          <p:val>
                                            <p:strVal val="#ppt_x"/>
                                          </p:val>
                                        </p:tav>
                                      </p:tavLst>
                                    </p:anim>
                                    <p:anim calcmode="lin" valueType="num">
                                      <p:cBhvr additive="base">
                                        <p:cTn id="53" dur="500" fill="hold"/>
                                        <p:tgtEl>
                                          <p:spTgt spid="15"/>
                                        </p:tgtEl>
                                        <p:attrNameLst>
                                          <p:attrName>ppt_y</p:attrName>
                                        </p:attrNameLst>
                                      </p:cBhvr>
                                      <p:tavLst>
                                        <p:tav tm="0" fmla="">
                                          <p:val>
                                            <p:strVal val="#ppt_y"/>
                                          </p:val>
                                        </p:tav>
                                        <p:tav tm="100000" fmla="">
                                          <p:val>
                                            <p:strVal val="#ppt_y"/>
                                          </p:val>
                                        </p:tav>
                                      </p:tavLst>
                                    </p:anim>
                                    <p:anim calcmode="lin" valueType="num">
                                      <p:cBhvr additive="base">
                                        <p:cTn id="54" dur="500" fill="hold"/>
                                        <p:tgtEl>
                                          <p:spTgt spid="15"/>
                                        </p:tgtEl>
                                        <p:attrNameLst>
                                          <p:attrName>ppt_w</p:attrName>
                                        </p:attrNameLst>
                                      </p:cBhvr>
                                      <p:tavLst>
                                        <p:tav tm="0" fmla="">
                                          <p:val>
                                            <p:fltVal val="0.000000"/>
                                          </p:val>
                                        </p:tav>
                                        <p:tav tm="100000" fmla="">
                                          <p:val>
                                            <p:strVal val="#ppt_w"/>
                                          </p:val>
                                        </p:tav>
                                      </p:tavLst>
                                    </p:anim>
                                    <p:anim calcmode="lin" valueType="num">
                                      <p:cBhvr additive="base">
                                        <p:cTn id="55" dur="500" fill="hold"/>
                                        <p:tgtEl>
                                          <p:spTgt spid="15"/>
                                        </p:tgtEl>
                                        <p:attrNameLst>
                                          <p:attrName>ppt_h</p:attrName>
                                        </p:attrNameLst>
                                      </p:cBhvr>
                                      <p:tavLst>
                                        <p:tav tm="0" fmla="">
                                          <p:val>
                                            <p:strVal val="#ppt_h"/>
                                          </p:val>
                                        </p:tav>
                                        <p:tav tm="100000" fmla="">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2647"/>
                                        </p:tgtEl>
                                        <p:attrNameLst>
                                          <p:attrName>style.visibility</p:attrName>
                                        </p:attrNameLst>
                                      </p:cBhvr>
                                      <p:to>
                                        <p:strVal val="visible"/>
                                      </p:to>
                                    </p:set>
                                    <p:animEffect transition="in" filter="blinds(horizontal)">
                                      <p:cBhvr>
                                        <p:cTn id="60" dur="500"/>
                                        <p:tgtEl>
                                          <p:spTgt spid="112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ldLvl="2" build="p"/>
      <p:bldP spid="3" grpId="0" bldLvl="0" animBg="1"/>
      <p:bldP spid="6" grpId="0" bldLvl="0" animBg="1"/>
      <p:bldP spid="1126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366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366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366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3669" name="Rectangle 3"/>
          <p:cNvSpPr>
            <a:spLocks noGrp="1"/>
          </p:cNvSpPr>
          <p:nvPr>
            <p:ph type="body"/>
          </p:nvPr>
        </p:nvSpPr>
        <p:spPr>
          <a:xfrm>
            <a:off x="142240" y="694055"/>
            <a:ext cx="8696960" cy="1058545"/>
          </a:xfrm>
        </p:spPr>
        <p:txBody>
          <a:bodyPr wrap="square" anchor="t"/>
          <a:p>
            <a:pPr marL="457200" lvl="0" indent="-457200" eaLnBrk="1" hangingPunct="1">
              <a:lnSpc>
                <a:spcPct val="90000"/>
              </a:lnSpc>
            </a:pPr>
            <a:r>
              <a:rPr lang="en-US" altLang="x-none" sz="3200" dirty="0">
                <a:ea typeface="宋体" panose="02010600030101010101" pitchFamily="2" charset="-122"/>
              </a:rPr>
              <a:t>Rule 6: Pseudotransitivity Rule</a:t>
            </a:r>
            <a:endParaRPr lang="en-US" altLang="x-none" sz="3200" dirty="0">
              <a:ea typeface="宋体" panose="02010600030101010101" pitchFamily="2" charset="-122"/>
            </a:endParaRPr>
          </a:p>
          <a:p>
            <a:pPr marL="1371600" lvl="2" indent="-457200" eaLnBrk="1" hangingPunct="1">
              <a:lnSpc>
                <a:spcPct val="90000"/>
              </a:lnSpc>
              <a:buNone/>
            </a:pPr>
            <a:r>
              <a:rPr lang="en-US" altLang="x-none" sz="3200" dirty="0">
                <a:ea typeface="宋体" panose="02010600030101010101" pitchFamily="2" charset="-122"/>
              </a:rPr>
              <a:t>If  X→Y, and  WY→Z, then  XW→Z</a:t>
            </a:r>
            <a:endParaRPr lang="en-US" altLang="x-none" sz="3200" dirty="0">
              <a:ea typeface="宋体" panose="02010600030101010101" pitchFamily="2" charset="-122"/>
            </a:endParaRPr>
          </a:p>
        </p:txBody>
      </p:sp>
      <p:sp>
        <p:nvSpPr>
          <p:cNvPr id="111623" name="Rectangle 4"/>
          <p:cNvSpPr/>
          <p:nvPr/>
        </p:nvSpPr>
        <p:spPr>
          <a:xfrm>
            <a:off x="142875" y="1981200"/>
            <a:ext cx="8893175" cy="518160"/>
          </a:xfrm>
          <a:prstGeom prst="rect">
            <a:avLst/>
          </a:prstGeom>
          <a:noFill/>
          <a:ln w="9525">
            <a:noFill/>
          </a:ln>
        </p:spPr>
        <p:txBody>
          <a:bodyPr anchor="t">
            <a:spAutoFit/>
          </a:bodyPr>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5" name="右箭头 4"/>
          <p:cNvSpPr/>
          <p:nvPr/>
        </p:nvSpPr>
        <p:spPr>
          <a:xfrm>
            <a:off x="2200275" y="2738940"/>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Augmentation</a:t>
            </a:r>
            <a:endParaRPr lang="en-US" altLang="zh-CN" sz="2000">
              <a:solidFill>
                <a:srgbClr val="FF0000"/>
              </a:solidFill>
            </a:endParaRPr>
          </a:p>
        </p:txBody>
      </p:sp>
      <p:sp>
        <p:nvSpPr>
          <p:cNvPr id="6" name="右箭头 5"/>
          <p:cNvSpPr/>
          <p:nvPr/>
        </p:nvSpPr>
        <p:spPr>
          <a:xfrm>
            <a:off x="5267960" y="3600000"/>
            <a:ext cx="1548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Transitivity</a:t>
            </a:r>
            <a:endParaRPr lang="en-US" altLang="zh-CN" sz="2000">
              <a:solidFill>
                <a:srgbClr val="FF0000"/>
              </a:solidFill>
            </a:endParaRPr>
          </a:p>
        </p:txBody>
      </p:sp>
      <p:graphicFrame>
        <p:nvGraphicFramePr>
          <p:cNvPr id="7" name="对象 6">
            <a:hlinkClick r:id="" action="ppaction://ole?verb="/>
          </p:cNvPr>
          <p:cNvGraphicFramePr>
            <a:graphicFrameLocks noChangeAspect="1"/>
          </p:cNvGraphicFramePr>
          <p:nvPr/>
        </p:nvGraphicFramePr>
        <p:xfrm>
          <a:off x="216000" y="2808000"/>
          <a:ext cx="1931670" cy="539750"/>
        </p:xfrm>
        <a:graphic>
          <a:graphicData uri="http://schemas.openxmlformats.org/presentationml/2006/ole">
            <mc:AlternateContent xmlns:mc="http://schemas.openxmlformats.org/markup-compatibility/2006">
              <mc:Choice xmlns:v="urn:schemas-microsoft-com:vml" Requires="v">
                <p:oleObj spid="_x0000_s8" name="" r:id="rId1" imgW="545465" imgH="152400" progId="Equation.KSEE3">
                  <p:embed/>
                </p:oleObj>
              </mc:Choice>
              <mc:Fallback>
                <p:oleObj name="" r:id="rId1" imgW="545465" imgH="152400" progId="Equation.KSEE3">
                  <p:embed/>
                  <p:pic>
                    <p:nvPicPr>
                      <p:cNvPr id="0" name="图片 1024"/>
                      <p:cNvPicPr/>
                      <p:nvPr/>
                    </p:nvPicPr>
                    <p:blipFill>
                      <a:blip r:embed="rId2"/>
                      <a:stretch>
                        <a:fillRect/>
                      </a:stretch>
                    </p:blipFill>
                    <p:spPr>
                      <a:xfrm>
                        <a:off x="216000" y="2808000"/>
                        <a:ext cx="1931670" cy="53975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222975" y="2808000"/>
          <a:ext cx="2205990" cy="539750"/>
        </p:xfrm>
        <a:graphic>
          <a:graphicData uri="http://schemas.openxmlformats.org/presentationml/2006/ole">
            <mc:AlternateContent xmlns:mc="http://schemas.openxmlformats.org/markup-compatibility/2006">
              <mc:Choice xmlns:v="urn:schemas-microsoft-com:vml" Requires="v">
                <p:oleObj spid="_x0000_s10" name="" r:id="rId3" imgW="622300" imgH="152400" progId="Equation.KSEE3">
                  <p:embed/>
                </p:oleObj>
              </mc:Choice>
              <mc:Fallback>
                <p:oleObj name="" r:id="rId3" imgW="622300" imgH="152400" progId="Equation.KSEE3">
                  <p:embed/>
                  <p:pic>
                    <p:nvPicPr>
                      <p:cNvPr id="0" name="图片 1025"/>
                      <p:cNvPicPr/>
                      <p:nvPr/>
                    </p:nvPicPr>
                    <p:blipFill>
                      <a:blip r:embed="rId4"/>
                      <a:stretch>
                        <a:fillRect/>
                      </a:stretch>
                    </p:blipFill>
                    <p:spPr>
                      <a:xfrm>
                        <a:off x="4222975" y="2808000"/>
                        <a:ext cx="2205990" cy="5397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16000" y="3708000"/>
          <a:ext cx="4949190" cy="539750"/>
        </p:xfrm>
        <a:graphic>
          <a:graphicData uri="http://schemas.openxmlformats.org/presentationml/2006/ole">
            <mc:AlternateContent xmlns:mc="http://schemas.openxmlformats.org/markup-compatibility/2006">
              <mc:Choice xmlns:v="urn:schemas-microsoft-com:vml" Requires="v">
                <p:oleObj spid="_x0000_s14" name="" r:id="rId5" imgW="1511300" imgH="165100" progId="Equation.KSEE3">
                  <p:embed/>
                </p:oleObj>
              </mc:Choice>
              <mc:Fallback>
                <p:oleObj name="" r:id="rId5" imgW="1511300" imgH="165100" progId="Equation.KSEE3">
                  <p:embed/>
                  <p:pic>
                    <p:nvPicPr>
                      <p:cNvPr id="0" name="图片 1024"/>
                      <p:cNvPicPr/>
                      <p:nvPr/>
                    </p:nvPicPr>
                    <p:blipFill>
                      <a:blip r:embed="rId6"/>
                      <a:stretch>
                        <a:fillRect/>
                      </a:stretch>
                    </p:blipFill>
                    <p:spPr>
                      <a:xfrm>
                        <a:off x="216000" y="3708000"/>
                        <a:ext cx="4949190" cy="53975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875370" y="3708000"/>
          <a:ext cx="1891030" cy="539750"/>
        </p:xfrm>
        <a:graphic>
          <a:graphicData uri="http://schemas.openxmlformats.org/presentationml/2006/ole">
            <mc:AlternateContent xmlns:mc="http://schemas.openxmlformats.org/markup-compatibility/2006">
              <mc:Choice xmlns:v="urn:schemas-microsoft-com:vml" Requires="v">
                <p:oleObj spid="_x0000_s16" name="" r:id="rId7" imgW="533400" imgH="152400" progId="Equation.KSEE3">
                  <p:embed/>
                </p:oleObj>
              </mc:Choice>
              <mc:Fallback>
                <p:oleObj name="" r:id="rId7" imgW="533400" imgH="152400" progId="Equation.KSEE3">
                  <p:embed/>
                  <p:pic>
                    <p:nvPicPr>
                      <p:cNvPr id="0" name="图片 1025"/>
                      <p:cNvPicPr/>
                      <p:nvPr/>
                    </p:nvPicPr>
                    <p:blipFill>
                      <a:blip r:embed="rId8"/>
                      <a:stretch>
                        <a:fillRect/>
                      </a:stretch>
                    </p:blipFill>
                    <p:spPr>
                      <a:xfrm>
                        <a:off x="6875370" y="3708000"/>
                        <a:ext cx="1891030" cy="5397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charRg st="0" end="8"/>
                                            </p:txEl>
                                          </p:spTgt>
                                        </p:tgtEl>
                                        <p:attrNameLst>
                                          <p:attrName>style.visibility</p:attrName>
                                        </p:attrNameLst>
                                      </p:cBhvr>
                                      <p:to>
                                        <p:strVal val="visible"/>
                                      </p:to>
                                    </p:set>
                                    <p:animEffect transition="in" filter="blinds(horizontal)">
                                      <p:cBhvr>
                                        <p:cTn id="7" dur="500"/>
                                        <p:tgtEl>
                                          <p:spTgt spid="11162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fmla="">
                                          <p:val>
                                            <p:strVal val="#ppt_x-#ppt_w/2"/>
                                          </p:val>
                                        </p:tav>
                                        <p:tav tm="100000" fmla="">
                                          <p:val>
                                            <p:strVal val="#ppt_x"/>
                                          </p:val>
                                        </p:tav>
                                      </p:tavLst>
                                    </p:anim>
                                    <p:anim calcmode="lin" valueType="num">
                                      <p:cBhvr additive="base">
                                        <p:cTn id="13" dur="500" fill="hold"/>
                                        <p:tgtEl>
                                          <p:spTgt spid="7"/>
                                        </p:tgtEl>
                                        <p:attrNameLst>
                                          <p:attrName>ppt_y</p:attrName>
                                        </p:attrNameLst>
                                      </p:cBhvr>
                                      <p:tavLst>
                                        <p:tav tm="0" fmla="">
                                          <p:val>
                                            <p:strVal val="#ppt_y"/>
                                          </p:val>
                                        </p:tav>
                                        <p:tav tm="100000" fmla="">
                                          <p:val>
                                            <p:strVal val="#ppt_y"/>
                                          </p:val>
                                        </p:tav>
                                      </p:tavLst>
                                    </p:anim>
                                    <p:anim calcmode="lin" valueType="num">
                                      <p:cBhvr additive="base">
                                        <p:cTn id="14" dur="500" fill="hold"/>
                                        <p:tgtEl>
                                          <p:spTgt spid="7"/>
                                        </p:tgtEl>
                                        <p:attrNameLst>
                                          <p:attrName>ppt_w</p:attrName>
                                        </p:attrNameLst>
                                      </p:cBhvr>
                                      <p:tavLst>
                                        <p:tav tm="0" fmla="">
                                          <p:val>
                                            <p:fltVal val="0.000000"/>
                                          </p:val>
                                        </p:tav>
                                        <p:tav tm="100000" fmla="">
                                          <p:val>
                                            <p:strVal val="#ppt_w"/>
                                          </p:val>
                                        </p:tav>
                                      </p:tavLst>
                                    </p:anim>
                                    <p:anim calcmode="lin" valueType="num">
                                      <p:cBhvr additive="base">
                                        <p:cTn id="15" dur="500" fill="hold"/>
                                        <p:tgtEl>
                                          <p:spTgt spid="7"/>
                                        </p:tgtEl>
                                        <p:attrNameLst>
                                          <p:attrName>ppt_h</p:attrName>
                                        </p:attrNameLst>
                                      </p:cBhvr>
                                      <p:tavLst>
                                        <p:tav tm="0" fmla="">
                                          <p:val>
                                            <p:strVal val="#ppt_h"/>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fmla="">
                                          <p:val>
                                            <p:strVal val="#ppt_x-#ppt_w/2"/>
                                          </p:val>
                                        </p:tav>
                                        <p:tav tm="100000" fmla="">
                                          <p:val>
                                            <p:strVal val="#ppt_x"/>
                                          </p:val>
                                        </p:tav>
                                      </p:tavLst>
                                    </p:anim>
                                    <p:anim calcmode="lin" valueType="num">
                                      <p:cBhvr additive="base">
                                        <p:cTn id="21" dur="500" fill="hold"/>
                                        <p:tgtEl>
                                          <p:spTgt spid="5"/>
                                        </p:tgtEl>
                                        <p:attrNameLst>
                                          <p:attrName>ppt_y</p:attrName>
                                        </p:attrNameLst>
                                      </p:cBhvr>
                                      <p:tavLst>
                                        <p:tav tm="0" fmla="">
                                          <p:val>
                                            <p:strVal val="#ppt_y"/>
                                          </p:val>
                                        </p:tav>
                                        <p:tav tm="100000" fmla="">
                                          <p:val>
                                            <p:strVal val="#ppt_y"/>
                                          </p:val>
                                        </p:tav>
                                      </p:tavLst>
                                    </p:anim>
                                    <p:anim calcmode="lin" valueType="num">
                                      <p:cBhvr additive="base">
                                        <p:cTn id="22" dur="500" fill="hold"/>
                                        <p:tgtEl>
                                          <p:spTgt spid="5"/>
                                        </p:tgtEl>
                                        <p:attrNameLst>
                                          <p:attrName>ppt_w</p:attrName>
                                        </p:attrNameLst>
                                      </p:cBhvr>
                                      <p:tavLst>
                                        <p:tav tm="0" fmla="">
                                          <p:val>
                                            <p:fltVal val="0.000000"/>
                                          </p:val>
                                        </p:tav>
                                        <p:tav tm="100000" fmla="">
                                          <p:val>
                                            <p:strVal val="#ppt_w"/>
                                          </p:val>
                                        </p:tav>
                                      </p:tavLst>
                                    </p:anim>
                                    <p:anim calcmode="lin" valueType="num">
                                      <p:cBhvr additive="base">
                                        <p:cTn id="23" dur="500" fill="hold"/>
                                        <p:tgtEl>
                                          <p:spTgt spid="5"/>
                                        </p:tgtEl>
                                        <p:attrNameLst>
                                          <p:attrName>ppt_h</p:attrName>
                                        </p:attrNameLst>
                                      </p:cBhvr>
                                      <p:tavLst>
                                        <p:tav tm="0" fmla="">
                                          <p:val>
                                            <p:strVal val="#ppt_h"/>
                                          </p:val>
                                        </p:tav>
                                        <p:tav tm="100000" fmla="">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fmla="">
                                          <p:val>
                                            <p:strVal val="#ppt_x-#ppt_w/2"/>
                                          </p:val>
                                        </p:tav>
                                        <p:tav tm="100000" fmla="">
                                          <p:val>
                                            <p:strVal val="#ppt_x"/>
                                          </p:val>
                                        </p:tav>
                                      </p:tavLst>
                                    </p:anim>
                                    <p:anim calcmode="lin" valueType="num">
                                      <p:cBhvr additive="base">
                                        <p:cTn id="29" dur="500" fill="hold"/>
                                        <p:tgtEl>
                                          <p:spTgt spid="9"/>
                                        </p:tgtEl>
                                        <p:attrNameLst>
                                          <p:attrName>ppt_y</p:attrName>
                                        </p:attrNameLst>
                                      </p:cBhvr>
                                      <p:tavLst>
                                        <p:tav tm="0" fmla="">
                                          <p:val>
                                            <p:strVal val="#ppt_y"/>
                                          </p:val>
                                        </p:tav>
                                        <p:tav tm="100000" fmla="">
                                          <p:val>
                                            <p:strVal val="#ppt_y"/>
                                          </p:val>
                                        </p:tav>
                                      </p:tavLst>
                                    </p:anim>
                                    <p:anim calcmode="lin" valueType="num">
                                      <p:cBhvr additive="base">
                                        <p:cTn id="30" dur="500" fill="hold"/>
                                        <p:tgtEl>
                                          <p:spTgt spid="9"/>
                                        </p:tgtEl>
                                        <p:attrNameLst>
                                          <p:attrName>ppt_w</p:attrName>
                                        </p:attrNameLst>
                                      </p:cBhvr>
                                      <p:tavLst>
                                        <p:tav tm="0" fmla="">
                                          <p:val>
                                            <p:fltVal val="0.000000"/>
                                          </p:val>
                                        </p:tav>
                                        <p:tav tm="100000" fmla="">
                                          <p:val>
                                            <p:strVal val="#ppt_w"/>
                                          </p:val>
                                        </p:tav>
                                      </p:tavLst>
                                    </p:anim>
                                    <p:anim calcmode="lin" valueType="num">
                                      <p:cBhvr additive="base">
                                        <p:cTn id="31" dur="500" fill="hold"/>
                                        <p:tgtEl>
                                          <p:spTgt spid="9"/>
                                        </p:tgtEl>
                                        <p:attrNameLst>
                                          <p:attrName>ppt_h</p:attrName>
                                        </p:attrNameLst>
                                      </p:cBhvr>
                                      <p:tavLst>
                                        <p:tav tm="0" fmla="">
                                          <p:val>
                                            <p:strVal val="#ppt_h"/>
                                          </p:val>
                                        </p:tav>
                                        <p:tav tm="100000" fmla="">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nodeType="clickEffect">
                                  <p:stCondLst>
                                    <p:cond delay="0"/>
                                  </p:stCondLst>
                                  <p:childTnLst>
                                    <p:set>
                                      <p:cBhvr additive="base">
                                        <p:cTn id="35" dur="1" fill="hold">
                                          <p:stCondLst>
                                            <p:cond delay="0"/>
                                          </p:stCondLst>
                                        </p:cTn>
                                        <p:tgtEl>
                                          <p:spTgt spid="13"/>
                                        </p:tgtEl>
                                        <p:attrNameLst>
                                          <p:attrName>style.visibility</p:attrName>
                                        </p:attrNameLst>
                                      </p:cBhvr>
                                      <p:to>
                                        <p:strVal val="visible"/>
                                      </p:to>
                                    </p:set>
                                    <p:anim calcmode="lin" valueType="num">
                                      <p:cBhvr additive="base">
                                        <p:cTn id="36" dur="500" fill="hold"/>
                                        <p:tgtEl>
                                          <p:spTgt spid="13"/>
                                        </p:tgtEl>
                                        <p:attrNameLst>
                                          <p:attrName>ppt_x</p:attrName>
                                        </p:attrNameLst>
                                      </p:cBhvr>
                                      <p:tavLst>
                                        <p:tav tm="0" fmla="">
                                          <p:val>
                                            <p:strVal val="#ppt_x-#ppt_w/2"/>
                                          </p:val>
                                        </p:tav>
                                        <p:tav tm="100000" fmla="">
                                          <p:val>
                                            <p:strVal val="#ppt_x"/>
                                          </p:val>
                                        </p:tav>
                                      </p:tavLst>
                                    </p:anim>
                                    <p:anim calcmode="lin" valueType="num">
                                      <p:cBhvr additive="base">
                                        <p:cTn id="37" dur="500" fill="hold"/>
                                        <p:tgtEl>
                                          <p:spTgt spid="13"/>
                                        </p:tgtEl>
                                        <p:attrNameLst>
                                          <p:attrName>ppt_y</p:attrName>
                                        </p:attrNameLst>
                                      </p:cBhvr>
                                      <p:tavLst>
                                        <p:tav tm="0" fmla="">
                                          <p:val>
                                            <p:strVal val="#ppt_y"/>
                                          </p:val>
                                        </p:tav>
                                        <p:tav tm="100000" fmla="">
                                          <p:val>
                                            <p:strVal val="#ppt_y"/>
                                          </p:val>
                                        </p:tav>
                                      </p:tavLst>
                                    </p:anim>
                                    <p:anim calcmode="lin" valueType="num">
                                      <p:cBhvr additive="base">
                                        <p:cTn id="38" dur="500" fill="hold"/>
                                        <p:tgtEl>
                                          <p:spTgt spid="13"/>
                                        </p:tgtEl>
                                        <p:attrNameLst>
                                          <p:attrName>ppt_w</p:attrName>
                                        </p:attrNameLst>
                                      </p:cBhvr>
                                      <p:tavLst>
                                        <p:tav tm="0" fmla="">
                                          <p:val>
                                            <p:fltVal val="0.000000"/>
                                          </p:val>
                                        </p:tav>
                                        <p:tav tm="100000" fmla="">
                                          <p:val>
                                            <p:strVal val="#ppt_w"/>
                                          </p:val>
                                        </p:tav>
                                      </p:tavLst>
                                    </p:anim>
                                    <p:anim calcmode="lin" valueType="num">
                                      <p:cBhvr additive="base">
                                        <p:cTn id="39" dur="500" fill="hold"/>
                                        <p:tgtEl>
                                          <p:spTgt spid="13"/>
                                        </p:tgtEl>
                                        <p:attrNameLst>
                                          <p:attrName>ppt_h</p:attrName>
                                        </p:attrNameLst>
                                      </p:cBhvr>
                                      <p:tavLst>
                                        <p:tav tm="0" fmla="">
                                          <p:val>
                                            <p:strVal val="#ppt_h"/>
                                          </p:val>
                                        </p:tav>
                                        <p:tav tm="100000" fmla="">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additive="base">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45" dur="500" fill="hold"/>
                                        <p:tgtEl>
                                          <p:spTgt spid="6"/>
                                        </p:tgtEl>
                                        <p:attrNameLst>
                                          <p:attrName>ppt_y</p:attrName>
                                        </p:attrNameLst>
                                      </p:cBhvr>
                                      <p:tavLst>
                                        <p:tav tm="0" fmla="">
                                          <p:val>
                                            <p:strVal val="#ppt_y"/>
                                          </p:val>
                                        </p:tav>
                                        <p:tav tm="100000" fmla="">
                                          <p:val>
                                            <p:strVal val="#ppt_y"/>
                                          </p:val>
                                        </p:tav>
                                      </p:tavLst>
                                    </p:anim>
                                    <p:anim calcmode="lin" valueType="num">
                                      <p:cBhvr additive="base">
                                        <p:cTn id="46"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47"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additive="base">
                                        <p:cTn id="51" dur="1" fill="hold">
                                          <p:stCondLst>
                                            <p:cond delay="0"/>
                                          </p:stCondLst>
                                        </p:cTn>
                                        <p:tgtEl>
                                          <p:spTgt spid="15"/>
                                        </p:tgtEl>
                                        <p:attrNameLst>
                                          <p:attrName>style.visibility</p:attrName>
                                        </p:attrNameLst>
                                      </p:cBhvr>
                                      <p:to>
                                        <p:strVal val="visible"/>
                                      </p:to>
                                    </p:set>
                                    <p:anim calcmode="lin" valueType="num">
                                      <p:cBhvr additive="base">
                                        <p:cTn id="52" dur="500" fill="hold"/>
                                        <p:tgtEl>
                                          <p:spTgt spid="15"/>
                                        </p:tgtEl>
                                        <p:attrNameLst>
                                          <p:attrName>ppt_x</p:attrName>
                                        </p:attrNameLst>
                                      </p:cBhvr>
                                      <p:tavLst>
                                        <p:tav tm="0" fmla="">
                                          <p:val>
                                            <p:strVal val="#ppt_x-#ppt_w/2"/>
                                          </p:val>
                                        </p:tav>
                                        <p:tav tm="100000" fmla="">
                                          <p:val>
                                            <p:strVal val="#ppt_x"/>
                                          </p:val>
                                        </p:tav>
                                      </p:tavLst>
                                    </p:anim>
                                    <p:anim calcmode="lin" valueType="num">
                                      <p:cBhvr additive="base">
                                        <p:cTn id="53" dur="500" fill="hold"/>
                                        <p:tgtEl>
                                          <p:spTgt spid="15"/>
                                        </p:tgtEl>
                                        <p:attrNameLst>
                                          <p:attrName>ppt_y</p:attrName>
                                        </p:attrNameLst>
                                      </p:cBhvr>
                                      <p:tavLst>
                                        <p:tav tm="0" fmla="">
                                          <p:val>
                                            <p:strVal val="#ppt_y"/>
                                          </p:val>
                                        </p:tav>
                                        <p:tav tm="100000" fmla="">
                                          <p:val>
                                            <p:strVal val="#ppt_y"/>
                                          </p:val>
                                        </p:tav>
                                      </p:tavLst>
                                    </p:anim>
                                    <p:anim calcmode="lin" valueType="num">
                                      <p:cBhvr additive="base">
                                        <p:cTn id="54" dur="500" fill="hold"/>
                                        <p:tgtEl>
                                          <p:spTgt spid="15"/>
                                        </p:tgtEl>
                                        <p:attrNameLst>
                                          <p:attrName>ppt_w</p:attrName>
                                        </p:attrNameLst>
                                      </p:cBhvr>
                                      <p:tavLst>
                                        <p:tav tm="0" fmla="">
                                          <p:val>
                                            <p:fltVal val="0.000000"/>
                                          </p:val>
                                        </p:tav>
                                        <p:tav tm="100000" fmla="">
                                          <p:val>
                                            <p:strVal val="#ppt_w"/>
                                          </p:val>
                                        </p:tav>
                                      </p:tavLst>
                                    </p:anim>
                                    <p:anim calcmode="lin" valueType="num">
                                      <p:cBhvr additive="base">
                                        <p:cTn id="55" dur="500" fill="hold"/>
                                        <p:tgtEl>
                                          <p:spTgt spid="15"/>
                                        </p:tgtEl>
                                        <p:attrNameLst>
                                          <p:attrName>ppt_h</p:attrName>
                                        </p:attrNameLst>
                                      </p:cBhvr>
                                      <p:tavLst>
                                        <p:tav tm="0" fmla="">
                                          <p:val>
                                            <p:strVal val="#ppt_h"/>
                                          </p:val>
                                        </p:tav>
                                        <p:tav tm="100000" fmla="">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ldLvl="2" build="p"/>
      <p:bldP spid="5" grpId="0" bldLvl="0" animBg="1"/>
      <p:bldP spid="6"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46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46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469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4693" name="Rectangle 3"/>
          <p:cNvSpPr>
            <a:spLocks noGrp="1"/>
          </p:cNvSpPr>
          <p:nvPr>
            <p:ph type="body"/>
          </p:nvPr>
        </p:nvSpPr>
        <p:spPr>
          <a:xfrm>
            <a:off x="142875" y="694055"/>
            <a:ext cx="8696325" cy="1210945"/>
          </a:xfrm>
        </p:spPr>
        <p:txBody>
          <a:bodyPr wrap="square" anchor="t"/>
          <a:p>
            <a:pPr marL="457200" lvl="0" indent="-457200" eaLnBrk="1" hangingPunct="1"/>
            <a:r>
              <a:rPr lang="en-US" altLang="x-none" sz="3200" dirty="0">
                <a:ea typeface="宋体" panose="02010600030101010101" pitchFamily="2" charset="-122"/>
              </a:rPr>
              <a:t>Rule 7: Set Accumulation Rule</a:t>
            </a:r>
            <a:endParaRPr lang="en-US" altLang="x-none" sz="3200" dirty="0">
              <a:ea typeface="宋体" panose="02010600030101010101" pitchFamily="2" charset="-122"/>
            </a:endParaRPr>
          </a:p>
          <a:p>
            <a:pPr marL="1371600" lvl="2" indent="-457200" eaLnBrk="1" hangingPunct="1">
              <a:buNone/>
            </a:pPr>
            <a:r>
              <a:rPr lang="en-US" altLang="x-none" sz="3200" dirty="0">
                <a:ea typeface="宋体" panose="02010600030101010101" pitchFamily="2" charset="-122"/>
              </a:rPr>
              <a:t>If X → YZ and Z → W, then X → YZW</a:t>
            </a:r>
            <a:endParaRPr lang="en-US" altLang="x-none" sz="3200" dirty="0">
              <a:ea typeface="宋体" panose="02010600030101010101" pitchFamily="2" charset="-122"/>
            </a:endParaRPr>
          </a:p>
        </p:txBody>
      </p:sp>
      <p:sp>
        <p:nvSpPr>
          <p:cNvPr id="111623" name="Rectangle 4"/>
          <p:cNvSpPr/>
          <p:nvPr/>
        </p:nvSpPr>
        <p:spPr>
          <a:xfrm>
            <a:off x="142875" y="1981200"/>
            <a:ext cx="8893175" cy="518160"/>
          </a:xfrm>
          <a:prstGeom prst="rect">
            <a:avLst/>
          </a:prstGeom>
          <a:noFill/>
          <a:ln w="9525">
            <a:noFill/>
          </a:ln>
        </p:spPr>
        <p:txBody>
          <a:bodyPr anchor="t">
            <a:spAutoFit/>
          </a:bodyPr>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5" name="右箭头 4"/>
          <p:cNvSpPr/>
          <p:nvPr/>
        </p:nvSpPr>
        <p:spPr>
          <a:xfrm>
            <a:off x="2200275" y="2738940"/>
            <a:ext cx="1980000" cy="700880"/>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Augmentation</a:t>
            </a:r>
            <a:endParaRPr lang="en-US" altLang="zh-CN" sz="2000">
              <a:solidFill>
                <a:srgbClr val="FF0000"/>
              </a:solidFill>
            </a:endParaRPr>
          </a:p>
        </p:txBody>
      </p:sp>
      <p:sp>
        <p:nvSpPr>
          <p:cNvPr id="6" name="右箭头 5"/>
          <p:cNvSpPr/>
          <p:nvPr/>
        </p:nvSpPr>
        <p:spPr>
          <a:xfrm>
            <a:off x="5267960" y="4891590"/>
            <a:ext cx="1548000" cy="754378"/>
          </a:xfrm>
          <a:prstGeom prst="rightArrow">
            <a:avLst/>
          </a:prstGeom>
          <a:noFill/>
          <a:ln w="12700" cmpd="sng">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lIns="0" tIns="36195" rIns="0" bIns="36195" rtlCol="0" anchor="ctr">
            <a:spAutoFit/>
          </a:bodyPr>
          <a:p>
            <a:pPr algn="ctr"/>
            <a:r>
              <a:rPr lang="en-US" altLang="zh-CN" sz="2000">
                <a:solidFill>
                  <a:srgbClr val="FF0000"/>
                </a:solidFill>
              </a:rPr>
              <a:t>Transitivity</a:t>
            </a:r>
            <a:endParaRPr lang="en-US" altLang="zh-CN" sz="2000">
              <a:solidFill>
                <a:srgbClr val="FF0000"/>
              </a:solidFill>
            </a:endParaRPr>
          </a:p>
        </p:txBody>
      </p:sp>
      <p:graphicFrame>
        <p:nvGraphicFramePr>
          <p:cNvPr id="7" name="对象 6">
            <a:hlinkClick r:id="" action="ppaction://ole?verb="/>
          </p:cNvPr>
          <p:cNvGraphicFramePr>
            <a:graphicFrameLocks noChangeAspect="1"/>
          </p:cNvGraphicFramePr>
          <p:nvPr/>
        </p:nvGraphicFramePr>
        <p:xfrm>
          <a:off x="216000" y="2808000"/>
          <a:ext cx="2024380" cy="539750"/>
        </p:xfrm>
        <a:graphic>
          <a:graphicData uri="http://schemas.openxmlformats.org/presentationml/2006/ole">
            <mc:AlternateContent xmlns:mc="http://schemas.openxmlformats.org/markup-compatibility/2006">
              <mc:Choice xmlns:v="urn:schemas-microsoft-com:vml" Requires="v">
                <p:oleObj spid="_x0000_s8" name="" r:id="rId1" imgW="571500" imgH="152400" progId="Equation.KSEE3">
                  <p:embed/>
                </p:oleObj>
              </mc:Choice>
              <mc:Fallback>
                <p:oleObj name="" r:id="rId1" imgW="571500" imgH="152400" progId="Equation.KSEE3">
                  <p:embed/>
                  <p:pic>
                    <p:nvPicPr>
                      <p:cNvPr id="0" name="图片 1024"/>
                      <p:cNvPicPr/>
                      <p:nvPr/>
                    </p:nvPicPr>
                    <p:blipFill>
                      <a:blip r:embed="rId2"/>
                      <a:stretch>
                        <a:fillRect/>
                      </a:stretch>
                    </p:blipFill>
                    <p:spPr>
                      <a:xfrm>
                        <a:off x="216000" y="2808000"/>
                        <a:ext cx="2024380" cy="53975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201385" y="2808000"/>
          <a:ext cx="2249170" cy="539750"/>
        </p:xfrm>
        <a:graphic>
          <a:graphicData uri="http://schemas.openxmlformats.org/presentationml/2006/ole">
            <mc:AlternateContent xmlns:mc="http://schemas.openxmlformats.org/markup-compatibility/2006">
              <mc:Choice xmlns:v="urn:schemas-microsoft-com:vml" Requires="v">
                <p:oleObj spid="_x0000_s10" name="" r:id="rId3" imgW="634365" imgH="152400" progId="Equation.KSEE3">
                  <p:embed/>
                </p:oleObj>
              </mc:Choice>
              <mc:Fallback>
                <p:oleObj name="" r:id="rId3" imgW="634365" imgH="152400" progId="Equation.KSEE3">
                  <p:embed/>
                  <p:pic>
                    <p:nvPicPr>
                      <p:cNvPr id="0" name="图片 1025"/>
                      <p:cNvPicPr/>
                      <p:nvPr/>
                    </p:nvPicPr>
                    <p:blipFill>
                      <a:blip r:embed="rId4"/>
                      <a:stretch>
                        <a:fillRect/>
                      </a:stretch>
                    </p:blipFill>
                    <p:spPr>
                      <a:xfrm>
                        <a:off x="4201385" y="2808000"/>
                        <a:ext cx="2249170" cy="53975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216000" y="4968000"/>
          <a:ext cx="4949190" cy="539750"/>
        </p:xfrm>
        <a:graphic>
          <a:graphicData uri="http://schemas.openxmlformats.org/presentationml/2006/ole">
            <mc:AlternateContent xmlns:mc="http://schemas.openxmlformats.org/markup-compatibility/2006">
              <mc:Choice xmlns:v="urn:schemas-microsoft-com:vml" Requires="v">
                <p:oleObj spid="_x0000_s14" name="" r:id="rId5" imgW="1511300" imgH="165100" progId="Equation.KSEE3">
                  <p:embed/>
                </p:oleObj>
              </mc:Choice>
              <mc:Fallback>
                <p:oleObj name="" r:id="rId5" imgW="1511300" imgH="165100" progId="Equation.KSEE3">
                  <p:embed/>
                  <p:pic>
                    <p:nvPicPr>
                      <p:cNvPr id="0" name="图片 1024"/>
                      <p:cNvPicPr/>
                      <p:nvPr/>
                    </p:nvPicPr>
                    <p:blipFill>
                      <a:blip r:embed="rId6"/>
                      <a:stretch>
                        <a:fillRect/>
                      </a:stretch>
                    </p:blipFill>
                    <p:spPr>
                      <a:xfrm>
                        <a:off x="216000" y="4968000"/>
                        <a:ext cx="4949190" cy="53975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6762658" y="4968000"/>
          <a:ext cx="2116455" cy="539750"/>
        </p:xfrm>
        <a:graphic>
          <a:graphicData uri="http://schemas.openxmlformats.org/presentationml/2006/ole">
            <mc:AlternateContent xmlns:mc="http://schemas.openxmlformats.org/markup-compatibility/2006">
              <mc:Choice xmlns:v="urn:schemas-microsoft-com:vml" Requires="v">
                <p:oleObj spid="_x0000_s16" name="" r:id="rId7" imgW="596900" imgH="152400" progId="Equation.KSEE3">
                  <p:embed/>
                </p:oleObj>
              </mc:Choice>
              <mc:Fallback>
                <p:oleObj name="" r:id="rId7" imgW="596900" imgH="152400" progId="Equation.KSEE3">
                  <p:embed/>
                  <p:pic>
                    <p:nvPicPr>
                      <p:cNvPr id="0" name="图片 1025"/>
                      <p:cNvPicPr/>
                      <p:nvPr/>
                    </p:nvPicPr>
                    <p:blipFill>
                      <a:blip r:embed="rId8"/>
                      <a:stretch>
                        <a:fillRect/>
                      </a:stretch>
                    </p:blipFill>
                    <p:spPr>
                      <a:xfrm>
                        <a:off x="6762658" y="4968000"/>
                        <a:ext cx="2116455" cy="539750"/>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576616" y="3439727"/>
          <a:ext cx="8276888" cy="1188000"/>
        </p:xfrm>
        <a:graphic>
          <a:graphicData uri="http://schemas.openxmlformats.org/presentationml/2006/ole">
            <mc:AlternateContent xmlns:mc="http://schemas.openxmlformats.org/markup-compatibility/2006">
              <mc:Choice xmlns:v="urn:schemas-microsoft-com:vml" Requires="v">
                <p:oleObj spid="_x0000_s1025" name="" r:id="rId9" imgW="2920365" imgH="419100" progId="Equation.KSEE3">
                  <p:embed/>
                </p:oleObj>
              </mc:Choice>
              <mc:Fallback>
                <p:oleObj name="" r:id="rId9" imgW="2920365" imgH="419100" progId="Equation.KSEE3">
                  <p:embed/>
                  <p:pic>
                    <p:nvPicPr>
                      <p:cNvPr id="0" name="图片 1024"/>
                      <p:cNvPicPr/>
                      <p:nvPr/>
                    </p:nvPicPr>
                    <p:blipFill>
                      <a:blip r:embed="rId10"/>
                      <a:stretch>
                        <a:fillRect/>
                      </a:stretch>
                    </p:blipFill>
                    <p:spPr>
                      <a:xfrm>
                        <a:off x="576616" y="3439727"/>
                        <a:ext cx="8276888" cy="1188000"/>
                      </a:xfrm>
                      <a:prstGeom prst="rect">
                        <a:avLst/>
                      </a:prstGeom>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623">
                                            <p:txEl>
                                              <p:charRg st="0" end="8"/>
                                            </p:txEl>
                                          </p:spTgt>
                                        </p:tgtEl>
                                        <p:attrNameLst>
                                          <p:attrName>style.visibility</p:attrName>
                                        </p:attrNameLst>
                                      </p:cBhvr>
                                      <p:to>
                                        <p:strVal val="visible"/>
                                      </p:to>
                                    </p:set>
                                    <p:animEffect transition="in" filter="blinds(horizontal)">
                                      <p:cBhvr>
                                        <p:cTn id="7" dur="500"/>
                                        <p:tgtEl>
                                          <p:spTgt spid="111623">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nodeType="clickEffect">
                                  <p:stCondLst>
                                    <p:cond delay="0"/>
                                  </p:stCondLst>
                                  <p:childTnLst>
                                    <p:set>
                                      <p:cBhvr additive="base">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fmla="">
                                          <p:val>
                                            <p:strVal val="#ppt_x-#ppt_w/2"/>
                                          </p:val>
                                        </p:tav>
                                        <p:tav tm="100000" fmla="">
                                          <p:val>
                                            <p:strVal val="#ppt_x"/>
                                          </p:val>
                                        </p:tav>
                                      </p:tavLst>
                                    </p:anim>
                                    <p:anim calcmode="lin" valueType="num">
                                      <p:cBhvr additive="base">
                                        <p:cTn id="13" dur="500" fill="hold"/>
                                        <p:tgtEl>
                                          <p:spTgt spid="7"/>
                                        </p:tgtEl>
                                        <p:attrNameLst>
                                          <p:attrName>ppt_y</p:attrName>
                                        </p:attrNameLst>
                                      </p:cBhvr>
                                      <p:tavLst>
                                        <p:tav tm="0" fmla="">
                                          <p:val>
                                            <p:strVal val="#ppt_y"/>
                                          </p:val>
                                        </p:tav>
                                        <p:tav tm="100000" fmla="">
                                          <p:val>
                                            <p:strVal val="#ppt_y"/>
                                          </p:val>
                                        </p:tav>
                                      </p:tavLst>
                                    </p:anim>
                                    <p:anim calcmode="lin" valueType="num">
                                      <p:cBhvr additive="base">
                                        <p:cTn id="14" dur="500" fill="hold"/>
                                        <p:tgtEl>
                                          <p:spTgt spid="7"/>
                                        </p:tgtEl>
                                        <p:attrNameLst>
                                          <p:attrName>ppt_w</p:attrName>
                                        </p:attrNameLst>
                                      </p:cBhvr>
                                      <p:tavLst>
                                        <p:tav tm="0" fmla="">
                                          <p:val>
                                            <p:fltVal val="0.000000"/>
                                          </p:val>
                                        </p:tav>
                                        <p:tav tm="100000" fmla="">
                                          <p:val>
                                            <p:strVal val="#ppt_w"/>
                                          </p:val>
                                        </p:tav>
                                      </p:tavLst>
                                    </p:anim>
                                    <p:anim calcmode="lin" valueType="num">
                                      <p:cBhvr additive="base">
                                        <p:cTn id="15" dur="500" fill="hold"/>
                                        <p:tgtEl>
                                          <p:spTgt spid="7"/>
                                        </p:tgtEl>
                                        <p:attrNameLst>
                                          <p:attrName>ppt_h</p:attrName>
                                        </p:attrNameLst>
                                      </p:cBhvr>
                                      <p:tavLst>
                                        <p:tav tm="0" fmla="">
                                          <p:val>
                                            <p:strVal val="#ppt_h"/>
                                          </p:val>
                                        </p:tav>
                                        <p:tav tm="100000" fmla="">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additive="base">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fmla="">
                                          <p:val>
                                            <p:strVal val="#ppt_x-#ppt_w/2"/>
                                          </p:val>
                                        </p:tav>
                                        <p:tav tm="100000" fmla="">
                                          <p:val>
                                            <p:strVal val="#ppt_x"/>
                                          </p:val>
                                        </p:tav>
                                      </p:tavLst>
                                    </p:anim>
                                    <p:anim calcmode="lin" valueType="num">
                                      <p:cBhvr additive="base">
                                        <p:cTn id="21" dur="500" fill="hold"/>
                                        <p:tgtEl>
                                          <p:spTgt spid="5"/>
                                        </p:tgtEl>
                                        <p:attrNameLst>
                                          <p:attrName>ppt_y</p:attrName>
                                        </p:attrNameLst>
                                      </p:cBhvr>
                                      <p:tavLst>
                                        <p:tav tm="0" fmla="">
                                          <p:val>
                                            <p:strVal val="#ppt_y"/>
                                          </p:val>
                                        </p:tav>
                                        <p:tav tm="100000" fmla="">
                                          <p:val>
                                            <p:strVal val="#ppt_y"/>
                                          </p:val>
                                        </p:tav>
                                      </p:tavLst>
                                    </p:anim>
                                    <p:anim calcmode="lin" valueType="num">
                                      <p:cBhvr additive="base">
                                        <p:cTn id="22" dur="500" fill="hold"/>
                                        <p:tgtEl>
                                          <p:spTgt spid="5"/>
                                        </p:tgtEl>
                                        <p:attrNameLst>
                                          <p:attrName>ppt_w</p:attrName>
                                        </p:attrNameLst>
                                      </p:cBhvr>
                                      <p:tavLst>
                                        <p:tav tm="0" fmla="">
                                          <p:val>
                                            <p:fltVal val="0.000000"/>
                                          </p:val>
                                        </p:tav>
                                        <p:tav tm="100000" fmla="">
                                          <p:val>
                                            <p:strVal val="#ppt_w"/>
                                          </p:val>
                                        </p:tav>
                                      </p:tavLst>
                                    </p:anim>
                                    <p:anim calcmode="lin" valueType="num">
                                      <p:cBhvr additive="base">
                                        <p:cTn id="23" dur="500" fill="hold"/>
                                        <p:tgtEl>
                                          <p:spTgt spid="5"/>
                                        </p:tgtEl>
                                        <p:attrNameLst>
                                          <p:attrName>ppt_h</p:attrName>
                                        </p:attrNameLst>
                                      </p:cBhvr>
                                      <p:tavLst>
                                        <p:tav tm="0" fmla="">
                                          <p:val>
                                            <p:strVal val="#ppt_h"/>
                                          </p:val>
                                        </p:tav>
                                        <p:tav tm="100000" fmla="">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nodeType="clickEffect">
                                  <p:stCondLst>
                                    <p:cond delay="0"/>
                                  </p:stCondLst>
                                  <p:childTnLst>
                                    <p:set>
                                      <p:cBhvr additive="base">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fmla="">
                                          <p:val>
                                            <p:strVal val="#ppt_x-#ppt_w/2"/>
                                          </p:val>
                                        </p:tav>
                                        <p:tav tm="100000" fmla="">
                                          <p:val>
                                            <p:strVal val="#ppt_x"/>
                                          </p:val>
                                        </p:tav>
                                      </p:tavLst>
                                    </p:anim>
                                    <p:anim calcmode="lin" valueType="num">
                                      <p:cBhvr additive="base">
                                        <p:cTn id="29" dur="500" fill="hold"/>
                                        <p:tgtEl>
                                          <p:spTgt spid="9"/>
                                        </p:tgtEl>
                                        <p:attrNameLst>
                                          <p:attrName>ppt_y</p:attrName>
                                        </p:attrNameLst>
                                      </p:cBhvr>
                                      <p:tavLst>
                                        <p:tav tm="0" fmla="">
                                          <p:val>
                                            <p:strVal val="#ppt_y"/>
                                          </p:val>
                                        </p:tav>
                                        <p:tav tm="100000" fmla="">
                                          <p:val>
                                            <p:strVal val="#ppt_y"/>
                                          </p:val>
                                        </p:tav>
                                      </p:tavLst>
                                    </p:anim>
                                    <p:anim calcmode="lin" valueType="num">
                                      <p:cBhvr additive="base">
                                        <p:cTn id="30" dur="500" fill="hold"/>
                                        <p:tgtEl>
                                          <p:spTgt spid="9"/>
                                        </p:tgtEl>
                                        <p:attrNameLst>
                                          <p:attrName>ppt_w</p:attrName>
                                        </p:attrNameLst>
                                      </p:cBhvr>
                                      <p:tavLst>
                                        <p:tav tm="0" fmla="">
                                          <p:val>
                                            <p:fltVal val="0.000000"/>
                                          </p:val>
                                        </p:tav>
                                        <p:tav tm="100000" fmla="">
                                          <p:val>
                                            <p:strVal val="#ppt_w"/>
                                          </p:val>
                                        </p:tav>
                                      </p:tavLst>
                                    </p:anim>
                                    <p:anim calcmode="lin" valueType="num">
                                      <p:cBhvr additive="base">
                                        <p:cTn id="31" dur="500" fill="hold"/>
                                        <p:tgtEl>
                                          <p:spTgt spid="9"/>
                                        </p:tgtEl>
                                        <p:attrNameLst>
                                          <p:attrName>ppt_h</p:attrName>
                                        </p:attrNameLst>
                                      </p:cBhvr>
                                      <p:tavLst>
                                        <p:tav tm="0" fmla="">
                                          <p:val>
                                            <p:strVal val="#ppt_h"/>
                                          </p:val>
                                        </p:tav>
                                        <p:tav tm="100000" fmla="">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linds(horizontal)">
                                      <p:cBhvr>
                                        <p:cTn id="36" dur="5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nodeType="clickEffect">
                                  <p:stCondLst>
                                    <p:cond delay="0"/>
                                  </p:stCondLst>
                                  <p:childTnLst>
                                    <p:set>
                                      <p:cBhvr additive="base">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fmla="">
                                          <p:val>
                                            <p:strVal val="#ppt_x-#ppt_w/2"/>
                                          </p:val>
                                        </p:tav>
                                        <p:tav tm="100000" fmla="">
                                          <p:val>
                                            <p:strVal val="#ppt_x"/>
                                          </p:val>
                                        </p:tav>
                                      </p:tavLst>
                                    </p:anim>
                                    <p:anim calcmode="lin" valueType="num">
                                      <p:cBhvr additive="base">
                                        <p:cTn id="42" dur="500" fill="hold"/>
                                        <p:tgtEl>
                                          <p:spTgt spid="13"/>
                                        </p:tgtEl>
                                        <p:attrNameLst>
                                          <p:attrName>ppt_y</p:attrName>
                                        </p:attrNameLst>
                                      </p:cBhvr>
                                      <p:tavLst>
                                        <p:tav tm="0" fmla="">
                                          <p:val>
                                            <p:strVal val="#ppt_y"/>
                                          </p:val>
                                        </p:tav>
                                        <p:tav tm="100000" fmla="">
                                          <p:val>
                                            <p:strVal val="#ppt_y"/>
                                          </p:val>
                                        </p:tav>
                                      </p:tavLst>
                                    </p:anim>
                                    <p:anim calcmode="lin" valueType="num">
                                      <p:cBhvr additive="base">
                                        <p:cTn id="43" dur="500" fill="hold"/>
                                        <p:tgtEl>
                                          <p:spTgt spid="13"/>
                                        </p:tgtEl>
                                        <p:attrNameLst>
                                          <p:attrName>ppt_w</p:attrName>
                                        </p:attrNameLst>
                                      </p:cBhvr>
                                      <p:tavLst>
                                        <p:tav tm="0" fmla="">
                                          <p:val>
                                            <p:fltVal val="0.000000"/>
                                          </p:val>
                                        </p:tav>
                                        <p:tav tm="100000" fmla="">
                                          <p:val>
                                            <p:strVal val="#ppt_w"/>
                                          </p:val>
                                        </p:tav>
                                      </p:tavLst>
                                    </p:anim>
                                    <p:anim calcmode="lin" valueType="num">
                                      <p:cBhvr additive="base">
                                        <p:cTn id="44" dur="500" fill="hold"/>
                                        <p:tgtEl>
                                          <p:spTgt spid="13"/>
                                        </p:tgtEl>
                                        <p:attrNameLst>
                                          <p:attrName>ppt_h</p:attrName>
                                        </p:attrNameLst>
                                      </p:cBhvr>
                                      <p:tavLst>
                                        <p:tav tm="0" fmla="">
                                          <p:val>
                                            <p:strVal val="#ppt_h"/>
                                          </p:val>
                                        </p:tav>
                                        <p:tav tm="100000" fmla="">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8" fill="hold" grpId="0" nodeType="clickEffect">
                                  <p:stCondLst>
                                    <p:cond delay="0"/>
                                  </p:stCondLst>
                                  <p:childTnLst>
                                    <p:set>
                                      <p:cBhvr additive="base">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fmla="">
                                          <p:val>
                                            <p:strVal val="#ppt_x-#ppt_w/2"/>
                                          </p:val>
                                        </p:tav>
                                        <p:tav tm="100000" fmla="">
                                          <p:val>
                                            <p:strVal val="#ppt_x"/>
                                          </p:val>
                                        </p:tav>
                                      </p:tavLst>
                                    </p:anim>
                                    <p:anim calcmode="lin" valueType="num">
                                      <p:cBhvr additive="base">
                                        <p:cTn id="50" dur="500" fill="hold"/>
                                        <p:tgtEl>
                                          <p:spTgt spid="6"/>
                                        </p:tgtEl>
                                        <p:attrNameLst>
                                          <p:attrName>ppt_y</p:attrName>
                                        </p:attrNameLst>
                                      </p:cBhvr>
                                      <p:tavLst>
                                        <p:tav tm="0" fmla="">
                                          <p:val>
                                            <p:strVal val="#ppt_y"/>
                                          </p:val>
                                        </p:tav>
                                        <p:tav tm="100000" fmla="">
                                          <p:val>
                                            <p:strVal val="#ppt_y"/>
                                          </p:val>
                                        </p:tav>
                                      </p:tavLst>
                                    </p:anim>
                                    <p:anim calcmode="lin" valueType="num">
                                      <p:cBhvr additive="base">
                                        <p:cTn id="51" dur="500" fill="hold"/>
                                        <p:tgtEl>
                                          <p:spTgt spid="6"/>
                                        </p:tgtEl>
                                        <p:attrNameLst>
                                          <p:attrName>ppt_w</p:attrName>
                                        </p:attrNameLst>
                                      </p:cBhvr>
                                      <p:tavLst>
                                        <p:tav tm="0" fmla="">
                                          <p:val>
                                            <p:fltVal val="0.000000"/>
                                          </p:val>
                                        </p:tav>
                                        <p:tav tm="100000" fmla="">
                                          <p:val>
                                            <p:strVal val="#ppt_w"/>
                                          </p:val>
                                        </p:tav>
                                      </p:tavLst>
                                    </p:anim>
                                    <p:anim calcmode="lin" valueType="num">
                                      <p:cBhvr additive="base">
                                        <p:cTn id="52" dur="500" fill="hold"/>
                                        <p:tgtEl>
                                          <p:spTgt spid="6"/>
                                        </p:tgtEl>
                                        <p:attrNameLst>
                                          <p:attrName>ppt_h</p:attrName>
                                        </p:attrNameLst>
                                      </p:cBhvr>
                                      <p:tavLst>
                                        <p:tav tm="0" fmla="">
                                          <p:val>
                                            <p:strVal val="#ppt_h"/>
                                          </p:val>
                                        </p:tav>
                                        <p:tav tm="100000" fmla="">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17" presetClass="entr" presetSubtype="8" fill="hold" nodeType="clickEffect">
                                  <p:stCondLst>
                                    <p:cond delay="0"/>
                                  </p:stCondLst>
                                  <p:childTnLst>
                                    <p:set>
                                      <p:cBhvr additive="base">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fmla="">
                                          <p:val>
                                            <p:strVal val="#ppt_x-#ppt_w/2"/>
                                          </p:val>
                                        </p:tav>
                                        <p:tav tm="100000" fmla="">
                                          <p:val>
                                            <p:strVal val="#ppt_x"/>
                                          </p:val>
                                        </p:tav>
                                      </p:tavLst>
                                    </p:anim>
                                    <p:anim calcmode="lin" valueType="num">
                                      <p:cBhvr additive="base">
                                        <p:cTn id="58" dur="500" fill="hold"/>
                                        <p:tgtEl>
                                          <p:spTgt spid="15"/>
                                        </p:tgtEl>
                                        <p:attrNameLst>
                                          <p:attrName>ppt_y</p:attrName>
                                        </p:attrNameLst>
                                      </p:cBhvr>
                                      <p:tavLst>
                                        <p:tav tm="0" fmla="">
                                          <p:val>
                                            <p:strVal val="#ppt_y"/>
                                          </p:val>
                                        </p:tav>
                                        <p:tav tm="100000" fmla="">
                                          <p:val>
                                            <p:strVal val="#ppt_y"/>
                                          </p:val>
                                        </p:tav>
                                      </p:tavLst>
                                    </p:anim>
                                    <p:anim calcmode="lin" valueType="num">
                                      <p:cBhvr additive="base">
                                        <p:cTn id="59" dur="500" fill="hold"/>
                                        <p:tgtEl>
                                          <p:spTgt spid="15"/>
                                        </p:tgtEl>
                                        <p:attrNameLst>
                                          <p:attrName>ppt_w</p:attrName>
                                        </p:attrNameLst>
                                      </p:cBhvr>
                                      <p:tavLst>
                                        <p:tav tm="0" fmla="">
                                          <p:val>
                                            <p:fltVal val="0.000000"/>
                                          </p:val>
                                        </p:tav>
                                        <p:tav tm="100000" fmla="">
                                          <p:val>
                                            <p:strVal val="#ppt_w"/>
                                          </p:val>
                                        </p:tav>
                                      </p:tavLst>
                                    </p:anim>
                                    <p:anim calcmode="lin" valueType="num">
                                      <p:cBhvr additive="base">
                                        <p:cTn id="60" dur="500" fill="hold"/>
                                        <p:tgtEl>
                                          <p:spTgt spid="15"/>
                                        </p:tgtEl>
                                        <p:attrNameLst>
                                          <p:attrName>ppt_h</p:attrName>
                                        </p:attrNameLst>
                                      </p:cBhvr>
                                      <p:tavLst>
                                        <p:tav tm="0" fmla="">
                                          <p:val>
                                            <p:strVal val="#ppt_h"/>
                                          </p:val>
                                        </p:tav>
                                        <p:tav tm="100000" fmla="">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3" grpId="0" bldLvl="2" build="p"/>
      <p:bldP spid="5" grpId="0" bldLvl="0" animBg="1"/>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sp>
        <p:nvSpPr>
          <p:cNvPr id="3" name="内容占位符 2"/>
          <p:cNvSpPr>
            <a:spLocks noGrp="1"/>
          </p:cNvSpPr>
          <p:nvPr>
            <p:ph idx="1"/>
          </p:nvPr>
        </p:nvSpPr>
        <p:spPr>
          <a:xfrm>
            <a:off x="457200" y="766445"/>
            <a:ext cx="8229600" cy="953135"/>
          </a:xfrm>
        </p:spPr>
        <p:txBody>
          <a:bodyPr>
            <a:spAutoFit/>
          </a:bodyPr>
          <a:p>
            <a:r>
              <a:rPr lang="en-US" altLang="x-none" dirty="0">
                <a:solidFill>
                  <a:schemeClr val="accent6"/>
                </a:solidFill>
                <a:ea typeface="宋体" panose="02010600030101010101" pitchFamily="2" charset="-122"/>
                <a:sym typeface="+mn-ea"/>
              </a:rPr>
              <a:t>Normalization is another approach to logical design of a relational database.</a:t>
            </a:r>
            <a:endParaRPr lang="en-US" altLang="zh-CN">
              <a:solidFill>
                <a:schemeClr val="accent6"/>
              </a:solidFill>
            </a:endParaRPr>
          </a:p>
        </p:txBody>
      </p:sp>
      <p:sp>
        <p:nvSpPr>
          <p:cNvPr id="4" name="矩形 3"/>
          <p:cNvSpPr/>
          <p:nvPr/>
        </p:nvSpPr>
        <p:spPr>
          <a:xfrm>
            <a:off x="809625" y="1827530"/>
            <a:ext cx="2592070" cy="126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all data items (as columns) in the same table</a:t>
            </a:r>
            <a:endParaRPr lang="en-US" altLang="zh-CN" b="1">
              <a:solidFill>
                <a:schemeClr val="accent6"/>
              </a:solidFill>
            </a:endParaRPr>
          </a:p>
        </p:txBody>
      </p:sp>
      <p:sp>
        <p:nvSpPr>
          <p:cNvPr id="5" name="矩形 4"/>
          <p:cNvSpPr/>
          <p:nvPr/>
        </p:nvSpPr>
        <p:spPr>
          <a:xfrm>
            <a:off x="5741670" y="1827530"/>
            <a:ext cx="2592070" cy="126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sym typeface="+mn-ea"/>
              </a:rPr>
              <a:t>logical design of a relational database</a:t>
            </a:r>
            <a:endParaRPr lang="en-US" altLang="zh-CN" b="1">
              <a:solidFill>
                <a:schemeClr val="accent6"/>
              </a:solidFill>
              <a:sym typeface="+mn-ea"/>
            </a:endParaRPr>
          </a:p>
        </p:txBody>
      </p:sp>
      <p:sp>
        <p:nvSpPr>
          <p:cNvPr id="6" name="右箭头 5"/>
          <p:cNvSpPr/>
          <p:nvPr/>
        </p:nvSpPr>
        <p:spPr>
          <a:xfrm>
            <a:off x="3492500" y="2067560"/>
            <a:ext cx="2188845" cy="72009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rgbClr val="FF0000"/>
                </a:solidFill>
              </a:rPr>
              <a:t>normalization</a:t>
            </a:r>
            <a:endParaRPr lang="en-US" altLang="zh-CN">
              <a:solidFill>
                <a:srgbClr val="FF0000"/>
              </a:solidFill>
            </a:endParaRPr>
          </a:p>
        </p:txBody>
      </p:sp>
      <p:grpSp>
        <p:nvGrpSpPr>
          <p:cNvPr id="20" name="组合 19"/>
          <p:cNvGrpSpPr/>
          <p:nvPr/>
        </p:nvGrpSpPr>
        <p:grpSpPr>
          <a:xfrm>
            <a:off x="290830" y="4681220"/>
            <a:ext cx="8657590" cy="1583690"/>
            <a:chOff x="458" y="7372"/>
            <a:chExt cx="13634" cy="2494"/>
          </a:xfrm>
        </p:grpSpPr>
        <p:sp>
          <p:nvSpPr>
            <p:cNvPr id="7" name="矩形 6"/>
            <p:cNvSpPr/>
            <p:nvPr/>
          </p:nvSpPr>
          <p:spPr>
            <a:xfrm>
              <a:off x="458" y="7372"/>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all data items</a:t>
              </a:r>
              <a:endParaRPr lang="en-US" altLang="zh-CN" b="1">
                <a:solidFill>
                  <a:schemeClr val="accent6"/>
                </a:solidFill>
              </a:endParaRPr>
            </a:p>
          </p:txBody>
        </p:sp>
        <p:sp>
          <p:nvSpPr>
            <p:cNvPr id="13" name="右箭头 12"/>
            <p:cNvSpPr/>
            <p:nvPr/>
          </p:nvSpPr>
          <p:spPr>
            <a:xfrm>
              <a:off x="2441" y="8089"/>
              <a:ext cx="1515"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zh-CN" sz="2000" b="1">
                  <a:solidFill>
                    <a:srgbClr val="FF0000"/>
                  </a:solidFill>
                </a:rPr>
                <a:t>建模</a:t>
              </a:r>
              <a:endParaRPr lang="zh-CN" altLang="zh-CN" sz="2000" b="1">
                <a:solidFill>
                  <a:srgbClr val="FF0000"/>
                </a:solidFill>
              </a:endParaRPr>
            </a:p>
          </p:txBody>
        </p:sp>
        <p:sp>
          <p:nvSpPr>
            <p:cNvPr id="14" name="矩形 13"/>
            <p:cNvSpPr/>
            <p:nvPr/>
          </p:nvSpPr>
          <p:spPr>
            <a:xfrm>
              <a:off x="4091" y="7372"/>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E-R</a:t>
              </a:r>
              <a:endParaRPr lang="en-US" altLang="zh-CN" b="1">
                <a:solidFill>
                  <a:schemeClr val="accent6"/>
                </a:solidFill>
              </a:endParaRPr>
            </a:p>
            <a:p>
              <a:pPr algn="ctr"/>
              <a:r>
                <a:rPr lang="en-US" altLang="zh-CN" b="1">
                  <a:solidFill>
                    <a:schemeClr val="accent6"/>
                  </a:solidFill>
                </a:rPr>
                <a:t>model</a:t>
              </a:r>
              <a:endParaRPr lang="en-US" altLang="zh-CN" b="1">
                <a:solidFill>
                  <a:schemeClr val="accent6"/>
                </a:solidFill>
              </a:endParaRPr>
            </a:p>
          </p:txBody>
        </p:sp>
        <p:sp>
          <p:nvSpPr>
            <p:cNvPr id="15" name="右箭头 14"/>
            <p:cNvSpPr/>
            <p:nvPr/>
          </p:nvSpPr>
          <p:spPr>
            <a:xfrm>
              <a:off x="6056" y="8089"/>
              <a:ext cx="1515"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rPr>
                <a:t>转换</a:t>
              </a:r>
              <a:endParaRPr lang="zh-CN" altLang="en-US" sz="2000" b="1">
                <a:solidFill>
                  <a:srgbClr val="FF0000"/>
                </a:solidFill>
              </a:endParaRPr>
            </a:p>
          </p:txBody>
        </p:sp>
        <p:sp>
          <p:nvSpPr>
            <p:cNvPr id="16" name="矩形 15"/>
            <p:cNvSpPr/>
            <p:nvPr/>
          </p:nvSpPr>
          <p:spPr>
            <a:xfrm>
              <a:off x="7731" y="7372"/>
              <a:ext cx="1805"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set of tables</a:t>
              </a:r>
              <a:endParaRPr lang="en-US" altLang="zh-CN" b="1">
                <a:solidFill>
                  <a:schemeClr val="accent6"/>
                </a:solidFill>
              </a:endParaRPr>
            </a:p>
          </p:txBody>
        </p:sp>
        <p:sp>
          <p:nvSpPr>
            <p:cNvPr id="17" name="矩形 16"/>
            <p:cNvSpPr/>
            <p:nvPr/>
          </p:nvSpPr>
          <p:spPr>
            <a:xfrm>
              <a:off x="11344" y="7372"/>
              <a:ext cx="2749" cy="24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a:solidFill>
                    <a:schemeClr val="accent6"/>
                  </a:solidFill>
                </a:rPr>
                <a:t>logical design of a RDB</a:t>
              </a:r>
              <a:endParaRPr lang="en-US" altLang="zh-CN" b="1">
                <a:solidFill>
                  <a:schemeClr val="accent6"/>
                </a:solidFill>
              </a:endParaRPr>
            </a:p>
          </p:txBody>
        </p:sp>
        <p:sp>
          <p:nvSpPr>
            <p:cNvPr id="18" name="右箭头 17"/>
            <p:cNvSpPr/>
            <p:nvPr/>
          </p:nvSpPr>
          <p:spPr>
            <a:xfrm>
              <a:off x="9716" y="8052"/>
              <a:ext cx="1515" cy="113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0" rIns="0" rtlCol="0" anchor="ctr"/>
            <a:p>
              <a:pPr algn="ctr"/>
              <a:r>
                <a:rPr lang="zh-CN" altLang="en-US" sz="2000" b="1">
                  <a:solidFill>
                    <a:srgbClr val="FF0000"/>
                  </a:solidFill>
                </a:rPr>
                <a:t>规范化</a:t>
              </a:r>
              <a:endParaRPr lang="zh-CN" altLang="en-US" sz="2000" b="1">
                <a:solidFill>
                  <a:srgbClr val="FF0000"/>
                </a:solidFill>
              </a:endParaRPr>
            </a:p>
          </p:txBody>
        </p:sp>
      </p:grpSp>
      <p:sp>
        <p:nvSpPr>
          <p:cNvPr id="19" name="内容占位符 2"/>
          <p:cNvSpPr>
            <a:spLocks noGrp="1"/>
          </p:cNvSpPr>
          <p:nvPr/>
        </p:nvSpPr>
        <p:spPr>
          <a:xfrm>
            <a:off x="457200" y="3641090"/>
            <a:ext cx="8229600" cy="953135"/>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r>
              <a:rPr lang="en-US" altLang="zh-CN">
                <a:solidFill>
                  <a:schemeClr val="accent6"/>
                </a:solidFill>
              </a:rPr>
              <a:t>The two approaches (Normalization &amp; E-R model) reinforce each other.</a:t>
            </a:r>
            <a:endParaRPr lang="en-US" altLang="zh-CN">
              <a:solidFill>
                <a:schemeClr val="accent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blinds(horizontal)">
                                      <p:cBhvr>
                                        <p:cTn id="1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57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57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571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5717" name="Rectangle 3"/>
          <p:cNvSpPr>
            <a:spLocks noGrp="1"/>
          </p:cNvSpPr>
          <p:nvPr>
            <p:ph type="body"/>
          </p:nvPr>
        </p:nvSpPr>
        <p:spPr>
          <a:xfrm>
            <a:off x="241935" y="694690"/>
            <a:ext cx="8610600" cy="5212080"/>
          </a:xfrm>
        </p:spPr>
        <p:txBody>
          <a:bodyPr wrap="square" anchor="t">
            <a:spAutoFit/>
          </a:bodyPr>
          <a:p>
            <a:pPr lvl="0" eaLnBrk="1" hangingPunct="1"/>
            <a:r>
              <a:rPr lang="en-US" altLang="x-none" sz="3000" dirty="0">
                <a:ea typeface="宋体" panose="02010600030101010101" pitchFamily="2" charset="-122"/>
              </a:rPr>
              <a:t>Functional Dependency (FD)</a:t>
            </a:r>
            <a:endParaRPr lang="en-US" altLang="x-none" sz="3000" dirty="0">
              <a:ea typeface="宋体" panose="02010600030101010101" pitchFamily="2" charset="-122"/>
            </a:endParaRPr>
          </a:p>
          <a:p>
            <a:pPr lvl="0" eaLnBrk="1" hangingPunct="1"/>
            <a:endParaRPr lang="en-US" altLang="x-none" sz="3000" dirty="0">
              <a:ea typeface="宋体" panose="02010600030101010101" pitchFamily="2" charset="-122"/>
            </a:endParaRPr>
          </a:p>
          <a:p>
            <a:pPr lvl="0" eaLnBrk="1" hangingPunct="1"/>
            <a:r>
              <a:rPr lang="en-US" altLang="x-none" sz="3000" dirty="0">
                <a:ea typeface="宋体" panose="02010600030101010101" pitchFamily="2" charset="-122"/>
              </a:rPr>
              <a:t>trivial f</a:t>
            </a:r>
            <a:r>
              <a:rPr lang="en-US" altLang="zh-CN" sz="3000" dirty="0">
                <a:ea typeface="宋体" panose="02010600030101010101" pitchFamily="2" charset="-122"/>
              </a:rPr>
              <a:t>unctional dependency</a:t>
            </a:r>
            <a:r>
              <a:rPr lang="en-US" altLang="x-none" sz="3000" dirty="0">
                <a:ea typeface="宋体" panose="02010600030101010101" pitchFamily="2" charset="-122"/>
              </a:rPr>
              <a:t> </a:t>
            </a:r>
            <a:r>
              <a:rPr lang="en-US" altLang="zh-CN" sz="3000" dirty="0">
                <a:ea typeface="宋体" panose="02010600030101010101" pitchFamily="2" charset="-122"/>
              </a:rPr>
              <a:t>(</a:t>
            </a:r>
            <a:r>
              <a:rPr lang="zh-CN" altLang="x-none" sz="3000" dirty="0">
                <a:ea typeface="宋体" panose="02010600030101010101" pitchFamily="2" charset="-122"/>
                <a:sym typeface="+mn-ea"/>
              </a:rPr>
              <a:t>平凡函数依赖</a:t>
            </a:r>
            <a:r>
              <a:rPr lang="en-US" altLang="zh-CN" sz="3000" dirty="0">
                <a:ea typeface="宋体" panose="02010600030101010101" pitchFamily="2" charset="-122"/>
              </a:rPr>
              <a:t>)</a:t>
            </a:r>
            <a:endParaRPr lang="en-US" altLang="zh-CN" sz="3000" dirty="0">
              <a:ea typeface="宋体" panose="02010600030101010101" pitchFamily="2" charset="-122"/>
            </a:endParaRPr>
          </a:p>
          <a:p>
            <a:pPr lvl="1" eaLnBrk="1" hangingPunct="1"/>
            <a:r>
              <a:rPr lang="en-US" altLang="x-none" sz="3000" dirty="0">
                <a:ea typeface="宋体" panose="02010600030101010101" pitchFamily="2" charset="-122"/>
              </a:rPr>
              <a:t>A functional dependency FD: X→Y is called trivial if Y is a subset of X.</a:t>
            </a:r>
            <a:endParaRPr lang="en-US" altLang="x-none" sz="3000" dirty="0">
              <a:ea typeface="宋体" panose="02010600030101010101" pitchFamily="2" charset="-122"/>
            </a:endParaRPr>
          </a:p>
          <a:p>
            <a:pPr lvl="1" eaLnBrk="1" hangingPunct="1"/>
            <a:endParaRPr lang="zh-CN" altLang="en-US" sz="3000" dirty="0">
              <a:ea typeface="宋体" panose="02010600030101010101" pitchFamily="2" charset="-122"/>
            </a:endParaRPr>
          </a:p>
          <a:p>
            <a:pPr lvl="0" eaLnBrk="1" hangingPunct="1"/>
            <a:r>
              <a:rPr lang="en-US" altLang="x-none" sz="3000" dirty="0">
                <a:ea typeface="宋体" panose="02010600030101010101" pitchFamily="2" charset="-122"/>
              </a:rPr>
              <a:t>partial functional dependency (</a:t>
            </a:r>
            <a:r>
              <a:rPr lang="zh-CN" altLang="x-none" sz="3000" dirty="0">
                <a:ea typeface="宋体" panose="02010600030101010101" pitchFamily="2" charset="-122"/>
              </a:rPr>
              <a:t>部分函数依赖</a:t>
            </a:r>
            <a:r>
              <a:rPr lang="en-US" altLang="x-none" sz="3000" dirty="0">
                <a:ea typeface="宋体" panose="02010600030101010101" pitchFamily="2" charset="-122"/>
              </a:rPr>
              <a:t>)</a:t>
            </a:r>
            <a:endParaRPr lang="en-US" altLang="x-none" sz="3000" dirty="0">
              <a:ea typeface="宋体" panose="02010600030101010101" pitchFamily="2" charset="-122"/>
            </a:endParaRPr>
          </a:p>
          <a:p>
            <a:pPr lvl="1" eaLnBrk="1" hangingPunct="1"/>
            <a:r>
              <a:rPr lang="en-US" altLang="x-none" sz="3000" dirty="0">
                <a:ea typeface="宋体" panose="02010600030101010101" pitchFamily="2" charset="-122"/>
                <a:sym typeface="+mn-ea"/>
              </a:rPr>
              <a:t>A functional dependency FD: X→Y is called partial if we have another FD: W→Y and W</a:t>
            </a:r>
            <a:r>
              <a:rPr lang="en-US" altLang="x-none" sz="3000" dirty="0">
                <a:ea typeface="宋体" panose="02010600030101010101" pitchFamily="2" charset="-122"/>
                <a:sym typeface="Symbol" panose="05050102010706020507" charset="0"/>
              </a:rPr>
              <a:t>X </a:t>
            </a:r>
            <a:r>
              <a:rPr lang="en-US" altLang="x-none" sz="3000" dirty="0">
                <a:ea typeface="宋体" panose="02010600030101010101" pitchFamily="2" charset="-122"/>
                <a:sym typeface="+mn-ea"/>
              </a:rPr>
              <a:t>.</a:t>
            </a:r>
            <a:endParaRPr lang="en-US" altLang="x-none" sz="30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57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57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571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15717" name="Rectangle 3"/>
          <p:cNvSpPr>
            <a:spLocks noGrp="1"/>
          </p:cNvSpPr>
          <p:nvPr>
            <p:ph type="body"/>
          </p:nvPr>
        </p:nvSpPr>
        <p:spPr>
          <a:xfrm>
            <a:off x="457200" y="694690"/>
            <a:ext cx="8229600" cy="4672965"/>
          </a:xfrm>
        </p:spPr>
        <p:txBody>
          <a:bodyPr wrap="square" anchor="t">
            <a:spAutoFit/>
          </a:bodyPr>
          <a:p>
            <a:pPr lvl="0" eaLnBrk="1" hangingPunct="1"/>
            <a:r>
              <a:rPr lang="en-US" altLang="x-none" sz="3200" dirty="0">
                <a:ea typeface="宋体" panose="02010600030101010101" pitchFamily="2" charset="-122"/>
              </a:rPr>
              <a:t>Example 6.6.4: </a:t>
            </a:r>
            <a:r>
              <a:rPr lang="en-US" altLang="x-none" sz="3200" dirty="0">
                <a:solidFill>
                  <a:schemeClr val="accent2"/>
                </a:solidFill>
                <a:ea typeface="宋体" panose="02010600030101010101" pitchFamily="2" charset="-122"/>
              </a:rPr>
              <a:t>relation T</a:t>
            </a:r>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endParaRPr lang="en-US" altLang="x-none" sz="3200" dirty="0">
              <a:solidFill>
                <a:schemeClr val="accent2"/>
              </a:solidFill>
              <a:ea typeface="宋体" panose="02010600030101010101" pitchFamily="2" charset="-122"/>
            </a:endParaRPr>
          </a:p>
          <a:p>
            <a:pPr lvl="0" eaLnBrk="1" hangingPunct="1"/>
            <a:r>
              <a:rPr lang="en-US" altLang="x-none" sz="3200" dirty="0">
                <a:ea typeface="宋体" panose="02010600030101010101" pitchFamily="2" charset="-122"/>
              </a:rPr>
              <a:t>Find FDs in relation T</a:t>
            </a:r>
            <a:endParaRPr lang="en-US" altLang="x-none" sz="3200" dirty="0">
              <a:ea typeface="宋体" panose="02010600030101010101" pitchFamily="2" charset="-122"/>
            </a:endParaRPr>
          </a:p>
        </p:txBody>
      </p:sp>
      <p:graphicFrame>
        <p:nvGraphicFramePr>
          <p:cNvPr id="115719" name="表格 115718"/>
          <p:cNvGraphicFramePr/>
          <p:nvPr/>
        </p:nvGraphicFramePr>
        <p:xfrm>
          <a:off x="1764983" y="1342073"/>
          <a:ext cx="5651500" cy="3221038"/>
        </p:xfrm>
        <a:graphic>
          <a:graphicData uri="http://schemas.openxmlformats.org/drawingml/2006/table">
            <a:tbl>
              <a:tblPr/>
              <a:tblGrid>
                <a:gridCol w="1322388"/>
                <a:gridCol w="1443037"/>
                <a:gridCol w="1444625"/>
                <a:gridCol w="1441450"/>
              </a:tblGrid>
              <a:tr h="6032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A</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B</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C</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rgbClr val="FF0000"/>
                          </a:solidFill>
                          <a:latin typeface="Arial" panose="020B0604020202020204" pitchFamily="34" charset="0"/>
                          <a:ea typeface="宋体" panose="02010600030101010101" pitchFamily="2" charset="-122"/>
                        </a:rPr>
                        <a:t>D</a:t>
                      </a:r>
                      <a:endParaRPr lang="en-US" altLang="x-none" sz="32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6445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7786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508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445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a2</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b1</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c3</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3200" dirty="0">
                          <a:solidFill>
                            <a:schemeClr val="accent2"/>
                          </a:solidFill>
                          <a:latin typeface="Arial" panose="020B0604020202020204" pitchFamily="34" charset="0"/>
                          <a:ea typeface="宋体" panose="02010600030101010101" pitchFamily="2" charset="-122"/>
                        </a:rPr>
                        <a:t>d4</a:t>
                      </a:r>
                      <a:endParaRPr lang="en-US" altLang="x-none" sz="32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2" name="文本框 1"/>
          <p:cNvSpPr txBox="1"/>
          <p:nvPr/>
        </p:nvSpPr>
        <p:spPr>
          <a:xfrm>
            <a:off x="75565" y="5317490"/>
            <a:ext cx="8896350" cy="1554480"/>
          </a:xfrm>
          <a:prstGeom prst="rect">
            <a:avLst/>
          </a:prstGeom>
          <a:solidFill>
            <a:schemeClr val="bg1"/>
          </a:solidFill>
          <a:ln>
            <a:solidFill>
              <a:schemeClr val="accent1"/>
            </a:solidFill>
          </a:ln>
        </p:spPr>
        <p:txBody>
          <a:bodyPr wrap="square" rtlCol="0">
            <a:spAutoFit/>
          </a:bodyPr>
          <a:p>
            <a:pPr marL="560705" indent="-560705"/>
            <a:r>
              <a:rPr lang="en-US" altLang="zh-CN" b="1" u="sng">
                <a:sym typeface="+mn-ea"/>
              </a:rPr>
              <a:t>Assume</a:t>
            </a:r>
            <a:r>
              <a:rPr lang="en-US" altLang="zh-CN">
                <a:sym typeface="+mn-ea"/>
              </a:rPr>
              <a:t>: It is the intent of the designer that exactly this set of rows lies in the table. Once again, we point out that it is unusual to derive FDs from the content of a table. Normally we determine FDs from understanding the data items and rules of the enterprise.</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6738"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6739"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6740" name="Rectangle 2"/>
          <p:cNvSpPr>
            <a:spLocks noGrp="1"/>
          </p:cNvSpPr>
          <p:nvPr>
            <p:ph type="title"/>
          </p:nvPr>
        </p:nvSpPr>
        <p:spPr/>
        <p:txBody>
          <a:bodyPr wrap="square" tIns="0" bIns="0"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16741" name="Rectangle 3"/>
          <p:cNvSpPr>
            <a:spLocks noGrp="1"/>
          </p:cNvSpPr>
          <p:nvPr>
            <p:ph type="body"/>
          </p:nvPr>
        </p:nvSpPr>
        <p:spPr>
          <a:xfrm>
            <a:off x="381000" y="3303270"/>
            <a:ext cx="8763000" cy="609600"/>
          </a:xfrm>
        </p:spPr>
        <p:txBody>
          <a:bodyPr wrap="square" anchor="t"/>
          <a:p>
            <a:pPr lvl="0" eaLnBrk="1" hangingPunct="1"/>
            <a:r>
              <a:rPr lang="zh-CN" altLang="en-US">
                <a:solidFill>
                  <a:schemeClr val="tx1"/>
                </a:solidFill>
                <a:ea typeface="宋体" panose="02010600030101010101" pitchFamily="2" charset="-122"/>
              </a:rPr>
              <a:t>首先考虑决定因素和依赖因素都是单个属性的情况：</a:t>
            </a:r>
            <a:endParaRPr lang="zh-CN" altLang="en-US">
              <a:solidFill>
                <a:schemeClr val="tx1"/>
              </a:solidFill>
              <a:ea typeface="宋体" panose="02010600030101010101" pitchFamily="2" charset="-122"/>
            </a:endParaRPr>
          </a:p>
        </p:txBody>
      </p:sp>
      <p:graphicFrame>
        <p:nvGraphicFramePr>
          <p:cNvPr id="116743" name="表格 116742"/>
          <p:cNvGraphicFramePr/>
          <p:nvPr/>
        </p:nvGraphicFramePr>
        <p:xfrm>
          <a:off x="1828800" y="694690"/>
          <a:ext cx="5257800" cy="2446655"/>
        </p:xfrm>
        <a:graphic>
          <a:graphicData uri="http://schemas.openxmlformats.org/drawingml/2006/table">
            <a:tbl>
              <a:tblPr/>
              <a:tblGrid>
                <a:gridCol w="1230630"/>
                <a:gridCol w="1343025"/>
                <a:gridCol w="1341120"/>
                <a:gridCol w="1343025"/>
              </a:tblGrid>
              <a:tr h="46545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9593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784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149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593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16774" name="Rectangle 36"/>
          <p:cNvSpPr/>
          <p:nvPr/>
        </p:nvSpPr>
        <p:spPr>
          <a:xfrm>
            <a:off x="533400" y="3989070"/>
            <a:ext cx="1905000" cy="19812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C</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75" name="Rectangle 37"/>
          <p:cNvSpPr/>
          <p:nvPr/>
        </p:nvSpPr>
        <p:spPr>
          <a:xfrm>
            <a:off x="2743200" y="3989070"/>
            <a:ext cx="18288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C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76" name="Rectangle 38"/>
          <p:cNvSpPr/>
          <p:nvPr/>
        </p:nvSpPr>
        <p:spPr>
          <a:xfrm>
            <a:off x="4953000" y="3989070"/>
            <a:ext cx="17526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B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77" name="Rectangle 39"/>
          <p:cNvSpPr/>
          <p:nvPr/>
        </p:nvSpPr>
        <p:spPr>
          <a:xfrm>
            <a:off x="7010400" y="3989070"/>
            <a:ext cx="18288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B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C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6779" name="Rectangle 44"/>
          <p:cNvSpPr/>
          <p:nvPr/>
        </p:nvSpPr>
        <p:spPr>
          <a:xfrm>
            <a:off x="1676400" y="5513070"/>
            <a:ext cx="609600" cy="5334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0" name="Rectangle 45"/>
          <p:cNvSpPr/>
          <p:nvPr/>
        </p:nvSpPr>
        <p:spPr>
          <a:xfrm>
            <a:off x="1676400" y="4751070"/>
            <a:ext cx="609600" cy="5334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nvGrpSpPr>
          <p:cNvPr id="116781" name="组合 116780"/>
          <p:cNvGrpSpPr/>
          <p:nvPr/>
        </p:nvGrpSpPr>
        <p:grpSpPr>
          <a:xfrm>
            <a:off x="3962400" y="4065270"/>
            <a:ext cx="609600" cy="1981200"/>
            <a:chOff x="0" y="0"/>
            <a:chExt cx="384" cy="1248"/>
          </a:xfrm>
        </p:grpSpPr>
        <p:sp>
          <p:nvSpPr>
            <p:cNvPr id="2" name="Rectangle 46"/>
            <p:cNvSpPr/>
            <p:nvPr/>
          </p:nvSpPr>
          <p:spPr>
            <a:xfrm>
              <a:off x="0" y="43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2" name="Rectangle 47"/>
            <p:cNvSpPr/>
            <p:nvPr/>
          </p:nvSpPr>
          <p:spPr>
            <a:xfrm>
              <a:off x="0" y="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3" name="Rectangle 48"/>
            <p:cNvSpPr/>
            <p:nvPr/>
          </p:nvSpPr>
          <p:spPr>
            <a:xfrm>
              <a:off x="0" y="91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116785" name="Rectangle 49"/>
          <p:cNvSpPr/>
          <p:nvPr/>
        </p:nvSpPr>
        <p:spPr>
          <a:xfrm>
            <a:off x="6172200" y="4065270"/>
            <a:ext cx="609600" cy="5334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6" name="Rectangle 50"/>
          <p:cNvSpPr/>
          <p:nvPr/>
        </p:nvSpPr>
        <p:spPr>
          <a:xfrm>
            <a:off x="6172200" y="5513070"/>
            <a:ext cx="609600" cy="5334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nvGrpSpPr>
          <p:cNvPr id="116787" name="组合 116786"/>
          <p:cNvGrpSpPr/>
          <p:nvPr/>
        </p:nvGrpSpPr>
        <p:grpSpPr>
          <a:xfrm>
            <a:off x="1676400" y="3989070"/>
            <a:ext cx="7086600" cy="1295400"/>
            <a:chOff x="0" y="0"/>
            <a:chExt cx="4464" cy="816"/>
          </a:xfrm>
        </p:grpSpPr>
        <p:sp>
          <p:nvSpPr>
            <p:cNvPr id="3" name="Rectangle 40"/>
            <p:cNvSpPr/>
            <p:nvPr/>
          </p:nvSpPr>
          <p:spPr>
            <a:xfrm>
              <a:off x="0" y="0"/>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8" name="Rectangle 51"/>
            <p:cNvSpPr/>
            <p:nvPr/>
          </p:nvSpPr>
          <p:spPr>
            <a:xfrm>
              <a:off x="2832" y="43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89" name="Rectangle 52"/>
            <p:cNvSpPr/>
            <p:nvPr/>
          </p:nvSpPr>
          <p:spPr>
            <a:xfrm>
              <a:off x="4080" y="43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116791" name="Rectangle 53"/>
          <p:cNvSpPr/>
          <p:nvPr/>
        </p:nvSpPr>
        <p:spPr>
          <a:xfrm>
            <a:off x="8153400" y="5436870"/>
            <a:ext cx="609600" cy="6096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92" name="Rectangle 54"/>
          <p:cNvSpPr/>
          <p:nvPr/>
        </p:nvSpPr>
        <p:spPr>
          <a:xfrm>
            <a:off x="8153400" y="3989070"/>
            <a:ext cx="609600" cy="609600"/>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6793" name="Oval 59"/>
          <p:cNvSpPr/>
          <p:nvPr/>
        </p:nvSpPr>
        <p:spPr>
          <a:xfrm>
            <a:off x="2411413" y="3790633"/>
            <a:ext cx="1873250" cy="2376487"/>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6794" name="组合 116793"/>
          <p:cNvGrpSpPr/>
          <p:nvPr/>
        </p:nvGrpSpPr>
        <p:grpSpPr>
          <a:xfrm>
            <a:off x="395288" y="3862070"/>
            <a:ext cx="7994650" cy="1512888"/>
            <a:chOff x="0" y="0"/>
            <a:chExt cx="5036" cy="953"/>
          </a:xfrm>
        </p:grpSpPr>
        <p:sp>
          <p:nvSpPr>
            <p:cNvPr id="4" name="Oval 60"/>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795" name="Oval 61"/>
            <p:cNvSpPr/>
            <p:nvPr/>
          </p:nvSpPr>
          <p:spPr>
            <a:xfrm>
              <a:off x="2812" y="454"/>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796" name="Oval 62"/>
            <p:cNvSpPr/>
            <p:nvPr/>
          </p:nvSpPr>
          <p:spPr>
            <a:xfrm>
              <a:off x="4083" y="454"/>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
        <p:nvSpPr>
          <p:cNvPr id="116798" name="Oval 64"/>
          <p:cNvSpPr/>
          <p:nvPr/>
        </p:nvSpPr>
        <p:spPr>
          <a:xfrm>
            <a:off x="250825" y="4654233"/>
            <a:ext cx="1873250" cy="1439862"/>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6799" name="组合 116798"/>
          <p:cNvGrpSpPr/>
          <p:nvPr/>
        </p:nvGrpSpPr>
        <p:grpSpPr>
          <a:xfrm>
            <a:off x="4859338" y="3862070"/>
            <a:ext cx="1512887" cy="2232025"/>
            <a:chOff x="0" y="0"/>
            <a:chExt cx="953" cy="1406"/>
          </a:xfrm>
        </p:grpSpPr>
        <p:sp>
          <p:nvSpPr>
            <p:cNvPr id="5" name="Oval 65"/>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800" name="Oval 66"/>
            <p:cNvSpPr/>
            <p:nvPr/>
          </p:nvSpPr>
          <p:spPr>
            <a:xfrm>
              <a:off x="0" y="907"/>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grpSp>
        <p:nvGrpSpPr>
          <p:cNvPr id="116802" name="组合 116801"/>
          <p:cNvGrpSpPr/>
          <p:nvPr/>
        </p:nvGrpSpPr>
        <p:grpSpPr>
          <a:xfrm>
            <a:off x="6877050" y="3862070"/>
            <a:ext cx="1512888" cy="2232025"/>
            <a:chOff x="0" y="0"/>
            <a:chExt cx="953" cy="1406"/>
          </a:xfrm>
        </p:grpSpPr>
        <p:sp>
          <p:nvSpPr>
            <p:cNvPr id="6" name="Oval 69"/>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6803" name="Oval 70"/>
            <p:cNvSpPr/>
            <p:nvPr/>
          </p:nvSpPr>
          <p:spPr>
            <a:xfrm>
              <a:off x="0" y="907"/>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93"/>
                                        </p:tgtEl>
                                        <p:attrNameLst>
                                          <p:attrName>style.visibility</p:attrName>
                                        </p:attrNameLst>
                                      </p:cBhvr>
                                      <p:to>
                                        <p:strVal val="visible"/>
                                      </p:to>
                                    </p:set>
                                  </p:childTnLst>
                                  <p:subTnLst>
                                    <p:set>
                                      <p:cBhvr override="childStyle">
                                        <p:cTn dur="1" fill="hold" display="0" masterRel="nextClick" afterEffect="1"/>
                                        <p:tgtEl>
                                          <p:spTgt spid="11679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67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6794"/>
                                        </p:tgtEl>
                                        <p:attrNameLst>
                                          <p:attrName>style.visibility</p:attrName>
                                        </p:attrNameLst>
                                      </p:cBhvr>
                                      <p:to>
                                        <p:strVal val="visible"/>
                                      </p:to>
                                    </p:set>
                                    <p:animEffect transition="in" filter="blinds(horizontal)">
                                      <p:cBhvr>
                                        <p:cTn id="15" dur="500"/>
                                        <p:tgtEl>
                                          <p:spTgt spid="116794"/>
                                        </p:tgtEl>
                                      </p:cBhvr>
                                    </p:animEffect>
                                  </p:childTnLst>
                                  <p:subTnLst>
                                    <p:set>
                                      <p:cBhvr override="childStyle">
                                        <p:cTn dur="1" fill="hold" display="0" masterRel="nextClick" afterEffect="1"/>
                                        <p:tgtEl>
                                          <p:spTgt spid="116794"/>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1678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6798"/>
                                        </p:tgtEl>
                                        <p:attrNameLst>
                                          <p:attrName>style.visibility</p:attrName>
                                        </p:attrNameLst>
                                      </p:cBhvr>
                                      <p:to>
                                        <p:strVal val="visible"/>
                                      </p:to>
                                    </p:set>
                                  </p:childTnLst>
                                  <p:subTnLst>
                                    <p:set>
                                      <p:cBhvr override="childStyle">
                                        <p:cTn dur="1" fill="hold" display="0" masterRel="nextClick" afterEffect="1"/>
                                        <p:tgtEl>
                                          <p:spTgt spid="11679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16780"/>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1167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6799"/>
                                        </p:tgtEl>
                                        <p:attrNameLst>
                                          <p:attrName>style.visibility</p:attrName>
                                        </p:attrNameLst>
                                      </p:cBhvr>
                                      <p:to>
                                        <p:strVal val="visible"/>
                                      </p:to>
                                    </p:set>
                                    <p:animEffect transition="in" filter="blinds(horizontal)">
                                      <p:cBhvr>
                                        <p:cTn id="35" dur="500"/>
                                        <p:tgtEl>
                                          <p:spTgt spid="116799"/>
                                        </p:tgtEl>
                                      </p:cBhvr>
                                    </p:animEffect>
                                  </p:childTnLst>
                                  <p:subTnLst>
                                    <p:set>
                                      <p:cBhvr override="childStyle">
                                        <p:cTn dur="1" fill="hold" display="0" masterRel="nextClick" afterEffect="1"/>
                                        <p:tgtEl>
                                          <p:spTgt spid="116799"/>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16785"/>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1167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6802"/>
                                        </p:tgtEl>
                                        <p:attrNameLst>
                                          <p:attrName>style.visibility</p:attrName>
                                        </p:attrNameLst>
                                      </p:cBhvr>
                                      <p:to>
                                        <p:strVal val="visible"/>
                                      </p:to>
                                    </p:set>
                                    <p:animEffect transition="in" filter="blinds(horizontal)">
                                      <p:cBhvr>
                                        <p:cTn id="47" dur="500"/>
                                        <p:tgtEl>
                                          <p:spTgt spid="116802"/>
                                        </p:tgtEl>
                                      </p:cBhvr>
                                    </p:animEffect>
                                  </p:childTnLst>
                                  <p:subTnLst>
                                    <p:set>
                                      <p:cBhvr override="childStyle">
                                        <p:cTn dur="1" fill="hold" display="0" masterRel="nextClick" afterEffect="1"/>
                                        <p:tgtEl>
                                          <p:spTgt spid="116802"/>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16792"/>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499"/>
                                          </p:stCondLst>
                                        </p:cTn>
                                        <p:tgtEl>
                                          <p:spTgt spid="1167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79" grpId="0"/>
      <p:bldP spid="116780" grpId="0"/>
      <p:bldP spid="116785" grpId="0"/>
      <p:bldP spid="116786" grpId="0"/>
      <p:bldP spid="116791" grpId="0"/>
      <p:bldP spid="116792" grpId="0"/>
      <p:bldP spid="116793" grpId="0" bldLvl="0" animBg="1"/>
      <p:bldP spid="11679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7762"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7763"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7764" name="Rectangle 2"/>
          <p:cNvSpPr>
            <a:spLocks noGrp="1"/>
          </p:cNvSpPr>
          <p:nvPr>
            <p:ph type="title"/>
          </p:nvPr>
        </p:nvSpPr>
        <p:spPr/>
        <p:txBody>
          <a:bodyPr wrap="square" tIns="0" bIns="0"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17765" name="Rectangle 3"/>
          <p:cNvSpPr>
            <a:spLocks noGrp="1"/>
          </p:cNvSpPr>
          <p:nvPr>
            <p:ph type="body"/>
          </p:nvPr>
        </p:nvSpPr>
        <p:spPr>
          <a:xfrm>
            <a:off x="381000" y="3231515"/>
            <a:ext cx="8763000" cy="609600"/>
          </a:xfrm>
        </p:spPr>
        <p:txBody>
          <a:bodyPr wrap="square" anchor="t"/>
          <a:p>
            <a:pPr lvl="0" eaLnBrk="1" hangingPunct="1"/>
            <a:r>
              <a:rPr lang="zh-CN" altLang="en-US">
                <a:solidFill>
                  <a:schemeClr val="tx1"/>
                </a:solidFill>
                <a:ea typeface="宋体" panose="02010600030101010101" pitchFamily="2" charset="-122"/>
              </a:rPr>
              <a:t>也可以按照如下顺序考虑可能存在的函数依赖情况：</a:t>
            </a:r>
            <a:endParaRPr lang="zh-CN" altLang="en-US">
              <a:solidFill>
                <a:schemeClr val="tx1"/>
              </a:solidFill>
              <a:ea typeface="宋体" panose="02010600030101010101" pitchFamily="2" charset="-122"/>
            </a:endParaRPr>
          </a:p>
        </p:txBody>
      </p:sp>
      <p:graphicFrame>
        <p:nvGraphicFramePr>
          <p:cNvPr id="117767" name="表格 117766"/>
          <p:cNvGraphicFramePr/>
          <p:nvPr/>
        </p:nvGraphicFramePr>
        <p:xfrm>
          <a:off x="1828800" y="694690"/>
          <a:ext cx="5257800" cy="2459355"/>
        </p:xfrm>
        <a:graphic>
          <a:graphicData uri="http://schemas.openxmlformats.org/drawingml/2006/table">
            <a:tbl>
              <a:tblPr/>
              <a:tblGrid>
                <a:gridCol w="1230630"/>
                <a:gridCol w="1343025"/>
                <a:gridCol w="1341120"/>
                <a:gridCol w="1343025"/>
              </a:tblGrid>
              <a:tr h="46799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984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0038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403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9847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17798" name="Rectangle 36"/>
          <p:cNvSpPr/>
          <p:nvPr/>
        </p:nvSpPr>
        <p:spPr>
          <a:xfrm>
            <a:off x="533400" y="3917315"/>
            <a:ext cx="1905000" cy="19812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C</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799" name="Rectangle 37"/>
          <p:cNvSpPr/>
          <p:nvPr/>
        </p:nvSpPr>
        <p:spPr>
          <a:xfrm>
            <a:off x="2743200" y="3917315"/>
            <a:ext cx="18288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C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B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0" name="Rectangle 38"/>
          <p:cNvSpPr/>
          <p:nvPr/>
        </p:nvSpPr>
        <p:spPr>
          <a:xfrm>
            <a:off x="4953000" y="3917315"/>
            <a:ext cx="17526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B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 → D </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1" name="Rectangle 39"/>
          <p:cNvSpPr/>
          <p:nvPr/>
        </p:nvSpPr>
        <p:spPr>
          <a:xfrm>
            <a:off x="7010400" y="3917315"/>
            <a:ext cx="1828800" cy="2209800"/>
          </a:xfrm>
          <a:prstGeom prst="rect">
            <a:avLst/>
          </a:prstGeom>
          <a:solidFill>
            <a:schemeClr val="bg1"/>
          </a:solidFill>
          <a:ln w="9525">
            <a:noFill/>
          </a:ln>
        </p:spPr>
        <p:txBody>
          <a:bodyPr anchor="t"/>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B </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spcBef>
                <a:spcPct val="7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C </a:t>
            </a:r>
            <a:endParaRPr lang="en-US" altLang="x-none" sz="2800" b="1" dirty="0">
              <a:solidFill>
                <a:srgbClr val="FF0000"/>
              </a:solidFill>
              <a:latin typeface="Arial" panose="020B0604020202020204" pitchFamily="34" charset="0"/>
              <a:ea typeface="宋体" panose="02010600030101010101" pitchFamily="2" charset="-122"/>
            </a:endParaRPr>
          </a:p>
        </p:txBody>
      </p:sp>
      <p:grpSp>
        <p:nvGrpSpPr>
          <p:cNvPr id="117803" name="组合 117802"/>
          <p:cNvGrpSpPr/>
          <p:nvPr/>
        </p:nvGrpSpPr>
        <p:grpSpPr>
          <a:xfrm>
            <a:off x="1676400" y="4679315"/>
            <a:ext cx="609600" cy="1295400"/>
            <a:chOff x="0" y="0"/>
            <a:chExt cx="384" cy="816"/>
          </a:xfrm>
        </p:grpSpPr>
        <p:sp>
          <p:nvSpPr>
            <p:cNvPr id="2" name="Rectangle 40"/>
            <p:cNvSpPr/>
            <p:nvPr/>
          </p:nvSpPr>
          <p:spPr>
            <a:xfrm>
              <a:off x="0" y="48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4" name="Rectangle 41"/>
            <p:cNvSpPr/>
            <p:nvPr/>
          </p:nvSpPr>
          <p:spPr>
            <a:xfrm>
              <a:off x="0" y="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06" name="组合 117805"/>
          <p:cNvGrpSpPr/>
          <p:nvPr/>
        </p:nvGrpSpPr>
        <p:grpSpPr>
          <a:xfrm>
            <a:off x="3962400" y="3993515"/>
            <a:ext cx="609600" cy="1981200"/>
            <a:chOff x="0" y="0"/>
            <a:chExt cx="384" cy="1248"/>
          </a:xfrm>
        </p:grpSpPr>
        <p:sp>
          <p:nvSpPr>
            <p:cNvPr id="3" name="Rectangle 43"/>
            <p:cNvSpPr/>
            <p:nvPr/>
          </p:nvSpPr>
          <p:spPr>
            <a:xfrm>
              <a:off x="0" y="43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7" name="Rectangle 44"/>
            <p:cNvSpPr/>
            <p:nvPr/>
          </p:nvSpPr>
          <p:spPr>
            <a:xfrm>
              <a:off x="0" y="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08" name="Rectangle 45"/>
            <p:cNvSpPr/>
            <p:nvPr/>
          </p:nvSpPr>
          <p:spPr>
            <a:xfrm>
              <a:off x="0" y="91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10" name="组合 117809"/>
          <p:cNvGrpSpPr/>
          <p:nvPr/>
        </p:nvGrpSpPr>
        <p:grpSpPr>
          <a:xfrm>
            <a:off x="6172200" y="3993515"/>
            <a:ext cx="609600" cy="1981200"/>
            <a:chOff x="0" y="0"/>
            <a:chExt cx="384" cy="1248"/>
          </a:xfrm>
        </p:grpSpPr>
        <p:sp>
          <p:nvSpPr>
            <p:cNvPr id="4" name="Rectangle 46"/>
            <p:cNvSpPr/>
            <p:nvPr/>
          </p:nvSpPr>
          <p:spPr>
            <a:xfrm>
              <a:off x="0" y="0"/>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1" name="Rectangle 47"/>
            <p:cNvSpPr/>
            <p:nvPr/>
          </p:nvSpPr>
          <p:spPr>
            <a:xfrm>
              <a:off x="0" y="912"/>
              <a:ext cx="384" cy="336"/>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zh-CN" altLang="en-US" b="1" dirty="0">
                  <a:solidFill>
                    <a:srgbClr val="FF0000"/>
                  </a:solidFill>
                  <a:latin typeface="Times New Roman" panose="02020603050405020304" pitchFamily="2" charset="0"/>
                  <a:ea typeface="宋体" panose="02010600030101010101" pitchFamily="2" charset="-122"/>
                  <a:sym typeface="Symbol" panose="05050102010706020507" pitchFamily="2" charset="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13" name="组合 117812"/>
          <p:cNvGrpSpPr/>
          <p:nvPr/>
        </p:nvGrpSpPr>
        <p:grpSpPr>
          <a:xfrm>
            <a:off x="1676400" y="3917315"/>
            <a:ext cx="5105400" cy="1295400"/>
            <a:chOff x="0" y="0"/>
            <a:chExt cx="3216" cy="816"/>
          </a:xfrm>
        </p:grpSpPr>
        <p:sp>
          <p:nvSpPr>
            <p:cNvPr id="5" name="Rectangle 49"/>
            <p:cNvSpPr/>
            <p:nvPr/>
          </p:nvSpPr>
          <p:spPr>
            <a:xfrm>
              <a:off x="0" y="0"/>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4" name="Rectangle 50"/>
            <p:cNvSpPr/>
            <p:nvPr/>
          </p:nvSpPr>
          <p:spPr>
            <a:xfrm>
              <a:off x="2832" y="43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grpSp>
        <p:nvGrpSpPr>
          <p:cNvPr id="117816" name="组合 117815"/>
          <p:cNvGrpSpPr/>
          <p:nvPr/>
        </p:nvGrpSpPr>
        <p:grpSpPr>
          <a:xfrm>
            <a:off x="8153400" y="3917315"/>
            <a:ext cx="609600" cy="2057400"/>
            <a:chOff x="0" y="0"/>
            <a:chExt cx="384" cy="1296"/>
          </a:xfrm>
        </p:grpSpPr>
        <p:sp>
          <p:nvSpPr>
            <p:cNvPr id="6" name="Rectangle 51"/>
            <p:cNvSpPr/>
            <p:nvPr/>
          </p:nvSpPr>
          <p:spPr>
            <a:xfrm>
              <a:off x="0" y="43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7" name="Rectangle 52"/>
            <p:cNvSpPr/>
            <p:nvPr/>
          </p:nvSpPr>
          <p:spPr>
            <a:xfrm>
              <a:off x="0" y="912"/>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17818" name="Rectangle 53"/>
            <p:cNvSpPr/>
            <p:nvPr/>
          </p:nvSpPr>
          <p:spPr>
            <a:xfrm>
              <a:off x="0" y="0"/>
              <a:ext cx="384" cy="384"/>
            </a:xfrm>
            <a:prstGeom prst="rect">
              <a:avLst/>
            </a:prstGeom>
            <a:noFill/>
            <a:ln w="9525">
              <a:noFill/>
            </a:ln>
          </p:spPr>
          <p:txBody>
            <a:bodyPr anchor="t"/>
            <a:p>
              <a:pPr marL="342900" lvl="0" indent="-342900">
                <a:spcBef>
                  <a:spcPct val="9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t>
              </a:r>
              <a:endParaRPr lang="en-US" altLang="x-none" b="1" dirty="0">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pSp>
      <p:sp>
        <p:nvSpPr>
          <p:cNvPr id="117820" name="Oval 54"/>
          <p:cNvSpPr/>
          <p:nvPr/>
        </p:nvSpPr>
        <p:spPr>
          <a:xfrm>
            <a:off x="2411413" y="3718878"/>
            <a:ext cx="1873250" cy="2376487"/>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7821" name="组合 117820"/>
          <p:cNvGrpSpPr/>
          <p:nvPr/>
        </p:nvGrpSpPr>
        <p:grpSpPr>
          <a:xfrm>
            <a:off x="395288" y="3790315"/>
            <a:ext cx="5976937" cy="1512888"/>
            <a:chOff x="0" y="0"/>
            <a:chExt cx="3765" cy="953"/>
          </a:xfrm>
        </p:grpSpPr>
        <p:sp>
          <p:nvSpPr>
            <p:cNvPr id="7" name="Oval 56"/>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7822" name="Oval 57"/>
            <p:cNvSpPr/>
            <p:nvPr/>
          </p:nvSpPr>
          <p:spPr>
            <a:xfrm>
              <a:off x="2812" y="454"/>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
        <p:nvSpPr>
          <p:cNvPr id="117824" name="Oval 59"/>
          <p:cNvSpPr/>
          <p:nvPr/>
        </p:nvSpPr>
        <p:spPr>
          <a:xfrm>
            <a:off x="250825" y="4582478"/>
            <a:ext cx="1873250" cy="1439862"/>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nvGrpSpPr>
          <p:cNvPr id="117825" name="组合 117824"/>
          <p:cNvGrpSpPr/>
          <p:nvPr/>
        </p:nvGrpSpPr>
        <p:grpSpPr>
          <a:xfrm>
            <a:off x="4859338" y="3790315"/>
            <a:ext cx="1512887" cy="2232025"/>
            <a:chOff x="0" y="0"/>
            <a:chExt cx="953" cy="1406"/>
          </a:xfrm>
        </p:grpSpPr>
        <p:sp>
          <p:nvSpPr>
            <p:cNvPr id="8" name="Oval 61"/>
            <p:cNvSpPr/>
            <p:nvPr/>
          </p:nvSpPr>
          <p:spPr>
            <a:xfrm>
              <a:off x="0" y="0"/>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7826" name="Oval 62"/>
            <p:cNvSpPr/>
            <p:nvPr/>
          </p:nvSpPr>
          <p:spPr>
            <a:xfrm>
              <a:off x="0" y="907"/>
              <a:ext cx="953" cy="499"/>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pSp>
      <p:sp>
        <p:nvSpPr>
          <p:cNvPr id="117828" name="Oval 66"/>
          <p:cNvSpPr/>
          <p:nvPr/>
        </p:nvSpPr>
        <p:spPr>
          <a:xfrm>
            <a:off x="6659563" y="3718878"/>
            <a:ext cx="1873250" cy="2376487"/>
          </a:xfrm>
          <a:prstGeom prst="ellipse">
            <a:avLst/>
          </a:prstGeom>
          <a:noFill/>
          <a:ln w="25400" cap="flat" cmpd="sng">
            <a:solidFill>
              <a:srgbClr val="FF0000"/>
            </a:solidFill>
            <a:prstDash val="solid"/>
            <a:round/>
            <a:headEnd type="none" w="med" len="med"/>
            <a:tailEnd type="none" w="med" len="med"/>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820"/>
                                        </p:tgtEl>
                                        <p:attrNameLst>
                                          <p:attrName>style.visibility</p:attrName>
                                        </p:attrNameLst>
                                      </p:cBhvr>
                                      <p:to>
                                        <p:strVal val="visible"/>
                                      </p:to>
                                    </p:set>
                                  </p:childTnLst>
                                  <p:subTnLst>
                                    <p:set>
                                      <p:cBhvr override="childStyle">
                                        <p:cTn dur="1" fill="hold" display="0" masterRel="nextClick" afterEffect="1"/>
                                        <p:tgtEl>
                                          <p:spTgt spid="1178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78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828"/>
                                        </p:tgtEl>
                                        <p:attrNameLst>
                                          <p:attrName>style.visibility</p:attrName>
                                        </p:attrNameLst>
                                      </p:cBhvr>
                                      <p:to>
                                        <p:strVal val="visible"/>
                                      </p:to>
                                    </p:set>
                                  </p:childTnLst>
                                  <p:subTnLst>
                                    <p:set>
                                      <p:cBhvr override="childStyle">
                                        <p:cTn dur="1" fill="hold" display="0" masterRel="nextClick" afterEffect="1"/>
                                        <p:tgtEl>
                                          <p:spTgt spid="11782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8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7821"/>
                                        </p:tgtEl>
                                        <p:attrNameLst>
                                          <p:attrName>style.visibility</p:attrName>
                                        </p:attrNameLst>
                                      </p:cBhvr>
                                      <p:to>
                                        <p:strVal val="visible"/>
                                      </p:to>
                                    </p:set>
                                  </p:childTnLst>
                                  <p:subTnLst>
                                    <p:set>
                                      <p:cBhvr override="childStyle">
                                        <p:cTn dur="1" fill="hold" display="0" masterRel="nextClick" afterEffect="1"/>
                                        <p:tgtEl>
                                          <p:spTgt spid="11782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78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824"/>
                                        </p:tgtEl>
                                        <p:attrNameLst>
                                          <p:attrName>style.visibility</p:attrName>
                                        </p:attrNameLst>
                                      </p:cBhvr>
                                      <p:to>
                                        <p:strVal val="visible"/>
                                      </p:to>
                                    </p:set>
                                  </p:childTnLst>
                                  <p:subTnLst>
                                    <p:set>
                                      <p:cBhvr override="childStyle">
                                        <p:cTn dur="1" fill="hold" display="0" masterRel="nextClick" afterEffect="1"/>
                                        <p:tgtEl>
                                          <p:spTgt spid="11782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17803"/>
                                        </p:tgtEl>
                                        <p:attrNameLst>
                                          <p:attrName>style.visibility</p:attrName>
                                        </p:attrNameLst>
                                      </p:cBhvr>
                                      <p:to>
                                        <p:strVal val="visible"/>
                                      </p:to>
                                    </p:set>
                                    <p:animEffect transition="in" filter="blinds(horizontal)">
                                      <p:cBhvr>
                                        <p:cTn id="35" dur="500"/>
                                        <p:tgtEl>
                                          <p:spTgt spid="11780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17825"/>
                                        </p:tgtEl>
                                        <p:attrNameLst>
                                          <p:attrName>style.visibility</p:attrName>
                                        </p:attrNameLst>
                                      </p:cBhvr>
                                      <p:to>
                                        <p:strVal val="visible"/>
                                      </p:to>
                                    </p:set>
                                    <p:animEffect transition="in" filter="blinds(horizontal)">
                                      <p:cBhvr>
                                        <p:cTn id="40" dur="500"/>
                                        <p:tgtEl>
                                          <p:spTgt spid="117825"/>
                                        </p:tgtEl>
                                      </p:cBhvr>
                                    </p:animEffect>
                                  </p:childTnLst>
                                  <p:subTnLst>
                                    <p:set>
                                      <p:cBhvr override="childStyle">
                                        <p:cTn dur="1" fill="hold" display="0" masterRel="nextClick" afterEffect="1"/>
                                        <p:tgtEl>
                                          <p:spTgt spid="117825"/>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17810"/>
                                        </p:tgtEl>
                                        <p:attrNameLst>
                                          <p:attrName>style.visibility</p:attrName>
                                        </p:attrNameLst>
                                      </p:cBhvr>
                                      <p:to>
                                        <p:strVal val="visible"/>
                                      </p:to>
                                    </p:set>
                                    <p:animEffect transition="in" filter="blinds(horizontal)">
                                      <p:cBhvr>
                                        <p:cTn id="45" dur="500"/>
                                        <p:tgtEl>
                                          <p:spTgt spid="117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20" grpId="0" bldLvl="0" animBg="1"/>
      <p:bldP spid="117824" grpId="0" bldLvl="0" animBg="1"/>
      <p:bldP spid="11782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8786"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8787"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8788" name="Rectangle 41"/>
          <p:cNvSpPr/>
          <p:nvPr/>
        </p:nvSpPr>
        <p:spPr>
          <a:xfrm>
            <a:off x="0" y="0"/>
            <a:ext cx="9144000" cy="6858000"/>
          </a:xfrm>
          <a:prstGeom prst="rect">
            <a:avLst/>
          </a:prstGeom>
          <a:solidFill>
            <a:schemeClr val="bg1"/>
          </a:solidFill>
          <a:ln w="9525">
            <a:noFill/>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18789" name="Rectangle 3"/>
          <p:cNvSpPr>
            <a:spLocks noGrp="1"/>
          </p:cNvSpPr>
          <p:nvPr>
            <p:ph type="body"/>
          </p:nvPr>
        </p:nvSpPr>
        <p:spPr>
          <a:xfrm>
            <a:off x="457200" y="3789363"/>
            <a:ext cx="8229600" cy="773112"/>
          </a:xfrm>
        </p:spPr>
        <p:txBody>
          <a:bodyPr wrap="square" anchor="t"/>
          <a:p>
            <a:pPr lvl="0" eaLnBrk="1" hangingPunct="1">
              <a:buNone/>
            </a:pPr>
            <a:r>
              <a:rPr lang="zh-CN" altLang="en-US">
                <a:solidFill>
                  <a:schemeClr val="tx1"/>
                </a:solidFill>
                <a:ea typeface="宋体" panose="02010600030101010101" pitchFamily="2" charset="-122"/>
              </a:rPr>
              <a:t>其次，再考虑决定因素是多个属性的情况：</a:t>
            </a:r>
            <a:endParaRPr lang="zh-CN" altLang="en-US">
              <a:solidFill>
                <a:schemeClr val="tx1"/>
              </a:solidFill>
              <a:ea typeface="宋体" panose="02010600030101010101" pitchFamily="2" charset="-122"/>
            </a:endParaRPr>
          </a:p>
        </p:txBody>
      </p:sp>
      <p:graphicFrame>
        <p:nvGraphicFramePr>
          <p:cNvPr id="118791" name="表格 118790"/>
          <p:cNvGraphicFramePr/>
          <p:nvPr/>
        </p:nvGraphicFramePr>
        <p:xfrm>
          <a:off x="1828800" y="76200"/>
          <a:ext cx="5257800" cy="2667000"/>
        </p:xfrm>
        <a:graphic>
          <a:graphicData uri="http://schemas.openxmlformats.org/drawingml/2006/table">
            <a:tbl>
              <a:tblPr/>
              <a:tblGrid>
                <a:gridCol w="1230313"/>
                <a:gridCol w="1343025"/>
                <a:gridCol w="1341437"/>
                <a:gridCol w="1343025"/>
              </a:tblGrid>
              <a:tr h="5064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413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29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349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13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18822" name="Rectangle 36"/>
          <p:cNvSpPr/>
          <p:nvPr/>
        </p:nvSpPr>
        <p:spPr>
          <a:xfrm>
            <a:off x="539750" y="2938463"/>
            <a:ext cx="7924800" cy="635000"/>
          </a:xfrm>
          <a:prstGeom prst="rect">
            <a:avLst/>
          </a:prstGeom>
          <a:noFill/>
          <a:ln w="9525">
            <a:noFill/>
          </a:ln>
        </p:spPr>
        <p:txBody>
          <a:bodyPr anchor="t"/>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		D → ABC</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18824" name="Rectangle 37"/>
          <p:cNvSpPr/>
          <p:nvPr/>
        </p:nvSpPr>
        <p:spPr>
          <a:xfrm>
            <a:off x="304800" y="4356100"/>
            <a:ext cx="8763000" cy="1143000"/>
          </a:xfrm>
          <a:prstGeom prst="rect">
            <a:avLst/>
          </a:prstGeom>
          <a:noFill/>
          <a:ln w="9525">
            <a:noFill/>
          </a:ln>
        </p:spPr>
        <p:txBody>
          <a:bodyPr anchor="t"/>
          <a:p>
            <a:pPr marL="457200" lvl="0" indent="-457200">
              <a:lnSpc>
                <a:spcPct val="110000"/>
              </a:lnSpc>
              <a:spcBef>
                <a:spcPct val="20000"/>
              </a:spcBef>
              <a:buFont typeface="Wingdings" panose="05000000000000000000" pitchFamily="2" charset="2"/>
              <a:buAutoNum type="arabicParenR"/>
            </a:pPr>
            <a:r>
              <a:rPr lang="zh-CN" altLang="en-US" sz="2800" b="1" dirty="0">
                <a:solidFill>
                  <a:schemeClr val="accent2"/>
                </a:solidFill>
                <a:latin typeface="Times New Roman" panose="02020603050405020304" pitchFamily="2" charset="0"/>
                <a:ea typeface="宋体" panose="02010600030101010101" pitchFamily="2" charset="-122"/>
              </a:rPr>
              <a:t>在</a:t>
            </a:r>
            <a:r>
              <a:rPr lang="en-US" altLang="x-none" sz="2800" b="1" dirty="0">
                <a:solidFill>
                  <a:schemeClr val="accent2"/>
                </a:solidFill>
                <a:latin typeface="Times New Roman" panose="02020603050405020304" pitchFamily="2" charset="0"/>
                <a:ea typeface="宋体" panose="02010600030101010101" pitchFamily="2" charset="-122"/>
              </a:rPr>
              <a:t>FD</a:t>
            </a:r>
            <a:r>
              <a:rPr lang="zh-CN" altLang="en-US" sz="2800" b="1" dirty="0">
                <a:solidFill>
                  <a:schemeClr val="accent2"/>
                </a:solidFill>
                <a:latin typeface="Times New Roman" panose="02020603050405020304" pitchFamily="2" charset="0"/>
                <a:ea typeface="宋体" panose="02010600030101010101" pitchFamily="2" charset="-122"/>
              </a:rPr>
              <a:t>的左边不需要考虑含有属性 </a:t>
            </a:r>
            <a:r>
              <a:rPr lang="en-US" altLang="x-none" sz="2800" b="1" dirty="0">
                <a:solidFill>
                  <a:srgbClr val="FF0000"/>
                </a:solidFill>
                <a:latin typeface="Times New Roman" panose="02020603050405020304" pitchFamily="2" charset="0"/>
                <a:ea typeface="宋体" panose="02010600030101010101" pitchFamily="2" charset="-122"/>
              </a:rPr>
              <a:t>D </a:t>
            </a:r>
            <a:r>
              <a:rPr lang="zh-CN" altLang="en-US" sz="2800" b="1" dirty="0">
                <a:solidFill>
                  <a:schemeClr val="accent2"/>
                </a:solidFill>
                <a:latin typeface="Times New Roman" panose="02020603050405020304" pitchFamily="2" charset="0"/>
                <a:ea typeface="宋体" panose="02010600030101010101" pitchFamily="2" charset="-122"/>
              </a:rPr>
              <a:t>的情况，</a:t>
            </a:r>
            <a:r>
              <a:rPr lang="en-US" altLang="x-none" sz="2800" b="1" dirty="0">
                <a:solidFill>
                  <a:srgbClr val="FF0000"/>
                </a:solidFill>
                <a:latin typeface="Times New Roman" panose="02020603050405020304" pitchFamily="2" charset="0"/>
                <a:ea typeface="宋体" panose="02010600030101010101" pitchFamily="2" charset="-122"/>
              </a:rPr>
              <a:t>why ?</a:t>
            </a:r>
            <a:endParaRPr lang="en-US" altLang="x-none" sz="2800" b="1" dirty="0">
              <a:solidFill>
                <a:srgbClr val="FF0000"/>
              </a:solidFill>
              <a:latin typeface="Times New Roman" panose="02020603050405020304" pitchFamily="2" charset="0"/>
              <a:ea typeface="宋体" panose="02010600030101010101" pitchFamily="2" charset="-122"/>
            </a:endParaRPr>
          </a:p>
          <a:p>
            <a:pPr marL="457200" lvl="0" indent="-457200">
              <a:lnSpc>
                <a:spcPct val="110000"/>
              </a:lnSpc>
              <a:spcBef>
                <a:spcPct val="20000"/>
              </a:spcBef>
              <a:buFont typeface="Wingdings" panose="05000000000000000000" pitchFamily="2" charset="2"/>
              <a:buAutoNum type="arabicParenR"/>
            </a:pPr>
            <a:r>
              <a:rPr lang="zh-CN" altLang="en-US" sz="2800" b="1" dirty="0">
                <a:solidFill>
                  <a:schemeClr val="accent2"/>
                </a:solidFill>
                <a:latin typeface="Times New Roman" panose="02020603050405020304" pitchFamily="2" charset="0"/>
                <a:ea typeface="宋体" panose="02010600030101010101" pitchFamily="2" charset="-122"/>
              </a:rPr>
              <a:t>在</a:t>
            </a:r>
            <a:r>
              <a:rPr lang="en-US" altLang="x-none" sz="2800" b="1" dirty="0">
                <a:solidFill>
                  <a:schemeClr val="accent2"/>
                </a:solidFill>
                <a:latin typeface="Times New Roman" panose="02020603050405020304" pitchFamily="2" charset="0"/>
                <a:ea typeface="宋体" panose="02010600030101010101" pitchFamily="2" charset="-122"/>
              </a:rPr>
              <a:t>FD</a:t>
            </a:r>
            <a:r>
              <a:rPr lang="zh-CN" altLang="en-US" sz="2800" b="1" dirty="0">
                <a:solidFill>
                  <a:schemeClr val="accent2"/>
                </a:solidFill>
                <a:latin typeface="Times New Roman" panose="02020603050405020304" pitchFamily="2" charset="0"/>
                <a:ea typeface="宋体" panose="02010600030101010101" pitchFamily="2" charset="-122"/>
              </a:rPr>
              <a:t>的左边不需要考虑含有属性 </a:t>
            </a:r>
            <a:r>
              <a:rPr lang="en-US" altLang="x-none" sz="2800" b="1" dirty="0">
                <a:solidFill>
                  <a:srgbClr val="FF0000"/>
                </a:solidFill>
                <a:latin typeface="Times New Roman" panose="02020603050405020304" pitchFamily="2" charset="0"/>
                <a:ea typeface="宋体" panose="02010600030101010101" pitchFamily="2" charset="-122"/>
              </a:rPr>
              <a:t>B </a:t>
            </a:r>
            <a:r>
              <a:rPr lang="zh-CN" altLang="en-US" sz="2800" b="1" dirty="0">
                <a:solidFill>
                  <a:schemeClr val="accent2"/>
                </a:solidFill>
                <a:latin typeface="Times New Roman" panose="02020603050405020304" pitchFamily="2" charset="0"/>
                <a:ea typeface="宋体" panose="02010600030101010101" pitchFamily="2" charset="-122"/>
              </a:rPr>
              <a:t>的情况，</a:t>
            </a:r>
            <a:r>
              <a:rPr lang="en-US" altLang="x-none" sz="2800" b="1" dirty="0">
                <a:solidFill>
                  <a:srgbClr val="FF0000"/>
                </a:solidFill>
                <a:latin typeface="Times New Roman" panose="02020603050405020304" pitchFamily="2" charset="0"/>
                <a:ea typeface="宋体" panose="02010600030101010101" pitchFamily="2" charset="-122"/>
              </a:rPr>
              <a:t>why ?</a:t>
            </a:r>
            <a:endParaRPr lang="en-US" altLang="x-none" sz="2800" b="1" dirty="0">
              <a:solidFill>
                <a:srgbClr val="FF0000"/>
              </a:solidFill>
              <a:latin typeface="Times New Roman" panose="02020603050405020304" pitchFamily="2" charset="0"/>
              <a:ea typeface="宋体" panose="02010600030101010101" pitchFamily="2" charset="-122"/>
            </a:endParaRPr>
          </a:p>
        </p:txBody>
      </p:sp>
      <p:grpSp>
        <p:nvGrpSpPr>
          <p:cNvPr id="118825" name="组合 118824"/>
          <p:cNvGrpSpPr/>
          <p:nvPr/>
        </p:nvGrpSpPr>
        <p:grpSpPr>
          <a:xfrm>
            <a:off x="457200" y="5575300"/>
            <a:ext cx="8229600" cy="990600"/>
            <a:chOff x="0" y="0"/>
            <a:chExt cx="5184" cy="624"/>
          </a:xfrm>
        </p:grpSpPr>
        <p:sp>
          <p:nvSpPr>
            <p:cNvPr id="2" name="Rectangle 39"/>
            <p:cNvSpPr/>
            <p:nvPr/>
          </p:nvSpPr>
          <p:spPr>
            <a:xfrm>
              <a:off x="912" y="336"/>
              <a:ext cx="3984" cy="288"/>
            </a:xfrm>
            <a:prstGeom prst="rect">
              <a:avLst/>
            </a:prstGeom>
            <a:noFill/>
            <a:ln w="9525">
              <a:noFill/>
            </a:ln>
          </p:spPr>
          <p:txBody>
            <a:bodyPr anchor="t"/>
            <a:p>
              <a:pPr marL="342900" lvl="0" indent="-34290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AC → B</a:t>
              </a:r>
              <a:r>
                <a:rPr lang="en-US" altLang="x-none" sz="2800" b="1" dirty="0">
                  <a:solidFill>
                    <a:srgbClr val="FF0000"/>
                  </a:solidFill>
                  <a:latin typeface="Arial" panose="020B0604020202020204" pitchFamily="34" charset="0"/>
                  <a:ea typeface="宋体" panose="02010600030101010101" pitchFamily="2" charset="-122"/>
                </a:rPr>
                <a:t> ?			</a:t>
              </a:r>
              <a:r>
                <a:rPr lang="en-US" altLang="x-none" sz="2800" b="1" dirty="0">
                  <a:solidFill>
                    <a:schemeClr val="accent2"/>
                  </a:solidFill>
                  <a:latin typeface="Arial" panose="020B0604020202020204" pitchFamily="34" charset="0"/>
                  <a:ea typeface="宋体" panose="02010600030101010101" pitchFamily="2" charset="-122"/>
                </a:rPr>
                <a:t>AC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18826" name="Rectangle 40"/>
            <p:cNvSpPr/>
            <p:nvPr/>
          </p:nvSpPr>
          <p:spPr>
            <a:xfrm>
              <a:off x="0" y="0"/>
              <a:ext cx="5184" cy="384"/>
            </a:xfrm>
            <a:prstGeom prst="rect">
              <a:avLst/>
            </a:prstGeom>
            <a:noFill/>
            <a:ln w="9525">
              <a:noFill/>
            </a:ln>
          </p:spPr>
          <p:txBody>
            <a:bodyPr anchor="t"/>
            <a:p>
              <a:pPr marL="342900" lvl="0" indent="-342900">
                <a:lnSpc>
                  <a:spcPct val="110000"/>
                </a:lnSpc>
                <a:spcBef>
                  <a:spcPct val="20000"/>
                </a:spcBef>
                <a:buClr>
                  <a:srgbClr val="996633"/>
                </a:buClr>
                <a:buFont typeface="Wingdings" panose="05000000000000000000" pitchFamily="2" charset="2"/>
                <a:buNone/>
              </a:pPr>
              <a:r>
                <a:rPr lang="zh-CN" altLang="en-US" sz="2800" b="1" dirty="0">
                  <a:latin typeface="Arial" panose="020B0604020202020204" pitchFamily="34" charset="0"/>
                  <a:ea typeface="宋体" panose="02010600030101010101" pitchFamily="2" charset="-122"/>
                </a:rPr>
                <a:t>因此只需要考虑下述的</a:t>
              </a:r>
              <a:r>
                <a:rPr lang="en-US" altLang="x-none" sz="2800" b="1" dirty="0">
                  <a:latin typeface="Arial" panose="020B0604020202020204" pitchFamily="34" charset="0"/>
                  <a:ea typeface="宋体" panose="02010600030101010101" pitchFamily="2" charset="-122"/>
                </a:rPr>
                <a:t>FD</a:t>
              </a:r>
              <a:r>
                <a:rPr lang="zh-CN" altLang="en-US" sz="2800" b="1" dirty="0">
                  <a:latin typeface="Arial" panose="020B0604020202020204" pitchFamily="34" charset="0"/>
                  <a:ea typeface="宋体" panose="02010600030101010101" pitchFamily="2" charset="-122"/>
                </a:rPr>
                <a:t>是否成立：</a:t>
              </a:r>
              <a:endParaRPr lang="zh-CN" altLang="en-US" sz="2800"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8824">
                                            <p:txEl>
                                              <p:charRg st="0" end="28"/>
                                            </p:txEl>
                                          </p:spTgt>
                                        </p:tgtEl>
                                        <p:attrNameLst>
                                          <p:attrName>style.visibility</p:attrName>
                                        </p:attrNameLst>
                                      </p:cBhvr>
                                      <p:to>
                                        <p:strVal val="visible"/>
                                      </p:to>
                                    </p:set>
                                    <p:animEffect transition="in" filter="blinds(horizontal)">
                                      <p:cBhvr>
                                        <p:cTn id="7" dur="500"/>
                                        <p:tgtEl>
                                          <p:spTgt spid="118824">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8824">
                                            <p:txEl>
                                              <p:charRg st="28" end="56"/>
                                            </p:txEl>
                                          </p:spTgt>
                                        </p:tgtEl>
                                        <p:attrNameLst>
                                          <p:attrName>style.visibility</p:attrName>
                                        </p:attrNameLst>
                                      </p:cBhvr>
                                      <p:to>
                                        <p:strVal val="visible"/>
                                      </p:to>
                                    </p:set>
                                    <p:animEffect transition="in" filter="blinds(horizontal)">
                                      <p:cBhvr>
                                        <p:cTn id="12" dur="500"/>
                                        <p:tgtEl>
                                          <p:spTgt spid="118824">
                                            <p:txEl>
                                              <p:charRg st="28"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8825"/>
                                        </p:tgtEl>
                                        <p:attrNameLst>
                                          <p:attrName>style.visibility</p:attrName>
                                        </p:attrNameLst>
                                      </p:cBhvr>
                                      <p:to>
                                        <p:strVal val="visible"/>
                                      </p:to>
                                    </p:set>
                                    <p:animEffect transition="in" filter="blinds(horizontal)">
                                      <p:cBhvr>
                                        <p:cTn id="17" dur="500"/>
                                        <p:tgtEl>
                                          <p:spTgt spid="118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2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9810"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19811"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19813" name="灯片编号占位符 3"/>
          <p:cNvSpPr txBox="1">
            <a:spLocks noGrp="1"/>
          </p:cNvSpPr>
          <p:nvPr/>
        </p:nvSpPr>
        <p:spPr>
          <a:xfrm>
            <a:off x="7162800" y="6629400"/>
            <a:ext cx="1905000" cy="228600"/>
          </a:xfrm>
          <a:prstGeom prst="rect">
            <a:avLst/>
          </a:prstGeom>
          <a:noFill/>
          <a:ln w="9525">
            <a:noFill/>
            <a:miter/>
          </a:ln>
        </p:spPr>
        <p:txBody>
          <a:bodyPr/>
          <a:p>
            <a:pPr lvl="0" algn="r" eaLnBrk="1" fontAlgn="base" hangingPunct="1"/>
            <a:fld id="{9A0DB2DC-4C9A-4742-B13C-FB6460FD3503}" type="slidenum">
              <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cs typeface="+mn-ea"/>
              </a:rPr>
            </a:fld>
            <a:endPar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p>
            <a:pPr lvl="0"/>
            <a:r>
              <a:rPr lang="en-US" altLang="x-none" sz="1000" i="1" dirty="0">
                <a:latin typeface="Arial" panose="020B0604020202020204" pitchFamily="34" charset="0"/>
                <a:ea typeface="宋体" panose="02010600030101010101" pitchFamily="2" charset="-122"/>
              </a:rPr>
              <a:t>2007</a:t>
            </a:r>
            <a:r>
              <a:rPr lang="zh-CN" altLang="en-US" sz="1000" i="1" dirty="0">
                <a:latin typeface="Arial" panose="020B0604020202020204" pitchFamily="34" charset="0"/>
                <a:ea typeface="宋体" panose="02010600030101010101" pitchFamily="2" charset="-122"/>
              </a:rPr>
              <a:t>年度</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教育部</a:t>
            </a:r>
            <a:r>
              <a:rPr lang="en-US" altLang="x-none" sz="1000" i="1" dirty="0">
                <a:latin typeface="Arial" panose="020B0604020202020204" pitchFamily="34" charset="0"/>
                <a:ea typeface="宋体" panose="02010600030101010101" pitchFamily="2" charset="-122"/>
              </a:rPr>
              <a:t>-IBM</a:t>
            </a:r>
            <a:r>
              <a:rPr lang="zh-CN" altLang="en-US" sz="1000" i="1" dirty="0">
                <a:latin typeface="Arial" panose="020B0604020202020204" pitchFamily="34" charset="0"/>
                <a:ea typeface="宋体" panose="02010600030101010101" pitchFamily="2" charset="-122"/>
              </a:rPr>
              <a:t>精品课程</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南京大学计算机科学与技术系</a:t>
            </a:r>
            <a:r>
              <a:rPr lang="zh-CN" altLang="en-US" sz="1000" i="1" dirty="0">
                <a:solidFill>
                  <a:schemeClr val="accent1"/>
                </a:solidFill>
                <a:latin typeface="Arial" panose="020B0604020202020204" pitchFamily="34" charset="0"/>
                <a:ea typeface="宋体" panose="02010600030101010101" pitchFamily="2" charset="-122"/>
              </a:rPr>
              <a:t> </a:t>
            </a:r>
            <a:endParaRPr lang="en-US" altLang="x-none" sz="1000" i="1" dirty="0">
              <a:solidFill>
                <a:schemeClr val="accent1"/>
              </a:solidFill>
              <a:latin typeface="Arial" panose="020B0604020202020204" pitchFamily="34" charset="0"/>
              <a:ea typeface="宋体" panose="02010600030101010101" pitchFamily="2" charset="-122"/>
            </a:endParaRPr>
          </a:p>
        </p:txBody>
      </p:sp>
      <p:sp>
        <p:nvSpPr>
          <p:cNvPr id="119814" name="Rectangle 1026"/>
          <p:cNvSpPr/>
          <p:nvPr/>
        </p:nvSpPr>
        <p:spPr>
          <a:xfrm>
            <a:off x="0" y="0"/>
            <a:ext cx="9144000" cy="6858000"/>
          </a:xfrm>
          <a:prstGeom prst="rect">
            <a:avLst/>
          </a:prstGeom>
          <a:solidFill>
            <a:schemeClr val="bg1"/>
          </a:solidFill>
          <a:ln w="9525">
            <a:noFill/>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graphicFrame>
        <p:nvGraphicFramePr>
          <p:cNvPr id="119816" name="表格 119815"/>
          <p:cNvGraphicFramePr/>
          <p:nvPr/>
        </p:nvGraphicFramePr>
        <p:xfrm>
          <a:off x="1828800" y="76200"/>
          <a:ext cx="5257800" cy="2667000"/>
        </p:xfrm>
        <a:graphic>
          <a:graphicData uri="http://schemas.openxmlformats.org/drawingml/2006/table">
            <a:tbl>
              <a:tblPr/>
              <a:tblGrid>
                <a:gridCol w="1230313"/>
                <a:gridCol w="1343025"/>
                <a:gridCol w="1341437"/>
                <a:gridCol w="1343025"/>
              </a:tblGrid>
              <a:tr h="506413">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5413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29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349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413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19847" name="Rectangle 1060"/>
          <p:cNvSpPr/>
          <p:nvPr/>
        </p:nvSpPr>
        <p:spPr>
          <a:xfrm>
            <a:off x="1219200" y="2819400"/>
            <a:ext cx="6934200" cy="1066800"/>
          </a:xfrm>
          <a:prstGeom prst="rect">
            <a:avLst/>
          </a:prstGeom>
          <a:noFill/>
          <a:ln w="9525">
            <a:noFill/>
          </a:ln>
        </p:spPr>
        <p:txBody>
          <a:bodyPr anchor="t"/>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D → B 		D → C</a:t>
            </a:r>
            <a:endParaRPr lang="zh-CN" altLang="en-US" sz="2800" b="1" dirty="0">
              <a:solidFill>
                <a:schemeClr val="accent2"/>
              </a:solidFill>
              <a:latin typeface="Arial" panose="020B0604020202020204" pitchFamily="34" charset="0"/>
              <a:ea typeface="宋体" panose="02010600030101010101" pitchFamily="2" charset="-122"/>
            </a:endParaRPr>
          </a:p>
        </p:txBody>
      </p:sp>
      <p:grpSp>
        <p:nvGrpSpPr>
          <p:cNvPr id="119849" name="组合 119848"/>
          <p:cNvGrpSpPr/>
          <p:nvPr/>
        </p:nvGrpSpPr>
        <p:grpSpPr>
          <a:xfrm>
            <a:off x="85090" y="5410200"/>
            <a:ext cx="8916826" cy="990600"/>
            <a:chOff x="0" y="0"/>
            <a:chExt cx="5275" cy="576"/>
          </a:xfrm>
        </p:grpSpPr>
        <p:sp>
          <p:nvSpPr>
            <p:cNvPr id="3" name="Rectangle 1067"/>
            <p:cNvSpPr/>
            <p:nvPr/>
          </p:nvSpPr>
          <p:spPr>
            <a:xfrm>
              <a:off x="0" y="0"/>
              <a:ext cx="5275" cy="336"/>
            </a:xfrm>
            <a:prstGeom prst="rect">
              <a:avLst/>
            </a:prstGeom>
            <a:noFill/>
            <a:ln w="9525">
              <a:noFill/>
            </a:ln>
          </p:spPr>
          <p:txBody>
            <a:bodyPr anchor="t"/>
            <a:p>
              <a:pPr marL="342900" lvl="0" indent="-342900">
                <a:lnSpc>
                  <a:spcPct val="110000"/>
                </a:lnSpc>
                <a:spcBef>
                  <a:spcPct val="20000"/>
                </a:spcBef>
                <a:buClr>
                  <a:srgbClr val="996633"/>
                </a:buClr>
                <a:buFont typeface="Wingdings" panose="05000000000000000000" pitchFamily="2" charset="2"/>
                <a:buChar char="q"/>
              </a:pPr>
              <a:r>
                <a:rPr lang="zh-CN" altLang="en-US" sz="2800" b="1" dirty="0">
                  <a:solidFill>
                    <a:schemeClr val="accent2"/>
                  </a:solidFill>
                  <a:latin typeface="Arial" panose="020B0604020202020204" pitchFamily="34" charset="0"/>
                  <a:ea typeface="宋体" panose="02010600030101010101" pitchFamily="2" charset="-122"/>
                </a:rPr>
                <a:t>因此，最后只需要考虑下面的这个</a:t>
              </a:r>
              <a:r>
                <a:rPr lang="en-US" altLang="x-none" sz="2800" b="1" dirty="0">
                  <a:solidFill>
                    <a:schemeClr val="accent2"/>
                  </a:solidFill>
                  <a:latin typeface="Arial" panose="020B0604020202020204" pitchFamily="34" charset="0"/>
                  <a:ea typeface="宋体" panose="02010600030101010101" pitchFamily="2" charset="-122"/>
                </a:rPr>
                <a:t>FD</a:t>
              </a:r>
              <a:r>
                <a:rPr lang="zh-CN" altLang="en-US" sz="2800" b="1" dirty="0">
                  <a:solidFill>
                    <a:schemeClr val="accent2"/>
                  </a:solidFill>
                  <a:latin typeface="Arial" panose="020B0604020202020204" pitchFamily="34" charset="0"/>
                  <a:ea typeface="宋体" panose="02010600030101010101" pitchFamily="2" charset="-122"/>
                </a:rPr>
                <a:t>是否可能成立？</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119850" name="Rectangle 1068"/>
            <p:cNvSpPr/>
            <p:nvPr/>
          </p:nvSpPr>
          <p:spPr>
            <a:xfrm>
              <a:off x="912" y="288"/>
              <a:ext cx="3984" cy="288"/>
            </a:xfrm>
            <a:prstGeom prst="rect">
              <a:avLst/>
            </a:prstGeom>
            <a:noFill/>
            <a:ln w="9525">
              <a:noFill/>
            </a:ln>
          </p:spPr>
          <p:txBody>
            <a:bodyPr anchor="t"/>
            <a:p>
              <a:pPr marL="342900" lvl="0" indent="-342900">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AC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grpSp>
      <p:sp>
        <p:nvSpPr>
          <p:cNvPr id="119852" name="Rectangle 1069"/>
          <p:cNvSpPr>
            <a:spLocks noGrp="1"/>
          </p:cNvSpPr>
          <p:nvPr>
            <p:ph type="body"/>
          </p:nvPr>
        </p:nvSpPr>
        <p:spPr>
          <a:xfrm>
            <a:off x="114300" y="4648200"/>
            <a:ext cx="8686800" cy="533400"/>
          </a:xfrm>
        </p:spPr>
        <p:txBody>
          <a:bodyPr wrap="square" anchor="t"/>
          <a:p>
            <a:pPr lvl="0" eaLnBrk="1" hangingPunct="1"/>
            <a:r>
              <a:rPr lang="zh-CN" altLang="en-US" dirty="0">
                <a:solidFill>
                  <a:schemeClr val="accent2"/>
                </a:solidFill>
                <a:ea typeface="宋体" panose="02010600030101010101" pitchFamily="2" charset="-122"/>
              </a:rPr>
              <a:t>在上述的 </a:t>
            </a:r>
            <a:r>
              <a:rPr lang="en-US" altLang="x-none" dirty="0">
                <a:solidFill>
                  <a:schemeClr val="accent2"/>
                </a:solidFill>
                <a:ea typeface="宋体" panose="02010600030101010101" pitchFamily="2" charset="-122"/>
              </a:rPr>
              <a:t>FD</a:t>
            </a:r>
            <a:r>
              <a:rPr lang="en-US" altLang="zh-CN" dirty="0">
                <a:solidFill>
                  <a:schemeClr val="accent2"/>
                </a:solidFill>
                <a:ea typeface="宋体" panose="02010600030101010101" pitchFamily="2" charset="-122"/>
              </a:rPr>
              <a:t>s </a:t>
            </a:r>
            <a:r>
              <a:rPr lang="zh-CN" altLang="en-US" dirty="0">
                <a:solidFill>
                  <a:schemeClr val="accent2"/>
                </a:solidFill>
                <a:ea typeface="宋体" panose="02010600030101010101" pitchFamily="2" charset="-122"/>
              </a:rPr>
              <a:t>中，我们不用考虑 </a:t>
            </a:r>
            <a:r>
              <a:rPr lang="en-US" altLang="x-none" dirty="0">
                <a:solidFill>
                  <a:schemeClr val="accent2"/>
                </a:solidFill>
                <a:ea typeface="宋体" panose="02010600030101010101" pitchFamily="2" charset="-122"/>
              </a:rPr>
              <a:t>AC → B，</a:t>
            </a:r>
            <a:r>
              <a:rPr lang="en-US" altLang="x-none" dirty="0">
                <a:ea typeface="宋体" panose="02010600030101010101" pitchFamily="2" charset="-122"/>
              </a:rPr>
              <a:t>why ?</a:t>
            </a:r>
            <a:endParaRPr lang="zh-CN" altLang="en-US" dirty="0">
              <a:ea typeface="宋体" panose="02010600030101010101" pitchFamily="2" charset="-122"/>
            </a:endParaRPr>
          </a:p>
        </p:txBody>
      </p:sp>
      <p:sp>
        <p:nvSpPr>
          <p:cNvPr id="4" name="Rectangle 1070"/>
          <p:cNvSpPr/>
          <p:nvPr/>
        </p:nvSpPr>
        <p:spPr>
          <a:xfrm>
            <a:off x="1219200" y="3962400"/>
            <a:ext cx="6324600" cy="457200"/>
          </a:xfrm>
          <a:prstGeom prst="rect">
            <a:avLst/>
          </a:prstGeom>
          <a:noFill/>
          <a:ln w="9525">
            <a:noFill/>
          </a:ln>
        </p:spPr>
        <p:txBody>
          <a:bodyPr anchor="t"/>
          <a:p>
            <a:pPr marL="342900" lvl="0" indent="-34290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AC → B</a:t>
            </a:r>
            <a:r>
              <a:rPr lang="en-US" altLang="x-none" sz="2800" b="1" dirty="0">
                <a:solidFill>
                  <a:srgbClr val="FF0000"/>
                </a:solidFill>
                <a:latin typeface="Arial" panose="020B0604020202020204" pitchFamily="34" charset="0"/>
                <a:ea typeface="宋体" panose="02010600030101010101" pitchFamily="2" charset="-122"/>
              </a:rPr>
              <a:t> ?		</a:t>
            </a:r>
            <a:r>
              <a:rPr lang="en-US" altLang="x-none" sz="2800" b="1" dirty="0">
                <a:solidFill>
                  <a:schemeClr val="accent2"/>
                </a:solidFill>
                <a:latin typeface="Arial" panose="020B0604020202020204" pitchFamily="34" charset="0"/>
                <a:ea typeface="宋体" panose="02010600030101010101" pitchFamily="2" charset="-122"/>
              </a:rPr>
              <a:t>AC → D</a:t>
            </a:r>
            <a:r>
              <a:rPr lang="en-US" altLang="x-none" sz="2800" b="1" dirty="0">
                <a:solidFill>
                  <a:srgbClr val="FF0000"/>
                </a:solidFill>
                <a:latin typeface="Arial" panose="020B0604020202020204" pitchFamily="34" charset="0"/>
                <a:ea typeface="宋体" panose="02010600030101010101" pitchFamily="2" charset="-122"/>
              </a:rPr>
              <a:t> ?</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852">
                                            <p:txEl>
                                              <p:charRg st="0" end="30"/>
                                            </p:txEl>
                                          </p:spTgt>
                                        </p:tgtEl>
                                        <p:attrNameLst>
                                          <p:attrName>style.visibility</p:attrName>
                                        </p:attrNameLst>
                                      </p:cBhvr>
                                      <p:to>
                                        <p:strVal val="visible"/>
                                      </p:to>
                                    </p:set>
                                    <p:animEffect transition="in" filter="blinds(horizontal)">
                                      <p:cBhvr>
                                        <p:cTn id="7" dur="500"/>
                                        <p:tgtEl>
                                          <p:spTgt spid="119852">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9849"/>
                                        </p:tgtEl>
                                        <p:attrNameLst>
                                          <p:attrName>style.visibility</p:attrName>
                                        </p:attrNameLst>
                                      </p:cBhvr>
                                      <p:to>
                                        <p:strVal val="visible"/>
                                      </p:to>
                                    </p:set>
                                    <p:anim calcmode="lin" valueType="num">
                                      <p:cBhvr>
                                        <p:cTn id="12" dur="500" fill="hold"/>
                                        <p:tgtEl>
                                          <p:spTgt spid="119849"/>
                                        </p:tgtEl>
                                        <p:attrNameLst>
                                          <p:attrName>ppt_x</p:attrName>
                                        </p:attrNameLst>
                                      </p:cBhvr>
                                      <p:tavLst>
                                        <p:tav tm="0">
                                          <p:val>
                                            <p:strVal val="#ppt_x"/>
                                          </p:val>
                                        </p:tav>
                                        <p:tav tm="100000">
                                          <p:val>
                                            <p:strVal val="#ppt_x"/>
                                          </p:val>
                                        </p:tav>
                                      </p:tavLst>
                                    </p:anim>
                                    <p:anim calcmode="lin" valueType="num">
                                      <p:cBhvr>
                                        <p:cTn id="13" dur="500" fill="hold"/>
                                        <p:tgtEl>
                                          <p:spTgt spid="119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5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矩形 3116"/>
          <p:cNvSpPr/>
          <p:nvPr/>
        </p:nvSpPr>
        <p:spPr>
          <a:xfrm>
            <a:off x="2235200" y="5694998"/>
            <a:ext cx="609600" cy="609600"/>
          </a:xfrm>
          <a:prstGeom prst="rect">
            <a:avLst/>
          </a:prstGeom>
          <a:solidFill>
            <a:schemeClr val="bg1"/>
          </a:solidFill>
          <a:ln w="9525">
            <a:noFill/>
          </a:ln>
        </p:spPr>
        <p:txBody>
          <a:bodyPr anchor="t"/>
          <a:p>
            <a:pPr marL="342900" indent="-342900" algn="ctr">
              <a:spcBef>
                <a:spcPct val="90000"/>
              </a:spcBef>
              <a:buClr>
                <a:srgbClr val="996633"/>
              </a:buClr>
              <a:buFont typeface="Wingdings" panose="05000000000000000000" pitchFamily="2" charset="2"/>
              <a:buNone/>
            </a:pPr>
            <a:r>
              <a:rPr lang="en-US" altLang="zh-CN" sz="2800" b="1">
                <a:solidFill>
                  <a:srgbClr val="FF0000"/>
                </a:solidFill>
                <a:latin typeface="Arial" panose="020B0604020202020204" pitchFamily="34" charset="0"/>
                <a:ea typeface="宋体" panose="02010600030101010101" pitchFamily="2" charset="-122"/>
              </a:rPr>
              <a:t>?</a:t>
            </a:r>
            <a:endParaRPr lang="en-US" altLang="zh-CN" sz="2800" b="1">
              <a:solidFill>
                <a:srgbClr val="FF0000"/>
              </a:solidFill>
              <a:latin typeface="Arial" panose="020B0604020202020204" pitchFamily="34" charset="0"/>
              <a:ea typeface="宋体" panose="02010600030101010101" pitchFamily="2" charset="-122"/>
            </a:endParaRPr>
          </a:p>
        </p:txBody>
      </p:sp>
      <p:sp>
        <p:nvSpPr>
          <p:cNvPr id="3113" name="矩形 3112"/>
          <p:cNvSpPr/>
          <p:nvPr/>
        </p:nvSpPr>
        <p:spPr>
          <a:xfrm>
            <a:off x="2339975" y="5728335"/>
            <a:ext cx="609600" cy="609600"/>
          </a:xfrm>
          <a:prstGeom prst="rect">
            <a:avLst/>
          </a:prstGeom>
          <a:solidFill>
            <a:schemeClr val="bg1"/>
          </a:solidFill>
          <a:ln w="9525">
            <a:noFill/>
          </a:ln>
        </p:spPr>
        <p:txBody>
          <a:bodyPr anchor="t"/>
          <a:p>
            <a:pPr marL="342900" indent="-342900">
              <a:spcBef>
                <a:spcPct val="90000"/>
              </a:spcBef>
              <a:buClr>
                <a:srgbClr val="996633"/>
              </a:buClr>
              <a:buFont typeface="Wingdings" panose="05000000000000000000" pitchFamily="2" charset="2"/>
              <a:buNone/>
            </a:pPr>
            <a:r>
              <a:rPr lang="en-US" altLang="zh-CN" sz="2800" b="1">
                <a:solidFill>
                  <a:srgbClr val="FF0000"/>
                </a:solidFill>
                <a:latin typeface="Arial" panose="020B0604020202020204" pitchFamily="34" charset="0"/>
                <a:ea typeface="宋体" panose="02010600030101010101" pitchFamily="2" charset="-122"/>
              </a:rPr>
              <a:t>√</a:t>
            </a:r>
            <a:endParaRPr lang="en-US" altLang="zh-CN" sz="2400" b="1">
              <a:solidFill>
                <a:srgbClr val="FF0000"/>
              </a:solidFill>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3115" name="表格 3114"/>
          <p:cNvGraphicFramePr/>
          <p:nvPr/>
        </p:nvGraphicFramePr>
        <p:xfrm>
          <a:off x="166688" y="76200"/>
          <a:ext cx="3900488" cy="3065463"/>
        </p:xfrm>
        <a:graphic>
          <a:graphicData uri="http://schemas.openxmlformats.org/drawingml/2006/table">
            <a:tbl>
              <a:tblPr/>
              <a:tblGrid>
                <a:gridCol w="912813"/>
                <a:gridCol w="996950"/>
                <a:gridCol w="993775"/>
                <a:gridCol w="996950"/>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B</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C</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b1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sp>
        <p:nvSpPr>
          <p:cNvPr id="2084" name="矩形 3109"/>
          <p:cNvSpPr/>
          <p:nvPr/>
        </p:nvSpPr>
        <p:spPr>
          <a:xfrm>
            <a:off x="684213" y="5694998"/>
            <a:ext cx="2801937" cy="566737"/>
          </a:xfrm>
          <a:prstGeom prst="rect">
            <a:avLst/>
          </a:prstGeom>
          <a:noFill/>
          <a:ln w="9525">
            <a:noFill/>
          </a:ln>
        </p:spPr>
        <p:txBody>
          <a:bodyPr anchor="t"/>
          <a:p>
            <a:pPr marL="342900" indent="-342900">
              <a:spcBef>
                <a:spcPct val="20000"/>
              </a:spcBef>
              <a:buClr>
                <a:srgbClr val="996633"/>
              </a:buClr>
              <a:buFont typeface="Wingdings" panose="05000000000000000000" pitchFamily="2" charset="2"/>
              <a:buNone/>
            </a:pPr>
            <a:r>
              <a:rPr lang="en-US" altLang="zh-CN" sz="2800" b="1">
                <a:solidFill>
                  <a:schemeClr val="accent2"/>
                </a:solidFill>
                <a:latin typeface="Arial" panose="020B0604020202020204" pitchFamily="34" charset="0"/>
                <a:ea typeface="宋体" panose="02010600030101010101" pitchFamily="2" charset="-122"/>
              </a:rPr>
              <a:t>AC → D</a:t>
            </a:r>
            <a:endParaRPr lang="en-US" altLang="zh-CN" sz="2800" b="1">
              <a:solidFill>
                <a:srgbClr val="FF0000"/>
              </a:solidFill>
              <a:latin typeface="Arial" panose="020B0604020202020204" pitchFamily="34" charset="0"/>
              <a:ea typeface="宋体" panose="02010600030101010101" pitchFamily="2" charset="-122"/>
            </a:endParaRPr>
          </a:p>
        </p:txBody>
      </p:sp>
      <p:graphicFrame>
        <p:nvGraphicFramePr>
          <p:cNvPr id="3152" name="表格 3151"/>
          <p:cNvGraphicFramePr/>
          <p:nvPr/>
        </p:nvGraphicFramePr>
        <p:xfrm>
          <a:off x="6132513" y="44450"/>
          <a:ext cx="2903538" cy="3065463"/>
        </p:xfrm>
        <a:graphic>
          <a:graphicData uri="http://schemas.openxmlformats.org/drawingml/2006/table">
            <a:tbl>
              <a:tblPr/>
              <a:tblGrid>
                <a:gridCol w="912813"/>
                <a:gridCol w="993775"/>
                <a:gridCol w="996950"/>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C</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c3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graphicFrame>
        <p:nvGraphicFramePr>
          <p:cNvPr id="3195" name="表格 3194"/>
          <p:cNvGraphicFramePr/>
          <p:nvPr/>
        </p:nvGraphicFramePr>
        <p:xfrm>
          <a:off x="6132513" y="3748088"/>
          <a:ext cx="2903538" cy="3065463"/>
        </p:xfrm>
        <a:graphic>
          <a:graphicData uri="http://schemas.openxmlformats.org/drawingml/2006/table">
            <a:tbl>
              <a:tblPr/>
              <a:tblGrid>
                <a:gridCol w="1906588"/>
                <a:gridCol w="996950"/>
              </a:tblGrid>
              <a:tr h="58261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AC</a:t>
                      </a:r>
                      <a:endParaRPr lang="zh-CN" altLang="en-US" sz="3200" b="1">
                        <a:solidFill>
                          <a:srgbClr val="FF0000"/>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rgbClr val="FF0000"/>
                          </a:solidFill>
                          <a:latin typeface="Arial" panose="020B0604020202020204" pitchFamily="34" charset="0"/>
                        </a:rPr>
                        <a:t>D</a:t>
                      </a:r>
                      <a:endParaRPr lang="zh-CN" altLang="en-US" sz="3200" b="1">
                        <a:solidFill>
                          <a:srgbClr val="FF0000"/>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0C0C0"/>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dirty="0">
                          <a:solidFill>
                            <a:schemeClr val="accent2"/>
                          </a:solidFill>
                          <a:latin typeface="Arial" panose="020B0604020202020204" pitchFamily="34" charset="0"/>
                        </a:rPr>
                        <a:t>(a1,c1)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d1</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3887">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(a1,c2)</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d2</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143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(a2,c1)</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d3</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solidFill>
                  </a:tcPr>
                </a:tc>
              </a:tr>
              <a:tr h="62230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(a2,c3)</a:t>
                      </a:r>
                      <a:endParaRPr lang="zh-CN" altLang="en-US" sz="3200" b="1">
                        <a:solidFill>
                          <a:schemeClr val="accent2"/>
                        </a:solidFill>
                        <a:latin typeface="Arial" panose="020B0604020202020204" pitchFamily="34" charset="0"/>
                      </a:endParaRPr>
                    </a:p>
                  </a:txBody>
                  <a:tcPr marT="0" marB="0"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3200" b="1">
                          <a:solidFill>
                            <a:schemeClr val="accent2"/>
                          </a:solidFill>
                          <a:latin typeface="Arial" panose="020B0604020202020204" pitchFamily="34" charset="0"/>
                        </a:rPr>
                        <a:t>d4</a:t>
                      </a:r>
                      <a:endParaRPr lang="zh-CN" altLang="en-US" sz="3200" b="1">
                        <a:solidFill>
                          <a:schemeClr val="accent2"/>
                        </a:solidFill>
                        <a:latin typeface="Arial" panose="020B0604020202020204" pitchFamily="34" charset="0"/>
                      </a:endParaRPr>
                    </a:p>
                  </a:txBody>
                  <a:tcPr marT="0" marB="0"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solidFill>
                  </a:tcPr>
                </a:tc>
              </a:tr>
            </a:tbl>
          </a:graphicData>
        </a:graphic>
      </p:graphicFrame>
      <p:sp>
        <p:nvSpPr>
          <p:cNvPr id="3196" name="右箭头 3195"/>
          <p:cNvSpPr/>
          <p:nvPr/>
        </p:nvSpPr>
        <p:spPr>
          <a:xfrm>
            <a:off x="4208145" y="406400"/>
            <a:ext cx="1802765" cy="1951561"/>
          </a:xfrm>
          <a:prstGeom prst="rightArrow">
            <a:avLst>
              <a:gd name="adj1" fmla="val 50000"/>
              <a:gd name="adj2" fmla="val 80556"/>
            </a:avLst>
          </a:prstGeom>
          <a:solidFill>
            <a:srgbClr val="CCFFFF"/>
          </a:solidFill>
          <a:ln w="9525" cap="flat" cmpd="sng">
            <a:solidFill>
              <a:schemeClr val="tx1"/>
            </a:solidFill>
            <a:prstDash val="solid"/>
            <a:miter/>
            <a:headEnd type="none" w="med" len="med"/>
            <a:tailEnd type="none" w="med" len="med"/>
          </a:ln>
        </p:spPr>
        <p:txBody>
          <a:bodyPr wrap="square" anchor="t">
            <a:spAutoFit/>
          </a:bodyPr>
          <a:p>
            <a:pPr algn="ctr"/>
            <a:r>
              <a:rPr lang="zh-CN" altLang="en-US" sz="2000" b="1">
                <a:latin typeface="Arial" panose="020B0604020202020204" pitchFamily="34" charset="0"/>
                <a:ea typeface="宋体" panose="02010600030101010101" pitchFamily="2" charset="-122"/>
              </a:rPr>
              <a:t>忽略不相关的属性</a:t>
            </a:r>
            <a:endParaRPr lang="zh-CN" altLang="en-US" sz="2000" b="1">
              <a:latin typeface="Arial" panose="020B0604020202020204" pitchFamily="34" charset="0"/>
              <a:ea typeface="宋体" panose="02010600030101010101" pitchFamily="2" charset="-122"/>
            </a:endParaRPr>
          </a:p>
        </p:txBody>
      </p:sp>
      <p:sp>
        <p:nvSpPr>
          <p:cNvPr id="3197" name="左弧形箭头 3196"/>
          <p:cNvSpPr/>
          <p:nvPr/>
        </p:nvSpPr>
        <p:spPr>
          <a:xfrm>
            <a:off x="5499735" y="2349500"/>
            <a:ext cx="296545" cy="3240405"/>
          </a:xfrm>
          <a:prstGeom prst="curvedRightArrow">
            <a:avLst>
              <a:gd name="adj1" fmla="val 150073"/>
              <a:gd name="adj2" fmla="val 300147"/>
              <a:gd name="adj3" fmla="val 33328"/>
            </a:avLst>
          </a:prstGeom>
          <a:solidFill>
            <a:schemeClr val="accent1">
              <a:lumMod val="20000"/>
              <a:lumOff val="80000"/>
            </a:schemeClr>
          </a:solidFill>
          <a:ln w="9525" cap="flat" cmpd="sng">
            <a:solidFill>
              <a:schemeClr val="tx1"/>
            </a:solidFill>
            <a:prstDash val="solid"/>
            <a:miter/>
            <a:headEnd type="none" w="med" len="med"/>
            <a:tailEnd type="none" w="med" len="med"/>
          </a:ln>
        </p:spPr>
        <p:txBody>
          <a:bodyPr anchor="t"/>
          <a:p>
            <a:endParaRPr lang="zh-CN" altLang="en-US">
              <a:latin typeface="Arial" panose="020B0604020202020204" pitchFamily="34" charset="0"/>
              <a:ea typeface="宋体" panose="02010600030101010101" pitchFamily="2" charset="-122"/>
            </a:endParaRPr>
          </a:p>
        </p:txBody>
      </p:sp>
      <p:sp>
        <p:nvSpPr>
          <p:cNvPr id="2" name="文本框 1"/>
          <p:cNvSpPr txBox="1"/>
          <p:nvPr/>
        </p:nvSpPr>
        <p:spPr>
          <a:xfrm>
            <a:off x="2613025" y="3630613"/>
            <a:ext cx="2860675" cy="1189038"/>
          </a:xfrm>
          <a:prstGeom prst="rect">
            <a:avLst/>
          </a:prstGeom>
          <a:noFill/>
        </p:spPr>
        <p:txBody>
          <a:bodyPr wrap="square" rtlCol="0">
            <a:spAutoFit/>
          </a:bodyPr>
          <a:p>
            <a:r>
              <a:rPr lang="zh-CN" altLang="en-US" sz="2400" b="1" noProof="1">
                <a:solidFill>
                  <a:schemeClr val="accent6"/>
                </a:solidFill>
                <a:latin typeface="Arial" panose="020B0604020202020204" pitchFamily="34" charset="0"/>
                <a:ea typeface="宋体" panose="02010600030101010101" pitchFamily="2" charset="-122"/>
                <a:cs typeface="+mn-ea"/>
              </a:rPr>
              <a:t>将</a:t>
            </a:r>
            <a:r>
              <a:rPr lang="en-US" altLang="zh-CN" sz="2400" b="1" noProof="1">
                <a:solidFill>
                  <a:schemeClr val="accent6"/>
                </a:solidFill>
                <a:latin typeface="Arial" panose="020B0604020202020204" pitchFamily="34" charset="0"/>
                <a:ea typeface="宋体" panose="02010600030101010101" pitchFamily="2" charset="-122"/>
                <a:cs typeface="+mn-ea"/>
              </a:rPr>
              <a:t>A</a:t>
            </a:r>
            <a:r>
              <a:rPr lang="zh-CN" altLang="en-US" sz="2400" b="1" noProof="1">
                <a:solidFill>
                  <a:schemeClr val="accent6"/>
                </a:solidFill>
                <a:latin typeface="Arial" panose="020B0604020202020204" pitchFamily="34" charset="0"/>
                <a:ea typeface="宋体" panose="02010600030101010101" pitchFamily="2" charset="-122"/>
                <a:cs typeface="+mn-ea"/>
              </a:rPr>
              <a:t>和</a:t>
            </a:r>
            <a:r>
              <a:rPr lang="en-US" altLang="zh-CN" sz="2400" b="1" noProof="1">
                <a:solidFill>
                  <a:schemeClr val="accent6"/>
                </a:solidFill>
                <a:latin typeface="Arial" panose="020B0604020202020204" pitchFamily="34" charset="0"/>
                <a:ea typeface="宋体" panose="02010600030101010101" pitchFamily="2" charset="-122"/>
                <a:cs typeface="+mn-ea"/>
              </a:rPr>
              <a:t>C</a:t>
            </a:r>
            <a:r>
              <a:rPr lang="zh-CN" altLang="en-US" sz="2400" b="1" noProof="1">
                <a:solidFill>
                  <a:schemeClr val="accent6"/>
                </a:solidFill>
                <a:latin typeface="Arial" panose="020B0604020202020204" pitchFamily="34" charset="0"/>
                <a:ea typeface="宋体" panose="02010600030101010101" pitchFamily="2" charset="-122"/>
                <a:cs typeface="+mn-ea"/>
              </a:rPr>
              <a:t>的值整合成一个二元组，以方便函数依赖的检查</a:t>
            </a:r>
            <a:endParaRPr lang="zh-CN" altLang="en-US" sz="2400" b="1" noProof="1">
              <a:solidFill>
                <a:schemeClr val="accent6"/>
              </a:solidFill>
            </a:endParaRPr>
          </a:p>
        </p:txBody>
      </p:sp>
      <p:sp>
        <p:nvSpPr>
          <p:cNvPr id="3" name="左箭头 2"/>
          <p:cNvSpPr/>
          <p:nvPr/>
        </p:nvSpPr>
        <p:spPr>
          <a:xfrm>
            <a:off x="2844800" y="5445760"/>
            <a:ext cx="3186430" cy="1007745"/>
          </a:xfrm>
          <a:prstGeom prst="leftArrow">
            <a:avLst>
              <a:gd name="adj1" fmla="val 67989"/>
              <a:gd name="adj2" fmla="val 50000"/>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chemeClr val="tx1"/>
                </a:solidFill>
              </a:rPr>
              <a:t>不存在不符合</a:t>
            </a:r>
            <a:r>
              <a:rPr lang="en-US" altLang="zh-CN" sz="2000" b="1">
                <a:solidFill>
                  <a:schemeClr val="tx1"/>
                </a:solidFill>
              </a:rPr>
              <a:t>AC</a:t>
            </a:r>
            <a:r>
              <a:rPr lang="en-US" altLang="zh-CN" sz="2000" b="1">
                <a:solidFill>
                  <a:schemeClr val="tx1"/>
                </a:solidFill>
                <a:latin typeface="宋体" panose="02010600030101010101" pitchFamily="2" charset="-122"/>
                <a:ea typeface="宋体" panose="02010600030101010101" pitchFamily="2" charset="-122"/>
              </a:rPr>
              <a:t>→D</a:t>
            </a:r>
            <a:r>
              <a:rPr lang="zh-CN" altLang="en-US" sz="2000" b="1">
                <a:solidFill>
                  <a:schemeClr val="tx1"/>
                </a:solidFill>
                <a:latin typeface="宋体" panose="02010600030101010101" pitchFamily="2" charset="-122"/>
                <a:ea typeface="宋体" panose="02010600030101010101" pitchFamily="2" charset="-122"/>
              </a:rPr>
              <a:t>的情况</a:t>
            </a:r>
            <a:endParaRPr lang="zh-CN" altLang="en-US" sz="2000" b="1">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3196"/>
                                        </p:tgtEl>
                                        <p:attrNameLst>
                                          <p:attrName>style.visibility</p:attrName>
                                        </p:attrNameLst>
                                      </p:cBhvr>
                                      <p:to>
                                        <p:strVal val="visible"/>
                                      </p:to>
                                    </p:set>
                                    <p:anim calcmode="lin" valueType="num">
                                      <p:cBhvr>
                                        <p:cTn id="7" dur="500" fill="hold"/>
                                        <p:tgtEl>
                                          <p:spTgt spid="3196"/>
                                        </p:tgtEl>
                                        <p:attrNameLst>
                                          <p:attrName>ppt_x</p:attrName>
                                        </p:attrNameLst>
                                      </p:cBhvr>
                                      <p:tavLst>
                                        <p:tav tm="0">
                                          <p:val>
                                            <p:strVal val="#ppt_x-#ppt_w/2"/>
                                          </p:val>
                                        </p:tav>
                                        <p:tav tm="100000">
                                          <p:val>
                                            <p:strVal val="#ppt_x"/>
                                          </p:val>
                                        </p:tav>
                                      </p:tavLst>
                                    </p:anim>
                                    <p:anim calcmode="lin" valueType="num">
                                      <p:cBhvr>
                                        <p:cTn id="8" dur="500" fill="hold"/>
                                        <p:tgtEl>
                                          <p:spTgt spid="3196"/>
                                        </p:tgtEl>
                                        <p:attrNameLst>
                                          <p:attrName>ppt_y</p:attrName>
                                        </p:attrNameLst>
                                      </p:cBhvr>
                                      <p:tavLst>
                                        <p:tav tm="0">
                                          <p:val>
                                            <p:strVal val="#ppt_y"/>
                                          </p:val>
                                        </p:tav>
                                        <p:tav tm="100000">
                                          <p:val>
                                            <p:strVal val="#ppt_y"/>
                                          </p:val>
                                        </p:tav>
                                      </p:tavLst>
                                    </p:anim>
                                    <p:anim calcmode="lin" valueType="num">
                                      <p:cBhvr>
                                        <p:cTn id="9" dur="500" fill="hold"/>
                                        <p:tgtEl>
                                          <p:spTgt spid="3196"/>
                                        </p:tgtEl>
                                        <p:attrNameLst>
                                          <p:attrName>ppt_w</p:attrName>
                                        </p:attrNameLst>
                                      </p:cBhvr>
                                      <p:tavLst>
                                        <p:tav tm="0">
                                          <p:val>
                                            <p:fltVal val="0.000000"/>
                                          </p:val>
                                        </p:tav>
                                        <p:tav tm="100000">
                                          <p:val>
                                            <p:strVal val="#ppt_w"/>
                                          </p:val>
                                        </p:tav>
                                      </p:tavLst>
                                    </p:anim>
                                    <p:anim calcmode="lin" valueType="num">
                                      <p:cBhvr>
                                        <p:cTn id="10" dur="500" fill="hold"/>
                                        <p:tgtEl>
                                          <p:spTgt spid="3196"/>
                                        </p:tgtEl>
                                        <p:attrNameLst>
                                          <p:attrName>ppt_h</p:attrName>
                                        </p:attrNameLst>
                                      </p:cBhvr>
                                      <p:tavLst>
                                        <p:tav tm="0">
                                          <p:val>
                                            <p:strVal val="#ppt_h"/>
                                          </p:val>
                                        </p:tav>
                                        <p:tav tm="100000">
                                          <p:val>
                                            <p:strVal val="#ppt_h"/>
                                          </p:val>
                                        </p:tav>
                                      </p:tavLst>
                                    </p:anim>
                                  </p:childTnLst>
                                </p:cTn>
                              </p:par>
                              <p:par>
                                <p:cTn id="11" presetID="3" presetClass="entr" presetSubtype="10" fill="hold" nodeType="withEffect">
                                  <p:stCondLst>
                                    <p:cond delay="0"/>
                                  </p:stCondLst>
                                  <p:childTnLst>
                                    <p:set>
                                      <p:cBhvr>
                                        <p:cTn id="12" dur="1" fill="hold">
                                          <p:stCondLst>
                                            <p:cond delay="0"/>
                                          </p:stCondLst>
                                        </p:cTn>
                                        <p:tgtEl>
                                          <p:spTgt spid="3152"/>
                                        </p:tgtEl>
                                        <p:attrNameLst>
                                          <p:attrName>style.visibility</p:attrName>
                                        </p:attrNameLst>
                                      </p:cBhvr>
                                      <p:to>
                                        <p:strVal val="visible"/>
                                      </p:to>
                                    </p:set>
                                    <p:animEffect transition="in" filter="blinds(horizontal)">
                                      <p:cBhvr>
                                        <p:cTn id="13" dur="500"/>
                                        <p:tgtEl>
                                          <p:spTgt spid="315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3197"/>
                                        </p:tgtEl>
                                        <p:attrNameLst>
                                          <p:attrName>style.visibility</p:attrName>
                                        </p:attrNameLst>
                                      </p:cBhvr>
                                      <p:to>
                                        <p:strVal val="visible"/>
                                      </p:to>
                                    </p:set>
                                    <p:anim calcmode="lin" valueType="num">
                                      <p:cBhvr>
                                        <p:cTn id="18" dur="500" fill="hold"/>
                                        <p:tgtEl>
                                          <p:spTgt spid="3197"/>
                                        </p:tgtEl>
                                        <p:attrNameLst>
                                          <p:attrName>ppt_x</p:attrName>
                                        </p:attrNameLst>
                                      </p:cBhvr>
                                      <p:tavLst>
                                        <p:tav tm="0">
                                          <p:val>
                                            <p:strVal val="#ppt_x"/>
                                          </p:val>
                                        </p:tav>
                                        <p:tav tm="100000">
                                          <p:val>
                                            <p:strVal val="#ppt_x"/>
                                          </p:val>
                                        </p:tav>
                                      </p:tavLst>
                                    </p:anim>
                                    <p:anim calcmode="lin" valueType="num">
                                      <p:cBhvr>
                                        <p:cTn id="19" dur="500" fill="hold"/>
                                        <p:tgtEl>
                                          <p:spTgt spid="3197"/>
                                        </p:tgtEl>
                                        <p:attrNameLst>
                                          <p:attrName>ppt_y</p:attrName>
                                        </p:attrNameLst>
                                      </p:cBhvr>
                                      <p:tavLst>
                                        <p:tav tm="0">
                                          <p:val>
                                            <p:strVal val="#ppt_y-#ppt_h/2"/>
                                          </p:val>
                                        </p:tav>
                                        <p:tav tm="100000">
                                          <p:val>
                                            <p:strVal val="#ppt_y"/>
                                          </p:val>
                                        </p:tav>
                                      </p:tavLst>
                                    </p:anim>
                                    <p:anim calcmode="lin" valueType="num">
                                      <p:cBhvr>
                                        <p:cTn id="20" dur="500" fill="hold"/>
                                        <p:tgtEl>
                                          <p:spTgt spid="3197"/>
                                        </p:tgtEl>
                                        <p:attrNameLst>
                                          <p:attrName>ppt_w</p:attrName>
                                        </p:attrNameLst>
                                      </p:cBhvr>
                                      <p:tavLst>
                                        <p:tav tm="0">
                                          <p:val>
                                            <p:strVal val="#ppt_w"/>
                                          </p:val>
                                        </p:tav>
                                        <p:tav tm="100000">
                                          <p:val>
                                            <p:strVal val="#ppt_w"/>
                                          </p:val>
                                        </p:tav>
                                      </p:tavLst>
                                    </p:anim>
                                    <p:anim calcmode="lin" valueType="num">
                                      <p:cBhvr>
                                        <p:cTn id="21" dur="500" fill="hold"/>
                                        <p:tgtEl>
                                          <p:spTgt spid="3197"/>
                                        </p:tgtEl>
                                        <p:attrNameLst>
                                          <p:attrName>ppt_h</p:attrName>
                                        </p:attrNameLst>
                                      </p:cBhvr>
                                      <p:tavLst>
                                        <p:tav tm="0">
                                          <p:val>
                                            <p:fltVal val="0.000000"/>
                                          </p:val>
                                        </p:tav>
                                        <p:tav tm="100000">
                                          <p:val>
                                            <p:strVal val="#ppt_h"/>
                                          </p:val>
                                        </p:tav>
                                      </p:tavLst>
                                    </p:anim>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par>
                                <p:cTn id="26" presetID="3" presetClass="entr" presetSubtype="10" fill="hold" nodeType="withEffect">
                                  <p:stCondLst>
                                    <p:cond delay="0"/>
                                  </p:stCondLst>
                                  <p:childTnLst>
                                    <p:set>
                                      <p:cBhvr>
                                        <p:cTn id="27" dur="1" fill="hold">
                                          <p:stCondLst>
                                            <p:cond delay="0"/>
                                          </p:stCondLst>
                                        </p:cTn>
                                        <p:tgtEl>
                                          <p:spTgt spid="3195"/>
                                        </p:tgtEl>
                                        <p:attrNameLst>
                                          <p:attrName>style.visibility</p:attrName>
                                        </p:attrNameLst>
                                      </p:cBhvr>
                                      <p:to>
                                        <p:strVal val="visible"/>
                                      </p:to>
                                    </p:set>
                                    <p:animEffect transition="in" filter="blinds(horizontal)">
                                      <p:cBhvr>
                                        <p:cTn id="28" dur="500"/>
                                        <p:tgtEl>
                                          <p:spTgt spid="319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3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 grpId="0" bldLvl="0" animBg="1"/>
      <p:bldP spid="2" grpId="0"/>
      <p:bldP spid="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0834"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0835"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0836" name="Rectangle 2"/>
          <p:cNvSpPr>
            <a:spLocks noGrp="1"/>
          </p:cNvSpPr>
          <p:nvPr>
            <p:ph type="title"/>
          </p:nvPr>
        </p:nvSpPr>
        <p:spPr/>
        <p:txBody>
          <a:bodyPr wrap="square" tIns="0" bIns="0"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20837" name="Rectangle 3"/>
          <p:cNvSpPr>
            <a:spLocks noGrp="1"/>
          </p:cNvSpPr>
          <p:nvPr>
            <p:ph type="body"/>
          </p:nvPr>
        </p:nvSpPr>
        <p:spPr>
          <a:xfrm>
            <a:off x="457200" y="4005263"/>
            <a:ext cx="8229600" cy="617537"/>
          </a:xfrm>
        </p:spPr>
        <p:txBody>
          <a:bodyPr wrap="square" anchor="t"/>
          <a:p>
            <a:pPr lvl="0" eaLnBrk="1" hangingPunct="1"/>
            <a:r>
              <a:rPr lang="zh-CN" altLang="en-US">
                <a:ea typeface="宋体" panose="02010600030101010101" pitchFamily="2" charset="-122"/>
              </a:rPr>
              <a:t>该关系上可能存在的函数依赖：</a:t>
            </a:r>
            <a:endParaRPr lang="zh-CN" altLang="en-US">
              <a:ea typeface="宋体" panose="02010600030101010101" pitchFamily="2" charset="-122"/>
            </a:endParaRPr>
          </a:p>
        </p:txBody>
      </p:sp>
      <p:graphicFrame>
        <p:nvGraphicFramePr>
          <p:cNvPr id="120839" name="表格 120838"/>
          <p:cNvGraphicFramePr/>
          <p:nvPr/>
        </p:nvGraphicFramePr>
        <p:xfrm>
          <a:off x="1828800" y="838200"/>
          <a:ext cx="5257800" cy="2971800"/>
        </p:xfrm>
        <a:graphic>
          <a:graphicData uri="http://schemas.openxmlformats.org/drawingml/2006/table">
            <a:tbl>
              <a:tblPr/>
              <a:tblGrid>
                <a:gridCol w="1230313"/>
                <a:gridCol w="1343025"/>
                <a:gridCol w="1341437"/>
                <a:gridCol w="1343025"/>
              </a:tblGrid>
              <a:tr h="5651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6032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048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595312">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603250">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20870" name="Rectangle 36"/>
          <p:cNvSpPr/>
          <p:nvPr/>
        </p:nvSpPr>
        <p:spPr>
          <a:xfrm>
            <a:off x="1219200" y="4572000"/>
            <a:ext cx="6934200" cy="1676400"/>
          </a:xfrm>
          <a:prstGeom prst="rect">
            <a:avLst/>
          </a:prstGeom>
          <a:noFill/>
          <a:ln w="9525">
            <a:noFill/>
          </a:ln>
        </p:spPr>
        <p:txBody>
          <a:bodyPr anchor="t"/>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B C</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AC → D</a:t>
            </a:r>
            <a:endParaRPr lang="zh-CN" altLang="en-US"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1858"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1859"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1861" name="灯片编号占位符 3"/>
          <p:cNvSpPr txBox="1">
            <a:spLocks noGrp="1"/>
          </p:cNvSpPr>
          <p:nvPr/>
        </p:nvSpPr>
        <p:spPr>
          <a:xfrm>
            <a:off x="7162800" y="6629400"/>
            <a:ext cx="1905000" cy="228600"/>
          </a:xfrm>
          <a:prstGeom prst="rect">
            <a:avLst/>
          </a:prstGeom>
          <a:noFill/>
          <a:ln w="9525">
            <a:noFill/>
            <a:miter/>
          </a:ln>
        </p:spPr>
        <p:txBody>
          <a:bodyPr/>
          <a:p>
            <a:pPr lvl="0" algn="r" eaLnBrk="1" fontAlgn="base" hangingPunct="1"/>
            <a:fld id="{9A0DB2DC-4C9A-4742-B13C-FB6460FD3503}" type="slidenum">
              <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cs typeface="+mn-ea"/>
              </a:rPr>
            </a:fld>
            <a:endPar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p>
            <a:pPr lvl="0"/>
            <a:r>
              <a:rPr lang="en-US" altLang="x-none" sz="1000" i="1" dirty="0">
                <a:latin typeface="Arial" panose="020B0604020202020204" pitchFamily="34" charset="0"/>
                <a:ea typeface="宋体" panose="02010600030101010101" pitchFamily="2" charset="-122"/>
              </a:rPr>
              <a:t>2007</a:t>
            </a:r>
            <a:r>
              <a:rPr lang="zh-CN" altLang="en-US" sz="1000" i="1" dirty="0">
                <a:latin typeface="Arial" panose="020B0604020202020204" pitchFamily="34" charset="0"/>
                <a:ea typeface="宋体" panose="02010600030101010101" pitchFamily="2" charset="-122"/>
              </a:rPr>
              <a:t>年度</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教育部</a:t>
            </a:r>
            <a:r>
              <a:rPr lang="en-US" altLang="x-none" sz="1000" i="1" dirty="0">
                <a:latin typeface="Arial" panose="020B0604020202020204" pitchFamily="34" charset="0"/>
                <a:ea typeface="宋体" panose="02010600030101010101" pitchFamily="2" charset="-122"/>
              </a:rPr>
              <a:t>-IBM</a:t>
            </a:r>
            <a:r>
              <a:rPr lang="zh-CN" altLang="en-US" sz="1000" i="1" dirty="0">
                <a:latin typeface="Arial" panose="020B0604020202020204" pitchFamily="34" charset="0"/>
                <a:ea typeface="宋体" panose="02010600030101010101" pitchFamily="2" charset="-122"/>
              </a:rPr>
              <a:t>精品课程</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南京大学计算机科学与技术系</a:t>
            </a:r>
            <a:r>
              <a:rPr lang="zh-CN" altLang="en-US" sz="1000" i="1" dirty="0">
                <a:solidFill>
                  <a:schemeClr val="accent1"/>
                </a:solidFill>
                <a:latin typeface="Arial" panose="020B0604020202020204" pitchFamily="34" charset="0"/>
                <a:ea typeface="宋体" panose="02010600030101010101" pitchFamily="2" charset="-122"/>
              </a:rPr>
              <a:t> </a:t>
            </a:r>
            <a:endParaRPr lang="en-US" altLang="x-none" sz="1000" i="1" dirty="0">
              <a:solidFill>
                <a:schemeClr val="accent1"/>
              </a:solidFill>
              <a:latin typeface="Arial" panose="020B0604020202020204" pitchFamily="34" charset="0"/>
              <a:ea typeface="宋体" panose="02010600030101010101" pitchFamily="2" charset="-122"/>
            </a:endParaRPr>
          </a:p>
        </p:txBody>
      </p:sp>
      <p:sp>
        <p:nvSpPr>
          <p:cNvPr id="121862" name="Rectangle 37"/>
          <p:cNvSpPr/>
          <p:nvPr/>
        </p:nvSpPr>
        <p:spPr>
          <a:xfrm>
            <a:off x="0" y="0"/>
            <a:ext cx="9144000" cy="6858000"/>
          </a:xfrm>
          <a:prstGeom prst="rect">
            <a:avLst/>
          </a:prstGeom>
          <a:solidFill>
            <a:schemeClr val="bg1"/>
          </a:solidFill>
          <a:ln w="9525">
            <a:noFill/>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21863" name="Rectangle 3"/>
          <p:cNvSpPr>
            <a:spLocks noGrp="1"/>
          </p:cNvSpPr>
          <p:nvPr>
            <p:ph type="body"/>
          </p:nvPr>
        </p:nvSpPr>
        <p:spPr>
          <a:xfrm>
            <a:off x="0" y="2420938"/>
            <a:ext cx="8763000" cy="609600"/>
          </a:xfrm>
        </p:spPr>
        <p:txBody>
          <a:bodyPr wrap="square" anchor="t"/>
          <a:p>
            <a:pPr lvl="0" eaLnBrk="1" hangingPunct="1"/>
            <a:r>
              <a:rPr lang="zh-CN" altLang="en-US">
                <a:ea typeface="宋体" panose="02010600030101010101" pitchFamily="2" charset="-122"/>
              </a:rPr>
              <a:t>该关系上可能存在的函数依赖：</a:t>
            </a:r>
            <a:endParaRPr lang="zh-CN" altLang="en-US">
              <a:ea typeface="宋体" panose="02010600030101010101" pitchFamily="2" charset="-122"/>
            </a:endParaRPr>
          </a:p>
        </p:txBody>
      </p:sp>
      <p:graphicFrame>
        <p:nvGraphicFramePr>
          <p:cNvPr id="121865" name="表格 121864"/>
          <p:cNvGraphicFramePr/>
          <p:nvPr/>
        </p:nvGraphicFramePr>
        <p:xfrm>
          <a:off x="1828800" y="44450"/>
          <a:ext cx="5257800" cy="2232025"/>
        </p:xfrm>
        <a:graphic>
          <a:graphicData uri="http://schemas.openxmlformats.org/drawingml/2006/table">
            <a:tbl>
              <a:tblPr/>
              <a:tblGrid>
                <a:gridCol w="1230313"/>
                <a:gridCol w="1343025"/>
                <a:gridCol w="1341437"/>
                <a:gridCol w="1343025"/>
              </a:tblGrid>
              <a:tr h="4270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24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40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460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24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21896" name="Rectangle 36"/>
          <p:cNvSpPr/>
          <p:nvPr/>
        </p:nvSpPr>
        <p:spPr>
          <a:xfrm>
            <a:off x="1219200" y="3030538"/>
            <a:ext cx="7385050" cy="1089025"/>
          </a:xfrm>
          <a:prstGeom prst="rect">
            <a:avLst/>
          </a:prstGeom>
          <a:noFill/>
          <a:ln w="9525">
            <a:noFill/>
          </a:ln>
        </p:spPr>
        <p:txBody>
          <a:bodyPr anchor="t"/>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 → B 		C → B		 AC → D</a:t>
            </a:r>
            <a:endParaRPr lang="en-US" altLang="x-none" sz="2800" b="1" dirty="0">
              <a:solidFill>
                <a:schemeClr val="accent2"/>
              </a:solidFill>
              <a:latin typeface="Arial" panose="020B0604020202020204" pitchFamily="34" charset="0"/>
              <a:ea typeface="宋体" panose="02010600030101010101" pitchFamily="2" charset="-122"/>
            </a:endParaRPr>
          </a:p>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D → A B C</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21898" name="Rectangle 41"/>
          <p:cNvSpPr/>
          <p:nvPr/>
        </p:nvSpPr>
        <p:spPr>
          <a:xfrm>
            <a:off x="0" y="4292600"/>
            <a:ext cx="9144000" cy="2376488"/>
          </a:xfrm>
          <a:prstGeom prst="rect">
            <a:avLst/>
          </a:prstGeom>
          <a:noFill/>
          <a:ln w="9525">
            <a:noFill/>
          </a:ln>
        </p:spPr>
        <p:txBody>
          <a:bodyPr anchor="t"/>
          <a:p>
            <a:pPr marL="533400" lvl="0" indent="-533400">
              <a:lnSpc>
                <a:spcPct val="110000"/>
              </a:lnSpc>
              <a:spcBef>
                <a:spcPct val="20000"/>
              </a:spcBef>
              <a:buFont typeface="Wingdings" panose="05000000000000000000" pitchFamily="2" charset="2"/>
              <a:buChar char="q"/>
            </a:pPr>
            <a:r>
              <a:rPr lang="zh-CN" altLang="en-US" sz="2800" b="1" dirty="0">
                <a:solidFill>
                  <a:srgbClr val="FF0000"/>
                </a:solidFill>
                <a:latin typeface="Times New Roman" panose="02020603050405020304" pitchFamily="2" charset="0"/>
                <a:ea typeface="宋体" panose="02010600030101010101" pitchFamily="2" charset="-122"/>
              </a:rPr>
              <a:t>思考问题：</a:t>
            </a:r>
            <a:r>
              <a:rPr lang="zh-CN" altLang="en-US" sz="2800" b="1" dirty="0">
                <a:solidFill>
                  <a:schemeClr val="accent2"/>
                </a:solidFill>
                <a:latin typeface="Times New Roman" panose="02020603050405020304" pitchFamily="2" charset="0"/>
                <a:ea typeface="宋体" panose="02010600030101010101" pitchFamily="2" charset="-122"/>
              </a:rPr>
              <a:t>为什么没有写出</a:t>
            </a:r>
            <a:endParaRPr lang="zh-CN" altLang="en-US" sz="2800" b="1" dirty="0">
              <a:solidFill>
                <a:schemeClr val="accent2"/>
              </a:solidFill>
              <a:latin typeface="Times New Roman" panose="02020603050405020304" pitchFamily="2" charset="0"/>
              <a:ea typeface="宋体" panose="02010600030101010101" pitchFamily="2" charset="-122"/>
            </a:endParaRPr>
          </a:p>
          <a:p>
            <a:pPr marL="990600" lvl="1" indent="-533400">
              <a:lnSpc>
                <a:spcPct val="110000"/>
              </a:lnSpc>
              <a:spcBef>
                <a:spcPct val="2000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左边含有属性</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990600" lvl="1" indent="-533400">
              <a:lnSpc>
                <a:spcPct val="110000"/>
              </a:lnSpc>
              <a:spcBef>
                <a:spcPct val="2000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右边为单个属性</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990600" lvl="1" indent="-533400">
              <a:lnSpc>
                <a:spcPct val="110000"/>
              </a:lnSpc>
              <a:spcBef>
                <a:spcPct val="2000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右边为多个属性的那些可能的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1898"/>
                                        </p:tgtEl>
                                        <p:attrNameLst>
                                          <p:attrName>style.visibility</p:attrName>
                                        </p:attrNameLst>
                                      </p:cBhvr>
                                      <p:to>
                                        <p:strVal val="visible"/>
                                      </p:to>
                                    </p:set>
                                    <p:anim calcmode="lin" valueType="num">
                                      <p:cBhvr>
                                        <p:cTn id="7" dur="500" fill="hold"/>
                                        <p:tgtEl>
                                          <p:spTgt spid="121898"/>
                                        </p:tgtEl>
                                        <p:attrNameLst>
                                          <p:attrName>ppt_x</p:attrName>
                                        </p:attrNameLst>
                                      </p:cBhvr>
                                      <p:tavLst>
                                        <p:tav tm="0">
                                          <p:val>
                                            <p:strVal val="#ppt_x"/>
                                          </p:val>
                                        </p:tav>
                                        <p:tav tm="100000">
                                          <p:val>
                                            <p:strVal val="#ppt_x"/>
                                          </p:val>
                                        </p:tav>
                                      </p:tavLst>
                                    </p:anim>
                                    <p:anim calcmode="lin" valueType="num">
                                      <p:cBhvr>
                                        <p:cTn id="8" dur="500" fill="hold"/>
                                        <p:tgtEl>
                                          <p:spTgt spid="1218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8" grpId="0"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日期占位符 1"/>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1858" name="页脚占位符 2"/>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1859" name="灯片编号占位符 3"/>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1861" name="灯片编号占位符 3"/>
          <p:cNvSpPr txBox="1">
            <a:spLocks noGrp="1"/>
          </p:cNvSpPr>
          <p:nvPr/>
        </p:nvSpPr>
        <p:spPr>
          <a:xfrm>
            <a:off x="7162800" y="6629400"/>
            <a:ext cx="1905000" cy="228600"/>
          </a:xfrm>
          <a:prstGeom prst="rect">
            <a:avLst/>
          </a:prstGeom>
          <a:noFill/>
          <a:ln w="9525">
            <a:noFill/>
            <a:miter/>
          </a:ln>
        </p:spPr>
        <p:txBody>
          <a:bodyPr/>
          <a:p>
            <a:pPr lvl="0" algn="r" eaLnBrk="1" fontAlgn="base" hangingPunct="1"/>
            <a:fld id="{9A0DB2DC-4C9A-4742-B13C-FB6460FD3503}" type="slidenum">
              <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cs typeface="+mn-ea"/>
              </a:rPr>
            </a:fld>
            <a:endParaRPr lang="zh-CN" altLang="en-US" sz="1400" b="1" i="1" strike="noStrike" noProof="1" dirty="0">
              <a:solidFill>
                <a:schemeClr val="accent1"/>
              </a:solidFill>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2" name="页脚占位符 4"/>
          <p:cNvSpPr txBox="1">
            <a:spLocks noGrp="1"/>
          </p:cNvSpPr>
          <p:nvPr/>
        </p:nvSpPr>
        <p:spPr>
          <a:xfrm>
            <a:off x="0" y="6705600"/>
            <a:ext cx="5029200" cy="152400"/>
          </a:xfrm>
          <a:prstGeom prst="rect">
            <a:avLst/>
          </a:prstGeom>
          <a:noFill/>
          <a:ln w="9525">
            <a:noFill/>
          </a:ln>
        </p:spPr>
        <p:txBody>
          <a:bodyPr tIns="0" bIns="0" anchor="t"/>
          <a:p>
            <a:pPr lvl="0"/>
            <a:r>
              <a:rPr lang="en-US" altLang="x-none" sz="1000" i="1" dirty="0">
                <a:latin typeface="Arial" panose="020B0604020202020204" pitchFamily="34" charset="0"/>
                <a:ea typeface="宋体" panose="02010600030101010101" pitchFamily="2" charset="-122"/>
              </a:rPr>
              <a:t>2007</a:t>
            </a:r>
            <a:r>
              <a:rPr lang="zh-CN" altLang="en-US" sz="1000" i="1" dirty="0">
                <a:latin typeface="Arial" panose="020B0604020202020204" pitchFamily="34" charset="0"/>
                <a:ea typeface="宋体" panose="02010600030101010101" pitchFamily="2" charset="-122"/>
              </a:rPr>
              <a:t>年度</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教育部</a:t>
            </a:r>
            <a:r>
              <a:rPr lang="en-US" altLang="x-none" sz="1000" i="1" dirty="0">
                <a:latin typeface="Arial" panose="020B0604020202020204" pitchFamily="34" charset="0"/>
                <a:ea typeface="宋体" panose="02010600030101010101" pitchFamily="2" charset="-122"/>
              </a:rPr>
              <a:t>-IBM</a:t>
            </a:r>
            <a:r>
              <a:rPr lang="zh-CN" altLang="en-US" sz="1000" i="1" dirty="0">
                <a:latin typeface="Arial" panose="020B0604020202020204" pitchFamily="34" charset="0"/>
                <a:ea typeface="宋体" panose="02010600030101010101" pitchFamily="2" charset="-122"/>
              </a:rPr>
              <a:t>精品课程</a:t>
            </a:r>
            <a:r>
              <a:rPr lang="en-US" altLang="x-none" sz="1000" i="1" dirty="0">
                <a:latin typeface="Arial" panose="020B0604020202020204" pitchFamily="34" charset="0"/>
                <a:ea typeface="宋体" panose="02010600030101010101" pitchFamily="2" charset="-122"/>
              </a:rPr>
              <a:t>-</a:t>
            </a:r>
            <a:r>
              <a:rPr lang="zh-CN" altLang="en-US" sz="1000" i="1" dirty="0">
                <a:latin typeface="Arial" panose="020B0604020202020204" pitchFamily="34" charset="0"/>
                <a:ea typeface="宋体" panose="02010600030101010101" pitchFamily="2" charset="-122"/>
              </a:rPr>
              <a:t>南京大学计算机科学与技术系</a:t>
            </a:r>
            <a:r>
              <a:rPr lang="zh-CN" altLang="en-US" sz="1000" i="1" dirty="0">
                <a:solidFill>
                  <a:schemeClr val="accent1"/>
                </a:solidFill>
                <a:latin typeface="Arial" panose="020B0604020202020204" pitchFamily="34" charset="0"/>
                <a:ea typeface="宋体" panose="02010600030101010101" pitchFamily="2" charset="-122"/>
              </a:rPr>
              <a:t> </a:t>
            </a:r>
            <a:endParaRPr lang="en-US" altLang="x-none" sz="1000" i="1" dirty="0">
              <a:solidFill>
                <a:schemeClr val="accent1"/>
              </a:solidFill>
              <a:latin typeface="Arial" panose="020B0604020202020204" pitchFamily="34" charset="0"/>
              <a:ea typeface="宋体" panose="02010600030101010101" pitchFamily="2" charset="-122"/>
            </a:endParaRPr>
          </a:p>
        </p:txBody>
      </p:sp>
      <p:sp>
        <p:nvSpPr>
          <p:cNvPr id="121862" name="Rectangle 37"/>
          <p:cNvSpPr/>
          <p:nvPr/>
        </p:nvSpPr>
        <p:spPr>
          <a:xfrm>
            <a:off x="0" y="0"/>
            <a:ext cx="9144000" cy="6858000"/>
          </a:xfrm>
          <a:prstGeom prst="rect">
            <a:avLst/>
          </a:prstGeom>
          <a:solidFill>
            <a:schemeClr val="bg1"/>
          </a:solidFill>
          <a:ln w="9525">
            <a:noFill/>
          </a:ln>
        </p:spPr>
        <p:txBody>
          <a:bodyPr wrap="none" anchor="ctr"/>
          <a:p>
            <a:pPr lvl="0" algn="ctr">
              <a:spcBef>
                <a:spcPct val="20000"/>
              </a:spcBef>
              <a:buFont typeface="Wingdings" panose="05000000000000000000" pitchFamily="2" charset="2"/>
              <a:buChar char="§"/>
            </a:pPr>
            <a:endParaRPr lang="zh-CN" altLang="en-US" sz="2800" b="1" dirty="0">
              <a:latin typeface="Arial" panose="020B0604020202020204" pitchFamily="34" charset="0"/>
              <a:ea typeface="宋体" panose="02010600030101010101" pitchFamily="2" charset="-122"/>
            </a:endParaRPr>
          </a:p>
        </p:txBody>
      </p:sp>
      <p:sp>
        <p:nvSpPr>
          <p:cNvPr id="121863" name="Rectangle 3"/>
          <p:cNvSpPr>
            <a:spLocks noGrp="1"/>
          </p:cNvSpPr>
          <p:nvPr>
            <p:ph type="body"/>
          </p:nvPr>
        </p:nvSpPr>
        <p:spPr>
          <a:xfrm>
            <a:off x="0" y="2277428"/>
            <a:ext cx="8763000" cy="609600"/>
          </a:xfrm>
        </p:spPr>
        <p:txBody>
          <a:bodyPr wrap="square" anchor="t"/>
          <a:p>
            <a:pPr lvl="0" eaLnBrk="1" hangingPunct="1"/>
            <a:r>
              <a:rPr lang="zh-CN" altLang="en-US">
                <a:ea typeface="宋体" panose="02010600030101010101" pitchFamily="2" charset="-122"/>
              </a:rPr>
              <a:t>已知：</a:t>
            </a:r>
            <a:endParaRPr lang="zh-CN" altLang="en-US">
              <a:ea typeface="宋体" panose="02010600030101010101" pitchFamily="2" charset="-122"/>
            </a:endParaRPr>
          </a:p>
        </p:txBody>
      </p:sp>
      <p:graphicFrame>
        <p:nvGraphicFramePr>
          <p:cNvPr id="121865" name="表格 121864"/>
          <p:cNvGraphicFramePr/>
          <p:nvPr/>
        </p:nvGraphicFramePr>
        <p:xfrm>
          <a:off x="1828800" y="44450"/>
          <a:ext cx="5257800" cy="2232025"/>
        </p:xfrm>
        <a:graphic>
          <a:graphicData uri="http://schemas.openxmlformats.org/drawingml/2006/table">
            <a:tbl>
              <a:tblPr/>
              <a:tblGrid>
                <a:gridCol w="1230313"/>
                <a:gridCol w="1343025"/>
                <a:gridCol w="1341437"/>
                <a:gridCol w="1343025"/>
              </a:tblGrid>
              <a:tr h="42703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B</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D</a:t>
                      </a:r>
                      <a:endParaRPr lang="en-US" altLang="x-none" sz="2800" dirty="0">
                        <a:solidFill>
                          <a:srgbClr val="FF0000"/>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folHlink">
                        <a:alpha val="100000"/>
                      </a:schemeClr>
                    </a:solidFill>
                  </a:tcPr>
                </a:tc>
              </a:tr>
              <a:tr h="4524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40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46088">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452437">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a2</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b1</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c3</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chemeClr val="accent2"/>
                          </a:solidFill>
                          <a:latin typeface="Arial" panose="020B0604020202020204" pitchFamily="34" charset="0"/>
                          <a:ea typeface="宋体" panose="02010600030101010101" pitchFamily="2" charset="-122"/>
                        </a:rPr>
                        <a:t>d4</a:t>
                      </a:r>
                      <a:endParaRPr lang="en-US" altLang="x-none" sz="2800" dirty="0">
                        <a:solidFill>
                          <a:schemeClr val="accent2"/>
                        </a:solidFill>
                        <a:latin typeface="Arial" panose="020B0604020202020204" pitchFamily="34" charset="0"/>
                        <a:ea typeface="宋体" panose="02010600030101010101" pitchFamily="2" charset="-122"/>
                      </a:endParaRPr>
                    </a:p>
                  </a:txBody>
                  <a:tcPr marT="0" marB="0"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bl>
          </a:graphicData>
        </a:graphic>
      </p:graphicFrame>
      <p:sp>
        <p:nvSpPr>
          <p:cNvPr id="121896" name="Rectangle 36"/>
          <p:cNvSpPr/>
          <p:nvPr/>
        </p:nvSpPr>
        <p:spPr>
          <a:xfrm>
            <a:off x="1290955" y="2241550"/>
            <a:ext cx="6182360" cy="560705"/>
          </a:xfrm>
          <a:prstGeom prst="rect">
            <a:avLst/>
          </a:prstGeom>
          <a:noFill/>
          <a:ln w="9525">
            <a:noFill/>
          </a:ln>
        </p:spPr>
        <p:txBody>
          <a:bodyPr wrap="square" anchor="t">
            <a:spAutoFit/>
          </a:bodyPr>
          <a:p>
            <a:pPr marL="342900" lvl="0" indent="-342900">
              <a:lnSpc>
                <a:spcPct val="110000"/>
              </a:lnSpc>
              <a:spcBef>
                <a:spcPct val="20000"/>
              </a:spcBef>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 A→B</a:t>
            </a:r>
            <a:r>
              <a:rPr lang="en-US" altLang="zh-CN" sz="2800" b="1" dirty="0">
                <a:solidFill>
                  <a:schemeClr val="accent2"/>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C→B,   AC→D,   D→ABC }</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21898" name="Rectangle 41"/>
          <p:cNvSpPr/>
          <p:nvPr/>
        </p:nvSpPr>
        <p:spPr>
          <a:xfrm>
            <a:off x="0" y="2857500"/>
            <a:ext cx="9144000" cy="2376488"/>
          </a:xfrm>
          <a:prstGeom prst="rect">
            <a:avLst/>
          </a:prstGeom>
          <a:noFill/>
          <a:ln w="9525">
            <a:noFill/>
          </a:ln>
        </p:spPr>
        <p:txBody>
          <a:bodyPr anchor="t"/>
          <a:p>
            <a:pPr marL="533400" lvl="0" indent="-533400">
              <a:lnSpc>
                <a:spcPct val="100000"/>
              </a:lnSpc>
              <a:spcBef>
                <a:spcPts val="0"/>
              </a:spcBef>
              <a:buFont typeface="Wingdings" panose="05000000000000000000" pitchFamily="2" charset="2"/>
              <a:buChar char="q"/>
            </a:pPr>
            <a:r>
              <a:rPr lang="zh-CN" altLang="en-US" sz="2800" b="1" dirty="0">
                <a:solidFill>
                  <a:srgbClr val="FF0000"/>
                </a:solidFill>
                <a:latin typeface="Times New Roman" panose="02020603050405020304" pitchFamily="2" charset="0"/>
                <a:ea typeface="宋体" panose="02010600030101010101" pitchFamily="2" charset="-122"/>
              </a:rPr>
              <a:t>思考问题：</a:t>
            </a:r>
            <a:r>
              <a:rPr lang="zh-CN" altLang="en-US" sz="2800" b="1" dirty="0">
                <a:solidFill>
                  <a:schemeClr val="accent2"/>
                </a:solidFill>
                <a:latin typeface="Times New Roman" panose="02020603050405020304" pitchFamily="2" charset="0"/>
                <a:ea typeface="宋体" panose="02010600030101010101" pitchFamily="2" charset="-122"/>
              </a:rPr>
              <a:t>为什么没有写出</a:t>
            </a:r>
            <a:endParaRPr lang="zh-CN" altLang="en-US" sz="2800" b="1" dirty="0">
              <a:solidFill>
                <a:schemeClr val="accent2"/>
              </a:solidFill>
              <a:latin typeface="Times New Roman" panose="02020603050405020304" pitchFamily="2" charset="0"/>
              <a:ea typeface="宋体" panose="02010600030101010101" pitchFamily="2" charset="-122"/>
            </a:endParaRPr>
          </a:p>
          <a:p>
            <a:pPr marL="990600" lvl="1" indent="-533400">
              <a:lnSpc>
                <a:spcPct val="100000"/>
              </a:lnSpc>
              <a:spcBef>
                <a:spcPts val="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左边含有属性</a:t>
            </a:r>
            <a:r>
              <a:rPr lang="en-US" altLang="x-none" sz="2800" b="1" dirty="0">
                <a:latin typeface="Times New Roman" panose="02020603050405020304" pitchFamily="2" charset="0"/>
                <a:ea typeface="宋体" panose="02010600030101010101" pitchFamily="2" charset="-122"/>
              </a:rPr>
              <a:t>D</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990600" lvl="1" indent="-533400">
              <a:lnSpc>
                <a:spcPct val="100000"/>
              </a:lnSpc>
              <a:spcBef>
                <a:spcPts val="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右边为单个属性</a:t>
            </a:r>
            <a:r>
              <a:rPr lang="en-US" altLang="x-none" sz="2800" b="1" dirty="0">
                <a:latin typeface="Times New Roman" panose="02020603050405020304" pitchFamily="2" charset="0"/>
                <a:ea typeface="宋体" panose="02010600030101010101" pitchFamily="2" charset="-122"/>
              </a:rPr>
              <a:t>B</a:t>
            </a:r>
            <a:r>
              <a:rPr lang="zh-CN" altLang="en-US" sz="2800" b="1" dirty="0">
                <a:latin typeface="Times New Roman" panose="02020603050405020304" pitchFamily="2" charset="0"/>
                <a:ea typeface="宋体" panose="02010600030101010101" pitchFamily="2" charset="-122"/>
              </a:rPr>
              <a:t>的其它的那些可能的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a:p>
            <a:pPr marL="990600" lvl="1" indent="-533400">
              <a:lnSpc>
                <a:spcPct val="100000"/>
              </a:lnSpc>
              <a:spcBef>
                <a:spcPts val="0"/>
              </a:spcBef>
              <a:buFont typeface="Wingdings" panose="05000000000000000000" pitchFamily="2" charset="2"/>
              <a:buAutoNum type="arabicParenR"/>
            </a:pPr>
            <a:r>
              <a:rPr lang="zh-CN" altLang="en-US" sz="2800" b="1" dirty="0">
                <a:latin typeface="Times New Roman" panose="02020603050405020304" pitchFamily="2" charset="0"/>
                <a:ea typeface="宋体" panose="02010600030101010101" pitchFamily="2" charset="-122"/>
              </a:rPr>
              <a:t>右边为多个属性的那些可能的</a:t>
            </a:r>
            <a:r>
              <a:rPr lang="en-US" altLang="x-none" sz="2800" b="1" dirty="0">
                <a:latin typeface="Times New Roman" panose="02020603050405020304" pitchFamily="2" charset="0"/>
                <a:ea typeface="宋体" panose="02010600030101010101" pitchFamily="2" charset="-122"/>
              </a:rPr>
              <a:t>FD</a:t>
            </a:r>
            <a:r>
              <a:rPr lang="zh-CN" altLang="en-US" sz="2800" b="1" dirty="0">
                <a:latin typeface="Times New Roman" panose="02020603050405020304" pitchFamily="2" charset="0"/>
                <a:ea typeface="宋体" panose="02010600030101010101" pitchFamily="2" charset="-122"/>
              </a:rPr>
              <a:t>？</a:t>
            </a:r>
            <a:endParaRPr lang="zh-CN" altLang="en-US" sz="2800" b="1" dirty="0">
              <a:latin typeface="Times New Roman" panose="02020603050405020304" pitchFamily="2" charset="0"/>
              <a:ea typeface="宋体" panose="02010600030101010101" pitchFamily="2" charset="-122"/>
            </a:endParaRPr>
          </a:p>
        </p:txBody>
      </p:sp>
      <p:sp>
        <p:nvSpPr>
          <p:cNvPr id="121899" name="AutoShape 42"/>
          <p:cNvSpPr/>
          <p:nvPr/>
        </p:nvSpPr>
        <p:spPr>
          <a:xfrm>
            <a:off x="0" y="4708525"/>
            <a:ext cx="9144000" cy="2109528"/>
          </a:xfrm>
          <a:prstGeom prst="wedgeRoundRectCallout">
            <a:avLst>
              <a:gd name="adj1" fmla="val 5644"/>
              <a:gd name="adj2" fmla="val 51495"/>
              <a:gd name="adj3" fmla="val 16667"/>
            </a:avLst>
          </a:prstGeom>
          <a:solidFill>
            <a:srgbClr val="EAEAEA"/>
          </a:solidFill>
          <a:ln w="25400" cap="flat" cmpd="sng">
            <a:solidFill>
              <a:schemeClr val="tx1"/>
            </a:solidFill>
            <a:prstDash val="solid"/>
            <a:miter/>
            <a:headEnd type="none" w="med" len="med"/>
            <a:tailEnd type="none" w="med" len="med"/>
          </a:ln>
        </p:spPr>
        <p:txBody>
          <a:bodyPr wrap="square" bIns="0" anchor="t">
            <a:spAutoFit/>
          </a:bodyPr>
          <a:p>
            <a:pPr marL="457200" lvl="0" indent="-457200">
              <a:lnSpc>
                <a:spcPct val="100000"/>
              </a:lnSpc>
              <a:spcBef>
                <a:spcPts val="0"/>
              </a:spcBef>
              <a:spcAft>
                <a:spcPts val="1200"/>
              </a:spcAft>
              <a:buFont typeface="Wingdings" panose="05000000000000000000" pitchFamily="2" charset="2"/>
              <a:buAutoNum type="alphaLcParenR"/>
            </a:pPr>
            <a:r>
              <a:rPr lang="zh-CN" altLang="en-US" sz="2800" b="1" dirty="0">
                <a:solidFill>
                  <a:schemeClr val="accent2"/>
                </a:solidFill>
                <a:latin typeface="Times New Roman" panose="02020603050405020304" pitchFamily="2" charset="0"/>
                <a:ea typeface="宋体" panose="02010600030101010101" pitchFamily="2" charset="-122"/>
              </a:rPr>
              <a:t>形如</a:t>
            </a:r>
            <a:r>
              <a:rPr lang="en-US" altLang="x-none" sz="2800" b="1" dirty="0">
                <a:solidFill>
                  <a:schemeClr val="accent2"/>
                </a:solidFill>
                <a:latin typeface="Times New Roman" panose="02020603050405020304" pitchFamily="2" charset="0"/>
                <a:ea typeface="宋体" panose="02010600030101010101" pitchFamily="2" charset="-122"/>
              </a:rPr>
              <a:t>1)</a:t>
            </a:r>
            <a:r>
              <a:rPr lang="zh-CN" altLang="en-US" sz="2800" b="1" dirty="0">
                <a:solidFill>
                  <a:schemeClr val="accent2"/>
                </a:solidFill>
                <a:latin typeface="Times New Roman" panose="02020603050405020304" pitchFamily="2" charset="0"/>
                <a:ea typeface="宋体" panose="02010600030101010101" pitchFamily="2" charset="-122"/>
              </a:rPr>
              <a:t>和</a:t>
            </a:r>
            <a:r>
              <a:rPr lang="en-US" altLang="x-none" sz="2800" b="1" dirty="0">
                <a:solidFill>
                  <a:schemeClr val="accent2"/>
                </a:solidFill>
                <a:latin typeface="Times New Roman" panose="02020603050405020304" pitchFamily="2" charset="0"/>
                <a:ea typeface="宋体" panose="02010600030101010101" pitchFamily="2" charset="-122"/>
              </a:rPr>
              <a:t>2)</a:t>
            </a:r>
            <a:r>
              <a:rPr lang="zh-CN" altLang="en-US" sz="2800" b="1" dirty="0">
                <a:solidFill>
                  <a:schemeClr val="accent2"/>
                </a:solidFill>
                <a:latin typeface="Times New Roman" panose="02020603050405020304" pitchFamily="2" charset="0"/>
                <a:ea typeface="宋体" panose="02010600030101010101" pitchFamily="2" charset="-122"/>
              </a:rPr>
              <a:t>这两种情况，如果存在这样的函数依赖，那么一定可以从已知的这六个函数依赖中推导出来。</a:t>
            </a:r>
            <a:endParaRPr lang="zh-CN" altLang="en-US" sz="2800" b="1" dirty="0">
              <a:solidFill>
                <a:schemeClr val="accent2"/>
              </a:solidFill>
              <a:latin typeface="Times New Roman" panose="02020603050405020304" pitchFamily="2" charset="0"/>
              <a:ea typeface="宋体" panose="02010600030101010101" pitchFamily="2" charset="-122"/>
            </a:endParaRPr>
          </a:p>
          <a:p>
            <a:pPr marL="457200" lvl="0" indent="-457200">
              <a:spcBef>
                <a:spcPts val="0"/>
              </a:spcBef>
              <a:buFont typeface="Wingdings" panose="05000000000000000000" pitchFamily="2" charset="2"/>
              <a:buAutoNum type="alphaLcParenR"/>
            </a:pPr>
            <a:r>
              <a:rPr lang="zh-CN" altLang="en-US" sz="2800" b="1" dirty="0">
                <a:solidFill>
                  <a:schemeClr val="accent2"/>
                </a:solidFill>
                <a:latin typeface="Times New Roman" panose="02020603050405020304" pitchFamily="2" charset="0"/>
                <a:ea typeface="宋体" panose="02010600030101010101" pitchFamily="2" charset="-122"/>
              </a:rPr>
              <a:t>在情况</a:t>
            </a:r>
            <a:r>
              <a:rPr lang="en-US" altLang="x-none" sz="2800" b="1" dirty="0">
                <a:solidFill>
                  <a:schemeClr val="accent2"/>
                </a:solidFill>
                <a:latin typeface="Times New Roman" panose="02020603050405020304" pitchFamily="2" charset="0"/>
                <a:ea typeface="宋体" panose="02010600030101010101" pitchFamily="2" charset="-122"/>
              </a:rPr>
              <a:t>3)</a:t>
            </a:r>
            <a:r>
              <a:rPr lang="zh-CN" altLang="en-US" sz="2800" b="1" dirty="0">
                <a:solidFill>
                  <a:schemeClr val="accent2"/>
                </a:solidFill>
                <a:latin typeface="Times New Roman" panose="02020603050405020304" pitchFamily="2" charset="0"/>
                <a:ea typeface="宋体" panose="02010600030101010101" pitchFamily="2" charset="-122"/>
              </a:rPr>
              <a:t>中，可以用已知的这六个函数依赖来证明它是否成立。</a:t>
            </a:r>
            <a:endParaRPr lang="zh-CN" altLang="en-US" sz="2800" b="1" dirty="0">
              <a:solidFill>
                <a:schemeClr val="accent2"/>
              </a:solidFill>
              <a:latin typeface="Times New Roman" panose="02020603050405020304" pitchFamily="2"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99"/>
                                        </p:tgtEl>
                                        <p:attrNameLst>
                                          <p:attrName>style.visibility</p:attrName>
                                        </p:attrNameLst>
                                      </p:cBhvr>
                                      <p:to>
                                        <p:strVal val="visible"/>
                                      </p:to>
                                    </p:set>
                                    <p:animEffect transition="in" filter="blinds(horizontal)">
                                      <p:cBhvr>
                                        <p:cTn id="7" dur="500"/>
                                        <p:tgtEl>
                                          <p:spTgt spid="121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sp>
        <p:nvSpPr>
          <p:cNvPr id="3" name="内容占位符 2"/>
          <p:cNvSpPr>
            <a:spLocks noGrp="1"/>
          </p:cNvSpPr>
          <p:nvPr>
            <p:ph idx="1"/>
          </p:nvPr>
        </p:nvSpPr>
        <p:spPr>
          <a:xfrm>
            <a:off x="457200" y="838200"/>
            <a:ext cx="8229600" cy="3267075"/>
          </a:xfrm>
        </p:spPr>
        <p:txBody>
          <a:bodyPr>
            <a:spAutoFit/>
          </a:bodyPr>
          <a:p>
            <a:r>
              <a:rPr lang="zh-CN" altLang="zh-CN" sz="2400"/>
              <a:t>规范化设计的目标：</a:t>
            </a:r>
            <a:endParaRPr lang="zh-CN" altLang="zh-CN" sz="2400"/>
          </a:p>
          <a:p>
            <a:pPr lvl="1"/>
            <a:r>
              <a:rPr lang="zh-CN" altLang="zh-CN" sz="2400"/>
              <a:t>在一个关系中，属性与属性之间需要满足一定的约束条件，这样的约束条件，我们称之为</a:t>
            </a:r>
            <a:r>
              <a:rPr lang="en-US" altLang="zh-CN" sz="2400"/>
              <a:t>‘</a:t>
            </a:r>
            <a:r>
              <a:rPr lang="zh-CN" altLang="en-US" sz="2400"/>
              <a:t>范式</a:t>
            </a:r>
            <a:r>
              <a:rPr lang="en-US" altLang="zh-CN" sz="2400"/>
              <a:t>’ (Normal From)</a:t>
            </a:r>
            <a:endParaRPr lang="en-US" altLang="zh-CN" sz="2400"/>
          </a:p>
          <a:p>
            <a:pPr lvl="1"/>
            <a:r>
              <a:rPr lang="zh-CN" altLang="en-US" sz="2400"/>
              <a:t>不同的约束条件，就构成了不同级别的范式定义</a:t>
            </a:r>
            <a:endParaRPr lang="en-US" altLang="zh-CN" sz="2400"/>
          </a:p>
          <a:p>
            <a:pPr lvl="1"/>
            <a:r>
              <a:rPr lang="zh-CN" altLang="zh-CN" sz="2400"/>
              <a:t>规范化设计的目标，是希望最终设计得到的每一个关系都能满足到特定范式（通常是</a:t>
            </a:r>
            <a:r>
              <a:rPr lang="en-US" altLang="zh-CN" sz="2400"/>
              <a:t>3NF</a:t>
            </a:r>
            <a:r>
              <a:rPr lang="zh-CN" altLang="zh-CN" sz="2400"/>
              <a:t>）的要求，从而避免出现过高的数据冗余存储和操作异常现象。</a:t>
            </a:r>
            <a:endParaRPr lang="en-US" altLang="zh-CN" sz="2400"/>
          </a:p>
        </p:txBody>
      </p:sp>
      <p:sp>
        <p:nvSpPr>
          <p:cNvPr id="4" name="内容占位符 2"/>
          <p:cNvSpPr>
            <a:spLocks noGrp="1"/>
          </p:cNvSpPr>
          <p:nvPr/>
        </p:nvSpPr>
        <p:spPr>
          <a:xfrm>
            <a:off x="457200" y="4199255"/>
            <a:ext cx="8229600" cy="2159000"/>
          </a:xfrm>
          <a:prstGeom prst="rect">
            <a:avLst/>
          </a:prstGeom>
          <a:noFill/>
          <a:ln w="9525">
            <a:noFill/>
          </a:ln>
        </p:spPr>
        <p:txBody>
          <a:bodyPr anchor="t">
            <a:spAutoFit/>
          </a:bodyPr>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800" b="1" u="none" kern="1200" baseline="0">
                <a:solidFill>
                  <a:srgbClr val="FF0000"/>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Ø"/>
              <a:defRPr sz="2800" b="1" u="none" kern="1200" baseline="0">
                <a:solidFill>
                  <a:schemeClr val="accent2"/>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accent2"/>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
              <a:defRPr sz="2800" b="1" u="none" kern="1200" baseline="0">
                <a:solidFill>
                  <a:schemeClr val="tx1"/>
                </a:solidFill>
                <a:latin typeface="+mn-lt"/>
                <a:ea typeface="+mn-ea"/>
                <a:cs typeface="+mn-cs"/>
              </a:defRPr>
            </a:lvl9pPr>
          </a:lstStyle>
          <a:p>
            <a:r>
              <a:rPr lang="en-US" altLang="zh-CN" sz="2400"/>
              <a:t>Normal Form</a:t>
            </a:r>
            <a:endParaRPr lang="en-US" altLang="zh-CN" sz="2400"/>
          </a:p>
          <a:p>
            <a:pPr lvl="1"/>
            <a:r>
              <a:rPr lang="en-US" altLang="zh-CN" sz="2400"/>
              <a:t>the first Normal Form (</a:t>
            </a:r>
            <a:r>
              <a:rPr lang="en-US" altLang="zh-CN" sz="2400">
                <a:solidFill>
                  <a:srgbClr val="FF0000"/>
                </a:solidFill>
              </a:rPr>
              <a:t>1NF</a:t>
            </a:r>
            <a:r>
              <a:rPr lang="en-US" altLang="zh-CN" sz="2400"/>
              <a:t>): relational rule 1 in section 2.3</a:t>
            </a:r>
            <a:endParaRPr lang="en-US" altLang="zh-CN" sz="2400"/>
          </a:p>
          <a:p>
            <a:pPr lvl="1"/>
            <a:r>
              <a:rPr lang="en-US" altLang="zh-CN" sz="2400">
                <a:solidFill>
                  <a:srgbClr val="FF0000"/>
                </a:solidFill>
              </a:rPr>
              <a:t>2NF</a:t>
            </a:r>
            <a:r>
              <a:rPr lang="en-US" altLang="zh-CN" sz="2400"/>
              <a:t>,  </a:t>
            </a:r>
            <a:r>
              <a:rPr lang="en-US" altLang="zh-CN" sz="2400">
                <a:solidFill>
                  <a:srgbClr val="FF0000"/>
                </a:solidFill>
              </a:rPr>
              <a:t>3NF</a:t>
            </a:r>
            <a:r>
              <a:rPr lang="en-US" altLang="zh-CN" sz="2400"/>
              <a:t>,  </a:t>
            </a:r>
            <a:r>
              <a:rPr lang="en-US" altLang="zh-CN" sz="2400">
                <a:solidFill>
                  <a:srgbClr val="FF0000"/>
                </a:solidFill>
              </a:rPr>
              <a:t>BCNF</a:t>
            </a:r>
            <a:endParaRPr lang="en-US" altLang="zh-CN" sz="2400">
              <a:solidFill>
                <a:srgbClr val="FF0000"/>
              </a:solidFill>
            </a:endParaRPr>
          </a:p>
          <a:p>
            <a:pPr lvl="1"/>
            <a:r>
              <a:rPr lang="en-US" altLang="zh-CN" sz="2400"/>
              <a:t>......</a:t>
            </a:r>
            <a:endParaRPr lang="en-US"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288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28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2884" name="Rectangle 2"/>
          <p:cNvSpPr>
            <a:spLocks noGrp="1"/>
          </p:cNvSpPr>
          <p:nvPr>
            <p:ph type="title"/>
          </p:nvPr>
        </p:nvSpPr>
        <p:spPr/>
        <p:txBody>
          <a:bodyPr wrap="square" anchor="ctr"/>
          <a:p>
            <a:pPr lvl="0" eaLnBrk="1" hangingPunct="1"/>
            <a:r>
              <a:rPr lang="en-US" altLang="x-none" dirty="0">
                <a:ea typeface="宋体" panose="02010600030101010101" pitchFamily="2" charset="-122"/>
              </a:rPr>
              <a:t>Content of next</a:t>
            </a:r>
            <a:endParaRPr lang="zh-CN" altLang="en-US" dirty="0">
              <a:ea typeface="宋体" panose="02010600030101010101" pitchFamily="2" charset="-122"/>
            </a:endParaRPr>
          </a:p>
        </p:txBody>
      </p:sp>
      <p:sp>
        <p:nvSpPr>
          <p:cNvPr id="122885" name="Rectangle 3"/>
          <p:cNvSpPr>
            <a:spLocks noGrp="1"/>
          </p:cNvSpPr>
          <p:nvPr>
            <p:ph type="body"/>
          </p:nvPr>
        </p:nvSpPr>
        <p:spPr/>
        <p:txBody>
          <a:bodyPr wrap="square" anchor="t"/>
          <a:p>
            <a:pPr lvl="0" eaLnBrk="1" hangingPunct="1">
              <a:lnSpc>
                <a:spcPct val="120000"/>
              </a:lnSpc>
            </a:pPr>
            <a:r>
              <a:rPr lang="en-US" altLang="x-none" dirty="0">
                <a:solidFill>
                  <a:schemeClr val="accent2"/>
                </a:solidFill>
                <a:ea typeface="宋体" panose="02010600030101010101" pitchFamily="2" charset="-122"/>
              </a:rPr>
              <a:t>Closure of a Set of FDs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a:t>
            </a:r>
            <a:r>
              <a:rPr lang="en-US" altLang="x-none"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的闭包</a:t>
            </a:r>
            <a:r>
              <a:rPr lang="en-US" altLang="x-none" baseline="30000"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a:t>
            </a:r>
            <a:endParaRPr lang="en-US" altLang="x-none" dirty="0">
              <a:solidFill>
                <a:schemeClr val="accent2"/>
              </a:solidFill>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FD Set Cover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函数依赖集的覆盖)</a:t>
            </a:r>
            <a:endParaRPr lang="zh-CN" altLang="en-US" dirty="0">
              <a:solidFill>
                <a:schemeClr val="tx1"/>
              </a:solidFill>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Equivalence of two sets of FDS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函数依赖集的等价</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a:p>
            <a:pPr lvl="0" eaLnBrk="1" hangingPunct="1">
              <a:lnSpc>
                <a:spcPct val="120000"/>
              </a:lnSpc>
            </a:pPr>
            <a:endParaRPr lang="zh-CN" altLang="en-US" sz="1400" dirty="0">
              <a:solidFill>
                <a:schemeClr val="tx1"/>
              </a:solidFill>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Closure of a Set of Attributes</a:t>
            </a:r>
            <a:r>
              <a:rPr lang="en-US" altLang="x-none"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属性集的闭包)</a:t>
            </a:r>
            <a:endParaRPr lang="zh-CN" altLang="en-US" dirty="0">
              <a:solidFill>
                <a:schemeClr val="tx1"/>
              </a:solidFill>
              <a:ea typeface="宋体" panose="02010600030101010101" pitchFamily="2" charset="-122"/>
            </a:endParaRPr>
          </a:p>
          <a:p>
            <a:pPr lvl="1" indent="-285750" eaLnBrk="1" hangingPunct="1">
              <a:lnSpc>
                <a:spcPct val="120000"/>
              </a:lnSpc>
            </a:pPr>
            <a:r>
              <a:rPr lang="en-US" altLang="x-none" dirty="0">
                <a:ea typeface="宋体" panose="02010600030101010101" pitchFamily="2" charset="-122"/>
              </a:rPr>
              <a:t>Algorithm 6.6.12</a:t>
            </a:r>
            <a:endParaRPr lang="zh-CN" altLang="en-US" dirty="0">
              <a:ea typeface="宋体" panose="02010600030101010101" pitchFamily="2" charset="-122"/>
            </a:endParaRPr>
          </a:p>
          <a:p>
            <a:pPr lvl="0" eaLnBrk="1" hangingPunct="1">
              <a:lnSpc>
                <a:spcPct val="120000"/>
              </a:lnSpc>
            </a:pPr>
            <a:r>
              <a:rPr lang="en-US" altLang="x-none" dirty="0">
                <a:solidFill>
                  <a:schemeClr val="accent2"/>
                </a:solidFill>
                <a:ea typeface="宋体" panose="02010600030101010101" pitchFamily="2" charset="-122"/>
              </a:rPr>
              <a:t>Minimal Cover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最小覆盖</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a:p>
            <a:pPr lvl="1" indent="-285750" eaLnBrk="1" hangingPunct="1">
              <a:lnSpc>
                <a:spcPct val="120000"/>
              </a:lnSpc>
            </a:pPr>
            <a:r>
              <a:rPr lang="en-US" altLang="x-none" dirty="0">
                <a:ea typeface="宋体" panose="02010600030101010101" pitchFamily="2" charset="-122"/>
              </a:rPr>
              <a:t>Algorithm 6.6.13</a:t>
            </a:r>
            <a:endParaRPr lang="zh-CN" altLang="en-US" dirty="0">
              <a:solidFill>
                <a:schemeClr val="tx1"/>
              </a:solidFill>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39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39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39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23909" name="Rectangle 3"/>
          <p:cNvSpPr>
            <a:spLocks noGrp="1"/>
          </p:cNvSpPr>
          <p:nvPr>
            <p:ph type="body"/>
          </p:nvPr>
        </p:nvSpPr>
        <p:spPr>
          <a:xfrm>
            <a:off x="250825" y="765175"/>
            <a:ext cx="8686800" cy="5638800"/>
          </a:xfrm>
        </p:spPr>
        <p:txBody>
          <a:bodyPr wrap="square" anchor="t"/>
          <a:p>
            <a:pPr lvl="0" eaLnBrk="1" hangingPunct="1">
              <a:lnSpc>
                <a:spcPct val="110000"/>
              </a:lnSpc>
            </a:pPr>
            <a:r>
              <a:rPr lang="en-US" altLang="x-none" dirty="0">
                <a:ea typeface="宋体" panose="02010600030101010101" pitchFamily="2" charset="-122"/>
              </a:rPr>
              <a:t>Def. 6.6.9 </a:t>
            </a:r>
            <a:r>
              <a:rPr lang="en-US" altLang="x-none" dirty="0">
                <a:solidFill>
                  <a:schemeClr val="accent2"/>
                </a:solidFill>
                <a:ea typeface="宋体" panose="02010600030101010101" pitchFamily="2" charset="-122"/>
              </a:rPr>
              <a:t>Closure of a Set of FDs </a:t>
            </a:r>
            <a:r>
              <a:rPr lang="en-US" altLang="x-none" dirty="0">
                <a:solidFill>
                  <a:schemeClr val="tx1"/>
                </a:solidFill>
                <a:ea typeface="宋体" panose="02010600030101010101" pitchFamily="2" charset="-122"/>
              </a:rPr>
              <a:t>(</a:t>
            </a:r>
            <a:r>
              <a:rPr lang="zh-CN" altLang="en-US" dirty="0">
                <a:solidFill>
                  <a:schemeClr val="tx1"/>
                </a:solidFill>
                <a:ea typeface="宋体" panose="02010600030101010101" pitchFamily="2" charset="-122"/>
              </a:rPr>
              <a:t>函数依赖集</a:t>
            </a:r>
            <a:r>
              <a:rPr lang="en-US" altLang="x-none" dirty="0">
                <a:solidFill>
                  <a:schemeClr val="tx1"/>
                </a:solidFill>
                <a:ea typeface="宋体" panose="02010600030101010101" pitchFamily="2" charset="-122"/>
              </a:rPr>
              <a:t>F</a:t>
            </a:r>
            <a:r>
              <a:rPr lang="zh-CN" altLang="en-US" dirty="0">
                <a:solidFill>
                  <a:schemeClr val="tx1"/>
                </a:solidFill>
                <a:ea typeface="宋体" panose="02010600030101010101" pitchFamily="2" charset="-122"/>
              </a:rPr>
              <a:t>的闭包，记为</a:t>
            </a:r>
            <a:r>
              <a:rPr lang="zh-CN" altLang="en-US" dirty="0">
                <a:ea typeface="宋体" panose="02010600030101010101" pitchFamily="2" charset="-122"/>
              </a:rPr>
              <a:t> </a:t>
            </a:r>
            <a:r>
              <a:rPr lang="en-US" altLang="x-none" dirty="0">
                <a:ea typeface="宋体" panose="02010600030101010101" pitchFamily="2" charset="-122"/>
              </a:rPr>
              <a:t>F</a:t>
            </a:r>
            <a:r>
              <a:rPr lang="en-US" altLang="x-none" baseline="30000" dirty="0">
                <a:ea typeface="宋体" panose="02010600030101010101" pitchFamily="2" charset="-122"/>
              </a:rPr>
              <a:t>+</a:t>
            </a:r>
            <a:r>
              <a:rPr lang="en-US" altLang="x-none" baseline="30000" dirty="0">
                <a:solidFill>
                  <a:schemeClr val="tx1"/>
                </a:solidFill>
                <a:ea typeface="宋体" panose="02010600030101010101" pitchFamily="2" charset="-122"/>
              </a:rPr>
              <a:t> </a:t>
            </a:r>
            <a:r>
              <a:rPr lang="zh-CN" altLang="en-US" dirty="0">
                <a:solidFill>
                  <a:schemeClr val="tx1"/>
                </a:solidFill>
                <a:ea typeface="宋体" panose="02010600030101010101" pitchFamily="2" charset="-122"/>
              </a:rPr>
              <a:t>)</a:t>
            </a:r>
            <a:endParaRPr lang="zh-CN" altLang="en-US" dirty="0">
              <a:solidFill>
                <a:schemeClr val="tx1"/>
              </a:solidFill>
              <a:ea typeface="宋体" panose="02010600030101010101" pitchFamily="2" charset="-122"/>
            </a:endParaRPr>
          </a:p>
          <a:p>
            <a:pPr lvl="1" indent="-285750" eaLnBrk="1" hangingPunct="1">
              <a:lnSpc>
                <a:spcPct val="110000"/>
              </a:lnSpc>
            </a:pPr>
            <a:r>
              <a:rPr lang="en-US" altLang="x-none" dirty="0">
                <a:ea typeface="宋体" panose="02010600030101010101" pitchFamily="2" charset="-122"/>
              </a:rPr>
              <a:t>Given a set F of FDs on attributes of a table T, we define the CLOSURE of F, symbolized by F</a:t>
            </a:r>
            <a:r>
              <a:rPr lang="en-US" altLang="x-none" baseline="30000" dirty="0">
                <a:ea typeface="宋体" panose="02010600030101010101" pitchFamily="2" charset="-122"/>
              </a:rPr>
              <a:t>+</a:t>
            </a:r>
            <a:r>
              <a:rPr lang="en-US" altLang="x-none" dirty="0">
                <a:ea typeface="宋体" panose="02010600030101010101" pitchFamily="2" charset="-122"/>
              </a:rPr>
              <a:t>, to be the set of all FDs implied by F.</a:t>
            </a:r>
            <a:endParaRPr lang="en-US" altLang="x-none" dirty="0">
              <a:ea typeface="宋体" panose="02010600030101010101" pitchFamily="2" charset="-122"/>
            </a:endParaRPr>
          </a:p>
          <a:p>
            <a:pPr lvl="2" indent="-228600" eaLnBrk="1" hangingPunct="1">
              <a:lnSpc>
                <a:spcPct val="110000"/>
              </a:lnSpc>
            </a:pPr>
            <a:r>
              <a:rPr lang="en-US" altLang="x-none" dirty="0">
                <a:ea typeface="宋体" panose="02010600030101010101" pitchFamily="2" charset="-122"/>
              </a:rPr>
              <a:t>There are two FDs (a) and (b) in F. By Armstrong’s Axioms and (a) and (b), we can get a new FD (c), then (c) is a FD implied by F.</a:t>
            </a:r>
            <a:endParaRPr lang="en-US" altLang="x-none" dirty="0">
              <a:ea typeface="宋体" panose="02010600030101010101" pitchFamily="2" charset="-122"/>
            </a:endParaRPr>
          </a:p>
          <a:p>
            <a:pPr lvl="2" indent="-228600" eaLnBrk="1" hangingPunct="1">
              <a:lnSpc>
                <a:spcPct val="110000"/>
              </a:lnSpc>
            </a:pPr>
            <a:r>
              <a:rPr lang="en-US" altLang="x-none" dirty="0">
                <a:ea typeface="宋体" panose="02010600030101010101" pitchFamily="2" charset="-122"/>
              </a:rPr>
              <a:t>If FD (d) is a trivial dependency (A→A, B→B, etc.), then (d) is a FD implied by F.</a:t>
            </a:r>
            <a:endParaRPr lang="en-US" altLang="x-none" dirty="0">
              <a:ea typeface="宋体" panose="02010600030101010101" pitchFamily="2" charset="-122"/>
            </a:endParaRPr>
          </a:p>
        </p:txBody>
      </p:sp>
      <p:sp>
        <p:nvSpPr>
          <p:cNvPr id="123911" name="文本框 123910"/>
          <p:cNvSpPr txBox="1"/>
          <p:nvPr/>
        </p:nvSpPr>
        <p:spPr>
          <a:xfrm>
            <a:off x="254000" y="3357563"/>
            <a:ext cx="8670925" cy="3074987"/>
          </a:xfrm>
          <a:prstGeom prst="rect">
            <a:avLst/>
          </a:prstGeom>
          <a:solidFill>
            <a:srgbClr val="FFFF99"/>
          </a:solidFill>
          <a:ln w="9525" cap="flat" cmpd="sng">
            <a:solidFill>
              <a:schemeClr val="accent2"/>
            </a:solidFill>
            <a:prstDash val="solid"/>
            <a:miter/>
            <a:headEnd type="none" w="med" len="med"/>
            <a:tailEnd type="none" w="med" len="med"/>
          </a:ln>
        </p:spPr>
        <p:txBody>
          <a:bodyPr wrap="square" lIns="90170" tIns="107950" rIns="90170" bIns="107950" anchor="t">
            <a:spAutoFit/>
          </a:bodyPr>
          <a:p>
            <a:pPr marL="1905" lvl="0" indent="340995" eaLnBrk="0" hangingPunct="0">
              <a:lnSpc>
                <a:spcPct val="120000"/>
              </a:lnSpc>
              <a:spcBef>
                <a:spcPct val="10000"/>
              </a:spcBef>
              <a:spcAft>
                <a:spcPct val="30000"/>
              </a:spcAft>
              <a:buChar char="•"/>
            </a:pPr>
            <a:r>
              <a:rPr lang="zh-CN" altLang="en-US" sz="3000" b="1" dirty="0">
                <a:latin typeface="Times New Roman" panose="02020603050405020304" pitchFamily="2" charset="0"/>
                <a:ea typeface="Times New Roman" panose="02020603050405020304" pitchFamily="2" charset="0"/>
              </a:rPr>
              <a:t>给定一个关系模式T及其函数依赖集F，则F的闭包可定义如下：</a:t>
            </a:r>
            <a:endParaRPr lang="zh-CN" altLang="en-US" sz="3000" b="1" dirty="0">
              <a:latin typeface="Times New Roman" panose="02020603050405020304" pitchFamily="2" charset="0"/>
              <a:ea typeface="Times New Roman" panose="02020603050405020304" pitchFamily="2" charset="0"/>
            </a:endParaRPr>
          </a:p>
          <a:p>
            <a:pPr marL="1905" lvl="1" indent="455295" eaLnBrk="0" hangingPunct="0">
              <a:lnSpc>
                <a:spcPct val="120000"/>
              </a:lnSpc>
              <a:spcBef>
                <a:spcPct val="10000"/>
              </a:spcBef>
              <a:spcAft>
                <a:spcPct val="30000"/>
              </a:spcAft>
            </a:pPr>
            <a:r>
              <a:rPr lang="zh-CN" altLang="en-US" sz="3000" b="1" dirty="0">
                <a:solidFill>
                  <a:srgbClr val="FF0000"/>
                </a:solidFill>
                <a:latin typeface="Times New Roman" panose="02020603050405020304" pitchFamily="2" charset="0"/>
                <a:ea typeface="Times New Roman" panose="02020603050405020304" pitchFamily="2" charset="0"/>
              </a:rPr>
              <a:t>F</a:t>
            </a:r>
            <a:r>
              <a:rPr lang="zh-CN" altLang="en-US" sz="3000" b="1" baseline="30000" dirty="0">
                <a:solidFill>
                  <a:srgbClr val="FF0000"/>
                </a:solidFill>
                <a:latin typeface="Times New Roman" panose="02020603050405020304" pitchFamily="2" charset="0"/>
                <a:ea typeface="Times New Roman" panose="02020603050405020304" pitchFamily="2" charset="0"/>
              </a:rPr>
              <a:t>+</a:t>
            </a:r>
            <a:r>
              <a:rPr lang="zh-CN" altLang="en-US" sz="3000" b="1" dirty="0">
                <a:latin typeface="Times New Roman" panose="02020603050405020304" pitchFamily="2" charset="0"/>
                <a:ea typeface="Times New Roman" panose="02020603050405020304" pitchFamily="2" charset="0"/>
              </a:rPr>
              <a:t> </a:t>
            </a:r>
            <a:r>
              <a:rPr lang="zh-CN" altLang="en-US" sz="3000" b="1" dirty="0">
                <a:solidFill>
                  <a:srgbClr val="0000CC"/>
                </a:solidFill>
                <a:latin typeface="Times New Roman" panose="02020603050405020304" pitchFamily="2" charset="0"/>
                <a:ea typeface="Times New Roman" panose="02020603050405020304" pitchFamily="2" charset="0"/>
              </a:rPr>
              <a:t>= { 根据F中已有的函数依赖，利用Armstrong公理系统能够推导得到的所有函数依赖   }</a:t>
            </a:r>
            <a:endParaRPr lang="zh-CN" altLang="en-US" sz="3000" b="1" dirty="0">
              <a:solidFill>
                <a:srgbClr val="0000CC"/>
              </a:solidFill>
              <a:latin typeface="Times New Roman" panose="02020603050405020304" pitchFamily="2" charset="0"/>
              <a:ea typeface="Times New Roman" panose="02020603050405020304" pitchFamily="2" charset="0"/>
            </a:endParaRPr>
          </a:p>
          <a:p>
            <a:pPr marL="1905" lvl="1" indent="455295" eaLnBrk="0" hangingPunct="0">
              <a:lnSpc>
                <a:spcPct val="120000"/>
              </a:lnSpc>
              <a:spcBef>
                <a:spcPct val="10000"/>
              </a:spcBef>
              <a:spcAft>
                <a:spcPct val="30000"/>
              </a:spcAft>
            </a:pPr>
            <a:endParaRPr lang="zh-CN" altLang="en-US" sz="1600" b="1" dirty="0">
              <a:solidFill>
                <a:srgbClr val="0000CC"/>
              </a:solidFill>
              <a:latin typeface="Times New Roman" panose="02020603050405020304" pitchFamily="2" charset="0"/>
              <a:ea typeface="Times New Roman" panose="020206030504050203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3911"/>
                                        </p:tgtEl>
                                        <p:attrNameLst>
                                          <p:attrName>style.visibility</p:attrName>
                                        </p:attrNameLst>
                                      </p:cBhvr>
                                      <p:to>
                                        <p:strVal val="visible"/>
                                      </p:to>
                                    </p:set>
                                    <p:animEffect transition="in" filter="blinds(horizontal)">
                                      <p:cBhvr>
                                        <p:cTn id="7" dur="500"/>
                                        <p:tgtEl>
                                          <p:spTgt spid="123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1" grpId="0" bldLvl="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493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493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493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24933" name="Rectangle 3"/>
          <p:cNvSpPr>
            <a:spLocks noGrp="1"/>
          </p:cNvSpPr>
          <p:nvPr>
            <p:ph type="body"/>
          </p:nvPr>
        </p:nvSpPr>
        <p:spPr>
          <a:xfrm>
            <a:off x="323850" y="765175"/>
            <a:ext cx="8382000" cy="5257800"/>
          </a:xfrm>
        </p:spPr>
        <p:txBody>
          <a:bodyPr wrap="square" anchor="t"/>
          <a:p>
            <a:pPr marL="457200" lvl="0" indent="-457200" eaLnBrk="1" hangingPunct="1"/>
            <a:r>
              <a:rPr lang="en-US" altLang="x-none" sz="2400" dirty="0">
                <a:ea typeface="宋体" panose="02010600030101010101" pitchFamily="2" charset="-122"/>
              </a:rPr>
              <a:t>Example 6.6.5</a:t>
            </a:r>
            <a:endParaRPr lang="en-US" altLang="x-none" sz="2400" dirty="0">
              <a:ea typeface="宋体" panose="02010600030101010101" pitchFamily="2" charset="-122"/>
            </a:endParaRPr>
          </a:p>
          <a:p>
            <a:pPr marL="914400" lvl="1" indent="-457200" eaLnBrk="1" hangingPunct="1">
              <a:buNone/>
            </a:pPr>
            <a:r>
              <a:rPr lang="en-US" altLang="x-none" sz="2400" dirty="0">
                <a:ea typeface="宋体" panose="02010600030101010101" pitchFamily="2" charset="-122"/>
              </a:rPr>
              <a:t>F = { A</a:t>
            </a:r>
            <a:r>
              <a:rPr lang="en-US" altLang="x-none" sz="2400" b="0" dirty="0">
                <a:ea typeface="宋体" panose="02010600030101010101" pitchFamily="2" charset="-122"/>
              </a:rPr>
              <a:t>→</a:t>
            </a:r>
            <a:r>
              <a:rPr lang="en-US" altLang="x-none" sz="2400" dirty="0">
                <a:ea typeface="宋体" panose="02010600030101010101" pitchFamily="2" charset="-122"/>
              </a:rPr>
              <a:t>B, B</a:t>
            </a:r>
            <a:r>
              <a:rPr lang="en-US" altLang="x-none" sz="2400" b="0" dirty="0">
                <a:ea typeface="宋体" panose="02010600030101010101" pitchFamily="2" charset="-122"/>
              </a:rPr>
              <a:t>→</a:t>
            </a:r>
            <a:r>
              <a:rPr lang="en-US" altLang="x-none" sz="2400" dirty="0">
                <a:ea typeface="宋体" panose="02010600030101010101" pitchFamily="2" charset="-122"/>
              </a:rPr>
              <a:t>C, C</a:t>
            </a:r>
            <a:r>
              <a:rPr lang="en-US" altLang="x-none" sz="2400" b="0" dirty="0">
                <a:ea typeface="宋体" panose="02010600030101010101" pitchFamily="2" charset="-122"/>
              </a:rPr>
              <a:t>→</a:t>
            </a:r>
            <a:r>
              <a:rPr lang="en-US" altLang="x-none" sz="2400" dirty="0">
                <a:ea typeface="宋体" panose="02010600030101010101" pitchFamily="2" charset="-122"/>
              </a:rPr>
              <a:t>D, D</a:t>
            </a:r>
            <a:r>
              <a:rPr lang="en-US" altLang="x-none" sz="2400" b="0" dirty="0">
                <a:ea typeface="宋体" panose="02010600030101010101" pitchFamily="2" charset="-122"/>
              </a:rPr>
              <a:t>→</a:t>
            </a:r>
            <a:r>
              <a:rPr lang="en-US" altLang="x-none" sz="2400" dirty="0">
                <a:ea typeface="宋体" panose="02010600030101010101" pitchFamily="2" charset="-122"/>
              </a:rPr>
              <a:t>E, E</a:t>
            </a:r>
            <a:r>
              <a:rPr lang="en-US" altLang="x-none" sz="2400" b="0" dirty="0">
                <a:ea typeface="宋体" panose="02010600030101010101" pitchFamily="2" charset="-122"/>
              </a:rPr>
              <a:t>→</a:t>
            </a:r>
            <a:r>
              <a:rPr lang="en-US" altLang="x-none" sz="2400" dirty="0">
                <a:ea typeface="宋体" panose="02010600030101010101" pitchFamily="2" charset="-122"/>
              </a:rPr>
              <a:t>F, F</a:t>
            </a:r>
            <a:r>
              <a:rPr lang="en-US" altLang="x-none" sz="2400" b="0" dirty="0">
                <a:ea typeface="宋体" panose="02010600030101010101" pitchFamily="2" charset="-122"/>
              </a:rPr>
              <a:t>→</a:t>
            </a:r>
            <a:r>
              <a:rPr lang="en-US" altLang="x-none" sz="2400" dirty="0">
                <a:ea typeface="宋体" panose="02010600030101010101" pitchFamily="2" charset="-122"/>
              </a:rPr>
              <a:t>G, G</a:t>
            </a:r>
            <a:r>
              <a:rPr lang="en-US" altLang="x-none" sz="2400" b="0" dirty="0">
                <a:ea typeface="宋体" panose="02010600030101010101" pitchFamily="2" charset="-122"/>
              </a:rPr>
              <a:t>→</a:t>
            </a:r>
            <a:r>
              <a:rPr lang="en-US" altLang="x-none" sz="2400" dirty="0">
                <a:ea typeface="宋体" panose="02010600030101010101" pitchFamily="2" charset="-122"/>
              </a:rPr>
              <a:t>H }</a:t>
            </a:r>
            <a:endParaRPr lang="en-US" altLang="x-none" sz="2400" dirty="0">
              <a:ea typeface="宋体" panose="02010600030101010101" pitchFamily="2" charset="-122"/>
            </a:endParaRPr>
          </a:p>
          <a:p>
            <a:pPr marL="914400" lvl="1" indent="-457200" eaLnBrk="1" hangingPunct="1">
              <a:buNone/>
            </a:pPr>
            <a:endParaRPr lang="en-US" altLang="x-none" sz="1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all FDs in F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inclusion rule, A→A, B→B, AB→B ...... are element of F</a:t>
            </a:r>
            <a:r>
              <a:rPr lang="en-US" altLang="x-none" sz="2400" baseline="30000" dirty="0">
                <a:ea typeface="宋体" panose="02010600030101010101" pitchFamily="2" charset="-122"/>
              </a:rPr>
              <a:t>+</a:t>
            </a:r>
            <a:endParaRPr lang="en-US" altLang="x-none" sz="2400" baseline="300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transitivity rule, A→C, A→D, ......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augmentation rule, AD→BD, ABD→BCD, ......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by Armstrong’s union rule, A→AB, A→BC, A→ABC, ..., A→ABCDEFGH, ...... are element of F</a:t>
            </a:r>
            <a:r>
              <a:rPr lang="en-US" altLang="x-none" sz="2400" baseline="30000" dirty="0">
                <a:ea typeface="宋体" panose="02010600030101010101" pitchFamily="2" charset="-122"/>
              </a:rPr>
              <a:t>+</a:t>
            </a:r>
            <a:endParaRPr lang="en-US" altLang="x-none" sz="2400" dirty="0">
              <a:ea typeface="宋体" panose="02010600030101010101" pitchFamily="2" charset="-122"/>
            </a:endParaRPr>
          </a:p>
          <a:p>
            <a:pPr marL="914400" lvl="1" indent="-457200" eaLnBrk="1" hangingPunct="1">
              <a:buAutoNum type="arabicParenR"/>
            </a:pPr>
            <a:r>
              <a:rPr lang="en-US" altLang="x-none" sz="2400" dirty="0">
                <a:ea typeface="宋体" panose="02010600030101010101" pitchFamily="2" charset="-122"/>
              </a:rPr>
              <a:t>......</a:t>
            </a:r>
            <a:endParaRPr lang="en-US" altLang="x-none" sz="2400" dirty="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00" name="Rectangle 2"/>
          <p:cNvSpPr>
            <a:spLocks noGrp="1"/>
          </p:cNvSpPr>
          <p:nvPr>
            <p:ph type="title"/>
          </p:nvPr>
        </p:nvSpPr>
        <p:spPr/>
        <p:txBody>
          <a:bodyPr vert="horz" wrap="square" lIns="91440" tIns="0" rIns="91440" bIns="0" anchor="ctr"/>
          <a:p>
            <a:pPr eaLnBrk="1" hangingPunct="1"/>
            <a:r>
              <a:rPr lang="en-US" altLang="zh-CN" sz="2800" dirty="0">
                <a:solidFill>
                  <a:schemeClr val="accent2"/>
                </a:solidFill>
              </a:rPr>
              <a:t>Another Example: Closure of a Set of FDs (</a:t>
            </a:r>
            <a:r>
              <a:rPr lang="en-US" altLang="zh-CN" sz="2800" dirty="0">
                <a:solidFill>
                  <a:schemeClr val="accent2"/>
                </a:solidFill>
                <a:latin typeface="Arial" panose="020B0604020202020204" pitchFamily="34" charset="0"/>
              </a:rPr>
              <a:t>F</a:t>
            </a:r>
            <a:r>
              <a:rPr lang="en-US" altLang="zh-CN" sz="2800" baseline="30000" dirty="0">
                <a:solidFill>
                  <a:schemeClr val="accent2"/>
                </a:solidFill>
                <a:latin typeface="Arial" panose="020B0604020202020204" pitchFamily="34" charset="0"/>
              </a:rPr>
              <a:t>+</a:t>
            </a:r>
            <a:r>
              <a:rPr lang="en-US" altLang="zh-CN" sz="2800" dirty="0">
                <a:solidFill>
                  <a:schemeClr val="accent2"/>
                </a:solidFill>
              </a:rPr>
              <a:t>)</a:t>
            </a:r>
            <a:endParaRPr lang="zh-CN" altLang="en-US" sz="2800" dirty="0">
              <a:solidFill>
                <a:schemeClr val="accent2"/>
              </a:solidFill>
            </a:endParaRPr>
          </a:p>
        </p:txBody>
      </p:sp>
      <p:sp>
        <p:nvSpPr>
          <p:cNvPr id="55301" name="Rectangle 3"/>
          <p:cNvSpPr>
            <a:spLocks noGrp="1"/>
          </p:cNvSpPr>
          <p:nvPr>
            <p:ph idx="1"/>
          </p:nvPr>
        </p:nvSpPr>
        <p:spPr>
          <a:xfrm>
            <a:off x="0" y="692150"/>
            <a:ext cx="9144000" cy="576263"/>
          </a:xfrm>
          <a:solidFill>
            <a:srgbClr val="CCFFCC">
              <a:alpha val="100000"/>
            </a:srgbClr>
          </a:solidFill>
        </p:spPr>
        <p:txBody>
          <a:bodyPr vert="horz" wrap="square" lIns="91440" tIns="45720" rIns="91440" bIns="45720" anchor="t"/>
          <a:p>
            <a:pPr eaLnBrk="1" hangingPunct="1">
              <a:lnSpc>
                <a:spcPct val="105000"/>
              </a:lnSpc>
            </a:pPr>
            <a:r>
              <a:rPr lang="en-US" altLang="zh-CN" dirty="0">
                <a:solidFill>
                  <a:schemeClr val="accent2"/>
                </a:solidFill>
                <a:latin typeface="Arial" panose="020B0604020202020204" pitchFamily="34" charset="0"/>
              </a:rPr>
              <a:t>  F</a:t>
            </a:r>
            <a:r>
              <a:rPr lang="en-US" altLang="zh-CN">
                <a:solidFill>
                  <a:schemeClr val="accent2"/>
                </a:solidFill>
                <a:latin typeface="Arial" panose="020B0604020202020204" pitchFamily="34" charset="0"/>
              </a:rPr>
              <a:t> = { A→B, B→C </a:t>
            </a:r>
            <a:r>
              <a:rPr lang="en-US" altLang="zh-CN" dirty="0">
                <a:solidFill>
                  <a:schemeClr val="accent2"/>
                </a:solidFill>
                <a:latin typeface="Arial" panose="020B0604020202020204" pitchFamily="34" charset="0"/>
              </a:rPr>
              <a:t>}</a:t>
            </a:r>
            <a:endParaRPr lang="en-US" altLang="zh-CN" baseline="30000">
              <a:solidFill>
                <a:schemeClr val="accent2"/>
              </a:solidFill>
              <a:latin typeface="Arial" panose="020B0604020202020204" pitchFamily="34" charset="0"/>
            </a:endParaRPr>
          </a:p>
        </p:txBody>
      </p:sp>
      <p:sp>
        <p:nvSpPr>
          <p:cNvPr id="55304" name="Rectangle 7"/>
          <p:cNvSpPr/>
          <p:nvPr/>
        </p:nvSpPr>
        <p:spPr>
          <a:xfrm>
            <a:off x="0" y="2493963"/>
            <a:ext cx="9144000" cy="503237"/>
          </a:xfrm>
          <a:prstGeom prst="rect">
            <a:avLst/>
          </a:prstGeom>
          <a:noFill/>
          <a:ln w="9525">
            <a:noFill/>
          </a:ln>
        </p:spPr>
        <p:txBody>
          <a:bodyPr/>
          <a:p>
            <a:pPr marL="742950" lvl="1" indent="-285750" eaLnBrk="1" hangingPunct="1">
              <a:lnSpc>
                <a:spcPct val="105000"/>
              </a:lnSpc>
            </a:pPr>
            <a:r>
              <a:rPr lang="en-US" altLang="zh-CN" sz="2800" b="1" dirty="0">
                <a:solidFill>
                  <a:schemeClr val="accent2"/>
                </a:solidFill>
                <a:latin typeface="Arial" panose="020B0604020202020204" pitchFamily="34" charset="0"/>
              </a:rPr>
              <a:t>By </a:t>
            </a:r>
            <a:r>
              <a:rPr lang="en-US" altLang="zh-CN" sz="2800" b="1" dirty="0">
                <a:solidFill>
                  <a:srgbClr val="FF0000"/>
                </a:solidFill>
                <a:latin typeface="Arial" panose="020B0604020202020204" pitchFamily="34" charset="0"/>
              </a:rPr>
              <a:t>Inclusion Rule</a:t>
            </a:r>
            <a:r>
              <a:rPr lang="zh-CN" altLang="en-US" sz="2800" b="1" dirty="0">
                <a:solidFill>
                  <a:schemeClr val="accent2"/>
                </a:solidFill>
                <a:latin typeface="Arial" panose="020B0604020202020204" pitchFamily="34" charset="0"/>
              </a:rPr>
              <a:t>，</a:t>
            </a:r>
            <a:r>
              <a:rPr lang="en-US" altLang="zh-CN" sz="2800" b="1" dirty="0">
                <a:solidFill>
                  <a:schemeClr val="accent2"/>
                </a:solidFill>
                <a:latin typeface="Arial" panose="020B0604020202020204" pitchFamily="34" charset="0"/>
              </a:rPr>
              <a:t>the follow FDs are element of F</a:t>
            </a:r>
            <a:r>
              <a:rPr lang="en-US" altLang="zh-CN" sz="2800" b="1" baseline="30000" dirty="0">
                <a:solidFill>
                  <a:schemeClr val="accent2"/>
                </a:solidFill>
                <a:latin typeface="Arial" panose="020B0604020202020204" pitchFamily="34" charset="0"/>
              </a:rPr>
              <a:t>+</a:t>
            </a:r>
            <a:endParaRPr lang="en-US" altLang="zh-CN" sz="2800" b="1" baseline="30000" dirty="0">
              <a:solidFill>
                <a:schemeClr val="accent2"/>
              </a:solidFill>
              <a:latin typeface="Arial" panose="020B0604020202020204" pitchFamily="34" charset="0"/>
            </a:endParaRPr>
          </a:p>
        </p:txBody>
      </p:sp>
      <p:grpSp>
        <p:nvGrpSpPr>
          <p:cNvPr id="55311" name="组合 55310"/>
          <p:cNvGrpSpPr/>
          <p:nvPr/>
        </p:nvGrpSpPr>
        <p:grpSpPr>
          <a:xfrm>
            <a:off x="0" y="3500438"/>
            <a:ext cx="9144000" cy="1512887"/>
            <a:chOff x="0" y="2251"/>
            <a:chExt cx="5760" cy="953"/>
          </a:xfrm>
        </p:grpSpPr>
        <p:sp>
          <p:nvSpPr>
            <p:cNvPr id="55309" name="Rectangle 7"/>
            <p:cNvSpPr/>
            <p:nvPr/>
          </p:nvSpPr>
          <p:spPr>
            <a:xfrm>
              <a:off x="0" y="2251"/>
              <a:ext cx="5760" cy="953"/>
            </a:xfrm>
            <a:prstGeom prst="rect">
              <a:avLst/>
            </a:prstGeom>
            <a:noFill/>
            <a:ln w="9525">
              <a:noFill/>
            </a:ln>
          </p:spPr>
          <p:txBody>
            <a:bodyPr/>
            <a:p>
              <a:pPr marL="1600200" lvl="3" indent="-228600" eaLnBrk="1" hangingPunct="1">
                <a:lnSpc>
                  <a:spcPct val="105000"/>
                </a:lnSpc>
                <a:buFont typeface="Arial" panose="020B0604020202020204" pitchFamily="34" charset="0"/>
                <a:buNone/>
              </a:pPr>
              <a:r>
                <a:rPr lang="en-US" altLang="zh-CN" sz="2800" b="1" dirty="0">
                  <a:latin typeface="Arial" panose="020B0604020202020204" pitchFamily="34" charset="0"/>
                </a:rPr>
                <a:t>AB</a:t>
              </a:r>
              <a:r>
                <a:rPr lang="en-US" altLang="zh-CN" sz="2800" b="1">
                  <a:latin typeface="Arial" panose="020B0604020202020204" pitchFamily="34" charset="0"/>
                </a:rPr>
                <a:t>→A               AB→B              AB→AB</a:t>
              </a:r>
              <a:endParaRPr lang="en-US" altLang="zh-CN" sz="2800" b="1">
                <a:latin typeface="Arial" panose="020B0604020202020204" pitchFamily="34" charset="0"/>
              </a:endParaRP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AC→A               AC→C              AC→AC</a:t>
              </a:r>
              <a:endParaRPr lang="en-US" altLang="zh-CN" sz="2800" b="1">
                <a:latin typeface="Arial" panose="020B0604020202020204" pitchFamily="34" charset="0"/>
              </a:endParaRP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BC→B               BC→C              BC→BC</a:t>
              </a:r>
              <a:endParaRPr lang="en-US" altLang="zh-CN" sz="2800" b="1">
                <a:latin typeface="Arial" panose="020B0604020202020204" pitchFamily="34" charset="0"/>
              </a:endParaRPr>
            </a:p>
          </p:txBody>
        </p:sp>
        <p:sp>
          <p:nvSpPr>
            <p:cNvPr id="55305" name="Line 4"/>
            <p:cNvSpPr/>
            <p:nvPr/>
          </p:nvSpPr>
          <p:spPr>
            <a:xfrm>
              <a:off x="657" y="2251"/>
              <a:ext cx="4718" cy="0"/>
            </a:xfrm>
            <a:prstGeom prst="line">
              <a:avLst/>
            </a:prstGeom>
            <a:ln w="38100" cap="rnd" cmpd="sng">
              <a:solidFill>
                <a:srgbClr val="0000FF"/>
              </a:solidFill>
              <a:prstDash val="sysDot"/>
              <a:headEnd type="none" w="med" len="med"/>
              <a:tailEnd type="none" w="med" len="med"/>
            </a:ln>
          </p:spPr>
        </p:sp>
      </p:grpSp>
      <p:sp>
        <p:nvSpPr>
          <p:cNvPr id="591878" name="Rectangle 6"/>
          <p:cNvSpPr/>
          <p:nvPr/>
        </p:nvSpPr>
        <p:spPr>
          <a:xfrm>
            <a:off x="34925" y="1341438"/>
            <a:ext cx="9144000" cy="1008062"/>
          </a:xfrm>
          <a:prstGeom prst="rect">
            <a:avLst/>
          </a:prstGeom>
          <a:noFill/>
          <a:ln w="9525">
            <a:noFill/>
          </a:ln>
        </p:spPr>
        <p:txBody>
          <a:bodyPr/>
          <a:p>
            <a:pPr marL="742950" lvl="1" indent="-285750" eaLnBrk="1" hangingPunct="1">
              <a:lnSpc>
                <a:spcPct val="105000"/>
              </a:lnSpc>
            </a:pPr>
            <a:r>
              <a:rPr lang="en-US" altLang="zh-CN" sz="2800" b="1" dirty="0">
                <a:solidFill>
                  <a:srgbClr val="0000FF"/>
                </a:solidFill>
                <a:latin typeface="Arial" panose="020B0604020202020204" pitchFamily="34" charset="0"/>
              </a:rPr>
              <a:t>If X→Y ∈ F</a:t>
            </a:r>
            <a:r>
              <a:rPr lang="zh-CN" altLang="en-US" sz="2800" b="1" dirty="0">
                <a:solidFill>
                  <a:srgbClr val="0000FF"/>
                </a:solidFill>
                <a:latin typeface="Arial" panose="020B0604020202020204" pitchFamily="34" charset="0"/>
              </a:rPr>
              <a:t> </a:t>
            </a:r>
            <a:r>
              <a:rPr lang="en-US" altLang="zh-CN" sz="2800" b="1" dirty="0">
                <a:solidFill>
                  <a:srgbClr val="0000FF"/>
                </a:solidFill>
                <a:latin typeface="Arial" panose="020B0604020202020204" pitchFamily="34" charset="0"/>
              </a:rPr>
              <a:t>then X→Y ∈ F</a:t>
            </a:r>
            <a:r>
              <a:rPr lang="en-US" altLang="zh-CN" sz="2800" b="1" baseline="30000" dirty="0">
                <a:solidFill>
                  <a:srgbClr val="0000FF"/>
                </a:solidFill>
                <a:latin typeface="Arial" panose="020B0604020202020204" pitchFamily="34" charset="0"/>
              </a:rPr>
              <a:t>+</a:t>
            </a:r>
            <a:endParaRPr lang="en-US" altLang="zh-CN" sz="2800" b="1" baseline="30000" dirty="0">
              <a:solidFill>
                <a:srgbClr val="0000FF"/>
              </a:solidFill>
              <a:latin typeface="Arial" panose="020B0604020202020204" pitchFamily="34" charset="0"/>
            </a:endParaRPr>
          </a:p>
          <a:p>
            <a:pPr marL="1600200" lvl="3" indent="-228600" eaLnBrk="1" hangingPunct="1">
              <a:lnSpc>
                <a:spcPct val="105000"/>
              </a:lnSpc>
              <a:buFont typeface="Wingdings" panose="05000000000000000000" pitchFamily="2" charset="2"/>
              <a:buNone/>
            </a:pPr>
            <a:r>
              <a:rPr lang="en-US" altLang="zh-CN" sz="2800" b="1" dirty="0">
                <a:latin typeface="Arial" panose="020B0604020202020204" pitchFamily="34" charset="0"/>
              </a:rPr>
              <a:t>A</a:t>
            </a:r>
            <a:r>
              <a:rPr lang="en-US" altLang="zh-CN" sz="2800" b="1">
                <a:latin typeface="Arial" panose="020B0604020202020204" pitchFamily="34" charset="0"/>
              </a:rPr>
              <a:t>→B ∈ F</a:t>
            </a:r>
            <a:r>
              <a:rPr lang="en-US" altLang="zh-CN" sz="2800" b="1" baseline="30000">
                <a:latin typeface="Arial" panose="020B0604020202020204" pitchFamily="34" charset="0"/>
              </a:rPr>
              <a:t>+</a:t>
            </a:r>
            <a:r>
              <a:rPr lang="en-US" altLang="zh-CN" sz="2800" b="1">
                <a:latin typeface="Arial" panose="020B0604020202020204" pitchFamily="34" charset="0"/>
              </a:rPr>
              <a:t>        B→C ∈ F</a:t>
            </a:r>
            <a:r>
              <a:rPr lang="en-US" altLang="zh-CN" sz="2800" b="1" baseline="30000">
                <a:latin typeface="Arial" panose="020B0604020202020204" pitchFamily="34" charset="0"/>
              </a:rPr>
              <a:t>+</a:t>
            </a:r>
            <a:endParaRPr lang="en-US" altLang="zh-CN" sz="2800" b="1" baseline="30000">
              <a:latin typeface="Arial" panose="020B0604020202020204" pitchFamily="34" charset="0"/>
            </a:endParaRPr>
          </a:p>
        </p:txBody>
      </p:sp>
      <p:sp>
        <p:nvSpPr>
          <p:cNvPr id="55308" name="Rectangle 7"/>
          <p:cNvSpPr/>
          <p:nvPr/>
        </p:nvSpPr>
        <p:spPr>
          <a:xfrm>
            <a:off x="0" y="2925763"/>
            <a:ext cx="9144000" cy="503237"/>
          </a:xfrm>
          <a:prstGeom prst="rect">
            <a:avLst/>
          </a:prstGeom>
          <a:noFill/>
          <a:ln w="9525">
            <a:noFill/>
          </a:ln>
        </p:spPr>
        <p:txBody>
          <a:bodyPr/>
          <a:p>
            <a:pPr marL="1600200" lvl="3" indent="-228600" eaLnBrk="1" hangingPunct="1">
              <a:lnSpc>
                <a:spcPct val="105000"/>
              </a:lnSpc>
              <a:buFont typeface="Arial" panose="020B0604020202020204" pitchFamily="34" charset="0"/>
              <a:buNone/>
            </a:pPr>
            <a:r>
              <a:rPr lang="en-US" altLang="zh-CN" sz="2800" b="1" dirty="0">
                <a:latin typeface="Arial" panose="020B0604020202020204" pitchFamily="34" charset="0"/>
              </a:rPr>
              <a:t>A</a:t>
            </a:r>
            <a:r>
              <a:rPr lang="en-US" altLang="zh-CN" sz="2800" b="1">
                <a:latin typeface="Arial" panose="020B0604020202020204" pitchFamily="34" charset="0"/>
              </a:rPr>
              <a:t>→A                  B→B                C→C</a:t>
            </a:r>
            <a:endParaRPr lang="en-US" altLang="zh-CN" sz="2800" b="1">
              <a:latin typeface="Arial" panose="020B0604020202020204" pitchFamily="34" charset="0"/>
            </a:endParaRPr>
          </a:p>
        </p:txBody>
      </p:sp>
      <p:grpSp>
        <p:nvGrpSpPr>
          <p:cNvPr id="55312" name="组合 55311"/>
          <p:cNvGrpSpPr/>
          <p:nvPr/>
        </p:nvGrpSpPr>
        <p:grpSpPr>
          <a:xfrm>
            <a:off x="0" y="5229225"/>
            <a:ext cx="9144000" cy="1584325"/>
            <a:chOff x="0" y="3322"/>
            <a:chExt cx="5760" cy="998"/>
          </a:xfrm>
        </p:grpSpPr>
        <p:sp>
          <p:nvSpPr>
            <p:cNvPr id="55310" name="Rectangle 7"/>
            <p:cNvSpPr/>
            <p:nvPr/>
          </p:nvSpPr>
          <p:spPr>
            <a:xfrm>
              <a:off x="0" y="3322"/>
              <a:ext cx="5760" cy="998"/>
            </a:xfrm>
            <a:prstGeom prst="rect">
              <a:avLst/>
            </a:prstGeom>
            <a:solidFill>
              <a:schemeClr val="bg1"/>
            </a:solidFill>
            <a:ln w="9525">
              <a:noFill/>
            </a:ln>
          </p:spPr>
          <p:txBody>
            <a:bodyPr/>
            <a:p>
              <a:pPr marL="1600200" lvl="3" indent="-228600" eaLnBrk="1" hangingPunct="1">
                <a:lnSpc>
                  <a:spcPct val="105000"/>
                </a:lnSpc>
                <a:buFont typeface="Arial" panose="020B0604020202020204" pitchFamily="34" charset="0"/>
                <a:buNone/>
              </a:pPr>
              <a:r>
                <a:rPr lang="en-US" altLang="zh-CN" sz="2800" b="1" dirty="0">
                  <a:latin typeface="Arial" panose="020B0604020202020204" pitchFamily="34" charset="0"/>
                </a:rPr>
                <a:t>ABC</a:t>
              </a:r>
              <a:r>
                <a:rPr lang="en-US" altLang="zh-CN" sz="2800" b="1">
                  <a:latin typeface="Arial" panose="020B0604020202020204" pitchFamily="34" charset="0"/>
                </a:rPr>
                <a:t>→A            ABC→B           ABC→C</a:t>
              </a:r>
              <a:endParaRPr lang="en-US" altLang="zh-CN" sz="2800" b="1">
                <a:latin typeface="Arial" panose="020B0604020202020204" pitchFamily="34" charset="0"/>
              </a:endParaRP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ABC→AB         ABC→AC         ABC→BC</a:t>
              </a:r>
              <a:endParaRPr lang="en-US" altLang="zh-CN" sz="2800" b="1">
                <a:latin typeface="Arial" panose="020B0604020202020204" pitchFamily="34" charset="0"/>
              </a:endParaRPr>
            </a:p>
            <a:p>
              <a:pPr marL="1600200" lvl="3" indent="-228600" eaLnBrk="1" hangingPunct="1">
                <a:lnSpc>
                  <a:spcPct val="105000"/>
                </a:lnSpc>
                <a:buFont typeface="Arial" panose="020B0604020202020204" pitchFamily="34" charset="0"/>
                <a:buNone/>
              </a:pPr>
              <a:r>
                <a:rPr lang="en-US" altLang="zh-CN" sz="2800" b="1">
                  <a:latin typeface="Arial" panose="020B0604020202020204" pitchFamily="34" charset="0"/>
                </a:rPr>
                <a:t>ABC→ABC</a:t>
              </a:r>
              <a:endParaRPr lang="en-US" altLang="zh-CN" sz="2800" b="1">
                <a:latin typeface="Arial" panose="020B0604020202020204" pitchFamily="34" charset="0"/>
              </a:endParaRPr>
            </a:p>
          </p:txBody>
        </p:sp>
        <p:sp>
          <p:nvSpPr>
            <p:cNvPr id="55306" name="Line 5"/>
            <p:cNvSpPr/>
            <p:nvPr/>
          </p:nvSpPr>
          <p:spPr>
            <a:xfrm>
              <a:off x="657" y="3322"/>
              <a:ext cx="4718" cy="0"/>
            </a:xfrm>
            <a:prstGeom prst="line">
              <a:avLst/>
            </a:prstGeom>
            <a:ln w="38100" cap="rnd" cmpd="sng">
              <a:solidFill>
                <a:srgbClr val="0000FF"/>
              </a:solidFill>
              <a:prstDash val="sysDot"/>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8">
                                            <p:txEl>
                                              <p:charRg st="0" end="25"/>
                                            </p:txEl>
                                          </p:spTgt>
                                        </p:tgtEl>
                                        <p:attrNameLst>
                                          <p:attrName>style.visibility</p:attrName>
                                        </p:attrNameLst>
                                      </p:cBhvr>
                                      <p:to>
                                        <p:strVal val="visible"/>
                                      </p:to>
                                    </p:set>
                                    <p:animEffect transition="in" filter="blinds(horizontal)">
                                      <p:cBhvr>
                                        <p:cTn id="7" dur="500"/>
                                        <p:tgtEl>
                                          <p:spTgt spid="591878">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1878">
                                            <p:txEl>
                                              <p:charRg st="25" end="50"/>
                                            </p:txEl>
                                          </p:spTgt>
                                        </p:tgtEl>
                                        <p:attrNameLst>
                                          <p:attrName>style.visibility</p:attrName>
                                        </p:attrNameLst>
                                      </p:cBhvr>
                                      <p:to>
                                        <p:strVal val="visible"/>
                                      </p:to>
                                    </p:set>
                                    <p:animEffect transition="in" filter="blinds(horizontal)">
                                      <p:cBhvr>
                                        <p:cTn id="12" dur="500"/>
                                        <p:tgtEl>
                                          <p:spTgt spid="591878">
                                            <p:txEl>
                                              <p:charRg st="25"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304"/>
                                        </p:tgtEl>
                                        <p:attrNameLst>
                                          <p:attrName>style.visibility</p:attrName>
                                        </p:attrNameLst>
                                      </p:cBhvr>
                                      <p:to>
                                        <p:strVal val="visible"/>
                                      </p:to>
                                    </p:set>
                                    <p:animEffect transition="in" filter="blinds(horizontal)">
                                      <p:cBhvr>
                                        <p:cTn id="17" dur="500"/>
                                        <p:tgtEl>
                                          <p:spTgt spid="5530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308"/>
                                        </p:tgtEl>
                                        <p:attrNameLst>
                                          <p:attrName>style.visibility</p:attrName>
                                        </p:attrNameLst>
                                      </p:cBhvr>
                                      <p:to>
                                        <p:strVal val="visible"/>
                                      </p:to>
                                    </p:set>
                                    <p:animEffect transition="in" filter="blinds(horizontal)">
                                      <p:cBhvr>
                                        <p:cTn id="22" dur="500"/>
                                        <p:tgtEl>
                                          <p:spTgt spid="5530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311"/>
                                        </p:tgtEl>
                                        <p:attrNameLst>
                                          <p:attrName>style.visibility</p:attrName>
                                        </p:attrNameLst>
                                      </p:cBhvr>
                                      <p:to>
                                        <p:strVal val="visible"/>
                                      </p:to>
                                    </p:set>
                                    <p:animEffect transition="in" filter="blinds(horizontal)">
                                      <p:cBhvr>
                                        <p:cTn id="27" dur="500"/>
                                        <p:tgtEl>
                                          <p:spTgt spid="553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312"/>
                                        </p:tgtEl>
                                        <p:attrNameLst>
                                          <p:attrName>style.visibility</p:attrName>
                                        </p:attrNameLst>
                                      </p:cBhvr>
                                      <p:to>
                                        <p:strVal val="visible"/>
                                      </p:to>
                                    </p:set>
                                    <p:animEffect transition="in" filter="blinds(horizontal)">
                                      <p:cBhvr>
                                        <p:cTn id="32" dur="500"/>
                                        <p:tgtEl>
                                          <p:spTgt spid="55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4" grpId="0"/>
      <p:bldP spid="591878" grpId="0" bldLvl="2" uiExpand="1" build="p"/>
      <p:bldP spid="5530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4" name="Rectangle 5"/>
          <p:cNvSpPr/>
          <p:nvPr/>
        </p:nvSpPr>
        <p:spPr>
          <a:xfrm>
            <a:off x="0" y="0"/>
            <a:ext cx="9144000" cy="6858000"/>
          </a:xfrm>
          <a:prstGeom prst="rect">
            <a:avLst/>
          </a:prstGeom>
          <a:solidFill>
            <a:schemeClr val="bg1"/>
          </a:solidFill>
          <a:ln w="25400">
            <a:noFill/>
          </a:ln>
        </p:spPr>
        <p:txBody>
          <a:bodyPr wrap="none" anchor="ctr"/>
          <a:p>
            <a:endParaRPr lang="zh-CN" altLang="en-US" dirty="0">
              <a:latin typeface="Arial" panose="020B0604020202020204" pitchFamily="34" charset="0"/>
            </a:endParaRPr>
          </a:p>
        </p:txBody>
      </p:sp>
      <p:sp>
        <p:nvSpPr>
          <p:cNvPr id="592899" name="Rectangle 3"/>
          <p:cNvSpPr>
            <a:spLocks noGrp="1"/>
          </p:cNvSpPr>
          <p:nvPr>
            <p:ph idx="1"/>
          </p:nvPr>
        </p:nvSpPr>
        <p:spPr>
          <a:xfrm>
            <a:off x="0" y="115888"/>
            <a:ext cx="9144000" cy="2233612"/>
          </a:xfrm>
        </p:spPr>
        <p:txBody>
          <a:bodyPr vert="horz" wrap="square" lIns="91440" tIns="45720" rIns="91440" bIns="45720" anchor="t"/>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A→B and B→C</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and </a:t>
            </a:r>
            <a:r>
              <a:rPr lang="en-US" altLang="zh-CN" dirty="0">
                <a:latin typeface="Arial" panose="020B0604020202020204" pitchFamily="34" charset="0"/>
              </a:rPr>
              <a:t>Transitivity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en-US" altLang="zh-CN" dirty="0">
              <a:solidFill>
                <a:schemeClr val="accent2"/>
              </a:solidFill>
              <a:latin typeface="Arial" panose="020B0604020202020204" pitchFamily="34" charset="0"/>
            </a:endParaRPr>
          </a:p>
          <a:p>
            <a:pPr lvl="2" eaLnBrk="1" hangingPunct="1">
              <a:buNone/>
            </a:pPr>
            <a:r>
              <a:rPr lang="en-US" altLang="zh-CN">
                <a:solidFill>
                  <a:schemeClr val="tx1"/>
                </a:solidFill>
                <a:latin typeface="Arial" panose="020B0604020202020204" pitchFamily="34" charset="0"/>
              </a:rPr>
              <a:t>A</a:t>
            </a:r>
            <a:r>
              <a:rPr lang="en-US" altLang="zh-CN" dirty="0">
                <a:solidFill>
                  <a:schemeClr val="tx1"/>
                </a:solidFill>
                <a:latin typeface="Arial" panose="020B0604020202020204" pitchFamily="34" charset="0"/>
              </a:rPr>
              <a:t>→C ∈ F</a:t>
            </a:r>
            <a:r>
              <a:rPr lang="en-US" altLang="zh-CN" baseline="30000" dirty="0">
                <a:solidFill>
                  <a:schemeClr val="tx1"/>
                </a:solidFill>
                <a:latin typeface="Arial" panose="020B0604020202020204" pitchFamily="34" charset="0"/>
              </a:rPr>
              <a:t>+</a:t>
            </a:r>
            <a:endParaRPr lang="en-US" altLang="zh-CN" baseline="30000">
              <a:solidFill>
                <a:schemeClr val="tx1"/>
              </a:solidFill>
              <a:latin typeface="Arial" panose="020B0604020202020204" pitchFamily="34" charset="0"/>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A→B and A→C</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and </a:t>
            </a:r>
            <a:r>
              <a:rPr lang="en-US" altLang="zh-CN" dirty="0">
                <a:latin typeface="Arial" panose="020B0604020202020204" pitchFamily="34" charset="0"/>
              </a:rPr>
              <a:t>Union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en-US" altLang="zh-CN" dirty="0">
              <a:solidFill>
                <a:schemeClr val="accent2"/>
              </a:solidFill>
              <a:latin typeface="Arial" panose="020B0604020202020204" pitchFamily="34" charset="0"/>
            </a:endParaRPr>
          </a:p>
          <a:p>
            <a:pPr lvl="2" eaLnBrk="1" hangingPunct="1">
              <a:buNone/>
            </a:pPr>
            <a:r>
              <a:rPr lang="en-US" altLang="zh-CN">
                <a:solidFill>
                  <a:schemeClr val="tx1"/>
                </a:solidFill>
                <a:latin typeface="Arial" panose="020B0604020202020204" pitchFamily="34" charset="0"/>
              </a:rPr>
              <a:t>A</a:t>
            </a:r>
            <a:r>
              <a:rPr lang="en-US" altLang="zh-CN" dirty="0">
                <a:solidFill>
                  <a:schemeClr val="tx1"/>
                </a:solidFill>
                <a:latin typeface="Arial" panose="020B0604020202020204" pitchFamily="34" charset="0"/>
              </a:rPr>
              <a:t>→BC ∈ F</a:t>
            </a:r>
            <a:r>
              <a:rPr lang="en-US" altLang="zh-CN" baseline="30000" dirty="0">
                <a:solidFill>
                  <a:schemeClr val="tx1"/>
                </a:solidFill>
                <a:latin typeface="Arial" panose="020B0604020202020204" pitchFamily="34" charset="0"/>
              </a:rPr>
              <a:t>+</a:t>
            </a:r>
            <a:endParaRPr lang="en-US" altLang="zh-CN" baseline="30000">
              <a:solidFill>
                <a:schemeClr val="tx1"/>
              </a:solidFill>
              <a:latin typeface="Arial" panose="020B0604020202020204" pitchFamily="34" charset="0"/>
            </a:endParaRPr>
          </a:p>
        </p:txBody>
      </p:sp>
      <p:sp>
        <p:nvSpPr>
          <p:cNvPr id="56327" name="Rectangle 4"/>
          <p:cNvSpPr/>
          <p:nvPr/>
        </p:nvSpPr>
        <p:spPr>
          <a:xfrm>
            <a:off x="0" y="2565400"/>
            <a:ext cx="9144000" cy="4292600"/>
          </a:xfrm>
          <a:prstGeom prst="rect">
            <a:avLst/>
          </a:prstGeom>
          <a:noFill/>
          <a:ln w="9525">
            <a:noFill/>
          </a:ln>
        </p:spPr>
        <p:txBody>
          <a:bodyPr/>
          <a:p>
            <a:pPr marL="457200" indent="-457200">
              <a:buFont typeface="Wingdings" panose="05000000000000000000" charset="0"/>
              <a:buChar char=""/>
            </a:pPr>
            <a:r>
              <a:rPr lang="en-US" altLang="zh-CN" sz="2800" b="1" dirty="0">
                <a:solidFill>
                  <a:schemeClr val="accent2"/>
                </a:solidFill>
                <a:latin typeface="Arial" panose="020B0604020202020204" pitchFamily="34" charset="0"/>
              </a:rPr>
              <a:t>By A→B</a:t>
            </a:r>
            <a:r>
              <a:rPr lang="zh-CN" altLang="en-US" sz="2800" b="1" dirty="0">
                <a:solidFill>
                  <a:schemeClr val="accent2"/>
                </a:solidFill>
                <a:latin typeface="Arial" panose="020B0604020202020204" pitchFamily="34" charset="0"/>
              </a:rPr>
              <a:t> </a:t>
            </a:r>
            <a:r>
              <a:rPr lang="en-US" altLang="zh-CN" sz="2800" b="1" dirty="0">
                <a:solidFill>
                  <a:schemeClr val="accent2"/>
                </a:solidFill>
                <a:latin typeface="Arial" panose="020B0604020202020204" pitchFamily="34" charset="0"/>
              </a:rPr>
              <a:t>and </a:t>
            </a:r>
            <a:r>
              <a:rPr lang="en-US" altLang="zh-CN" sz="2800" b="1" dirty="0">
                <a:solidFill>
                  <a:srgbClr val="FF0000"/>
                </a:solidFill>
                <a:latin typeface="Arial" panose="020B0604020202020204" pitchFamily="34" charset="0"/>
              </a:rPr>
              <a:t>Augmentation rule </a:t>
            </a:r>
            <a:r>
              <a:rPr lang="en-US" altLang="zh-CN" sz="2800" b="1" dirty="0">
                <a:solidFill>
                  <a:srgbClr val="0000FF"/>
                </a:solidFill>
                <a:latin typeface="Arial" panose="020B0604020202020204" pitchFamily="34" charset="0"/>
              </a:rPr>
              <a:t>we have:</a:t>
            </a:r>
            <a:endParaRPr lang="en-US" altLang="zh-CN" sz="2800" b="1" dirty="0">
              <a:solidFill>
                <a:srgbClr val="0000FF"/>
              </a:solidFill>
              <a:latin typeface="Arial" panose="020B0604020202020204" pitchFamily="34" charset="0"/>
            </a:endParaRPr>
          </a:p>
          <a:p>
            <a:pPr marL="1143000" lvl="2" indent="-228600" eaLnBrk="1" hangingPunct="1">
              <a:buNone/>
            </a:pPr>
            <a:r>
              <a:rPr lang="en-US" altLang="zh-CN" sz="2800" b="1">
                <a:latin typeface="Arial" panose="020B0604020202020204" pitchFamily="34" charset="0"/>
              </a:rPr>
              <a:t>A</a:t>
            </a:r>
            <a:r>
              <a:rPr lang="en-US" altLang="zh-CN" sz="2800" b="1" dirty="0">
                <a:latin typeface="Arial" panose="020B0604020202020204" pitchFamily="34" charset="0"/>
              </a:rPr>
              <a:t>→AB∈F</a:t>
            </a:r>
            <a:r>
              <a:rPr lang="en-US" altLang="zh-CN" sz="2800" b="1" baseline="30000" dirty="0">
                <a:latin typeface="Arial" panose="020B0604020202020204" pitchFamily="34" charset="0"/>
              </a:rPr>
              <a:t>+</a:t>
            </a:r>
            <a:r>
              <a:rPr lang="en-US" altLang="zh-CN" sz="2800" b="1" dirty="0">
                <a:latin typeface="Arial" panose="020B0604020202020204" pitchFamily="34" charset="0"/>
              </a:rPr>
              <a:t>,  AC→BC∈F</a:t>
            </a:r>
            <a:r>
              <a:rPr lang="en-US" altLang="zh-CN" sz="2800" b="1" baseline="30000" dirty="0">
                <a:latin typeface="Arial" panose="020B0604020202020204" pitchFamily="34" charset="0"/>
              </a:rPr>
              <a:t>+</a:t>
            </a:r>
            <a:r>
              <a:rPr lang="en-US" altLang="zh-CN" sz="2800" b="1" dirty="0">
                <a:latin typeface="Arial" panose="020B0604020202020204" pitchFamily="34" charset="0"/>
              </a:rPr>
              <a:t>,  AC→ABC∈F</a:t>
            </a:r>
            <a:r>
              <a:rPr lang="en-US" altLang="zh-CN" sz="2800" b="1" baseline="30000" dirty="0">
                <a:latin typeface="Arial" panose="020B0604020202020204" pitchFamily="34" charset="0"/>
              </a:rPr>
              <a:t>+</a:t>
            </a:r>
            <a:endParaRPr lang="en-US" altLang="zh-CN" sz="2800" b="1" baseline="30000">
              <a:latin typeface="Arial" panose="020B0604020202020204" pitchFamily="34" charset="0"/>
            </a:endParaRPr>
          </a:p>
          <a:p>
            <a:pPr marL="457200" indent="-457200">
              <a:buFont typeface="Wingdings" panose="05000000000000000000" charset="0"/>
              <a:buChar char=""/>
            </a:pPr>
            <a:r>
              <a:rPr lang="en-US" altLang="zh-CN" sz="2800" b="1" dirty="0">
                <a:solidFill>
                  <a:schemeClr val="accent2"/>
                </a:solidFill>
                <a:latin typeface="Arial" panose="020B0604020202020204" pitchFamily="34" charset="0"/>
              </a:rPr>
              <a:t>By B→C and </a:t>
            </a:r>
            <a:r>
              <a:rPr lang="en-US" altLang="zh-CN" sz="2800" b="1" dirty="0">
                <a:solidFill>
                  <a:srgbClr val="FF0000"/>
                </a:solidFill>
                <a:latin typeface="Arial" panose="020B0604020202020204" pitchFamily="34" charset="0"/>
              </a:rPr>
              <a:t>Augmentation rule </a:t>
            </a:r>
            <a:r>
              <a:rPr lang="en-US" altLang="zh-CN" sz="2800" b="1" dirty="0">
                <a:solidFill>
                  <a:srgbClr val="0000FF"/>
                </a:solidFill>
                <a:latin typeface="Arial" panose="020B0604020202020204" pitchFamily="34" charset="0"/>
              </a:rPr>
              <a:t>we have:</a:t>
            </a:r>
            <a:endParaRPr lang="zh-CN" altLang="en-US" sz="2800" b="1" dirty="0">
              <a:solidFill>
                <a:srgbClr val="0000FF"/>
              </a:solidFill>
              <a:latin typeface="Arial" panose="020B0604020202020204" pitchFamily="34" charset="0"/>
            </a:endParaRPr>
          </a:p>
          <a:p>
            <a:pPr marL="1143000" lvl="2" indent="-228600" eaLnBrk="1" hangingPunct="1">
              <a:buNone/>
            </a:pPr>
            <a:r>
              <a:rPr lang="en-US" altLang="zh-CN" sz="2800" b="1">
                <a:latin typeface="Arial" panose="020B0604020202020204" pitchFamily="34" charset="0"/>
              </a:rPr>
              <a:t>AB</a:t>
            </a:r>
            <a:r>
              <a:rPr lang="en-US" altLang="zh-CN" sz="2800" b="1" dirty="0">
                <a:latin typeface="Arial" panose="020B0604020202020204" pitchFamily="34" charset="0"/>
              </a:rPr>
              <a:t>→AC∈F</a:t>
            </a:r>
            <a:r>
              <a:rPr lang="en-US" altLang="zh-CN" sz="2800" b="1" baseline="30000" dirty="0">
                <a:latin typeface="Arial" panose="020B0604020202020204" pitchFamily="34" charset="0"/>
              </a:rPr>
              <a:t>+</a:t>
            </a:r>
            <a:r>
              <a:rPr lang="en-US" altLang="zh-CN" sz="2800" b="1" dirty="0">
                <a:latin typeface="Arial" panose="020B0604020202020204" pitchFamily="34" charset="0"/>
              </a:rPr>
              <a:t>, </a:t>
            </a:r>
            <a:r>
              <a:rPr lang="en-US" altLang="zh-CN" sz="2800" b="1">
                <a:latin typeface="Arial" panose="020B0604020202020204" pitchFamily="34" charset="0"/>
              </a:rPr>
              <a:t> B</a:t>
            </a:r>
            <a:r>
              <a:rPr lang="en-US" altLang="zh-CN" sz="2800" b="1" dirty="0">
                <a:latin typeface="Arial" panose="020B0604020202020204" pitchFamily="34" charset="0"/>
              </a:rPr>
              <a:t>→BC∈F</a:t>
            </a:r>
            <a:r>
              <a:rPr lang="en-US" altLang="zh-CN" sz="2800" b="1" baseline="30000" dirty="0">
                <a:latin typeface="Arial" panose="020B0604020202020204" pitchFamily="34" charset="0"/>
              </a:rPr>
              <a:t>+</a:t>
            </a:r>
            <a:r>
              <a:rPr lang="en-US" altLang="zh-CN" sz="2800" b="1" dirty="0">
                <a:latin typeface="Arial" panose="020B0604020202020204" pitchFamily="34" charset="0"/>
              </a:rPr>
              <a:t>, </a:t>
            </a:r>
            <a:r>
              <a:rPr lang="en-US" altLang="zh-CN" sz="2800" b="1">
                <a:latin typeface="Arial" panose="020B0604020202020204" pitchFamily="34" charset="0"/>
              </a:rPr>
              <a:t> AB</a:t>
            </a:r>
            <a:r>
              <a:rPr lang="en-US" altLang="zh-CN" sz="2800" b="1" dirty="0">
                <a:latin typeface="Arial" panose="020B0604020202020204" pitchFamily="34" charset="0"/>
              </a:rPr>
              <a:t>→ABC∈F</a:t>
            </a:r>
            <a:r>
              <a:rPr lang="en-US" altLang="zh-CN" sz="2800" b="1" baseline="30000" dirty="0">
                <a:latin typeface="Arial" panose="020B0604020202020204" pitchFamily="34" charset="0"/>
              </a:rPr>
              <a:t>+</a:t>
            </a:r>
            <a:endParaRPr lang="en-US" altLang="zh-CN" sz="2800" b="1" baseline="30000">
              <a:latin typeface="Arial" panose="020B0604020202020204" pitchFamily="34" charset="0"/>
            </a:endParaRPr>
          </a:p>
          <a:p>
            <a:pPr marL="457200" indent="-457200">
              <a:buFont typeface="Wingdings" panose="05000000000000000000" charset="0"/>
              <a:buChar char=""/>
            </a:pPr>
            <a:r>
              <a:rPr lang="en-US" altLang="zh-CN" sz="2800" b="1" dirty="0">
                <a:solidFill>
                  <a:schemeClr val="accent2"/>
                </a:solidFill>
                <a:latin typeface="Arial" panose="020B0604020202020204" pitchFamily="34" charset="0"/>
              </a:rPr>
              <a:t>By A→C and </a:t>
            </a:r>
            <a:r>
              <a:rPr lang="en-US" altLang="zh-CN" sz="2800" b="1" dirty="0">
                <a:solidFill>
                  <a:srgbClr val="FF0000"/>
                </a:solidFill>
                <a:latin typeface="Arial" panose="020B0604020202020204" pitchFamily="34" charset="0"/>
              </a:rPr>
              <a:t>Augmentation rule </a:t>
            </a:r>
            <a:r>
              <a:rPr lang="en-US" altLang="zh-CN" sz="2800" b="1" dirty="0">
                <a:solidFill>
                  <a:srgbClr val="0000FF"/>
                </a:solidFill>
                <a:latin typeface="Arial" panose="020B0604020202020204" pitchFamily="34" charset="0"/>
              </a:rPr>
              <a:t>we have:</a:t>
            </a:r>
            <a:endParaRPr lang="zh-CN" altLang="en-US" sz="2800" b="1" dirty="0">
              <a:solidFill>
                <a:srgbClr val="0000FF"/>
              </a:solidFill>
              <a:latin typeface="Arial" panose="020B0604020202020204" pitchFamily="34" charset="0"/>
            </a:endParaRPr>
          </a:p>
          <a:p>
            <a:pPr marL="1143000" lvl="2" indent="-228600" eaLnBrk="1" hangingPunct="1">
              <a:buNone/>
            </a:pPr>
            <a:r>
              <a:rPr lang="en-US" altLang="zh-CN" sz="2800" b="1">
                <a:latin typeface="Arial" panose="020B0604020202020204" pitchFamily="34" charset="0"/>
              </a:rPr>
              <a:t>A</a:t>
            </a:r>
            <a:r>
              <a:rPr lang="en-US" altLang="zh-CN" sz="2800" b="1" dirty="0">
                <a:latin typeface="Arial" panose="020B0604020202020204" pitchFamily="34" charset="0"/>
              </a:rPr>
              <a:t>→AC∈F</a:t>
            </a:r>
            <a:r>
              <a:rPr lang="en-US" altLang="zh-CN" sz="2800" b="1" baseline="30000" dirty="0">
                <a:latin typeface="Arial" panose="020B0604020202020204" pitchFamily="34" charset="0"/>
              </a:rPr>
              <a:t>+</a:t>
            </a:r>
            <a:r>
              <a:rPr lang="en-US" altLang="zh-CN" sz="2800" b="1" dirty="0">
                <a:latin typeface="Arial" panose="020B0604020202020204" pitchFamily="34" charset="0"/>
              </a:rPr>
              <a:t>, </a:t>
            </a:r>
            <a:r>
              <a:rPr lang="en-US" altLang="zh-CN" sz="2800" b="1">
                <a:latin typeface="Arial" panose="020B0604020202020204" pitchFamily="34" charset="0"/>
              </a:rPr>
              <a:t> AB</a:t>
            </a:r>
            <a:r>
              <a:rPr lang="en-US" altLang="zh-CN" sz="2800" b="1" dirty="0">
                <a:latin typeface="Arial" panose="020B0604020202020204" pitchFamily="34" charset="0"/>
              </a:rPr>
              <a:t>→BC∈F</a:t>
            </a:r>
            <a:r>
              <a:rPr lang="en-US" altLang="zh-CN" sz="2800" b="1" baseline="30000" dirty="0">
                <a:latin typeface="Arial" panose="020B0604020202020204" pitchFamily="34" charset="0"/>
              </a:rPr>
              <a:t>+</a:t>
            </a:r>
            <a:endParaRPr lang="en-US" altLang="zh-CN" sz="2800" b="1" baseline="30000">
              <a:latin typeface="Arial" panose="020B0604020202020204" pitchFamily="34" charset="0"/>
            </a:endParaRPr>
          </a:p>
          <a:p>
            <a:pPr marL="457200" indent="-457200">
              <a:buFont typeface="Wingdings" panose="05000000000000000000" charset="0"/>
              <a:buChar char=""/>
            </a:pPr>
            <a:r>
              <a:rPr lang="en-US" altLang="zh-CN" sz="2800" b="1" dirty="0">
                <a:solidFill>
                  <a:schemeClr val="accent2"/>
                </a:solidFill>
                <a:latin typeface="Arial" panose="020B0604020202020204" pitchFamily="34" charset="0"/>
              </a:rPr>
              <a:t>By A→BC and </a:t>
            </a:r>
            <a:r>
              <a:rPr lang="en-US" altLang="zh-CN" sz="2800" b="1" dirty="0">
                <a:solidFill>
                  <a:srgbClr val="FF0000"/>
                </a:solidFill>
                <a:latin typeface="Arial" panose="020B0604020202020204" pitchFamily="34" charset="0"/>
              </a:rPr>
              <a:t>Augmentation rule </a:t>
            </a:r>
            <a:r>
              <a:rPr lang="en-US" altLang="zh-CN" sz="2800" b="1" dirty="0">
                <a:solidFill>
                  <a:srgbClr val="0000FF"/>
                </a:solidFill>
                <a:latin typeface="Arial" panose="020B0604020202020204" pitchFamily="34" charset="0"/>
              </a:rPr>
              <a:t>we have:</a:t>
            </a:r>
            <a:endParaRPr lang="zh-CN" altLang="en-US" sz="2800" b="1" dirty="0">
              <a:solidFill>
                <a:srgbClr val="0000FF"/>
              </a:solidFill>
              <a:latin typeface="Arial" panose="020B0604020202020204" pitchFamily="34" charset="0"/>
            </a:endParaRPr>
          </a:p>
          <a:p>
            <a:pPr marL="1143000" lvl="2" indent="-228600" eaLnBrk="1" hangingPunct="1">
              <a:buNone/>
            </a:pPr>
            <a:r>
              <a:rPr lang="en-US" altLang="zh-CN" sz="2800" b="1">
                <a:latin typeface="Arial" panose="020B0604020202020204" pitchFamily="34" charset="0"/>
              </a:rPr>
              <a:t>A</a:t>
            </a:r>
            <a:r>
              <a:rPr lang="en-US" altLang="zh-CN" sz="2800" b="1" dirty="0">
                <a:latin typeface="Arial" panose="020B0604020202020204" pitchFamily="34" charset="0"/>
              </a:rPr>
              <a:t>→ABC∈F</a:t>
            </a:r>
            <a:r>
              <a:rPr lang="en-US" altLang="zh-CN" sz="2800" b="1" baseline="30000" dirty="0">
                <a:latin typeface="Arial" panose="020B0604020202020204" pitchFamily="34" charset="0"/>
              </a:rPr>
              <a:t>+</a:t>
            </a:r>
            <a:endParaRPr lang="zh-CN" altLang="en-US" sz="2800" b="1" baseline="30000" dirty="0">
              <a:latin typeface="Arial" panose="020B0604020202020204" pitchFamily="34" charset="0"/>
            </a:endParaRPr>
          </a:p>
        </p:txBody>
      </p:sp>
      <p:sp>
        <p:nvSpPr>
          <p:cNvPr id="56328" name="Line 7"/>
          <p:cNvSpPr/>
          <p:nvPr/>
        </p:nvSpPr>
        <p:spPr>
          <a:xfrm>
            <a:off x="0" y="2492375"/>
            <a:ext cx="9144000" cy="0"/>
          </a:xfrm>
          <a:prstGeom prst="line">
            <a:avLst/>
          </a:prstGeom>
          <a:ln w="25400" cap="flat" cmpd="sng">
            <a:solidFill>
              <a:schemeClr val="tx1"/>
            </a:solidFill>
            <a:prstDash val="solid"/>
            <a:headEnd type="none" w="med" len="med"/>
            <a:tailEnd type="none" w="med" len="med"/>
          </a:ln>
        </p:spPr>
      </p:sp>
      <p:sp>
        <p:nvSpPr>
          <p:cNvPr id="124934" name="Text Box 4"/>
          <p:cNvSpPr txBox="1"/>
          <p:nvPr/>
        </p:nvSpPr>
        <p:spPr>
          <a:xfrm>
            <a:off x="6622733" y="6447155"/>
            <a:ext cx="2449512" cy="398780"/>
          </a:xfrm>
          <a:prstGeom prst="rect">
            <a:avLst/>
          </a:prstGeom>
          <a:noFill/>
          <a:ln w="9525">
            <a:noFill/>
          </a:ln>
        </p:spPr>
        <p:txBody>
          <a:bodyPr anchor="t">
            <a:spAutoFit/>
          </a:bodyPr>
          <a:p>
            <a:pPr lvl="0" algn="ctr">
              <a:spcBef>
                <a:spcPct val="50000"/>
              </a:spcBef>
            </a:pPr>
            <a:r>
              <a:rPr lang="en-US" altLang="x-none" sz="2000" b="1" i="1" u="sng" dirty="0">
                <a:latin typeface="Arial" panose="020B0604020202020204" pitchFamily="34" charset="0"/>
                <a:ea typeface="宋体" panose="02010600030101010101" pitchFamily="2" charset="-122"/>
              </a:rPr>
              <a:t>(Another Example)</a:t>
            </a:r>
            <a:endParaRPr lang="en-US" altLang="x-none" sz="2000" b="1" i="1" u="sng"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2899">
                                            <p:txEl>
                                              <p:charRg st="0" end="46"/>
                                            </p:txEl>
                                          </p:spTgt>
                                        </p:tgtEl>
                                        <p:attrNameLst>
                                          <p:attrName>style.visibility</p:attrName>
                                        </p:attrNameLst>
                                      </p:cBhvr>
                                      <p:to>
                                        <p:strVal val="visible"/>
                                      </p:to>
                                    </p:set>
                                    <p:animEffect transition="in" filter="blinds(horizontal)">
                                      <p:cBhvr>
                                        <p:cTn id="7" dur="500"/>
                                        <p:tgtEl>
                                          <p:spTgt spid="592899">
                                            <p:txEl>
                                              <p:charRg st="0" end="4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2899">
                                            <p:txEl>
                                              <p:charRg st="46" end="55"/>
                                            </p:txEl>
                                          </p:spTgt>
                                        </p:tgtEl>
                                        <p:attrNameLst>
                                          <p:attrName>style.visibility</p:attrName>
                                        </p:attrNameLst>
                                      </p:cBhvr>
                                      <p:to>
                                        <p:strVal val="visible"/>
                                      </p:to>
                                    </p:set>
                                    <p:animEffect transition="in" filter="blinds(horizontal)">
                                      <p:cBhvr>
                                        <p:cTn id="10" dur="500"/>
                                        <p:tgtEl>
                                          <p:spTgt spid="592899">
                                            <p:txEl>
                                              <p:charRg st="46" end="5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92899">
                                            <p:txEl>
                                              <p:charRg st="55" end="94"/>
                                            </p:txEl>
                                          </p:spTgt>
                                        </p:tgtEl>
                                        <p:attrNameLst>
                                          <p:attrName>style.visibility</p:attrName>
                                        </p:attrNameLst>
                                      </p:cBhvr>
                                      <p:to>
                                        <p:strVal val="visible"/>
                                      </p:to>
                                    </p:set>
                                    <p:animEffect transition="in" filter="blinds(horizontal)">
                                      <p:cBhvr>
                                        <p:cTn id="15" dur="500"/>
                                        <p:tgtEl>
                                          <p:spTgt spid="592899">
                                            <p:txEl>
                                              <p:charRg st="55" end="9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92899">
                                            <p:txEl>
                                              <p:charRg st="94" end="104"/>
                                            </p:txEl>
                                          </p:spTgt>
                                        </p:tgtEl>
                                        <p:attrNameLst>
                                          <p:attrName>style.visibility</p:attrName>
                                        </p:attrNameLst>
                                      </p:cBhvr>
                                      <p:to>
                                        <p:strVal val="visible"/>
                                      </p:to>
                                    </p:set>
                                    <p:animEffect transition="in" filter="blinds(horizontal)">
                                      <p:cBhvr>
                                        <p:cTn id="18" dur="500"/>
                                        <p:tgtEl>
                                          <p:spTgt spid="592899">
                                            <p:txEl>
                                              <p:charRg st="94" end="10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27">
                                            <p:txEl>
                                              <p:charRg st="0" end="38"/>
                                            </p:txEl>
                                          </p:spTgt>
                                        </p:tgtEl>
                                        <p:attrNameLst>
                                          <p:attrName>style.visibility</p:attrName>
                                        </p:attrNameLst>
                                      </p:cBhvr>
                                      <p:to>
                                        <p:strVal val="visible"/>
                                      </p:to>
                                    </p:set>
                                    <p:animEffect transition="in" filter="blinds(horizontal)">
                                      <p:cBhvr>
                                        <p:cTn id="27" dur="500"/>
                                        <p:tgtEl>
                                          <p:spTgt spid="56327">
                                            <p:txEl>
                                              <p:charRg st="0" end="38"/>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6327">
                                            <p:txEl>
                                              <p:charRg st="38" end="69"/>
                                            </p:txEl>
                                          </p:spTgt>
                                        </p:tgtEl>
                                        <p:attrNameLst>
                                          <p:attrName>style.visibility</p:attrName>
                                        </p:attrNameLst>
                                      </p:cBhvr>
                                      <p:to>
                                        <p:strVal val="visible"/>
                                      </p:to>
                                    </p:set>
                                    <p:animEffect transition="in" filter="blinds(horizontal)">
                                      <p:cBhvr>
                                        <p:cTn id="30" dur="500"/>
                                        <p:tgtEl>
                                          <p:spTgt spid="56327">
                                            <p:txEl>
                                              <p:charRg st="38" end="6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6327">
                                            <p:txEl>
                                              <p:charRg st="69" end="107"/>
                                            </p:txEl>
                                          </p:spTgt>
                                        </p:tgtEl>
                                        <p:attrNameLst>
                                          <p:attrName>style.visibility</p:attrName>
                                        </p:attrNameLst>
                                      </p:cBhvr>
                                      <p:to>
                                        <p:strVal val="visible"/>
                                      </p:to>
                                    </p:set>
                                    <p:animEffect transition="in" filter="blinds(horizontal)">
                                      <p:cBhvr>
                                        <p:cTn id="35" dur="500"/>
                                        <p:tgtEl>
                                          <p:spTgt spid="56327">
                                            <p:txEl>
                                              <p:charRg st="69" end="107"/>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56327">
                                            <p:txEl>
                                              <p:charRg st="107" end="138"/>
                                            </p:txEl>
                                          </p:spTgt>
                                        </p:tgtEl>
                                        <p:attrNameLst>
                                          <p:attrName>style.visibility</p:attrName>
                                        </p:attrNameLst>
                                      </p:cBhvr>
                                      <p:to>
                                        <p:strVal val="visible"/>
                                      </p:to>
                                    </p:set>
                                    <p:animEffect transition="in" filter="blinds(horizontal)">
                                      <p:cBhvr>
                                        <p:cTn id="38" dur="500"/>
                                        <p:tgtEl>
                                          <p:spTgt spid="56327">
                                            <p:txEl>
                                              <p:charRg st="107" end="13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6327">
                                            <p:txEl>
                                              <p:charRg st="138" end="176"/>
                                            </p:txEl>
                                          </p:spTgt>
                                        </p:tgtEl>
                                        <p:attrNameLst>
                                          <p:attrName>style.visibility</p:attrName>
                                        </p:attrNameLst>
                                      </p:cBhvr>
                                      <p:to>
                                        <p:strVal val="visible"/>
                                      </p:to>
                                    </p:set>
                                    <p:animEffect transition="in" filter="blinds(horizontal)">
                                      <p:cBhvr>
                                        <p:cTn id="43" dur="500"/>
                                        <p:tgtEl>
                                          <p:spTgt spid="56327">
                                            <p:txEl>
                                              <p:charRg st="138" end="176"/>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6327">
                                            <p:txEl>
                                              <p:charRg st="176" end="195"/>
                                            </p:txEl>
                                          </p:spTgt>
                                        </p:tgtEl>
                                        <p:attrNameLst>
                                          <p:attrName>style.visibility</p:attrName>
                                        </p:attrNameLst>
                                      </p:cBhvr>
                                      <p:to>
                                        <p:strVal val="visible"/>
                                      </p:to>
                                    </p:set>
                                    <p:animEffect transition="in" filter="blinds(horizontal)">
                                      <p:cBhvr>
                                        <p:cTn id="46" dur="500"/>
                                        <p:tgtEl>
                                          <p:spTgt spid="56327">
                                            <p:txEl>
                                              <p:charRg st="176" end="19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6327">
                                            <p:txEl>
                                              <p:charRg st="195" end="234"/>
                                            </p:txEl>
                                          </p:spTgt>
                                        </p:tgtEl>
                                        <p:attrNameLst>
                                          <p:attrName>style.visibility</p:attrName>
                                        </p:attrNameLst>
                                      </p:cBhvr>
                                      <p:to>
                                        <p:strVal val="visible"/>
                                      </p:to>
                                    </p:set>
                                    <p:animEffect transition="in" filter="blinds(horizontal)">
                                      <p:cBhvr>
                                        <p:cTn id="51" dur="500"/>
                                        <p:tgtEl>
                                          <p:spTgt spid="56327">
                                            <p:txEl>
                                              <p:charRg st="195" end="234"/>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56327">
                                            <p:txEl>
                                              <p:charRg st="234" end="243"/>
                                            </p:txEl>
                                          </p:spTgt>
                                        </p:tgtEl>
                                        <p:attrNameLst>
                                          <p:attrName>style.visibility</p:attrName>
                                        </p:attrNameLst>
                                      </p:cBhvr>
                                      <p:to>
                                        <p:strVal val="visible"/>
                                      </p:to>
                                    </p:set>
                                    <p:animEffect transition="in" filter="blinds(horizontal)">
                                      <p:cBhvr>
                                        <p:cTn id="54" dur="500"/>
                                        <p:tgtEl>
                                          <p:spTgt spid="56327">
                                            <p:txEl>
                                              <p:charRg st="234"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ldLvl="2" build="p"/>
      <p:bldP spid="5632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8" name="Rectangle 3"/>
          <p:cNvSpPr>
            <a:spLocks noGrp="1"/>
          </p:cNvSpPr>
          <p:nvPr>
            <p:ph idx="1"/>
          </p:nvPr>
        </p:nvSpPr>
        <p:spPr>
          <a:xfrm>
            <a:off x="0" y="44450"/>
            <a:ext cx="9144000" cy="5562600"/>
          </a:xfrm>
          <a:solidFill>
            <a:schemeClr val="bg1">
              <a:alpha val="100000"/>
            </a:schemeClr>
          </a:solidFill>
        </p:spPr>
        <p:txBody>
          <a:bodyPr vert="horz" wrap="square" lIns="91440" tIns="45720" rIns="91440" bIns="45720" anchor="t"/>
          <a:p>
            <a:pPr eaLnBrk="1" hangingPunct="1">
              <a:buFont typeface="Wingdings" panose="05000000000000000000" pitchFamily="2" charset="2"/>
              <a:buChar char="Ø"/>
            </a:pPr>
            <a:endParaRPr lang="zh-CN" altLang="en-US" dirty="0">
              <a:solidFill>
                <a:schemeClr val="accent2"/>
              </a:solidFill>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AB→B and</a:t>
            </a:r>
            <a:r>
              <a:rPr lang="en-US" altLang="zh-CN">
                <a:solidFill>
                  <a:schemeClr val="accent2"/>
                </a:solidFill>
                <a:latin typeface="Arial" panose="020B0604020202020204" pitchFamily="34" charset="0"/>
              </a:rPr>
              <a:t> B</a:t>
            </a:r>
            <a:r>
              <a:rPr lang="en-US" altLang="zh-CN" dirty="0">
                <a:solidFill>
                  <a:schemeClr val="accent2"/>
                </a:solidFill>
                <a:latin typeface="Arial" panose="020B0604020202020204" pitchFamily="34" charset="0"/>
              </a:rPr>
              <a:t>→C and </a:t>
            </a:r>
            <a:r>
              <a:rPr lang="en-US" altLang="zh-CN" dirty="0">
                <a:latin typeface="Arial" panose="020B0604020202020204" pitchFamily="34" charset="0"/>
              </a:rPr>
              <a:t>Transitivity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zh-CN" altLang="en-US" dirty="0">
              <a:solidFill>
                <a:schemeClr val="accent2"/>
              </a:solidFill>
              <a:latin typeface="Arial" panose="020B0604020202020204" pitchFamily="34" charset="0"/>
            </a:endParaRPr>
          </a:p>
          <a:p>
            <a:pPr lvl="3" eaLnBrk="1" hangingPunct="1">
              <a:buNone/>
            </a:pPr>
            <a:r>
              <a:rPr lang="en-US" altLang="zh-CN">
                <a:latin typeface="Arial" panose="020B0604020202020204" pitchFamily="34" charset="0"/>
              </a:rPr>
              <a:t>AB</a:t>
            </a:r>
            <a:r>
              <a:rPr lang="en-US" altLang="zh-CN" dirty="0">
                <a:latin typeface="Arial" panose="020B0604020202020204" pitchFamily="34" charset="0"/>
              </a:rPr>
              <a:t>→C ∈ F</a:t>
            </a:r>
            <a:r>
              <a:rPr lang="en-US" altLang="zh-CN" baseline="30000" dirty="0">
                <a:latin typeface="Arial" panose="020B0604020202020204" pitchFamily="34" charset="0"/>
              </a:rPr>
              <a:t>+</a:t>
            </a:r>
            <a:endParaRPr lang="en-US" altLang="zh-CN" baseline="30000">
              <a:latin typeface="Arial" panose="020B0604020202020204" pitchFamily="34" charset="0"/>
            </a:endParaRPr>
          </a:p>
          <a:p>
            <a:pPr lvl="3" eaLnBrk="1" hangingPunct="1">
              <a:buNone/>
            </a:pPr>
            <a:endParaRPr lang="en-US" altLang="zh-CN" sz="1400">
              <a:latin typeface="Arial" panose="020B0604020202020204" pitchFamily="34" charset="0"/>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AC→A and A→B and </a:t>
            </a:r>
            <a:r>
              <a:rPr lang="en-US" altLang="zh-CN" dirty="0">
                <a:latin typeface="Arial" panose="020B0604020202020204" pitchFamily="34" charset="0"/>
              </a:rPr>
              <a:t>Transitivity Rule</a:t>
            </a:r>
            <a:r>
              <a:rPr lang="zh-CN" altLang="en-US" dirty="0">
                <a:solidFill>
                  <a:schemeClr val="accent2"/>
                </a:solidFill>
                <a:latin typeface="Arial" panose="020B0604020202020204" pitchFamily="34" charset="0"/>
              </a:rPr>
              <a:t> </a:t>
            </a:r>
            <a:r>
              <a:rPr lang="en-US" altLang="zh-CN" dirty="0">
                <a:solidFill>
                  <a:schemeClr val="accent2"/>
                </a:solidFill>
                <a:latin typeface="Arial" panose="020B0604020202020204" pitchFamily="34" charset="0"/>
              </a:rPr>
              <a:t>we have:</a:t>
            </a:r>
            <a:endParaRPr lang="zh-CN" altLang="en-US" dirty="0">
              <a:solidFill>
                <a:schemeClr val="accent2"/>
              </a:solidFill>
              <a:latin typeface="Arial" panose="020B0604020202020204" pitchFamily="34" charset="0"/>
            </a:endParaRPr>
          </a:p>
          <a:p>
            <a:pPr lvl="3" eaLnBrk="1" hangingPunct="1">
              <a:buNone/>
            </a:pPr>
            <a:r>
              <a:rPr lang="en-US" altLang="zh-CN">
                <a:latin typeface="Arial" panose="020B0604020202020204" pitchFamily="34" charset="0"/>
              </a:rPr>
              <a:t>AC</a:t>
            </a:r>
            <a:r>
              <a:rPr lang="en-US" altLang="zh-CN" dirty="0">
                <a:latin typeface="Arial" panose="020B0604020202020204" pitchFamily="34" charset="0"/>
              </a:rPr>
              <a:t>→B ∈ F</a:t>
            </a:r>
            <a:r>
              <a:rPr lang="en-US" altLang="zh-CN" baseline="30000" dirty="0">
                <a:latin typeface="Arial" panose="020B0604020202020204" pitchFamily="34" charset="0"/>
              </a:rPr>
              <a:t>+</a:t>
            </a:r>
            <a:endParaRPr lang="en-US" altLang="zh-CN" baseline="30000">
              <a:latin typeface="Arial" panose="020B0604020202020204" pitchFamily="34" charset="0"/>
            </a:endParaRPr>
          </a:p>
          <a:p>
            <a:pPr lvl="3" eaLnBrk="1" hangingPunct="1">
              <a:buNone/>
            </a:pPr>
            <a:endParaRPr lang="en-US" altLang="zh-CN" sz="1400">
              <a:latin typeface="Arial" panose="020B0604020202020204" pitchFamily="34" charset="0"/>
            </a:endParaRPr>
          </a:p>
          <a:p>
            <a:pPr eaLnBrk="1" hangingPunct="1">
              <a:buFont typeface="Wingdings" panose="05000000000000000000" pitchFamily="2" charset="2"/>
              <a:buChar char="Ø"/>
            </a:pPr>
            <a:r>
              <a:rPr lang="en-US" altLang="zh-CN" dirty="0">
                <a:solidFill>
                  <a:schemeClr val="accent2"/>
                </a:solidFill>
                <a:latin typeface="Arial" panose="020B0604020202020204" pitchFamily="34" charset="0"/>
              </a:rPr>
              <a:t>By AC→B and </a:t>
            </a:r>
            <a:r>
              <a:rPr lang="en-US" altLang="zh-CN" dirty="0">
                <a:latin typeface="Arial" panose="020B0604020202020204" pitchFamily="34" charset="0"/>
              </a:rPr>
              <a:t>Augmentation rule </a:t>
            </a:r>
            <a:r>
              <a:rPr lang="en-US" altLang="zh-CN" dirty="0">
                <a:solidFill>
                  <a:srgbClr val="0000FF"/>
                </a:solidFill>
                <a:latin typeface="Arial" panose="020B0604020202020204" pitchFamily="34" charset="0"/>
              </a:rPr>
              <a:t>we have:</a:t>
            </a:r>
            <a:endParaRPr lang="zh-CN" altLang="en-US" dirty="0">
              <a:solidFill>
                <a:schemeClr val="accent2"/>
              </a:solidFill>
              <a:latin typeface="Arial" panose="020B0604020202020204" pitchFamily="34" charset="0"/>
            </a:endParaRPr>
          </a:p>
          <a:p>
            <a:pPr lvl="3" eaLnBrk="1" hangingPunct="1">
              <a:buNone/>
            </a:pPr>
            <a:r>
              <a:rPr lang="en-US" altLang="zh-CN">
                <a:latin typeface="Arial" panose="020B0604020202020204" pitchFamily="34" charset="0"/>
              </a:rPr>
              <a:t>AC</a:t>
            </a:r>
            <a:r>
              <a:rPr lang="en-US" altLang="zh-CN" dirty="0">
                <a:latin typeface="Arial" panose="020B0604020202020204" pitchFamily="34" charset="0"/>
              </a:rPr>
              <a:t>→AB ∈ F</a:t>
            </a:r>
            <a:r>
              <a:rPr lang="en-US" altLang="zh-CN" baseline="30000" dirty="0">
                <a:latin typeface="Arial" panose="020B0604020202020204" pitchFamily="34" charset="0"/>
              </a:rPr>
              <a:t>+</a:t>
            </a:r>
            <a:endParaRPr lang="zh-CN" altLang="en-US" baseline="30000" dirty="0">
              <a:latin typeface="Arial" panose="020B0604020202020204" pitchFamily="34" charset="0"/>
            </a:endParaRPr>
          </a:p>
        </p:txBody>
      </p:sp>
      <p:sp>
        <p:nvSpPr>
          <p:cNvPr id="124934" name="Text Box 4"/>
          <p:cNvSpPr txBox="1"/>
          <p:nvPr/>
        </p:nvSpPr>
        <p:spPr>
          <a:xfrm>
            <a:off x="6622733" y="6447155"/>
            <a:ext cx="2449512" cy="398780"/>
          </a:xfrm>
          <a:prstGeom prst="rect">
            <a:avLst/>
          </a:prstGeom>
          <a:noFill/>
          <a:ln w="9525">
            <a:noFill/>
          </a:ln>
        </p:spPr>
        <p:txBody>
          <a:bodyPr anchor="t">
            <a:spAutoFit/>
          </a:bodyPr>
          <a:p>
            <a:pPr lvl="0" algn="ctr">
              <a:spcBef>
                <a:spcPct val="50000"/>
              </a:spcBef>
            </a:pPr>
            <a:r>
              <a:rPr lang="en-US" altLang="x-none" sz="2000" b="1" i="1" u="sng" dirty="0">
                <a:latin typeface="Arial" panose="020B0604020202020204" pitchFamily="34" charset="0"/>
                <a:ea typeface="宋体" panose="02010600030101010101" pitchFamily="2" charset="-122"/>
              </a:rPr>
              <a:t>(Another Example)</a:t>
            </a:r>
            <a:endParaRPr lang="en-US" altLang="x-none" sz="2000" b="1" i="1" u="sng" dirty="0">
              <a:latin typeface="Arial" panose="020B060402020202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4" name="Rectangle 3"/>
          <p:cNvSpPr>
            <a:spLocks noGrp="1"/>
          </p:cNvSpPr>
          <p:nvPr>
            <p:ph type="body"/>
          </p:nvPr>
        </p:nvSpPr>
        <p:spPr>
          <a:xfrm>
            <a:off x="0" y="0"/>
            <a:ext cx="9144000" cy="6858000"/>
          </a:xfrm>
          <a:solidFill>
            <a:schemeClr val="bg1">
              <a:alpha val="100000"/>
            </a:schemeClr>
          </a:solidFill>
        </p:spPr>
        <p:txBody>
          <a:bodyPr vert="horz" wrap="square" lIns="91440" tIns="45720" rIns="91440" bIns="45720" anchor="t"/>
          <a:p>
            <a:pPr eaLnBrk="1" hangingPunct="1">
              <a:lnSpc>
                <a:spcPct val="100000"/>
              </a:lnSpc>
              <a:spcBef>
                <a:spcPct val="10000"/>
              </a:spcBef>
            </a:pPr>
            <a:r>
              <a:rPr lang="en-US" altLang="zh-CN" dirty="0">
                <a:solidFill>
                  <a:schemeClr val="accent2"/>
                </a:solidFill>
                <a:latin typeface="Arial" panose="020B0604020202020204" pitchFamily="34" charset="0"/>
              </a:rPr>
              <a:t> F</a:t>
            </a:r>
            <a:r>
              <a:rPr lang="en-US" altLang="zh-CN">
                <a:solidFill>
                  <a:schemeClr val="accent2"/>
                </a:solidFill>
                <a:latin typeface="Arial" panose="020B0604020202020204" pitchFamily="34" charset="0"/>
              </a:rPr>
              <a:t> = { A→B, B→C </a:t>
            </a:r>
            <a:r>
              <a:rPr lang="en-US" altLang="zh-CN" dirty="0">
                <a:solidFill>
                  <a:schemeClr val="accent2"/>
                </a:solidFill>
                <a:latin typeface="Arial" panose="020B0604020202020204" pitchFamily="34" charset="0"/>
              </a:rPr>
              <a:t>}</a:t>
            </a:r>
            <a:endParaRPr lang="en-US" altLang="zh-CN" baseline="30000">
              <a:solidFill>
                <a:schemeClr val="accent2"/>
              </a:solidFill>
              <a:latin typeface="Arial" panose="020B0604020202020204" pitchFamily="34" charset="0"/>
            </a:endParaRPr>
          </a:p>
          <a:p>
            <a:pPr lvl="1" eaLnBrk="1" hangingPunct="1">
              <a:lnSpc>
                <a:spcPct val="100000"/>
              </a:lnSpc>
              <a:spcBef>
                <a:spcPct val="10000"/>
              </a:spcBef>
              <a:buNone/>
            </a:pPr>
            <a:r>
              <a:rPr lang="en-US" altLang="zh-CN">
                <a:solidFill>
                  <a:schemeClr val="accent2"/>
                </a:solidFill>
                <a:latin typeface="Arial" panose="020B0604020202020204" pitchFamily="34" charset="0"/>
              </a:rPr>
              <a:t>F</a:t>
            </a:r>
            <a:r>
              <a:rPr lang="en-US" altLang="zh-CN" baseline="30000">
                <a:solidFill>
                  <a:schemeClr val="accent2"/>
                </a:solidFill>
                <a:latin typeface="Arial" panose="020B0604020202020204" pitchFamily="34" charset="0"/>
              </a:rPr>
              <a:t>+</a:t>
            </a:r>
            <a:r>
              <a:rPr lang="en-US" altLang="zh-CN">
                <a:solidFill>
                  <a:schemeClr val="accent2"/>
                </a:solidFill>
                <a:latin typeface="Arial" panose="020B0604020202020204" pitchFamily="34" charset="0"/>
              </a:rPr>
              <a:t> </a:t>
            </a:r>
            <a:r>
              <a:rPr lang="zh-CN" altLang="en-US" dirty="0">
                <a:solidFill>
                  <a:schemeClr val="accent2"/>
                </a:solidFill>
                <a:latin typeface="Arial" panose="020B0604020202020204" pitchFamily="34" charset="0"/>
              </a:rPr>
              <a:t>= {</a:t>
            </a:r>
            <a:endParaRPr lang="zh-CN" altLang="en-US" dirty="0">
              <a:solidFill>
                <a:schemeClr val="accent2"/>
              </a:solidFill>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A→A,  A→B,  A→C,  A→AB,  A→BC,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A→AC,  A→ABC,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B→B,  B→C,  B→BC,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C→C,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AB→A,  AB→B,  AB→C,  AB→AB,  AB→BC,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AB→AC,  AB→ABC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AC→A,  AC→B,  AC→C,  AC→AB,  AC→BC,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AC→AC,  AC→ABC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BC→B,  BC→C,  BC→BC,</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ABC→A,  ABC→B,  ABC→C,  ABC→AB,</a:t>
            </a:r>
            <a:endParaRPr lang="en-US" altLang="zh-CN">
              <a:latin typeface="Arial" panose="020B0604020202020204" pitchFamily="34" charset="0"/>
            </a:endParaRPr>
          </a:p>
          <a:p>
            <a:pPr lvl="2" eaLnBrk="1" hangingPunct="1">
              <a:lnSpc>
                <a:spcPct val="100000"/>
              </a:lnSpc>
              <a:spcBef>
                <a:spcPct val="10000"/>
              </a:spcBef>
              <a:buNone/>
            </a:pPr>
            <a:r>
              <a:rPr lang="en-US" altLang="zh-CN">
                <a:latin typeface="Arial" panose="020B0604020202020204" pitchFamily="34" charset="0"/>
              </a:rPr>
              <a:t>ABC→BC,  ABC→AC,  ABC→ABC</a:t>
            </a:r>
            <a:endParaRPr lang="en-US" altLang="zh-CN">
              <a:latin typeface="Arial" panose="020B0604020202020204" pitchFamily="34" charset="0"/>
            </a:endParaRPr>
          </a:p>
          <a:p>
            <a:pPr lvl="1" eaLnBrk="1" hangingPunct="1">
              <a:lnSpc>
                <a:spcPct val="100000"/>
              </a:lnSpc>
              <a:spcBef>
                <a:spcPct val="10000"/>
              </a:spcBef>
              <a:buNone/>
            </a:pPr>
            <a:r>
              <a:rPr lang="en-US" altLang="zh-CN">
                <a:solidFill>
                  <a:schemeClr val="accent2"/>
                </a:solidFill>
                <a:latin typeface="Arial" panose="020B0604020202020204" pitchFamily="34" charset="0"/>
              </a:rPr>
              <a:t>}</a:t>
            </a:r>
            <a:endParaRPr lang="en-US" altLang="zh-CN">
              <a:solidFill>
                <a:schemeClr val="accent2"/>
              </a:solidFill>
              <a:latin typeface="Arial" panose="020B0604020202020204" pitchFamily="34" charset="0"/>
            </a:endParaRPr>
          </a:p>
        </p:txBody>
      </p:sp>
      <p:sp>
        <p:nvSpPr>
          <p:cNvPr id="124934" name="Text Box 4"/>
          <p:cNvSpPr txBox="1"/>
          <p:nvPr/>
        </p:nvSpPr>
        <p:spPr>
          <a:xfrm>
            <a:off x="6622733" y="6447155"/>
            <a:ext cx="2449512" cy="398780"/>
          </a:xfrm>
          <a:prstGeom prst="rect">
            <a:avLst/>
          </a:prstGeom>
          <a:noFill/>
          <a:ln w="9525">
            <a:noFill/>
          </a:ln>
        </p:spPr>
        <p:txBody>
          <a:bodyPr anchor="t">
            <a:spAutoFit/>
          </a:bodyPr>
          <a:p>
            <a:pPr lvl="0" algn="ctr">
              <a:spcBef>
                <a:spcPct val="50000"/>
              </a:spcBef>
            </a:pPr>
            <a:r>
              <a:rPr lang="en-US" altLang="x-none" sz="2000" b="1" i="1" u="sng" dirty="0">
                <a:latin typeface="Arial" panose="020B0604020202020204" pitchFamily="34" charset="0"/>
                <a:ea typeface="宋体" panose="02010600030101010101" pitchFamily="2" charset="-122"/>
              </a:rPr>
              <a:t>(Another Example)</a:t>
            </a:r>
            <a:endParaRPr lang="en-US" altLang="x-none" sz="2000" b="1" i="1" u="sng" dirty="0">
              <a:latin typeface="Arial" panose="020B0604020202020204" pitchFamily="34" charset="0"/>
              <a:ea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595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595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595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25958" name="Rectangle 3"/>
          <p:cNvSpPr>
            <a:spLocks noGrp="1"/>
          </p:cNvSpPr>
          <p:nvPr>
            <p:ph type="body"/>
          </p:nvPr>
        </p:nvSpPr>
        <p:spPr>
          <a:xfrm>
            <a:off x="228600" y="990600"/>
            <a:ext cx="8686800" cy="5181600"/>
          </a:xfrm>
        </p:spPr>
        <p:txBody>
          <a:bodyPr wrap="square" anchor="t"/>
          <a:p>
            <a:pPr lvl="0" eaLnBrk="1" hangingPunct="1">
              <a:lnSpc>
                <a:spcPct val="110000"/>
              </a:lnSpc>
              <a:spcBef>
                <a:spcPct val="40000"/>
              </a:spcBef>
            </a:pPr>
            <a:r>
              <a:rPr lang="en-US" altLang="x-none" sz="3000" dirty="0">
                <a:ea typeface="宋体" panose="02010600030101010101" pitchFamily="2" charset="-122"/>
              </a:rPr>
              <a:t>Def. 6.6.10 </a:t>
            </a:r>
            <a:r>
              <a:rPr lang="en-US" altLang="x-none" sz="3000" u="sng" dirty="0">
                <a:solidFill>
                  <a:schemeClr val="accent2"/>
                </a:solidFill>
                <a:ea typeface="宋体" panose="02010600030101010101" pitchFamily="2" charset="-122"/>
              </a:rPr>
              <a:t>FD Set Cover</a:t>
            </a:r>
            <a:r>
              <a:rPr lang="en-US" altLang="x-none" sz="3000" dirty="0">
                <a:solidFill>
                  <a:schemeClr val="accent2"/>
                </a:solidFill>
                <a:ea typeface="宋体" panose="02010600030101010101" pitchFamily="2" charset="-122"/>
              </a:rPr>
              <a:t> </a:t>
            </a:r>
            <a:r>
              <a:rPr lang="en-US" altLang="x-none" sz="3000" dirty="0">
                <a:solidFill>
                  <a:schemeClr val="tx1"/>
                </a:solidFill>
                <a:ea typeface="宋体" panose="02010600030101010101" pitchFamily="2" charset="-122"/>
              </a:rPr>
              <a:t>(</a:t>
            </a:r>
            <a:r>
              <a:rPr lang="zh-CN" altLang="en-US" sz="3000" dirty="0">
                <a:solidFill>
                  <a:schemeClr val="tx1"/>
                </a:solidFill>
                <a:ea typeface="宋体" panose="02010600030101010101" pitchFamily="2" charset="-122"/>
              </a:rPr>
              <a:t>函数依赖集的覆盖)</a:t>
            </a:r>
            <a:endParaRPr lang="zh-CN" altLang="en-US" sz="3000" dirty="0">
              <a:solidFill>
                <a:schemeClr val="tx1"/>
              </a:solidFill>
              <a:ea typeface="宋体" panose="02010600030101010101" pitchFamily="2" charset="-122"/>
            </a:endParaRPr>
          </a:p>
          <a:p>
            <a:pPr lvl="1" indent="-285750" eaLnBrk="1" hangingPunct="1">
              <a:lnSpc>
                <a:spcPct val="110000"/>
              </a:lnSpc>
              <a:spcBef>
                <a:spcPct val="40000"/>
              </a:spcBef>
            </a:pPr>
            <a:r>
              <a:rPr lang="en-US" altLang="x-none" sz="3000" dirty="0">
                <a:ea typeface="宋体" panose="02010600030101010101" pitchFamily="2" charset="-122"/>
              </a:rPr>
              <a:t>A set </a:t>
            </a:r>
            <a:r>
              <a:rPr lang="en-US" altLang="x-none" sz="3000" dirty="0">
                <a:solidFill>
                  <a:srgbClr val="FF0000"/>
                </a:solidFill>
                <a:ea typeface="宋体" panose="02010600030101010101" pitchFamily="2" charset="-122"/>
              </a:rPr>
              <a:t>F</a:t>
            </a:r>
            <a:r>
              <a:rPr lang="en-US" altLang="x-none" sz="3000" dirty="0">
                <a:ea typeface="宋体" panose="02010600030101010101" pitchFamily="2" charset="-122"/>
              </a:rPr>
              <a:t> of FDs on a table T is said to </a:t>
            </a:r>
            <a:r>
              <a:rPr lang="en-US" altLang="x-none" sz="3000" dirty="0">
                <a:solidFill>
                  <a:srgbClr val="FF0000"/>
                </a:solidFill>
                <a:ea typeface="宋体" panose="02010600030101010101" pitchFamily="2" charset="-122"/>
              </a:rPr>
              <a:t>COVER </a:t>
            </a:r>
            <a:r>
              <a:rPr lang="en-US" altLang="x-none" sz="3000" dirty="0">
                <a:ea typeface="宋体" panose="02010600030101010101" pitchFamily="2" charset="-122"/>
              </a:rPr>
              <a:t>another set </a:t>
            </a:r>
            <a:r>
              <a:rPr lang="en-US" altLang="x-none" sz="3000" dirty="0">
                <a:solidFill>
                  <a:srgbClr val="FF0000"/>
                </a:solidFill>
                <a:ea typeface="宋体" panose="02010600030101010101" pitchFamily="2" charset="-122"/>
              </a:rPr>
              <a:t>G</a:t>
            </a:r>
            <a:r>
              <a:rPr lang="en-US" altLang="x-none" sz="3000" dirty="0">
                <a:ea typeface="宋体" panose="02010600030101010101" pitchFamily="2" charset="-122"/>
              </a:rPr>
              <a:t> of FDs on T if the set G can be derived by implication rules from the set F, i.e., if </a:t>
            </a:r>
            <a:r>
              <a:rPr lang="en-US" altLang="x-none" sz="3000" dirty="0">
                <a:solidFill>
                  <a:srgbClr val="FF0000"/>
                </a:solidFill>
                <a:ea typeface="宋体" panose="02010600030101010101" pitchFamily="2" charset="-122"/>
              </a:rPr>
              <a:t>G</a:t>
            </a:r>
            <a:r>
              <a:rPr lang="en-US" altLang="x-none" sz="3000" dirty="0">
                <a:solidFill>
                  <a:srgbClr val="FF0000"/>
                </a:solidFill>
                <a:ea typeface="宋体" panose="02010600030101010101" pitchFamily="2" charset="-122"/>
                <a:sym typeface="Symbol" panose="05050102010706020507" pitchFamily="2" charset="2"/>
              </a:rPr>
              <a:t></a:t>
            </a:r>
            <a:r>
              <a:rPr lang="en-US" altLang="x-none" sz="3000" dirty="0">
                <a:solidFill>
                  <a:srgbClr val="FF0000"/>
                </a:solidFill>
                <a:ea typeface="宋体" panose="02010600030101010101" pitchFamily="2" charset="-122"/>
              </a:rPr>
              <a:t>F</a:t>
            </a:r>
            <a:r>
              <a:rPr lang="en-US" altLang="x-none" sz="3000" baseline="30000" dirty="0">
                <a:solidFill>
                  <a:srgbClr val="FF0000"/>
                </a:solidFill>
                <a:ea typeface="宋体" panose="02010600030101010101" pitchFamily="2" charset="-122"/>
              </a:rPr>
              <a:t>+</a:t>
            </a:r>
            <a:r>
              <a:rPr lang="en-US" altLang="x-none" sz="3000" dirty="0">
                <a:ea typeface="宋体" panose="02010600030101010101" pitchFamily="2" charset="-122"/>
              </a:rPr>
              <a:t>.</a:t>
            </a:r>
            <a:endParaRPr lang="en-US" altLang="x-none" sz="3000" dirty="0">
              <a:ea typeface="宋体" panose="02010600030101010101" pitchFamily="2" charset="-122"/>
            </a:endParaRPr>
          </a:p>
          <a:p>
            <a:pPr lvl="1" indent="-285750" eaLnBrk="1" hangingPunct="1">
              <a:lnSpc>
                <a:spcPct val="110000"/>
              </a:lnSpc>
              <a:spcBef>
                <a:spcPct val="40000"/>
              </a:spcBef>
            </a:pPr>
            <a:endParaRPr lang="en-US" altLang="x-none" sz="1400" dirty="0">
              <a:ea typeface="宋体" panose="02010600030101010101" pitchFamily="2" charset="-122"/>
            </a:endParaRPr>
          </a:p>
          <a:p>
            <a:pPr lvl="0" eaLnBrk="1" hangingPunct="1">
              <a:lnSpc>
                <a:spcPct val="110000"/>
              </a:lnSpc>
              <a:spcBef>
                <a:spcPct val="40000"/>
              </a:spcBef>
            </a:pPr>
            <a:r>
              <a:rPr lang="zh-CN" altLang="en-US" sz="3000" dirty="0">
                <a:ea typeface="宋体" panose="02010600030101010101" pitchFamily="2" charset="-122"/>
              </a:rPr>
              <a:t>函数依赖集的等价</a:t>
            </a:r>
            <a:endParaRPr lang="en-US" altLang="x-none" sz="3000" dirty="0">
              <a:ea typeface="宋体" panose="02010600030101010101" pitchFamily="2" charset="-122"/>
            </a:endParaRPr>
          </a:p>
          <a:p>
            <a:pPr lvl="1" indent="-285750" eaLnBrk="1" hangingPunct="1">
              <a:lnSpc>
                <a:spcPct val="110000"/>
              </a:lnSpc>
              <a:spcBef>
                <a:spcPct val="40000"/>
              </a:spcBef>
            </a:pPr>
            <a:r>
              <a:rPr lang="en-US" altLang="x-none" sz="3000" dirty="0">
                <a:ea typeface="宋体" panose="02010600030101010101" pitchFamily="2" charset="-122"/>
              </a:rPr>
              <a:t>If F covers G and G covers F, we say the two sets of FDs are equivalent, </a:t>
            </a:r>
            <a:r>
              <a:rPr lang="en-US" altLang="x-none" sz="3000" dirty="0">
                <a:solidFill>
                  <a:srgbClr val="FF0000"/>
                </a:solidFill>
                <a:ea typeface="宋体" panose="02010600030101010101" pitchFamily="2" charset="-122"/>
              </a:rPr>
              <a:t>F</a:t>
            </a:r>
            <a:r>
              <a:rPr lang="en-US" altLang="x-none" sz="3000" dirty="0">
                <a:solidFill>
                  <a:srgbClr val="FF0000"/>
                </a:solidFill>
                <a:ea typeface="宋体" panose="02010600030101010101" pitchFamily="2" charset="-122"/>
                <a:sym typeface="Symbol" panose="05050102010706020507" pitchFamily="2" charset="2"/>
              </a:rPr>
              <a:t></a:t>
            </a:r>
            <a:r>
              <a:rPr lang="en-US" altLang="x-none" sz="3000" dirty="0">
                <a:solidFill>
                  <a:srgbClr val="FF0000"/>
                </a:solidFill>
                <a:ea typeface="宋体" panose="02010600030101010101" pitchFamily="2" charset="-122"/>
              </a:rPr>
              <a:t>G</a:t>
            </a:r>
            <a:r>
              <a:rPr lang="en-US" altLang="x-none" sz="3000" dirty="0">
                <a:ea typeface="宋体" panose="02010600030101010101" pitchFamily="2" charset="-122"/>
              </a:rPr>
              <a:t>.</a:t>
            </a:r>
            <a:endParaRPr lang="zh-CN" altLang="en-US" sz="3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8">
                                            <p:txEl>
                                              <p:charRg st="0" end="36"/>
                                            </p:txEl>
                                          </p:spTgt>
                                        </p:tgtEl>
                                        <p:attrNameLst>
                                          <p:attrName>style.visibility</p:attrName>
                                        </p:attrNameLst>
                                      </p:cBhvr>
                                      <p:to>
                                        <p:strVal val="visible"/>
                                      </p:to>
                                    </p:set>
                                    <p:animEffect transition="in" filter="blinds(horizontal)">
                                      <p:cBhvr>
                                        <p:cTn id="7" dur="500"/>
                                        <p:tgtEl>
                                          <p:spTgt spid="125958">
                                            <p:txEl>
                                              <p:charRg st="0" end="36"/>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958">
                                            <p:txEl>
                                              <p:charRg st="36" end="187"/>
                                            </p:txEl>
                                          </p:spTgt>
                                        </p:tgtEl>
                                        <p:attrNameLst>
                                          <p:attrName>style.visibility</p:attrName>
                                        </p:attrNameLst>
                                      </p:cBhvr>
                                      <p:to>
                                        <p:strVal val="visible"/>
                                      </p:to>
                                    </p:set>
                                    <p:animEffect transition="in" filter="blinds(horizontal)">
                                      <p:cBhvr>
                                        <p:cTn id="10" dur="500"/>
                                        <p:tgtEl>
                                          <p:spTgt spid="125958">
                                            <p:txEl>
                                              <p:charRg st="36" end="18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5958">
                                            <p:txEl>
                                              <p:charRg st="188" end="197"/>
                                            </p:txEl>
                                          </p:spTgt>
                                        </p:tgtEl>
                                        <p:attrNameLst>
                                          <p:attrName>style.visibility</p:attrName>
                                        </p:attrNameLst>
                                      </p:cBhvr>
                                      <p:to>
                                        <p:strVal val="visible"/>
                                      </p:to>
                                    </p:set>
                                    <p:animEffect transition="in" filter="blinds(horizontal)">
                                      <p:cBhvr>
                                        <p:cTn id="15" dur="500"/>
                                        <p:tgtEl>
                                          <p:spTgt spid="125958">
                                            <p:txEl>
                                              <p:charRg st="188" end="197"/>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5958">
                                            <p:txEl>
                                              <p:charRg st="197" end="275"/>
                                            </p:txEl>
                                          </p:spTgt>
                                        </p:tgtEl>
                                        <p:attrNameLst>
                                          <p:attrName>style.visibility</p:attrName>
                                        </p:attrNameLst>
                                      </p:cBhvr>
                                      <p:to>
                                        <p:strVal val="visible"/>
                                      </p:to>
                                    </p:set>
                                    <p:animEffect transition="in" filter="blinds(horizontal)">
                                      <p:cBhvr>
                                        <p:cTn id="18" dur="500"/>
                                        <p:tgtEl>
                                          <p:spTgt spid="125958">
                                            <p:txEl>
                                              <p:charRg st="197" end="27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8"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697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69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698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26981" name="Rectangle 3"/>
          <p:cNvSpPr>
            <a:spLocks noGrp="1"/>
          </p:cNvSpPr>
          <p:nvPr>
            <p:ph type="body"/>
          </p:nvPr>
        </p:nvSpPr>
        <p:spPr/>
        <p:txBody>
          <a:bodyPr wrap="square" anchor="t"/>
          <a:p>
            <a:pPr lvl="0" eaLnBrk="1" hangingPunct="1">
              <a:spcBef>
                <a:spcPct val="50000"/>
              </a:spcBef>
              <a:buClrTx/>
              <a:buChar char="–"/>
            </a:pPr>
            <a:r>
              <a:rPr lang="en-US" altLang="x-none" sz="3200" dirty="0">
                <a:solidFill>
                  <a:schemeClr val="tx1"/>
                </a:solidFill>
                <a:ea typeface="宋体" panose="02010600030101010101" pitchFamily="2" charset="-122"/>
              </a:rPr>
              <a:t>Example 6.6.6: Consider the two sets of FDs on the set of attributes {A,B,C,D,E}</a:t>
            </a:r>
            <a:endParaRPr lang="en-US" altLang="x-none" sz="3200" dirty="0">
              <a:solidFill>
                <a:schemeClr val="tx1"/>
              </a:solidFill>
              <a:ea typeface="宋体" panose="02010600030101010101" pitchFamily="2" charset="-122"/>
            </a:endParaRPr>
          </a:p>
          <a:p>
            <a:pPr lvl="2" indent="-228600" eaLnBrk="1" hangingPunct="1">
              <a:spcBef>
                <a:spcPct val="50000"/>
              </a:spcBef>
              <a:buClrTx/>
              <a:buNone/>
            </a:pPr>
            <a:r>
              <a:rPr lang="en-US" altLang="x-none" sz="3200" dirty="0">
                <a:ea typeface="宋体" panose="02010600030101010101" pitchFamily="2" charset="-122"/>
              </a:rPr>
              <a:t>F = { B→CD,  AD→E,  B→A }</a:t>
            </a:r>
            <a:endParaRPr lang="en-US" altLang="x-none" sz="3200" dirty="0">
              <a:ea typeface="宋体" panose="02010600030101010101" pitchFamily="2" charset="-122"/>
            </a:endParaRPr>
          </a:p>
          <a:p>
            <a:pPr lvl="2" indent="-228600" eaLnBrk="1" hangingPunct="1">
              <a:spcBef>
                <a:spcPct val="50000"/>
              </a:spcBef>
              <a:buClrTx/>
              <a:buNone/>
            </a:pPr>
            <a:r>
              <a:rPr lang="en-US" altLang="x-none" sz="3200" dirty="0">
                <a:ea typeface="宋体" panose="02010600030101010101" pitchFamily="2" charset="-122"/>
              </a:rPr>
              <a:t>G = { B→CDE,  B→ABC,  AD→E }</a:t>
            </a:r>
            <a:endParaRPr lang="en-US" altLang="x-none" sz="3200" dirty="0">
              <a:ea typeface="宋体" panose="02010600030101010101" pitchFamily="2" charset="-122"/>
            </a:endParaRPr>
          </a:p>
          <a:p>
            <a:pPr lvl="1" indent="-285750" eaLnBrk="1" hangingPunct="1">
              <a:spcBef>
                <a:spcPct val="50000"/>
              </a:spcBef>
              <a:buClr>
                <a:schemeClr val="accent1"/>
              </a:buClr>
            </a:pPr>
            <a:r>
              <a:rPr lang="en-US" altLang="x-none" sz="3200" dirty="0">
                <a:ea typeface="宋体" panose="02010600030101010101" pitchFamily="2" charset="-122"/>
              </a:rPr>
              <a:t>F covers G ?</a:t>
            </a:r>
            <a:endParaRPr lang="en-US" altLang="x-none" sz="3200" dirty="0">
              <a:ea typeface="宋体" panose="02010600030101010101" pitchFamily="2" charset="-122"/>
            </a:endParaRPr>
          </a:p>
          <a:p>
            <a:pPr lvl="1" indent="-285750" eaLnBrk="1" hangingPunct="1">
              <a:spcBef>
                <a:spcPct val="50000"/>
              </a:spcBef>
              <a:buClr>
                <a:schemeClr val="accent1"/>
              </a:buClr>
            </a:pPr>
            <a:r>
              <a:rPr lang="en-US" altLang="x-none" sz="3200" dirty="0">
                <a:ea typeface="宋体" panose="02010600030101010101" pitchFamily="2" charset="-122"/>
              </a:rPr>
              <a:t>G covers F ?</a:t>
            </a:r>
            <a:endParaRPr lang="zh-CN" altLang="en-US" sz="3200" dirty="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800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800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8004"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28005" name="Rectangle 3"/>
          <p:cNvSpPr>
            <a:spLocks noGrp="1"/>
          </p:cNvSpPr>
          <p:nvPr>
            <p:ph type="body"/>
          </p:nvPr>
        </p:nvSpPr>
        <p:spPr>
          <a:xfrm>
            <a:off x="457200" y="762000"/>
            <a:ext cx="8229600" cy="1600200"/>
          </a:xfrm>
        </p:spPr>
        <p:txBody>
          <a:bodyPr wrap="square" anchor="t"/>
          <a:p>
            <a:pPr lvl="0" eaLnBrk="1" hangingPunct="1"/>
            <a:r>
              <a:rPr lang="en-US" altLang="x-none" dirty="0">
                <a:ea typeface="宋体" panose="02010600030101010101" pitchFamily="2" charset="-122"/>
              </a:rPr>
              <a:t>Ex. 6.6.6</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endParaRPr lang="en-US" altLang="x-none" dirty="0">
              <a:ea typeface="宋体" panose="02010600030101010101" pitchFamily="2" charset="-122"/>
            </a:endParaRPr>
          </a:p>
        </p:txBody>
      </p:sp>
      <p:sp>
        <p:nvSpPr>
          <p:cNvPr id="128007" name="Rectangle 4"/>
          <p:cNvSpPr/>
          <p:nvPr/>
        </p:nvSpPr>
        <p:spPr>
          <a:xfrm>
            <a:off x="228600" y="2438400"/>
            <a:ext cx="8686800" cy="3886200"/>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spcBef>
                <a:spcPct val="20000"/>
              </a:spcBef>
              <a:buClr>
                <a:schemeClr val="tx1"/>
              </a:buClr>
              <a:buFont typeface="Wingdings" panose="05000000000000000000" pitchFamily="2" charset="2"/>
              <a:buNone/>
            </a:pPr>
            <a:r>
              <a:rPr lang="en-US" altLang="x-none" sz="2800" b="1" i="1" u="sng" dirty="0">
                <a:solidFill>
                  <a:srgbClr val="FF0000"/>
                </a:solidFill>
                <a:latin typeface="Arial" panose="020B0604020202020204" pitchFamily="34" charset="0"/>
                <a:ea typeface="宋体" panose="02010600030101010101" pitchFamily="2" charset="-122"/>
              </a:rPr>
              <a:t>F covers G ?</a:t>
            </a:r>
            <a:endParaRPr lang="en-US" altLang="x-none" sz="2800" b="1" i="1" u="sng" dirty="0">
              <a:solidFill>
                <a:srgbClr val="FF0000"/>
              </a:solidFill>
              <a:latin typeface="Arial" panose="020B0604020202020204" pitchFamily="34" charset="0"/>
              <a:ea typeface="宋体" panose="02010600030101010101" pitchFamily="2" charset="-122"/>
            </a:endParaRPr>
          </a:p>
          <a:p>
            <a:pPr marL="457200" lvl="0"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can be derived from the set F ?</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and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and union rule, we have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B→ACD</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and augmentation rule, we have </a:t>
            </a:r>
            <a:r>
              <a:rPr lang="en-US" altLang="x-none" sz="2800" b="1" dirty="0">
                <a:solidFill>
                  <a:srgbClr val="FF0066"/>
                </a:solidFill>
                <a:latin typeface="Arial" panose="020B0604020202020204" pitchFamily="34" charset="0"/>
                <a:ea typeface="宋体" panose="02010600030101010101" pitchFamily="2" charset="-122"/>
              </a:rPr>
              <a:t>②</a:t>
            </a:r>
            <a:r>
              <a:rPr lang="en-US" altLang="x-none" sz="2800" b="1" dirty="0">
                <a:solidFill>
                  <a:schemeClr val="accent2"/>
                </a:solidFill>
                <a:latin typeface="Arial" panose="020B0604020202020204" pitchFamily="34" charset="0"/>
                <a:ea typeface="宋体" panose="02010600030101010101" pitchFamily="2" charset="-122"/>
              </a:rPr>
              <a:t>CDAD→CDE, and can be rewritten </a:t>
            </a:r>
            <a:r>
              <a:rPr lang="en-US" altLang="x-none" sz="2800" b="1" dirty="0">
                <a:solidFill>
                  <a:srgbClr val="FF0066"/>
                </a:solidFill>
                <a:latin typeface="Arial" panose="020B0604020202020204" pitchFamily="34" charset="0"/>
                <a:ea typeface="宋体" panose="02010600030101010101" pitchFamily="2" charset="-122"/>
              </a:rPr>
              <a:t>③</a:t>
            </a:r>
            <a:r>
              <a:rPr lang="en-US" altLang="x-none" sz="2800" b="1" dirty="0">
                <a:solidFill>
                  <a:schemeClr val="accent2"/>
                </a:solidFill>
                <a:latin typeface="Arial" panose="020B0604020202020204" pitchFamily="34" charset="0"/>
                <a:ea typeface="宋体" panose="02010600030101010101" pitchFamily="2" charset="-122"/>
              </a:rPr>
              <a:t> ACD→CDE</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and </a:t>
            </a:r>
            <a:r>
              <a:rPr lang="en-US" altLang="x-none" sz="2800" b="1" dirty="0">
                <a:solidFill>
                  <a:srgbClr val="FF0066"/>
                </a:solidFill>
                <a:latin typeface="Arial" panose="020B0604020202020204" pitchFamily="34" charset="0"/>
                <a:ea typeface="宋体" panose="02010600030101010101" pitchFamily="2" charset="-122"/>
              </a:rPr>
              <a:t>③</a:t>
            </a:r>
            <a:r>
              <a:rPr lang="en-US" altLang="x-none" sz="2800" b="1" dirty="0">
                <a:solidFill>
                  <a:schemeClr val="accent2"/>
                </a:solidFill>
                <a:latin typeface="Arial" panose="020B0604020202020204" pitchFamily="34" charset="0"/>
                <a:ea typeface="宋体" panose="02010600030101010101" pitchFamily="2" charset="-122"/>
              </a:rPr>
              <a:t> and transitivity rule, we have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1</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7"/>
                                        </p:tgtEl>
                                        <p:attrNameLst>
                                          <p:attrName>style.visibility</p:attrName>
                                        </p:attrNameLst>
                                      </p:cBhvr>
                                      <p:to>
                                        <p:strVal val="visible"/>
                                      </p:to>
                                    </p:set>
                                    <p:animEffect transition="in" filter="blinds(horizontal)">
                                      <p:cBhvr>
                                        <p:cTn id="7" dur="500"/>
                                        <p:tgtEl>
                                          <p:spTgt spid="1280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8007">
                                            <p:txEl>
                                              <p:charRg st="0" end="13"/>
                                            </p:txEl>
                                          </p:spTgt>
                                        </p:tgtEl>
                                        <p:attrNameLst>
                                          <p:attrName>style.visibility</p:attrName>
                                        </p:attrNameLst>
                                      </p:cBhvr>
                                      <p:to>
                                        <p:strVal val="visible"/>
                                      </p:to>
                                    </p:set>
                                    <p:animEffect transition="in" filter="blinds(horizontal)">
                                      <p:cBhvr>
                                        <p:cTn id="12" dur="500"/>
                                        <p:tgtEl>
                                          <p:spTgt spid="128007">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8007">
                                            <p:txEl>
                                              <p:charRg st="13" end="48"/>
                                            </p:txEl>
                                          </p:spTgt>
                                        </p:tgtEl>
                                        <p:attrNameLst>
                                          <p:attrName>style.visibility</p:attrName>
                                        </p:attrNameLst>
                                      </p:cBhvr>
                                      <p:to>
                                        <p:strVal val="visible"/>
                                      </p:to>
                                    </p:set>
                                    <p:animEffect transition="in" filter="blinds(horizontal)">
                                      <p:cBhvr>
                                        <p:cTn id="17" dur="500"/>
                                        <p:tgtEl>
                                          <p:spTgt spid="128007">
                                            <p:txEl>
                                              <p:charRg st="13"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8007">
                                            <p:txEl>
                                              <p:charRg st="48" end="93"/>
                                            </p:txEl>
                                          </p:spTgt>
                                        </p:tgtEl>
                                        <p:attrNameLst>
                                          <p:attrName>style.visibility</p:attrName>
                                        </p:attrNameLst>
                                      </p:cBhvr>
                                      <p:to>
                                        <p:strVal val="visible"/>
                                      </p:to>
                                    </p:set>
                                    <p:animEffect transition="in" filter="blinds(horizontal)">
                                      <p:cBhvr>
                                        <p:cTn id="22" dur="500"/>
                                        <p:tgtEl>
                                          <p:spTgt spid="128007">
                                            <p:txEl>
                                              <p:charRg st="48" end="9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8007">
                                            <p:txEl>
                                              <p:charRg st="93" end="172"/>
                                            </p:txEl>
                                          </p:spTgt>
                                        </p:tgtEl>
                                        <p:attrNameLst>
                                          <p:attrName>style.visibility</p:attrName>
                                        </p:attrNameLst>
                                      </p:cBhvr>
                                      <p:to>
                                        <p:strVal val="visible"/>
                                      </p:to>
                                    </p:set>
                                    <p:animEffect transition="in" filter="blinds(horizontal)">
                                      <p:cBhvr>
                                        <p:cTn id="27" dur="500"/>
                                        <p:tgtEl>
                                          <p:spTgt spid="128007">
                                            <p:txEl>
                                              <p:charRg st="93" end="1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8007">
                                            <p:txEl>
                                              <p:charRg st="172" end="217"/>
                                            </p:txEl>
                                          </p:spTgt>
                                        </p:tgtEl>
                                        <p:attrNameLst>
                                          <p:attrName>style.visibility</p:attrName>
                                        </p:attrNameLst>
                                      </p:cBhvr>
                                      <p:to>
                                        <p:strVal val="visible"/>
                                      </p:to>
                                    </p:set>
                                    <p:animEffect transition="in" filter="blinds(horizontal)">
                                      <p:cBhvr>
                                        <p:cTn id="32" dur="500"/>
                                        <p:tgtEl>
                                          <p:spTgt spid="128007">
                                            <p:txEl>
                                              <p:charRg st="172"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7" grpId="0" bldLvl="2" animBg="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sp>
        <p:nvSpPr>
          <p:cNvPr id="3" name="内容占位符 2"/>
          <p:cNvSpPr>
            <a:spLocks noGrp="1"/>
          </p:cNvSpPr>
          <p:nvPr>
            <p:ph idx="1"/>
          </p:nvPr>
        </p:nvSpPr>
        <p:spPr>
          <a:xfrm>
            <a:off x="457200" y="5574030"/>
            <a:ext cx="8229600" cy="829945"/>
          </a:xfrm>
        </p:spPr>
        <p:txBody>
          <a:bodyPr wrap="square">
            <a:spAutoFit/>
          </a:bodyPr>
          <a:p>
            <a:pPr marL="1809750" indent="-1809750">
              <a:buNone/>
            </a:pPr>
            <a:r>
              <a:rPr lang="en-US" altLang="zh-CN" sz="2400">
                <a:solidFill>
                  <a:schemeClr val="tx1"/>
                </a:solidFill>
              </a:rPr>
              <a:t>Figure 6.15: Unnormalized Data Items for Employee Information</a:t>
            </a:r>
            <a:endParaRPr lang="en-US" altLang="zh-CN" sz="2400">
              <a:solidFill>
                <a:schemeClr val="tx1"/>
              </a:solidFill>
            </a:endParaRPr>
          </a:p>
        </p:txBody>
      </p:sp>
      <p:sp>
        <p:nvSpPr>
          <p:cNvPr id="4" name="文本框 3"/>
          <p:cNvSpPr txBox="1"/>
          <p:nvPr/>
        </p:nvSpPr>
        <p:spPr>
          <a:xfrm>
            <a:off x="457200" y="734695"/>
            <a:ext cx="8228965" cy="4829810"/>
          </a:xfrm>
          <a:prstGeom prst="rect">
            <a:avLst/>
          </a:prstGeom>
          <a:noFill/>
          <a:ln>
            <a:solidFill>
              <a:schemeClr val="accent1"/>
            </a:solidFill>
          </a:ln>
        </p:spPr>
        <p:txBody>
          <a:bodyPr wrap="square" rtlCol="0">
            <a:spAutoFit/>
          </a:bodyPr>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emp_id</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emp_name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emp_phone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dept_name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dept_phone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dept_mgrname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skill_id</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skill_name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skill_date</a:t>
            </a:r>
            <a:endParaRPr lang="en-US" altLang="zh-CN" sz="2800" b="1">
              <a:solidFill>
                <a:srgbClr val="0000CC"/>
              </a:solidFill>
              <a:latin typeface="微软雅黑" panose="020B0503020204020204" charset="-122"/>
              <a:ea typeface="微软雅黑" panose="020B0503020204020204" charset="-122"/>
            </a:endParaRPr>
          </a:p>
          <a:p>
            <a:pPr lvl="1">
              <a:lnSpc>
                <a:spcPct val="110000"/>
              </a:lnSpc>
              <a:spcBef>
                <a:spcPts val="0"/>
              </a:spcBef>
              <a:spcAft>
                <a:spcPts val="0"/>
              </a:spcAft>
            </a:pPr>
            <a:r>
              <a:rPr lang="en-US" altLang="zh-CN" sz="2800" b="1">
                <a:solidFill>
                  <a:srgbClr val="0000CC"/>
                </a:solidFill>
                <a:latin typeface="微软雅黑" panose="020B0503020204020204" charset="-122"/>
                <a:ea typeface="微软雅黑" panose="020B0503020204020204" charset="-122"/>
              </a:rPr>
              <a:t>skill_lvl</a:t>
            </a:r>
            <a:endParaRPr lang="en-US" altLang="zh-CN" sz="2800" b="1">
              <a:solidFill>
                <a:srgbClr val="0000CC"/>
              </a:solidFill>
              <a:latin typeface="微软雅黑" panose="020B0503020204020204" charset="-122"/>
              <a:ea typeface="微软雅黑" panose="020B0503020204020204" charset="-122"/>
            </a:endParaRPr>
          </a:p>
        </p:txBody>
      </p:sp>
      <p:sp>
        <p:nvSpPr>
          <p:cNvPr id="5" name="文本框 4"/>
          <p:cNvSpPr txBox="1"/>
          <p:nvPr/>
        </p:nvSpPr>
        <p:spPr>
          <a:xfrm>
            <a:off x="3873500" y="4269105"/>
            <a:ext cx="5158740" cy="1198880"/>
          </a:xfrm>
          <a:prstGeom prst="rect">
            <a:avLst/>
          </a:prstGeom>
          <a:solidFill>
            <a:schemeClr val="bg1"/>
          </a:solidFill>
          <a:ln>
            <a:solidFill>
              <a:schemeClr val="accent1"/>
            </a:solidFill>
          </a:ln>
        </p:spPr>
        <p:txBody>
          <a:bodyPr wrap="square" rtlCol="0">
            <a:spAutoFit/>
          </a:bodyPr>
          <a:p>
            <a:r>
              <a:rPr lang="en-US" altLang="zh-CN" b="1">
                <a:solidFill>
                  <a:srgbClr val="FF0000"/>
                </a:solidFill>
              </a:rPr>
              <a:t>emp_id is identifier of employee</a:t>
            </a:r>
            <a:endParaRPr lang="en-US" altLang="zh-CN" b="1">
              <a:solidFill>
                <a:srgbClr val="FF0000"/>
              </a:solidFill>
            </a:endParaRPr>
          </a:p>
          <a:p>
            <a:r>
              <a:rPr lang="en-US" altLang="zh-CN" b="1">
                <a:solidFill>
                  <a:srgbClr val="FF0000"/>
                </a:solidFill>
              </a:rPr>
              <a:t>dept_name </a:t>
            </a:r>
            <a:r>
              <a:rPr lang="en-US" altLang="zh-CN" b="1">
                <a:solidFill>
                  <a:srgbClr val="FF0000"/>
                </a:solidFill>
                <a:sym typeface="+mn-ea"/>
              </a:rPr>
              <a:t>is identifier of department</a:t>
            </a:r>
            <a:endParaRPr lang="en-US" altLang="zh-CN" b="1">
              <a:solidFill>
                <a:srgbClr val="FF0000"/>
              </a:solidFill>
              <a:sym typeface="+mn-ea"/>
            </a:endParaRPr>
          </a:p>
          <a:p>
            <a:r>
              <a:rPr lang="en-US" altLang="zh-CN" b="1">
                <a:solidFill>
                  <a:srgbClr val="FF0000"/>
                </a:solidFill>
                <a:sym typeface="+mn-ea"/>
              </a:rPr>
              <a:t>skill_id is identifier of skill</a:t>
            </a:r>
            <a:endParaRPr lang="en-US" altLang="zh-CN" b="1">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902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2902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2902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29029" name="Rectangle 3"/>
          <p:cNvSpPr>
            <a:spLocks noGrp="1"/>
          </p:cNvSpPr>
          <p:nvPr>
            <p:ph type="body"/>
          </p:nvPr>
        </p:nvSpPr>
        <p:spPr>
          <a:xfrm>
            <a:off x="457200" y="762000"/>
            <a:ext cx="8229600" cy="1600200"/>
          </a:xfrm>
        </p:spPr>
        <p:txBody>
          <a:bodyPr wrap="square" anchor="t"/>
          <a:p>
            <a:pPr lvl="0" eaLnBrk="1" hangingPunct="1"/>
            <a:r>
              <a:rPr lang="en-US" altLang="x-none" dirty="0">
                <a:ea typeface="宋体" panose="02010600030101010101" pitchFamily="2" charset="-122"/>
              </a:rPr>
              <a:t>Ex. 6.6.6</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endParaRPr lang="en-US" altLang="x-none" dirty="0">
              <a:ea typeface="宋体" panose="02010600030101010101" pitchFamily="2" charset="-122"/>
            </a:endParaRPr>
          </a:p>
        </p:txBody>
      </p:sp>
      <p:sp>
        <p:nvSpPr>
          <p:cNvPr id="129031" name="Rectangle 4"/>
          <p:cNvSpPr/>
          <p:nvPr/>
        </p:nvSpPr>
        <p:spPr>
          <a:xfrm>
            <a:off x="228600" y="2438400"/>
            <a:ext cx="8686800" cy="3886200"/>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spcBef>
                <a:spcPct val="20000"/>
              </a:spcBef>
              <a:buClr>
                <a:schemeClr val="tx1"/>
              </a:buClr>
              <a:buFont typeface="Wingdings" panose="05000000000000000000" pitchFamily="2" charset="2"/>
              <a:buNone/>
            </a:pPr>
            <a:r>
              <a:rPr lang="en-US" altLang="x-none" sz="2800" b="1" i="1" u="sng" dirty="0">
                <a:solidFill>
                  <a:srgbClr val="FF0000"/>
                </a:solidFill>
                <a:latin typeface="Arial" panose="020B0604020202020204" pitchFamily="34" charset="0"/>
                <a:ea typeface="宋体" panose="02010600030101010101" pitchFamily="2" charset="-122"/>
              </a:rPr>
              <a:t>F covers G ?</a:t>
            </a:r>
            <a:endParaRPr lang="en-US" altLang="x-none" sz="2800" b="1" baseline="-25000" dirty="0">
              <a:solidFill>
                <a:srgbClr val="FF0066"/>
              </a:solidFill>
              <a:latin typeface="Arial" panose="020B0604020202020204" pitchFamily="34" charset="0"/>
              <a:ea typeface="宋体" panose="02010600030101010101" pitchFamily="2" charset="-122"/>
            </a:endParaRPr>
          </a:p>
          <a:p>
            <a:pPr marL="457200" lvl="0"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can be derived from the set F ?</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and decomposition rule, we have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B→C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①</a:t>
            </a:r>
            <a:r>
              <a:rPr lang="en-US" altLang="x-none" sz="2800" b="1" dirty="0">
                <a:solidFill>
                  <a:schemeClr val="accent2"/>
                </a:solidFill>
                <a:latin typeface="Arial" panose="020B0604020202020204" pitchFamily="34" charset="0"/>
                <a:ea typeface="宋体" panose="02010600030101010101" pitchFamily="2" charset="-122"/>
              </a:rPr>
              <a:t> and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and union rule, we have </a:t>
            </a:r>
            <a:r>
              <a:rPr lang="en-US" altLang="x-none" sz="2800" b="1" dirty="0">
                <a:solidFill>
                  <a:srgbClr val="FF0066"/>
                </a:solidFill>
                <a:latin typeface="Arial" panose="020B0604020202020204" pitchFamily="34" charset="0"/>
                <a:ea typeface="宋体" panose="02010600030101010101" pitchFamily="2" charset="-122"/>
              </a:rPr>
              <a:t>②</a:t>
            </a:r>
            <a:r>
              <a:rPr lang="en-US" altLang="x-none" sz="2800" b="1" dirty="0">
                <a:solidFill>
                  <a:schemeClr val="accent2"/>
                </a:solidFill>
                <a:latin typeface="Arial" panose="020B0604020202020204" pitchFamily="34" charset="0"/>
                <a:ea typeface="宋体" panose="02010600030101010101" pitchFamily="2" charset="-122"/>
              </a:rPr>
              <a:t> B→AC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②</a:t>
            </a:r>
            <a:r>
              <a:rPr lang="en-US" altLang="x-none" sz="2800" b="1" dirty="0">
                <a:solidFill>
                  <a:schemeClr val="accent2"/>
                </a:solidFill>
                <a:latin typeface="Arial" panose="020B0604020202020204" pitchFamily="34" charset="0"/>
                <a:ea typeface="宋体" panose="02010600030101010101" pitchFamily="2" charset="-122"/>
              </a:rPr>
              <a:t> and augmentation rule, we have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B→ABC</a:t>
            </a:r>
            <a:endParaRPr lang="en-US" altLang="x-none"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31"/>
                                        </p:tgtEl>
                                        <p:attrNameLst>
                                          <p:attrName>style.visibility</p:attrName>
                                        </p:attrNameLst>
                                      </p:cBhvr>
                                      <p:to>
                                        <p:strVal val="visible"/>
                                      </p:to>
                                    </p:set>
                                    <p:animEffect transition="in" filter="blinds(horizontal)">
                                      <p:cBhvr>
                                        <p:cTn id="7" dur="500"/>
                                        <p:tgtEl>
                                          <p:spTgt spid="1290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031">
                                            <p:txEl>
                                              <p:charRg st="0" end="13"/>
                                            </p:txEl>
                                          </p:spTgt>
                                        </p:tgtEl>
                                        <p:attrNameLst>
                                          <p:attrName>style.visibility</p:attrName>
                                        </p:attrNameLst>
                                      </p:cBhvr>
                                      <p:to>
                                        <p:strVal val="visible"/>
                                      </p:to>
                                    </p:set>
                                    <p:animEffect transition="in" filter="blinds(horizontal)">
                                      <p:cBhvr>
                                        <p:cTn id="12" dur="500"/>
                                        <p:tgtEl>
                                          <p:spTgt spid="129031">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9031">
                                            <p:txEl>
                                              <p:charRg st="13" end="48"/>
                                            </p:txEl>
                                          </p:spTgt>
                                        </p:tgtEl>
                                        <p:attrNameLst>
                                          <p:attrName>style.visibility</p:attrName>
                                        </p:attrNameLst>
                                      </p:cBhvr>
                                      <p:to>
                                        <p:strVal val="visible"/>
                                      </p:to>
                                    </p:set>
                                    <p:animEffect transition="in" filter="blinds(horizontal)">
                                      <p:cBhvr>
                                        <p:cTn id="17" dur="500"/>
                                        <p:tgtEl>
                                          <p:spTgt spid="129031">
                                            <p:txEl>
                                              <p:charRg st="13"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9031">
                                            <p:txEl>
                                              <p:charRg st="48" end="92"/>
                                            </p:txEl>
                                          </p:spTgt>
                                        </p:tgtEl>
                                        <p:attrNameLst>
                                          <p:attrName>style.visibility</p:attrName>
                                        </p:attrNameLst>
                                      </p:cBhvr>
                                      <p:to>
                                        <p:strVal val="visible"/>
                                      </p:to>
                                    </p:set>
                                    <p:animEffect transition="in" filter="blinds(horizontal)">
                                      <p:cBhvr>
                                        <p:cTn id="22" dur="500"/>
                                        <p:tgtEl>
                                          <p:spTgt spid="129031">
                                            <p:txEl>
                                              <p:charRg st="48"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9031">
                                            <p:txEl>
                                              <p:charRg st="92" end="135"/>
                                            </p:txEl>
                                          </p:spTgt>
                                        </p:tgtEl>
                                        <p:attrNameLst>
                                          <p:attrName>style.visibility</p:attrName>
                                        </p:attrNameLst>
                                      </p:cBhvr>
                                      <p:to>
                                        <p:strVal val="visible"/>
                                      </p:to>
                                    </p:set>
                                    <p:animEffect transition="in" filter="blinds(horizontal)">
                                      <p:cBhvr>
                                        <p:cTn id="27" dur="500"/>
                                        <p:tgtEl>
                                          <p:spTgt spid="129031">
                                            <p:txEl>
                                              <p:charRg st="92" end="13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9031">
                                            <p:txEl>
                                              <p:charRg st="135" end="180"/>
                                            </p:txEl>
                                          </p:spTgt>
                                        </p:tgtEl>
                                        <p:attrNameLst>
                                          <p:attrName>style.visibility</p:attrName>
                                        </p:attrNameLst>
                                      </p:cBhvr>
                                      <p:to>
                                        <p:strVal val="visible"/>
                                      </p:to>
                                    </p:set>
                                    <p:animEffect transition="in" filter="blinds(horizontal)">
                                      <p:cBhvr>
                                        <p:cTn id="32" dur="500"/>
                                        <p:tgtEl>
                                          <p:spTgt spid="129031">
                                            <p:txEl>
                                              <p:charRg st="135" end="1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ldLvl="2" animBg="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005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005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005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30053" name="Rectangle 3"/>
          <p:cNvSpPr>
            <a:spLocks noGrp="1"/>
          </p:cNvSpPr>
          <p:nvPr>
            <p:ph type="body"/>
          </p:nvPr>
        </p:nvSpPr>
        <p:spPr>
          <a:xfrm>
            <a:off x="457200" y="762000"/>
            <a:ext cx="8229600" cy="1600200"/>
          </a:xfrm>
        </p:spPr>
        <p:txBody>
          <a:bodyPr wrap="square" anchor="t"/>
          <a:p>
            <a:pPr lvl="0" eaLnBrk="1" hangingPunct="1"/>
            <a:r>
              <a:rPr lang="en-US" altLang="x-none" dirty="0">
                <a:ea typeface="宋体" panose="02010600030101010101" pitchFamily="2" charset="-122"/>
              </a:rPr>
              <a:t>Ex. 6.6.6</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endParaRPr lang="en-US" altLang="x-none" dirty="0">
              <a:ea typeface="宋体" panose="02010600030101010101" pitchFamily="2" charset="-122"/>
            </a:endParaRPr>
          </a:p>
        </p:txBody>
      </p:sp>
      <p:sp>
        <p:nvSpPr>
          <p:cNvPr id="130054" name="Rectangle 4"/>
          <p:cNvSpPr/>
          <p:nvPr/>
        </p:nvSpPr>
        <p:spPr>
          <a:xfrm>
            <a:off x="228600" y="2590800"/>
            <a:ext cx="8686800" cy="3352800"/>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spcBef>
                <a:spcPct val="20000"/>
              </a:spcBef>
              <a:buClr>
                <a:schemeClr val="tx1"/>
              </a:buClr>
              <a:buFont typeface="Wingdings" panose="05000000000000000000" pitchFamily="2" charset="2"/>
              <a:buNone/>
            </a:pPr>
            <a:r>
              <a:rPr lang="en-US" altLang="x-none" sz="2800" b="1" i="1" u="sng" dirty="0">
                <a:solidFill>
                  <a:srgbClr val="FF0000"/>
                </a:solidFill>
                <a:latin typeface="Arial" panose="020B0604020202020204" pitchFamily="34" charset="0"/>
                <a:ea typeface="宋体" panose="02010600030101010101" pitchFamily="2" charset="-122"/>
              </a:rPr>
              <a:t>F covers G ?</a:t>
            </a:r>
            <a:endParaRPr lang="en-US" altLang="x-none" sz="2800" b="1" i="1" u="sng" dirty="0">
              <a:solidFill>
                <a:srgbClr val="FF0000"/>
              </a:solidFill>
              <a:latin typeface="Arial" panose="020B0604020202020204" pitchFamily="34" charset="0"/>
              <a:ea typeface="宋体" panose="02010600030101010101" pitchFamily="2" charset="-122"/>
            </a:endParaRPr>
          </a:p>
          <a:p>
            <a:pPr marL="457200" lvl="0"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is an element of the set F.</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107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107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1076"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31077" name="Rectangle 3"/>
          <p:cNvSpPr>
            <a:spLocks noGrp="1"/>
          </p:cNvSpPr>
          <p:nvPr>
            <p:ph type="body"/>
          </p:nvPr>
        </p:nvSpPr>
        <p:spPr>
          <a:xfrm>
            <a:off x="457200" y="838200"/>
            <a:ext cx="8229600" cy="1635125"/>
          </a:xfrm>
        </p:spPr>
        <p:txBody>
          <a:bodyPr wrap="square" anchor="t"/>
          <a:p>
            <a:pPr lvl="0" eaLnBrk="1" hangingPunct="1"/>
            <a:r>
              <a:rPr lang="en-US" altLang="x-none" dirty="0">
                <a:ea typeface="宋体" panose="02010600030101010101" pitchFamily="2" charset="-122"/>
              </a:rPr>
              <a:t>Ex. 6.6.6</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F: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2</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r>
              <a:rPr lang="en-US" altLang="x-none" dirty="0">
                <a:solidFill>
                  <a:srgbClr val="FF0066"/>
                </a:solidFill>
                <a:ea typeface="宋体" panose="02010600030101010101" pitchFamily="2" charset="-122"/>
              </a:rPr>
              <a:t>(f</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B→A</a:t>
            </a:r>
            <a:endParaRPr lang="en-US" altLang="x-none" dirty="0">
              <a:ea typeface="宋体" panose="02010600030101010101" pitchFamily="2" charset="-122"/>
            </a:endParaRPr>
          </a:p>
          <a:p>
            <a:pPr lvl="1" indent="-285750" eaLnBrk="1" hangingPunct="1">
              <a:buNone/>
            </a:pPr>
            <a:r>
              <a:rPr lang="en-US" altLang="x-none" dirty="0">
                <a:ea typeface="宋体" panose="02010600030101010101" pitchFamily="2" charset="-122"/>
              </a:rPr>
              <a:t>G: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1</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B→CDE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2</a:t>
            </a:r>
            <a:r>
              <a:rPr lang="en-US" altLang="x-none" dirty="0">
                <a:ea typeface="宋体" panose="02010600030101010101" pitchFamily="2" charset="-122"/>
              </a:rPr>
              <a:t>) B→ABC    </a:t>
            </a:r>
            <a:r>
              <a:rPr lang="en-US" altLang="x-none" dirty="0">
                <a:solidFill>
                  <a:srgbClr val="FF0066"/>
                </a:solidFill>
                <a:ea typeface="宋体" panose="02010600030101010101" pitchFamily="2" charset="-122"/>
              </a:rPr>
              <a:t>(g</a:t>
            </a:r>
            <a:r>
              <a:rPr lang="en-US" altLang="x-none" baseline="-25000" dirty="0">
                <a:solidFill>
                  <a:srgbClr val="FF0066"/>
                </a:solidFill>
                <a:ea typeface="宋体" panose="02010600030101010101" pitchFamily="2" charset="-122"/>
              </a:rPr>
              <a:t>3</a:t>
            </a:r>
            <a:r>
              <a:rPr lang="en-US" altLang="x-none" dirty="0">
                <a:solidFill>
                  <a:srgbClr val="FF0066"/>
                </a:solidFill>
                <a:ea typeface="宋体" panose="02010600030101010101" pitchFamily="2" charset="-122"/>
              </a:rPr>
              <a:t>)</a:t>
            </a:r>
            <a:r>
              <a:rPr lang="en-US" altLang="x-none" dirty="0">
                <a:ea typeface="宋体" panose="02010600030101010101" pitchFamily="2" charset="-122"/>
              </a:rPr>
              <a:t> AD→E }</a:t>
            </a:r>
            <a:endParaRPr lang="en-US" altLang="x-none" dirty="0">
              <a:ea typeface="宋体" panose="02010600030101010101" pitchFamily="2" charset="-122"/>
            </a:endParaRPr>
          </a:p>
        </p:txBody>
      </p:sp>
      <p:sp>
        <p:nvSpPr>
          <p:cNvPr id="131078" name="Rectangle 4"/>
          <p:cNvSpPr/>
          <p:nvPr/>
        </p:nvSpPr>
        <p:spPr>
          <a:xfrm>
            <a:off x="228600" y="2514600"/>
            <a:ext cx="8686800" cy="4343400"/>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spcBef>
                <a:spcPct val="20000"/>
              </a:spcBef>
              <a:buClr>
                <a:schemeClr val="tx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G covers F ?</a:t>
            </a:r>
            <a:endParaRPr lang="en-US" altLang="x-none" sz="2800" b="1" dirty="0">
              <a:solidFill>
                <a:srgbClr val="FF0000"/>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can be derived from the set G ?</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rgbClr val="FF0000"/>
                </a:solidFill>
                <a:latin typeface="Arial" panose="020B0604020202020204" pitchFamily="34" charset="0"/>
                <a:ea typeface="宋体" panose="02010600030101010101" pitchFamily="2" charset="-122"/>
              </a:rPr>
              <a:t> </a:t>
            </a:r>
            <a:r>
              <a:rPr lang="en-US" altLang="x-none" sz="2800" b="1" dirty="0">
                <a:solidFill>
                  <a:schemeClr val="accent2"/>
                </a:solidFill>
                <a:latin typeface="Arial" panose="020B0604020202020204" pitchFamily="34" charset="0"/>
                <a:ea typeface="宋体" panose="02010600030101010101" pitchFamily="2" charset="-122"/>
              </a:rPr>
              <a:t>and decomposition rule, we have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B→CD</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spcBef>
                <a:spcPct val="20000"/>
              </a:spcBef>
              <a:buClr>
                <a:schemeClr val="tx1"/>
              </a:buClr>
              <a:buFont typeface="Wingdings" panose="05000000000000000000" pitchFamily="2" charset="2"/>
              <a:buAutoNum type="arabicParenR"/>
            </a:pPr>
            <a:endParaRPr lang="en-US" altLang="x-none" sz="1000" b="1" baseline="-25000"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is an element of the set G.</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endParaRPr lang="en-US" altLang="x-none" sz="1000" b="1" dirty="0">
              <a:solidFill>
                <a:srgbClr val="FF0066"/>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Char char="Ø"/>
            </a:pP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can be derived from the set G ?</a:t>
            </a:r>
            <a:endParaRPr lang="en-US" altLang="x-none" sz="2800" b="1" dirty="0">
              <a:solidFill>
                <a:schemeClr val="accent2"/>
              </a:solidFill>
              <a:latin typeface="Arial" panose="020B0604020202020204" pitchFamily="34" charset="0"/>
              <a:ea typeface="宋体" panose="02010600030101010101" pitchFamily="2" charset="-122"/>
            </a:endParaRPr>
          </a:p>
          <a:p>
            <a:pPr marL="1371600" lvl="2" indent="-457200">
              <a:spcBef>
                <a:spcPct val="20000"/>
              </a:spcBef>
              <a:buClr>
                <a:schemeClr val="tx1"/>
              </a:buClr>
              <a:buFont typeface="Wingdings" panose="05000000000000000000" pitchFamily="2" charset="2"/>
              <a:buAutoNum type="arabicParenR"/>
            </a:pPr>
            <a:r>
              <a:rPr lang="en-US" altLang="x-none" sz="2800" b="1" dirty="0">
                <a:solidFill>
                  <a:schemeClr val="accent2"/>
                </a:solidFill>
                <a:latin typeface="Arial" panose="020B0604020202020204" pitchFamily="34" charset="0"/>
                <a:ea typeface="宋体" panose="02010600030101010101" pitchFamily="2" charset="-122"/>
              </a:rPr>
              <a:t>by </a:t>
            </a:r>
            <a:r>
              <a:rPr lang="en-US" altLang="x-none" sz="2800" b="1" dirty="0">
                <a:solidFill>
                  <a:srgbClr val="FF0066"/>
                </a:solidFill>
                <a:latin typeface="Arial" panose="020B0604020202020204" pitchFamily="34" charset="0"/>
                <a:ea typeface="宋体" panose="02010600030101010101" pitchFamily="2" charset="-122"/>
              </a:rPr>
              <a:t>g</a:t>
            </a:r>
            <a:r>
              <a:rPr lang="en-US" altLang="x-none" sz="2800" b="1" baseline="-25000" dirty="0">
                <a:solidFill>
                  <a:srgbClr val="FF0066"/>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and decomposition rule, we have </a:t>
            </a:r>
            <a:r>
              <a:rPr lang="en-US" altLang="x-none" sz="2800" b="1" dirty="0">
                <a:solidFill>
                  <a:srgbClr val="FF0066"/>
                </a:solidFill>
                <a:latin typeface="Arial" panose="020B0604020202020204" pitchFamily="34" charset="0"/>
                <a:ea typeface="宋体" panose="02010600030101010101" pitchFamily="2" charset="-122"/>
              </a:rPr>
              <a:t>f</a:t>
            </a:r>
            <a:r>
              <a:rPr lang="en-US" altLang="x-none" sz="2800" b="1" baseline="-25000" dirty="0">
                <a:solidFill>
                  <a:srgbClr val="FF0066"/>
                </a:solidFill>
                <a:latin typeface="Arial" panose="020B0604020202020204" pitchFamily="34" charset="0"/>
                <a:ea typeface="宋体" panose="02010600030101010101" pitchFamily="2" charset="-122"/>
              </a:rPr>
              <a:t>3</a:t>
            </a:r>
            <a:r>
              <a:rPr lang="en-US" altLang="x-none" sz="2800" b="1" dirty="0">
                <a:solidFill>
                  <a:schemeClr val="accent2"/>
                </a:solidFill>
                <a:latin typeface="Arial" panose="020B0604020202020204" pitchFamily="34" charset="0"/>
                <a:ea typeface="宋体" panose="02010600030101010101" pitchFamily="2" charset="-122"/>
              </a:rPr>
              <a:t> B→A</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209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209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210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32101" name="Rectangle 3"/>
          <p:cNvSpPr>
            <a:spLocks noGrp="1"/>
          </p:cNvSpPr>
          <p:nvPr>
            <p:ph type="body"/>
          </p:nvPr>
        </p:nvSpPr>
        <p:spPr>
          <a:xfrm>
            <a:off x="241300" y="838200"/>
            <a:ext cx="8686800" cy="5638800"/>
          </a:xfrm>
        </p:spPr>
        <p:txBody>
          <a:bodyPr wrap="square" anchor="t"/>
          <a:p>
            <a:pPr lvl="0" eaLnBrk="1" hangingPunct="1">
              <a:lnSpc>
                <a:spcPct val="110000"/>
              </a:lnSpc>
              <a:spcBef>
                <a:spcPct val="50000"/>
              </a:spcBef>
            </a:pPr>
            <a:r>
              <a:rPr lang="en-US" altLang="x-none" sz="3200" dirty="0">
                <a:ea typeface="宋体" panose="02010600030101010101" pitchFamily="2" charset="-122"/>
              </a:rPr>
              <a:t>Def. 6.6.11 </a:t>
            </a:r>
            <a:r>
              <a:rPr lang="en-US" altLang="x-none" sz="3200" u="sng" dirty="0">
                <a:solidFill>
                  <a:schemeClr val="accent2"/>
                </a:solidFill>
                <a:ea typeface="宋体" panose="02010600030101010101" pitchFamily="2" charset="-122"/>
              </a:rPr>
              <a:t>Closure of a Set of Attributes（</a:t>
            </a:r>
            <a:r>
              <a:rPr lang="zh-CN" altLang="en-US" sz="3200" u="sng" dirty="0">
                <a:solidFill>
                  <a:schemeClr val="accent2"/>
                </a:solidFill>
                <a:ea typeface="宋体" panose="02010600030101010101" pitchFamily="2" charset="-122"/>
              </a:rPr>
              <a:t>属性集的闭包）</a:t>
            </a:r>
            <a:endParaRPr lang="zh-CN" altLang="en-US" sz="3200" u="sng" dirty="0">
              <a:solidFill>
                <a:schemeClr val="accent2"/>
              </a:solidFill>
              <a:ea typeface="宋体" panose="02010600030101010101" pitchFamily="2" charset="-122"/>
            </a:endParaRPr>
          </a:p>
          <a:p>
            <a:pPr lvl="1" indent="-285750" eaLnBrk="1" hangingPunct="1">
              <a:lnSpc>
                <a:spcPct val="110000"/>
              </a:lnSpc>
              <a:spcBef>
                <a:spcPct val="50000"/>
              </a:spcBef>
            </a:pPr>
            <a:r>
              <a:rPr lang="en-US" altLang="x-none" sz="3200" dirty="0">
                <a:ea typeface="宋体" panose="02010600030101010101" pitchFamily="2" charset="-122"/>
              </a:rPr>
              <a:t>Given a set </a:t>
            </a:r>
            <a:r>
              <a:rPr lang="en-US" altLang="x-none" sz="3200" dirty="0">
                <a:solidFill>
                  <a:srgbClr val="FF0000"/>
                </a:solidFill>
                <a:ea typeface="宋体" panose="02010600030101010101" pitchFamily="2" charset="-122"/>
              </a:rPr>
              <a:t>X</a:t>
            </a:r>
            <a:r>
              <a:rPr lang="en-US" altLang="x-none" sz="3200" dirty="0">
                <a:ea typeface="宋体" panose="02010600030101010101" pitchFamily="2" charset="-122"/>
              </a:rPr>
              <a:t> of attributes in a table </a:t>
            </a:r>
            <a:r>
              <a:rPr lang="en-US" altLang="x-none" sz="3200" dirty="0">
                <a:solidFill>
                  <a:srgbClr val="FF0000"/>
                </a:solidFill>
                <a:ea typeface="宋体" panose="02010600030101010101" pitchFamily="2" charset="-122"/>
              </a:rPr>
              <a:t>T</a:t>
            </a:r>
            <a:r>
              <a:rPr lang="en-US" altLang="x-none" sz="3200" dirty="0">
                <a:ea typeface="宋体" panose="02010600030101010101" pitchFamily="2" charset="-122"/>
              </a:rPr>
              <a:t> and a set </a:t>
            </a:r>
            <a:r>
              <a:rPr lang="en-US" altLang="x-none" sz="3200" dirty="0">
                <a:solidFill>
                  <a:srgbClr val="FF0000"/>
                </a:solidFill>
                <a:ea typeface="宋体" panose="02010600030101010101" pitchFamily="2" charset="-122"/>
              </a:rPr>
              <a:t>F</a:t>
            </a:r>
            <a:r>
              <a:rPr lang="en-US" altLang="x-none" sz="3200" dirty="0">
                <a:ea typeface="宋体" panose="02010600030101010101" pitchFamily="2" charset="-122"/>
              </a:rPr>
              <a:t> of FDs on </a:t>
            </a:r>
            <a:r>
              <a:rPr lang="en-US" altLang="x-none" sz="3200" dirty="0">
                <a:solidFill>
                  <a:srgbClr val="FF0000"/>
                </a:solidFill>
                <a:ea typeface="宋体" panose="02010600030101010101" pitchFamily="2" charset="-122"/>
              </a:rPr>
              <a:t>T</a:t>
            </a:r>
            <a:r>
              <a:rPr lang="en-US" altLang="x-none" sz="3200" dirty="0">
                <a:ea typeface="宋体" panose="02010600030101010101" pitchFamily="2" charset="-122"/>
              </a:rPr>
              <a:t>, we define the CLOSURE of the set </a:t>
            </a:r>
            <a:r>
              <a:rPr lang="en-US" altLang="x-none" sz="3200" dirty="0">
                <a:solidFill>
                  <a:srgbClr val="FF0000"/>
                </a:solidFill>
                <a:ea typeface="宋体" panose="02010600030101010101" pitchFamily="2" charset="-122"/>
              </a:rPr>
              <a:t>X </a:t>
            </a:r>
            <a:r>
              <a:rPr lang="en-US" altLang="x-none" sz="3200" dirty="0">
                <a:ea typeface="宋体" panose="02010600030101010101" pitchFamily="2" charset="-122"/>
              </a:rPr>
              <a:t>(under </a:t>
            </a:r>
            <a:r>
              <a:rPr lang="en-US" altLang="x-none" sz="3200" dirty="0">
                <a:solidFill>
                  <a:srgbClr val="FF0000"/>
                </a:solidFill>
                <a:ea typeface="宋体" panose="02010600030101010101" pitchFamily="2" charset="-122"/>
              </a:rPr>
              <a:t>F</a:t>
            </a:r>
            <a:r>
              <a:rPr lang="en-US" altLang="x-none" sz="3200" dirty="0">
                <a:ea typeface="宋体" panose="02010600030101010101" pitchFamily="2" charset="-122"/>
              </a:rPr>
              <a:t>), denoted by </a:t>
            </a:r>
            <a:r>
              <a:rPr lang="en-US" altLang="x-none" sz="3200" dirty="0">
                <a:solidFill>
                  <a:srgbClr val="FF0000"/>
                </a:solidFill>
                <a:ea typeface="宋体" panose="02010600030101010101" pitchFamily="2" charset="-122"/>
              </a:rPr>
              <a:t>X</a:t>
            </a:r>
            <a:r>
              <a:rPr lang="en-US" altLang="x-none" sz="3200" baseline="30000" dirty="0">
                <a:solidFill>
                  <a:srgbClr val="FF0000"/>
                </a:solidFill>
                <a:ea typeface="宋体" panose="02010600030101010101" pitchFamily="2" charset="-122"/>
              </a:rPr>
              <a:t>+</a:t>
            </a:r>
            <a:r>
              <a:rPr lang="en-US" altLang="x-none" sz="3200" dirty="0">
                <a:ea typeface="宋体" panose="02010600030101010101" pitchFamily="2" charset="-122"/>
              </a:rPr>
              <a:t> or </a:t>
            </a:r>
            <a:r>
              <a:rPr lang="en-US" altLang="x-none" sz="3200" dirty="0">
                <a:solidFill>
                  <a:srgbClr val="FF0000"/>
                </a:solidFill>
                <a:ea typeface="宋体" panose="02010600030101010101" pitchFamily="2" charset="-122"/>
              </a:rPr>
              <a:t>X</a:t>
            </a:r>
            <a:r>
              <a:rPr lang="en-US" altLang="x-none" sz="3200" baseline="30000" dirty="0">
                <a:solidFill>
                  <a:srgbClr val="FF0000"/>
                </a:solidFill>
                <a:ea typeface="宋体" panose="02010600030101010101" pitchFamily="2" charset="-122"/>
              </a:rPr>
              <a:t>+</a:t>
            </a:r>
            <a:r>
              <a:rPr lang="en-US" altLang="x-none" sz="3200" baseline="-25000" dirty="0">
                <a:solidFill>
                  <a:srgbClr val="FF0000"/>
                </a:solidFill>
                <a:ea typeface="宋体" panose="02010600030101010101" pitchFamily="2" charset="-122"/>
              </a:rPr>
              <a:t>F</a:t>
            </a:r>
            <a:r>
              <a:rPr lang="en-US" altLang="x-none" sz="3200" dirty="0">
                <a:ea typeface="宋体" panose="02010600030101010101" pitchFamily="2" charset="-122"/>
              </a:rPr>
              <a:t>, as the largest set of attributes Y such that X→Y is in F</a:t>
            </a:r>
            <a:r>
              <a:rPr lang="en-US" altLang="x-none" sz="3200" baseline="30000" dirty="0">
                <a:ea typeface="宋体" panose="02010600030101010101" pitchFamily="2" charset="-122"/>
              </a:rPr>
              <a:t>+</a:t>
            </a:r>
            <a:r>
              <a:rPr lang="en-US" altLang="x-none" sz="3200" dirty="0">
                <a:ea typeface="宋体" panose="02010600030101010101" pitchFamily="2" charset="-122"/>
              </a:rPr>
              <a:t>.</a:t>
            </a:r>
            <a:endParaRPr lang="en-US" altLang="x-none" sz="3200" dirty="0">
              <a:ea typeface="宋体" panose="02010600030101010101" pitchFamily="2" charset="-122"/>
            </a:endParaRPr>
          </a:p>
          <a:p>
            <a:pPr lvl="3" indent="-228600" eaLnBrk="1" hangingPunct="1">
              <a:lnSpc>
                <a:spcPct val="110000"/>
              </a:lnSpc>
              <a:spcBef>
                <a:spcPct val="50000"/>
              </a:spcBef>
              <a:buNone/>
            </a:pPr>
            <a:r>
              <a:rPr lang="en-US" altLang="x-none" sz="3200" dirty="0">
                <a:solidFill>
                  <a:srgbClr val="FF0000"/>
                </a:solidFill>
                <a:ea typeface="宋体" panose="02010600030101010101" pitchFamily="2" charset="-122"/>
              </a:rPr>
              <a:t>X</a:t>
            </a:r>
            <a:r>
              <a:rPr lang="en-US" altLang="x-none" sz="3200" baseline="30000" dirty="0">
                <a:solidFill>
                  <a:srgbClr val="FF0000"/>
                </a:solidFill>
                <a:ea typeface="宋体" panose="02010600030101010101" pitchFamily="2" charset="-122"/>
              </a:rPr>
              <a:t>+</a:t>
            </a:r>
            <a:r>
              <a:rPr lang="en-US" altLang="x-none" sz="3200" baseline="-25000" dirty="0">
                <a:solidFill>
                  <a:srgbClr val="FF0000"/>
                </a:solidFill>
                <a:ea typeface="宋体" panose="02010600030101010101" pitchFamily="2" charset="-122"/>
              </a:rPr>
              <a:t>F</a:t>
            </a:r>
            <a:r>
              <a:rPr lang="en-US" altLang="x-none" sz="3200" dirty="0">
                <a:solidFill>
                  <a:srgbClr val="FF0000"/>
                </a:solidFill>
                <a:ea typeface="宋体" panose="02010600030101010101" pitchFamily="2" charset="-122"/>
              </a:rPr>
              <a:t> = { A | X → A ∈ F</a:t>
            </a:r>
            <a:r>
              <a:rPr lang="en-US" altLang="x-none" sz="3200" baseline="30000" dirty="0">
                <a:solidFill>
                  <a:srgbClr val="FF0000"/>
                </a:solidFill>
                <a:ea typeface="宋体" panose="02010600030101010101" pitchFamily="2" charset="-122"/>
              </a:rPr>
              <a:t>+</a:t>
            </a:r>
            <a:r>
              <a:rPr lang="en-US" altLang="x-none" sz="3200" dirty="0">
                <a:solidFill>
                  <a:srgbClr val="FF0000"/>
                </a:solidFill>
                <a:ea typeface="宋体" panose="02010600030101010101" pitchFamily="2" charset="-122"/>
              </a:rPr>
              <a:t> }</a:t>
            </a:r>
            <a:endParaRPr lang="en-US" altLang="x-none" sz="3200" dirty="0">
              <a:solidFill>
                <a:srgbClr val="FF0000"/>
              </a:solidFill>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312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312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3124" name="Rectangle 2"/>
          <p:cNvSpPr>
            <a:spLocks noGrp="1"/>
          </p:cNvSpPr>
          <p:nvPr>
            <p:ph type="title"/>
          </p:nvPr>
        </p:nvSpPr>
        <p:spPr/>
        <p:txBody>
          <a:bodyPr wrap="square" anchor="ctr"/>
          <a:p>
            <a:pPr lvl="0" eaLnBrk="1" hangingPunct="1"/>
            <a:r>
              <a:rPr lang="en-US" altLang="x-none" sz="2800" dirty="0">
                <a:ea typeface="宋体" panose="02010600030101010101" pitchFamily="2" charset="-122"/>
                <a:sym typeface="+mn-ea"/>
              </a:rPr>
              <a:t>algorithm 6.6.12  </a:t>
            </a:r>
            <a:r>
              <a:rPr lang="en-US" altLang="zh-CN" sz="2800" dirty="0">
                <a:ea typeface="宋体" panose="02010600030101010101" pitchFamily="2" charset="-122"/>
                <a:sym typeface="+mn-ea"/>
              </a:rPr>
              <a:t>Closure of a set of Attributes</a:t>
            </a:r>
            <a:endParaRPr lang="en-US" altLang="x-none" sz="2800" dirty="0">
              <a:ea typeface="宋体" panose="02010600030101010101" pitchFamily="2" charset="-122"/>
            </a:endParaRPr>
          </a:p>
        </p:txBody>
      </p:sp>
      <p:sp>
        <p:nvSpPr>
          <p:cNvPr id="133125" name="Rectangle 3"/>
          <p:cNvSpPr>
            <a:spLocks noGrp="1"/>
          </p:cNvSpPr>
          <p:nvPr>
            <p:ph type="body"/>
          </p:nvPr>
        </p:nvSpPr>
        <p:spPr>
          <a:xfrm>
            <a:off x="325755" y="766445"/>
            <a:ext cx="8634095" cy="571500"/>
          </a:xfrm>
        </p:spPr>
        <p:txBody>
          <a:bodyPr wrap="square" anchor="t"/>
          <a:p>
            <a:pPr marL="742950" lvl="1" indent="-742950" eaLnBrk="1" hangingPunct="1">
              <a:buNone/>
            </a:pPr>
            <a:r>
              <a:rPr lang="en-US" altLang="x-none" sz="3000" u="sng" dirty="0">
                <a:ea typeface="宋体" panose="02010600030101010101" pitchFamily="2" charset="-122"/>
              </a:rPr>
              <a:t>Input</a:t>
            </a:r>
            <a:r>
              <a:rPr lang="en-US" altLang="x-none" sz="3000" dirty="0">
                <a:ea typeface="宋体" panose="02010600030101010101" pitchFamily="2" charset="-122"/>
              </a:rPr>
              <a:t>: X is</a:t>
            </a:r>
            <a:r>
              <a:rPr lang="en-US" altLang="zh-CN" sz="3000" dirty="0">
                <a:ea typeface="宋体" panose="02010600030101010101" pitchFamily="2" charset="-122"/>
              </a:rPr>
              <a:t> a set of attributes, F is a set of FDs</a:t>
            </a:r>
            <a:endParaRPr lang="en-US" altLang="zh-CN" sz="3000" dirty="0">
              <a:ea typeface="宋体" panose="02010600030101010101" pitchFamily="2" charset="-122"/>
            </a:endParaRPr>
          </a:p>
        </p:txBody>
      </p:sp>
      <p:sp>
        <p:nvSpPr>
          <p:cNvPr id="133127" name="Rectangle 4"/>
          <p:cNvSpPr/>
          <p:nvPr/>
        </p:nvSpPr>
        <p:spPr>
          <a:xfrm>
            <a:off x="457200" y="1415415"/>
            <a:ext cx="8305800" cy="5110480"/>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914400" lvl="1" indent="-457200" eaLnBrk="0" hangingPunct="0">
              <a:lnSpc>
                <a:spcPct val="110000"/>
              </a:lnSpc>
              <a:spcBef>
                <a:spcPct val="20000"/>
              </a:spcBef>
              <a:buClr>
                <a:schemeClr val="accent1"/>
              </a:buClr>
              <a:buFont typeface="Wingdings" panose="05000000000000000000" pitchFamily="2" charset="2"/>
              <a:buNone/>
            </a:pPr>
            <a:r>
              <a:rPr lang="zh-CN" altLang="en-US" sz="3200" b="1" dirty="0">
                <a:solidFill>
                  <a:srgbClr val="FF0000"/>
                </a:solidFill>
                <a:latin typeface="Arial" panose="020B0604020202020204" pitchFamily="34" charset="0"/>
                <a:ea typeface="宋体" panose="02010600030101010101" pitchFamily="2" charset="-122"/>
              </a:rPr>
              <a:t>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latin typeface="Arial" panose="020B0604020202020204" pitchFamily="34" charset="0"/>
                <a:ea typeface="宋体" panose="02010600030101010101" pitchFamily="2" charset="-122"/>
              </a:rPr>
              <a:t> </a:t>
            </a:r>
            <a:r>
              <a:rPr lang="en-US" altLang="x-none" sz="3200" b="1" dirty="0">
                <a:solidFill>
                  <a:srgbClr val="3333FF"/>
                </a:solidFill>
                <a:latin typeface="Arial" panose="020B0604020202020204" pitchFamily="34" charset="0"/>
                <a:ea typeface="宋体" panose="02010600030101010101" pitchFamily="2" charset="-122"/>
              </a:rPr>
              <a:t>:=</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dirty="0">
                <a:solidFill>
                  <a:srgbClr val="3333FF"/>
                </a:solidFill>
                <a:latin typeface="Arial" panose="020B0604020202020204" pitchFamily="34" charset="0"/>
                <a:ea typeface="宋体" panose="02010600030101010101" pitchFamily="2" charset="-122"/>
              </a:rPr>
              <a:t>;</a:t>
            </a:r>
            <a:endParaRPr lang="en-US" altLang="x-none" sz="3200" b="1" dirty="0">
              <a:solidFill>
                <a:srgbClr val="3333FF"/>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accent1"/>
              </a:buClr>
              <a:buFont typeface="Wingdings" panose="05000000000000000000" pitchFamily="2" charset="2"/>
              <a:buNone/>
            </a:pPr>
            <a:r>
              <a:rPr lang="zh-CN" altLang="en-US" sz="3200" b="1" dirty="0">
                <a:latin typeface="Arial" panose="020B0604020202020204" pitchFamily="34" charset="0"/>
                <a:ea typeface="宋体" panose="02010600030101010101" pitchFamily="2" charset="-122"/>
              </a:rPr>
              <a:t>  </a:t>
            </a:r>
            <a:r>
              <a:rPr lang="en-US" altLang="x-none" sz="3200" b="1" dirty="0">
                <a:solidFill>
                  <a:srgbClr val="3333FF"/>
                </a:solidFill>
                <a:latin typeface="Arial" panose="020B0604020202020204" pitchFamily="34" charset="0"/>
                <a:ea typeface="宋体" panose="02010600030101010101" pitchFamily="2" charset="-122"/>
              </a:rPr>
              <a:t>repeat</a:t>
            </a:r>
            <a:r>
              <a:rPr lang="zh-CN" altLang="en-US" sz="3200" b="1" dirty="0">
                <a:solidFill>
                  <a:srgbClr val="3333FF"/>
                </a:solidFill>
                <a:latin typeface="Arial" panose="020B0604020202020204" pitchFamily="34" charset="0"/>
                <a:ea typeface="宋体" panose="02010600030101010101" pitchFamily="2" charset="-122"/>
              </a:rPr>
              <a:t> {</a:t>
            </a:r>
            <a:endParaRPr lang="zh-CN" altLang="en-US" sz="3200" b="1" dirty="0">
              <a:solidFill>
                <a:srgbClr val="3333FF"/>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buFont typeface="Wingdings" panose="05000000000000000000" pitchFamily="2" charset="2"/>
              <a:buNone/>
            </a:pPr>
            <a:r>
              <a:rPr lang="en-US" altLang="x-none" sz="3200" b="1" dirty="0">
                <a:solidFill>
                  <a:srgbClr val="FF0000"/>
                </a:solidFill>
                <a:latin typeface="Arial" panose="020B0604020202020204" pitchFamily="34" charset="0"/>
                <a:ea typeface="宋体" panose="02010600030101010101" pitchFamily="2" charset="-122"/>
              </a:rPr>
              <a:t>oldX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a:t>
            </a:r>
            <a:endParaRPr lang="en-US" altLang="x-none" sz="3200" b="1" dirty="0">
              <a:solidFill>
                <a:schemeClr val="accent2"/>
              </a:solidFill>
              <a:latin typeface="Arial" panose="020B0604020202020204" pitchFamily="34" charset="0"/>
              <a:ea typeface="宋体" panose="02010600030101010101" pitchFamily="2" charset="-122"/>
            </a:endParaRPr>
          </a:p>
          <a:p>
            <a:pPr marL="1600200" lvl="3" indent="-228600">
              <a:lnSpc>
                <a:spcPct val="110000"/>
              </a:lnSpc>
              <a:spcBef>
                <a:spcPct val="20000"/>
              </a:spcBef>
              <a:buClr>
                <a:schemeClr val="accent1"/>
              </a:buClr>
              <a:buFont typeface="Wingdings" panose="05000000000000000000" pitchFamily="2" charset="2"/>
              <a:buNone/>
            </a:pPr>
            <a:r>
              <a:rPr lang="en-US" altLang="x-none" sz="3200" b="1" dirty="0">
                <a:solidFill>
                  <a:schemeClr val="accent2"/>
                </a:solidFill>
                <a:latin typeface="Arial" panose="020B0604020202020204" pitchFamily="34" charset="0"/>
                <a:ea typeface="宋体" panose="02010600030101010101" pitchFamily="2" charset="-122"/>
              </a:rPr>
              <a:t>for each  </a:t>
            </a:r>
            <a:r>
              <a:rPr lang="en-US" altLang="x-none" sz="3200" b="1" dirty="0">
                <a:solidFill>
                  <a:srgbClr val="FF0000"/>
                </a:solidFill>
                <a:latin typeface="Arial" panose="020B0604020202020204" pitchFamily="34" charset="0"/>
                <a:ea typeface="宋体" panose="02010600030101010101" pitchFamily="2" charset="-122"/>
              </a:rPr>
              <a:t>Y</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Z</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in F</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2057400" lvl="4" indent="-228600">
              <a:lnSpc>
                <a:spcPct val="110000"/>
              </a:lnSpc>
              <a:spcBef>
                <a:spcPct val="20000"/>
              </a:spcBef>
              <a:buClr>
                <a:schemeClr val="accent1"/>
              </a:buClr>
            </a:pP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if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Y</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then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Z</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1600200" lvl="3" indent="-228600">
              <a:lnSpc>
                <a:spcPct val="110000"/>
              </a:lnSpc>
              <a:spcBef>
                <a:spcPct val="20000"/>
              </a:spcBef>
              <a:buClr>
                <a:schemeClr val="accent1"/>
              </a:buClr>
            </a:pP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10000"/>
              </a:lnSpc>
              <a:spcBef>
                <a:spcPct val="20000"/>
              </a:spcBef>
              <a:buClr>
                <a:schemeClr val="accent1"/>
              </a:buClr>
              <a:buFont typeface="Wingdings" panose="05000000000000000000" pitchFamily="2" charset="2"/>
              <a:buNone/>
            </a:pPr>
            <a:r>
              <a:rPr lang="zh-CN" altLang="en-US" sz="3200" b="1" dirty="0">
                <a:latin typeface="Arial" panose="020B0604020202020204" pitchFamily="34" charset="0"/>
                <a:ea typeface="宋体" panose="02010600030101010101" pitchFamily="2" charset="-122"/>
                <a:sym typeface="Symbol" panose="05050102010706020507" pitchFamily="2" charset="2"/>
              </a:rPr>
              <a:t> </a:t>
            </a:r>
            <a:r>
              <a:rPr lang="zh-CN" altLang="en-US" sz="3200" b="1" dirty="0">
                <a:solidFill>
                  <a:srgbClr val="3333FF"/>
                </a:solidFill>
                <a:latin typeface="Arial" panose="020B0604020202020204" pitchFamily="34" charset="0"/>
                <a:ea typeface="宋体" panose="02010600030101010101" pitchFamily="2" charset="-122"/>
                <a:sym typeface="Symbol" panose="05050102010706020507" pitchFamily="2" charset="2"/>
              </a:rPr>
              <a:t> } </a:t>
            </a:r>
            <a:r>
              <a:rPr lang="en-US" altLang="x-none" sz="3200" b="1" dirty="0">
                <a:solidFill>
                  <a:srgbClr val="3333FF"/>
                </a:solidFill>
                <a:latin typeface="Arial" panose="020B0604020202020204" pitchFamily="34" charset="0"/>
                <a:ea typeface="宋体" panose="02010600030101010101" pitchFamily="2" charset="-122"/>
                <a:sym typeface="Symbol" panose="05050102010706020507" pitchFamily="2" charset="2"/>
              </a:rPr>
              <a:t>until (</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rPr>
              <a:t>oldX</a:t>
            </a:r>
            <a:r>
              <a:rPr lang="en-US" altLang="x-none" sz="3200" b="1" baseline="30000" dirty="0">
                <a:solidFill>
                  <a:srgbClr val="FF0000"/>
                </a:solidFill>
                <a:latin typeface="Arial" panose="020B0604020202020204" pitchFamily="34" charset="0"/>
                <a:ea typeface="宋体" panose="02010600030101010101" pitchFamily="2" charset="-122"/>
              </a:rPr>
              <a:t>+</a:t>
            </a:r>
            <a:r>
              <a:rPr lang="en-US" altLang="x-none" sz="3200" b="1" dirty="0">
                <a:latin typeface="Arial" panose="020B0604020202020204" pitchFamily="34" charset="0"/>
                <a:ea typeface="宋体" panose="02010600030101010101" pitchFamily="2" charset="-122"/>
              </a:rPr>
              <a:t> </a:t>
            </a:r>
            <a:r>
              <a:rPr lang="en-US" altLang="x-none" sz="3200" b="1" dirty="0">
                <a:solidFill>
                  <a:srgbClr val="3333FF"/>
                </a:solidFill>
                <a:latin typeface="Arial" panose="020B0604020202020204" pitchFamily="34" charset="0"/>
                <a:ea typeface="宋体" panose="02010600030101010101" pitchFamily="2" charset="-122"/>
              </a:rPr>
              <a:t>=</a:t>
            </a:r>
            <a:r>
              <a:rPr lang="en-US" altLang="x-none" sz="3200" b="1" dirty="0">
                <a:latin typeface="Arial" panose="020B0604020202020204" pitchFamily="34" charset="0"/>
                <a:ea typeface="宋体" panose="02010600030101010101" pitchFamily="2" charset="-122"/>
              </a:rPr>
              <a:t> </a:t>
            </a:r>
            <a:r>
              <a:rPr lang="en-US" altLang="x-none" sz="3200" b="1" dirty="0">
                <a:solidFill>
                  <a:srgbClr val="FF0000"/>
                </a:solidFill>
                <a:latin typeface="Arial" panose="020B0604020202020204" pitchFamily="34" charset="0"/>
                <a:ea typeface="宋体" panose="02010600030101010101" pitchFamily="2" charset="-122"/>
              </a:rPr>
              <a:t>X</a:t>
            </a:r>
            <a:r>
              <a:rPr lang="en-US" altLang="x-none" sz="3200" b="1" baseline="30000" dirty="0">
                <a:solidFill>
                  <a:srgbClr val="FF0000"/>
                </a:solidFill>
                <a:latin typeface="Arial" panose="020B0604020202020204" pitchFamily="34" charset="0"/>
                <a:ea typeface="宋体" panose="02010600030101010101" pitchFamily="2" charset="-122"/>
              </a:rPr>
              <a:t>+ </a:t>
            </a:r>
            <a:r>
              <a:rPr lang="en-US" altLang="x-none" sz="3200" b="1" dirty="0">
                <a:solidFill>
                  <a:srgbClr val="3333FF"/>
                </a:solidFill>
                <a:latin typeface="Arial" panose="020B0604020202020204" pitchFamily="34" charset="0"/>
                <a:ea typeface="宋体" panose="02010600030101010101" pitchFamily="2" charset="-122"/>
                <a:sym typeface="Symbol" panose="05050102010706020507" pitchFamily="2" charset="2"/>
              </a:rPr>
              <a:t>)</a:t>
            </a:r>
            <a:endParaRPr lang="en-US" altLang="x-none" sz="3200" b="1" dirty="0">
              <a:solidFill>
                <a:srgbClr val="3333FF"/>
              </a:solidFill>
              <a:latin typeface="Arial" panose="020B0604020202020204" pitchFamily="34" charset="0"/>
              <a:ea typeface="宋体" panose="02010600030101010101" pitchFamily="2" charset="-122"/>
              <a:sym typeface="Symbol" panose="05050102010706020507" pitchFamily="2" charset="2"/>
            </a:endParaRPr>
          </a:p>
          <a:p>
            <a:pPr marL="914400" lvl="1" indent="-457200">
              <a:lnSpc>
                <a:spcPct val="110000"/>
              </a:lnSpc>
              <a:spcBef>
                <a:spcPct val="20000"/>
              </a:spcBef>
              <a:buClr>
                <a:schemeClr val="accent1"/>
              </a:buClr>
              <a:buFont typeface="Wingdings" panose="05000000000000000000" pitchFamily="2" charset="2"/>
              <a:buNone/>
            </a:pP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3333FF"/>
                </a:solidFill>
                <a:latin typeface="Arial" panose="020B0604020202020204" pitchFamily="34" charset="0"/>
                <a:ea typeface="宋体" panose="02010600030101010101" pitchFamily="2" charset="-122"/>
                <a:sym typeface="Symbol" panose="05050102010706020507" pitchFamily="2" charset="2"/>
              </a:rPr>
              <a:t> return</a:t>
            </a:r>
            <a:r>
              <a:rPr lang="en-US" altLang="x-none" sz="3200" b="1" dirty="0">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X</a:t>
            </a:r>
            <a:r>
              <a:rPr lang="en-US" altLang="x-none" sz="3200" b="1" baseline="30000" dirty="0">
                <a:solidFill>
                  <a:srgbClr val="FF0000"/>
                </a:solidFill>
                <a:latin typeface="Arial" panose="020B0604020202020204" pitchFamily="34" charset="0"/>
                <a:ea typeface="宋体" panose="02010600030101010101" pitchFamily="2" charset="-122"/>
                <a:sym typeface="Symbol" panose="05050102010706020507" pitchFamily="2" charset="2"/>
              </a:rPr>
              <a:t>+</a:t>
            </a:r>
            <a:endParaRPr lang="en-US" altLang="x-none" sz="3200" b="1" baseline="30000" dirty="0">
              <a:solidFill>
                <a:srgbClr val="FF0000"/>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8" name="Rectangle 3"/>
          <p:cNvSpPr>
            <a:spLocks noGrp="1"/>
          </p:cNvSpPr>
          <p:nvPr>
            <p:ph type="body"/>
          </p:nvPr>
        </p:nvSpPr>
        <p:spPr>
          <a:xfrm>
            <a:off x="228600" y="44450"/>
            <a:ext cx="8686800" cy="1225550"/>
          </a:xfrm>
        </p:spPr>
        <p:txBody>
          <a:bodyPr wrap="square" anchor="t"/>
          <a:p>
            <a:pPr marL="1905" lvl="0" indent="-1905" eaLnBrk="1" hangingPunct="1">
              <a:buNone/>
            </a:pPr>
            <a:r>
              <a:rPr lang="en-US" altLang="x-none" sz="3200" dirty="0">
                <a:ea typeface="宋体" panose="02010600030101010101" pitchFamily="2" charset="-122"/>
              </a:rPr>
              <a:t>Exp 6.6.7: </a:t>
            </a:r>
            <a:r>
              <a:rPr lang="en-US" altLang="x-none" sz="3200" dirty="0">
                <a:solidFill>
                  <a:schemeClr val="accent2"/>
                </a:solidFill>
                <a:ea typeface="宋体" panose="02010600030101010101" pitchFamily="2" charset="-122"/>
              </a:rPr>
              <a:t>compute </a:t>
            </a:r>
            <a:r>
              <a:rPr lang="zh-CN" altLang="en-US" sz="3200" dirty="0">
                <a:solidFill>
                  <a:schemeClr val="accent2"/>
                </a:solidFill>
                <a:ea typeface="宋体" panose="02010600030101010101" pitchFamily="2" charset="-122"/>
              </a:rPr>
              <a:t>{</a:t>
            </a:r>
            <a:r>
              <a:rPr lang="en-US" altLang="x-none" sz="3200" dirty="0">
                <a:solidFill>
                  <a:schemeClr val="accent2"/>
                </a:solidFill>
                <a:ea typeface="宋体" panose="02010600030101010101" pitchFamily="2" charset="-122"/>
              </a:rPr>
              <a:t>B</a:t>
            </a:r>
            <a:r>
              <a:rPr lang="zh-CN" altLang="en-US" sz="3200" dirty="0">
                <a:solidFill>
                  <a:schemeClr val="accent2"/>
                </a:solidFill>
                <a:ea typeface="宋体" panose="02010600030101010101" pitchFamily="2" charset="-122"/>
              </a:rPr>
              <a:t>}</a:t>
            </a:r>
            <a:r>
              <a:rPr lang="en-US" altLang="x-none" sz="3200" baseline="30000" dirty="0">
                <a:solidFill>
                  <a:schemeClr val="accent2"/>
                </a:solidFill>
                <a:ea typeface="宋体" panose="02010600030101010101" pitchFamily="2" charset="-122"/>
              </a:rPr>
              <a:t>+</a:t>
            </a:r>
            <a:endParaRPr lang="en-US" altLang="x-none" sz="3200" baseline="30000" dirty="0">
              <a:solidFill>
                <a:schemeClr val="accent2"/>
              </a:solidFill>
              <a:ea typeface="宋体" panose="02010600030101010101" pitchFamily="2" charset="-122"/>
            </a:endParaRPr>
          </a:p>
          <a:p>
            <a:pPr marL="1905" lvl="1" indent="455295" eaLnBrk="1" hangingPunct="1">
              <a:buNone/>
            </a:pPr>
            <a:r>
              <a:rPr lang="en-US" altLang="x-none" sz="3200" dirty="0">
                <a:ea typeface="宋体" panose="02010600030101010101" pitchFamily="2" charset="-122"/>
              </a:rPr>
              <a:t>F = { </a:t>
            </a:r>
            <a:r>
              <a:rPr lang="en-US" altLang="x-none" sz="3200" dirty="0">
                <a:solidFill>
                  <a:srgbClr val="FF0066"/>
                </a:solidFill>
                <a:ea typeface="宋体" panose="02010600030101010101" pitchFamily="2" charset="-122"/>
              </a:rPr>
              <a:t>(f</a:t>
            </a:r>
            <a:r>
              <a:rPr lang="en-US" altLang="x-none" sz="3200" baseline="-25000" dirty="0">
                <a:solidFill>
                  <a:srgbClr val="FF0066"/>
                </a:solidFill>
                <a:ea typeface="宋体" panose="02010600030101010101" pitchFamily="2" charset="-122"/>
              </a:rPr>
              <a:t>1</a:t>
            </a:r>
            <a:r>
              <a:rPr lang="en-US" altLang="x-none" sz="3200" dirty="0">
                <a:solidFill>
                  <a:srgbClr val="FF0066"/>
                </a:solidFill>
                <a:ea typeface="宋体" panose="02010600030101010101" pitchFamily="2" charset="-122"/>
              </a:rPr>
              <a:t>)</a:t>
            </a:r>
            <a:r>
              <a:rPr lang="en-US" altLang="x-none" sz="3200" dirty="0">
                <a:ea typeface="宋体" panose="02010600030101010101" pitchFamily="2" charset="-122"/>
              </a:rPr>
              <a:t> B</a:t>
            </a:r>
            <a:r>
              <a:rPr lang="en-US" altLang="x-none" sz="3200" b="0" dirty="0">
                <a:ea typeface="宋体" panose="02010600030101010101" pitchFamily="2" charset="-122"/>
              </a:rPr>
              <a:t>→</a:t>
            </a:r>
            <a:r>
              <a:rPr lang="en-US" altLang="x-none" sz="3200" dirty="0">
                <a:ea typeface="宋体" panose="02010600030101010101" pitchFamily="2" charset="-122"/>
              </a:rPr>
              <a:t>CD,   </a:t>
            </a:r>
            <a:r>
              <a:rPr lang="en-US" altLang="x-none" sz="3200" dirty="0">
                <a:solidFill>
                  <a:srgbClr val="FF0066"/>
                </a:solidFill>
                <a:ea typeface="宋体" panose="02010600030101010101" pitchFamily="2" charset="-122"/>
              </a:rPr>
              <a:t>(f</a:t>
            </a:r>
            <a:r>
              <a:rPr lang="en-US" altLang="x-none" sz="3200" baseline="-25000" dirty="0">
                <a:solidFill>
                  <a:srgbClr val="FF0066"/>
                </a:solidFill>
                <a:ea typeface="宋体" panose="02010600030101010101" pitchFamily="2" charset="-122"/>
              </a:rPr>
              <a:t>2</a:t>
            </a:r>
            <a:r>
              <a:rPr lang="en-US" altLang="x-none" sz="3200" dirty="0">
                <a:solidFill>
                  <a:srgbClr val="FF0066"/>
                </a:solidFill>
                <a:ea typeface="宋体" panose="02010600030101010101" pitchFamily="2" charset="-122"/>
              </a:rPr>
              <a:t>)</a:t>
            </a:r>
            <a:r>
              <a:rPr lang="en-US" altLang="x-none" sz="3200" dirty="0">
                <a:ea typeface="宋体" panose="02010600030101010101" pitchFamily="2" charset="-122"/>
              </a:rPr>
              <a:t> AD</a:t>
            </a:r>
            <a:r>
              <a:rPr lang="en-US" altLang="x-none" sz="3200" b="0" dirty="0">
                <a:ea typeface="宋体" panose="02010600030101010101" pitchFamily="2" charset="-122"/>
              </a:rPr>
              <a:t>→</a:t>
            </a:r>
            <a:r>
              <a:rPr lang="en-US" altLang="x-none" sz="3200" dirty="0">
                <a:ea typeface="宋体" panose="02010600030101010101" pitchFamily="2" charset="-122"/>
              </a:rPr>
              <a:t>E,   </a:t>
            </a:r>
            <a:r>
              <a:rPr lang="en-US" altLang="x-none" sz="3200" dirty="0">
                <a:solidFill>
                  <a:srgbClr val="FF0066"/>
                </a:solidFill>
                <a:ea typeface="宋体" panose="02010600030101010101" pitchFamily="2" charset="-122"/>
              </a:rPr>
              <a:t>(f</a:t>
            </a:r>
            <a:r>
              <a:rPr lang="en-US" altLang="x-none" sz="3200" baseline="-25000" dirty="0">
                <a:solidFill>
                  <a:srgbClr val="FF0066"/>
                </a:solidFill>
                <a:ea typeface="宋体" panose="02010600030101010101" pitchFamily="2" charset="-122"/>
              </a:rPr>
              <a:t>3</a:t>
            </a:r>
            <a:r>
              <a:rPr lang="en-US" altLang="x-none" sz="3200" dirty="0">
                <a:solidFill>
                  <a:srgbClr val="FF0066"/>
                </a:solidFill>
                <a:ea typeface="宋体" panose="02010600030101010101" pitchFamily="2" charset="-122"/>
              </a:rPr>
              <a:t>)</a:t>
            </a:r>
            <a:r>
              <a:rPr lang="en-US" altLang="x-none" sz="3200" dirty="0">
                <a:ea typeface="宋体" panose="02010600030101010101" pitchFamily="2" charset="-122"/>
              </a:rPr>
              <a:t> B</a:t>
            </a:r>
            <a:r>
              <a:rPr lang="en-US" altLang="x-none" sz="3200" b="0" dirty="0">
                <a:ea typeface="宋体" panose="02010600030101010101" pitchFamily="2" charset="-122"/>
              </a:rPr>
              <a:t>→</a:t>
            </a:r>
            <a:r>
              <a:rPr lang="en-US" altLang="x-none" sz="3200" dirty="0">
                <a:ea typeface="宋体" panose="02010600030101010101" pitchFamily="2" charset="-122"/>
              </a:rPr>
              <a:t>A }</a:t>
            </a:r>
            <a:endParaRPr lang="en-US" altLang="x-none" sz="3200" dirty="0">
              <a:ea typeface="宋体" panose="02010600030101010101" pitchFamily="2" charset="-122"/>
            </a:endParaRPr>
          </a:p>
        </p:txBody>
      </p:sp>
      <p:sp>
        <p:nvSpPr>
          <p:cNvPr id="134150" name="Rectangle 4"/>
          <p:cNvSpPr/>
          <p:nvPr/>
        </p:nvSpPr>
        <p:spPr>
          <a:xfrm>
            <a:off x="228600" y="1270000"/>
            <a:ext cx="8686800" cy="5589588"/>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lnSpc>
                <a:spcPct val="110000"/>
              </a:lnSpc>
              <a:spcBef>
                <a:spcPct val="20000"/>
              </a:spcBef>
              <a:buClr>
                <a:schemeClr val="tx1"/>
              </a:buClr>
              <a:buFont typeface="Wingdings" panose="05000000000000000000" pitchFamily="2" charset="2"/>
              <a:buChar char="q"/>
            </a:pPr>
            <a:r>
              <a:rPr lang="en-US" altLang="x-none" sz="3200" b="1" dirty="0">
                <a:solidFill>
                  <a:schemeClr val="accent2"/>
                </a:solidFill>
                <a:latin typeface="Arial" panose="020B0604020202020204" pitchFamily="34" charset="0"/>
                <a:ea typeface="宋体" panose="02010600030101010101" pitchFamily="2" charset="-122"/>
              </a:rPr>
              <a:t>set X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 B }</a:t>
            </a:r>
            <a:endParaRPr lang="en-US" altLang="x-none" sz="3200" b="1" dirty="0">
              <a:solidFill>
                <a:schemeClr val="accent2"/>
              </a:solidFill>
              <a:latin typeface="Arial" panose="020B0604020202020204" pitchFamily="34" charset="0"/>
              <a:ea typeface="宋体" panose="02010600030101010101" pitchFamily="2" charset="-122"/>
            </a:endParaRPr>
          </a:p>
          <a:p>
            <a:pPr marL="457200" lvl="0" indent="-457200">
              <a:lnSpc>
                <a:spcPct val="110000"/>
              </a:lnSpc>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first loop</a:t>
            </a:r>
            <a:endParaRPr lang="en-US" altLang="x-none" sz="3200" b="1" dirty="0">
              <a:solidFill>
                <a:srgbClr val="FF0000"/>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1</a:t>
            </a:r>
            <a:r>
              <a:rPr lang="en-US" altLang="x-none" sz="3200" b="1" dirty="0">
                <a:solidFill>
                  <a:schemeClr val="accent2"/>
                </a:solidFill>
                <a:latin typeface="Arial" panose="020B0604020202020204" pitchFamily="34" charset="0"/>
                <a:ea typeface="宋体" panose="02010600030101010101" pitchFamily="2" charset="-122"/>
              </a:rPr>
              <a:t> is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then</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union {C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tx1"/>
              </a:buClr>
              <a:buFont typeface="Wingdings" panose="05000000000000000000" pitchFamily="2" charset="2"/>
              <a:buAutoNum type="arabicParenR" startAt="2"/>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2</a:t>
            </a:r>
            <a:r>
              <a:rPr lang="en-US" altLang="x-none" sz="3200" b="1" dirty="0">
                <a:solidFill>
                  <a:schemeClr val="accent2"/>
                </a:solidFill>
                <a:latin typeface="Arial" panose="020B0604020202020204" pitchFamily="34" charset="0"/>
                <a:ea typeface="宋体" panose="02010600030101010101" pitchFamily="2" charset="-122"/>
              </a:rPr>
              <a:t> is</a:t>
            </a:r>
            <a:r>
              <a:rPr lang="zh-CN" altLang="en-US" sz="3200" b="1" dirty="0">
                <a:solidFill>
                  <a:schemeClr val="accent2"/>
                </a:solidFill>
                <a:latin typeface="Arial" panose="020B0604020202020204" pitchFamily="34" charset="0"/>
                <a:ea typeface="宋体" panose="02010600030101010101" pitchFamily="2" charset="-122"/>
              </a:rPr>
              <a:t>n</a:t>
            </a:r>
            <a:r>
              <a:rPr lang="en-US" altLang="x-none" sz="3200" b="1" dirty="0">
                <a:solidFill>
                  <a:schemeClr val="accent2"/>
                </a:solidFill>
                <a:latin typeface="Arial" panose="020B0604020202020204" pitchFamily="34" charset="0"/>
                <a:ea typeface="宋体" panose="02010600030101010101" pitchFamily="2" charset="-122"/>
              </a:rPr>
              <a:t>’</a:t>
            </a:r>
            <a:r>
              <a:rPr lang="zh-CN" altLang="en-US" sz="3200" b="1" dirty="0">
                <a:solidFill>
                  <a:schemeClr val="accent2"/>
                </a:solidFill>
                <a:latin typeface="Arial" panose="020B0604020202020204" pitchFamily="34" charset="0"/>
                <a:ea typeface="宋体" panose="02010600030101010101" pitchFamily="2" charset="-122"/>
              </a:rPr>
              <a:t>t</a:t>
            </a:r>
            <a:r>
              <a:rPr lang="en-US" altLang="x-none" sz="3200" b="1" dirty="0">
                <a:solidFill>
                  <a:schemeClr val="accent2"/>
                </a:solidFill>
                <a:latin typeface="Arial" panose="020B0604020202020204" pitchFamily="34" charset="0"/>
                <a:ea typeface="宋体" panose="02010600030101010101" pitchFamily="2" charset="-122"/>
              </a:rPr>
              <a:t>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 then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2</a:t>
            </a:r>
            <a:r>
              <a:rPr lang="en-US" altLang="x-none" sz="3200" b="1" dirty="0">
                <a:solidFill>
                  <a:schemeClr val="accent2"/>
                </a:solidFill>
                <a:latin typeface="Arial" panose="020B0604020202020204" pitchFamily="34" charset="0"/>
                <a:ea typeface="宋体" panose="02010600030101010101" pitchFamily="2" charset="-122"/>
              </a:rPr>
              <a:t> does not apply at this time</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tx1"/>
              </a:buClr>
              <a:buFont typeface="Wingdings" panose="05000000000000000000" pitchFamily="2" charset="2"/>
              <a:buAutoNum type="arabicParenR" startAt="3"/>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3</a:t>
            </a:r>
            <a:r>
              <a:rPr lang="en-US" altLang="x-none" sz="3200" b="1" dirty="0">
                <a:solidFill>
                  <a:schemeClr val="accent2"/>
                </a:solidFill>
                <a:latin typeface="Arial" panose="020B0604020202020204" pitchFamily="34" charset="0"/>
                <a:ea typeface="宋体" panose="02010600030101010101" pitchFamily="2" charset="-122"/>
              </a:rPr>
              <a:t> is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then</a:t>
            </a:r>
            <a:r>
              <a:rPr lang="zh-CN" altLang="en-US" sz="3200" b="1"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union {A} =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lnSpc>
                <a:spcPct val="110000"/>
              </a:lnSpc>
              <a:spcBef>
                <a:spcPct val="20000"/>
              </a:spcBef>
              <a:buClr>
                <a:schemeClr val="tx1"/>
              </a:buClr>
              <a:buFont typeface="Wingdings" panose="05000000000000000000" pitchFamily="2" charset="2"/>
              <a:buAutoNum type="arabicParenR" startAt="3"/>
            </a:pPr>
            <a:r>
              <a:rPr lang="en-US" altLang="x-none" sz="3200" b="1" dirty="0">
                <a:solidFill>
                  <a:schemeClr val="accent2"/>
                </a:solidFill>
                <a:latin typeface="Arial" panose="020B0604020202020204" pitchFamily="34" charset="0"/>
                <a:ea typeface="宋体" panose="02010600030101010101" pitchFamily="2" charset="-122"/>
              </a:rPr>
              <a:t>X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go to step b)</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50"/>
                                        </p:tgtEl>
                                        <p:attrNameLst>
                                          <p:attrName>style.visibility</p:attrName>
                                        </p:attrNameLst>
                                      </p:cBhvr>
                                      <p:to>
                                        <p:strVal val="visible"/>
                                      </p:to>
                                    </p:set>
                                    <p:animEffect transition="in" filter="blinds(horizontal)">
                                      <p:cBhvr>
                                        <p:cTn id="7" dur="500"/>
                                        <p:tgtEl>
                                          <p:spTgt spid="1341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50">
                                            <p:txEl>
                                              <p:charRg st="0" end="21"/>
                                            </p:txEl>
                                          </p:spTgt>
                                        </p:tgtEl>
                                        <p:attrNameLst>
                                          <p:attrName>style.visibility</p:attrName>
                                        </p:attrNameLst>
                                      </p:cBhvr>
                                      <p:to>
                                        <p:strVal val="visible"/>
                                      </p:to>
                                    </p:set>
                                    <p:animEffect transition="in" filter="blinds(horizontal)">
                                      <p:cBhvr>
                                        <p:cTn id="12" dur="500"/>
                                        <p:tgtEl>
                                          <p:spTgt spid="134150">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4150">
                                            <p:txEl>
                                              <p:charRg st="21" end="32"/>
                                            </p:txEl>
                                          </p:spTgt>
                                        </p:tgtEl>
                                        <p:attrNameLst>
                                          <p:attrName>style.visibility</p:attrName>
                                        </p:attrNameLst>
                                      </p:cBhvr>
                                      <p:to>
                                        <p:strVal val="visible"/>
                                      </p:to>
                                    </p:set>
                                    <p:animEffect transition="in" filter="blinds(horizontal)">
                                      <p:cBhvr>
                                        <p:cTn id="17" dur="500"/>
                                        <p:tgtEl>
                                          <p:spTgt spid="134150">
                                            <p:txEl>
                                              <p:charRg st="21" end="3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4150">
                                            <p:txEl>
                                              <p:charRg st="32" end="110"/>
                                            </p:txEl>
                                          </p:spTgt>
                                        </p:tgtEl>
                                        <p:attrNameLst>
                                          <p:attrName>style.visibility</p:attrName>
                                        </p:attrNameLst>
                                      </p:cBhvr>
                                      <p:to>
                                        <p:strVal val="visible"/>
                                      </p:to>
                                    </p:set>
                                    <p:animEffect transition="in" filter="blinds(horizontal)">
                                      <p:cBhvr>
                                        <p:cTn id="20" dur="500"/>
                                        <p:tgtEl>
                                          <p:spTgt spid="134150">
                                            <p:txEl>
                                              <p:charRg st="32" end="11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34150">
                                            <p:txEl>
                                              <p:charRg st="110" end="191"/>
                                            </p:txEl>
                                          </p:spTgt>
                                        </p:tgtEl>
                                        <p:attrNameLst>
                                          <p:attrName>style.visibility</p:attrName>
                                        </p:attrNameLst>
                                      </p:cBhvr>
                                      <p:to>
                                        <p:strVal val="visible"/>
                                      </p:to>
                                    </p:set>
                                    <p:animEffect transition="in" filter="blinds(horizontal)">
                                      <p:cBhvr>
                                        <p:cTn id="23" dur="500"/>
                                        <p:tgtEl>
                                          <p:spTgt spid="134150">
                                            <p:txEl>
                                              <p:charRg st="110" end="191"/>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4150">
                                            <p:txEl>
                                              <p:charRg st="191" end="271"/>
                                            </p:txEl>
                                          </p:spTgt>
                                        </p:tgtEl>
                                        <p:attrNameLst>
                                          <p:attrName>style.visibility</p:attrName>
                                        </p:attrNameLst>
                                      </p:cBhvr>
                                      <p:to>
                                        <p:strVal val="visible"/>
                                      </p:to>
                                    </p:set>
                                    <p:animEffect transition="in" filter="blinds(horizontal)">
                                      <p:cBhvr>
                                        <p:cTn id="26" dur="500"/>
                                        <p:tgtEl>
                                          <p:spTgt spid="134150">
                                            <p:txEl>
                                              <p:charRg st="191" end="271"/>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4150">
                                            <p:txEl>
                                              <p:charRg st="271" end="295"/>
                                            </p:txEl>
                                          </p:spTgt>
                                        </p:tgtEl>
                                        <p:attrNameLst>
                                          <p:attrName>style.visibility</p:attrName>
                                        </p:attrNameLst>
                                      </p:cBhvr>
                                      <p:to>
                                        <p:strVal val="visible"/>
                                      </p:to>
                                    </p:set>
                                    <p:animEffect transition="in" filter="blinds(horizontal)">
                                      <p:cBhvr>
                                        <p:cTn id="29" dur="500"/>
                                        <p:tgtEl>
                                          <p:spTgt spid="134150">
                                            <p:txEl>
                                              <p:charRg st="271" end="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nimBg="1"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3" name="Rectangle 3"/>
          <p:cNvSpPr/>
          <p:nvPr/>
        </p:nvSpPr>
        <p:spPr>
          <a:xfrm>
            <a:off x="1588" y="-19050"/>
            <a:ext cx="9144000" cy="6834188"/>
          </a:xfrm>
          <a:prstGeom prst="rect">
            <a:avLst/>
          </a:prstGeom>
          <a:solidFill>
            <a:schemeClr val="bg1"/>
          </a:solidFill>
          <a:ln w="19050" cap="flat" cmpd="sng">
            <a:solidFill>
              <a:schemeClr val="tx1"/>
            </a:solidFill>
            <a:prstDash val="solid"/>
            <a:miter/>
            <a:headEnd type="none" w="med" len="med"/>
            <a:tailEnd type="none" w="med" len="med"/>
          </a:ln>
        </p:spPr>
        <p:txBody>
          <a:bodyPr anchor="t"/>
          <a:p>
            <a:pPr marL="457200" lvl="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second loop</a:t>
            </a:r>
            <a:endParaRPr lang="en-US" altLang="x-none" sz="3200" b="1" dirty="0">
              <a:solidFill>
                <a:srgbClr val="FF0000"/>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X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 }</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startAt="2"/>
            </a:pPr>
            <a:r>
              <a:rPr lang="en-US" altLang="x-none" sz="3200" b="1" dirty="0">
                <a:solidFill>
                  <a:schemeClr val="accent2"/>
                </a:solidFill>
                <a:latin typeface="Arial" panose="020B0604020202020204" pitchFamily="34" charset="0"/>
                <a:ea typeface="宋体" panose="02010600030101010101" pitchFamily="2" charset="-122"/>
              </a:rPr>
              <a:t>skip the FDs that have been applied</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startAt="2"/>
            </a:pPr>
            <a:r>
              <a:rPr lang="en-US" altLang="x-none" sz="3200" b="1" dirty="0">
                <a:solidFill>
                  <a:schemeClr val="accent2"/>
                </a:solidFill>
                <a:latin typeface="Arial" panose="020B0604020202020204" pitchFamily="34" charset="0"/>
                <a:ea typeface="宋体" panose="02010600030101010101" pitchFamily="2" charset="-122"/>
              </a:rPr>
              <a:t>the left side of </a:t>
            </a:r>
            <a:r>
              <a:rPr lang="en-US" altLang="x-none" sz="3200" b="1" dirty="0">
                <a:solidFill>
                  <a:srgbClr val="FF0066"/>
                </a:solidFill>
                <a:latin typeface="Arial" panose="020B0604020202020204" pitchFamily="34" charset="0"/>
                <a:ea typeface="宋体" panose="02010600030101010101" pitchFamily="2" charset="-122"/>
              </a:rPr>
              <a:t>f</a:t>
            </a:r>
            <a:r>
              <a:rPr lang="en-US" altLang="x-none" sz="3200" b="1" baseline="-25000" dirty="0">
                <a:solidFill>
                  <a:srgbClr val="FF0066"/>
                </a:solidFill>
                <a:latin typeface="Arial" panose="020B0604020202020204" pitchFamily="34" charset="0"/>
                <a:ea typeface="宋体" panose="02010600030101010101" pitchFamily="2" charset="-122"/>
              </a:rPr>
              <a:t>2</a:t>
            </a:r>
            <a:r>
              <a:rPr lang="en-US" altLang="x-none" sz="3200" b="1" dirty="0">
                <a:solidFill>
                  <a:schemeClr val="accent2"/>
                </a:solidFill>
                <a:latin typeface="Arial" panose="020B0604020202020204" pitchFamily="34" charset="0"/>
                <a:ea typeface="宋体" panose="02010600030101010101" pitchFamily="2" charset="-122"/>
              </a:rPr>
              <a:t> is a subset of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 then</a:t>
            </a:r>
            <a:endParaRPr lang="en-US" altLang="x-none" sz="3200" b="1" dirty="0">
              <a:solidFill>
                <a:schemeClr val="accent2"/>
              </a:solidFill>
              <a:latin typeface="Arial" panose="020B0604020202020204" pitchFamily="34" charset="0"/>
              <a:ea typeface="宋体" panose="02010600030101010101" pitchFamily="2" charset="-122"/>
            </a:endParaRPr>
          </a:p>
          <a:p>
            <a:pPr marL="1143000" lvl="2" indent="-228600">
              <a:spcBef>
                <a:spcPct val="20000"/>
              </a:spcBef>
              <a:buClr>
                <a:schemeClr val="tx1"/>
              </a:buClr>
              <a:buFont typeface="Wingdings" panose="05000000000000000000" pitchFamily="2" charset="2"/>
              <a:buNone/>
            </a:pP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 union {E} =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E}</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startAt="4"/>
            </a:pPr>
            <a:r>
              <a:rPr lang="en-US" altLang="x-none" sz="3200" b="1" dirty="0">
                <a:solidFill>
                  <a:schemeClr val="accent2"/>
                </a:solidFill>
                <a:latin typeface="Arial" panose="020B0604020202020204" pitchFamily="34" charset="0"/>
                <a:ea typeface="宋体" panose="02010600030101010101" pitchFamily="2" charset="-122"/>
              </a:rPr>
              <a:t>X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go to step b)</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457200" lvl="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third loop</a:t>
            </a:r>
            <a:endPar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X = </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 {A</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C</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D</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E}</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loop through FDs in F again</a:t>
            </a:r>
            <a:endParaRPr lang="en-US" altLang="x-none" sz="3200" b="1" dirty="0">
              <a:solidFill>
                <a:schemeClr val="accent2"/>
              </a:solidFill>
              <a:latin typeface="Arial" panose="020B0604020202020204" pitchFamily="34" charset="0"/>
              <a:ea typeface="宋体" panose="02010600030101010101" pitchFamily="2" charset="-122"/>
            </a:endParaRPr>
          </a:p>
          <a:p>
            <a:pPr marL="914400" lvl="1" indent="-457200">
              <a:spcBef>
                <a:spcPct val="20000"/>
              </a:spcBef>
              <a:buClr>
                <a:schemeClr val="tx1"/>
              </a:buClr>
              <a:buFont typeface="Wingdings" panose="05000000000000000000" pitchFamily="2" charset="2"/>
              <a:buAutoNum type="arabicParenR"/>
            </a:pPr>
            <a:r>
              <a:rPr lang="en-US" altLang="x-none" sz="3200" b="1" dirty="0">
                <a:solidFill>
                  <a:schemeClr val="accent2"/>
                </a:solidFill>
                <a:latin typeface="Arial" panose="020B0604020202020204" pitchFamily="34" charset="0"/>
                <a:ea typeface="宋体" panose="02010600030101010101" pitchFamily="2" charset="-122"/>
              </a:rPr>
              <a:t>end with X = </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dirty="0">
                <a:solidFill>
                  <a:schemeClr val="accent2"/>
                </a:solidFill>
                <a:latin typeface="Arial" panose="020B0604020202020204" pitchFamily="34" charset="0"/>
                <a:ea typeface="宋体" panose="02010600030101010101" pitchFamily="2" charset="-122"/>
              </a:rPr>
              <a:t>B</a:t>
            </a:r>
            <a:r>
              <a:rPr lang="zh-CN" altLang="en-US" sz="3200" b="1" dirty="0">
                <a:solidFill>
                  <a:schemeClr val="accent2"/>
                </a:solidFill>
                <a:latin typeface="Arial" panose="020B0604020202020204" pitchFamily="34" charset="0"/>
                <a:ea typeface="宋体" panose="02010600030101010101" pitchFamily="2" charset="-122"/>
              </a:rPr>
              <a:t>}</a:t>
            </a:r>
            <a:r>
              <a:rPr lang="en-US" altLang="x-none" sz="3200" b="1" baseline="30000" dirty="0">
                <a:solidFill>
                  <a:schemeClr val="accent2"/>
                </a:solidFill>
                <a:latin typeface="Arial" panose="020B0604020202020204" pitchFamily="34" charset="0"/>
                <a:ea typeface="宋体" panose="02010600030101010101" pitchFamily="2" charset="-122"/>
              </a:rPr>
              <a:t>+</a:t>
            </a:r>
            <a:endParaRPr lang="en-US" altLang="x-none" sz="3200" b="1" baseline="30000" dirty="0">
              <a:solidFill>
                <a:schemeClr val="accent2"/>
              </a:solidFill>
              <a:latin typeface="Arial" panose="020B0604020202020204" pitchFamily="34" charset="0"/>
              <a:ea typeface="宋体" panose="02010600030101010101" pitchFamily="2" charset="-122"/>
            </a:endParaRPr>
          </a:p>
          <a:p>
            <a:pPr marL="457200" lvl="0" indent="-4572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return </a:t>
            </a:r>
            <a:r>
              <a:rPr lang="zh-CN" altLang="en-US" sz="3200" b="1" dirty="0">
                <a:solidFill>
                  <a:srgbClr val="FF0000"/>
                </a:solidFill>
                <a:latin typeface="Arial" panose="020B0604020202020204" pitchFamily="34" charset="0"/>
                <a:ea typeface="宋体" panose="02010600030101010101" pitchFamily="2" charset="-122"/>
              </a:rPr>
              <a:t>{</a:t>
            </a:r>
            <a:r>
              <a:rPr lang="en-US" altLang="x-none" sz="3200" b="1" dirty="0">
                <a:solidFill>
                  <a:srgbClr val="FF0000"/>
                </a:solidFill>
                <a:latin typeface="Arial" panose="020B0604020202020204" pitchFamily="34" charset="0"/>
                <a:ea typeface="宋体" panose="02010600030101010101" pitchFamily="2" charset="-122"/>
              </a:rPr>
              <a:t>B</a:t>
            </a:r>
            <a:r>
              <a:rPr lang="zh-CN" altLang="en-US" sz="3200" b="1" dirty="0">
                <a:solidFill>
                  <a:srgbClr val="FF0000"/>
                </a:solidFill>
                <a:latin typeface="Arial" panose="020B0604020202020204" pitchFamily="34" charset="0"/>
                <a:ea typeface="宋体" panose="02010600030101010101" pitchFamily="2" charset="-122"/>
              </a:rPr>
              <a:t>}</a:t>
            </a:r>
            <a:r>
              <a:rPr lang="en-US" altLang="x-none" sz="3200" b="1" baseline="30000" dirty="0">
                <a:solidFill>
                  <a:srgbClr val="FF0000"/>
                </a:solidFill>
                <a:latin typeface="Arial" panose="020B0604020202020204" pitchFamily="34" charset="0"/>
                <a:ea typeface="宋体" panose="02010600030101010101" pitchFamily="2" charset="-122"/>
              </a:rPr>
              <a:t>+</a:t>
            </a:r>
            <a:endParaRPr lang="en-US" altLang="x-none" sz="3200" b="1" baseline="30000"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5173">
                                            <p:txEl>
                                              <p:charRg st="0" end="12"/>
                                            </p:txEl>
                                          </p:spTgt>
                                        </p:tgtEl>
                                        <p:attrNameLst>
                                          <p:attrName>style.visibility</p:attrName>
                                        </p:attrNameLst>
                                      </p:cBhvr>
                                      <p:to>
                                        <p:strVal val="visible"/>
                                      </p:to>
                                    </p:set>
                                    <p:animEffect transition="in" filter="blinds(horizontal)">
                                      <p:cBhvr>
                                        <p:cTn id="7" dur="500"/>
                                        <p:tgtEl>
                                          <p:spTgt spid="135173">
                                            <p:txEl>
                                              <p:charRg st="0" end="1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5173">
                                            <p:txEl>
                                              <p:charRg st="12" end="35"/>
                                            </p:txEl>
                                          </p:spTgt>
                                        </p:tgtEl>
                                        <p:attrNameLst>
                                          <p:attrName>style.visibility</p:attrName>
                                        </p:attrNameLst>
                                      </p:cBhvr>
                                      <p:to>
                                        <p:strVal val="visible"/>
                                      </p:to>
                                    </p:set>
                                    <p:animEffect transition="in" filter="blinds(horizontal)">
                                      <p:cBhvr>
                                        <p:cTn id="10" dur="500"/>
                                        <p:tgtEl>
                                          <p:spTgt spid="135173">
                                            <p:txEl>
                                              <p:charRg st="12" end="3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35173">
                                            <p:txEl>
                                              <p:charRg st="35" end="71"/>
                                            </p:txEl>
                                          </p:spTgt>
                                        </p:tgtEl>
                                        <p:attrNameLst>
                                          <p:attrName>style.visibility</p:attrName>
                                        </p:attrNameLst>
                                      </p:cBhvr>
                                      <p:to>
                                        <p:strVal val="visible"/>
                                      </p:to>
                                    </p:set>
                                    <p:animEffect transition="in" filter="blinds(horizontal)">
                                      <p:cBhvr>
                                        <p:cTn id="13" dur="500"/>
                                        <p:tgtEl>
                                          <p:spTgt spid="135173">
                                            <p:txEl>
                                              <p:charRg st="35" end="7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35173">
                                            <p:txEl>
                                              <p:charRg st="71" end="118"/>
                                            </p:txEl>
                                          </p:spTgt>
                                        </p:tgtEl>
                                        <p:attrNameLst>
                                          <p:attrName>style.visibility</p:attrName>
                                        </p:attrNameLst>
                                      </p:cBhvr>
                                      <p:to>
                                        <p:strVal val="visible"/>
                                      </p:to>
                                    </p:set>
                                    <p:animEffect transition="in" filter="blinds(horizontal)">
                                      <p:cBhvr>
                                        <p:cTn id="16" dur="500"/>
                                        <p:tgtEl>
                                          <p:spTgt spid="135173">
                                            <p:txEl>
                                              <p:charRg st="71" end="118"/>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5173">
                                            <p:txEl>
                                              <p:charRg st="118" end="154"/>
                                            </p:txEl>
                                          </p:spTgt>
                                        </p:tgtEl>
                                        <p:attrNameLst>
                                          <p:attrName>style.visibility</p:attrName>
                                        </p:attrNameLst>
                                      </p:cBhvr>
                                      <p:to>
                                        <p:strVal val="visible"/>
                                      </p:to>
                                    </p:set>
                                    <p:animEffect transition="in" filter="blinds(horizontal)">
                                      <p:cBhvr>
                                        <p:cTn id="19" dur="500"/>
                                        <p:tgtEl>
                                          <p:spTgt spid="135173">
                                            <p:txEl>
                                              <p:charRg st="118" end="15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5173">
                                            <p:txEl>
                                              <p:charRg st="154" end="178"/>
                                            </p:txEl>
                                          </p:spTgt>
                                        </p:tgtEl>
                                        <p:attrNameLst>
                                          <p:attrName>style.visibility</p:attrName>
                                        </p:attrNameLst>
                                      </p:cBhvr>
                                      <p:to>
                                        <p:strVal val="visible"/>
                                      </p:to>
                                    </p:set>
                                    <p:animEffect transition="in" filter="blinds(horizontal)">
                                      <p:cBhvr>
                                        <p:cTn id="22" dur="500"/>
                                        <p:tgtEl>
                                          <p:spTgt spid="135173">
                                            <p:txEl>
                                              <p:charRg st="154" end="17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5173">
                                            <p:txEl>
                                              <p:charRg st="178" end="189"/>
                                            </p:txEl>
                                          </p:spTgt>
                                        </p:tgtEl>
                                        <p:attrNameLst>
                                          <p:attrName>style.visibility</p:attrName>
                                        </p:attrNameLst>
                                      </p:cBhvr>
                                      <p:to>
                                        <p:strVal val="visible"/>
                                      </p:to>
                                    </p:set>
                                    <p:animEffect transition="in" filter="blinds(horizontal)">
                                      <p:cBhvr>
                                        <p:cTn id="27" dur="500"/>
                                        <p:tgtEl>
                                          <p:spTgt spid="135173">
                                            <p:txEl>
                                              <p:charRg st="178" end="18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35173">
                                            <p:txEl>
                                              <p:charRg st="189" end="212"/>
                                            </p:txEl>
                                          </p:spTgt>
                                        </p:tgtEl>
                                        <p:attrNameLst>
                                          <p:attrName>style.visibility</p:attrName>
                                        </p:attrNameLst>
                                      </p:cBhvr>
                                      <p:to>
                                        <p:strVal val="visible"/>
                                      </p:to>
                                    </p:set>
                                    <p:animEffect transition="in" filter="blinds(horizontal)">
                                      <p:cBhvr>
                                        <p:cTn id="30" dur="500"/>
                                        <p:tgtEl>
                                          <p:spTgt spid="135173">
                                            <p:txEl>
                                              <p:charRg st="189" end="21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5173">
                                            <p:txEl>
                                              <p:charRg st="212" end="240"/>
                                            </p:txEl>
                                          </p:spTgt>
                                        </p:tgtEl>
                                        <p:attrNameLst>
                                          <p:attrName>style.visibility</p:attrName>
                                        </p:attrNameLst>
                                      </p:cBhvr>
                                      <p:to>
                                        <p:strVal val="visible"/>
                                      </p:to>
                                    </p:set>
                                    <p:animEffect transition="in" filter="blinds(horizontal)">
                                      <p:cBhvr>
                                        <p:cTn id="33" dur="500"/>
                                        <p:tgtEl>
                                          <p:spTgt spid="135173">
                                            <p:txEl>
                                              <p:charRg st="212" end="24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35173">
                                            <p:txEl>
                                              <p:charRg st="240" end="258"/>
                                            </p:txEl>
                                          </p:spTgt>
                                        </p:tgtEl>
                                        <p:attrNameLst>
                                          <p:attrName>style.visibility</p:attrName>
                                        </p:attrNameLst>
                                      </p:cBhvr>
                                      <p:to>
                                        <p:strVal val="visible"/>
                                      </p:to>
                                    </p:set>
                                    <p:animEffect transition="in" filter="blinds(horizontal)">
                                      <p:cBhvr>
                                        <p:cTn id="36" dur="500"/>
                                        <p:tgtEl>
                                          <p:spTgt spid="135173">
                                            <p:txEl>
                                              <p:charRg st="240" end="25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35173">
                                            <p:txEl>
                                              <p:charRg st="258" end="270"/>
                                            </p:txEl>
                                          </p:spTgt>
                                        </p:tgtEl>
                                        <p:attrNameLst>
                                          <p:attrName>style.visibility</p:attrName>
                                        </p:attrNameLst>
                                      </p:cBhvr>
                                      <p:to>
                                        <p:strVal val="visible"/>
                                      </p:to>
                                    </p:set>
                                    <p:animEffect transition="in" filter="blinds(horizontal)">
                                      <p:cBhvr>
                                        <p:cTn id="41" dur="500"/>
                                        <p:tgtEl>
                                          <p:spTgt spid="135173">
                                            <p:txEl>
                                              <p:charRg st="258" end="2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6195"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6196"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60000" y="192405"/>
            <a:ext cx="8460000" cy="1116361"/>
          </a:xfrm>
          <a:prstGeom prst="rect">
            <a:avLst/>
          </a:prstGeom>
        </p:spPr>
      </p:pic>
      <p:pic>
        <p:nvPicPr>
          <p:cNvPr id="5" name="图片 4"/>
          <p:cNvPicPr>
            <a:picLocks noChangeAspect="1"/>
          </p:cNvPicPr>
          <p:nvPr/>
        </p:nvPicPr>
        <p:blipFill>
          <a:blip r:embed="rId2"/>
          <a:stretch>
            <a:fillRect/>
          </a:stretch>
        </p:blipFill>
        <p:spPr>
          <a:xfrm>
            <a:off x="360000" y="1480185"/>
            <a:ext cx="8460000" cy="1596293"/>
          </a:xfrm>
          <a:prstGeom prst="rect">
            <a:avLst/>
          </a:prstGeom>
        </p:spPr>
      </p:pic>
      <p:pic>
        <p:nvPicPr>
          <p:cNvPr id="6" name="图片 5"/>
          <p:cNvPicPr>
            <a:picLocks noChangeAspect="1"/>
          </p:cNvPicPr>
          <p:nvPr/>
        </p:nvPicPr>
        <p:blipFill>
          <a:blip r:embed="rId3"/>
          <a:stretch>
            <a:fillRect/>
          </a:stretch>
        </p:blipFill>
        <p:spPr>
          <a:xfrm>
            <a:off x="360000" y="3268345"/>
            <a:ext cx="8460000" cy="1138632"/>
          </a:xfrm>
          <a:prstGeom prst="rect">
            <a:avLst/>
          </a:prstGeom>
        </p:spPr>
      </p:pic>
      <p:pic>
        <p:nvPicPr>
          <p:cNvPr id="7" name="图片 6"/>
          <p:cNvPicPr>
            <a:picLocks noChangeAspect="1"/>
          </p:cNvPicPr>
          <p:nvPr/>
        </p:nvPicPr>
        <p:blipFill>
          <a:blip r:embed="rId4"/>
          <a:stretch>
            <a:fillRect/>
          </a:stretch>
        </p:blipFill>
        <p:spPr>
          <a:xfrm>
            <a:off x="360000" y="4584700"/>
            <a:ext cx="8460000" cy="15545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721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721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7220"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37221" name="Rectangle 3"/>
          <p:cNvSpPr>
            <a:spLocks noGrp="1"/>
          </p:cNvSpPr>
          <p:nvPr>
            <p:ph type="body"/>
          </p:nvPr>
        </p:nvSpPr>
        <p:spPr>
          <a:xfrm>
            <a:off x="0" y="838200"/>
            <a:ext cx="9144000" cy="2438400"/>
          </a:xfrm>
        </p:spPr>
        <p:txBody>
          <a:bodyPr wrap="square" anchor="t"/>
          <a:p>
            <a:pPr lvl="0" eaLnBrk="1" hangingPunct="1">
              <a:lnSpc>
                <a:spcPct val="110000"/>
              </a:lnSpc>
              <a:spcBef>
                <a:spcPct val="40000"/>
              </a:spcBef>
            </a:pPr>
            <a:r>
              <a:rPr lang="en-US" altLang="x-none" sz="3200" dirty="0">
                <a:ea typeface="宋体" panose="02010600030101010101" pitchFamily="2" charset="-122"/>
              </a:rPr>
              <a:t>Algorithm 6.6.13 </a:t>
            </a:r>
            <a:r>
              <a:rPr lang="en-US" altLang="x-none" sz="3200" u="sng" dirty="0">
                <a:solidFill>
                  <a:schemeClr val="accent2"/>
                </a:solidFill>
                <a:ea typeface="宋体" panose="02010600030101010101" pitchFamily="2" charset="-122"/>
              </a:rPr>
              <a:t>Minimal Cover</a:t>
            </a:r>
            <a:r>
              <a:rPr lang="en-US" altLang="x-none" sz="3200" dirty="0">
                <a:solidFill>
                  <a:schemeClr val="accent2"/>
                </a:solidFill>
                <a:ea typeface="宋体" panose="02010600030101010101" pitchFamily="2" charset="-122"/>
              </a:rPr>
              <a:t> (</a:t>
            </a:r>
            <a:r>
              <a:rPr lang="zh-CN" altLang="en-US" sz="3200" dirty="0">
                <a:solidFill>
                  <a:schemeClr val="accent2"/>
                </a:solidFill>
                <a:ea typeface="宋体" panose="02010600030101010101" pitchFamily="2" charset="-122"/>
              </a:rPr>
              <a:t>最小覆盖</a:t>
            </a:r>
            <a:r>
              <a:rPr lang="en-US" altLang="x-none" sz="3200" dirty="0">
                <a:solidFill>
                  <a:schemeClr val="accent2"/>
                </a:solidFill>
                <a:ea typeface="宋体" panose="02010600030101010101" pitchFamily="2" charset="-122"/>
              </a:rPr>
              <a:t>)</a:t>
            </a:r>
            <a:endParaRPr lang="en-US" altLang="x-none" sz="3200" dirty="0">
              <a:solidFill>
                <a:schemeClr val="accent2"/>
              </a:solidFill>
              <a:ea typeface="宋体" panose="02010600030101010101" pitchFamily="2" charset="-122"/>
            </a:endParaRPr>
          </a:p>
          <a:p>
            <a:pPr lvl="1" indent="-285750" eaLnBrk="1" hangingPunct="1">
              <a:lnSpc>
                <a:spcPct val="110000"/>
              </a:lnSpc>
              <a:spcBef>
                <a:spcPct val="40000"/>
              </a:spcBef>
            </a:pPr>
            <a:r>
              <a:rPr lang="en-US" altLang="x-none" sz="3200" dirty="0">
                <a:ea typeface="宋体" panose="02010600030101010101" pitchFamily="2" charset="-122"/>
              </a:rPr>
              <a:t>a minimal set M of FDs that covers a given set F of FDs.</a:t>
            </a:r>
            <a:endParaRPr lang="en-US" altLang="x-none" sz="3200" dirty="0">
              <a:ea typeface="宋体" panose="02010600030101010101" pitchFamily="2" charset="-122"/>
            </a:endParaRPr>
          </a:p>
        </p:txBody>
      </p:sp>
      <p:sp>
        <p:nvSpPr>
          <p:cNvPr id="137223" name="Rectangle 4"/>
          <p:cNvSpPr/>
          <p:nvPr/>
        </p:nvSpPr>
        <p:spPr>
          <a:xfrm>
            <a:off x="0" y="2929890"/>
            <a:ext cx="9144000" cy="3307080"/>
          </a:xfrm>
          <a:prstGeom prst="rect">
            <a:avLst/>
          </a:prstGeom>
          <a:solidFill>
            <a:schemeClr val="bg1"/>
          </a:solidFill>
          <a:ln w="19050" cap="flat" cmpd="sng">
            <a:solidFill>
              <a:schemeClr val="tx1"/>
            </a:solidFill>
            <a:prstDash val="solid"/>
            <a:miter/>
            <a:headEnd type="none" w="med" len="med"/>
            <a:tailEnd type="none" w="med" len="med"/>
          </a:ln>
        </p:spPr>
        <p:txBody>
          <a:bodyPr anchor="t">
            <a:spAutoFit/>
          </a:bodyPr>
          <a:p>
            <a:pPr marL="800100" lvl="1" indent="-342900">
              <a:lnSpc>
                <a:spcPct val="100000"/>
              </a:lnSpc>
              <a:spcBef>
                <a:spcPts val="20"/>
              </a:spcBef>
              <a:spcAft>
                <a:spcPts val="0"/>
              </a:spcAft>
              <a:buClr>
                <a:schemeClr val="accent1"/>
              </a:buClr>
              <a:buAutoNum type="alphaLcParenR"/>
            </a:pPr>
            <a:r>
              <a:rPr lang="zh-CN" altLang="en-US" sz="3000" b="1" dirty="0">
                <a:solidFill>
                  <a:schemeClr val="accent2"/>
                </a:solidFill>
                <a:latin typeface="Arial" panose="020B0604020202020204" pitchFamily="34" charset="0"/>
                <a:ea typeface="宋体" panose="02010600030101010101" pitchFamily="2" charset="-122"/>
              </a:rPr>
              <a:t> 没有冗余(</a:t>
            </a:r>
            <a:r>
              <a:rPr lang="en-US" altLang="x-none" sz="3000" b="1" dirty="0">
                <a:solidFill>
                  <a:srgbClr val="FF0000"/>
                </a:solidFill>
                <a:latin typeface="Arial" panose="020B0604020202020204" pitchFamily="34" charset="0"/>
                <a:ea typeface="宋体" panose="02010600030101010101" pitchFamily="2" charset="-122"/>
              </a:rPr>
              <a:t>inessential</a:t>
            </a:r>
            <a:r>
              <a:rPr lang="zh-CN" altLang="en-US" sz="3000" b="1" dirty="0">
                <a:solidFill>
                  <a:schemeClr val="accent2"/>
                </a:solidFill>
                <a:latin typeface="Arial" panose="020B0604020202020204" pitchFamily="34" charset="0"/>
                <a:ea typeface="宋体" panose="02010600030101010101" pitchFamily="2" charset="-122"/>
              </a:rPr>
              <a:t>)的函数依赖</a:t>
            </a: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r>
              <a:rPr lang="zh-CN" altLang="en-US" sz="3000" b="1" dirty="0">
                <a:solidFill>
                  <a:schemeClr val="accent2"/>
                </a:solidFill>
                <a:latin typeface="Arial" panose="020B0604020202020204" pitchFamily="34" charset="0"/>
                <a:ea typeface="宋体" panose="02010600030101010101" pitchFamily="2" charset="-122"/>
              </a:rPr>
              <a:t> 每一个函数依赖的左边都没有多余的属性</a:t>
            </a: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a:p>
            <a:pPr marL="800100" lvl="1" indent="-342900">
              <a:lnSpc>
                <a:spcPct val="100000"/>
              </a:lnSpc>
              <a:spcBef>
                <a:spcPts val="20"/>
              </a:spcBef>
              <a:spcAft>
                <a:spcPts val="0"/>
              </a:spcAft>
              <a:buClr>
                <a:schemeClr val="accent1"/>
              </a:buClr>
              <a:buAutoNum type="alphaLcParenR"/>
            </a:pPr>
            <a:endParaRPr lang="zh-CN" altLang="en-US" sz="3000" b="1" dirty="0">
              <a:solidFill>
                <a:schemeClr val="accent2"/>
              </a:solidFill>
              <a:latin typeface="Arial" panose="020B0604020202020204" pitchFamily="34" charset="0"/>
              <a:ea typeface="宋体" panose="02010600030101010101" pitchFamily="2" charset="-122"/>
            </a:endParaRPr>
          </a:p>
        </p:txBody>
      </p:sp>
      <p:sp>
        <p:nvSpPr>
          <p:cNvPr id="2" name="文本框 1"/>
          <p:cNvSpPr txBox="1"/>
          <p:nvPr/>
        </p:nvSpPr>
        <p:spPr>
          <a:xfrm>
            <a:off x="951230" y="3497580"/>
            <a:ext cx="7940675" cy="944880"/>
          </a:xfrm>
          <a:prstGeom prst="rect">
            <a:avLst/>
          </a:prstGeom>
          <a:noFill/>
        </p:spPr>
        <p:txBody>
          <a:bodyPr wrap="square" rtlCol="0">
            <a:spAutoFit/>
          </a:bodyPr>
          <a:p>
            <a:r>
              <a:rPr lang="en-US" altLang="zh-CN" sz="2800">
                <a:latin typeface="Arial" panose="020B0604020202020204" pitchFamily="34" charset="0"/>
              </a:rPr>
              <a:t>We can't find a set H of FDs that H is a proper subset of M and H cover M.</a:t>
            </a:r>
            <a:endParaRPr lang="en-US" altLang="zh-CN" sz="2800">
              <a:latin typeface="Arial" panose="020B0604020202020204" pitchFamily="34" charset="0"/>
            </a:endParaRPr>
          </a:p>
        </p:txBody>
      </p:sp>
      <p:sp>
        <p:nvSpPr>
          <p:cNvPr id="3" name="文本框 2"/>
          <p:cNvSpPr txBox="1"/>
          <p:nvPr/>
        </p:nvSpPr>
        <p:spPr>
          <a:xfrm>
            <a:off x="951230" y="5317490"/>
            <a:ext cx="7940675" cy="518160"/>
          </a:xfrm>
          <a:prstGeom prst="rect">
            <a:avLst/>
          </a:prstGeom>
          <a:noFill/>
        </p:spPr>
        <p:txBody>
          <a:bodyPr wrap="square" rtlCol="0">
            <a:spAutoFit/>
          </a:bodyPr>
          <a:p>
            <a:r>
              <a:rPr lang="en-US" altLang="zh-CN" sz="2800">
                <a:latin typeface="Arial" panose="020B0604020202020204" pitchFamily="34" charset="0"/>
              </a:rPr>
              <a:t>Each FD of M is a </a:t>
            </a:r>
            <a:r>
              <a:rPr lang="en-US" altLang="zh-CN" sz="2800" u="sng">
                <a:latin typeface="Arial" panose="020B0604020202020204" pitchFamily="34" charset="0"/>
              </a:rPr>
              <a:t>full functional dependency</a:t>
            </a:r>
            <a:r>
              <a:rPr lang="en-US" altLang="zh-CN" sz="2800">
                <a:latin typeface="Arial" panose="020B0604020202020204" pitchFamily="34" charset="0"/>
              </a:rPr>
              <a:t>.</a:t>
            </a:r>
            <a:endParaRPr lang="en-US" altLang="zh-CN" sz="2800">
              <a:latin typeface="Arial" panose="020B0604020202020204" pitchFamily="34" charset="0"/>
            </a:endParaRPr>
          </a:p>
        </p:txBody>
      </p:sp>
      <p:sp>
        <p:nvSpPr>
          <p:cNvPr id="4" name="文本框 3"/>
          <p:cNvSpPr txBox="1"/>
          <p:nvPr/>
        </p:nvSpPr>
        <p:spPr>
          <a:xfrm>
            <a:off x="4573270" y="5768975"/>
            <a:ext cx="2222500" cy="457200"/>
          </a:xfrm>
          <a:prstGeom prst="rect">
            <a:avLst/>
          </a:prstGeom>
          <a:noFill/>
        </p:spPr>
        <p:txBody>
          <a:bodyPr wrap="none" rtlCol="0">
            <a:spAutoFit/>
          </a:bodyPr>
          <a:p>
            <a:pPr algn="l"/>
            <a:r>
              <a:rPr lang="en-US" altLang="zh-CN" b="1">
                <a:latin typeface="Arial" panose="020B0604020202020204" pitchFamily="34" charset="0"/>
                <a:sym typeface="+mn-ea"/>
              </a:rPr>
              <a:t>(</a:t>
            </a:r>
            <a:r>
              <a:rPr lang="zh-CN" altLang="zh-CN" b="1">
                <a:latin typeface="Arial" panose="020B0604020202020204" pitchFamily="34" charset="0"/>
                <a:ea typeface="宋体" panose="02010600030101010101" pitchFamily="2" charset="-122"/>
                <a:sym typeface="+mn-ea"/>
              </a:rPr>
              <a:t>完全函数依赖</a:t>
            </a:r>
            <a:r>
              <a:rPr lang="en-US" altLang="zh-CN" b="1">
                <a:latin typeface="Arial" panose="020B0604020202020204" pitchFamily="34" charset="0"/>
                <a:sym typeface="+mn-ea"/>
              </a:rPr>
              <a:t>)</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23"/>
                                        </p:tgtEl>
                                        <p:attrNameLst>
                                          <p:attrName>style.visibility</p:attrName>
                                        </p:attrNameLst>
                                      </p:cBhvr>
                                      <p:to>
                                        <p:strVal val="visible"/>
                                      </p:to>
                                    </p:set>
                                    <p:animEffect transition="in" filter="blinds(horizontal)">
                                      <p:cBhvr>
                                        <p:cTn id="7" dur="500"/>
                                        <p:tgtEl>
                                          <p:spTgt spid="137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3" grpId="0" bldLvl="0" animBg="1"/>
      <p:bldP spid="2" grpId="0"/>
      <p:bldP spid="3" grpId="0"/>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824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824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8245" name="Rectangle 4"/>
          <p:cNvSpPr/>
          <p:nvPr/>
        </p:nvSpPr>
        <p:spPr>
          <a:xfrm>
            <a:off x="0" y="-7937"/>
            <a:ext cx="9144000" cy="1493837"/>
          </a:xfrm>
          <a:prstGeom prst="rect">
            <a:avLst/>
          </a:prstGeom>
          <a:solidFill>
            <a:schemeClr val="bg1"/>
          </a:solidFill>
          <a:ln w="25400" cap="flat" cmpd="sng">
            <a:solidFill>
              <a:schemeClr val="accent2"/>
            </a:solidFill>
            <a:prstDash val="solid"/>
            <a:miter/>
            <a:headEnd type="none" w="med" len="med"/>
            <a:tailEnd type="none" w="med" len="med"/>
          </a:ln>
        </p:spPr>
        <p:txBody>
          <a:bodyPr lIns="90170" tIns="46990" rIns="90170" bIns="46990" anchor="t"/>
          <a:p>
            <a:pPr marL="342900" lvl="0" indent="-342900">
              <a:lnSpc>
                <a:spcPct val="90000"/>
              </a:lnSpc>
              <a:buClr>
                <a:schemeClr val="accent1"/>
              </a:buClr>
              <a:buFont typeface="Wingdings" panose="05000000000000000000" pitchFamily="2" charset="2"/>
              <a:buChar char="p"/>
            </a:pPr>
            <a:r>
              <a:rPr lang="en-US" altLang="x-none" sz="3000" b="1" dirty="0">
                <a:solidFill>
                  <a:srgbClr val="FF0066"/>
                </a:solidFill>
                <a:latin typeface="Arial" panose="020B0604020202020204" pitchFamily="34" charset="0"/>
                <a:ea typeface="宋体" panose="02010600030101010101" pitchFamily="2" charset="-122"/>
              </a:rPr>
              <a:t>step 1</a:t>
            </a:r>
            <a:r>
              <a:rPr lang="en-US" altLang="x-none" sz="3000" b="1" dirty="0">
                <a:solidFill>
                  <a:schemeClr val="accent2"/>
                </a:solidFill>
                <a:latin typeface="Arial" panose="020B0604020202020204" pitchFamily="34" charset="0"/>
                <a:ea typeface="宋体" panose="02010600030101010101" pitchFamily="2" charset="-122"/>
              </a:rPr>
              <a:t>: From the set F of FDs, we create an equivalent set H of FDs, with only single attributes on the right side.</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8246" name="Rectangle 3"/>
          <p:cNvSpPr>
            <a:spLocks noGrp="1"/>
          </p:cNvSpPr>
          <p:nvPr/>
        </p:nvSpPr>
        <p:spPr>
          <a:xfrm>
            <a:off x="0" y="2574925"/>
            <a:ext cx="9144000" cy="1935163"/>
          </a:xfrm>
          <a:prstGeom prst="rect">
            <a:avLst/>
          </a:prstGeom>
          <a:noFill/>
          <a:ln w="25400" cap="flat" cmpd="sng">
            <a:solidFill>
              <a:schemeClr val="accent2"/>
            </a:solidFill>
            <a:prstDash val="solid"/>
            <a:miter/>
            <a:headEnd type="none" w="med" len="med"/>
            <a:tailEnd type="none" w="med" len="med"/>
          </a:ln>
        </p:spPr>
        <p:txBody>
          <a:bodyPr wrap="square" anchor="t"/>
          <a:p>
            <a:pPr marL="342900" lvl="0" indent="-342900">
              <a:lnSpc>
                <a:spcPct val="90000"/>
              </a:lnSpc>
              <a:buClr>
                <a:srgbClr val="996633"/>
              </a:buClr>
              <a:buFont typeface="Wingdings" panose="05000000000000000000" pitchFamily="2" charset="2"/>
              <a:buChar char="p"/>
            </a:pPr>
            <a:r>
              <a:rPr lang="en-US" altLang="x-none" sz="3000" b="1" dirty="0">
                <a:solidFill>
                  <a:srgbClr val="FF0066"/>
                </a:solidFill>
                <a:latin typeface="Arial" panose="020B0604020202020204" pitchFamily="34" charset="0"/>
                <a:ea typeface="宋体" panose="02010600030101010101" pitchFamily="2" charset="-122"/>
              </a:rPr>
              <a:t>step 3</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the set H of FDs, successively replace individual FDs with FDs that have a smaller number of attributes on the left-hand side, as long as the result does not change H</a:t>
            </a:r>
            <a:r>
              <a:rPr lang="en-US" altLang="x-none" sz="3000" b="1" baseline="30000" dirty="0">
                <a:solidFill>
                  <a:schemeClr val="accent2"/>
                </a:solidFill>
                <a:latin typeface="Arial" panose="020B0604020202020204" pitchFamily="34" charset="0"/>
                <a:ea typeface="宋体" panose="02010600030101010101" pitchFamily="2" charset="-122"/>
              </a:rPr>
              <a:t>+</a:t>
            </a:r>
            <a:r>
              <a:rPr lang="en-US" altLang="x-none" sz="3000" b="1" dirty="0">
                <a:solidFill>
                  <a:schemeClr val="accent2"/>
                </a:solidFill>
                <a:latin typeface="Arial" panose="020B0604020202020204" pitchFamily="34" charset="0"/>
                <a:ea typeface="宋体" panose="02010600030101010101" pitchFamily="2" charset="-122"/>
              </a:rPr>
              <a:t>.</a:t>
            </a:r>
            <a:endParaRPr lang="en-US" altLang="x-none" sz="3000" b="1" dirty="0">
              <a:solidFill>
                <a:schemeClr val="accent2"/>
              </a:solidFill>
              <a:latin typeface="Arial" panose="020B0604020202020204" pitchFamily="34" charset="0"/>
              <a:ea typeface="宋体" panose="02010600030101010101" pitchFamily="2" charset="-122"/>
            </a:endParaRPr>
          </a:p>
        </p:txBody>
      </p:sp>
      <p:sp>
        <p:nvSpPr>
          <p:cNvPr id="138247" name="Rectangle 3"/>
          <p:cNvSpPr>
            <a:spLocks noGrp="1"/>
          </p:cNvSpPr>
          <p:nvPr/>
        </p:nvSpPr>
        <p:spPr>
          <a:xfrm>
            <a:off x="-22225" y="1492250"/>
            <a:ext cx="9166225" cy="1073150"/>
          </a:xfrm>
          <a:prstGeom prst="rect">
            <a:avLst/>
          </a:prstGeom>
          <a:solidFill>
            <a:schemeClr val="bg1"/>
          </a:solidFill>
          <a:ln w="25400" cap="flat" cmpd="sng">
            <a:solidFill>
              <a:schemeClr val="accent2"/>
            </a:solidFill>
            <a:prstDash val="solid"/>
            <a:miter/>
            <a:headEnd type="none" w="med" len="med"/>
            <a:tailEnd type="none" w="med" len="med"/>
          </a:ln>
        </p:spPr>
        <p:txBody>
          <a:bodyPr wrap="square" anchor="t"/>
          <a:p>
            <a:pPr marL="342900" lvl="0" indent="-342900">
              <a:lnSpc>
                <a:spcPct val="90000"/>
              </a:lnSpc>
              <a:spcBef>
                <a:spcPct val="20000"/>
              </a:spcBef>
              <a:buClr>
                <a:srgbClr val="996633"/>
              </a:buClr>
              <a:buFont typeface="Wingdings" panose="05000000000000000000" pitchFamily="2" charset="2"/>
              <a:buChar char="p"/>
            </a:pPr>
            <a:r>
              <a:rPr lang="en-US" altLang="x-none" sz="3000" b="1" dirty="0">
                <a:solidFill>
                  <a:srgbClr val="FF0066"/>
                </a:solidFill>
                <a:latin typeface="Arial" panose="020B0604020202020204" pitchFamily="34" charset="0"/>
                <a:ea typeface="宋体" panose="02010600030101010101" pitchFamily="2" charset="-122"/>
                <a:sym typeface="Arial" panose="020B0604020202020204" pitchFamily="34" charset="0"/>
              </a:rPr>
              <a:t>step </a:t>
            </a:r>
            <a:r>
              <a:rPr lang="en-US" altLang="x-none" sz="3000" b="1" dirty="0">
                <a:solidFill>
                  <a:srgbClr val="FF0066"/>
                </a:solidFill>
                <a:latin typeface="Arial" panose="020B0604020202020204" pitchFamily="34" charset="0"/>
                <a:ea typeface="宋体" panose="02010600030101010101" pitchFamily="2" charset="-122"/>
              </a:rPr>
              <a:t>2</a:t>
            </a:r>
            <a:r>
              <a:rPr lang="en-US" altLang="x-none" sz="3000" b="1" dirty="0">
                <a:solidFill>
                  <a:srgbClr val="FF0000"/>
                </a:solidFill>
                <a:latin typeface="Arial" panose="020B0604020202020204" pitchFamily="34" charset="0"/>
                <a:ea typeface="宋体" panose="02010600030101010101" pitchFamily="2" charset="-122"/>
              </a:rPr>
              <a:t>: </a:t>
            </a:r>
            <a:r>
              <a:rPr lang="en-US" altLang="x-none" sz="3000" b="1" dirty="0">
                <a:solidFill>
                  <a:schemeClr val="accent2"/>
                </a:solidFill>
                <a:latin typeface="Arial" panose="020B0604020202020204" pitchFamily="34" charset="0"/>
                <a:ea typeface="宋体" panose="02010600030101010101" pitchFamily="2" charset="-122"/>
              </a:rPr>
              <a:t>From the set H of FDs, successively remove individual FDs that are inessential in H.</a:t>
            </a:r>
            <a:endParaRPr lang="en-US" altLang="x-none" sz="2800" b="1" dirty="0">
              <a:solidFill>
                <a:srgbClr val="FF0000"/>
              </a:solidFill>
              <a:latin typeface="Arial" panose="020B0604020202020204" pitchFamily="34" charset="0"/>
              <a:ea typeface="Times New Roman" panose="02020603050405020304" pitchFamily="2" charset="0"/>
            </a:endParaRPr>
          </a:p>
        </p:txBody>
      </p:sp>
      <p:sp>
        <p:nvSpPr>
          <p:cNvPr id="138248" name="Rectangle 3"/>
          <p:cNvSpPr>
            <a:spLocks noGrp="1"/>
          </p:cNvSpPr>
          <p:nvPr/>
        </p:nvSpPr>
        <p:spPr>
          <a:xfrm>
            <a:off x="-4762" y="4511675"/>
            <a:ext cx="9112250" cy="2374900"/>
          </a:xfrm>
          <a:prstGeom prst="rect">
            <a:avLst/>
          </a:prstGeom>
          <a:solidFill>
            <a:schemeClr val="bg1"/>
          </a:solidFill>
          <a:ln w="25400" cap="flat" cmpd="sng">
            <a:solidFill>
              <a:schemeClr val="accent2"/>
            </a:solidFill>
            <a:prstDash val="solid"/>
            <a:miter/>
            <a:headEnd type="none" w="med" len="med"/>
            <a:tailEnd type="none" w="med" len="med"/>
          </a:ln>
        </p:spPr>
        <p:txBody>
          <a:bodyPr wrap="square" lIns="90170" tIns="46990" rIns="90170" bIns="46990" anchor="t"/>
          <a:p>
            <a:pPr marL="342900" lvl="0" indent="-342900">
              <a:lnSpc>
                <a:spcPct val="90000"/>
              </a:lnSpc>
              <a:spcBef>
                <a:spcPct val="20000"/>
              </a:spcBef>
              <a:buClr>
                <a:srgbClr val="996633"/>
              </a:buClr>
              <a:buFont typeface="Wingdings" panose="05000000000000000000" pitchFamily="2" charset="2"/>
              <a:buChar char="p"/>
            </a:pPr>
            <a:r>
              <a:rPr lang="en-US" altLang="x-none" sz="3200" b="1" dirty="0">
                <a:solidFill>
                  <a:srgbClr val="FF0066"/>
                </a:solidFill>
                <a:latin typeface="Arial" panose="020B0604020202020204" pitchFamily="34" charset="0"/>
                <a:ea typeface="宋体" panose="02010600030101010101" pitchFamily="2" charset="-122"/>
              </a:rPr>
              <a:t>step 4</a:t>
            </a:r>
            <a:r>
              <a:rPr lang="en-US" altLang="x-none" sz="3200" b="1" dirty="0">
                <a:solidFill>
                  <a:srgbClr val="FF0000"/>
                </a:solidFill>
                <a:latin typeface="Arial" panose="020B0604020202020204" pitchFamily="34" charset="0"/>
                <a:ea typeface="宋体" panose="02010600030101010101" pitchFamily="2" charset="-122"/>
              </a:rPr>
              <a:t>: </a:t>
            </a:r>
            <a:r>
              <a:rPr lang="en-US" altLang="x-none" sz="3200" b="1" dirty="0">
                <a:solidFill>
                  <a:schemeClr val="accent2"/>
                </a:solidFill>
                <a:latin typeface="Arial" panose="020B0604020202020204" pitchFamily="34" charset="0"/>
                <a:ea typeface="宋体" panose="02010600030101010101" pitchFamily="2" charset="-122"/>
              </a:rPr>
              <a:t>From the remaining set of FDs, gather all FDs with equal left-hand sides and use the union rule to create an equivalent set of FDs M where all left-hand sides are unique.</a:t>
            </a:r>
            <a:endParaRPr lang="en-US" altLang="x-none" sz="32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Effect transition="in" filter="blinds(horizontal)">
                                      <p:cBhvr>
                                        <p:cTn id="7" dur="500"/>
                                        <p:tgtEl>
                                          <p:spTgt spid="1382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 calcmode="lin" valueType="num">
                                      <p:cBhvr>
                                        <p:cTn id="12" dur="500" fill="hold"/>
                                        <p:tgtEl>
                                          <p:spTgt spid="138247"/>
                                        </p:tgtEl>
                                        <p:attrNameLst>
                                          <p:attrName>ppt_x</p:attrName>
                                        </p:attrNameLst>
                                      </p:cBhvr>
                                      <p:tavLst>
                                        <p:tav tm="0">
                                          <p:val>
                                            <p:strVal val="#ppt_x"/>
                                          </p:val>
                                        </p:tav>
                                        <p:tav tm="100000">
                                          <p:val>
                                            <p:strVal val="#ppt_x"/>
                                          </p:val>
                                        </p:tav>
                                      </p:tavLst>
                                    </p:anim>
                                    <p:anim calcmode="lin" valueType="num">
                                      <p:cBhvr>
                                        <p:cTn id="13" dur="500" fill="hold"/>
                                        <p:tgtEl>
                                          <p:spTgt spid="13824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8246"/>
                                        </p:tgtEl>
                                        <p:attrNameLst>
                                          <p:attrName>style.visibility</p:attrName>
                                        </p:attrNameLst>
                                      </p:cBhvr>
                                      <p:to>
                                        <p:strVal val="visible"/>
                                      </p:to>
                                    </p:set>
                                    <p:anim calcmode="lin" valueType="num">
                                      <p:cBhvr>
                                        <p:cTn id="18" dur="500" fill="hold"/>
                                        <p:tgtEl>
                                          <p:spTgt spid="138246"/>
                                        </p:tgtEl>
                                        <p:attrNameLst>
                                          <p:attrName>ppt_x</p:attrName>
                                        </p:attrNameLst>
                                      </p:cBhvr>
                                      <p:tavLst>
                                        <p:tav tm="0">
                                          <p:val>
                                            <p:strVal val="#ppt_x"/>
                                          </p:val>
                                        </p:tav>
                                        <p:tav tm="100000">
                                          <p:val>
                                            <p:strVal val="#ppt_x"/>
                                          </p:val>
                                        </p:tav>
                                      </p:tavLst>
                                    </p:anim>
                                    <p:anim calcmode="lin" valueType="num">
                                      <p:cBhvr>
                                        <p:cTn id="19" dur="500" fill="hold"/>
                                        <p:tgtEl>
                                          <p:spTgt spid="13824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38248"/>
                                        </p:tgtEl>
                                        <p:attrNameLst>
                                          <p:attrName>style.visibility</p:attrName>
                                        </p:attrNameLst>
                                      </p:cBhvr>
                                      <p:to>
                                        <p:strVal val="visible"/>
                                      </p:to>
                                    </p:set>
                                    <p:anim calcmode="lin" valueType="num">
                                      <p:cBhvr>
                                        <p:cTn id="24" dur="500" fill="hold"/>
                                        <p:tgtEl>
                                          <p:spTgt spid="138248"/>
                                        </p:tgtEl>
                                        <p:attrNameLst>
                                          <p:attrName>ppt_x</p:attrName>
                                        </p:attrNameLst>
                                      </p:cBhvr>
                                      <p:tavLst>
                                        <p:tav tm="0">
                                          <p:val>
                                            <p:strVal val="#ppt_x"/>
                                          </p:val>
                                        </p:tav>
                                        <p:tav tm="100000">
                                          <p:val>
                                            <p:strVal val="#ppt_x"/>
                                          </p:val>
                                        </p:tav>
                                      </p:tavLst>
                                    </p:anim>
                                    <p:anim calcmode="lin" valueType="num">
                                      <p:cBhvr>
                                        <p:cTn id="25" dur="500" fill="hold"/>
                                        <p:tgtEl>
                                          <p:spTgt spid="138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bldLvl="0" animBg="1"/>
      <p:bldP spid="138247" grpId="0" bldLvl="0"/>
      <p:bldP spid="138246" grpId="0" bldLvl="0"/>
      <p:bldP spid="138248"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ea typeface="宋体" panose="02010600030101010101" pitchFamily="2" charset="-122"/>
                <a:sym typeface="+mn-ea"/>
              </a:rPr>
              <a:t>6.5 </a:t>
            </a:r>
            <a:r>
              <a:rPr lang="en-US" altLang="x-none" dirty="0">
                <a:ea typeface="宋体" panose="02010600030101010101" pitchFamily="2" charset="-122"/>
                <a:sym typeface="+mn-ea"/>
              </a:rPr>
              <a:t>Normalization(</a:t>
            </a:r>
            <a:r>
              <a:rPr lang="zh-CN" altLang="en-US" dirty="0">
                <a:ea typeface="宋体" panose="02010600030101010101" pitchFamily="2" charset="-122"/>
                <a:sym typeface="+mn-ea"/>
              </a:rPr>
              <a:t>规范化</a:t>
            </a:r>
            <a:r>
              <a:rPr lang="en-US" altLang="x-none" dirty="0">
                <a:ea typeface="宋体" panose="02010600030101010101" pitchFamily="2" charset="-122"/>
                <a:sym typeface="+mn-ea"/>
              </a:rPr>
              <a:t>): Preliminaries</a:t>
            </a:r>
            <a:endParaRPr lang="zh-CN" altLang="en-US"/>
          </a:p>
        </p:txBody>
      </p:sp>
      <p:graphicFrame>
        <p:nvGraphicFramePr>
          <p:cNvPr id="4" name="表格 3"/>
          <p:cNvGraphicFramePr/>
          <p:nvPr/>
        </p:nvGraphicFramePr>
        <p:xfrm>
          <a:off x="291465" y="885190"/>
          <a:ext cx="8623300" cy="4457700"/>
        </p:xfrm>
        <a:graphic>
          <a:graphicData uri="http://schemas.openxmlformats.org/drawingml/2006/table">
            <a:tbl>
              <a:tblPr firstRow="1" bandRow="1">
                <a:tableStyleId>{5C22544A-7EE6-4342-B048-85BDC9FD1C3A}</a:tableStyleId>
              </a:tblPr>
              <a:tblGrid>
                <a:gridCol w="1231900"/>
                <a:gridCol w="1473200"/>
                <a:gridCol w="749935"/>
                <a:gridCol w="1082040"/>
                <a:gridCol w="1622425"/>
                <a:gridCol w="1231900"/>
                <a:gridCol w="1231900"/>
              </a:tblGrid>
              <a:tr h="445770">
                <a:tc>
                  <a:txBody>
                    <a:bodyPr/>
                    <a:p>
                      <a:pPr>
                        <a:buNone/>
                      </a:pPr>
                      <a:r>
                        <a:rPr lang="en-US" altLang="zh-CN" sz="2000">
                          <a:solidFill>
                            <a:schemeClr val="accent6"/>
                          </a:solidFill>
                        </a:rPr>
                        <a:t>emp_id</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emp_name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skill_id</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skill_name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skill_date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9050">
                      <a:solidFill>
                        <a:schemeClr val="tx1"/>
                      </a:solidFill>
                      <a:prstDash val="solid"/>
                    </a:lnB>
                    <a:noFill/>
                  </a:tcPr>
                </a:tc>
                <a:tc>
                  <a:txBody>
                    <a:bodyPr/>
                    <a:p>
                      <a:pPr>
                        <a:buNone/>
                      </a:pPr>
                      <a:r>
                        <a:rPr lang="en-US" altLang="zh-CN" sz="2000">
                          <a:solidFill>
                            <a:schemeClr val="accent6"/>
                          </a:solidFill>
                        </a:rPr>
                        <a:t>skill_lvl</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9050">
                      <a:solidFill>
                        <a:schemeClr val="tx1"/>
                      </a:solidFill>
                      <a:prstDash val="solid"/>
                    </a:lnT>
                    <a:lnB w="19050">
                      <a:solidFill>
                        <a:schemeClr val="tx1"/>
                      </a:solidFill>
                      <a:prstDash val="solid"/>
                    </a:lnB>
                    <a:noFill/>
                  </a:tcPr>
                </a:tc>
              </a:tr>
              <a:tr h="445770">
                <a:tc>
                  <a:txBody>
                    <a:bodyPr/>
                    <a:p>
                      <a:pPr>
                        <a:buNone/>
                      </a:pPr>
                      <a:r>
                        <a:rPr lang="en-US" altLang="zh-CN" sz="2000">
                          <a:solidFill>
                            <a:schemeClr val="accent6"/>
                          </a:solidFill>
                        </a:rPr>
                        <a:t>09112</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Jones</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44</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librarian</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03-15-99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9050">
                      <a:solidFill>
                        <a:schemeClr val="tx1"/>
                      </a:solidFill>
                      <a:prstDash val="solid"/>
                    </a:lnT>
                    <a:lnB w="12700">
                      <a:solidFill>
                        <a:schemeClr val="tx1"/>
                      </a:solidFill>
                      <a:prstDash val="dot"/>
                    </a:lnB>
                    <a:noFill/>
                  </a:tcPr>
                </a:tc>
                <a:tc>
                  <a:txBody>
                    <a:bodyPr/>
                    <a:p>
                      <a:pPr>
                        <a:buNone/>
                      </a:pPr>
                      <a:r>
                        <a:rPr lang="en-US" altLang="zh-CN" sz="2000">
                          <a:solidFill>
                            <a:schemeClr val="accent6"/>
                          </a:solidFill>
                        </a:rPr>
                        <a:t>12</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9050">
                      <a:solidFill>
                        <a:schemeClr val="tx1"/>
                      </a:solidFill>
                      <a:prstDash val="solid"/>
                    </a:lnT>
                    <a:lnB w="12700">
                      <a:solidFill>
                        <a:schemeClr val="tx1"/>
                      </a:solidFill>
                      <a:prstDash val="dot"/>
                    </a:lnB>
                    <a:noFill/>
                  </a:tcPr>
                </a:tc>
              </a:tr>
              <a:tr h="445770">
                <a:tc>
                  <a:txBody>
                    <a:bodyPr/>
                    <a:p>
                      <a:pPr>
                        <a:buNone/>
                      </a:pPr>
                      <a:r>
                        <a:rPr lang="en-US" altLang="zh-CN" sz="2000">
                          <a:solidFill>
                            <a:schemeClr val="accent6"/>
                          </a:solidFill>
                        </a:rPr>
                        <a:t>09112</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Jones</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26</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PC-admin</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06-30-98</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10</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09112</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Jones</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89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word-proc</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01-15-00</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12</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12231</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Smith</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26</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PC-admin</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04-15-99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5</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12231</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Smith</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39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bookkeeping</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07-30-97</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7</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13597</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Brown</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27</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statistics</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09-15-99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6</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14131</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Blake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26</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PC-admin</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05-30-98</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9</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rPr>
                        <a:t>14131</a:t>
                      </a:r>
                      <a:endParaRPr lang="en-US" altLang="zh-CN"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Blake</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89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sym typeface="+mn-ea"/>
                        </a:rPr>
                        <a:t>word-proc</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09-30-99</a:t>
                      </a:r>
                      <a:endParaRPr lang="en-US" altLang="zh-CN"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2700">
                      <a:solidFill>
                        <a:schemeClr val="tx1"/>
                      </a:solidFill>
                      <a:prstDash val="dot"/>
                    </a:lnB>
                    <a:noFill/>
                  </a:tcPr>
                </a:tc>
                <a:tc>
                  <a:txBody>
                    <a:bodyPr/>
                    <a:p>
                      <a:pPr>
                        <a:buNone/>
                      </a:pPr>
                      <a:r>
                        <a:rPr lang="en-US" altLang="zh-CN" sz="2000">
                          <a:solidFill>
                            <a:schemeClr val="accent6"/>
                          </a:solidFill>
                        </a:rPr>
                        <a:t>10</a:t>
                      </a:r>
                      <a:endParaRPr lang="en-US" altLang="zh-CN"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2700">
                      <a:solidFill>
                        <a:schemeClr val="tx1"/>
                      </a:solidFill>
                      <a:prstDash val="dot"/>
                    </a:lnB>
                    <a:noFill/>
                  </a:tcPr>
                </a:tc>
              </a:tr>
              <a:tr h="445770">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9050">
                      <a:solidFill>
                        <a:schemeClr val="tx1"/>
                      </a:solidFill>
                      <a:prstDash val="solid"/>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2700">
                      <a:solidFill>
                        <a:schemeClr val="tx1"/>
                      </a:solidFill>
                      <a:prstDash val="dot"/>
                    </a:lnR>
                    <a:lnT w="12700">
                      <a:solidFill>
                        <a:schemeClr val="tx1"/>
                      </a:solidFill>
                      <a:prstDash val="dot"/>
                    </a:lnT>
                    <a:lnB w="19050">
                      <a:solidFill>
                        <a:schemeClr val="tx1"/>
                      </a:solidFill>
                      <a:prstDash val="solid"/>
                    </a:lnB>
                    <a:noFill/>
                  </a:tcPr>
                </a:tc>
                <a:tc>
                  <a:txBody>
                    <a:bodyPr/>
                    <a:p>
                      <a:pPr>
                        <a:buNone/>
                      </a:pPr>
                      <a:r>
                        <a:rPr lang="en-US" altLang="zh-CN" sz="2000">
                          <a:solidFill>
                            <a:schemeClr val="accent6"/>
                          </a:solidFill>
                          <a:sym typeface="+mn-ea"/>
                        </a:rPr>
                        <a:t>...</a:t>
                      </a:r>
                      <a:endParaRPr lang="zh-CN" altLang="en-US" sz="2000">
                        <a:solidFill>
                          <a:schemeClr val="accent6"/>
                        </a:solidFill>
                      </a:endParaRPr>
                    </a:p>
                  </a:txBody>
                  <a:tcPr marL="0" marR="0">
                    <a:lnL w="12700">
                      <a:solidFill>
                        <a:schemeClr val="tx1"/>
                      </a:solidFill>
                      <a:prstDash val="dot"/>
                    </a:lnL>
                    <a:lnR w="19050">
                      <a:solidFill>
                        <a:schemeClr val="tx1"/>
                      </a:solidFill>
                      <a:prstDash val="solid"/>
                    </a:lnR>
                    <a:lnT w="12700">
                      <a:solidFill>
                        <a:schemeClr val="tx1"/>
                      </a:solidFill>
                      <a:prstDash val="dot"/>
                    </a:lnT>
                    <a:lnB w="19050">
                      <a:solidFill>
                        <a:schemeClr val="tx1"/>
                      </a:solidFill>
                      <a:prstDash val="solid"/>
                    </a:lnB>
                    <a:noFill/>
                  </a:tcPr>
                </a:tc>
              </a:tr>
            </a:tbl>
          </a:graphicData>
        </a:graphic>
      </p:graphicFrame>
      <p:sp>
        <p:nvSpPr>
          <p:cNvPr id="8" name="内容占位符 7"/>
          <p:cNvSpPr>
            <a:spLocks noGrp="1"/>
          </p:cNvSpPr>
          <p:nvPr>
            <p:ph idx="1"/>
          </p:nvPr>
        </p:nvSpPr>
        <p:spPr>
          <a:xfrm>
            <a:off x="457200" y="5430520"/>
            <a:ext cx="8229600" cy="903605"/>
          </a:xfrm>
        </p:spPr>
        <p:txBody>
          <a:bodyPr wrap="square">
            <a:spAutoFit/>
          </a:bodyPr>
          <a:p>
            <a:pPr marL="1809750" indent="-1809750">
              <a:buNone/>
            </a:pPr>
            <a:r>
              <a:rPr lang="en-US" altLang="zh-CN" sz="2400"/>
              <a:t>Figure 6.16: Single Employee Information Table,</a:t>
            </a:r>
            <a:endParaRPr lang="en-US" altLang="zh-CN" sz="2400"/>
          </a:p>
          <a:p>
            <a:pPr marL="2724150" lvl="2" indent="-1809750">
              <a:buNone/>
            </a:pPr>
            <a:r>
              <a:rPr lang="en-US" altLang="zh-CN" sz="2400">
                <a:solidFill>
                  <a:srgbClr val="FF0000"/>
                </a:solidFill>
              </a:rPr>
              <a:t>emp_info, in First Normal Form</a:t>
            </a:r>
            <a:endParaRPr lang="en-US" altLang="zh-CN" sz="2400">
              <a:solidFill>
                <a:srgbClr val="FF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926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3926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39268" name="Rectangle 3"/>
          <p:cNvSpPr>
            <a:spLocks noGrp="1"/>
          </p:cNvSpPr>
          <p:nvPr>
            <p:ph type="body"/>
          </p:nvPr>
        </p:nvSpPr>
        <p:spPr>
          <a:xfrm>
            <a:off x="0" y="3284538"/>
            <a:ext cx="9144000" cy="3573462"/>
          </a:xfrm>
          <a:solidFill>
            <a:schemeClr val="bg1"/>
          </a:solidFill>
          <a:ln w="25400">
            <a:solidFill>
              <a:schemeClr val="accent2"/>
            </a:solidFill>
            <a:miter/>
          </a:ln>
        </p:spPr>
        <p:txBody>
          <a:bodyPr wrap="square" anchor="t"/>
          <a:p>
            <a:pPr lvl="0" eaLnBrk="1" hangingPunct="1">
              <a:spcBef>
                <a:spcPct val="0"/>
              </a:spcBef>
            </a:pPr>
            <a:r>
              <a:rPr lang="en-US" altLang="x-none" sz="3000" dirty="0">
                <a:solidFill>
                  <a:srgbClr val="FF0066"/>
                </a:solidFill>
                <a:ea typeface="宋体" panose="02010600030101010101" pitchFamily="2" charset="-122"/>
              </a:rPr>
              <a:t>step 2</a:t>
            </a:r>
            <a:r>
              <a:rPr lang="en-US" altLang="x-none" sz="3000" dirty="0">
                <a:ea typeface="宋体" panose="02010600030101010101" pitchFamily="2" charset="-122"/>
              </a:rPr>
              <a:t>: From the set H of FDs, successively remove individual FDs that are inessential in H.</a:t>
            </a:r>
            <a:endParaRPr lang="en-US" altLang="x-none" sz="3000" dirty="0">
              <a:ea typeface="宋体" panose="02010600030101010101" pitchFamily="2" charset="-122"/>
            </a:endParaRPr>
          </a:p>
          <a:p>
            <a:pPr lvl="1" indent="-285750" eaLnBrk="1" hangingPunct="1">
              <a:spcBef>
                <a:spcPct val="0"/>
              </a:spcBef>
            </a:pPr>
            <a:r>
              <a:rPr lang="en-US" altLang="x-none" sz="3000" dirty="0">
                <a:ea typeface="宋体" panose="02010600030101010101" pitchFamily="2" charset="-122"/>
              </a:rPr>
              <a:t>An FD X</a:t>
            </a:r>
            <a:r>
              <a:rPr lang="en-US" altLang="x-none" sz="3000" b="0" dirty="0">
                <a:ea typeface="宋体" panose="02010600030101010101" pitchFamily="2" charset="-122"/>
              </a:rPr>
              <a:t>→</a:t>
            </a:r>
            <a:r>
              <a:rPr lang="en-US" altLang="x-none" sz="3000" dirty="0">
                <a:ea typeface="宋体" panose="02010600030101010101" pitchFamily="2" charset="-122"/>
              </a:rPr>
              <a:t>Y is inessential in a set H of FDs, if X</a:t>
            </a:r>
            <a:r>
              <a:rPr lang="en-US" altLang="x-none" sz="3000" b="0" dirty="0">
                <a:ea typeface="宋体" panose="02010600030101010101" pitchFamily="2" charset="-122"/>
              </a:rPr>
              <a:t>→</a:t>
            </a:r>
            <a:r>
              <a:rPr lang="en-US" altLang="x-none" sz="3000" dirty="0">
                <a:ea typeface="宋体" panose="02010600030101010101" pitchFamily="2" charset="-122"/>
              </a:rPr>
              <a:t>Y can be removed from H, with result J, so that H</a:t>
            </a:r>
            <a:r>
              <a:rPr lang="en-US" altLang="x-none" sz="3000" baseline="30000" dirty="0">
                <a:ea typeface="宋体" panose="02010600030101010101" pitchFamily="2" charset="-122"/>
              </a:rPr>
              <a:t>+</a:t>
            </a:r>
            <a:r>
              <a:rPr lang="en-US" altLang="x-none" sz="3000" dirty="0">
                <a:ea typeface="宋体" panose="02010600030101010101" pitchFamily="2" charset="-122"/>
              </a:rPr>
              <a:t>=J</a:t>
            </a:r>
            <a:r>
              <a:rPr lang="en-US" altLang="x-none" sz="3000" baseline="30000" dirty="0">
                <a:ea typeface="宋体" panose="02010600030101010101" pitchFamily="2" charset="-122"/>
              </a:rPr>
              <a:t>+</a:t>
            </a:r>
            <a:r>
              <a:rPr lang="en-US" altLang="x-none" sz="3000" dirty="0">
                <a:ea typeface="宋体" panose="02010600030101010101" pitchFamily="2" charset="-122"/>
              </a:rPr>
              <a:t>, or H=J.</a:t>
            </a:r>
            <a:endParaRPr lang="en-US" altLang="x-none" sz="3000" dirty="0">
              <a:ea typeface="宋体" panose="02010600030101010101" pitchFamily="2" charset="-122"/>
            </a:endParaRPr>
          </a:p>
          <a:p>
            <a:pPr lvl="1" indent="-285750" eaLnBrk="1" hangingPunct="1">
              <a:spcBef>
                <a:spcPct val="0"/>
              </a:spcBef>
            </a:pPr>
            <a:r>
              <a:rPr lang="en-US" altLang="x-none" sz="3000" dirty="0">
                <a:ea typeface="宋体" panose="02010600030101010101" pitchFamily="2" charset="-122"/>
              </a:rPr>
              <a:t>That is, removal of the FD from H has no effect on H</a:t>
            </a:r>
            <a:r>
              <a:rPr lang="en-US" altLang="x-none" sz="3000" baseline="30000" dirty="0">
                <a:ea typeface="宋体" panose="02010600030101010101" pitchFamily="2" charset="-122"/>
              </a:rPr>
              <a:t>+</a:t>
            </a:r>
            <a:r>
              <a:rPr lang="en-US" altLang="x-none" sz="3000" dirty="0">
                <a:ea typeface="宋体" panose="02010600030101010101" pitchFamily="2" charset="-122"/>
              </a:rPr>
              <a:t>.</a:t>
            </a:r>
            <a:endParaRPr lang="en-US" altLang="x-none" sz="3000" dirty="0">
              <a:ea typeface="宋体" panose="02010600030101010101" pitchFamily="2" charset="-122"/>
            </a:endParaRPr>
          </a:p>
        </p:txBody>
      </p:sp>
      <p:grpSp>
        <p:nvGrpSpPr>
          <p:cNvPr id="139269" name="组合 139269"/>
          <p:cNvGrpSpPr/>
          <p:nvPr/>
        </p:nvGrpSpPr>
        <p:grpSpPr>
          <a:xfrm>
            <a:off x="71438" y="115888"/>
            <a:ext cx="8964612" cy="3033712"/>
            <a:chOff x="0" y="0"/>
            <a:chExt cx="9144000" cy="3907596"/>
          </a:xfrm>
        </p:grpSpPr>
        <p:grpSp>
          <p:nvGrpSpPr>
            <p:cNvPr id="139270" name="组合 139270"/>
            <p:cNvGrpSpPr/>
            <p:nvPr/>
          </p:nvGrpSpPr>
          <p:grpSpPr>
            <a:xfrm>
              <a:off x="1187624" y="0"/>
              <a:ext cx="3244949" cy="1368152"/>
              <a:chOff x="0" y="0"/>
              <a:chExt cx="2457450" cy="833755"/>
            </a:xfrm>
          </p:grpSpPr>
          <p:sp>
            <p:nvSpPr>
              <p:cNvPr id="139271" name="椭圆 31"/>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39272" name="组合 139272"/>
              <p:cNvGrpSpPr/>
              <p:nvPr/>
            </p:nvGrpSpPr>
            <p:grpSpPr>
              <a:xfrm>
                <a:off x="374015" y="167005"/>
                <a:ext cx="826135" cy="510540"/>
                <a:chOff x="0" y="0"/>
                <a:chExt cx="826618" cy="510540"/>
              </a:xfrm>
            </p:grpSpPr>
            <p:sp>
              <p:nvSpPr>
                <p:cNvPr id="139273" name="椭圆 36"/>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74" name="矩形 37"/>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39275" name="组合 139275"/>
              <p:cNvGrpSpPr/>
              <p:nvPr/>
            </p:nvGrpSpPr>
            <p:grpSpPr>
              <a:xfrm>
                <a:off x="1361440" y="167005"/>
                <a:ext cx="826135" cy="510540"/>
                <a:chOff x="0" y="0"/>
                <a:chExt cx="826618" cy="510540"/>
              </a:xfrm>
            </p:grpSpPr>
            <p:sp>
              <p:nvSpPr>
                <p:cNvPr id="139276" name="椭圆 3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77" name="矩形 3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39278" name="组合 139278"/>
            <p:cNvGrpSpPr/>
            <p:nvPr/>
          </p:nvGrpSpPr>
          <p:grpSpPr>
            <a:xfrm>
              <a:off x="4063355" y="1800200"/>
              <a:ext cx="3244949" cy="1368152"/>
              <a:chOff x="0" y="0"/>
              <a:chExt cx="2457450" cy="833755"/>
            </a:xfrm>
          </p:grpSpPr>
          <p:sp>
            <p:nvSpPr>
              <p:cNvPr id="139279" name="椭圆 24"/>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39280" name="组合 139280"/>
              <p:cNvGrpSpPr/>
              <p:nvPr/>
            </p:nvGrpSpPr>
            <p:grpSpPr>
              <a:xfrm>
                <a:off x="374015" y="167005"/>
                <a:ext cx="826135" cy="510540"/>
                <a:chOff x="0" y="0"/>
                <a:chExt cx="826618" cy="510540"/>
              </a:xfrm>
            </p:grpSpPr>
            <p:sp>
              <p:nvSpPr>
                <p:cNvPr id="139281" name="椭圆 29"/>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82" name="矩形 30"/>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39283" name="组合 139283"/>
              <p:cNvGrpSpPr/>
              <p:nvPr/>
            </p:nvGrpSpPr>
            <p:grpSpPr>
              <a:xfrm>
                <a:off x="1361440" y="167005"/>
                <a:ext cx="826135" cy="510540"/>
                <a:chOff x="0" y="0"/>
                <a:chExt cx="826618" cy="510540"/>
              </a:xfrm>
            </p:grpSpPr>
            <p:sp>
              <p:nvSpPr>
                <p:cNvPr id="139284" name="椭圆 27"/>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85" name="矩形 28"/>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F</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39286" name="组合 139286"/>
            <p:cNvGrpSpPr/>
            <p:nvPr/>
          </p:nvGrpSpPr>
          <p:grpSpPr>
            <a:xfrm>
              <a:off x="1342237" y="2042582"/>
              <a:ext cx="1138627" cy="727452"/>
              <a:chOff x="0" y="0"/>
              <a:chExt cx="826618" cy="510540"/>
            </a:xfrm>
          </p:grpSpPr>
          <p:sp>
            <p:nvSpPr>
              <p:cNvPr id="139287" name="椭圆 2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88" name="矩形 2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39289" name="组合 139289"/>
            <p:cNvGrpSpPr/>
            <p:nvPr/>
          </p:nvGrpSpPr>
          <p:grpSpPr>
            <a:xfrm>
              <a:off x="6084168" y="299856"/>
              <a:ext cx="1138627" cy="727452"/>
              <a:chOff x="0" y="0"/>
              <a:chExt cx="826618" cy="510540"/>
            </a:xfrm>
          </p:grpSpPr>
          <p:sp>
            <p:nvSpPr>
              <p:cNvPr id="139290"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39291"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39292" name="矩形 13"/>
            <p:cNvSpPr/>
            <p:nvPr/>
          </p:nvSpPr>
          <p:spPr>
            <a:xfrm>
              <a:off x="698674" y="77197"/>
              <a:ext cx="488950" cy="393700"/>
            </a:xfrm>
            <a:prstGeom prst="rect">
              <a:avLst/>
            </a:prstGeom>
            <a:noFill/>
            <a:ln w="9525">
              <a:noFill/>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39293" name="任意多边形 14"/>
            <p:cNvSpPr/>
            <p:nvPr/>
          </p:nvSpPr>
          <p:spPr>
            <a:xfrm>
              <a:off x="4282440" y="173922"/>
              <a:ext cx="1950720" cy="228782"/>
            </a:xfrm>
            <a:custGeom>
              <a:avLst/>
              <a:gdLst/>
              <a:ahLst/>
              <a:cxnLst>
                <a:cxn ang="0">
                  <a:pos x="0" y="198302"/>
                </a:cxn>
                <a:cxn ang="0">
                  <a:pos x="838200" y="182"/>
                </a:cxn>
                <a:cxn ang="0">
                  <a:pos x="1950720" y="228782"/>
                </a:cxn>
              </a:cxnLst>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p>
              <a:endParaRPr lang="zh-CN" altLang="en-US"/>
            </a:p>
          </p:txBody>
        </p:sp>
        <p:cxnSp>
          <p:nvCxnSpPr>
            <p:cNvPr id="139294" name="直接箭头连接符 15"/>
            <p:cNvCxnSpPr>
              <a:stCxn id="139273" idx="4"/>
              <a:endCxn id="139287" idx="0"/>
            </p:cNvCxnSpPr>
            <p:nvPr/>
          </p:nvCxnSpPr>
          <p:spPr>
            <a:xfrm flipH="1">
              <a:off x="1911551" y="1111819"/>
              <a:ext cx="315379" cy="930763"/>
            </a:xfrm>
            <a:prstGeom prst="straightConnector1">
              <a:avLst/>
            </a:prstGeom>
            <a:ln w="38100" cap="flat" cmpd="sng">
              <a:solidFill>
                <a:srgbClr val="FF0000"/>
              </a:solidFill>
              <a:prstDash val="solid"/>
              <a:round/>
              <a:headEnd type="none" w="med" len="med"/>
              <a:tailEnd type="arrow" w="lg" len="lg"/>
            </a:ln>
          </p:spPr>
        </p:cxnSp>
        <p:cxnSp>
          <p:nvCxnSpPr>
            <p:cNvPr id="139295" name="直接箭头连接符 16"/>
            <p:cNvCxnSpPr>
              <a:stCxn id="139276" idx="5"/>
            </p:cNvCxnSpPr>
            <p:nvPr/>
          </p:nvCxnSpPr>
          <p:spPr>
            <a:xfrm>
              <a:off x="3916461" y="989130"/>
              <a:ext cx="2167707" cy="1169144"/>
            </a:xfrm>
            <a:prstGeom prst="straightConnector1">
              <a:avLst/>
            </a:prstGeom>
            <a:ln w="38100" cap="flat" cmpd="sng">
              <a:solidFill>
                <a:srgbClr val="FF0000"/>
              </a:solidFill>
              <a:prstDash val="solid"/>
              <a:round/>
              <a:headEnd type="none" w="med" len="med"/>
              <a:tailEnd type="arrow" w="lg" len="lg"/>
            </a:ln>
          </p:spPr>
        </p:cxnSp>
        <p:cxnSp>
          <p:nvCxnSpPr>
            <p:cNvPr id="139296" name="直接箭头连接符 17"/>
            <p:cNvCxnSpPr>
              <a:stCxn id="139287" idx="6"/>
            </p:cNvCxnSpPr>
            <p:nvPr/>
          </p:nvCxnSpPr>
          <p:spPr>
            <a:xfrm>
              <a:off x="2480864" y="2406308"/>
              <a:ext cx="2076360" cy="74987"/>
            </a:xfrm>
            <a:prstGeom prst="straightConnector1">
              <a:avLst/>
            </a:prstGeom>
            <a:ln w="38100" cap="flat" cmpd="sng">
              <a:solidFill>
                <a:srgbClr val="FF0000"/>
              </a:solidFill>
              <a:prstDash val="solid"/>
              <a:round/>
              <a:headEnd type="none" w="med" len="med"/>
              <a:tailEnd type="arrow" w="lg" len="lg"/>
            </a:ln>
          </p:spPr>
        </p:cxnSp>
        <p:sp>
          <p:nvSpPr>
            <p:cNvPr id="139297" name="任意多边形 18"/>
            <p:cNvSpPr/>
            <p:nvPr/>
          </p:nvSpPr>
          <p:spPr>
            <a:xfrm>
              <a:off x="7269480" y="768464"/>
              <a:ext cx="350548" cy="1584960"/>
            </a:xfrm>
            <a:custGeom>
              <a:avLst/>
              <a:gdLst/>
              <a:ahLst/>
              <a:cxnLst>
                <a:cxn ang="0">
                  <a:pos x="15240" y="1584960"/>
                </a:cxn>
                <a:cxn ang="0">
                  <a:pos x="350520" y="807720"/>
                </a:cxn>
                <a:cxn ang="0">
                  <a:pos x="0" y="0"/>
                </a:cxn>
              </a:cxnLst>
              <a:pathLst>
                <a:path w="350548" h="1584960">
                  <a:moveTo>
                    <a:pt x="15240" y="1584960"/>
                  </a:moveTo>
                  <a:cubicBezTo>
                    <a:pt x="184150" y="1328420"/>
                    <a:pt x="353060" y="1071880"/>
                    <a:pt x="350520" y="807720"/>
                  </a:cubicBezTo>
                  <a:cubicBezTo>
                    <a:pt x="347980" y="543560"/>
                    <a:pt x="173990" y="271780"/>
                    <a:pt x="0" y="0"/>
                  </a:cubicBezTo>
                </a:path>
              </a:pathLst>
            </a:custGeom>
            <a:noFill/>
            <a:ln w="38100" cap="flat" cmpd="sng">
              <a:solidFill>
                <a:srgbClr val="FF0000"/>
              </a:solidFill>
              <a:prstDash val="solid"/>
              <a:round/>
              <a:headEnd type="none" w="med" len="med"/>
              <a:tailEnd type="arrow" w="lg" len="lg"/>
            </a:ln>
          </p:spPr>
          <p:txBody>
            <a:bodyPr/>
            <a:p>
              <a:endParaRPr lang="zh-CN" altLang="en-US"/>
            </a:p>
          </p:txBody>
        </p:sp>
        <p:sp>
          <p:nvSpPr>
            <p:cNvPr id="139298" name="TextBox 19"/>
            <p:cNvSpPr txBox="1"/>
            <p:nvPr/>
          </p:nvSpPr>
          <p:spPr>
            <a:xfrm>
              <a:off x="0" y="3384376"/>
              <a:ext cx="9144000" cy="523220"/>
            </a:xfrm>
            <a:prstGeom prst="rect">
              <a:avLst/>
            </a:prstGeom>
            <a:noFill/>
            <a:ln w="9525">
              <a:noFill/>
            </a:ln>
          </p:spPr>
          <p:txBody>
            <a:bodyPr anchor="t">
              <a:spAutoFit/>
            </a:bodyPr>
            <a:p>
              <a:pPr lvl="0" algn="ctr"/>
              <a:r>
                <a:rPr lang="en-US" altLang="x-none" sz="2800" b="1" dirty="0">
                  <a:latin typeface="Arial" panose="020B0604020202020204" pitchFamily="34" charset="0"/>
                  <a:ea typeface="Times New Roman" panose="02020603050405020304" pitchFamily="2" charset="0"/>
                </a:rPr>
                <a:t>Figure 6.20 Example of an Inessential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a:t>
              </a:r>
              <a:endParaRPr lang="zh-CN" altLang="en-US" sz="2800" b="1" dirty="0">
                <a:latin typeface="Arial" panose="020B0604020202020204" pitchFamily="34" charset="0"/>
                <a:ea typeface="Times New Roman" panose="02020603050405020304" pitchFamily="2" charset="0"/>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02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02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0293" name="Rectangle 3"/>
          <p:cNvSpPr>
            <a:spLocks noGrp="1"/>
          </p:cNvSpPr>
          <p:nvPr>
            <p:ph type="body"/>
          </p:nvPr>
        </p:nvSpPr>
        <p:spPr>
          <a:xfrm>
            <a:off x="0" y="3500438"/>
            <a:ext cx="9144000" cy="2976562"/>
          </a:xfrm>
          <a:ln w="25400">
            <a:solidFill>
              <a:schemeClr val="accent2"/>
            </a:solidFill>
            <a:miter/>
          </a:ln>
        </p:spPr>
        <p:txBody>
          <a:bodyPr wrap="square" anchor="t"/>
          <a:p>
            <a:pPr lvl="1" indent="-285750" eaLnBrk="1" hangingPunct="1">
              <a:lnSpc>
                <a:spcPct val="110000"/>
              </a:lnSpc>
              <a:buNone/>
            </a:pPr>
            <a:r>
              <a:rPr lang="en-US" altLang="x-none" sz="3000" dirty="0">
                <a:solidFill>
                  <a:srgbClr val="0000FF"/>
                </a:solidFill>
                <a:ea typeface="宋体" panose="02010600030101010101" pitchFamily="2" charset="-122"/>
              </a:rPr>
              <a:t>F = {</a:t>
            </a:r>
            <a:r>
              <a:rPr lang="zh-CN" altLang="en-US" sz="3000" dirty="0">
                <a:solidFill>
                  <a:srgbClr val="0000FF"/>
                </a:solidFill>
                <a:ea typeface="宋体" panose="02010600030101010101" pitchFamily="2" charset="-122"/>
              </a:rPr>
              <a:t> </a:t>
            </a:r>
            <a:r>
              <a:rPr lang="en-US" altLang="x-none" sz="3000" dirty="0">
                <a:solidFill>
                  <a:srgbClr val="FF0000"/>
                </a:solidFill>
                <a:ea typeface="宋体" panose="02010600030101010101" pitchFamily="2" charset="-122"/>
              </a:rPr>
              <a:t>B→D, D→E, C→F, BC→A, EF→A</a:t>
            </a:r>
            <a:r>
              <a:rPr lang="zh-CN" altLang="en-US" sz="3000" dirty="0">
                <a:solidFill>
                  <a:srgbClr val="FF0000"/>
                </a:solidFill>
                <a:ea typeface="宋体" panose="02010600030101010101" pitchFamily="2" charset="-122"/>
              </a:rPr>
              <a:t> </a:t>
            </a:r>
            <a:r>
              <a:rPr lang="en-US" altLang="x-none" sz="3000" dirty="0">
                <a:solidFill>
                  <a:srgbClr val="0000FF"/>
                </a:solidFill>
                <a:ea typeface="宋体" panose="02010600030101010101" pitchFamily="2" charset="-122"/>
              </a:rPr>
              <a:t>}</a:t>
            </a:r>
            <a:endParaRPr lang="en-US" altLang="x-none" sz="3000" dirty="0">
              <a:solidFill>
                <a:srgbClr val="0000FF"/>
              </a:solidFill>
              <a:ea typeface="宋体" panose="02010600030101010101" pitchFamily="2" charset="-122"/>
            </a:endParaRPr>
          </a:p>
          <a:p>
            <a:pPr marL="1905" lvl="0" indent="-1905" eaLnBrk="1" hangingPunct="1">
              <a:lnSpc>
                <a:spcPct val="110000"/>
              </a:lnSpc>
            </a:pPr>
            <a:r>
              <a:rPr lang="zh-CN" altLang="en-US" sz="3000" dirty="0">
                <a:solidFill>
                  <a:srgbClr val="0000FF"/>
                </a:solidFill>
                <a:ea typeface="宋体" panose="02010600030101010101" pitchFamily="2" charset="-122"/>
              </a:rPr>
              <a:t>remove  BC</a:t>
            </a:r>
            <a:r>
              <a:rPr lang="zh-CN" altLang="en-US" sz="3000" dirty="0">
                <a:solidFill>
                  <a:srgbClr val="0000FF"/>
                </a:solidFill>
                <a:ea typeface="宋体" panose="02010600030101010101" pitchFamily="2" charset="-122"/>
                <a:sym typeface="Arial" panose="020B0604020202020204" pitchFamily="34" charset="0"/>
              </a:rPr>
              <a:t>→A  from F:</a:t>
            </a:r>
            <a:endParaRPr lang="zh-CN" altLang="en-US" sz="3000" dirty="0">
              <a:solidFill>
                <a:srgbClr val="0000FF"/>
              </a:solidFill>
              <a:ea typeface="宋体" panose="02010600030101010101" pitchFamily="2" charset="-122"/>
              <a:sym typeface="Arial" panose="020B0604020202020204" pitchFamily="34" charset="0"/>
            </a:endParaRPr>
          </a:p>
          <a:p>
            <a:pPr lvl="1" indent="-285750" eaLnBrk="1" hangingPunct="1">
              <a:lnSpc>
                <a:spcPct val="110000"/>
              </a:lnSpc>
              <a:buNone/>
            </a:pPr>
            <a:r>
              <a:rPr lang="en-US" altLang="x-none" sz="3000" dirty="0">
                <a:ea typeface="宋体" panose="02010600030101010101" pitchFamily="2" charset="-122"/>
              </a:rPr>
              <a:t>H = {</a:t>
            </a:r>
            <a:r>
              <a:rPr lang="zh-CN" altLang="en-US" sz="3000" dirty="0">
                <a:ea typeface="宋体" panose="02010600030101010101" pitchFamily="2" charset="-122"/>
              </a:rPr>
              <a:t> </a:t>
            </a:r>
            <a:r>
              <a:rPr lang="en-US" altLang="x-none" sz="3000" dirty="0">
                <a:solidFill>
                  <a:srgbClr val="FF0000"/>
                </a:solidFill>
                <a:ea typeface="宋体" panose="02010600030101010101" pitchFamily="2" charset="-122"/>
              </a:rPr>
              <a:t>B→D, D→E, C→F, </a:t>
            </a:r>
            <a:r>
              <a:rPr lang="zh-CN" altLang="en-US" sz="3000" dirty="0">
                <a:solidFill>
                  <a:srgbClr val="FF0000"/>
                </a:solidFill>
                <a:ea typeface="宋体" panose="02010600030101010101" pitchFamily="2" charset="-122"/>
              </a:rPr>
              <a:t>             </a:t>
            </a:r>
            <a:r>
              <a:rPr lang="en-US" altLang="x-none" sz="3000" dirty="0">
                <a:solidFill>
                  <a:srgbClr val="FF0000"/>
                </a:solidFill>
                <a:ea typeface="宋体" panose="02010600030101010101" pitchFamily="2" charset="-122"/>
              </a:rPr>
              <a:t>EF→A</a:t>
            </a:r>
            <a:r>
              <a:rPr lang="zh-CN" altLang="en-US" sz="3000" dirty="0">
                <a:solidFill>
                  <a:srgbClr val="FF0000"/>
                </a:solidFill>
                <a:ea typeface="宋体" panose="02010600030101010101" pitchFamily="2" charset="-122"/>
              </a:rPr>
              <a:t> </a:t>
            </a:r>
            <a:r>
              <a:rPr lang="en-US" altLang="x-none" sz="3000" dirty="0">
                <a:ea typeface="宋体" panose="02010600030101010101" pitchFamily="2" charset="-122"/>
              </a:rPr>
              <a:t>}</a:t>
            </a:r>
            <a:endParaRPr lang="en-US" altLang="x-none" sz="3000" dirty="0">
              <a:ea typeface="宋体" panose="02010600030101010101" pitchFamily="2" charset="-122"/>
            </a:endParaRPr>
          </a:p>
          <a:p>
            <a:pPr lvl="2" indent="-228600" eaLnBrk="1" hangingPunct="1">
              <a:lnSpc>
                <a:spcPct val="110000"/>
              </a:lnSpc>
              <a:buNone/>
            </a:pPr>
            <a:endParaRPr lang="en-US" altLang="x-none" sz="1400" dirty="0">
              <a:ea typeface="宋体" panose="02010600030101010101" pitchFamily="2" charset="-122"/>
            </a:endParaRPr>
          </a:p>
          <a:p>
            <a:pPr marL="1905" lvl="0" indent="-1905" eaLnBrk="1" hangingPunct="1">
              <a:lnSpc>
                <a:spcPct val="110000"/>
              </a:lnSpc>
            </a:pPr>
            <a:r>
              <a:rPr lang="en-US" altLang="x-none" sz="3000" dirty="0">
                <a:solidFill>
                  <a:srgbClr val="0000FF"/>
                </a:solidFill>
                <a:ea typeface="宋体" panose="02010600030101010101" pitchFamily="2" charset="-122"/>
              </a:rPr>
              <a:t>BC→A is inessential in F because of F</a:t>
            </a:r>
            <a:r>
              <a:rPr lang="en-US" altLang="x-none" sz="3000" baseline="30000" dirty="0">
                <a:solidFill>
                  <a:srgbClr val="0000FF"/>
                </a:solidFill>
                <a:ea typeface="宋体" panose="02010600030101010101" pitchFamily="2" charset="-122"/>
              </a:rPr>
              <a:t>+</a:t>
            </a:r>
            <a:r>
              <a:rPr lang="en-US" altLang="x-none" sz="3000" dirty="0">
                <a:solidFill>
                  <a:srgbClr val="0000FF"/>
                </a:solidFill>
                <a:ea typeface="宋体" panose="02010600030101010101" pitchFamily="2" charset="-122"/>
              </a:rPr>
              <a:t>=H</a:t>
            </a:r>
            <a:r>
              <a:rPr lang="en-US" altLang="x-none" sz="3000" baseline="30000" dirty="0">
                <a:solidFill>
                  <a:srgbClr val="0000FF"/>
                </a:solidFill>
                <a:ea typeface="宋体" panose="02010600030101010101" pitchFamily="2" charset="-122"/>
              </a:rPr>
              <a:t>+</a:t>
            </a:r>
            <a:endParaRPr lang="en-US" altLang="x-none" sz="3000" baseline="30000" dirty="0">
              <a:solidFill>
                <a:srgbClr val="0000FF"/>
              </a:solidFill>
              <a:ea typeface="宋体" panose="02010600030101010101" pitchFamily="2" charset="-122"/>
            </a:endParaRPr>
          </a:p>
        </p:txBody>
      </p:sp>
      <p:grpSp>
        <p:nvGrpSpPr>
          <p:cNvPr id="2" name="组合 140293"/>
          <p:cNvGrpSpPr/>
          <p:nvPr/>
        </p:nvGrpSpPr>
        <p:grpSpPr>
          <a:xfrm>
            <a:off x="71438" y="115888"/>
            <a:ext cx="8964612" cy="3033712"/>
            <a:chOff x="0" y="0"/>
            <a:chExt cx="9144000" cy="3907596"/>
          </a:xfrm>
        </p:grpSpPr>
        <p:grpSp>
          <p:nvGrpSpPr>
            <p:cNvPr id="140294" name="组合 140294"/>
            <p:cNvGrpSpPr/>
            <p:nvPr/>
          </p:nvGrpSpPr>
          <p:grpSpPr>
            <a:xfrm>
              <a:off x="1187624" y="0"/>
              <a:ext cx="3244949" cy="1368152"/>
              <a:chOff x="0" y="0"/>
              <a:chExt cx="2457450" cy="833755"/>
            </a:xfrm>
          </p:grpSpPr>
          <p:sp>
            <p:nvSpPr>
              <p:cNvPr id="140295" name="椭圆 29"/>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0296" name="组合 140296"/>
              <p:cNvGrpSpPr/>
              <p:nvPr/>
            </p:nvGrpSpPr>
            <p:grpSpPr>
              <a:xfrm>
                <a:off x="374015" y="167005"/>
                <a:ext cx="826135" cy="510540"/>
                <a:chOff x="0" y="0"/>
                <a:chExt cx="826618" cy="510540"/>
              </a:xfrm>
            </p:grpSpPr>
            <p:sp>
              <p:nvSpPr>
                <p:cNvPr id="140297" name="椭圆 3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298" name="矩形 3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0299" name="组合 140299"/>
              <p:cNvGrpSpPr/>
              <p:nvPr/>
            </p:nvGrpSpPr>
            <p:grpSpPr>
              <a:xfrm>
                <a:off x="1361440" y="167005"/>
                <a:ext cx="826135" cy="510540"/>
                <a:chOff x="0" y="0"/>
                <a:chExt cx="826618" cy="510540"/>
              </a:xfrm>
            </p:grpSpPr>
            <p:sp>
              <p:nvSpPr>
                <p:cNvPr id="140300" name="椭圆 3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01" name="矩形 3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40302" name="组合 140302"/>
            <p:cNvGrpSpPr/>
            <p:nvPr/>
          </p:nvGrpSpPr>
          <p:grpSpPr>
            <a:xfrm>
              <a:off x="4063355" y="1800200"/>
              <a:ext cx="3244949" cy="1368152"/>
              <a:chOff x="0" y="0"/>
              <a:chExt cx="2457450" cy="833755"/>
            </a:xfrm>
          </p:grpSpPr>
          <p:sp>
            <p:nvSpPr>
              <p:cNvPr id="140303" name="椭圆 22"/>
              <p:cNvSpPr/>
              <p:nvPr/>
            </p:nvSpPr>
            <p:spPr>
              <a:xfrm>
                <a:off x="0" y="0"/>
                <a:ext cx="2457450" cy="833755"/>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0304" name="组合 140304"/>
              <p:cNvGrpSpPr/>
              <p:nvPr/>
            </p:nvGrpSpPr>
            <p:grpSpPr>
              <a:xfrm>
                <a:off x="374015" y="167005"/>
                <a:ext cx="826135" cy="510540"/>
                <a:chOff x="0" y="0"/>
                <a:chExt cx="826618" cy="510540"/>
              </a:xfrm>
            </p:grpSpPr>
            <p:sp>
              <p:nvSpPr>
                <p:cNvPr id="140305" name="椭圆 27"/>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06" name="矩形 28"/>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0307" name="组合 140307"/>
              <p:cNvGrpSpPr/>
              <p:nvPr/>
            </p:nvGrpSpPr>
            <p:grpSpPr>
              <a:xfrm>
                <a:off x="1361440" y="167005"/>
                <a:ext cx="826135" cy="510540"/>
                <a:chOff x="0" y="0"/>
                <a:chExt cx="826618" cy="510540"/>
              </a:xfrm>
            </p:grpSpPr>
            <p:sp>
              <p:nvSpPr>
                <p:cNvPr id="140308" name="椭圆 25"/>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09" name="矩形 26"/>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F</a:t>
                  </a:r>
                  <a:endParaRPr lang="zh-CN" altLang="en-US" sz="3200" dirty="0">
                    <a:solidFill>
                      <a:srgbClr val="FFFFFF"/>
                    </a:solidFill>
                    <a:latin typeface="Arial" panose="020B0604020202020204" pitchFamily="34" charset="0"/>
                    <a:ea typeface="宋体" panose="02010600030101010101" pitchFamily="2" charset="-122"/>
                  </a:endParaRPr>
                </a:p>
              </p:txBody>
            </p:sp>
          </p:grpSp>
        </p:grpSp>
        <p:grpSp>
          <p:nvGrpSpPr>
            <p:cNvPr id="140310" name="组合 140310"/>
            <p:cNvGrpSpPr/>
            <p:nvPr/>
          </p:nvGrpSpPr>
          <p:grpSpPr>
            <a:xfrm>
              <a:off x="1342237" y="2042582"/>
              <a:ext cx="1138627" cy="727452"/>
              <a:chOff x="0" y="0"/>
              <a:chExt cx="826618" cy="510540"/>
            </a:xfrm>
          </p:grpSpPr>
          <p:sp>
            <p:nvSpPr>
              <p:cNvPr id="140311"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12"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0313" name="组合 140313"/>
            <p:cNvGrpSpPr/>
            <p:nvPr/>
          </p:nvGrpSpPr>
          <p:grpSpPr>
            <a:xfrm>
              <a:off x="6084168" y="299856"/>
              <a:ext cx="1138627" cy="727452"/>
              <a:chOff x="0" y="0"/>
              <a:chExt cx="826618" cy="510540"/>
            </a:xfrm>
          </p:grpSpPr>
          <p:sp>
            <p:nvSpPr>
              <p:cNvPr id="140314" name="椭圆 18"/>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0315" name="矩形 19"/>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0316" name="矩形 11"/>
            <p:cNvSpPr/>
            <p:nvPr/>
          </p:nvSpPr>
          <p:spPr>
            <a:xfrm>
              <a:off x="698674" y="77197"/>
              <a:ext cx="488950" cy="393700"/>
            </a:xfrm>
            <a:prstGeom prst="rect">
              <a:avLst/>
            </a:prstGeom>
            <a:noFill/>
            <a:ln w="9525">
              <a:noFill/>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40317" name="任意多边形 12"/>
            <p:cNvSpPr/>
            <p:nvPr/>
          </p:nvSpPr>
          <p:spPr>
            <a:xfrm>
              <a:off x="4282440" y="173922"/>
              <a:ext cx="1950720" cy="228782"/>
            </a:xfrm>
            <a:custGeom>
              <a:avLst/>
              <a:gdLst/>
              <a:ahLst/>
              <a:cxnLst>
                <a:cxn ang="0">
                  <a:pos x="0" y="198302"/>
                </a:cxn>
                <a:cxn ang="0">
                  <a:pos x="838200" y="182"/>
                </a:cxn>
                <a:cxn ang="0">
                  <a:pos x="1950720" y="228782"/>
                </a:cxn>
              </a:cxnLst>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p>
              <a:endParaRPr lang="zh-CN" altLang="en-US"/>
            </a:p>
          </p:txBody>
        </p:sp>
        <p:cxnSp>
          <p:nvCxnSpPr>
            <p:cNvPr id="140318" name="直接箭头连接符 13"/>
            <p:cNvCxnSpPr>
              <a:stCxn id="140297" idx="4"/>
              <a:endCxn id="140311" idx="0"/>
            </p:cNvCxnSpPr>
            <p:nvPr/>
          </p:nvCxnSpPr>
          <p:spPr>
            <a:xfrm flipH="1">
              <a:off x="1911551" y="1111819"/>
              <a:ext cx="315379" cy="930763"/>
            </a:xfrm>
            <a:prstGeom prst="straightConnector1">
              <a:avLst/>
            </a:prstGeom>
            <a:ln w="38100" cap="flat" cmpd="sng">
              <a:solidFill>
                <a:srgbClr val="FF0000"/>
              </a:solidFill>
              <a:prstDash val="solid"/>
              <a:round/>
              <a:headEnd type="none" w="med" len="med"/>
              <a:tailEnd type="arrow" w="lg" len="lg"/>
            </a:ln>
          </p:spPr>
        </p:cxnSp>
        <p:cxnSp>
          <p:nvCxnSpPr>
            <p:cNvPr id="140319" name="直接箭头连接符 14"/>
            <p:cNvCxnSpPr>
              <a:stCxn id="140300" idx="5"/>
            </p:cNvCxnSpPr>
            <p:nvPr/>
          </p:nvCxnSpPr>
          <p:spPr>
            <a:xfrm>
              <a:off x="3916461" y="989130"/>
              <a:ext cx="2167707" cy="1169144"/>
            </a:xfrm>
            <a:prstGeom prst="straightConnector1">
              <a:avLst/>
            </a:prstGeom>
            <a:ln w="38100" cap="flat" cmpd="sng">
              <a:solidFill>
                <a:srgbClr val="FF0000"/>
              </a:solidFill>
              <a:prstDash val="solid"/>
              <a:round/>
              <a:headEnd type="none" w="med" len="med"/>
              <a:tailEnd type="arrow" w="lg" len="lg"/>
            </a:ln>
          </p:spPr>
        </p:cxnSp>
        <p:cxnSp>
          <p:nvCxnSpPr>
            <p:cNvPr id="140320" name="直接箭头连接符 15"/>
            <p:cNvCxnSpPr>
              <a:stCxn id="140311" idx="6"/>
            </p:cNvCxnSpPr>
            <p:nvPr/>
          </p:nvCxnSpPr>
          <p:spPr>
            <a:xfrm>
              <a:off x="2480864" y="2406308"/>
              <a:ext cx="2076360" cy="74987"/>
            </a:xfrm>
            <a:prstGeom prst="straightConnector1">
              <a:avLst/>
            </a:prstGeom>
            <a:ln w="38100" cap="flat" cmpd="sng">
              <a:solidFill>
                <a:srgbClr val="FF0000"/>
              </a:solidFill>
              <a:prstDash val="solid"/>
              <a:round/>
              <a:headEnd type="none" w="med" len="med"/>
              <a:tailEnd type="arrow" w="lg" len="lg"/>
            </a:ln>
          </p:spPr>
        </p:cxnSp>
        <p:sp>
          <p:nvSpPr>
            <p:cNvPr id="140321" name="任意多边形 16"/>
            <p:cNvSpPr/>
            <p:nvPr/>
          </p:nvSpPr>
          <p:spPr>
            <a:xfrm>
              <a:off x="7269480" y="768464"/>
              <a:ext cx="350548" cy="1584960"/>
            </a:xfrm>
            <a:custGeom>
              <a:avLst/>
              <a:gdLst/>
              <a:ahLst/>
              <a:cxnLst>
                <a:cxn ang="0">
                  <a:pos x="15240" y="1584960"/>
                </a:cxn>
                <a:cxn ang="0">
                  <a:pos x="350520" y="807720"/>
                </a:cxn>
                <a:cxn ang="0">
                  <a:pos x="0" y="0"/>
                </a:cxn>
              </a:cxnLst>
              <a:pathLst>
                <a:path w="350548" h="1584960">
                  <a:moveTo>
                    <a:pt x="15240" y="1584960"/>
                  </a:moveTo>
                  <a:cubicBezTo>
                    <a:pt x="184150" y="1328420"/>
                    <a:pt x="353060" y="1071880"/>
                    <a:pt x="350520" y="807720"/>
                  </a:cubicBezTo>
                  <a:cubicBezTo>
                    <a:pt x="347980" y="543560"/>
                    <a:pt x="173990" y="271780"/>
                    <a:pt x="0" y="0"/>
                  </a:cubicBezTo>
                </a:path>
              </a:pathLst>
            </a:custGeom>
            <a:noFill/>
            <a:ln w="38100" cap="flat" cmpd="sng">
              <a:solidFill>
                <a:srgbClr val="FF0000"/>
              </a:solidFill>
              <a:prstDash val="solid"/>
              <a:round/>
              <a:headEnd type="none" w="med" len="med"/>
              <a:tailEnd type="arrow" w="lg" len="lg"/>
            </a:ln>
          </p:spPr>
          <p:txBody>
            <a:bodyPr/>
            <a:p>
              <a:endParaRPr lang="zh-CN" altLang="en-US"/>
            </a:p>
          </p:txBody>
        </p:sp>
        <p:sp>
          <p:nvSpPr>
            <p:cNvPr id="140322" name="TextBox 17"/>
            <p:cNvSpPr txBox="1"/>
            <p:nvPr/>
          </p:nvSpPr>
          <p:spPr>
            <a:xfrm>
              <a:off x="0" y="3384376"/>
              <a:ext cx="9144000" cy="523220"/>
            </a:xfrm>
            <a:prstGeom prst="rect">
              <a:avLst/>
            </a:prstGeom>
            <a:noFill/>
            <a:ln w="9525">
              <a:noFill/>
            </a:ln>
          </p:spPr>
          <p:txBody>
            <a:bodyPr anchor="t">
              <a:spAutoFit/>
            </a:bodyPr>
            <a:p>
              <a:pPr lvl="0" algn="ctr"/>
              <a:r>
                <a:rPr lang="en-US" altLang="x-none" sz="2800" b="1" dirty="0">
                  <a:latin typeface="Arial" panose="020B0604020202020204" pitchFamily="34" charset="0"/>
                  <a:ea typeface="Times New Roman" panose="02020603050405020304" pitchFamily="2" charset="0"/>
                </a:rPr>
                <a:t>Figure 6.20 Example of an Inessential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a:t>
              </a:r>
              <a:endParaRPr lang="zh-CN" altLang="en-US" sz="2800" b="1" dirty="0">
                <a:latin typeface="Arial" panose="020B0604020202020204" pitchFamily="34"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0293">
                                            <p:txEl>
                                              <p:charRg st="0" end="34"/>
                                            </p:txEl>
                                          </p:spTgt>
                                        </p:tgtEl>
                                        <p:attrNameLst>
                                          <p:attrName>style.visibility</p:attrName>
                                        </p:attrNameLst>
                                      </p:cBhvr>
                                      <p:to>
                                        <p:strVal val="visible"/>
                                      </p:to>
                                    </p:set>
                                    <p:animEffect transition="in" filter="blinds(horizontal)">
                                      <p:cBhvr>
                                        <p:cTn id="10" dur="500"/>
                                        <p:tgtEl>
                                          <p:spTgt spid="140293">
                                            <p:txEl>
                                              <p:charRg st="0" end="3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0293">
                                            <p:txEl>
                                              <p:charRg st="34" end="56"/>
                                            </p:txEl>
                                          </p:spTgt>
                                        </p:tgtEl>
                                        <p:attrNameLst>
                                          <p:attrName>style.visibility</p:attrName>
                                        </p:attrNameLst>
                                      </p:cBhvr>
                                      <p:to>
                                        <p:strVal val="visible"/>
                                      </p:to>
                                    </p:set>
                                    <p:animEffect transition="in" filter="blinds(horizontal)">
                                      <p:cBhvr>
                                        <p:cTn id="15" dur="500"/>
                                        <p:tgtEl>
                                          <p:spTgt spid="140293">
                                            <p:txEl>
                                              <p:charRg st="34" end="56"/>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0293">
                                            <p:txEl>
                                              <p:charRg st="56" end="97"/>
                                            </p:txEl>
                                          </p:spTgt>
                                        </p:tgtEl>
                                        <p:attrNameLst>
                                          <p:attrName>style.visibility</p:attrName>
                                        </p:attrNameLst>
                                      </p:cBhvr>
                                      <p:to>
                                        <p:strVal val="visible"/>
                                      </p:to>
                                    </p:set>
                                    <p:animEffect transition="in" filter="blinds(horizontal)">
                                      <p:cBhvr>
                                        <p:cTn id="18" dur="500"/>
                                        <p:tgtEl>
                                          <p:spTgt spid="140293">
                                            <p:txEl>
                                              <p:charRg st="56" end="9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40293">
                                            <p:txEl>
                                              <p:charRg st="98" end="140"/>
                                            </p:txEl>
                                          </p:spTgt>
                                        </p:tgtEl>
                                        <p:attrNameLst>
                                          <p:attrName>style.visibility</p:attrName>
                                        </p:attrNameLst>
                                      </p:cBhvr>
                                      <p:to>
                                        <p:strVal val="visible"/>
                                      </p:to>
                                    </p:set>
                                    <p:animEffect transition="in" filter="blinds(horizontal)">
                                      <p:cBhvr>
                                        <p:cTn id="23" dur="500"/>
                                        <p:tgtEl>
                                          <p:spTgt spid="140293">
                                            <p:txEl>
                                              <p:charRg st="98"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animBg="1"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13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13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1316" name="Rectangle 3"/>
          <p:cNvSpPr>
            <a:spLocks noGrp="1"/>
          </p:cNvSpPr>
          <p:nvPr>
            <p:ph type="body"/>
          </p:nvPr>
        </p:nvSpPr>
        <p:spPr>
          <a:xfrm>
            <a:off x="0" y="3429000"/>
            <a:ext cx="9144000" cy="3240088"/>
          </a:xfrm>
          <a:ln w="25400">
            <a:solidFill>
              <a:schemeClr val="accent2"/>
            </a:solidFill>
            <a:miter/>
          </a:ln>
        </p:spPr>
        <p:txBody>
          <a:bodyPr wrap="square" anchor="t"/>
          <a:p>
            <a:pPr lvl="0" eaLnBrk="1" hangingPunct="1">
              <a:lnSpc>
                <a:spcPct val="120000"/>
              </a:lnSpc>
              <a:spcBef>
                <a:spcPct val="30000"/>
              </a:spcBef>
            </a:pPr>
            <a:r>
              <a:rPr lang="en-US" altLang="x-none" sz="3200" dirty="0">
                <a:solidFill>
                  <a:srgbClr val="FF0066"/>
                </a:solidFill>
                <a:ea typeface="宋体" panose="02010600030101010101" pitchFamily="2" charset="-122"/>
              </a:rPr>
              <a:t>step 3</a:t>
            </a:r>
            <a:r>
              <a:rPr lang="en-US" altLang="x-none" sz="3200" dirty="0">
                <a:ea typeface="宋体" panose="02010600030101010101" pitchFamily="2" charset="-122"/>
              </a:rPr>
              <a:t>: </a:t>
            </a:r>
            <a:r>
              <a:rPr lang="en-US" altLang="x-none" sz="3200" dirty="0">
                <a:solidFill>
                  <a:schemeClr val="accent2"/>
                </a:solidFill>
                <a:ea typeface="宋体" panose="02010600030101010101" pitchFamily="2" charset="-122"/>
              </a:rPr>
              <a:t>From the set H of FDs, successively replace individual FDs with FDs that have a smaller number of attributes on the left-hand side, as long as the result does not change H</a:t>
            </a:r>
            <a:r>
              <a:rPr lang="en-US" altLang="x-none" sz="3200" baseline="30000" dirty="0">
                <a:solidFill>
                  <a:schemeClr val="accent2"/>
                </a:solidFill>
                <a:ea typeface="宋体" panose="02010600030101010101" pitchFamily="2" charset="-122"/>
              </a:rPr>
              <a:t>+</a:t>
            </a:r>
            <a:r>
              <a:rPr lang="en-US" altLang="x-none" sz="3200" dirty="0">
                <a:solidFill>
                  <a:schemeClr val="accent2"/>
                </a:solidFill>
                <a:ea typeface="宋体" panose="02010600030101010101" pitchFamily="2" charset="-122"/>
              </a:rPr>
              <a:t>.</a:t>
            </a:r>
            <a:endParaRPr lang="en-US" altLang="x-none" sz="3200" dirty="0">
              <a:solidFill>
                <a:schemeClr val="accent2"/>
              </a:solidFill>
              <a:ea typeface="宋体" panose="02010600030101010101" pitchFamily="2" charset="-122"/>
            </a:endParaRPr>
          </a:p>
        </p:txBody>
      </p:sp>
      <p:grpSp>
        <p:nvGrpSpPr>
          <p:cNvPr id="141317" name="组合 141317"/>
          <p:cNvGrpSpPr/>
          <p:nvPr/>
        </p:nvGrpSpPr>
        <p:grpSpPr>
          <a:xfrm>
            <a:off x="107950" y="115888"/>
            <a:ext cx="8964613" cy="3025775"/>
            <a:chOff x="0" y="0"/>
            <a:chExt cx="9144000" cy="3474387"/>
          </a:xfrm>
        </p:grpSpPr>
        <p:sp>
          <p:nvSpPr>
            <p:cNvPr id="141318" name="椭圆 9"/>
            <p:cNvSpPr/>
            <p:nvPr/>
          </p:nvSpPr>
          <p:spPr>
            <a:xfrm>
              <a:off x="1187624" y="0"/>
              <a:ext cx="4896544" cy="1567036"/>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1319" name="组合 141319"/>
            <p:cNvGrpSpPr/>
            <p:nvPr/>
          </p:nvGrpSpPr>
          <p:grpSpPr>
            <a:xfrm>
              <a:off x="1681493" y="346055"/>
              <a:ext cx="1090873" cy="837772"/>
              <a:chOff x="0" y="0"/>
              <a:chExt cx="826618" cy="510540"/>
            </a:xfrm>
          </p:grpSpPr>
          <p:sp>
            <p:nvSpPr>
              <p:cNvPr id="141320" name="椭圆 28"/>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21" name="矩形 29"/>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1322" name="组合 141322"/>
            <p:cNvGrpSpPr/>
            <p:nvPr/>
          </p:nvGrpSpPr>
          <p:grpSpPr>
            <a:xfrm>
              <a:off x="2985343" y="346055"/>
              <a:ext cx="1090873" cy="837772"/>
              <a:chOff x="0" y="0"/>
              <a:chExt cx="826618" cy="510540"/>
            </a:xfrm>
          </p:grpSpPr>
          <p:sp>
            <p:nvSpPr>
              <p:cNvPr id="141323" name="椭圆 26"/>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24" name="矩形 27"/>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1325" name="组合 141325"/>
            <p:cNvGrpSpPr/>
            <p:nvPr/>
          </p:nvGrpSpPr>
          <p:grpSpPr>
            <a:xfrm>
              <a:off x="2555776" y="1872208"/>
              <a:ext cx="1138627" cy="727452"/>
              <a:chOff x="0" y="0"/>
              <a:chExt cx="826618" cy="510540"/>
            </a:xfrm>
          </p:grpSpPr>
          <p:sp>
            <p:nvSpPr>
              <p:cNvPr id="141326" name="椭圆 2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27" name="矩形 2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1328" name="组合 141328"/>
            <p:cNvGrpSpPr/>
            <p:nvPr/>
          </p:nvGrpSpPr>
          <p:grpSpPr>
            <a:xfrm>
              <a:off x="6732240" y="288032"/>
              <a:ext cx="1138627" cy="727452"/>
              <a:chOff x="0" y="0"/>
              <a:chExt cx="826618" cy="510540"/>
            </a:xfrm>
          </p:grpSpPr>
          <p:sp>
            <p:nvSpPr>
              <p:cNvPr id="141329" name="椭圆 2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30" name="矩形 2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1331" name="矩形 14"/>
            <p:cNvSpPr/>
            <p:nvPr/>
          </p:nvSpPr>
          <p:spPr>
            <a:xfrm>
              <a:off x="986706" y="0"/>
              <a:ext cx="488950" cy="393700"/>
            </a:xfrm>
            <a:prstGeom prst="rect">
              <a:avLst/>
            </a:prstGeom>
            <a:noFill/>
            <a:ln w="9525">
              <a:noFill/>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41332" name="任意多边形 15"/>
            <p:cNvSpPr/>
            <p:nvPr/>
          </p:nvSpPr>
          <p:spPr>
            <a:xfrm>
              <a:off x="5508104" y="144016"/>
              <a:ext cx="1512168" cy="114391"/>
            </a:xfrm>
            <a:custGeom>
              <a:avLst/>
              <a:gdLst/>
              <a:ahLst/>
              <a:cxnLst>
                <a:cxn ang="0">
                  <a:pos x="0" y="99151"/>
                </a:cxn>
                <a:cxn ang="0">
                  <a:pos x="649760" y="91"/>
                </a:cxn>
                <a:cxn ang="0">
                  <a:pos x="1512168" y="114391"/>
                </a:cxn>
              </a:cxnLst>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p>
              <a:endParaRPr lang="zh-CN" altLang="en-US"/>
            </a:p>
          </p:txBody>
        </p:sp>
        <p:sp>
          <p:nvSpPr>
            <p:cNvPr id="141333" name="TextBox 16"/>
            <p:cNvSpPr txBox="1"/>
            <p:nvPr/>
          </p:nvSpPr>
          <p:spPr>
            <a:xfrm>
              <a:off x="0" y="2520280"/>
              <a:ext cx="9144000" cy="954107"/>
            </a:xfrm>
            <a:prstGeom prst="rect">
              <a:avLst/>
            </a:prstGeom>
            <a:noFill/>
            <a:ln w="9525">
              <a:noFill/>
            </a:ln>
          </p:spPr>
          <p:txBody>
            <a:bodyPr anchor="t">
              <a:spAutoFit/>
            </a:bodyPr>
            <a:p>
              <a:pPr lvl="0" algn="ctr"/>
              <a:r>
                <a:rPr lang="en-US" altLang="x-none" sz="2800" b="1" dirty="0">
                  <a:latin typeface="Arial" panose="020B0604020202020204" pitchFamily="34" charset="0"/>
                  <a:ea typeface="Times New Roman" panose="02020603050405020304" pitchFamily="2" charset="0"/>
                </a:rPr>
                <a:t>Figure 6.21 Example of an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 where B can be removed</a:t>
              </a:r>
              <a:endParaRPr lang="zh-CN" altLang="en-US" sz="2800" b="1" dirty="0">
                <a:latin typeface="Arial" panose="020B0604020202020204" pitchFamily="34" charset="0"/>
                <a:ea typeface="Times New Roman" panose="02020603050405020304" pitchFamily="2" charset="0"/>
              </a:endParaRPr>
            </a:p>
          </p:txBody>
        </p:sp>
        <p:grpSp>
          <p:nvGrpSpPr>
            <p:cNvPr id="141334" name="组合 141334"/>
            <p:cNvGrpSpPr/>
            <p:nvPr/>
          </p:nvGrpSpPr>
          <p:grpSpPr>
            <a:xfrm>
              <a:off x="4283968" y="360040"/>
              <a:ext cx="1090873" cy="837772"/>
              <a:chOff x="0" y="0"/>
              <a:chExt cx="826618" cy="510540"/>
            </a:xfrm>
          </p:grpSpPr>
          <p:sp>
            <p:nvSpPr>
              <p:cNvPr id="141335"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1336"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1337" name="任意多边形 18"/>
            <p:cNvSpPr/>
            <p:nvPr/>
          </p:nvSpPr>
          <p:spPr>
            <a:xfrm>
              <a:off x="2179320" y="1189464"/>
              <a:ext cx="426720" cy="899160"/>
            </a:xfrm>
            <a:custGeom>
              <a:avLst/>
              <a:gdLst/>
              <a:ahLst/>
              <a:cxnLst>
                <a:cxn ang="0">
                  <a:pos x="0" y="0"/>
                </a:cxn>
                <a:cxn ang="0">
                  <a:pos x="76200" y="396240"/>
                </a:cxn>
                <a:cxn ang="0">
                  <a:pos x="426720" y="899160"/>
                </a:cxn>
              </a:cxnLst>
              <a:pathLst>
                <a:path w="426720" h="899160">
                  <a:moveTo>
                    <a:pt x="0" y="0"/>
                  </a:moveTo>
                  <a:cubicBezTo>
                    <a:pt x="2540" y="123190"/>
                    <a:pt x="5080" y="246380"/>
                    <a:pt x="76200" y="396240"/>
                  </a:cubicBezTo>
                  <a:cubicBezTo>
                    <a:pt x="147320" y="546100"/>
                    <a:pt x="287020" y="722630"/>
                    <a:pt x="426720" y="899160"/>
                  </a:cubicBezTo>
                </a:path>
              </a:pathLst>
            </a:custGeom>
            <a:noFill/>
            <a:ln w="38100" cap="flat" cmpd="sng">
              <a:solidFill>
                <a:srgbClr val="FF0000"/>
              </a:solidFill>
              <a:prstDash val="solid"/>
              <a:round/>
              <a:headEnd type="arrow" w="lg" len="lg"/>
              <a:tailEnd type="none" w="med" len="med"/>
            </a:ln>
          </p:spPr>
          <p:txBody>
            <a:bodyPr/>
            <a:p>
              <a:endParaRPr lang="zh-CN" altLang="en-US"/>
            </a:p>
          </p:txBody>
        </p:sp>
        <p:sp>
          <p:nvSpPr>
            <p:cNvPr id="141338" name="任意多边形 19"/>
            <p:cNvSpPr/>
            <p:nvPr/>
          </p:nvSpPr>
          <p:spPr>
            <a:xfrm>
              <a:off x="3688080" y="1082784"/>
              <a:ext cx="317136" cy="1051560"/>
            </a:xfrm>
            <a:custGeom>
              <a:avLst/>
              <a:gdLst/>
              <a:ahLst/>
              <a:cxnLst>
                <a:cxn ang="0">
                  <a:pos x="0" y="1051560"/>
                </a:cxn>
                <a:cxn ang="0">
                  <a:pos x="304800" y="609600"/>
                </a:cxn>
                <a:cxn ang="0">
                  <a:pos x="228600" y="0"/>
                </a:cxn>
              </a:cxnLst>
              <a:pathLst>
                <a:path w="317136" h="1051560">
                  <a:moveTo>
                    <a:pt x="0" y="1051560"/>
                  </a:moveTo>
                  <a:cubicBezTo>
                    <a:pt x="133350" y="918210"/>
                    <a:pt x="266700" y="784860"/>
                    <a:pt x="304800" y="609600"/>
                  </a:cubicBezTo>
                  <a:cubicBezTo>
                    <a:pt x="342900" y="434340"/>
                    <a:pt x="285750" y="217170"/>
                    <a:pt x="228600" y="0"/>
                  </a:cubicBezTo>
                </a:path>
              </a:pathLst>
            </a:custGeom>
            <a:noFill/>
            <a:ln w="38100" cap="flat" cmpd="sng">
              <a:solidFill>
                <a:srgbClr val="FF0000"/>
              </a:solidFill>
              <a:prstDash val="solid"/>
              <a:round/>
              <a:headEnd type="arrow" w="lg" len="lg"/>
              <a:tailEnd type="none" w="med" len="med"/>
            </a:ln>
          </p:spPr>
          <p:txBody>
            <a:bodyPr/>
            <a:p>
              <a:endParaRPr lang="zh-CN" alt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233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233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2341" name="Rectangle 3"/>
          <p:cNvSpPr>
            <a:spLocks noGrp="1"/>
          </p:cNvSpPr>
          <p:nvPr>
            <p:ph type="body"/>
          </p:nvPr>
        </p:nvSpPr>
        <p:spPr>
          <a:xfrm>
            <a:off x="0" y="3429000"/>
            <a:ext cx="9144000" cy="3429000"/>
          </a:xfrm>
          <a:ln w="25400">
            <a:solidFill>
              <a:schemeClr val="accent2"/>
            </a:solidFill>
            <a:miter/>
          </a:ln>
        </p:spPr>
        <p:txBody>
          <a:bodyPr wrap="square" anchor="t"/>
          <a:p>
            <a:pPr lvl="0" eaLnBrk="1" hangingPunct="1">
              <a:lnSpc>
                <a:spcPct val="120000"/>
              </a:lnSpc>
              <a:spcBef>
                <a:spcPct val="0"/>
              </a:spcBef>
            </a:pPr>
            <a:r>
              <a:rPr lang="en-US" altLang="x-none" sz="3200" dirty="0">
                <a:ea typeface="宋体" panose="02010600030101010101" pitchFamily="2" charset="-122"/>
              </a:rPr>
              <a:t>Let: </a:t>
            </a:r>
            <a:r>
              <a:rPr lang="en-US" altLang="x-none" sz="3200" dirty="0">
                <a:solidFill>
                  <a:srgbClr val="0000FF"/>
                </a:solidFill>
                <a:ea typeface="宋体" panose="02010600030101010101" pitchFamily="2" charset="-122"/>
              </a:rPr>
              <a:t>F = {</a:t>
            </a:r>
            <a:r>
              <a:rPr lang="en-US" altLang="x-none" sz="3200" dirty="0">
                <a:ea typeface="宋体" panose="02010600030101010101" pitchFamily="2" charset="-122"/>
              </a:rPr>
              <a:t>C→E, E→B, BCD→A</a:t>
            </a:r>
            <a:r>
              <a:rPr lang="en-US" altLang="x-none" sz="3200" dirty="0">
                <a:solidFill>
                  <a:srgbClr val="0000FF"/>
                </a:solidFill>
                <a:ea typeface="宋体" panose="02010600030101010101" pitchFamily="2" charset="-122"/>
              </a:rPr>
              <a:t>}</a:t>
            </a:r>
            <a:endParaRPr lang="en-US" altLang="x-none" sz="3200" dirty="0">
              <a:ea typeface="宋体" panose="02010600030101010101" pitchFamily="2" charset="-122"/>
            </a:endParaRPr>
          </a:p>
          <a:p>
            <a:pPr lvl="0" eaLnBrk="1" hangingPunct="1">
              <a:lnSpc>
                <a:spcPct val="120000"/>
              </a:lnSpc>
              <a:spcBef>
                <a:spcPct val="0"/>
              </a:spcBef>
            </a:pPr>
            <a:r>
              <a:rPr lang="en-US" altLang="x-none" sz="3200" dirty="0">
                <a:solidFill>
                  <a:schemeClr val="accent2"/>
                </a:solidFill>
                <a:ea typeface="宋体" panose="02010600030101010101" pitchFamily="2" charset="-122"/>
              </a:rPr>
              <a:t>We say B can be removed from </a:t>
            </a:r>
            <a:r>
              <a:rPr lang="en-US" altLang="x-none" sz="3200" dirty="0">
                <a:ea typeface="宋体" panose="02010600030101010101" pitchFamily="2" charset="-122"/>
              </a:rPr>
              <a:t>BCD→A</a:t>
            </a:r>
            <a:r>
              <a:rPr lang="en-US" altLang="x-none" sz="3200" dirty="0">
                <a:solidFill>
                  <a:schemeClr val="accent2"/>
                </a:solidFill>
                <a:ea typeface="宋体" panose="02010600030101010101" pitchFamily="2" charset="-122"/>
              </a:rPr>
              <a:t> (</a:t>
            </a:r>
            <a:r>
              <a:rPr lang="en-US" altLang="x-none" sz="3200" i="1" u="sng" dirty="0">
                <a:solidFill>
                  <a:schemeClr val="accent2"/>
                </a:solidFill>
                <a:ea typeface="宋体" panose="02010600030101010101" pitchFamily="2" charset="-122"/>
              </a:rPr>
              <a:t>replace </a:t>
            </a:r>
            <a:r>
              <a:rPr lang="en-US" altLang="x-none" sz="3200" i="1" u="sng" dirty="0">
                <a:ea typeface="宋体" panose="02010600030101010101" pitchFamily="2" charset="-122"/>
              </a:rPr>
              <a:t>BCD→A</a:t>
            </a:r>
            <a:r>
              <a:rPr lang="en-US" altLang="x-none" sz="3200" i="1" u="sng" dirty="0">
                <a:solidFill>
                  <a:schemeClr val="accent2"/>
                </a:solidFill>
                <a:ea typeface="宋体" panose="02010600030101010101" pitchFamily="2" charset="-122"/>
              </a:rPr>
              <a:t> by </a:t>
            </a:r>
            <a:r>
              <a:rPr lang="en-US" altLang="x-none" sz="3200" i="1" u="sng" dirty="0">
                <a:ea typeface="宋体" panose="02010600030101010101" pitchFamily="2" charset="-122"/>
              </a:rPr>
              <a:t>CD→A</a:t>
            </a:r>
            <a:r>
              <a:rPr lang="en-US" altLang="x-none" sz="3200" dirty="0">
                <a:solidFill>
                  <a:schemeClr val="accent2"/>
                </a:solidFill>
                <a:ea typeface="宋体" panose="02010600030101010101" pitchFamily="2" charset="-122"/>
              </a:rPr>
              <a:t>) because:</a:t>
            </a:r>
            <a:endParaRPr lang="en-US" altLang="x-none" sz="3200" dirty="0">
              <a:solidFill>
                <a:schemeClr val="accent2"/>
              </a:solidFill>
              <a:ea typeface="宋体" panose="02010600030101010101" pitchFamily="2" charset="-122"/>
            </a:endParaRPr>
          </a:p>
          <a:p>
            <a:pPr lvl="1" indent="-285750" eaLnBrk="1" hangingPunct="1">
              <a:lnSpc>
                <a:spcPct val="120000"/>
              </a:lnSpc>
              <a:spcBef>
                <a:spcPct val="0"/>
              </a:spcBef>
            </a:pPr>
            <a:r>
              <a:rPr lang="en-US" altLang="x-none" sz="3200" dirty="0">
                <a:ea typeface="宋体" panose="02010600030101010101" pitchFamily="2" charset="-122"/>
              </a:rPr>
              <a:t>Let: H = </a:t>
            </a:r>
            <a:r>
              <a:rPr lang="en-US" altLang="x-none" sz="3200" dirty="0">
                <a:solidFill>
                  <a:srgbClr val="0000FF"/>
                </a:solidFill>
                <a:ea typeface="宋体" panose="02010600030101010101" pitchFamily="2" charset="-122"/>
              </a:rPr>
              <a:t>{ </a:t>
            </a:r>
            <a:r>
              <a:rPr lang="en-US" altLang="x-none" sz="3200" dirty="0">
                <a:solidFill>
                  <a:srgbClr val="FF0000"/>
                </a:solidFill>
                <a:ea typeface="宋体" panose="02010600030101010101" pitchFamily="2" charset="-122"/>
              </a:rPr>
              <a:t>C→E, E→B, CD→A </a:t>
            </a:r>
            <a:r>
              <a:rPr lang="en-US" altLang="x-none" sz="3200" dirty="0">
                <a:solidFill>
                  <a:srgbClr val="0000FF"/>
                </a:solidFill>
                <a:ea typeface="宋体" panose="02010600030101010101" pitchFamily="2" charset="-122"/>
              </a:rPr>
              <a:t>}</a:t>
            </a:r>
            <a:endParaRPr lang="en-US" altLang="x-none" sz="3200" dirty="0">
              <a:solidFill>
                <a:srgbClr val="0000FF"/>
              </a:solidFill>
              <a:ea typeface="宋体" panose="02010600030101010101" pitchFamily="2" charset="-122"/>
            </a:endParaRPr>
          </a:p>
          <a:p>
            <a:pPr lvl="1" indent="-285750" eaLnBrk="1" hangingPunct="1">
              <a:lnSpc>
                <a:spcPct val="120000"/>
              </a:lnSpc>
              <a:spcBef>
                <a:spcPct val="0"/>
              </a:spcBef>
            </a:pPr>
            <a:r>
              <a:rPr lang="en-US" altLang="x-none" sz="3200" dirty="0">
                <a:solidFill>
                  <a:srgbClr val="0000FF"/>
                </a:solidFill>
                <a:ea typeface="宋体" panose="02010600030101010101" pitchFamily="2" charset="-122"/>
              </a:rPr>
              <a:t>We have: F</a:t>
            </a:r>
            <a:r>
              <a:rPr lang="en-US" altLang="x-none" sz="3200" baseline="30000" dirty="0">
                <a:solidFill>
                  <a:srgbClr val="0000FF"/>
                </a:solidFill>
                <a:ea typeface="宋体" panose="02010600030101010101" pitchFamily="2" charset="-122"/>
              </a:rPr>
              <a:t>+</a:t>
            </a:r>
            <a:r>
              <a:rPr lang="en-US" altLang="x-none" sz="3200" dirty="0">
                <a:solidFill>
                  <a:srgbClr val="0000FF"/>
                </a:solidFill>
                <a:ea typeface="宋体" panose="02010600030101010101" pitchFamily="2" charset="-122"/>
              </a:rPr>
              <a:t> = H</a:t>
            </a:r>
            <a:r>
              <a:rPr lang="en-US" altLang="x-none" sz="3200" baseline="30000" dirty="0">
                <a:solidFill>
                  <a:srgbClr val="0000FF"/>
                </a:solidFill>
                <a:ea typeface="宋体" panose="02010600030101010101" pitchFamily="2" charset="-122"/>
              </a:rPr>
              <a:t>+</a:t>
            </a:r>
            <a:endParaRPr lang="en-US" altLang="x-none" sz="3200" baseline="30000" dirty="0">
              <a:solidFill>
                <a:srgbClr val="0000FF"/>
              </a:solidFill>
              <a:ea typeface="宋体" panose="02010600030101010101" pitchFamily="2" charset="-122"/>
            </a:endParaRPr>
          </a:p>
        </p:txBody>
      </p:sp>
      <p:grpSp>
        <p:nvGrpSpPr>
          <p:cNvPr id="2" name="组合 142341"/>
          <p:cNvGrpSpPr/>
          <p:nvPr/>
        </p:nvGrpSpPr>
        <p:grpSpPr>
          <a:xfrm>
            <a:off x="107950" y="115888"/>
            <a:ext cx="8964613" cy="3025775"/>
            <a:chOff x="0" y="0"/>
            <a:chExt cx="9144000" cy="3474387"/>
          </a:xfrm>
        </p:grpSpPr>
        <p:sp>
          <p:nvSpPr>
            <p:cNvPr id="142342" name="椭圆 7"/>
            <p:cNvSpPr/>
            <p:nvPr/>
          </p:nvSpPr>
          <p:spPr>
            <a:xfrm>
              <a:off x="1187624" y="0"/>
              <a:ext cx="4896544" cy="1567036"/>
            </a:xfrm>
            <a:prstGeom prst="ellipse">
              <a:avLst/>
            </a:prstGeom>
            <a:solidFill>
              <a:srgbClr val="F2F2F2"/>
            </a:solidFill>
            <a:ln w="25400" cap="flat" cmpd="sng">
              <a:solidFill>
                <a:srgbClr val="00956F"/>
              </a:solidFill>
              <a:prstDash val="solid"/>
              <a:round/>
              <a:headEnd type="none" w="med" len="med"/>
              <a:tailEnd type="none" w="med" len="med"/>
            </a:ln>
          </p:spPr>
          <p:txBody>
            <a:bodyPr anchor="ctr"/>
            <a:p>
              <a:pPr lvl="0" algn="ctr"/>
              <a:endParaRPr lang="zh-CN" altLang="en-US" dirty="0">
                <a:solidFill>
                  <a:srgbClr val="FFFFFF"/>
                </a:solidFill>
                <a:latin typeface="Arial" panose="020B0604020202020204" pitchFamily="34" charset="0"/>
                <a:ea typeface="Times New Roman" panose="02020603050405020304" pitchFamily="2" charset="0"/>
              </a:endParaRPr>
            </a:p>
          </p:txBody>
        </p:sp>
        <p:grpSp>
          <p:nvGrpSpPr>
            <p:cNvPr id="142343" name="组合 142343"/>
            <p:cNvGrpSpPr/>
            <p:nvPr/>
          </p:nvGrpSpPr>
          <p:grpSpPr>
            <a:xfrm>
              <a:off x="1681493" y="346055"/>
              <a:ext cx="1090873" cy="837772"/>
              <a:chOff x="0" y="0"/>
              <a:chExt cx="826618" cy="510540"/>
            </a:xfrm>
          </p:grpSpPr>
          <p:sp>
            <p:nvSpPr>
              <p:cNvPr id="142344" name="椭圆 26"/>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45" name="矩形 27"/>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B</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2346" name="组合 142346"/>
            <p:cNvGrpSpPr/>
            <p:nvPr/>
          </p:nvGrpSpPr>
          <p:grpSpPr>
            <a:xfrm>
              <a:off x="2985343" y="346055"/>
              <a:ext cx="1090873" cy="837772"/>
              <a:chOff x="0" y="0"/>
              <a:chExt cx="826618" cy="510540"/>
            </a:xfrm>
          </p:grpSpPr>
          <p:sp>
            <p:nvSpPr>
              <p:cNvPr id="142347" name="椭圆 24"/>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48" name="矩形 25"/>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C</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2349" name="组合 142349"/>
            <p:cNvGrpSpPr/>
            <p:nvPr/>
          </p:nvGrpSpPr>
          <p:grpSpPr>
            <a:xfrm>
              <a:off x="2555776" y="1872208"/>
              <a:ext cx="1138627" cy="727452"/>
              <a:chOff x="0" y="0"/>
              <a:chExt cx="826618" cy="510540"/>
            </a:xfrm>
          </p:grpSpPr>
          <p:sp>
            <p:nvSpPr>
              <p:cNvPr id="142350" name="椭圆 22"/>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51" name="矩形 23"/>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E</a:t>
                </a:r>
                <a:endParaRPr lang="zh-CN" altLang="en-US" sz="3200" dirty="0">
                  <a:solidFill>
                    <a:srgbClr val="FFFFFF"/>
                  </a:solidFill>
                  <a:latin typeface="Arial" panose="020B0604020202020204" pitchFamily="34" charset="0"/>
                  <a:ea typeface="宋体" panose="02010600030101010101" pitchFamily="2" charset="-122"/>
                </a:endParaRPr>
              </a:p>
            </p:txBody>
          </p:sp>
        </p:grpSp>
        <p:grpSp>
          <p:nvGrpSpPr>
            <p:cNvPr id="142352" name="组合 142352"/>
            <p:cNvGrpSpPr/>
            <p:nvPr/>
          </p:nvGrpSpPr>
          <p:grpSpPr>
            <a:xfrm>
              <a:off x="6732240" y="288032"/>
              <a:ext cx="1138627" cy="727452"/>
              <a:chOff x="0" y="0"/>
              <a:chExt cx="826618" cy="510540"/>
            </a:xfrm>
          </p:grpSpPr>
          <p:sp>
            <p:nvSpPr>
              <p:cNvPr id="142353" name="椭圆 20"/>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54" name="矩形 21"/>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A</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2355" name="矩形 12"/>
            <p:cNvSpPr/>
            <p:nvPr/>
          </p:nvSpPr>
          <p:spPr>
            <a:xfrm>
              <a:off x="986706" y="0"/>
              <a:ext cx="488950" cy="393700"/>
            </a:xfrm>
            <a:prstGeom prst="rect">
              <a:avLst/>
            </a:prstGeom>
            <a:noFill/>
            <a:ln w="9525">
              <a:noFill/>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X</a:t>
              </a:r>
              <a:endParaRPr lang="zh-CN" altLang="en-US" sz="3200" dirty="0">
                <a:solidFill>
                  <a:srgbClr val="FFFFFF"/>
                </a:solidFill>
                <a:latin typeface="Arial" panose="020B0604020202020204" pitchFamily="34" charset="0"/>
                <a:ea typeface="宋体" panose="02010600030101010101" pitchFamily="2" charset="-122"/>
              </a:endParaRPr>
            </a:p>
          </p:txBody>
        </p:sp>
        <p:sp>
          <p:nvSpPr>
            <p:cNvPr id="142356" name="任意多边形 13"/>
            <p:cNvSpPr/>
            <p:nvPr/>
          </p:nvSpPr>
          <p:spPr>
            <a:xfrm>
              <a:off x="5508104" y="144016"/>
              <a:ext cx="1512168" cy="114391"/>
            </a:xfrm>
            <a:custGeom>
              <a:avLst/>
              <a:gdLst/>
              <a:ahLst/>
              <a:cxnLst>
                <a:cxn ang="0">
                  <a:pos x="0" y="99151"/>
                </a:cxn>
                <a:cxn ang="0">
                  <a:pos x="649760" y="91"/>
                </a:cxn>
                <a:cxn ang="0">
                  <a:pos x="1512168" y="114391"/>
                </a:cxn>
              </a:cxnLst>
              <a:pathLst>
                <a:path w="1950720" h="228782">
                  <a:moveTo>
                    <a:pt x="0" y="198302"/>
                  </a:moveTo>
                  <a:cubicBezTo>
                    <a:pt x="256540" y="96702"/>
                    <a:pt x="513080" y="-4898"/>
                    <a:pt x="838200" y="182"/>
                  </a:cubicBezTo>
                  <a:cubicBezTo>
                    <a:pt x="1163320" y="5262"/>
                    <a:pt x="1752600" y="185602"/>
                    <a:pt x="1950720" y="228782"/>
                  </a:cubicBezTo>
                </a:path>
              </a:pathLst>
            </a:custGeom>
            <a:noFill/>
            <a:ln w="38100" cap="flat" cmpd="sng">
              <a:solidFill>
                <a:srgbClr val="FF0000"/>
              </a:solidFill>
              <a:prstDash val="solid"/>
              <a:round/>
              <a:headEnd type="none" w="med" len="med"/>
              <a:tailEnd type="arrow" w="lg" len="lg"/>
            </a:ln>
          </p:spPr>
          <p:txBody>
            <a:bodyPr/>
            <a:p>
              <a:endParaRPr lang="zh-CN" altLang="en-US"/>
            </a:p>
          </p:txBody>
        </p:sp>
        <p:sp>
          <p:nvSpPr>
            <p:cNvPr id="142357" name="TextBox 14"/>
            <p:cNvSpPr txBox="1"/>
            <p:nvPr/>
          </p:nvSpPr>
          <p:spPr>
            <a:xfrm>
              <a:off x="0" y="2520280"/>
              <a:ext cx="9144000" cy="954107"/>
            </a:xfrm>
            <a:prstGeom prst="rect">
              <a:avLst/>
            </a:prstGeom>
            <a:noFill/>
            <a:ln w="9525">
              <a:noFill/>
            </a:ln>
          </p:spPr>
          <p:txBody>
            <a:bodyPr anchor="t">
              <a:spAutoFit/>
            </a:bodyPr>
            <a:p>
              <a:pPr lvl="0" algn="ctr"/>
              <a:r>
                <a:rPr lang="en-US" altLang="x-none" sz="2800" b="1" dirty="0">
                  <a:latin typeface="Arial" panose="020B0604020202020204" pitchFamily="34" charset="0"/>
                  <a:ea typeface="Times New Roman" panose="02020603050405020304" pitchFamily="2" charset="0"/>
                </a:rPr>
                <a:t>Figure 6.21 Example of an FD: X</a:t>
              </a:r>
              <a:r>
                <a:rPr lang="zh-CN" altLang="en-US" sz="2800" b="1" dirty="0">
                  <a:latin typeface="Arial" panose="020B0604020202020204" pitchFamily="34" charset="0"/>
                  <a:ea typeface="Times New Roman" panose="02020603050405020304" pitchFamily="2" charset="0"/>
                </a:rPr>
                <a:t>→</a:t>
              </a:r>
              <a:r>
                <a:rPr lang="en-US" altLang="x-none" sz="2800" b="1" dirty="0">
                  <a:latin typeface="Arial" panose="020B0604020202020204" pitchFamily="34" charset="0"/>
                  <a:ea typeface="Times New Roman" panose="02020603050405020304" pitchFamily="2" charset="0"/>
                </a:rPr>
                <a:t>A where B can be removed</a:t>
              </a:r>
              <a:endParaRPr lang="zh-CN" altLang="en-US" sz="2800" b="1" dirty="0">
                <a:latin typeface="Arial" panose="020B0604020202020204" pitchFamily="34" charset="0"/>
                <a:ea typeface="Times New Roman" panose="02020603050405020304" pitchFamily="2" charset="0"/>
              </a:endParaRPr>
            </a:p>
          </p:txBody>
        </p:sp>
        <p:grpSp>
          <p:nvGrpSpPr>
            <p:cNvPr id="142358" name="组合 142358"/>
            <p:cNvGrpSpPr/>
            <p:nvPr/>
          </p:nvGrpSpPr>
          <p:grpSpPr>
            <a:xfrm>
              <a:off x="4283968" y="360040"/>
              <a:ext cx="1090873" cy="837772"/>
              <a:chOff x="0" y="0"/>
              <a:chExt cx="826618" cy="510540"/>
            </a:xfrm>
          </p:grpSpPr>
          <p:sp>
            <p:nvSpPr>
              <p:cNvPr id="142359" name="椭圆 18"/>
              <p:cNvSpPr/>
              <p:nvPr/>
            </p:nvSpPr>
            <p:spPr>
              <a:xfrm>
                <a:off x="0" y="0"/>
                <a:ext cx="826618" cy="510540"/>
              </a:xfrm>
              <a:prstGeom prst="ellipse">
                <a:avLst/>
              </a:prstGeom>
              <a:noFill/>
              <a:ln w="25400" cap="flat" cmpd="sng">
                <a:solidFill>
                  <a:srgbClr val="00956F"/>
                </a:solidFill>
                <a:prstDash val="solid"/>
                <a:round/>
                <a:headEnd type="none" w="med" len="med"/>
                <a:tailEnd type="none" w="med" len="med"/>
              </a:ln>
            </p:spPr>
            <p:txBody>
              <a:bodyPr lIns="0" tIns="0" rIns="0" bIns="0" anchor="t"/>
              <a:p>
                <a:pPr lvl="0" algn="ctr"/>
                <a:r>
                  <a:rPr lang="en-US" altLang="x-none" sz="1400" b="1" dirty="0">
                    <a:solidFill>
                      <a:srgbClr val="002060"/>
                    </a:solidFill>
                    <a:latin typeface="Arial" panose="020B0604020202020204" pitchFamily="34" charset="0"/>
                    <a:ea typeface="宋体" panose="02010600030101010101" pitchFamily="2" charset="-122"/>
                  </a:rPr>
                  <a:t> </a:t>
                </a:r>
                <a:endParaRPr lang="zh-CN" altLang="en-US" sz="1000" dirty="0">
                  <a:solidFill>
                    <a:srgbClr val="FFFFFF"/>
                  </a:solidFill>
                  <a:latin typeface="Arial" panose="020B0604020202020204" pitchFamily="34" charset="0"/>
                  <a:ea typeface="宋体" panose="02010600030101010101" pitchFamily="2" charset="-122"/>
                </a:endParaRPr>
              </a:p>
            </p:txBody>
          </p:sp>
          <p:sp>
            <p:nvSpPr>
              <p:cNvPr id="142360" name="矩形 19"/>
              <p:cNvSpPr/>
              <p:nvPr/>
            </p:nvSpPr>
            <p:spPr>
              <a:xfrm>
                <a:off x="175565" y="51206"/>
                <a:ext cx="489585" cy="393700"/>
              </a:xfrm>
              <a:prstGeom prst="rect">
                <a:avLst/>
              </a:prstGeom>
              <a:solidFill>
                <a:schemeClr val="bg1"/>
              </a:solidFill>
              <a:ln w="25400" cap="flat" cmpd="sng">
                <a:solidFill>
                  <a:srgbClr val="00956F"/>
                </a:solidFill>
                <a:prstDash val="solid"/>
                <a:miter/>
                <a:headEnd type="none" w="med" len="med"/>
                <a:tailEnd type="none" w="med" len="med"/>
              </a:ln>
            </p:spPr>
            <p:txBody>
              <a:bodyPr lIns="0" tIns="0" rIns="0" bIns="0" anchor="ctr"/>
              <a:p>
                <a:pPr lvl="0" algn="ctr"/>
                <a:r>
                  <a:rPr lang="en-US" altLang="x-none" sz="3200" b="1" dirty="0">
                    <a:solidFill>
                      <a:srgbClr val="002060"/>
                    </a:solidFill>
                    <a:latin typeface="Arial" panose="020B0604020202020204" pitchFamily="34" charset="0"/>
                    <a:ea typeface="宋体" panose="02010600030101010101" pitchFamily="2" charset="-122"/>
                  </a:rPr>
                  <a:t>D</a:t>
                </a:r>
                <a:endParaRPr lang="zh-CN" altLang="en-US" sz="3200" dirty="0">
                  <a:solidFill>
                    <a:srgbClr val="FFFFFF"/>
                  </a:solidFill>
                  <a:latin typeface="Arial" panose="020B0604020202020204" pitchFamily="34" charset="0"/>
                  <a:ea typeface="宋体" panose="02010600030101010101" pitchFamily="2" charset="-122"/>
                </a:endParaRPr>
              </a:p>
            </p:txBody>
          </p:sp>
        </p:grpSp>
        <p:sp>
          <p:nvSpPr>
            <p:cNvPr id="142361" name="任意多边形 16"/>
            <p:cNvSpPr/>
            <p:nvPr/>
          </p:nvSpPr>
          <p:spPr>
            <a:xfrm>
              <a:off x="2179320" y="1189464"/>
              <a:ext cx="426720" cy="899160"/>
            </a:xfrm>
            <a:custGeom>
              <a:avLst/>
              <a:gdLst/>
              <a:ahLst/>
              <a:cxnLst>
                <a:cxn ang="0">
                  <a:pos x="0" y="0"/>
                </a:cxn>
                <a:cxn ang="0">
                  <a:pos x="76200" y="396240"/>
                </a:cxn>
                <a:cxn ang="0">
                  <a:pos x="426720" y="899160"/>
                </a:cxn>
              </a:cxnLst>
              <a:pathLst>
                <a:path w="426720" h="899160">
                  <a:moveTo>
                    <a:pt x="0" y="0"/>
                  </a:moveTo>
                  <a:cubicBezTo>
                    <a:pt x="2540" y="123190"/>
                    <a:pt x="5080" y="246380"/>
                    <a:pt x="76200" y="396240"/>
                  </a:cubicBezTo>
                  <a:cubicBezTo>
                    <a:pt x="147320" y="546100"/>
                    <a:pt x="287020" y="722630"/>
                    <a:pt x="426720" y="899160"/>
                  </a:cubicBezTo>
                </a:path>
              </a:pathLst>
            </a:custGeom>
            <a:noFill/>
            <a:ln w="38100" cap="flat" cmpd="sng">
              <a:solidFill>
                <a:srgbClr val="FF0000"/>
              </a:solidFill>
              <a:prstDash val="solid"/>
              <a:round/>
              <a:headEnd type="arrow" w="lg" len="lg"/>
              <a:tailEnd type="none" w="med" len="med"/>
            </a:ln>
          </p:spPr>
          <p:txBody>
            <a:bodyPr/>
            <a:p>
              <a:endParaRPr lang="zh-CN" altLang="en-US"/>
            </a:p>
          </p:txBody>
        </p:sp>
        <p:sp>
          <p:nvSpPr>
            <p:cNvPr id="142362" name="任意多边形 17"/>
            <p:cNvSpPr/>
            <p:nvPr/>
          </p:nvSpPr>
          <p:spPr>
            <a:xfrm>
              <a:off x="3688080" y="1082784"/>
              <a:ext cx="317136" cy="1051560"/>
            </a:xfrm>
            <a:custGeom>
              <a:avLst/>
              <a:gdLst/>
              <a:ahLst/>
              <a:cxnLst>
                <a:cxn ang="0">
                  <a:pos x="0" y="1051560"/>
                </a:cxn>
                <a:cxn ang="0">
                  <a:pos x="304800" y="609600"/>
                </a:cxn>
                <a:cxn ang="0">
                  <a:pos x="228600" y="0"/>
                </a:cxn>
              </a:cxnLst>
              <a:pathLst>
                <a:path w="317136" h="1051560">
                  <a:moveTo>
                    <a:pt x="0" y="1051560"/>
                  </a:moveTo>
                  <a:cubicBezTo>
                    <a:pt x="133350" y="918210"/>
                    <a:pt x="266700" y="784860"/>
                    <a:pt x="304800" y="609600"/>
                  </a:cubicBezTo>
                  <a:cubicBezTo>
                    <a:pt x="342900" y="434340"/>
                    <a:pt x="285750" y="217170"/>
                    <a:pt x="228600" y="0"/>
                  </a:cubicBezTo>
                </a:path>
              </a:pathLst>
            </a:custGeom>
            <a:noFill/>
            <a:ln w="38100" cap="flat" cmpd="sng">
              <a:solidFill>
                <a:srgbClr val="FF0000"/>
              </a:solidFill>
              <a:prstDash val="solid"/>
              <a:round/>
              <a:headEnd type="arrow" w="lg" len="lg"/>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341"/>
                                        </p:tgtEl>
                                        <p:attrNameLst>
                                          <p:attrName>style.visibility</p:attrName>
                                        </p:attrNameLst>
                                      </p:cBhvr>
                                      <p:to>
                                        <p:strVal val="visible"/>
                                      </p:to>
                                    </p:set>
                                    <p:animEffect transition="in" filter="blinds(horizontal)">
                                      <p:cBhvr>
                                        <p:cTn id="7" dur="500"/>
                                        <p:tgtEl>
                                          <p:spTgt spid="1423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2341">
                                            <p:txEl>
                                              <p:charRg st="0" end="27"/>
                                            </p:txEl>
                                          </p:spTgt>
                                        </p:tgtEl>
                                        <p:attrNameLst>
                                          <p:attrName>style.visibility</p:attrName>
                                        </p:attrNameLst>
                                      </p:cBhvr>
                                      <p:to>
                                        <p:strVal val="visible"/>
                                      </p:to>
                                    </p:set>
                                    <p:animEffect transition="in" filter="blinds(horizontal)">
                                      <p:cBhvr>
                                        <p:cTn id="12" dur="500"/>
                                        <p:tgtEl>
                                          <p:spTgt spid="142341">
                                            <p:txEl>
                                              <p:charRg st="0"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2341">
                                            <p:txEl>
                                              <p:charRg st="27" end="95"/>
                                            </p:txEl>
                                          </p:spTgt>
                                        </p:tgtEl>
                                        <p:attrNameLst>
                                          <p:attrName>style.visibility</p:attrName>
                                        </p:attrNameLst>
                                      </p:cBhvr>
                                      <p:to>
                                        <p:strVal val="visible"/>
                                      </p:to>
                                    </p:set>
                                    <p:animEffect transition="in" filter="blinds(horizontal)">
                                      <p:cBhvr>
                                        <p:cTn id="17" dur="500"/>
                                        <p:tgtEl>
                                          <p:spTgt spid="142341">
                                            <p:txEl>
                                              <p:charRg st="27" end="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2341">
                                            <p:txEl>
                                              <p:charRg st="95" end="123"/>
                                            </p:txEl>
                                          </p:spTgt>
                                        </p:tgtEl>
                                        <p:attrNameLst>
                                          <p:attrName>style.visibility</p:attrName>
                                        </p:attrNameLst>
                                      </p:cBhvr>
                                      <p:to>
                                        <p:strVal val="visible"/>
                                      </p:to>
                                    </p:set>
                                    <p:animEffect transition="in" filter="blinds(horizontal)">
                                      <p:cBhvr>
                                        <p:cTn id="22" dur="500"/>
                                        <p:tgtEl>
                                          <p:spTgt spid="142341">
                                            <p:txEl>
                                              <p:charRg st="95" end="1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2341">
                                            <p:txEl>
                                              <p:charRg st="123" end="140"/>
                                            </p:txEl>
                                          </p:spTgt>
                                        </p:tgtEl>
                                        <p:attrNameLst>
                                          <p:attrName>style.visibility</p:attrName>
                                        </p:attrNameLst>
                                      </p:cBhvr>
                                      <p:to>
                                        <p:strVal val="visible"/>
                                      </p:to>
                                    </p:set>
                                    <p:animEffect transition="in" filter="blinds(horizontal)">
                                      <p:cBhvr>
                                        <p:cTn id="27" dur="500"/>
                                        <p:tgtEl>
                                          <p:spTgt spid="142341">
                                            <p:txEl>
                                              <p:charRg st="123"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1" grpId="0" bldLvl="2" animBg="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336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336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3364"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143365" name="Rectangle 3"/>
          <p:cNvSpPr>
            <a:spLocks noGrp="1"/>
          </p:cNvSpPr>
          <p:nvPr>
            <p:ph type="body"/>
          </p:nvPr>
        </p:nvSpPr>
        <p:spPr/>
        <p:txBody>
          <a:bodyPr wrap="square" anchor="t"/>
          <a:p>
            <a:pPr lvl="1" indent="-285750" eaLnBrk="1" hangingPunct="1">
              <a:lnSpc>
                <a:spcPct val="130000"/>
              </a:lnSpc>
            </a:pPr>
            <a:r>
              <a:rPr lang="en-US" altLang="x-none" sz="3200" dirty="0">
                <a:solidFill>
                  <a:srgbClr val="FF0066"/>
                </a:solidFill>
                <a:ea typeface="宋体" panose="02010600030101010101" pitchFamily="2" charset="-122"/>
              </a:rPr>
              <a:t>step 4</a:t>
            </a:r>
            <a:r>
              <a:rPr lang="en-US" altLang="x-none" sz="3200" dirty="0">
                <a:ea typeface="宋体" panose="02010600030101010101" pitchFamily="2" charset="-122"/>
              </a:rPr>
              <a:t>: From the remaining set of FDs, gather all FDs with equal left-hand sides and use the union rule to create an equivalent set of FDs M where all left-hand sides are unique.</a:t>
            </a:r>
            <a:endParaRPr lang="en-US" altLang="x-none" sz="3200" dirty="0">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438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438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4388"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44389" name="Rectangle 3"/>
          <p:cNvSpPr>
            <a:spLocks noGrp="1"/>
          </p:cNvSpPr>
          <p:nvPr>
            <p:ph type="body"/>
          </p:nvPr>
        </p:nvSpPr>
        <p:spPr>
          <a:xfrm>
            <a:off x="0" y="838200"/>
            <a:ext cx="9144000" cy="5638800"/>
          </a:xfrm>
        </p:spPr>
        <p:txBody>
          <a:bodyPr wrap="square" anchor="t"/>
          <a:p>
            <a:pPr lvl="0" eaLnBrk="1" hangingPunct="1">
              <a:lnSpc>
                <a:spcPct val="115000"/>
              </a:lnSpc>
              <a:spcBef>
                <a:spcPts val="0"/>
              </a:spcBef>
              <a:spcAft>
                <a:spcPts val="0"/>
              </a:spcAft>
            </a:pPr>
            <a:r>
              <a:rPr lang="en-US" altLang="x-none" sz="3000" dirty="0">
                <a:ea typeface="宋体" panose="02010600030101010101" pitchFamily="2" charset="-122"/>
              </a:rPr>
              <a:t>Example 1</a:t>
            </a:r>
            <a:endParaRPr lang="en-US" altLang="x-none" sz="3000" dirty="0">
              <a:ea typeface="宋体" panose="02010600030101010101" pitchFamily="2" charset="-122"/>
            </a:endParaRPr>
          </a:p>
          <a:p>
            <a:pPr lvl="1" indent="-285750" eaLnBrk="1" hangingPunct="1">
              <a:lnSpc>
                <a:spcPct val="115000"/>
              </a:lnSpc>
              <a:spcBef>
                <a:spcPts val="0"/>
              </a:spcBef>
              <a:spcAft>
                <a:spcPts val="0"/>
              </a:spcAft>
            </a:pPr>
            <a:r>
              <a:rPr lang="en-US" altLang="x-none" sz="3000" dirty="0">
                <a:ea typeface="宋体" panose="02010600030101010101" pitchFamily="2" charset="-122"/>
              </a:rPr>
              <a:t>Suppose X = { a, b, c, d } and</a:t>
            </a:r>
            <a:endParaRPr lang="en-US" altLang="x-none" sz="3000" dirty="0">
              <a:ea typeface="宋体" panose="02010600030101010101" pitchFamily="2" charset="-122"/>
            </a:endParaRPr>
          </a:p>
          <a:p>
            <a:pPr lvl="2" indent="-228600" eaLnBrk="1" hangingPunct="1">
              <a:lnSpc>
                <a:spcPct val="115000"/>
              </a:lnSpc>
              <a:spcBef>
                <a:spcPts val="0"/>
              </a:spcBef>
              <a:spcAft>
                <a:spcPts val="0"/>
              </a:spcAft>
              <a:buNone/>
            </a:pPr>
            <a:r>
              <a:rPr lang="en-US" altLang="x-none" sz="3000" dirty="0">
                <a:ea typeface="宋体" panose="02010600030101010101" pitchFamily="2" charset="-122"/>
              </a:rPr>
              <a:t>F = { a → b,      b c → d,      a c → d }</a:t>
            </a:r>
            <a:endParaRPr lang="en-US" altLang="x-none" sz="3000" dirty="0">
              <a:ea typeface="宋体" panose="02010600030101010101" pitchFamily="2" charset="-122"/>
            </a:endParaRPr>
          </a:p>
          <a:p>
            <a:pPr marL="457200" lvl="1" indent="0" eaLnBrk="1" hangingPunct="1">
              <a:lnSpc>
                <a:spcPct val="115000"/>
              </a:lnSpc>
              <a:spcBef>
                <a:spcPts val="0"/>
              </a:spcBef>
              <a:spcAft>
                <a:spcPts val="0"/>
              </a:spcAft>
              <a:buNone/>
            </a:pPr>
            <a:r>
              <a:rPr lang="en-US" altLang="x-none" sz="3000" dirty="0">
                <a:ea typeface="宋体" panose="02010600030101010101" pitchFamily="2" charset="-122"/>
              </a:rPr>
              <a:t>Give the minimal cover M for the set F of FDs.</a:t>
            </a:r>
            <a:endParaRPr lang="en-US" altLang="x-none" sz="3000" dirty="0">
              <a:ea typeface="宋体" panose="02010600030101010101" pitchFamily="2" charset="-122"/>
            </a:endParaRPr>
          </a:p>
          <a:p>
            <a:pPr lvl="1" indent="-285750" eaLnBrk="1" hangingPunct="1">
              <a:lnSpc>
                <a:spcPct val="115000"/>
              </a:lnSpc>
              <a:spcBef>
                <a:spcPts val="0"/>
              </a:spcBef>
              <a:spcAft>
                <a:spcPts val="0"/>
              </a:spcAft>
            </a:pPr>
            <a:endParaRPr lang="en-US" altLang="x-none" sz="3000" dirty="0">
              <a:ea typeface="宋体" panose="02010600030101010101" pitchFamily="2" charset="-122"/>
            </a:endParaRPr>
          </a:p>
          <a:p>
            <a:pPr lvl="0" eaLnBrk="1" hangingPunct="1">
              <a:lnSpc>
                <a:spcPct val="115000"/>
              </a:lnSpc>
              <a:spcBef>
                <a:spcPts val="0"/>
              </a:spcBef>
              <a:spcAft>
                <a:spcPts val="0"/>
              </a:spcAft>
            </a:pPr>
            <a:r>
              <a:rPr lang="en-US" altLang="x-none" sz="3000" dirty="0">
                <a:ea typeface="宋体" panose="02010600030101010101" pitchFamily="2" charset="-122"/>
              </a:rPr>
              <a:t>Example 2</a:t>
            </a:r>
            <a:endParaRPr lang="en-US" altLang="x-none" sz="3000" dirty="0">
              <a:ea typeface="宋体" panose="02010600030101010101" pitchFamily="2" charset="-122"/>
            </a:endParaRPr>
          </a:p>
          <a:p>
            <a:pPr lvl="1" indent="-285750" eaLnBrk="1" hangingPunct="1">
              <a:lnSpc>
                <a:spcPct val="115000"/>
              </a:lnSpc>
              <a:spcBef>
                <a:spcPts val="0"/>
              </a:spcBef>
              <a:spcAft>
                <a:spcPts val="0"/>
              </a:spcAft>
            </a:pPr>
            <a:r>
              <a:rPr lang="en-US" altLang="x-none" sz="3000" dirty="0">
                <a:ea typeface="宋体" panose="02010600030101010101" pitchFamily="2" charset="-122"/>
              </a:rPr>
              <a:t>Suppose Y = { a, b, c, d } and</a:t>
            </a:r>
            <a:endParaRPr lang="en-US" altLang="x-none" sz="3000" dirty="0">
              <a:ea typeface="宋体" panose="02010600030101010101" pitchFamily="2" charset="-122"/>
            </a:endParaRPr>
          </a:p>
          <a:p>
            <a:pPr lvl="2" indent="-228600" eaLnBrk="1" hangingPunct="1">
              <a:lnSpc>
                <a:spcPct val="115000"/>
              </a:lnSpc>
              <a:spcBef>
                <a:spcPts val="0"/>
              </a:spcBef>
              <a:spcAft>
                <a:spcPts val="0"/>
              </a:spcAft>
              <a:buNone/>
            </a:pPr>
            <a:r>
              <a:rPr lang="en-US" altLang="x-none" sz="3000" dirty="0">
                <a:ea typeface="宋体" panose="02010600030101010101" pitchFamily="2" charset="-122"/>
              </a:rPr>
              <a:t>G = { a → a c,      b → a b c,      d → a b c }</a:t>
            </a:r>
            <a:endParaRPr lang="en-US" altLang="x-none" sz="3000" dirty="0">
              <a:ea typeface="宋体" panose="02010600030101010101" pitchFamily="2" charset="-122"/>
            </a:endParaRPr>
          </a:p>
          <a:p>
            <a:pPr marL="457200" lvl="1" indent="0" eaLnBrk="1" hangingPunct="1">
              <a:lnSpc>
                <a:spcPct val="115000"/>
              </a:lnSpc>
              <a:spcBef>
                <a:spcPts val="0"/>
              </a:spcBef>
              <a:spcAft>
                <a:spcPts val="0"/>
              </a:spcAft>
              <a:buNone/>
            </a:pPr>
            <a:r>
              <a:rPr lang="en-US" altLang="x-none" sz="3000" dirty="0">
                <a:ea typeface="宋体" panose="02010600030101010101" pitchFamily="2" charset="-122"/>
              </a:rPr>
              <a:t>Give the minimal cover N for the set G of FDs.</a:t>
            </a:r>
            <a:endParaRPr lang="en-US" altLang="x-none" sz="3000" dirty="0">
              <a:ea typeface="宋体" panose="02010600030101010101" pitchFamily="2" charset="-122"/>
            </a:endParaRPr>
          </a:p>
        </p:txBody>
      </p:sp>
      <p:sp>
        <p:nvSpPr>
          <p:cNvPr id="144390" name="AutoShape 4">
            <a:hlinkClick r:id="rId1" action="ppaction://hlinkpres?slideindex=1&amp;slidetitle="/>
          </p:cNvPr>
          <p:cNvSpPr/>
          <p:nvPr/>
        </p:nvSpPr>
        <p:spPr>
          <a:xfrm>
            <a:off x="7524750" y="838200"/>
            <a:ext cx="1439863" cy="504825"/>
          </a:xfrm>
          <a:prstGeom prst="actionButtonForwardNext">
            <a:avLst/>
          </a:prstGeom>
          <a:solidFill>
            <a:srgbClr val="CCFFFF"/>
          </a:solidFill>
          <a:ln w="9525">
            <a:noFill/>
          </a:ln>
        </p:spPr>
        <p:txBody>
          <a:bodyPr wrap="none" lIns="90170" tIns="46990" rIns="90170" bIns="46990" anchor="ctr"/>
          <a:p>
            <a:pPr lvl="0" algn="ctr"/>
            <a:r>
              <a:rPr lang="zh-CN" altLang="en-US" b="1" dirty="0">
                <a:solidFill>
                  <a:srgbClr val="FF0000"/>
                </a:solidFill>
                <a:latin typeface="Times New Roman" panose="02020603050405020304" pitchFamily="2" charset="0"/>
                <a:ea typeface="宋体" panose="02010600030101010101" pitchFamily="2" charset="-122"/>
              </a:rPr>
              <a:t>计算过程</a:t>
            </a:r>
            <a:endParaRPr lang="zh-CN" altLang="en-US" b="1"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541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541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541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zh-CN" altLang="en-US" dirty="0">
              <a:ea typeface="宋体" panose="02010600030101010101" pitchFamily="2" charset="-122"/>
            </a:endParaRPr>
          </a:p>
        </p:txBody>
      </p:sp>
      <p:sp>
        <p:nvSpPr>
          <p:cNvPr id="145413" name="Rectangle 3"/>
          <p:cNvSpPr>
            <a:spLocks noGrp="1"/>
          </p:cNvSpPr>
          <p:nvPr>
            <p:ph type="body"/>
          </p:nvPr>
        </p:nvSpPr>
        <p:spPr/>
        <p:txBody>
          <a:bodyPr wrap="square" anchor="t"/>
          <a:p>
            <a:pPr marL="457200" lvl="0" indent="-457200" eaLnBrk="1" hangingPunct="1"/>
            <a:r>
              <a:rPr lang="en-US" altLang="x-none" dirty="0">
                <a:ea typeface="宋体" panose="02010600030101010101" pitchFamily="2" charset="-122"/>
              </a:rPr>
              <a:t>Example 6.6.8  Construct the minimal cover cover M for the set F of FDs.</a:t>
            </a:r>
            <a:endParaRPr lang="en-US" altLang="x-none" dirty="0">
              <a:ea typeface="宋体" panose="02010600030101010101" pitchFamily="2" charset="-122"/>
            </a:endParaRPr>
          </a:p>
          <a:p>
            <a:pPr marL="914400" lvl="1" indent="-457200" eaLnBrk="1" hangingPunct="1"/>
            <a:r>
              <a:rPr lang="en-US" altLang="x-none" dirty="0">
                <a:ea typeface="宋体" panose="02010600030101010101" pitchFamily="2" charset="-122"/>
              </a:rPr>
              <a:t>F:</a:t>
            </a:r>
            <a:endParaRPr lang="en-US" altLang="x-none" dirty="0">
              <a:ea typeface="宋体" panose="02010600030101010101" pitchFamily="2" charset="-122"/>
            </a:endParaRPr>
          </a:p>
          <a:p>
            <a:pPr marL="1371600" lvl="2" indent="-457200" eaLnBrk="1" hangingPunct="1">
              <a:buAutoNum type="arabicParenR"/>
            </a:pPr>
            <a:r>
              <a:rPr lang="en-US" altLang="x-none" dirty="0">
                <a:ea typeface="宋体" panose="02010600030101010101" pitchFamily="2" charset="-122"/>
              </a:rPr>
              <a:t>A B D → A C</a:t>
            </a:r>
            <a:endParaRPr lang="en-US" altLang="x-none" dirty="0">
              <a:ea typeface="宋体" panose="02010600030101010101" pitchFamily="2" charset="-122"/>
            </a:endParaRPr>
          </a:p>
          <a:p>
            <a:pPr marL="1371600" lvl="2" indent="-457200" eaLnBrk="1" hangingPunct="1">
              <a:buAutoNum type="arabicParenR"/>
            </a:pPr>
            <a:r>
              <a:rPr lang="en-US" altLang="x-none" dirty="0">
                <a:ea typeface="宋体" panose="02010600030101010101" pitchFamily="2" charset="-122"/>
              </a:rPr>
              <a:t>C → B E</a:t>
            </a:r>
            <a:endParaRPr lang="en-US" altLang="x-none" dirty="0">
              <a:ea typeface="宋体" panose="02010600030101010101" pitchFamily="2" charset="-122"/>
            </a:endParaRPr>
          </a:p>
          <a:p>
            <a:pPr marL="1371600" lvl="2" indent="-457200" eaLnBrk="1" hangingPunct="1">
              <a:buAutoNum type="arabicParenR"/>
            </a:pPr>
            <a:r>
              <a:rPr lang="en-US" altLang="x-none" dirty="0">
                <a:ea typeface="宋体" panose="02010600030101010101" pitchFamily="2" charset="-122"/>
              </a:rPr>
              <a:t>A D → B F</a:t>
            </a:r>
            <a:endParaRPr lang="en-US" altLang="x-none" dirty="0">
              <a:ea typeface="宋体" panose="02010600030101010101" pitchFamily="2" charset="-122"/>
            </a:endParaRPr>
          </a:p>
          <a:p>
            <a:pPr marL="1371600" lvl="2" indent="-457200" eaLnBrk="1" hangingPunct="1">
              <a:buAutoNum type="arabicParenR"/>
            </a:pPr>
            <a:r>
              <a:rPr lang="en-US" altLang="x-none" dirty="0">
                <a:ea typeface="宋体" panose="02010600030101010101" pitchFamily="2" charset="-122"/>
              </a:rPr>
              <a:t>B → E</a:t>
            </a:r>
            <a:endParaRPr lang="en-US" altLang="x-none" dirty="0">
              <a:ea typeface="宋体" panose="02010600030101010101" pitchFamily="2" charset="-122"/>
            </a:endParaRPr>
          </a:p>
        </p:txBody>
      </p:sp>
      <p:sp>
        <p:nvSpPr>
          <p:cNvPr id="145414" name="AutoShape 4">
            <a:hlinkClick r:id="rId1" action="ppaction://hlinkpres?slideindex=1&amp;slidetitle="/>
          </p:cNvPr>
          <p:cNvSpPr/>
          <p:nvPr/>
        </p:nvSpPr>
        <p:spPr>
          <a:xfrm>
            <a:off x="7742238" y="5876925"/>
            <a:ext cx="1295400" cy="506413"/>
          </a:xfrm>
          <a:prstGeom prst="actionButtonForwardNext">
            <a:avLst/>
          </a:prstGeom>
          <a:solidFill>
            <a:srgbClr val="CCFFFF"/>
          </a:solidFill>
          <a:ln w="9525">
            <a:noFill/>
          </a:ln>
        </p:spPr>
        <p:txBody>
          <a:bodyPr wrap="none" lIns="90170" tIns="46990" rIns="90170" bIns="46990" anchor="ctr"/>
          <a:p>
            <a:pPr lvl="0" algn="ctr"/>
            <a:r>
              <a:rPr lang="zh-CN" altLang="en-US" b="1" dirty="0">
                <a:solidFill>
                  <a:srgbClr val="FF0000"/>
                </a:solidFill>
                <a:latin typeface="Times New Roman" panose="02020603050405020304" pitchFamily="2" charset="0"/>
                <a:ea typeface="宋体" panose="02010600030101010101" pitchFamily="2" charset="-122"/>
              </a:rPr>
              <a:t>计算过程</a:t>
            </a:r>
            <a:endParaRPr lang="zh-CN" altLang="en-US" b="1" dirty="0">
              <a:solidFill>
                <a:srgbClr val="FF0000"/>
              </a:solidFill>
              <a:latin typeface="Times New Roman" panose="02020603050405020304" pitchFamily="2"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643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643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6436" name="Rectangle 2"/>
          <p:cNvSpPr>
            <a:spLocks noGrp="1"/>
          </p:cNvSpPr>
          <p:nvPr>
            <p:ph type="title"/>
          </p:nvPr>
        </p:nvSpPr>
        <p:spPr/>
        <p:txBody>
          <a:bodyPr wrap="square" anchor="ctr"/>
          <a:p>
            <a:pPr lvl="0" eaLnBrk="1" hangingPunct="1"/>
            <a:r>
              <a:rPr lang="en-US" altLang="x-none" dirty="0">
                <a:ea typeface="宋体" panose="02010600030101010101" pitchFamily="2" charset="-122"/>
              </a:rPr>
              <a:t>Content of next</a:t>
            </a:r>
            <a:endParaRPr lang="zh-CN" altLang="en-US" dirty="0">
              <a:ea typeface="宋体" panose="02010600030101010101" pitchFamily="2" charset="-122"/>
            </a:endParaRPr>
          </a:p>
        </p:txBody>
      </p:sp>
      <p:sp>
        <p:nvSpPr>
          <p:cNvPr id="146437" name="Rectangle 3"/>
          <p:cNvSpPr>
            <a:spLocks noGrp="1"/>
          </p:cNvSpPr>
          <p:nvPr>
            <p:ph type="body"/>
          </p:nvPr>
        </p:nvSpPr>
        <p:spPr/>
        <p:txBody>
          <a:bodyPr wrap="square" anchor="t"/>
          <a:p>
            <a:pPr lvl="0" eaLnBrk="1" hangingPunct="1">
              <a:lnSpc>
                <a:spcPct val="120000"/>
              </a:lnSpc>
            </a:pPr>
            <a:r>
              <a:rPr lang="en-US" altLang="x-none" dirty="0">
                <a:ea typeface="宋体" panose="02010600030101010101" pitchFamily="2" charset="-122"/>
              </a:rPr>
              <a:t>The process of normalization</a:t>
            </a:r>
            <a:endParaRPr lang="en-US" altLang="x-none" dirty="0">
              <a:ea typeface="宋体" panose="02010600030101010101" pitchFamily="2" charset="-122"/>
            </a:endParaRPr>
          </a:p>
          <a:p>
            <a:pPr lvl="1" indent="-285750" eaLnBrk="1" hangingPunct="1">
              <a:lnSpc>
                <a:spcPct val="120000"/>
              </a:lnSpc>
            </a:pPr>
            <a:r>
              <a:rPr lang="en-US" altLang="x-none" dirty="0">
                <a:solidFill>
                  <a:schemeClr val="tx1"/>
                </a:solidFill>
                <a:ea typeface="宋体" panose="02010600030101010101" pitchFamily="2" charset="-122"/>
              </a:rPr>
              <a:t>Decompositions of table</a:t>
            </a:r>
            <a:endParaRPr lang="en-US" altLang="x-none" dirty="0">
              <a:solidFill>
                <a:schemeClr val="tx1"/>
              </a:solidFill>
              <a:ea typeface="宋体" panose="02010600030101010101" pitchFamily="2" charset="-122"/>
            </a:endParaRPr>
          </a:p>
          <a:p>
            <a:pPr lvl="0" eaLnBrk="1" hangingPunct="1">
              <a:lnSpc>
                <a:spcPct val="120000"/>
              </a:lnSpc>
            </a:pPr>
            <a:endParaRPr lang="zh-CN" altLang="en-US" dirty="0">
              <a:solidFill>
                <a:schemeClr val="tx1"/>
              </a:solidFill>
              <a:ea typeface="宋体" panose="02010600030101010101" pitchFamily="2" charset="-122"/>
            </a:endParaRPr>
          </a:p>
          <a:p>
            <a:pPr lvl="0" eaLnBrk="1" hangingPunct="1">
              <a:lnSpc>
                <a:spcPct val="120000"/>
              </a:lnSpc>
            </a:pPr>
            <a:r>
              <a:rPr lang="en-US" altLang="x-none" dirty="0">
                <a:ea typeface="宋体" panose="02010600030101010101" pitchFamily="2" charset="-122"/>
              </a:rPr>
              <a:t>Lossless Decomposition &amp; Lossy Decomposition</a:t>
            </a:r>
            <a:r>
              <a:rPr lang="zh-CN" altLang="en-US" dirty="0">
                <a:ea typeface="宋体" panose="02010600030101010101" pitchFamily="2" charset="-122"/>
              </a:rPr>
              <a:t> (无损分解)</a:t>
            </a:r>
            <a:endParaRPr lang="en-US" altLang="x-none" dirty="0">
              <a:ea typeface="宋体" panose="02010600030101010101" pitchFamily="2" charset="-122"/>
            </a:endParaRPr>
          </a:p>
          <a:p>
            <a:pPr lvl="1" indent="-285750" eaLnBrk="1" hangingPunct="1">
              <a:lnSpc>
                <a:spcPct val="120000"/>
              </a:lnSpc>
            </a:pPr>
            <a:r>
              <a:rPr lang="en-US" altLang="x-none" dirty="0">
                <a:ea typeface="宋体" panose="02010600030101010101" pitchFamily="2" charset="-122"/>
              </a:rPr>
              <a:t>Theorem 6.7.3 &amp; 6.7.4</a:t>
            </a:r>
            <a:endParaRPr lang="en-US" altLang="x-none" dirty="0">
              <a:ea typeface="宋体" panose="02010600030101010101" pitchFamily="2" charset="-122"/>
            </a:endParaRPr>
          </a:p>
          <a:p>
            <a:pPr lvl="1" indent="-285750" eaLnBrk="1" hangingPunct="1">
              <a:lnSpc>
                <a:spcPct val="120000"/>
              </a:lnSpc>
            </a:pPr>
            <a:endParaRPr lang="zh-CN" altLang="en-US" dirty="0">
              <a:ea typeface="宋体" panose="02010600030101010101" pitchFamily="2" charset="-122"/>
            </a:endParaRPr>
          </a:p>
          <a:p>
            <a:pPr lvl="0" eaLnBrk="1" hangingPunct="1">
              <a:lnSpc>
                <a:spcPct val="120000"/>
              </a:lnSpc>
            </a:pPr>
            <a:r>
              <a:rPr lang="en-US" altLang="x-none" dirty="0">
                <a:ea typeface="宋体" panose="02010600030101010101" pitchFamily="2" charset="-122"/>
              </a:rPr>
              <a:t>FD Preserved</a:t>
            </a:r>
            <a:r>
              <a:rPr lang="zh-CN" altLang="en-US" dirty="0">
                <a:ea typeface="宋体" panose="02010600030101010101" pitchFamily="2" charset="-122"/>
              </a:rPr>
              <a:t> (依赖保持)</a:t>
            </a:r>
            <a:endParaRPr lang="zh-CN" altLang="en-US" dirty="0">
              <a:ea typeface="宋体" panose="02010600030101010101" pitchFamily="2" charset="-122"/>
            </a:endParaRPr>
          </a:p>
        </p:txBody>
      </p:sp>
      <p:sp>
        <p:nvSpPr>
          <p:cNvPr id="146438" name="动作按钮: 前进或下一项 146438">
            <a:hlinkClick r:id="rId1" action="ppaction://hlinksldjump"/>
          </p:cNvPr>
          <p:cNvSpPr/>
          <p:nvPr/>
        </p:nvSpPr>
        <p:spPr>
          <a:xfrm>
            <a:off x="8172450" y="6021388"/>
            <a:ext cx="504825" cy="360362"/>
          </a:xfrm>
          <a:prstGeom prst="actionButtonForwardNext">
            <a:avLst/>
          </a:prstGeom>
          <a:noFill/>
          <a:ln w="19050" cap="flat" cmpd="sng">
            <a:solidFill>
              <a:schemeClr val="accent1"/>
            </a:solidFill>
            <a:prstDash val="solid"/>
            <a:miter/>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745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745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7460"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47461" name="Rectangle 3"/>
          <p:cNvSpPr>
            <a:spLocks noGrp="1"/>
          </p:cNvSpPr>
          <p:nvPr>
            <p:ph type="body"/>
          </p:nvPr>
        </p:nvSpPr>
        <p:spPr/>
        <p:txBody>
          <a:bodyPr wrap="square" anchor="t"/>
          <a:p>
            <a:pPr lvl="0" eaLnBrk="1" hangingPunct="1"/>
            <a:r>
              <a:rPr lang="en-US" altLang="x-none" dirty="0">
                <a:ea typeface="宋体" panose="02010600030101010101" pitchFamily="2" charset="-122"/>
              </a:rPr>
              <a:t>The process of normalization</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decompose a table into two or more small tables</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projecting onto two or more subsets of columns that cover all columns and have some columns in common.</a:t>
            </a:r>
            <a:endParaRPr lang="en-US" altLang="x-none" dirty="0">
              <a:ea typeface="宋体" panose="02010600030101010101" pitchFamily="2" charset="-122"/>
            </a:endParaRPr>
          </a:p>
          <a:p>
            <a:pPr lvl="2" indent="-228600" eaLnBrk="1" hangingPunct="1"/>
            <a:endParaRPr lang="en-US" altLang="x-none" sz="1400" dirty="0">
              <a:ea typeface="宋体" panose="02010600030101010101" pitchFamily="2" charset="-122"/>
            </a:endParaRPr>
          </a:p>
          <a:p>
            <a:pPr lvl="1" indent="-285750" eaLnBrk="1" hangingPunct="1"/>
            <a:r>
              <a:rPr lang="en-US" altLang="x-none" dirty="0">
                <a:ea typeface="宋体" panose="02010600030101010101" pitchFamily="2" charset="-122"/>
              </a:rPr>
              <a:t>but it doesn't always work when join back that keep all information of original table.</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Always get ALL rows back, but</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might get MORE</a:t>
            </a:r>
            <a:endParaRPr lang="en-US" altLang="x-none" dirty="0">
              <a:ea typeface="宋体" panose="02010600030101010101" pitchFamily="2" charset="-122"/>
            </a:endParaRPr>
          </a:p>
          <a:p>
            <a:pPr lvl="3" indent="-228600" eaLnBrk="1" hangingPunct="1"/>
            <a:r>
              <a:rPr lang="en-US" altLang="x-none" dirty="0">
                <a:ea typeface="宋体" panose="02010600030101010101" pitchFamily="2" charset="-122"/>
              </a:rPr>
              <a:t>see example 6.7.1 (pg. 374, next slide)</a:t>
            </a:r>
            <a:endParaRPr lang="en-US" altLang="x-none" dirty="0">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848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8484"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zh-CN" altLang="en-US" dirty="0">
              <a:ea typeface="宋体" panose="02010600030101010101" pitchFamily="2" charset="-122"/>
            </a:endParaRPr>
          </a:p>
        </p:txBody>
      </p:sp>
      <p:sp>
        <p:nvSpPr>
          <p:cNvPr id="148485" name="Rectangle 3"/>
          <p:cNvSpPr>
            <a:spLocks noGrp="1"/>
          </p:cNvSpPr>
          <p:nvPr>
            <p:ph type="body"/>
          </p:nvPr>
        </p:nvSpPr>
        <p:spPr>
          <a:xfrm>
            <a:off x="76200" y="838200"/>
            <a:ext cx="8229600" cy="490538"/>
          </a:xfrm>
        </p:spPr>
        <p:txBody>
          <a:bodyPr wrap="square" anchor="t"/>
          <a:p>
            <a:pPr lvl="0" eaLnBrk="1" hangingPunct="1">
              <a:lnSpc>
                <a:spcPct val="90000"/>
              </a:lnSpc>
            </a:pPr>
            <a:r>
              <a:rPr lang="en-US" altLang="x-none" dirty="0">
                <a:ea typeface="宋体" panose="02010600030101010101" pitchFamily="2" charset="-122"/>
              </a:rPr>
              <a:t>example 6.7.1</a:t>
            </a:r>
            <a:endParaRPr lang="zh-CN" altLang="en-US" dirty="0">
              <a:ea typeface="宋体" panose="02010600030101010101" pitchFamily="2" charset="-122"/>
            </a:endParaRPr>
          </a:p>
        </p:txBody>
      </p:sp>
      <p:grpSp>
        <p:nvGrpSpPr>
          <p:cNvPr id="148486" name="组合 148486"/>
          <p:cNvGrpSpPr/>
          <p:nvPr/>
        </p:nvGrpSpPr>
        <p:grpSpPr>
          <a:xfrm>
            <a:off x="1752600" y="1285875"/>
            <a:ext cx="2133600" cy="2446338"/>
            <a:chOff x="0" y="0"/>
            <a:chExt cx="1344" cy="1541"/>
          </a:xfrm>
        </p:grpSpPr>
        <p:sp>
          <p:nvSpPr>
            <p:cNvPr id="148487" name="Rectangle 5"/>
            <p:cNvSpPr/>
            <p:nvPr/>
          </p:nvSpPr>
          <p:spPr>
            <a:xfrm>
              <a:off x="912" y="128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88" name="Rectangle 6"/>
            <p:cNvSpPr/>
            <p:nvPr/>
          </p:nvSpPr>
          <p:spPr>
            <a:xfrm>
              <a:off x="384" y="128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489" name="Rectangle 7"/>
            <p:cNvSpPr/>
            <p:nvPr/>
          </p:nvSpPr>
          <p:spPr>
            <a:xfrm>
              <a:off x="0" y="128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0" name="Rectangle 8"/>
            <p:cNvSpPr/>
            <p:nvPr/>
          </p:nvSpPr>
          <p:spPr>
            <a:xfrm>
              <a:off x="912" y="103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1" name="Rectangle 9"/>
            <p:cNvSpPr/>
            <p:nvPr/>
          </p:nvSpPr>
          <p:spPr>
            <a:xfrm>
              <a:off x="384" y="103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492" name="Rectangle 10"/>
            <p:cNvSpPr/>
            <p:nvPr/>
          </p:nvSpPr>
          <p:spPr>
            <a:xfrm>
              <a:off x="0" y="103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3" name="Rectangle 11"/>
            <p:cNvSpPr/>
            <p:nvPr/>
          </p:nvSpPr>
          <p:spPr>
            <a:xfrm>
              <a:off x="912" y="78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4" name="Rectangle 12"/>
            <p:cNvSpPr/>
            <p:nvPr/>
          </p:nvSpPr>
          <p:spPr>
            <a:xfrm>
              <a:off x="384" y="78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495" name="Rectangle 13"/>
            <p:cNvSpPr/>
            <p:nvPr/>
          </p:nvSpPr>
          <p:spPr>
            <a:xfrm>
              <a:off x="0" y="78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6" name="Rectangle 14"/>
            <p:cNvSpPr/>
            <p:nvPr/>
          </p:nvSpPr>
          <p:spPr>
            <a:xfrm>
              <a:off x="912" y="52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7" name="Rectangle 15"/>
            <p:cNvSpPr/>
            <p:nvPr/>
          </p:nvSpPr>
          <p:spPr>
            <a:xfrm>
              <a:off x="384" y="52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498" name="Rectangle 16"/>
            <p:cNvSpPr/>
            <p:nvPr/>
          </p:nvSpPr>
          <p:spPr>
            <a:xfrm>
              <a:off x="0" y="52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499" name="Rectangle 17"/>
            <p:cNvSpPr/>
            <p:nvPr/>
          </p:nvSpPr>
          <p:spPr>
            <a:xfrm>
              <a:off x="912"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00" name="Rectangle 18"/>
            <p:cNvSpPr/>
            <p:nvPr/>
          </p:nvSpPr>
          <p:spPr>
            <a:xfrm>
              <a:off x="384"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01" name="Rectangle 19"/>
            <p:cNvSpPr/>
            <p:nvPr/>
          </p:nvSpPr>
          <p:spPr>
            <a:xfrm>
              <a:off x="0"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02" name="Line 20"/>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3" name="Line 21"/>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4" name="Line 22"/>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5" name="Line 23"/>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6" name="Line 24"/>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7" name="Line 25"/>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8" name="Line 26"/>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09" name="Line 27"/>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10" name="Line 28"/>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11" name="Line 29"/>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12" name="Text Box 30"/>
            <p:cNvSpPr txBox="1"/>
            <p:nvPr/>
          </p:nvSpPr>
          <p:spPr>
            <a:xfrm>
              <a:off x="48"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48513" name="组合 148513"/>
          <p:cNvGrpSpPr/>
          <p:nvPr/>
        </p:nvGrpSpPr>
        <p:grpSpPr>
          <a:xfrm>
            <a:off x="1143000" y="3800475"/>
            <a:ext cx="3505200" cy="2843213"/>
            <a:chOff x="0" y="0"/>
            <a:chExt cx="2208" cy="1791"/>
          </a:xfrm>
        </p:grpSpPr>
        <p:sp>
          <p:nvSpPr>
            <p:cNvPr id="148514" name="Rectangle 32"/>
            <p:cNvSpPr/>
            <p:nvPr/>
          </p:nvSpPr>
          <p:spPr>
            <a:xfrm>
              <a:off x="384"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15" name="Rectangle 33"/>
            <p:cNvSpPr/>
            <p:nvPr/>
          </p:nvSpPr>
          <p:spPr>
            <a:xfrm>
              <a:off x="0" y="153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16" name="Rectangle 34"/>
            <p:cNvSpPr/>
            <p:nvPr/>
          </p:nvSpPr>
          <p:spPr>
            <a:xfrm>
              <a:off x="384"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17" name="Rectangle 35"/>
            <p:cNvSpPr/>
            <p:nvPr/>
          </p:nvSpPr>
          <p:spPr>
            <a:xfrm>
              <a:off x="0" y="128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18" name="Rectangle 36"/>
            <p:cNvSpPr/>
            <p:nvPr/>
          </p:nvSpPr>
          <p:spPr>
            <a:xfrm>
              <a:off x="384"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19" name="Rectangle 37"/>
            <p:cNvSpPr/>
            <p:nvPr/>
          </p:nvSpPr>
          <p:spPr>
            <a:xfrm>
              <a:off x="0" y="103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20" name="Rectangle 38"/>
            <p:cNvSpPr/>
            <p:nvPr/>
          </p:nvSpPr>
          <p:spPr>
            <a:xfrm>
              <a:off x="384"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21" name="Rectangle 39"/>
            <p:cNvSpPr/>
            <p:nvPr/>
          </p:nvSpPr>
          <p:spPr>
            <a:xfrm>
              <a:off x="0" y="77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22" name="Rectangle 40"/>
            <p:cNvSpPr/>
            <p:nvPr/>
          </p:nvSpPr>
          <p:spPr>
            <a:xfrm>
              <a:off x="384"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23" name="Rectangle 41"/>
            <p:cNvSpPr/>
            <p:nvPr/>
          </p:nvSpPr>
          <p:spPr>
            <a:xfrm>
              <a:off x="0" y="52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24" name="Line 42"/>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5" name="Line 43"/>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6" name="Line 44"/>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7" name="Line 45"/>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8" name="Line 46"/>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29" name="Line 47"/>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30" name="Line 48"/>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31" name="Line 49"/>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32" name="Line 50"/>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33" name="Text Box 51"/>
            <p:cNvSpPr txBox="1"/>
            <p:nvPr/>
          </p:nvSpPr>
          <p:spPr>
            <a:xfrm>
              <a:off x="48"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48534" name="Rectangle 53"/>
            <p:cNvSpPr/>
            <p:nvPr/>
          </p:nvSpPr>
          <p:spPr>
            <a:xfrm>
              <a:off x="1776" y="153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35" name="Rectangle 54"/>
            <p:cNvSpPr/>
            <p:nvPr/>
          </p:nvSpPr>
          <p:spPr>
            <a:xfrm>
              <a:off x="1248"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36" name="Rectangle 55"/>
            <p:cNvSpPr/>
            <p:nvPr/>
          </p:nvSpPr>
          <p:spPr>
            <a:xfrm>
              <a:off x="1776" y="128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37" name="Rectangle 56"/>
            <p:cNvSpPr/>
            <p:nvPr/>
          </p:nvSpPr>
          <p:spPr>
            <a:xfrm>
              <a:off x="1248"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38" name="Rectangle 57"/>
            <p:cNvSpPr/>
            <p:nvPr/>
          </p:nvSpPr>
          <p:spPr>
            <a:xfrm>
              <a:off x="1776" y="103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39" name="Rectangle 58"/>
            <p:cNvSpPr/>
            <p:nvPr/>
          </p:nvSpPr>
          <p:spPr>
            <a:xfrm>
              <a:off x="1248"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40" name="Rectangle 59"/>
            <p:cNvSpPr/>
            <p:nvPr/>
          </p:nvSpPr>
          <p:spPr>
            <a:xfrm>
              <a:off x="1776" y="77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41" name="Rectangle 60"/>
            <p:cNvSpPr/>
            <p:nvPr/>
          </p:nvSpPr>
          <p:spPr>
            <a:xfrm>
              <a:off x="1248"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42" name="Rectangle 61"/>
            <p:cNvSpPr/>
            <p:nvPr/>
          </p:nvSpPr>
          <p:spPr>
            <a:xfrm>
              <a:off x="1776" y="52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43" name="Rectangle 62"/>
            <p:cNvSpPr/>
            <p:nvPr/>
          </p:nvSpPr>
          <p:spPr>
            <a:xfrm>
              <a:off x="1248"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44" name="Line 63"/>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5" name="Line 64"/>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6" name="Line 65"/>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7" name="Line 66"/>
            <p:cNvSpPr/>
            <p:nvPr/>
          </p:nvSpPr>
          <p:spPr>
            <a:xfrm>
              <a:off x="1248" y="1285"/>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8" name="Line 67"/>
            <p:cNvSpPr/>
            <p:nvPr/>
          </p:nvSpPr>
          <p:spPr>
            <a:xfrm>
              <a:off x="1248" y="1791"/>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49" name="Line 68"/>
            <p:cNvSpPr/>
            <p:nvPr/>
          </p:nvSpPr>
          <p:spPr>
            <a:xfrm>
              <a:off x="124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50" name="Line 69"/>
            <p:cNvSpPr/>
            <p:nvPr/>
          </p:nvSpPr>
          <p:spPr>
            <a:xfrm>
              <a:off x="1776"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51" name="Line 70"/>
            <p:cNvSpPr/>
            <p:nvPr/>
          </p:nvSpPr>
          <p:spPr>
            <a:xfrm>
              <a:off x="220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52" name="Line 71"/>
            <p:cNvSpPr/>
            <p:nvPr/>
          </p:nvSpPr>
          <p:spPr>
            <a:xfrm>
              <a:off x="1248" y="1538"/>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53" name="Text Box 72"/>
            <p:cNvSpPr txBox="1"/>
            <p:nvPr/>
          </p:nvSpPr>
          <p:spPr>
            <a:xfrm>
              <a:off x="1296"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48554" name="AutoShape 73"/>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48555" name="组合 148555"/>
          <p:cNvGrpSpPr/>
          <p:nvPr/>
        </p:nvGrpSpPr>
        <p:grpSpPr>
          <a:xfrm>
            <a:off x="4953000" y="1590675"/>
            <a:ext cx="2971800" cy="4419600"/>
            <a:chOff x="0" y="0"/>
            <a:chExt cx="1872" cy="2784"/>
          </a:xfrm>
        </p:grpSpPr>
        <p:sp>
          <p:nvSpPr>
            <p:cNvPr id="148556" name="AutoShape 74"/>
            <p:cNvSpPr/>
            <p:nvPr/>
          </p:nvSpPr>
          <p:spPr>
            <a:xfrm>
              <a:off x="0" y="2064"/>
              <a:ext cx="1296" cy="720"/>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48557" name="Rectangle 76"/>
            <p:cNvSpPr/>
            <p:nvPr/>
          </p:nvSpPr>
          <p:spPr>
            <a:xfrm>
              <a:off x="1440" y="128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58" name="Rectangle 77"/>
            <p:cNvSpPr/>
            <p:nvPr/>
          </p:nvSpPr>
          <p:spPr>
            <a:xfrm>
              <a:off x="912" y="128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59" name="Rectangle 78"/>
            <p:cNvSpPr/>
            <p:nvPr/>
          </p:nvSpPr>
          <p:spPr>
            <a:xfrm>
              <a:off x="528" y="128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0" name="Rectangle 79"/>
            <p:cNvSpPr/>
            <p:nvPr/>
          </p:nvSpPr>
          <p:spPr>
            <a:xfrm>
              <a:off x="1440" y="1794"/>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1" name="Rectangle 80"/>
            <p:cNvSpPr/>
            <p:nvPr/>
          </p:nvSpPr>
          <p:spPr>
            <a:xfrm>
              <a:off x="912" y="1794"/>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62" name="Rectangle 81"/>
            <p:cNvSpPr/>
            <p:nvPr/>
          </p:nvSpPr>
          <p:spPr>
            <a:xfrm>
              <a:off x="528" y="1794"/>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3" name="Rectangle 82"/>
            <p:cNvSpPr/>
            <p:nvPr/>
          </p:nvSpPr>
          <p:spPr>
            <a:xfrm>
              <a:off x="1440" y="1541"/>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4" name="Rectangle 83"/>
            <p:cNvSpPr/>
            <p:nvPr/>
          </p:nvSpPr>
          <p:spPr>
            <a:xfrm>
              <a:off x="912" y="1541"/>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65" name="Rectangle 84"/>
            <p:cNvSpPr/>
            <p:nvPr/>
          </p:nvSpPr>
          <p:spPr>
            <a:xfrm>
              <a:off x="528" y="1541"/>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6" name="Rectangle 85"/>
            <p:cNvSpPr/>
            <p:nvPr/>
          </p:nvSpPr>
          <p:spPr>
            <a:xfrm>
              <a:off x="1440" y="1035"/>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7" name="Rectangle 86"/>
            <p:cNvSpPr/>
            <p:nvPr/>
          </p:nvSpPr>
          <p:spPr>
            <a:xfrm>
              <a:off x="912" y="103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68" name="Rectangle 87"/>
            <p:cNvSpPr/>
            <p:nvPr/>
          </p:nvSpPr>
          <p:spPr>
            <a:xfrm>
              <a:off x="528" y="103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69" name="Rectangle 88"/>
            <p:cNvSpPr/>
            <p:nvPr/>
          </p:nvSpPr>
          <p:spPr>
            <a:xfrm>
              <a:off x="1440" y="78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70" name="Rectangle 89"/>
            <p:cNvSpPr/>
            <p:nvPr/>
          </p:nvSpPr>
          <p:spPr>
            <a:xfrm>
              <a:off x="912" y="78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71" name="Rectangle 90"/>
            <p:cNvSpPr/>
            <p:nvPr/>
          </p:nvSpPr>
          <p:spPr>
            <a:xfrm>
              <a:off x="528" y="78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72" name="Rectangle 91"/>
            <p:cNvSpPr/>
            <p:nvPr/>
          </p:nvSpPr>
          <p:spPr>
            <a:xfrm>
              <a:off x="1440" y="52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73" name="Rectangle 92"/>
            <p:cNvSpPr/>
            <p:nvPr/>
          </p:nvSpPr>
          <p:spPr>
            <a:xfrm>
              <a:off x="912" y="52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48574" name="Rectangle 93"/>
            <p:cNvSpPr/>
            <p:nvPr/>
          </p:nvSpPr>
          <p:spPr>
            <a:xfrm>
              <a:off x="528" y="52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48575" name="Rectangle 94"/>
            <p:cNvSpPr/>
            <p:nvPr/>
          </p:nvSpPr>
          <p:spPr>
            <a:xfrm>
              <a:off x="1440"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76" name="Rectangle 95"/>
            <p:cNvSpPr/>
            <p:nvPr/>
          </p:nvSpPr>
          <p:spPr>
            <a:xfrm>
              <a:off x="912"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77" name="Rectangle 96"/>
            <p:cNvSpPr/>
            <p:nvPr/>
          </p:nvSpPr>
          <p:spPr>
            <a:xfrm>
              <a:off x="528"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48578" name="Line 9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79" name="Line 98"/>
            <p:cNvSpPr/>
            <p:nvPr/>
          </p:nvSpPr>
          <p:spPr>
            <a:xfrm>
              <a:off x="528"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0" name="Line 99"/>
            <p:cNvSpPr/>
            <p:nvPr/>
          </p:nvSpPr>
          <p:spPr>
            <a:xfrm>
              <a:off x="528"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1" name="Line 100"/>
            <p:cNvSpPr/>
            <p:nvPr/>
          </p:nvSpPr>
          <p:spPr>
            <a:xfrm>
              <a:off x="528"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2" name="Line 101"/>
            <p:cNvSpPr/>
            <p:nvPr/>
          </p:nvSpPr>
          <p:spPr>
            <a:xfrm>
              <a:off x="528" y="2047"/>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3" name="Line 102"/>
            <p:cNvSpPr/>
            <p:nvPr/>
          </p:nvSpPr>
          <p:spPr>
            <a:xfrm>
              <a:off x="528" y="276"/>
              <a:ext cx="0" cy="1771"/>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4" name="Line 103"/>
            <p:cNvSpPr/>
            <p:nvPr/>
          </p:nvSpPr>
          <p:spPr>
            <a:xfrm>
              <a:off x="912" y="276"/>
              <a:ext cx="0" cy="1771"/>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5" name="Line 104"/>
            <p:cNvSpPr/>
            <p:nvPr/>
          </p:nvSpPr>
          <p:spPr>
            <a:xfrm>
              <a:off x="1440" y="276"/>
              <a:ext cx="0" cy="1771"/>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6" name="Line 105"/>
            <p:cNvSpPr/>
            <p:nvPr/>
          </p:nvSpPr>
          <p:spPr>
            <a:xfrm>
              <a:off x="1872" y="276"/>
              <a:ext cx="0" cy="1771"/>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7" name="Line 106"/>
            <p:cNvSpPr/>
            <p:nvPr/>
          </p:nvSpPr>
          <p:spPr>
            <a:xfrm>
              <a:off x="528"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8" name="Line 107"/>
            <p:cNvSpPr/>
            <p:nvPr/>
          </p:nvSpPr>
          <p:spPr>
            <a:xfrm>
              <a:off x="528" y="1794"/>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89" name="Line 108"/>
            <p:cNvSpPr/>
            <p:nvPr/>
          </p:nvSpPr>
          <p:spPr>
            <a:xfrm>
              <a:off x="528" y="154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90" name="Text Box 109"/>
            <p:cNvSpPr txBox="1"/>
            <p:nvPr/>
          </p:nvSpPr>
          <p:spPr>
            <a:xfrm>
              <a:off x="576"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join</a:t>
              </a:r>
              <a:r>
                <a:rPr lang="en-US" altLang="x-none" b="1" dirty="0">
                  <a:latin typeface="Times New Roman" panose="02020603050405020304" pitchFamily="2" charset="0"/>
                  <a:ea typeface="宋体" panose="02010600030101010101" pitchFamily="2" charset="-122"/>
                </a:rPr>
                <a:t>  BC</a:t>
              </a:r>
              <a:endParaRPr lang="en-US" altLang="x-none" b="1" dirty="0">
                <a:latin typeface="Times New Roman" panose="02020603050405020304" pitchFamily="2" charset="0"/>
                <a:ea typeface="宋体" panose="02010600030101010101" pitchFamily="2" charset="-122"/>
              </a:endParaRPr>
            </a:p>
          </p:txBody>
        </p:sp>
      </p:grpSp>
      <p:grpSp>
        <p:nvGrpSpPr>
          <p:cNvPr id="148591" name="组合 148591"/>
          <p:cNvGrpSpPr/>
          <p:nvPr/>
        </p:nvGrpSpPr>
        <p:grpSpPr>
          <a:xfrm>
            <a:off x="3016250" y="685800"/>
            <a:ext cx="4559300" cy="914400"/>
            <a:chOff x="0" y="0"/>
            <a:chExt cx="2872" cy="576"/>
          </a:xfrm>
        </p:grpSpPr>
        <p:sp>
          <p:nvSpPr>
            <p:cNvPr id="148592" name="Oval 120"/>
            <p:cNvSpPr/>
            <p:nvPr/>
          </p:nvSpPr>
          <p:spPr>
            <a:xfrm>
              <a:off x="0" y="0"/>
              <a:ext cx="2872" cy="387"/>
            </a:xfrm>
            <a:prstGeom prst="ellipse">
              <a:avLst/>
            </a:prstGeom>
            <a:noFill/>
            <a:ln w="9525" cap="flat" cmpd="sng">
              <a:solidFill>
                <a:schemeClr val="tx1"/>
              </a:solidFill>
              <a:prstDash val="solid"/>
              <a:round/>
              <a:headEnd type="none" w="med" len="med"/>
              <a:tailEnd type="none" w="med" len="med"/>
            </a:ln>
          </p:spPr>
          <p:txBody>
            <a:bodyPr lIns="0" tIns="0" rIns="0" bIns="0" anchor="t">
              <a:spAutoFit/>
            </a:bodyPr>
            <a:p>
              <a:pPr lvl="0" algn="ctr">
                <a:spcBef>
                  <a:spcPct val="50000"/>
                </a:spcBef>
              </a:pPr>
              <a:r>
                <a:rPr lang="en-US" altLang="x-none" sz="2800" b="1" dirty="0">
                  <a:solidFill>
                    <a:schemeClr val="accent2"/>
                  </a:solidFill>
                  <a:latin typeface="Times New Roman" panose="02020603050405020304" pitchFamily="2" charset="0"/>
                  <a:ea typeface="宋体" panose="02010600030101010101" pitchFamily="2" charset="-122"/>
                </a:rPr>
                <a:t>ABC ≠ AB join BC</a:t>
              </a:r>
              <a:r>
                <a:rPr lang="en-US" altLang="x-none" sz="2800" b="1" u="sng" dirty="0">
                  <a:latin typeface="Times New Roman" panose="02020603050405020304" pitchFamily="2" charset="0"/>
                  <a:ea typeface="宋体" panose="02010600030101010101" pitchFamily="2" charset="-122"/>
                </a:rPr>
                <a:t> </a:t>
              </a:r>
              <a:endParaRPr lang="en-US" altLang="x-none" sz="2800" b="1" u="sng" dirty="0">
                <a:latin typeface="Times New Roman" panose="02020603050405020304" pitchFamily="2" charset="0"/>
                <a:ea typeface="宋体" panose="02010600030101010101" pitchFamily="2" charset="-122"/>
              </a:endParaRPr>
            </a:p>
          </p:txBody>
        </p:sp>
        <p:sp>
          <p:nvSpPr>
            <p:cNvPr id="148593" name="Line 121"/>
            <p:cNvSpPr/>
            <p:nvPr/>
          </p:nvSpPr>
          <p:spPr>
            <a:xfrm flipV="1">
              <a:off x="596" y="336"/>
              <a:ext cx="144" cy="240"/>
            </a:xfrm>
            <a:prstGeom prst="line">
              <a:avLst/>
            </a:prstGeom>
            <a:ln w="38100" cap="flat" cmpd="sng">
              <a:solidFill>
                <a:schemeClr val="tx1"/>
              </a:solidFill>
              <a:prstDash val="solid"/>
              <a:round/>
              <a:headEnd type="none" w="med" len="med"/>
              <a:tailEnd type="triangl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48594" name="Line 122"/>
            <p:cNvSpPr/>
            <p:nvPr/>
          </p:nvSpPr>
          <p:spPr>
            <a:xfrm flipH="1" flipV="1">
              <a:off x="1892" y="336"/>
              <a:ext cx="192" cy="192"/>
            </a:xfrm>
            <a:prstGeom prst="line">
              <a:avLst/>
            </a:prstGeom>
            <a:ln w="38100" cap="flat" cmpd="sng">
              <a:solidFill>
                <a:schemeClr val="tx1"/>
              </a:solidFill>
              <a:prstDash val="solid"/>
              <a:round/>
              <a:headEnd type="none" w="med" len="med"/>
              <a:tailEnd type="triangl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8513"/>
                                        </p:tgtEl>
                                        <p:attrNameLst>
                                          <p:attrName>style.visibility</p:attrName>
                                        </p:attrNameLst>
                                      </p:cBhvr>
                                      <p:to>
                                        <p:strVal val="visible"/>
                                      </p:to>
                                    </p:set>
                                    <p:animEffect transition="in" filter="blinds(horizontal)">
                                      <p:cBhvr>
                                        <p:cTn id="7" dur="500"/>
                                        <p:tgtEl>
                                          <p:spTgt spid="1485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8555"/>
                                        </p:tgtEl>
                                        <p:attrNameLst>
                                          <p:attrName>style.visibility</p:attrName>
                                        </p:attrNameLst>
                                      </p:cBhvr>
                                      <p:to>
                                        <p:strVal val="visible"/>
                                      </p:to>
                                    </p:set>
                                    <p:animEffect transition="in" filter="blinds(horizontal)">
                                      <p:cBhvr>
                                        <p:cTn id="12" dur="500"/>
                                        <p:tgtEl>
                                          <p:spTgt spid="1485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8591"/>
                                        </p:tgtEl>
                                        <p:attrNameLst>
                                          <p:attrName>style.visibility</p:attrName>
                                        </p:attrNameLst>
                                      </p:cBhvr>
                                      <p:to>
                                        <p:strVal val="visible"/>
                                      </p:to>
                                    </p:set>
                                    <p:animEffect transition="in" filter="blinds(horizontal)">
                                      <p:cBhvr>
                                        <p:cTn id="17" dur="500"/>
                                        <p:tgtEl>
                                          <p:spTgt spid="148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397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397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3972" name="Rectangle 3"/>
          <p:cNvSpPr>
            <a:spLocks noGrp="1"/>
          </p:cNvSpPr>
          <p:nvPr>
            <p:ph type="body"/>
          </p:nvPr>
        </p:nvSpPr>
        <p:spPr/>
        <p:txBody>
          <a:bodyPr wrap="square" anchor="t"/>
          <a:p>
            <a:pPr lvl="0" eaLnBrk="1" hangingPunct="1"/>
            <a:r>
              <a:rPr lang="en-US" altLang="x-none" dirty="0">
                <a:ea typeface="宋体" panose="02010600030101010101" pitchFamily="2" charset="-122"/>
              </a:rPr>
              <a:t>Functional Dependency (FD, </a:t>
            </a:r>
            <a:r>
              <a:rPr lang="zh-CN" altLang="en-US" dirty="0">
                <a:ea typeface="宋体" panose="02010600030101010101" pitchFamily="2" charset="-122"/>
              </a:rPr>
              <a:t>函数依赖</a:t>
            </a:r>
            <a:r>
              <a:rPr lang="en-US" altLang="x-none" dirty="0">
                <a:ea typeface="宋体" panose="02010600030101010101" pitchFamily="2" charset="-122"/>
              </a:rPr>
              <a:t>)</a:t>
            </a:r>
            <a:endParaRPr lang="en-US" altLang="x-none" dirty="0">
              <a:ea typeface="宋体" panose="02010600030101010101" pitchFamily="2" charset="-122"/>
            </a:endParaRPr>
          </a:p>
          <a:p>
            <a:pPr marL="459105" lvl="2" indent="0" eaLnBrk="1" hangingPunct="1">
              <a:buNone/>
            </a:pPr>
            <a:r>
              <a:rPr lang="zh-CN" altLang="en-US" dirty="0">
                <a:solidFill>
                  <a:srgbClr val="FF0000"/>
                </a:solidFill>
                <a:ea typeface="宋体" panose="02010600030101010101" pitchFamily="2" charset="-122"/>
              </a:rPr>
              <a:t>A</a:t>
            </a:r>
            <a:r>
              <a:rPr lang="zh-CN" altLang="en-US" dirty="0">
                <a:solidFill>
                  <a:srgbClr val="FF0000"/>
                </a:solidFill>
                <a:ea typeface="宋体" panose="02010600030101010101" pitchFamily="2" charset="-122"/>
                <a:sym typeface="Arial" panose="020B0604020202020204" pitchFamily="34" charset="0"/>
              </a:rPr>
              <a:t>→B</a:t>
            </a:r>
            <a:endParaRPr lang="zh-CN" altLang="en-US" dirty="0">
              <a:ea typeface="宋体" panose="02010600030101010101" pitchFamily="2" charset="-122"/>
              <a:sym typeface="Arial" panose="020B0604020202020204" pitchFamily="34" charset="0"/>
            </a:endParaRPr>
          </a:p>
          <a:p>
            <a:pPr marL="916305" lvl="3" indent="-457200" eaLnBrk="1" hangingPunct="1">
              <a:buFont typeface="Arial" panose="020B0604020202020204" pitchFamily="34" charset="0"/>
              <a:buChar char="•"/>
            </a:pPr>
            <a:r>
              <a:rPr lang="zh-CN" altLang="en-US" dirty="0">
                <a:solidFill>
                  <a:schemeClr val="accent2"/>
                </a:solidFill>
                <a:ea typeface="宋体" panose="02010600030101010101" pitchFamily="2" charset="-122"/>
                <a:sym typeface="Arial" panose="020B0604020202020204" pitchFamily="34" charset="0"/>
              </a:rPr>
              <a:t>A和B是两个属性集合，且来自于同一个关系模式</a:t>
            </a:r>
            <a:endParaRPr lang="zh-CN" altLang="en-US" dirty="0">
              <a:solidFill>
                <a:schemeClr val="accent2"/>
              </a:solidFill>
              <a:ea typeface="宋体" panose="02010600030101010101" pitchFamily="2" charset="-122"/>
              <a:sym typeface="Arial" panose="020B0604020202020204" pitchFamily="34" charset="0"/>
            </a:endParaRPr>
          </a:p>
          <a:p>
            <a:pPr marL="916305" lvl="3" indent="-457200" eaLnBrk="1" hangingPunct="1">
              <a:buFont typeface="Arial" panose="020B0604020202020204" pitchFamily="34" charset="0"/>
              <a:buChar char="•"/>
            </a:pPr>
            <a:r>
              <a:rPr lang="zh-CN" altLang="en-US" dirty="0">
                <a:solidFill>
                  <a:schemeClr val="accent2"/>
                </a:solidFill>
                <a:ea typeface="宋体" panose="02010600030101010101" pitchFamily="2" charset="-122"/>
                <a:sym typeface="Arial" panose="020B0604020202020204" pitchFamily="34" charset="0"/>
              </a:rPr>
              <a:t>函数依赖来自于现实世界中数据约束的抽象</a:t>
            </a:r>
            <a:endParaRPr lang="zh-CN" altLang="en-US" dirty="0">
              <a:solidFill>
                <a:schemeClr val="accent2"/>
              </a:solidFill>
              <a:ea typeface="宋体" panose="02010600030101010101" pitchFamily="2" charset="-122"/>
              <a:sym typeface="Arial" panose="020B0604020202020204" pitchFamily="34" charset="0"/>
            </a:endParaRPr>
          </a:p>
          <a:p>
            <a:pPr marL="1905" lvl="1" indent="455295"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Armstrong’s Axioms (Armstrong</a:t>
            </a:r>
            <a:r>
              <a:rPr lang="zh-CN" altLang="en-US" dirty="0">
                <a:ea typeface="宋体" panose="02010600030101010101" pitchFamily="2" charset="-122"/>
              </a:rPr>
              <a:t>公理</a:t>
            </a:r>
            <a:r>
              <a:rPr lang="en-US" altLang="x-none" dirty="0">
                <a:ea typeface="宋体" panose="02010600030101010101" pitchFamily="2" charset="-122"/>
              </a:rPr>
              <a:t>)</a:t>
            </a:r>
            <a:endParaRPr lang="en-US" altLang="x-none" dirty="0">
              <a:ea typeface="宋体" panose="02010600030101010101" pitchFamily="2" charset="-122"/>
            </a:endParaRPr>
          </a:p>
          <a:p>
            <a:pPr marL="916305" lvl="2" indent="-457200" eaLnBrk="1" hangingPunct="1">
              <a:buFont typeface="Arial" panose="020B0604020202020204" pitchFamily="34" charset="0"/>
              <a:buChar char="•"/>
            </a:pPr>
            <a:r>
              <a:rPr lang="zh-CN" altLang="en-US" dirty="0">
                <a:solidFill>
                  <a:srgbClr val="0000CC"/>
                </a:solidFill>
                <a:ea typeface="宋体" panose="02010600030101010101" pitchFamily="2" charset="-122"/>
              </a:rPr>
              <a:t>基本规则：</a:t>
            </a:r>
            <a:r>
              <a:rPr lang="zh-CN" altLang="en-US" dirty="0">
                <a:solidFill>
                  <a:srgbClr val="FF0000"/>
                </a:solidFill>
                <a:ea typeface="宋体" panose="02010600030101010101" pitchFamily="2" charset="-122"/>
              </a:rPr>
              <a:t>自反规则，传递规则，增广规则</a:t>
            </a:r>
            <a:endParaRPr lang="zh-CN" altLang="en-US" dirty="0">
              <a:solidFill>
                <a:srgbClr val="FF0000"/>
              </a:solidFill>
              <a:ea typeface="宋体" panose="02010600030101010101" pitchFamily="2" charset="-122"/>
            </a:endParaRPr>
          </a:p>
          <a:p>
            <a:pPr marL="916305" lvl="2" indent="-457200" eaLnBrk="1" hangingPunct="1">
              <a:buFont typeface="Arial" panose="020B0604020202020204" pitchFamily="34" charset="0"/>
              <a:buChar char="•"/>
            </a:pPr>
            <a:r>
              <a:rPr lang="zh-CN" altLang="en-US" dirty="0">
                <a:solidFill>
                  <a:srgbClr val="0000CC"/>
                </a:solidFill>
                <a:ea typeface="宋体" panose="02010600030101010101" pitchFamily="2" charset="-122"/>
              </a:rPr>
              <a:t>扩充规则：</a:t>
            </a:r>
            <a:r>
              <a:rPr lang="zh-CN" altLang="en-US" dirty="0">
                <a:solidFill>
                  <a:srgbClr val="FF0000"/>
                </a:solidFill>
                <a:ea typeface="宋体" panose="02010600030101010101" pitchFamily="2" charset="-122"/>
              </a:rPr>
              <a:t>合并规则，分解规则</a:t>
            </a:r>
            <a:endParaRPr lang="zh-CN" altLang="en-US" dirty="0">
              <a:solidFill>
                <a:srgbClr val="FF0000"/>
              </a:solidFill>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950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4950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49508"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49509" name="Rectangle 3"/>
          <p:cNvSpPr>
            <a:spLocks noGrp="1"/>
          </p:cNvSpPr>
          <p:nvPr>
            <p:ph type="body"/>
          </p:nvPr>
        </p:nvSpPr>
        <p:spPr>
          <a:xfrm>
            <a:off x="179388" y="774700"/>
            <a:ext cx="8878887" cy="5257800"/>
          </a:xfrm>
        </p:spPr>
        <p:txBody>
          <a:bodyPr wrap="square" anchor="t"/>
          <a:p>
            <a:pPr marL="457200" lvl="0" indent="-457200">
              <a:lnSpc>
                <a:spcPct val="110000"/>
              </a:lnSpc>
              <a:buNone/>
            </a:pPr>
            <a:r>
              <a:rPr lang="en-US" altLang="x-none" sz="3000" dirty="0">
                <a:ea typeface="宋体" panose="02010600030101010101" pitchFamily="2" charset="-122"/>
              </a:rPr>
              <a:t>Def. 6.7.1 </a:t>
            </a:r>
            <a:r>
              <a:rPr lang="en-US" altLang="x-none" sz="3000" dirty="0">
                <a:solidFill>
                  <a:schemeClr val="accent2"/>
                </a:solidFill>
                <a:ea typeface="宋体" panose="02010600030101010101" pitchFamily="2" charset="-122"/>
              </a:rPr>
              <a:t>Lossless Decomposition</a:t>
            </a:r>
            <a:r>
              <a:rPr lang="en-US" altLang="x-none" sz="3000" dirty="0">
                <a:ea typeface="宋体" panose="02010600030101010101" pitchFamily="2" charset="-122"/>
              </a:rPr>
              <a:t> </a:t>
            </a:r>
            <a:r>
              <a:rPr lang="en-US" altLang="x-none" sz="3000" dirty="0">
                <a:solidFill>
                  <a:schemeClr val="tx1"/>
                </a:solidFill>
                <a:ea typeface="宋体" panose="02010600030101010101" pitchFamily="2" charset="-122"/>
              </a:rPr>
              <a:t>(</a:t>
            </a:r>
            <a:r>
              <a:rPr lang="zh-CN" altLang="en-US" sz="3000" dirty="0">
                <a:solidFill>
                  <a:schemeClr val="tx1"/>
                </a:solidFill>
                <a:ea typeface="宋体" panose="02010600030101010101" pitchFamily="2" charset="-122"/>
              </a:rPr>
              <a:t>无损性分解)</a:t>
            </a:r>
            <a:endParaRPr lang="zh-CN" altLang="en-US" sz="3000" dirty="0">
              <a:solidFill>
                <a:schemeClr val="tx1"/>
              </a:solidFill>
              <a:ea typeface="宋体" panose="02010600030101010101" pitchFamily="2" charset="-122"/>
            </a:endParaRPr>
          </a:p>
          <a:p>
            <a:pPr marL="2286000" lvl="4" indent="-457200">
              <a:lnSpc>
                <a:spcPct val="110000"/>
              </a:lnSpc>
              <a:buNone/>
            </a:pPr>
            <a:r>
              <a:rPr lang="en-US" altLang="x-none" sz="3000" dirty="0">
                <a:ea typeface="宋体" panose="02010600030101010101" pitchFamily="2" charset="-122"/>
              </a:rPr>
              <a:t>lossless-join decomposition</a:t>
            </a:r>
            <a:endParaRPr lang="en-US" altLang="x-none" sz="3000" dirty="0">
              <a:ea typeface="宋体" panose="02010600030101010101" pitchFamily="2" charset="-122"/>
            </a:endParaRPr>
          </a:p>
          <a:p>
            <a:pPr marL="2286000" lvl="4" indent="-457200">
              <a:lnSpc>
                <a:spcPct val="110000"/>
              </a:lnSpc>
              <a:buNone/>
            </a:pPr>
            <a:endParaRPr lang="en-US" altLang="x-none" sz="1000" dirty="0">
              <a:ea typeface="宋体" panose="02010600030101010101" pitchFamily="2" charset="-122"/>
            </a:endParaRPr>
          </a:p>
          <a:p>
            <a:pPr marL="457200" lvl="0" indent="-457200">
              <a:lnSpc>
                <a:spcPct val="110000"/>
              </a:lnSpc>
              <a:buNone/>
            </a:pPr>
            <a:r>
              <a:rPr lang="en-US" altLang="x-none" sz="3000" dirty="0">
                <a:ea typeface="宋体" panose="02010600030101010101" pitchFamily="2" charset="-122"/>
              </a:rPr>
              <a:t>		</a:t>
            </a:r>
            <a:r>
              <a:rPr lang="en-US" altLang="x-none" sz="3000" dirty="0">
                <a:solidFill>
                  <a:schemeClr val="accent2"/>
                </a:solidFill>
                <a:ea typeface="宋体" panose="02010600030101010101" pitchFamily="2" charset="-122"/>
              </a:rPr>
              <a:t>For any table T with an associated set of functional dependencies F,</a:t>
            </a:r>
            <a:r>
              <a:rPr lang="en-US" altLang="x-none" sz="3000" dirty="0">
                <a:solidFill>
                  <a:schemeClr val="accent1"/>
                </a:solidFill>
                <a:ea typeface="宋体" panose="02010600030101010101" pitchFamily="2" charset="-122"/>
              </a:rPr>
              <a:t> </a:t>
            </a:r>
            <a:r>
              <a:rPr lang="en-US" altLang="x-none" sz="3000" i="1" dirty="0">
                <a:ea typeface="宋体" panose="02010600030101010101" pitchFamily="2" charset="-122"/>
              </a:rPr>
              <a:t>a decomposition</a:t>
            </a:r>
            <a:r>
              <a:rPr lang="en-US" altLang="x-none" sz="3000" dirty="0">
                <a:solidFill>
                  <a:schemeClr val="accent1"/>
                </a:solidFill>
                <a:ea typeface="宋体" panose="02010600030101010101" pitchFamily="2" charset="-122"/>
              </a:rPr>
              <a:t> </a:t>
            </a:r>
            <a:r>
              <a:rPr lang="en-US" altLang="x-none" sz="3000" dirty="0">
                <a:solidFill>
                  <a:schemeClr val="accent2"/>
                </a:solidFill>
                <a:ea typeface="宋体" panose="02010600030101010101" pitchFamily="2" charset="-122"/>
              </a:rPr>
              <a:t>of T into k tables is a set of tables {T</a:t>
            </a:r>
            <a:r>
              <a:rPr lang="en-US" altLang="x-none" sz="3000" baseline="-25000" dirty="0">
                <a:solidFill>
                  <a:schemeClr val="accent2"/>
                </a:solidFill>
                <a:ea typeface="宋体" panose="02010600030101010101" pitchFamily="2" charset="-122"/>
              </a:rPr>
              <a:t>1</a:t>
            </a:r>
            <a:r>
              <a:rPr lang="en-US" altLang="x-none" sz="3000" dirty="0">
                <a:solidFill>
                  <a:schemeClr val="accent2"/>
                </a:solidFill>
                <a:ea typeface="宋体" panose="02010600030101010101" pitchFamily="2" charset="-122"/>
              </a:rPr>
              <a:t>, T</a:t>
            </a:r>
            <a:r>
              <a:rPr lang="en-US" altLang="x-none" sz="3000" baseline="-25000" dirty="0">
                <a:solidFill>
                  <a:schemeClr val="accent2"/>
                </a:solidFill>
                <a:ea typeface="宋体" panose="02010600030101010101" pitchFamily="2" charset="-122"/>
              </a:rPr>
              <a:t>2</a:t>
            </a:r>
            <a:r>
              <a:rPr lang="en-US" altLang="x-none" sz="3000" dirty="0">
                <a:solidFill>
                  <a:schemeClr val="accent2"/>
                </a:solidFill>
                <a:ea typeface="宋体" panose="02010600030101010101" pitchFamily="2" charset="-122"/>
              </a:rPr>
              <a:t>, ..., T</a:t>
            </a:r>
            <a:r>
              <a:rPr lang="en-US" altLang="x-none" sz="3000" baseline="-25000" dirty="0">
                <a:solidFill>
                  <a:schemeClr val="accent2"/>
                </a:solidFill>
                <a:ea typeface="宋体" panose="02010600030101010101" pitchFamily="2" charset="-122"/>
              </a:rPr>
              <a:t>k</a:t>
            </a:r>
            <a:r>
              <a:rPr lang="en-US" altLang="x-none" sz="3000" dirty="0">
                <a:solidFill>
                  <a:schemeClr val="accent2"/>
                </a:solidFill>
                <a:ea typeface="宋体" panose="02010600030101010101" pitchFamily="2" charset="-122"/>
              </a:rPr>
              <a:t>}, with two properties:</a:t>
            </a:r>
            <a:endParaRPr lang="en-US" altLang="x-none" sz="3000" dirty="0">
              <a:solidFill>
                <a:schemeClr val="accent2"/>
              </a:solidFill>
              <a:ea typeface="宋体" panose="02010600030101010101" pitchFamily="2" charset="-122"/>
            </a:endParaRPr>
          </a:p>
          <a:p>
            <a:pPr marL="457200" lvl="0" indent="-457200">
              <a:lnSpc>
                <a:spcPct val="110000"/>
              </a:lnSpc>
              <a:buAutoNum type="arabicParenR"/>
            </a:pPr>
            <a:r>
              <a:rPr lang="en-US" altLang="x-none" sz="3000" dirty="0">
                <a:solidFill>
                  <a:schemeClr val="tx1"/>
                </a:solidFill>
                <a:ea typeface="宋体" panose="02010600030101010101" pitchFamily="2" charset="-122"/>
              </a:rPr>
              <a:t>for every table T</a:t>
            </a:r>
            <a:r>
              <a:rPr lang="en-US" altLang="x-none" sz="3000" baseline="-25000" dirty="0">
                <a:solidFill>
                  <a:schemeClr val="tx1"/>
                </a:solidFill>
                <a:ea typeface="宋体" panose="02010600030101010101" pitchFamily="2" charset="-122"/>
              </a:rPr>
              <a:t>i</a:t>
            </a:r>
            <a:r>
              <a:rPr lang="en-US" altLang="x-none" sz="3000" dirty="0">
                <a:solidFill>
                  <a:schemeClr val="tx1"/>
                </a:solidFill>
                <a:ea typeface="宋体" panose="02010600030101010101" pitchFamily="2" charset="-122"/>
              </a:rPr>
              <a:t> in the set, </a:t>
            </a:r>
            <a:r>
              <a:rPr lang="en-US" altLang="x-none" sz="3000" u="sng" dirty="0">
                <a:solidFill>
                  <a:schemeClr val="tx1"/>
                </a:solidFill>
                <a:ea typeface="宋体" panose="02010600030101010101" pitchFamily="2" charset="-122"/>
              </a:rPr>
              <a:t>Head(T</a:t>
            </a:r>
            <a:r>
              <a:rPr lang="en-US" altLang="x-none" sz="3000" u="sng" baseline="-25000" dirty="0">
                <a:solidFill>
                  <a:schemeClr val="tx1"/>
                </a:solidFill>
                <a:ea typeface="宋体" panose="02010600030101010101" pitchFamily="2" charset="-122"/>
              </a:rPr>
              <a:t>i</a:t>
            </a:r>
            <a:r>
              <a:rPr lang="en-US" altLang="x-none" sz="3000" u="sng" dirty="0">
                <a:solidFill>
                  <a:schemeClr val="tx1"/>
                </a:solidFill>
                <a:ea typeface="宋体" panose="02010600030101010101" pitchFamily="2" charset="-122"/>
              </a:rPr>
              <a:t>)</a:t>
            </a:r>
            <a:r>
              <a:rPr lang="en-US" altLang="x-none" sz="3000" dirty="0">
                <a:solidFill>
                  <a:schemeClr val="tx1"/>
                </a:solidFill>
                <a:ea typeface="宋体" panose="02010600030101010101" pitchFamily="2" charset="-122"/>
              </a:rPr>
              <a:t> is a proper subset of </a:t>
            </a:r>
            <a:r>
              <a:rPr lang="en-US" altLang="x-none" sz="3000" u="sng" dirty="0">
                <a:solidFill>
                  <a:schemeClr val="tx1"/>
                </a:solidFill>
                <a:ea typeface="宋体" panose="02010600030101010101" pitchFamily="2" charset="-122"/>
              </a:rPr>
              <a:t>Head(T);</a:t>
            </a:r>
            <a:endParaRPr lang="en-US" altLang="x-none" sz="3000" u="sng" dirty="0">
              <a:solidFill>
                <a:schemeClr val="tx1"/>
              </a:solidFill>
              <a:ea typeface="宋体" panose="02010600030101010101" pitchFamily="2" charset="-122"/>
            </a:endParaRPr>
          </a:p>
          <a:p>
            <a:pPr marL="457200" lvl="0" indent="-457200">
              <a:lnSpc>
                <a:spcPct val="110000"/>
              </a:lnSpc>
              <a:buAutoNum type="arabicParenR"/>
            </a:pPr>
            <a:r>
              <a:rPr lang="en-US" altLang="x-none" sz="3000" dirty="0">
                <a:solidFill>
                  <a:schemeClr val="tx1"/>
                </a:solidFill>
                <a:ea typeface="宋体" panose="02010600030101010101" pitchFamily="2" charset="-122"/>
              </a:rPr>
              <a:t>Head(T) = Head(T</a:t>
            </a:r>
            <a:r>
              <a:rPr lang="en-US" altLang="x-none" sz="3000" baseline="-25000" dirty="0">
                <a:solidFill>
                  <a:schemeClr val="tx1"/>
                </a:solidFill>
                <a:ea typeface="宋体" panose="02010600030101010101" pitchFamily="2" charset="-122"/>
              </a:rPr>
              <a:t>1</a:t>
            </a:r>
            <a:r>
              <a:rPr lang="en-US" altLang="x-none" sz="3000" dirty="0">
                <a:solidFill>
                  <a:schemeClr val="tx1"/>
                </a:solidFill>
                <a:ea typeface="宋体" panose="02010600030101010101" pitchFamily="2" charset="-122"/>
              </a:rPr>
              <a:t>)</a:t>
            </a:r>
            <a:r>
              <a:rPr lang="en-US" altLang="x-none" sz="3000" dirty="0">
                <a:solidFill>
                  <a:schemeClr val="tx1"/>
                </a:solidFill>
                <a:ea typeface="宋体" panose="02010600030101010101" pitchFamily="2" charset="-122"/>
                <a:sym typeface="Symbol" panose="05050102010706020507" pitchFamily="2" charset="2"/>
              </a:rPr>
              <a:t></a:t>
            </a:r>
            <a:r>
              <a:rPr lang="en-US" altLang="x-none" sz="3000" dirty="0">
                <a:solidFill>
                  <a:schemeClr val="tx1"/>
                </a:solidFill>
                <a:ea typeface="宋体" panose="02010600030101010101" pitchFamily="2" charset="-122"/>
              </a:rPr>
              <a:t>Head(T</a:t>
            </a:r>
            <a:r>
              <a:rPr lang="en-US" altLang="x-none" sz="3000" baseline="-25000" dirty="0">
                <a:solidFill>
                  <a:schemeClr val="tx1"/>
                </a:solidFill>
                <a:ea typeface="宋体" panose="02010600030101010101" pitchFamily="2" charset="-122"/>
              </a:rPr>
              <a:t>2</a:t>
            </a:r>
            <a:r>
              <a:rPr lang="en-US" altLang="x-none" sz="3000" dirty="0">
                <a:solidFill>
                  <a:schemeClr val="tx1"/>
                </a:solidFill>
                <a:ea typeface="宋体" panose="02010600030101010101" pitchFamily="2" charset="-122"/>
              </a:rPr>
              <a:t>)</a:t>
            </a:r>
            <a:r>
              <a:rPr lang="en-US" altLang="x-none" sz="3000" dirty="0">
                <a:solidFill>
                  <a:schemeClr val="tx1"/>
                </a:solidFill>
                <a:ea typeface="宋体" panose="02010600030101010101" pitchFamily="2" charset="-122"/>
                <a:sym typeface="Symbol" panose="05050102010706020507" pitchFamily="2" charset="2"/>
              </a:rPr>
              <a:t></a:t>
            </a:r>
            <a:r>
              <a:rPr lang="en-US" altLang="x-none" sz="3000" dirty="0">
                <a:solidFill>
                  <a:schemeClr val="tx1"/>
                </a:solidFill>
                <a:ea typeface="宋体" panose="02010600030101010101" pitchFamily="2" charset="-122"/>
              </a:rPr>
              <a:t>......</a:t>
            </a:r>
            <a:r>
              <a:rPr lang="en-US" altLang="x-none" sz="3000" dirty="0">
                <a:solidFill>
                  <a:schemeClr val="tx1"/>
                </a:solidFill>
                <a:ea typeface="宋体" panose="02010600030101010101" pitchFamily="2" charset="-122"/>
                <a:sym typeface="Symbol" panose="05050102010706020507" pitchFamily="2" charset="2"/>
              </a:rPr>
              <a:t></a:t>
            </a:r>
            <a:r>
              <a:rPr lang="en-US" altLang="x-none" sz="3000" dirty="0">
                <a:solidFill>
                  <a:schemeClr val="tx1"/>
                </a:solidFill>
                <a:ea typeface="宋体" panose="02010600030101010101" pitchFamily="2" charset="-122"/>
              </a:rPr>
              <a:t>Head(T</a:t>
            </a:r>
            <a:r>
              <a:rPr lang="en-US" altLang="x-none" sz="3000" baseline="-25000" dirty="0">
                <a:solidFill>
                  <a:schemeClr val="tx1"/>
                </a:solidFill>
                <a:ea typeface="宋体" panose="02010600030101010101" pitchFamily="2" charset="-122"/>
              </a:rPr>
              <a:t>k</a:t>
            </a:r>
            <a:r>
              <a:rPr lang="en-US" altLang="x-none" sz="3000" dirty="0">
                <a:solidFill>
                  <a:schemeClr val="tx1"/>
                </a:solidFill>
                <a:ea typeface="宋体" panose="02010600030101010101" pitchFamily="2" charset="-122"/>
              </a:rPr>
              <a:t>)</a:t>
            </a:r>
            <a:endParaRPr lang="en-US" altLang="x-none" sz="3000" dirty="0">
              <a:solidFill>
                <a:schemeClr val="tx1"/>
              </a:solidFill>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053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053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0532"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50533" name="Rectangle 3"/>
          <p:cNvSpPr>
            <a:spLocks noGrp="1"/>
          </p:cNvSpPr>
          <p:nvPr>
            <p:ph type="body"/>
          </p:nvPr>
        </p:nvSpPr>
        <p:spPr>
          <a:xfrm>
            <a:off x="228600" y="774700"/>
            <a:ext cx="8686800" cy="2362200"/>
          </a:xfrm>
        </p:spPr>
        <p:txBody>
          <a:bodyPr wrap="square" anchor="t"/>
          <a:p>
            <a:pPr lvl="0" eaLnBrk="1" hangingPunct="1"/>
            <a:r>
              <a:rPr lang="en-US" altLang="x-none" sz="3000" dirty="0">
                <a:ea typeface="宋体" panose="02010600030101010101" pitchFamily="2" charset="-122"/>
              </a:rPr>
              <a:t>Def. 6.7.1 (cont.)</a:t>
            </a:r>
            <a:endParaRPr lang="en-US" altLang="x-none" sz="3000" dirty="0">
              <a:ea typeface="宋体" panose="02010600030101010101" pitchFamily="2" charset="-122"/>
            </a:endParaRPr>
          </a:p>
          <a:p>
            <a:pPr lvl="1" indent="-285750" eaLnBrk="1" hangingPunct="1"/>
            <a:r>
              <a:rPr lang="en-US" altLang="x-none" sz="3000" dirty="0">
                <a:ea typeface="宋体" panose="02010600030101010101" pitchFamily="2" charset="-122"/>
              </a:rPr>
              <a:t>Given any specific content of T, the rows of T are projected onto the columns of each T</a:t>
            </a:r>
            <a:r>
              <a:rPr lang="en-US" altLang="x-none" sz="3000" baseline="-25000" dirty="0">
                <a:ea typeface="宋体" panose="02010600030101010101" pitchFamily="2" charset="-122"/>
              </a:rPr>
              <a:t>i</a:t>
            </a:r>
            <a:r>
              <a:rPr lang="en-US" altLang="x-none" sz="3000" dirty="0">
                <a:ea typeface="宋体" panose="02010600030101010101" pitchFamily="2" charset="-122"/>
              </a:rPr>
              <a:t> as a result of the decomposition. </a:t>
            </a:r>
            <a:endParaRPr lang="en-US" altLang="x-none" sz="3000" dirty="0">
              <a:ea typeface="宋体" panose="02010600030101010101" pitchFamily="2" charset="-122"/>
            </a:endParaRPr>
          </a:p>
        </p:txBody>
      </p:sp>
      <p:sp>
        <p:nvSpPr>
          <p:cNvPr id="150535" name="Rectangle 5"/>
          <p:cNvSpPr/>
          <p:nvPr/>
        </p:nvSpPr>
        <p:spPr>
          <a:xfrm>
            <a:off x="228600" y="3068638"/>
            <a:ext cx="8686800" cy="3098800"/>
          </a:xfrm>
          <a:prstGeom prst="rect">
            <a:avLst/>
          </a:prstGeom>
          <a:noFill/>
          <a:ln w="9525">
            <a:noFill/>
          </a:ln>
        </p:spPr>
        <p:txBody>
          <a:bodyPr anchor="t"/>
          <a:p>
            <a:pPr marL="742950" lvl="1" indent="-285750">
              <a:spcBef>
                <a:spcPct val="20000"/>
              </a:spcBef>
              <a:buClr>
                <a:srgbClr val="996633"/>
              </a:buClr>
              <a:buFont typeface="Wingdings" panose="05000000000000000000" pitchFamily="2" charset="2"/>
              <a:buChar char="Ø"/>
            </a:pPr>
            <a:r>
              <a:rPr lang="en-US" altLang="x-none" sz="3000" b="1" dirty="0">
                <a:solidFill>
                  <a:schemeClr val="accent2"/>
                </a:solidFill>
                <a:latin typeface="Arial" panose="020B0604020202020204" pitchFamily="34" charset="0"/>
                <a:ea typeface="宋体" panose="02010600030101010101" pitchFamily="2" charset="-122"/>
              </a:rPr>
              <a:t>A decomposition of a table T with an associated set F of FDs is said to be </a:t>
            </a:r>
            <a:r>
              <a:rPr lang="en-US" altLang="x-none" sz="3000" b="1" i="1" dirty="0">
                <a:solidFill>
                  <a:srgbClr val="FF0000"/>
                </a:solidFill>
                <a:latin typeface="Arial" panose="020B0604020202020204" pitchFamily="34" charset="0"/>
                <a:ea typeface="宋体" panose="02010600030101010101" pitchFamily="2" charset="-122"/>
              </a:rPr>
              <a:t>a</a:t>
            </a:r>
            <a:r>
              <a:rPr lang="en-US" altLang="x-none" sz="3000" b="1" i="1" dirty="0">
                <a:solidFill>
                  <a:srgbClr val="FF0066"/>
                </a:solidFill>
                <a:latin typeface="Arial" panose="020B0604020202020204" pitchFamily="34" charset="0"/>
                <a:ea typeface="宋体" panose="02010600030101010101" pitchFamily="2" charset="-122"/>
              </a:rPr>
              <a:t> </a:t>
            </a:r>
            <a:r>
              <a:rPr lang="en-US" altLang="x-none" sz="3000" b="1" i="1" dirty="0">
                <a:solidFill>
                  <a:srgbClr val="FF0000"/>
                </a:solidFill>
                <a:latin typeface="Arial" panose="020B0604020202020204" pitchFamily="34" charset="0"/>
                <a:ea typeface="宋体" panose="02010600030101010101" pitchFamily="2" charset="-122"/>
              </a:rPr>
              <a:t>lossless decomposition</a:t>
            </a:r>
            <a:r>
              <a:rPr lang="en-US" altLang="x-none" sz="3000" b="1" dirty="0">
                <a:solidFill>
                  <a:schemeClr val="accent2"/>
                </a:solidFill>
                <a:latin typeface="Arial" panose="020B0604020202020204" pitchFamily="34" charset="0"/>
                <a:ea typeface="宋体" panose="02010600030101010101" pitchFamily="2" charset="-122"/>
              </a:rPr>
              <a:t> if, for any possible future content of T, the FDs in F guarantee that the following relationship will hold:</a:t>
            </a:r>
            <a:r>
              <a:rPr lang="zh-CN" altLang="en-US" sz="3000" b="1" dirty="0">
                <a:solidFill>
                  <a:schemeClr val="accent2"/>
                </a:solidFill>
                <a:latin typeface="Arial" panose="020B0604020202020204" pitchFamily="34" charset="0"/>
                <a:ea typeface="宋体" panose="02010600030101010101" pitchFamily="2" charset="-122"/>
              </a:rPr>
              <a:t>  </a:t>
            </a:r>
            <a:r>
              <a:rPr lang="en-US" altLang="x-none" sz="3000" b="1" dirty="0">
                <a:solidFill>
                  <a:srgbClr val="FF0000"/>
                </a:solidFill>
                <a:latin typeface="Arial" panose="020B0604020202020204" pitchFamily="34" charset="0"/>
                <a:ea typeface="宋体" panose="02010600030101010101" pitchFamily="2" charset="-122"/>
              </a:rPr>
              <a:t>T  </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solidFill>
                  <a:srgbClr val="FF0000"/>
                </a:solidFill>
                <a:latin typeface="Arial" panose="020B0604020202020204" pitchFamily="34" charset="0"/>
                <a:ea typeface="宋体" panose="02010600030101010101" pitchFamily="2" charset="-122"/>
              </a:rPr>
              <a:t>  T</a:t>
            </a:r>
            <a:r>
              <a:rPr lang="en-US" altLang="x-none" sz="3000" b="1" baseline="-25000" dirty="0">
                <a:solidFill>
                  <a:srgbClr val="FF0000"/>
                </a:solidFill>
                <a:latin typeface="Arial" panose="020B0604020202020204" pitchFamily="34" charset="0"/>
                <a:ea typeface="宋体" panose="02010600030101010101" pitchFamily="2" charset="-122"/>
              </a:rPr>
              <a:t>1</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sym typeface="Symbol" panose="05050102010706020507" pitchFamily="2" charset="2"/>
              </a:rPr>
              <a:t>join</a:t>
            </a:r>
            <a:r>
              <a:rPr lang="en-US" altLang="x-none" sz="3000" b="1" dirty="0">
                <a:solidFill>
                  <a:srgbClr val="FF0000"/>
                </a:solidFill>
                <a:latin typeface="Arial" panose="020B0604020202020204" pitchFamily="34" charset="0"/>
                <a:ea typeface="宋体" panose="02010600030101010101" pitchFamily="2" charset="-122"/>
              </a:rPr>
              <a:t> T</a:t>
            </a:r>
            <a:r>
              <a:rPr lang="en-US" altLang="x-none" sz="3000" b="1" baseline="-25000" dirty="0">
                <a:solidFill>
                  <a:srgbClr val="FF0000"/>
                </a:solidFill>
                <a:latin typeface="Arial" panose="020B0604020202020204" pitchFamily="34" charset="0"/>
                <a:ea typeface="宋体" panose="02010600030101010101" pitchFamily="2" charset="-122"/>
              </a:rPr>
              <a:t>2</a:t>
            </a:r>
            <a:r>
              <a:rPr lang="en-US" altLang="x-none" sz="3000" b="1" dirty="0">
                <a:solidFill>
                  <a:srgbClr val="FF0000"/>
                </a:solidFill>
                <a:latin typeface="Arial" panose="020B0604020202020204" pitchFamily="34" charset="0"/>
                <a:ea typeface="宋体" panose="02010600030101010101" pitchFamily="2" charset="-122"/>
              </a:rPr>
              <a:t> </a:t>
            </a:r>
            <a:r>
              <a:rPr lang="zh-CN" altLang="en-US" sz="3000" b="1" dirty="0">
                <a:solidFill>
                  <a:srgbClr val="FF0000"/>
                </a:solidFill>
                <a:latin typeface="Arial" panose="020B0604020202020204" pitchFamily="34" charset="0"/>
                <a:ea typeface="宋体" panose="02010600030101010101" pitchFamily="2" charset="-122"/>
                <a:sym typeface="Symbol" panose="05050102010706020507" pitchFamily="2" charset="2"/>
              </a:rPr>
              <a:t>join</a:t>
            </a:r>
            <a:r>
              <a:rPr lang="en-US" altLang="x-none" sz="3000" b="1" dirty="0">
                <a:solidFill>
                  <a:srgbClr val="FF0000"/>
                </a:solidFill>
                <a:latin typeface="Arial" panose="020B0604020202020204" pitchFamily="34" charset="0"/>
                <a:ea typeface="宋体" panose="02010600030101010101" pitchFamily="2" charset="-122"/>
              </a:rPr>
              <a:t> ... </a:t>
            </a:r>
            <a:r>
              <a:rPr lang="zh-CN" altLang="en-US" sz="3000" b="1" dirty="0">
                <a:solidFill>
                  <a:srgbClr val="FF0000"/>
                </a:solidFill>
                <a:latin typeface="Arial" panose="020B0604020202020204" pitchFamily="34" charset="0"/>
                <a:ea typeface="宋体" panose="02010600030101010101" pitchFamily="2" charset="-122"/>
                <a:sym typeface="Symbol" panose="05050102010706020507" pitchFamily="2" charset="2"/>
              </a:rPr>
              <a:t>join</a:t>
            </a:r>
            <a:r>
              <a:rPr lang="en-US" altLang="x-none" sz="3000" b="1" dirty="0">
                <a:solidFill>
                  <a:srgbClr val="FF0000"/>
                </a:solidFill>
                <a:latin typeface="Arial" panose="020B0604020202020204" pitchFamily="34" charset="0"/>
                <a:ea typeface="宋体" panose="02010600030101010101" pitchFamily="2" charset="-122"/>
              </a:rPr>
              <a:t> T</a:t>
            </a:r>
            <a:r>
              <a:rPr lang="en-US" altLang="x-none" sz="3000" b="1" baseline="-25000" dirty="0">
                <a:solidFill>
                  <a:srgbClr val="FF0000"/>
                </a:solidFill>
                <a:latin typeface="Arial" panose="020B0604020202020204" pitchFamily="34" charset="0"/>
                <a:ea typeface="宋体" panose="02010600030101010101" pitchFamily="2" charset="-122"/>
              </a:rPr>
              <a:t>k</a:t>
            </a:r>
            <a:endParaRPr lang="zh-CN" altLang="en-US"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5"/>
                                        </p:tgtEl>
                                        <p:attrNameLst>
                                          <p:attrName>style.visibility</p:attrName>
                                        </p:attrNameLst>
                                      </p:cBhvr>
                                      <p:to>
                                        <p:strVal val="visible"/>
                                      </p:to>
                                    </p:set>
                                    <p:animEffect transition="in" filter="blinds(horizontal)">
                                      <p:cBhvr>
                                        <p:cTn id="7" dur="500"/>
                                        <p:tgtEl>
                                          <p:spTgt spid="150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155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155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1556"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51557" name="Rectangle 3"/>
          <p:cNvSpPr>
            <a:spLocks noGrp="1"/>
          </p:cNvSpPr>
          <p:nvPr>
            <p:ph type="body"/>
          </p:nvPr>
        </p:nvSpPr>
        <p:spPr>
          <a:xfrm>
            <a:off x="228600" y="990600"/>
            <a:ext cx="8686800" cy="5257800"/>
          </a:xfrm>
        </p:spPr>
        <p:txBody>
          <a:bodyPr wrap="square" anchor="t"/>
          <a:p>
            <a:pPr lvl="0" eaLnBrk="1" hangingPunct="1">
              <a:buClr>
                <a:schemeClr val="accent2"/>
              </a:buClr>
            </a:pPr>
            <a:r>
              <a:rPr lang="en-US" altLang="x-none" sz="3000" dirty="0">
                <a:solidFill>
                  <a:srgbClr val="FF0066"/>
                </a:solidFill>
                <a:ea typeface="宋体" panose="02010600030101010101" pitchFamily="2" charset="-122"/>
              </a:rPr>
              <a:t>Lossy Decomposition</a:t>
            </a:r>
            <a:endParaRPr lang="en-US" altLang="x-none" sz="3000" dirty="0">
              <a:solidFill>
                <a:srgbClr val="FF0066"/>
              </a:solidFill>
              <a:ea typeface="宋体" panose="02010600030101010101" pitchFamily="2" charset="-122"/>
            </a:endParaRPr>
          </a:p>
          <a:p>
            <a:pPr lvl="1" indent="-285750" eaLnBrk="1" hangingPunct="1">
              <a:buClr>
                <a:schemeClr val="accent2"/>
              </a:buClr>
            </a:pPr>
            <a:r>
              <a:rPr lang="en-US" altLang="x-none" sz="3000" dirty="0">
                <a:ea typeface="宋体" panose="02010600030101010101" pitchFamily="2" charset="-122"/>
              </a:rPr>
              <a:t>a decomposition of T is {T</a:t>
            </a:r>
            <a:r>
              <a:rPr lang="en-US" altLang="x-none" sz="3000" baseline="-25000" dirty="0">
                <a:ea typeface="宋体" panose="02010600030101010101" pitchFamily="2" charset="-122"/>
              </a:rPr>
              <a:t>1</a:t>
            </a:r>
            <a:r>
              <a:rPr lang="en-US" altLang="x-none" sz="3000" dirty="0">
                <a:ea typeface="宋体" panose="02010600030101010101" pitchFamily="2" charset="-122"/>
              </a:rPr>
              <a:t>, T</a:t>
            </a:r>
            <a:r>
              <a:rPr lang="en-US" altLang="x-none" sz="3000" baseline="-25000" dirty="0">
                <a:ea typeface="宋体" panose="02010600030101010101" pitchFamily="2" charset="-122"/>
              </a:rPr>
              <a:t>2</a:t>
            </a:r>
            <a:r>
              <a:rPr lang="en-US" altLang="x-none" sz="3000" dirty="0">
                <a:ea typeface="宋体" panose="02010600030101010101" pitchFamily="2" charset="-122"/>
              </a:rPr>
              <a:t>, ..., T</a:t>
            </a:r>
            <a:r>
              <a:rPr lang="en-US" altLang="x-none" sz="3000" baseline="-25000" dirty="0">
                <a:ea typeface="宋体" panose="02010600030101010101" pitchFamily="2" charset="-122"/>
              </a:rPr>
              <a:t>k</a:t>
            </a:r>
            <a:r>
              <a:rPr lang="en-US" altLang="x-none" sz="3000" dirty="0">
                <a:ea typeface="宋体" panose="02010600030101010101" pitchFamily="2" charset="-122"/>
              </a:rPr>
              <a:t>}</a:t>
            </a:r>
            <a:endParaRPr lang="en-US" altLang="x-none" sz="3000" dirty="0">
              <a:ea typeface="宋体" panose="02010600030101010101" pitchFamily="2" charset="-122"/>
            </a:endParaRPr>
          </a:p>
          <a:p>
            <a:pPr lvl="1" indent="-285750" eaLnBrk="1" hangingPunct="1">
              <a:buClr>
                <a:schemeClr val="accent2"/>
              </a:buClr>
            </a:pPr>
            <a:endParaRPr lang="en-US" altLang="x-none" sz="3000" dirty="0">
              <a:ea typeface="宋体" panose="02010600030101010101" pitchFamily="2" charset="-122"/>
            </a:endParaRPr>
          </a:p>
          <a:p>
            <a:pPr lvl="1" indent="-285750" eaLnBrk="1" hangingPunct="1">
              <a:buClr>
                <a:schemeClr val="accent2"/>
              </a:buClr>
            </a:pPr>
            <a:r>
              <a:rPr lang="en-US" altLang="x-none" sz="3000" dirty="0">
                <a:ea typeface="宋体" panose="02010600030101010101" pitchFamily="2" charset="-122"/>
              </a:rPr>
              <a:t>We join the tables of the decomposition, we might get back other rows that were not originally present, so</a:t>
            </a:r>
            <a:endParaRPr lang="en-US" altLang="x-none" sz="3000" dirty="0">
              <a:ea typeface="宋体" panose="02010600030101010101" pitchFamily="2" charset="-122"/>
            </a:endParaRPr>
          </a:p>
          <a:p>
            <a:pPr lvl="4" indent="-228600" eaLnBrk="1" hangingPunct="1">
              <a:buClrTx/>
              <a:buNone/>
            </a:pPr>
            <a:r>
              <a:rPr lang="en-US" altLang="x-none" sz="3000" dirty="0">
                <a:ea typeface="宋体" panose="02010600030101010101" pitchFamily="2" charset="-122"/>
              </a:rPr>
              <a:t>T  </a:t>
            </a:r>
            <a:r>
              <a:rPr lang="en-US" altLang="x-none" sz="3000" dirty="0">
                <a:ea typeface="宋体" panose="02010600030101010101" pitchFamily="2" charset="-122"/>
                <a:sym typeface="Symbol" panose="05050102010706020507" pitchFamily="2" charset="2"/>
              </a:rPr>
              <a:t></a:t>
            </a:r>
            <a:r>
              <a:rPr lang="en-US" altLang="x-none" sz="3000" dirty="0">
                <a:ea typeface="宋体" panose="02010600030101010101" pitchFamily="2" charset="-122"/>
              </a:rPr>
              <a:t>  T</a:t>
            </a:r>
            <a:r>
              <a:rPr lang="en-US" altLang="x-none" sz="3000" baseline="-25000" dirty="0">
                <a:ea typeface="宋体" panose="02010600030101010101" pitchFamily="2" charset="-122"/>
              </a:rPr>
              <a:t>1</a:t>
            </a:r>
            <a:r>
              <a:rPr lang="en-US" altLang="x-none" sz="3000" dirty="0">
                <a:ea typeface="宋体" panose="02010600030101010101" pitchFamily="2" charset="-122"/>
              </a:rPr>
              <a:t> </a:t>
            </a:r>
            <a:r>
              <a:rPr lang="zh-CN" altLang="en-US" sz="3000" dirty="0">
                <a:ea typeface="宋体" panose="02010600030101010101" pitchFamily="2" charset="-122"/>
                <a:sym typeface="Symbol" panose="05050102010706020507" pitchFamily="2" charset="2"/>
              </a:rPr>
              <a:t>join</a:t>
            </a:r>
            <a:r>
              <a:rPr lang="en-US" altLang="x-none" sz="3000" dirty="0">
                <a:ea typeface="宋体" panose="02010600030101010101" pitchFamily="2" charset="-122"/>
              </a:rPr>
              <a:t> T</a:t>
            </a:r>
            <a:r>
              <a:rPr lang="en-US" altLang="x-none" sz="3000" baseline="-25000" dirty="0">
                <a:ea typeface="宋体" panose="02010600030101010101" pitchFamily="2" charset="-122"/>
              </a:rPr>
              <a:t>2</a:t>
            </a:r>
            <a:r>
              <a:rPr lang="en-US" altLang="x-none" sz="3000" dirty="0">
                <a:ea typeface="宋体" panose="02010600030101010101" pitchFamily="2" charset="-122"/>
              </a:rPr>
              <a:t> </a:t>
            </a:r>
            <a:r>
              <a:rPr lang="zh-CN" altLang="en-US" sz="3000" dirty="0">
                <a:ea typeface="宋体" panose="02010600030101010101" pitchFamily="2" charset="-122"/>
                <a:sym typeface="Symbol" panose="05050102010706020507" pitchFamily="2" charset="2"/>
              </a:rPr>
              <a:t>join</a:t>
            </a:r>
            <a:r>
              <a:rPr lang="en-US" altLang="x-none" sz="3000" dirty="0">
                <a:ea typeface="宋体" panose="02010600030101010101" pitchFamily="2" charset="-122"/>
              </a:rPr>
              <a:t> ... </a:t>
            </a:r>
            <a:r>
              <a:rPr lang="zh-CN" altLang="en-US" sz="3000" dirty="0">
                <a:ea typeface="宋体" panose="02010600030101010101" pitchFamily="2" charset="-122"/>
                <a:sym typeface="Symbol" panose="05050102010706020507" pitchFamily="2" charset="2"/>
              </a:rPr>
              <a:t>join</a:t>
            </a:r>
            <a:r>
              <a:rPr lang="en-US" altLang="x-none" sz="3000" dirty="0">
                <a:ea typeface="宋体" panose="02010600030101010101" pitchFamily="2" charset="-122"/>
              </a:rPr>
              <a:t> T</a:t>
            </a:r>
            <a:r>
              <a:rPr lang="en-US" altLang="x-none" sz="3000" baseline="-25000" dirty="0">
                <a:ea typeface="宋体" panose="02010600030101010101" pitchFamily="2" charset="-122"/>
              </a:rPr>
              <a:t>k</a:t>
            </a:r>
            <a:endParaRPr lang="en-US" altLang="x-none" sz="3000" baseline="-25000" dirty="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257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257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2580" name="Rectangle 2"/>
          <p:cNvSpPr>
            <a:spLocks noGrp="1"/>
          </p:cNvSpPr>
          <p:nvPr>
            <p:ph type="body"/>
          </p:nvPr>
        </p:nvSpPr>
        <p:spPr>
          <a:xfrm>
            <a:off x="228600" y="115888"/>
            <a:ext cx="8686800" cy="5257800"/>
          </a:xfrm>
        </p:spPr>
        <p:txBody>
          <a:bodyPr wrap="square" anchor="t"/>
          <a:p>
            <a:pPr lvl="0"/>
            <a:r>
              <a:rPr lang="en-US" altLang="x-none" dirty="0">
                <a:ea typeface="宋体" panose="02010600030101010101" pitchFamily="2" charset="-122"/>
              </a:rPr>
              <a:t>Ex 6.7.1 A Lossy Decomposition</a:t>
            </a:r>
            <a:endParaRPr lang="en-US" altLang="x-none" dirty="0">
              <a:ea typeface="宋体" panose="02010600030101010101" pitchFamily="2" charset="-122"/>
            </a:endParaRPr>
          </a:p>
          <a:p>
            <a:pPr lvl="3" indent="-228600">
              <a:buNone/>
            </a:pPr>
            <a:r>
              <a:rPr lang="en-US" altLang="x-none" dirty="0">
                <a:ea typeface="宋体" panose="02010600030101010101" pitchFamily="2" charset="-122"/>
              </a:rPr>
              <a:t>(A Loss-Join Decomposition)</a:t>
            </a:r>
            <a:endParaRPr lang="en-US" altLang="x-none" dirty="0">
              <a:ea typeface="宋体" panose="02010600030101010101" pitchFamily="2" charset="-122"/>
            </a:endParaRPr>
          </a:p>
        </p:txBody>
      </p:sp>
      <p:grpSp>
        <p:nvGrpSpPr>
          <p:cNvPr id="152581" name="组合 152581"/>
          <p:cNvGrpSpPr/>
          <p:nvPr/>
        </p:nvGrpSpPr>
        <p:grpSpPr>
          <a:xfrm>
            <a:off x="1752600" y="1076325"/>
            <a:ext cx="2133600" cy="2446338"/>
            <a:chOff x="0" y="0"/>
            <a:chExt cx="1344" cy="1541"/>
          </a:xfrm>
        </p:grpSpPr>
        <p:sp>
          <p:nvSpPr>
            <p:cNvPr id="152582" name="Rectangle 110"/>
            <p:cNvSpPr/>
            <p:nvPr/>
          </p:nvSpPr>
          <p:spPr>
            <a:xfrm>
              <a:off x="912" y="128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3" name="Rectangle 111"/>
            <p:cNvSpPr/>
            <p:nvPr/>
          </p:nvSpPr>
          <p:spPr>
            <a:xfrm>
              <a:off x="384" y="128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84" name="Rectangle 112"/>
            <p:cNvSpPr/>
            <p:nvPr/>
          </p:nvSpPr>
          <p:spPr>
            <a:xfrm>
              <a:off x="0" y="128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5" name="Rectangle 113"/>
            <p:cNvSpPr/>
            <p:nvPr/>
          </p:nvSpPr>
          <p:spPr>
            <a:xfrm>
              <a:off x="912" y="103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6" name="Rectangle 114"/>
            <p:cNvSpPr/>
            <p:nvPr/>
          </p:nvSpPr>
          <p:spPr>
            <a:xfrm>
              <a:off x="384" y="103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87" name="Rectangle 115"/>
            <p:cNvSpPr/>
            <p:nvPr/>
          </p:nvSpPr>
          <p:spPr>
            <a:xfrm>
              <a:off x="0" y="103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8" name="Rectangle 116"/>
            <p:cNvSpPr/>
            <p:nvPr/>
          </p:nvSpPr>
          <p:spPr>
            <a:xfrm>
              <a:off x="912" y="78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89" name="Rectangle 117"/>
            <p:cNvSpPr/>
            <p:nvPr/>
          </p:nvSpPr>
          <p:spPr>
            <a:xfrm>
              <a:off x="384" y="78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90" name="Rectangle 118"/>
            <p:cNvSpPr/>
            <p:nvPr/>
          </p:nvSpPr>
          <p:spPr>
            <a:xfrm>
              <a:off x="0" y="78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91" name="Rectangle 119"/>
            <p:cNvSpPr/>
            <p:nvPr/>
          </p:nvSpPr>
          <p:spPr>
            <a:xfrm>
              <a:off x="912" y="52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92" name="Rectangle 120"/>
            <p:cNvSpPr/>
            <p:nvPr/>
          </p:nvSpPr>
          <p:spPr>
            <a:xfrm>
              <a:off x="384" y="52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593" name="Rectangle 121"/>
            <p:cNvSpPr/>
            <p:nvPr/>
          </p:nvSpPr>
          <p:spPr>
            <a:xfrm>
              <a:off x="0" y="52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594" name="Rectangle 122"/>
            <p:cNvSpPr/>
            <p:nvPr/>
          </p:nvSpPr>
          <p:spPr>
            <a:xfrm>
              <a:off x="912"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595" name="Rectangle 123"/>
            <p:cNvSpPr/>
            <p:nvPr/>
          </p:nvSpPr>
          <p:spPr>
            <a:xfrm>
              <a:off x="384"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596" name="Rectangle 124"/>
            <p:cNvSpPr/>
            <p:nvPr/>
          </p:nvSpPr>
          <p:spPr>
            <a:xfrm>
              <a:off x="0"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597" name="Line 125"/>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598" name="Line 126"/>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599" name="Line 127"/>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0" name="Line 128"/>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1" name="Line 129"/>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2" name="Line 130"/>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3" name="Line 131"/>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4" name="Line 132"/>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5" name="Line 133"/>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6" name="Line 134"/>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07" name="Text Box 135"/>
            <p:cNvSpPr txBox="1"/>
            <p:nvPr/>
          </p:nvSpPr>
          <p:spPr>
            <a:xfrm>
              <a:off x="48"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52608" name="组合 152608"/>
          <p:cNvGrpSpPr/>
          <p:nvPr/>
        </p:nvGrpSpPr>
        <p:grpSpPr>
          <a:xfrm>
            <a:off x="1143000" y="3590925"/>
            <a:ext cx="3505200" cy="2843213"/>
            <a:chOff x="0" y="0"/>
            <a:chExt cx="2208" cy="1791"/>
          </a:xfrm>
        </p:grpSpPr>
        <p:sp>
          <p:nvSpPr>
            <p:cNvPr id="152609" name="Rectangle 137"/>
            <p:cNvSpPr/>
            <p:nvPr/>
          </p:nvSpPr>
          <p:spPr>
            <a:xfrm>
              <a:off x="384"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0" name="Rectangle 138"/>
            <p:cNvSpPr/>
            <p:nvPr/>
          </p:nvSpPr>
          <p:spPr>
            <a:xfrm>
              <a:off x="0" y="153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1" name="Rectangle 139"/>
            <p:cNvSpPr/>
            <p:nvPr/>
          </p:nvSpPr>
          <p:spPr>
            <a:xfrm>
              <a:off x="384"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2" name="Rectangle 140"/>
            <p:cNvSpPr/>
            <p:nvPr/>
          </p:nvSpPr>
          <p:spPr>
            <a:xfrm>
              <a:off x="0" y="1285"/>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3" name="Rectangle 141"/>
            <p:cNvSpPr/>
            <p:nvPr/>
          </p:nvSpPr>
          <p:spPr>
            <a:xfrm>
              <a:off x="384"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4" name="Rectangle 142"/>
            <p:cNvSpPr/>
            <p:nvPr/>
          </p:nvSpPr>
          <p:spPr>
            <a:xfrm>
              <a:off x="0" y="103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5" name="Rectangle 143"/>
            <p:cNvSpPr/>
            <p:nvPr/>
          </p:nvSpPr>
          <p:spPr>
            <a:xfrm>
              <a:off x="384"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16" name="Rectangle 144"/>
            <p:cNvSpPr/>
            <p:nvPr/>
          </p:nvSpPr>
          <p:spPr>
            <a:xfrm>
              <a:off x="0" y="77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17" name="Rectangle 145"/>
            <p:cNvSpPr/>
            <p:nvPr/>
          </p:nvSpPr>
          <p:spPr>
            <a:xfrm>
              <a:off x="384"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18" name="Rectangle 146"/>
            <p:cNvSpPr/>
            <p:nvPr/>
          </p:nvSpPr>
          <p:spPr>
            <a:xfrm>
              <a:off x="0" y="52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19" name="Line 147"/>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0" name="Line 148"/>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1" name="Line 149"/>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2" name="Line 150"/>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3" name="Line 151"/>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4" name="Line 152"/>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5" name="Line 153"/>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6" name="Line 154"/>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7" name="Line 155"/>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28" name="Text Box 156"/>
            <p:cNvSpPr txBox="1"/>
            <p:nvPr/>
          </p:nvSpPr>
          <p:spPr>
            <a:xfrm>
              <a:off x="48"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52629" name="Rectangle 157"/>
            <p:cNvSpPr/>
            <p:nvPr/>
          </p:nvSpPr>
          <p:spPr>
            <a:xfrm>
              <a:off x="1776" y="153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0" name="Rectangle 158"/>
            <p:cNvSpPr/>
            <p:nvPr/>
          </p:nvSpPr>
          <p:spPr>
            <a:xfrm>
              <a:off x="1248" y="153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1" name="Rectangle 159"/>
            <p:cNvSpPr/>
            <p:nvPr/>
          </p:nvSpPr>
          <p:spPr>
            <a:xfrm>
              <a:off x="1776" y="1285"/>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2" name="Rectangle 160"/>
            <p:cNvSpPr/>
            <p:nvPr/>
          </p:nvSpPr>
          <p:spPr>
            <a:xfrm>
              <a:off x="1248" y="1285"/>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3" name="Rectangle 161"/>
            <p:cNvSpPr/>
            <p:nvPr/>
          </p:nvSpPr>
          <p:spPr>
            <a:xfrm>
              <a:off x="1776" y="103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4" name="Rectangle 162"/>
            <p:cNvSpPr/>
            <p:nvPr/>
          </p:nvSpPr>
          <p:spPr>
            <a:xfrm>
              <a:off x="1248" y="103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5" name="Rectangle 163"/>
            <p:cNvSpPr/>
            <p:nvPr/>
          </p:nvSpPr>
          <p:spPr>
            <a:xfrm>
              <a:off x="1776" y="77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36" name="Rectangle 164"/>
            <p:cNvSpPr/>
            <p:nvPr/>
          </p:nvSpPr>
          <p:spPr>
            <a:xfrm>
              <a:off x="1248" y="77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37" name="Rectangle 165"/>
            <p:cNvSpPr/>
            <p:nvPr/>
          </p:nvSpPr>
          <p:spPr>
            <a:xfrm>
              <a:off x="1776" y="52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38" name="Rectangle 166"/>
            <p:cNvSpPr/>
            <p:nvPr/>
          </p:nvSpPr>
          <p:spPr>
            <a:xfrm>
              <a:off x="1248"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39" name="Line 167"/>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0" name="Line 168"/>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1" name="Line 169"/>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2" name="Line 170"/>
            <p:cNvSpPr/>
            <p:nvPr/>
          </p:nvSpPr>
          <p:spPr>
            <a:xfrm>
              <a:off x="1248" y="1285"/>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3" name="Line 171"/>
            <p:cNvSpPr/>
            <p:nvPr/>
          </p:nvSpPr>
          <p:spPr>
            <a:xfrm>
              <a:off x="1248" y="1791"/>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4" name="Line 172"/>
            <p:cNvSpPr/>
            <p:nvPr/>
          </p:nvSpPr>
          <p:spPr>
            <a:xfrm>
              <a:off x="124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5" name="Line 173"/>
            <p:cNvSpPr/>
            <p:nvPr/>
          </p:nvSpPr>
          <p:spPr>
            <a:xfrm>
              <a:off x="1776"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6" name="Line 174"/>
            <p:cNvSpPr/>
            <p:nvPr/>
          </p:nvSpPr>
          <p:spPr>
            <a:xfrm>
              <a:off x="2208"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7" name="Line 175"/>
            <p:cNvSpPr/>
            <p:nvPr/>
          </p:nvSpPr>
          <p:spPr>
            <a:xfrm>
              <a:off x="1248" y="1538"/>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48" name="Text Box 176"/>
            <p:cNvSpPr txBox="1"/>
            <p:nvPr/>
          </p:nvSpPr>
          <p:spPr>
            <a:xfrm>
              <a:off x="1296" y="240"/>
              <a:ext cx="62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52649" name="AutoShape 177"/>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52650" name="组合 152650"/>
          <p:cNvGrpSpPr/>
          <p:nvPr/>
        </p:nvGrpSpPr>
        <p:grpSpPr>
          <a:xfrm>
            <a:off x="4953000" y="1524000"/>
            <a:ext cx="2971800" cy="4419600"/>
            <a:chOff x="0" y="0"/>
            <a:chExt cx="1872" cy="2784"/>
          </a:xfrm>
        </p:grpSpPr>
        <p:sp>
          <p:nvSpPr>
            <p:cNvPr id="152651" name="AutoShape 179"/>
            <p:cNvSpPr/>
            <p:nvPr/>
          </p:nvSpPr>
          <p:spPr>
            <a:xfrm>
              <a:off x="0" y="2064"/>
              <a:ext cx="1296" cy="720"/>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52652" name="Rectangle 180"/>
            <p:cNvSpPr/>
            <p:nvPr/>
          </p:nvSpPr>
          <p:spPr>
            <a:xfrm>
              <a:off x="1440" y="1288"/>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3" name="Rectangle 181"/>
            <p:cNvSpPr/>
            <p:nvPr/>
          </p:nvSpPr>
          <p:spPr>
            <a:xfrm>
              <a:off x="912" y="1288"/>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54" name="Rectangle 182"/>
            <p:cNvSpPr/>
            <p:nvPr/>
          </p:nvSpPr>
          <p:spPr>
            <a:xfrm>
              <a:off x="528" y="1288"/>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5" name="Rectangle 183"/>
            <p:cNvSpPr/>
            <p:nvPr/>
          </p:nvSpPr>
          <p:spPr>
            <a:xfrm>
              <a:off x="1440" y="1794"/>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6" name="Rectangle 184"/>
            <p:cNvSpPr/>
            <p:nvPr/>
          </p:nvSpPr>
          <p:spPr>
            <a:xfrm>
              <a:off x="912" y="1794"/>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57" name="Rectangle 185"/>
            <p:cNvSpPr/>
            <p:nvPr/>
          </p:nvSpPr>
          <p:spPr>
            <a:xfrm>
              <a:off x="528" y="1794"/>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8" name="Rectangle 186"/>
            <p:cNvSpPr/>
            <p:nvPr/>
          </p:nvSpPr>
          <p:spPr>
            <a:xfrm>
              <a:off x="1440" y="1541"/>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59" name="Rectangle 187"/>
            <p:cNvSpPr/>
            <p:nvPr/>
          </p:nvSpPr>
          <p:spPr>
            <a:xfrm>
              <a:off x="912" y="1541"/>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60" name="Rectangle 188"/>
            <p:cNvSpPr/>
            <p:nvPr/>
          </p:nvSpPr>
          <p:spPr>
            <a:xfrm>
              <a:off x="528" y="1541"/>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1" name="Rectangle 189"/>
            <p:cNvSpPr/>
            <p:nvPr/>
          </p:nvSpPr>
          <p:spPr>
            <a:xfrm>
              <a:off x="1440" y="1035"/>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2" name="Rectangle 190"/>
            <p:cNvSpPr/>
            <p:nvPr/>
          </p:nvSpPr>
          <p:spPr>
            <a:xfrm>
              <a:off x="912" y="103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63" name="Rectangle 191"/>
            <p:cNvSpPr/>
            <p:nvPr/>
          </p:nvSpPr>
          <p:spPr>
            <a:xfrm>
              <a:off x="528" y="103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4" name="Rectangle 192"/>
            <p:cNvSpPr/>
            <p:nvPr/>
          </p:nvSpPr>
          <p:spPr>
            <a:xfrm>
              <a:off x="1440" y="782"/>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5" name="Rectangle 193"/>
            <p:cNvSpPr/>
            <p:nvPr/>
          </p:nvSpPr>
          <p:spPr>
            <a:xfrm>
              <a:off x="912" y="782"/>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66" name="Rectangle 194"/>
            <p:cNvSpPr/>
            <p:nvPr/>
          </p:nvSpPr>
          <p:spPr>
            <a:xfrm>
              <a:off x="528" y="782"/>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7" name="Rectangle 195"/>
            <p:cNvSpPr/>
            <p:nvPr/>
          </p:nvSpPr>
          <p:spPr>
            <a:xfrm>
              <a:off x="1440" y="529"/>
              <a:ext cx="432"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68" name="Rectangle 196"/>
            <p:cNvSpPr/>
            <p:nvPr/>
          </p:nvSpPr>
          <p:spPr>
            <a:xfrm>
              <a:off x="912" y="529"/>
              <a:ext cx="528"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2669" name="Rectangle 197"/>
            <p:cNvSpPr/>
            <p:nvPr/>
          </p:nvSpPr>
          <p:spPr>
            <a:xfrm>
              <a:off x="528" y="529"/>
              <a:ext cx="384" cy="253"/>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2670" name="Rectangle 198"/>
            <p:cNvSpPr/>
            <p:nvPr/>
          </p:nvSpPr>
          <p:spPr>
            <a:xfrm>
              <a:off x="1440"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71" name="Rectangle 199"/>
            <p:cNvSpPr/>
            <p:nvPr/>
          </p:nvSpPr>
          <p:spPr>
            <a:xfrm>
              <a:off x="912"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72" name="Rectangle 200"/>
            <p:cNvSpPr/>
            <p:nvPr/>
          </p:nvSpPr>
          <p:spPr>
            <a:xfrm>
              <a:off x="528"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2673" name="Line 201"/>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4" name="Line 202"/>
            <p:cNvSpPr/>
            <p:nvPr/>
          </p:nvSpPr>
          <p:spPr>
            <a:xfrm>
              <a:off x="528"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5" name="Line 203"/>
            <p:cNvSpPr/>
            <p:nvPr/>
          </p:nvSpPr>
          <p:spPr>
            <a:xfrm>
              <a:off x="528"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6" name="Line 204"/>
            <p:cNvSpPr/>
            <p:nvPr/>
          </p:nvSpPr>
          <p:spPr>
            <a:xfrm>
              <a:off x="528"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7" name="Line 205"/>
            <p:cNvSpPr/>
            <p:nvPr/>
          </p:nvSpPr>
          <p:spPr>
            <a:xfrm>
              <a:off x="528" y="2047"/>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8" name="Line 206"/>
            <p:cNvSpPr/>
            <p:nvPr/>
          </p:nvSpPr>
          <p:spPr>
            <a:xfrm>
              <a:off x="528" y="276"/>
              <a:ext cx="0" cy="1771"/>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79" name="Line 207"/>
            <p:cNvSpPr/>
            <p:nvPr/>
          </p:nvSpPr>
          <p:spPr>
            <a:xfrm>
              <a:off x="912" y="276"/>
              <a:ext cx="0" cy="1771"/>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0" name="Line 208"/>
            <p:cNvSpPr/>
            <p:nvPr/>
          </p:nvSpPr>
          <p:spPr>
            <a:xfrm>
              <a:off x="1440" y="276"/>
              <a:ext cx="0" cy="1771"/>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1" name="Line 209"/>
            <p:cNvSpPr/>
            <p:nvPr/>
          </p:nvSpPr>
          <p:spPr>
            <a:xfrm>
              <a:off x="1872" y="276"/>
              <a:ext cx="0" cy="1771"/>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2" name="Line 210"/>
            <p:cNvSpPr/>
            <p:nvPr/>
          </p:nvSpPr>
          <p:spPr>
            <a:xfrm>
              <a:off x="528"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3" name="Line 211"/>
            <p:cNvSpPr/>
            <p:nvPr/>
          </p:nvSpPr>
          <p:spPr>
            <a:xfrm>
              <a:off x="528" y="1794"/>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4" name="Line 212"/>
            <p:cNvSpPr/>
            <p:nvPr/>
          </p:nvSpPr>
          <p:spPr>
            <a:xfrm>
              <a:off x="528" y="154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2685" name="Text Box 213"/>
            <p:cNvSpPr txBox="1"/>
            <p:nvPr/>
          </p:nvSpPr>
          <p:spPr>
            <a:xfrm>
              <a:off x="576"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join</a:t>
              </a:r>
              <a:r>
                <a:rPr lang="en-US" altLang="x-none" b="1" dirty="0">
                  <a:latin typeface="Times New Roman" panose="02020603050405020304" pitchFamily="2" charset="0"/>
                  <a:ea typeface="宋体" panose="02010600030101010101" pitchFamily="2" charset="-122"/>
                </a:rPr>
                <a:t>  BC</a:t>
              </a:r>
              <a:endParaRPr lang="en-US" altLang="x-none"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360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360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3604" name="Rectangle 2"/>
          <p:cNvSpPr>
            <a:spLocks noGrp="1"/>
          </p:cNvSpPr>
          <p:nvPr>
            <p:ph type="body"/>
          </p:nvPr>
        </p:nvSpPr>
        <p:spPr>
          <a:xfrm>
            <a:off x="228600" y="115888"/>
            <a:ext cx="8686800" cy="5257800"/>
          </a:xfrm>
        </p:spPr>
        <p:txBody>
          <a:bodyPr wrap="square" anchor="t"/>
          <a:p>
            <a:pPr lvl="0" eaLnBrk="1" hangingPunct="1"/>
            <a:r>
              <a:rPr lang="en-US" altLang="x-none" dirty="0">
                <a:ea typeface="宋体" panose="02010600030101010101" pitchFamily="2" charset="-122"/>
              </a:rPr>
              <a:t>Ex 6.7.2  A Different Content for Table ABC</a:t>
            </a:r>
            <a:endParaRPr lang="en-US" altLang="x-none" dirty="0">
              <a:ea typeface="宋体" panose="02010600030101010101" pitchFamily="2" charset="-122"/>
            </a:endParaRPr>
          </a:p>
        </p:txBody>
      </p:sp>
      <p:grpSp>
        <p:nvGrpSpPr>
          <p:cNvPr id="153605" name="组合 153605"/>
          <p:cNvGrpSpPr/>
          <p:nvPr/>
        </p:nvGrpSpPr>
        <p:grpSpPr>
          <a:xfrm>
            <a:off x="1524000" y="838200"/>
            <a:ext cx="2133600" cy="2286000"/>
            <a:chOff x="0" y="0"/>
            <a:chExt cx="1344" cy="1440"/>
          </a:xfrm>
        </p:grpSpPr>
        <p:sp>
          <p:nvSpPr>
            <p:cNvPr id="153606" name="Rectangle 4"/>
            <p:cNvSpPr/>
            <p:nvPr/>
          </p:nvSpPr>
          <p:spPr>
            <a:xfrm>
              <a:off x="912" y="1145"/>
              <a:ext cx="432"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07" name="Rectangle 5"/>
            <p:cNvSpPr/>
            <p:nvPr/>
          </p:nvSpPr>
          <p:spPr>
            <a:xfrm>
              <a:off x="384" y="1145"/>
              <a:ext cx="528"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08" name="Rectangle 6"/>
            <p:cNvSpPr/>
            <p:nvPr/>
          </p:nvSpPr>
          <p:spPr>
            <a:xfrm>
              <a:off x="0" y="1145"/>
              <a:ext cx="384"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09" name="Rectangle 7"/>
            <p:cNvSpPr/>
            <p:nvPr/>
          </p:nvSpPr>
          <p:spPr>
            <a:xfrm>
              <a:off x="912" y="851"/>
              <a:ext cx="432"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0" name="Rectangle 8"/>
            <p:cNvSpPr/>
            <p:nvPr/>
          </p:nvSpPr>
          <p:spPr>
            <a:xfrm>
              <a:off x="384" y="851"/>
              <a:ext cx="528"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11" name="Rectangle 9"/>
            <p:cNvSpPr/>
            <p:nvPr/>
          </p:nvSpPr>
          <p:spPr>
            <a:xfrm>
              <a:off x="0" y="851"/>
              <a:ext cx="384"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2" name="Rectangle 10"/>
            <p:cNvSpPr/>
            <p:nvPr/>
          </p:nvSpPr>
          <p:spPr>
            <a:xfrm>
              <a:off x="912" y="559"/>
              <a:ext cx="432"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3" name="Rectangle 11"/>
            <p:cNvSpPr/>
            <p:nvPr/>
          </p:nvSpPr>
          <p:spPr>
            <a:xfrm>
              <a:off x="384" y="559"/>
              <a:ext cx="528"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14" name="Rectangle 12"/>
            <p:cNvSpPr/>
            <p:nvPr/>
          </p:nvSpPr>
          <p:spPr>
            <a:xfrm>
              <a:off x="0" y="559"/>
              <a:ext cx="384"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15" name="Rectangle 13"/>
            <p:cNvSpPr/>
            <p:nvPr/>
          </p:nvSpPr>
          <p:spPr>
            <a:xfrm>
              <a:off x="912" y="276"/>
              <a:ext cx="432" cy="28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16" name="Rectangle 14"/>
            <p:cNvSpPr/>
            <p:nvPr/>
          </p:nvSpPr>
          <p:spPr>
            <a:xfrm>
              <a:off x="384" y="276"/>
              <a:ext cx="528" cy="28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17" name="Rectangle 15"/>
            <p:cNvSpPr/>
            <p:nvPr/>
          </p:nvSpPr>
          <p:spPr>
            <a:xfrm>
              <a:off x="0" y="276"/>
              <a:ext cx="384" cy="28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18" name="Line 16"/>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19" name="Line 17"/>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0" name="Line 18"/>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1" name="Line 19"/>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2" name="Line 20"/>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3" name="Line 21"/>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4" name="Line 22"/>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5" name="Line 23"/>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6" name="Line 24"/>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27" name="Text Box 25"/>
            <p:cNvSpPr txBox="1"/>
            <p:nvPr/>
          </p:nvSpPr>
          <p:spPr>
            <a:xfrm>
              <a:off x="97" y="0"/>
              <a:ext cx="1007"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53629" name="组合 153628"/>
          <p:cNvGrpSpPr/>
          <p:nvPr/>
        </p:nvGrpSpPr>
        <p:grpSpPr>
          <a:xfrm>
            <a:off x="914400" y="3281363"/>
            <a:ext cx="3505200" cy="2971800"/>
            <a:chOff x="0" y="0"/>
            <a:chExt cx="2208" cy="1872"/>
          </a:xfrm>
        </p:grpSpPr>
        <p:sp>
          <p:nvSpPr>
            <p:cNvPr id="2" name="Rectangle 27"/>
            <p:cNvSpPr/>
            <p:nvPr/>
          </p:nvSpPr>
          <p:spPr>
            <a:xfrm>
              <a:off x="384" y="1594"/>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30" name="Rectangle 28"/>
            <p:cNvSpPr/>
            <p:nvPr/>
          </p:nvSpPr>
          <p:spPr>
            <a:xfrm>
              <a:off x="0" y="1594"/>
              <a:ext cx="384"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31" name="Rectangle 29"/>
            <p:cNvSpPr/>
            <p:nvPr/>
          </p:nvSpPr>
          <p:spPr>
            <a:xfrm>
              <a:off x="384" y="1316"/>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32" name="Rectangle 30"/>
            <p:cNvSpPr/>
            <p:nvPr/>
          </p:nvSpPr>
          <p:spPr>
            <a:xfrm>
              <a:off x="0" y="1316"/>
              <a:ext cx="384"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33" name="Rectangle 31"/>
            <p:cNvSpPr/>
            <p:nvPr/>
          </p:nvSpPr>
          <p:spPr>
            <a:xfrm>
              <a:off x="384" y="1040"/>
              <a:ext cx="528"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34" name="Rectangle 32"/>
            <p:cNvSpPr/>
            <p:nvPr/>
          </p:nvSpPr>
          <p:spPr>
            <a:xfrm>
              <a:off x="0" y="1040"/>
              <a:ext cx="384"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35" name="Rectangle 33"/>
            <p:cNvSpPr/>
            <p:nvPr/>
          </p:nvSpPr>
          <p:spPr>
            <a:xfrm>
              <a:off x="384" y="766"/>
              <a:ext cx="528"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36" name="Rectangle 34"/>
            <p:cNvSpPr/>
            <p:nvPr/>
          </p:nvSpPr>
          <p:spPr>
            <a:xfrm>
              <a:off x="0" y="766"/>
              <a:ext cx="384"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37" name="Line 35"/>
            <p:cNvSpPr/>
            <p:nvPr/>
          </p:nvSpPr>
          <p:spPr>
            <a:xfrm>
              <a:off x="0" y="76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38" name="Line 36"/>
            <p:cNvSpPr/>
            <p:nvPr/>
          </p:nvSpPr>
          <p:spPr>
            <a:xfrm>
              <a:off x="0" y="1040"/>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39" name="Line 37"/>
            <p:cNvSpPr/>
            <p:nvPr/>
          </p:nvSpPr>
          <p:spPr>
            <a:xfrm>
              <a:off x="0" y="1316"/>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0" name="Line 38"/>
            <p:cNvSpPr/>
            <p:nvPr/>
          </p:nvSpPr>
          <p:spPr>
            <a:xfrm>
              <a:off x="0" y="1594"/>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1" name="Line 39"/>
            <p:cNvSpPr/>
            <p:nvPr/>
          </p:nvSpPr>
          <p:spPr>
            <a:xfrm>
              <a:off x="0" y="1872"/>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2" name="Line 40"/>
            <p:cNvSpPr/>
            <p:nvPr/>
          </p:nvSpPr>
          <p:spPr>
            <a:xfrm>
              <a:off x="0"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3" name="Line 41"/>
            <p:cNvSpPr/>
            <p:nvPr/>
          </p:nvSpPr>
          <p:spPr>
            <a:xfrm>
              <a:off x="384" y="766"/>
              <a:ext cx="0" cy="1106"/>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4" name="Line 42"/>
            <p:cNvSpPr/>
            <p:nvPr/>
          </p:nvSpPr>
          <p:spPr>
            <a:xfrm>
              <a:off x="912"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45" name="Text Box 43"/>
            <p:cNvSpPr txBox="1"/>
            <p:nvPr/>
          </p:nvSpPr>
          <p:spPr>
            <a:xfrm>
              <a:off x="48" y="480"/>
              <a:ext cx="816"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53646" name="Rectangle 45"/>
            <p:cNvSpPr/>
            <p:nvPr/>
          </p:nvSpPr>
          <p:spPr>
            <a:xfrm>
              <a:off x="1776" y="1594"/>
              <a:ext cx="432"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47" name="Rectangle 46"/>
            <p:cNvSpPr/>
            <p:nvPr/>
          </p:nvSpPr>
          <p:spPr>
            <a:xfrm>
              <a:off x="1248" y="1594"/>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48" name="Rectangle 47"/>
            <p:cNvSpPr/>
            <p:nvPr/>
          </p:nvSpPr>
          <p:spPr>
            <a:xfrm>
              <a:off x="1776" y="1316"/>
              <a:ext cx="432"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49" name="Rectangle 48"/>
            <p:cNvSpPr/>
            <p:nvPr/>
          </p:nvSpPr>
          <p:spPr>
            <a:xfrm>
              <a:off x="1248" y="1316"/>
              <a:ext cx="528" cy="278"/>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50" name="Rectangle 49"/>
            <p:cNvSpPr/>
            <p:nvPr/>
          </p:nvSpPr>
          <p:spPr>
            <a:xfrm>
              <a:off x="1776" y="1040"/>
              <a:ext cx="432"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51" name="Rectangle 50"/>
            <p:cNvSpPr/>
            <p:nvPr/>
          </p:nvSpPr>
          <p:spPr>
            <a:xfrm>
              <a:off x="1248" y="1040"/>
              <a:ext cx="528" cy="27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52" name="Rectangle 51"/>
            <p:cNvSpPr/>
            <p:nvPr/>
          </p:nvSpPr>
          <p:spPr>
            <a:xfrm>
              <a:off x="1776" y="766"/>
              <a:ext cx="432"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53" name="Rectangle 52"/>
            <p:cNvSpPr/>
            <p:nvPr/>
          </p:nvSpPr>
          <p:spPr>
            <a:xfrm>
              <a:off x="1248" y="766"/>
              <a:ext cx="528" cy="274"/>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54" name="Line 53"/>
            <p:cNvSpPr/>
            <p:nvPr/>
          </p:nvSpPr>
          <p:spPr>
            <a:xfrm>
              <a:off x="1248" y="76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5" name="Line 54"/>
            <p:cNvSpPr/>
            <p:nvPr/>
          </p:nvSpPr>
          <p:spPr>
            <a:xfrm>
              <a:off x="1248" y="1040"/>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6" name="Line 55"/>
            <p:cNvSpPr/>
            <p:nvPr/>
          </p:nvSpPr>
          <p:spPr>
            <a:xfrm>
              <a:off x="1248" y="1316"/>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7" name="Line 56"/>
            <p:cNvSpPr/>
            <p:nvPr/>
          </p:nvSpPr>
          <p:spPr>
            <a:xfrm>
              <a:off x="1248" y="1594"/>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8" name="Line 57"/>
            <p:cNvSpPr/>
            <p:nvPr/>
          </p:nvSpPr>
          <p:spPr>
            <a:xfrm>
              <a:off x="1248" y="1872"/>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59" name="Line 58"/>
            <p:cNvSpPr/>
            <p:nvPr/>
          </p:nvSpPr>
          <p:spPr>
            <a:xfrm>
              <a:off x="1248"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60" name="Line 59"/>
            <p:cNvSpPr/>
            <p:nvPr/>
          </p:nvSpPr>
          <p:spPr>
            <a:xfrm>
              <a:off x="1776" y="766"/>
              <a:ext cx="0" cy="1106"/>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61" name="Line 60"/>
            <p:cNvSpPr/>
            <p:nvPr/>
          </p:nvSpPr>
          <p:spPr>
            <a:xfrm>
              <a:off x="2208" y="766"/>
              <a:ext cx="0" cy="1106"/>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62" name="Text Box 61"/>
            <p:cNvSpPr txBox="1"/>
            <p:nvPr/>
          </p:nvSpPr>
          <p:spPr>
            <a:xfrm>
              <a:off x="1296" y="480"/>
              <a:ext cx="86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53663" name="AutoShape 62"/>
            <p:cNvSpPr/>
            <p:nvPr/>
          </p:nvSpPr>
          <p:spPr>
            <a:xfrm>
              <a:off x="912" y="0"/>
              <a:ext cx="240" cy="384"/>
            </a:xfrm>
            <a:prstGeom prst="downArrow">
              <a:avLst>
                <a:gd name="adj1" fmla="val 50000"/>
                <a:gd name="adj2" fmla="val 40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53665" name="组合 153664"/>
          <p:cNvGrpSpPr/>
          <p:nvPr/>
        </p:nvGrpSpPr>
        <p:grpSpPr>
          <a:xfrm>
            <a:off x="4724400" y="1524000"/>
            <a:ext cx="2971800" cy="3962400"/>
            <a:chOff x="0" y="0"/>
            <a:chExt cx="1872" cy="2496"/>
          </a:xfrm>
        </p:grpSpPr>
        <p:sp>
          <p:nvSpPr>
            <p:cNvPr id="3" name="AutoShape 63"/>
            <p:cNvSpPr/>
            <p:nvPr/>
          </p:nvSpPr>
          <p:spPr>
            <a:xfrm>
              <a:off x="0" y="1584"/>
              <a:ext cx="1296" cy="912"/>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200"/>
                  </a:lnTo>
                  <a:lnTo>
                    <a:pt x="18683" y="7200"/>
                  </a:lnTo>
                  <a:lnTo>
                    <a:pt x="18683" y="20094"/>
                  </a:lnTo>
                  <a:lnTo>
                    <a:pt x="0" y="20094"/>
                  </a:lnTo>
                  <a:lnTo>
                    <a:pt x="0" y="21600"/>
                  </a:lnTo>
                  <a:lnTo>
                    <a:pt x="20083" y="21600"/>
                  </a:lnTo>
                  <a:lnTo>
                    <a:pt x="20083" y="7200"/>
                  </a:lnTo>
                  <a:lnTo>
                    <a:pt x="21600" y="7200"/>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53666" name="Rectangle 65"/>
            <p:cNvSpPr/>
            <p:nvPr/>
          </p:nvSpPr>
          <p:spPr>
            <a:xfrm>
              <a:off x="1440" y="1181"/>
              <a:ext cx="432" cy="307"/>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67" name="Rectangle 66"/>
            <p:cNvSpPr/>
            <p:nvPr/>
          </p:nvSpPr>
          <p:spPr>
            <a:xfrm>
              <a:off x="912" y="1181"/>
              <a:ext cx="528" cy="307"/>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68" name="Rectangle 67"/>
            <p:cNvSpPr/>
            <p:nvPr/>
          </p:nvSpPr>
          <p:spPr>
            <a:xfrm>
              <a:off x="528" y="1181"/>
              <a:ext cx="384" cy="307"/>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69" name="Rectangle 68"/>
            <p:cNvSpPr/>
            <p:nvPr/>
          </p:nvSpPr>
          <p:spPr>
            <a:xfrm>
              <a:off x="1440" y="875"/>
              <a:ext cx="432" cy="30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70" name="Rectangle 69"/>
            <p:cNvSpPr/>
            <p:nvPr/>
          </p:nvSpPr>
          <p:spPr>
            <a:xfrm>
              <a:off x="912" y="875"/>
              <a:ext cx="528" cy="30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71" name="Rectangle 70"/>
            <p:cNvSpPr/>
            <p:nvPr/>
          </p:nvSpPr>
          <p:spPr>
            <a:xfrm>
              <a:off x="528" y="875"/>
              <a:ext cx="384" cy="306"/>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72" name="Rectangle 71"/>
            <p:cNvSpPr/>
            <p:nvPr/>
          </p:nvSpPr>
          <p:spPr>
            <a:xfrm>
              <a:off x="1440" y="571"/>
              <a:ext cx="432" cy="30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73" name="Rectangle 72"/>
            <p:cNvSpPr/>
            <p:nvPr/>
          </p:nvSpPr>
          <p:spPr>
            <a:xfrm>
              <a:off x="912" y="571"/>
              <a:ext cx="528" cy="30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3674" name="Rectangle 73"/>
            <p:cNvSpPr/>
            <p:nvPr/>
          </p:nvSpPr>
          <p:spPr>
            <a:xfrm>
              <a:off x="528" y="571"/>
              <a:ext cx="384" cy="30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3675" name="Rectangle 74"/>
            <p:cNvSpPr/>
            <p:nvPr/>
          </p:nvSpPr>
          <p:spPr>
            <a:xfrm>
              <a:off x="1440" y="276"/>
              <a:ext cx="432" cy="295"/>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76" name="Rectangle 75"/>
            <p:cNvSpPr/>
            <p:nvPr/>
          </p:nvSpPr>
          <p:spPr>
            <a:xfrm>
              <a:off x="912" y="276"/>
              <a:ext cx="528" cy="295"/>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77" name="Rectangle 76"/>
            <p:cNvSpPr/>
            <p:nvPr/>
          </p:nvSpPr>
          <p:spPr>
            <a:xfrm>
              <a:off x="528" y="276"/>
              <a:ext cx="384" cy="295"/>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3678" name="Line 7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79" name="Line 78"/>
            <p:cNvSpPr/>
            <p:nvPr/>
          </p:nvSpPr>
          <p:spPr>
            <a:xfrm>
              <a:off x="528" y="57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0" name="Line 79"/>
            <p:cNvSpPr/>
            <p:nvPr/>
          </p:nvSpPr>
          <p:spPr>
            <a:xfrm>
              <a:off x="528" y="87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1" name="Line 80"/>
            <p:cNvSpPr/>
            <p:nvPr/>
          </p:nvSpPr>
          <p:spPr>
            <a:xfrm>
              <a:off x="528" y="118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2" name="Line 81"/>
            <p:cNvSpPr/>
            <p:nvPr/>
          </p:nvSpPr>
          <p:spPr>
            <a:xfrm>
              <a:off x="528" y="1488"/>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3" name="Line 82"/>
            <p:cNvSpPr/>
            <p:nvPr/>
          </p:nvSpPr>
          <p:spPr>
            <a:xfrm>
              <a:off x="528" y="276"/>
              <a:ext cx="0" cy="121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4" name="Line 83"/>
            <p:cNvSpPr/>
            <p:nvPr/>
          </p:nvSpPr>
          <p:spPr>
            <a:xfrm>
              <a:off x="912" y="276"/>
              <a:ext cx="0" cy="121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5" name="Line 84"/>
            <p:cNvSpPr/>
            <p:nvPr/>
          </p:nvSpPr>
          <p:spPr>
            <a:xfrm>
              <a:off x="1440" y="276"/>
              <a:ext cx="0" cy="121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6" name="Line 85"/>
            <p:cNvSpPr/>
            <p:nvPr/>
          </p:nvSpPr>
          <p:spPr>
            <a:xfrm>
              <a:off x="1872" y="276"/>
              <a:ext cx="0" cy="121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87" name="Text Box 86"/>
            <p:cNvSpPr txBox="1"/>
            <p:nvPr/>
          </p:nvSpPr>
          <p:spPr>
            <a:xfrm>
              <a:off x="576" y="0"/>
              <a:ext cx="1248"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join </a:t>
              </a:r>
              <a:r>
                <a:rPr lang="en-US" altLang="x-none" b="1" dirty="0">
                  <a:latin typeface="Times New Roman" panose="02020603050405020304" pitchFamily="2" charset="0"/>
                  <a:ea typeface="宋体" panose="02010600030101010101" pitchFamily="2" charset="-122"/>
                </a:rPr>
                <a:t> BC</a:t>
              </a:r>
              <a:endParaRPr lang="en-US" altLang="x-none" b="1" dirty="0">
                <a:latin typeface="Times New Roman" panose="02020603050405020304" pitchFamily="2" charset="0"/>
                <a:ea typeface="宋体" panose="02010600030101010101" pitchFamily="2" charset="-122"/>
              </a:endParaRPr>
            </a:p>
          </p:txBody>
        </p:sp>
      </p:grpSp>
      <p:grpSp>
        <p:nvGrpSpPr>
          <p:cNvPr id="153689" name="组合 153688"/>
          <p:cNvGrpSpPr/>
          <p:nvPr/>
        </p:nvGrpSpPr>
        <p:grpSpPr>
          <a:xfrm>
            <a:off x="3016250" y="685800"/>
            <a:ext cx="4559300" cy="914400"/>
            <a:chOff x="0" y="0"/>
            <a:chExt cx="2872" cy="576"/>
          </a:xfrm>
        </p:grpSpPr>
        <p:sp>
          <p:nvSpPr>
            <p:cNvPr id="4" name="Oval 91"/>
            <p:cNvSpPr/>
            <p:nvPr/>
          </p:nvSpPr>
          <p:spPr>
            <a:xfrm>
              <a:off x="0" y="0"/>
              <a:ext cx="2872" cy="387"/>
            </a:xfrm>
            <a:prstGeom prst="ellipse">
              <a:avLst/>
            </a:prstGeom>
            <a:noFill/>
            <a:ln w="9525" cap="flat" cmpd="sng">
              <a:solidFill>
                <a:schemeClr val="tx1"/>
              </a:solidFill>
              <a:prstDash val="solid"/>
              <a:round/>
              <a:headEnd type="none" w="med" len="med"/>
              <a:tailEnd type="none" w="med" len="med"/>
            </a:ln>
          </p:spPr>
          <p:txBody>
            <a:bodyPr lIns="0" tIns="0" rIns="0" bIns="0" anchor="t">
              <a:spAutoFit/>
            </a:bodyPr>
            <a:p>
              <a:pPr lvl="0" algn="ctr">
                <a:spcBef>
                  <a:spcPct val="50000"/>
                </a:spcBef>
              </a:pPr>
              <a:r>
                <a:rPr lang="en-US" altLang="x-none" sz="2800" b="1" dirty="0">
                  <a:solidFill>
                    <a:schemeClr val="accent2"/>
                  </a:solidFill>
                  <a:latin typeface="Times New Roman" panose="02020603050405020304" pitchFamily="2" charset="0"/>
                  <a:ea typeface="宋体" panose="02010600030101010101" pitchFamily="2" charset="-122"/>
                </a:rPr>
                <a:t>ABC = AB join BC</a:t>
              </a:r>
              <a:r>
                <a:rPr lang="en-US" altLang="x-none" sz="2800" b="1" u="sng" dirty="0">
                  <a:latin typeface="Times New Roman" panose="02020603050405020304" pitchFamily="2" charset="0"/>
                  <a:ea typeface="宋体" panose="02010600030101010101" pitchFamily="2" charset="-122"/>
                </a:rPr>
                <a:t> </a:t>
              </a:r>
              <a:endParaRPr lang="en-US" altLang="x-none" sz="2800" b="1" u="sng" dirty="0">
                <a:latin typeface="Times New Roman" panose="02020603050405020304" pitchFamily="2" charset="0"/>
                <a:ea typeface="宋体" panose="02010600030101010101" pitchFamily="2" charset="-122"/>
              </a:endParaRPr>
            </a:p>
          </p:txBody>
        </p:sp>
        <p:sp>
          <p:nvSpPr>
            <p:cNvPr id="153690" name="Line 92"/>
            <p:cNvSpPr/>
            <p:nvPr/>
          </p:nvSpPr>
          <p:spPr>
            <a:xfrm flipV="1">
              <a:off x="596" y="336"/>
              <a:ext cx="144" cy="240"/>
            </a:xfrm>
            <a:prstGeom prst="line">
              <a:avLst/>
            </a:prstGeom>
            <a:ln w="38100" cap="flat" cmpd="sng">
              <a:solidFill>
                <a:schemeClr val="tx1"/>
              </a:solidFill>
              <a:prstDash val="solid"/>
              <a:round/>
              <a:headEnd type="none" w="med" len="med"/>
              <a:tailEnd type="triangl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3691" name="Line 93"/>
            <p:cNvSpPr/>
            <p:nvPr/>
          </p:nvSpPr>
          <p:spPr>
            <a:xfrm flipH="1" flipV="1">
              <a:off x="1892" y="336"/>
              <a:ext cx="192" cy="192"/>
            </a:xfrm>
            <a:prstGeom prst="line">
              <a:avLst/>
            </a:prstGeom>
            <a:ln w="38100" cap="flat" cmpd="sng">
              <a:solidFill>
                <a:schemeClr val="tx1"/>
              </a:solidFill>
              <a:prstDash val="solid"/>
              <a:round/>
              <a:headEnd type="none" w="med" len="med"/>
              <a:tailEnd type="triangl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29"/>
                                        </p:tgtEl>
                                        <p:attrNameLst>
                                          <p:attrName>style.visibility</p:attrName>
                                        </p:attrNameLst>
                                      </p:cBhvr>
                                      <p:to>
                                        <p:strVal val="visible"/>
                                      </p:to>
                                    </p:set>
                                    <p:animEffect transition="in" filter="blinds(horizontal)">
                                      <p:cBhvr>
                                        <p:cTn id="7" dur="500"/>
                                        <p:tgtEl>
                                          <p:spTgt spid="15362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65"/>
                                        </p:tgtEl>
                                        <p:attrNameLst>
                                          <p:attrName>style.visibility</p:attrName>
                                        </p:attrNameLst>
                                      </p:cBhvr>
                                      <p:to>
                                        <p:strVal val="visible"/>
                                      </p:to>
                                    </p:set>
                                    <p:animEffect transition="in" filter="blinds(horizontal)">
                                      <p:cBhvr>
                                        <p:cTn id="12" dur="500"/>
                                        <p:tgtEl>
                                          <p:spTgt spid="1536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689"/>
                                        </p:tgtEl>
                                        <p:attrNameLst>
                                          <p:attrName>style.visibility</p:attrName>
                                        </p:attrNameLst>
                                      </p:cBhvr>
                                      <p:to>
                                        <p:strVal val="visible"/>
                                      </p:to>
                                    </p:set>
                                    <p:animEffect transition="in" filter="blinds(horizontal)">
                                      <p:cBhvr>
                                        <p:cTn id="17" dur="500"/>
                                        <p:tgtEl>
                                          <p:spTgt spid="153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日期占位符 4"/>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4626" name="页脚占位符 5"/>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4627" name="灯片编号占位符 6"/>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4628"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54629" name="Rectangle 3"/>
          <p:cNvSpPr>
            <a:spLocks noGrp="1"/>
          </p:cNvSpPr>
          <p:nvPr>
            <p:ph type="body" sz="half"/>
          </p:nvPr>
        </p:nvSpPr>
        <p:spPr>
          <a:xfrm>
            <a:off x="220345" y="692150"/>
            <a:ext cx="8599805" cy="2399665"/>
          </a:xfrm>
        </p:spPr>
        <p:txBody>
          <a:bodyPr wrap="square" anchor="t">
            <a:spAutoFit/>
          </a:bodyPr>
          <a:lstStyle>
            <a:lvl1pPr lvl="0">
              <a:defRPr sz="2800"/>
            </a:lvl1pPr>
            <a:lvl2pPr lvl="1">
              <a:defRPr sz="2400"/>
            </a:lvl2pPr>
            <a:lvl3pPr lvl="2">
              <a:defRPr sz="2000"/>
            </a:lvl3pPr>
            <a:lvl4pPr lvl="3">
              <a:defRPr sz="1800"/>
            </a:lvl4pPr>
            <a:lvl5pPr lvl="4">
              <a:defRPr sz="1800"/>
            </a:lvl5pPr>
          </a:lstStyle>
          <a:p>
            <a:pPr lvl="0" eaLnBrk="1" hangingPunct="1"/>
            <a:r>
              <a:rPr lang="en-US" altLang="x-none" sz="3000" dirty="0">
                <a:ea typeface="宋体" panose="02010600030101010101" pitchFamily="2" charset="-122"/>
              </a:rPr>
              <a:t>Def. 6.7.2  </a:t>
            </a:r>
            <a:r>
              <a:rPr lang="en-US" altLang="x-none" sz="3000" dirty="0">
                <a:solidFill>
                  <a:schemeClr val="accent2"/>
                </a:solidFill>
                <a:ea typeface="宋体" panose="02010600030101010101" pitchFamily="2" charset="-122"/>
              </a:rPr>
              <a:t>A database schema is the set of headings of all tables in a database, together with the set of all FDs that the designer wishes to hold on the join of those tables.</a:t>
            </a:r>
            <a:endParaRPr lang="en-US" altLang="x-none" sz="3000" dirty="0">
              <a:solidFill>
                <a:schemeClr val="accent2"/>
              </a:solidFill>
              <a:ea typeface="宋体" panose="02010600030101010101" pitchFamily="2" charset="-122"/>
            </a:endParaRPr>
          </a:p>
        </p:txBody>
      </p:sp>
      <p:sp>
        <p:nvSpPr>
          <p:cNvPr id="154631" name="Rectangle 27"/>
          <p:cNvSpPr/>
          <p:nvPr/>
        </p:nvSpPr>
        <p:spPr>
          <a:xfrm>
            <a:off x="219710" y="3324225"/>
            <a:ext cx="8600440" cy="1106805"/>
          </a:xfrm>
          <a:prstGeom prst="rect">
            <a:avLst/>
          </a:prstGeom>
          <a:solidFill>
            <a:schemeClr val="bg1"/>
          </a:solidFill>
          <a:ln w="9525">
            <a:noFill/>
          </a:ln>
        </p:spPr>
        <p:txBody>
          <a:bodyPr anchor="t">
            <a:spAutoFit/>
          </a:bodyPr>
          <a:p>
            <a:pPr marL="342900" lvl="0" indent="-342900">
              <a:spcBef>
                <a:spcPct val="20000"/>
              </a:spcBef>
              <a:buClr>
                <a:schemeClr val="tx1"/>
              </a:buClr>
              <a:buFont typeface="Wingdings" panose="05000000000000000000" pitchFamily="2" charset="2"/>
              <a:buChar char="q"/>
            </a:pPr>
            <a:r>
              <a:rPr lang="en-US" altLang="x-none" sz="3000" b="1" dirty="0">
                <a:solidFill>
                  <a:srgbClr val="FF0000"/>
                </a:solidFill>
                <a:latin typeface="Arial" panose="020B0604020202020204" pitchFamily="34" charset="0"/>
                <a:ea typeface="宋体" panose="02010600030101010101" pitchFamily="2" charset="-122"/>
              </a:rPr>
              <a:t>Ex 6.7.3 </a:t>
            </a:r>
            <a:r>
              <a:rPr lang="en-US" altLang="x-none" sz="3000" b="1" dirty="0">
                <a:solidFill>
                  <a:schemeClr val="accent2"/>
                </a:solidFill>
                <a:latin typeface="Arial" panose="020B0604020202020204" pitchFamily="34" charset="0"/>
                <a:ea typeface="宋体" panose="02010600030101010101" pitchFamily="2" charset="-122"/>
              </a:rPr>
              <a:t>Table ABC with a FD:</a:t>
            </a:r>
            <a:r>
              <a:rPr lang="en-US" altLang="x-none" sz="3000" b="1" dirty="0">
                <a:solidFill>
                  <a:srgbClr val="FF0000"/>
                </a:solidFill>
                <a:latin typeface="Arial" panose="020B0604020202020204" pitchFamily="34" charset="0"/>
                <a:ea typeface="宋体" panose="02010600030101010101" pitchFamily="2" charset="-122"/>
              </a:rPr>
              <a:t> B</a:t>
            </a:r>
            <a:r>
              <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rPr>
              <a:t>C</a:t>
            </a:r>
            <a:endParaRPr lang="en-US" altLang="x-none" sz="3000" b="1" dirty="0">
              <a:solidFill>
                <a:srgbClr val="FF0000"/>
              </a:solidFill>
              <a:latin typeface="Arial" panose="020B0604020202020204" pitchFamily="34" charset="0"/>
              <a:ea typeface="宋体" panose="02010600030101010101" pitchFamily="2" charset="-122"/>
              <a:sym typeface="Symbol" panose="05050102010706020507" pitchFamily="2" charset="2"/>
            </a:endParaRPr>
          </a:p>
          <a:p>
            <a:pPr marL="742950" lvl="1" indent="-285750">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Assume the table content of ABC is (</a:t>
            </a:r>
            <a:r>
              <a:rPr lang="zh-CN" altLang="en-US" sz="3000" b="1" dirty="0">
                <a:solidFill>
                  <a:schemeClr val="accent2"/>
                </a:solidFill>
                <a:latin typeface="Arial" panose="020B0604020202020204" pitchFamily="34" charset="0"/>
                <a:ea typeface="宋体" panose="02010600030101010101" pitchFamily="2" charset="-122"/>
                <a:sym typeface="Symbol" panose="05050102010706020507" pitchFamily="2" charset="2"/>
              </a:rPr>
              <a:t>right</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endPar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grpSp>
        <p:nvGrpSpPr>
          <p:cNvPr id="154632" name="组合 154631"/>
          <p:cNvGrpSpPr/>
          <p:nvPr/>
        </p:nvGrpSpPr>
        <p:grpSpPr>
          <a:xfrm>
            <a:off x="5027613" y="4577715"/>
            <a:ext cx="3408363" cy="1857375"/>
            <a:chOff x="-803" y="270"/>
            <a:chExt cx="2147" cy="1170"/>
          </a:xfrm>
        </p:grpSpPr>
        <p:sp>
          <p:nvSpPr>
            <p:cNvPr id="2" name="Rectangle 5"/>
            <p:cNvSpPr/>
            <p:nvPr/>
          </p:nvSpPr>
          <p:spPr>
            <a:xfrm>
              <a:off x="912" y="1145"/>
              <a:ext cx="432"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3" name="Rectangle 6"/>
            <p:cNvSpPr/>
            <p:nvPr/>
          </p:nvSpPr>
          <p:spPr>
            <a:xfrm>
              <a:off x="384" y="1145"/>
              <a:ext cx="528"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4634" name="Rectangle 7"/>
            <p:cNvSpPr/>
            <p:nvPr/>
          </p:nvSpPr>
          <p:spPr>
            <a:xfrm>
              <a:off x="0" y="1145"/>
              <a:ext cx="384"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5" name="Rectangle 8"/>
            <p:cNvSpPr/>
            <p:nvPr/>
          </p:nvSpPr>
          <p:spPr>
            <a:xfrm>
              <a:off x="912" y="851"/>
              <a:ext cx="432"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6" name="Rectangle 9"/>
            <p:cNvSpPr/>
            <p:nvPr/>
          </p:nvSpPr>
          <p:spPr>
            <a:xfrm>
              <a:off x="384" y="851"/>
              <a:ext cx="528"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4637" name="Rectangle 10"/>
            <p:cNvSpPr/>
            <p:nvPr/>
          </p:nvSpPr>
          <p:spPr>
            <a:xfrm>
              <a:off x="0" y="851"/>
              <a:ext cx="384"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8" name="Rectangle 11"/>
            <p:cNvSpPr/>
            <p:nvPr/>
          </p:nvSpPr>
          <p:spPr>
            <a:xfrm>
              <a:off x="912" y="559"/>
              <a:ext cx="432"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39" name="Rectangle 12"/>
            <p:cNvSpPr/>
            <p:nvPr/>
          </p:nvSpPr>
          <p:spPr>
            <a:xfrm>
              <a:off x="384" y="559"/>
              <a:ext cx="528"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4640" name="Rectangle 13"/>
            <p:cNvSpPr/>
            <p:nvPr/>
          </p:nvSpPr>
          <p:spPr>
            <a:xfrm>
              <a:off x="0" y="559"/>
              <a:ext cx="384"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4641" name="Rectangle 14"/>
            <p:cNvSpPr/>
            <p:nvPr/>
          </p:nvSpPr>
          <p:spPr>
            <a:xfrm>
              <a:off x="912" y="276"/>
              <a:ext cx="432"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4642" name="Rectangle 15"/>
            <p:cNvSpPr/>
            <p:nvPr/>
          </p:nvSpPr>
          <p:spPr>
            <a:xfrm>
              <a:off x="384" y="276"/>
              <a:ext cx="528"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4643" name="Rectangle 16"/>
            <p:cNvSpPr/>
            <p:nvPr/>
          </p:nvSpPr>
          <p:spPr>
            <a:xfrm>
              <a:off x="0" y="276"/>
              <a:ext cx="384"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4644" name="Line 17"/>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5" name="Line 18"/>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6" name="Line 19"/>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7" name="Line 20"/>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8" name="Line 21"/>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49" name="Line 22"/>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50" name="Line 23"/>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51" name="Line 24"/>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52" name="Line 25"/>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4653" name="Text Box 26"/>
            <p:cNvSpPr txBox="1"/>
            <p:nvPr/>
          </p:nvSpPr>
          <p:spPr>
            <a:xfrm>
              <a:off x="-803" y="270"/>
              <a:ext cx="1103"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631"/>
                                        </p:tgtEl>
                                        <p:attrNameLst>
                                          <p:attrName>style.visibility</p:attrName>
                                        </p:attrNameLst>
                                      </p:cBhvr>
                                      <p:to>
                                        <p:strVal val="visible"/>
                                      </p:to>
                                    </p:set>
                                    <p:animEffect transition="in" filter="blinds(horizontal)">
                                      <p:cBhvr>
                                        <p:cTn id="7" dur="500"/>
                                        <p:tgtEl>
                                          <p:spTgt spid="154631"/>
                                        </p:tgtEl>
                                      </p:cBhvr>
                                    </p:animEffect>
                                  </p:childTnLst>
                                </p:cTn>
                              </p:par>
                              <p:par>
                                <p:cTn id="8" presetID="3" presetClass="entr" presetSubtype="10" fill="hold" nodeType="withEffect">
                                  <p:stCondLst>
                                    <p:cond delay="0"/>
                                  </p:stCondLst>
                                  <p:childTnLst>
                                    <p:set>
                                      <p:cBhvr>
                                        <p:cTn id="9" dur="1" fill="hold">
                                          <p:stCondLst>
                                            <p:cond delay="0"/>
                                          </p:stCondLst>
                                        </p:cTn>
                                        <p:tgtEl>
                                          <p:spTgt spid="154632"/>
                                        </p:tgtEl>
                                        <p:attrNameLst>
                                          <p:attrName>style.visibility</p:attrName>
                                        </p:attrNameLst>
                                      </p:cBhvr>
                                      <p:to>
                                        <p:strVal val="visible"/>
                                      </p:to>
                                    </p:set>
                                    <p:animEffect transition="in" filter="blinds(horizontal)">
                                      <p:cBhvr>
                                        <p:cTn id="10" dur="500"/>
                                        <p:tgtEl>
                                          <p:spTgt spid="15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31"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日期占位符 4"/>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5650" name="页脚占位符 5"/>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5651" name="灯片编号占位符 6"/>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5652"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grpSp>
        <p:nvGrpSpPr>
          <p:cNvPr id="155653" name="组合 155653"/>
          <p:cNvGrpSpPr/>
          <p:nvPr/>
        </p:nvGrpSpPr>
        <p:grpSpPr>
          <a:xfrm>
            <a:off x="2484438" y="1268413"/>
            <a:ext cx="3671887" cy="2286000"/>
            <a:chOff x="0" y="0"/>
            <a:chExt cx="1344" cy="1440"/>
          </a:xfrm>
        </p:grpSpPr>
        <p:sp>
          <p:nvSpPr>
            <p:cNvPr id="155654" name="Rectangle 5"/>
            <p:cNvSpPr/>
            <p:nvPr/>
          </p:nvSpPr>
          <p:spPr>
            <a:xfrm>
              <a:off x="912" y="1145"/>
              <a:ext cx="432"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55" name="Rectangle 6"/>
            <p:cNvSpPr/>
            <p:nvPr/>
          </p:nvSpPr>
          <p:spPr>
            <a:xfrm>
              <a:off x="384" y="1145"/>
              <a:ext cx="528"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5656" name="Rectangle 7"/>
            <p:cNvSpPr/>
            <p:nvPr/>
          </p:nvSpPr>
          <p:spPr>
            <a:xfrm>
              <a:off x="0" y="1145"/>
              <a:ext cx="384"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57" name="Rectangle 8"/>
            <p:cNvSpPr/>
            <p:nvPr/>
          </p:nvSpPr>
          <p:spPr>
            <a:xfrm>
              <a:off x="912" y="851"/>
              <a:ext cx="432"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58" name="Rectangle 9"/>
            <p:cNvSpPr/>
            <p:nvPr/>
          </p:nvSpPr>
          <p:spPr>
            <a:xfrm>
              <a:off x="384" y="851"/>
              <a:ext cx="528"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5659" name="Rectangle 10"/>
            <p:cNvSpPr/>
            <p:nvPr/>
          </p:nvSpPr>
          <p:spPr>
            <a:xfrm>
              <a:off x="0" y="851"/>
              <a:ext cx="384"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60" name="Rectangle 11"/>
            <p:cNvSpPr/>
            <p:nvPr/>
          </p:nvSpPr>
          <p:spPr>
            <a:xfrm>
              <a:off x="912" y="559"/>
              <a:ext cx="432"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61" name="Rectangle 12"/>
            <p:cNvSpPr/>
            <p:nvPr/>
          </p:nvSpPr>
          <p:spPr>
            <a:xfrm>
              <a:off x="384" y="559"/>
              <a:ext cx="528"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5662" name="Rectangle 13"/>
            <p:cNvSpPr/>
            <p:nvPr/>
          </p:nvSpPr>
          <p:spPr>
            <a:xfrm>
              <a:off x="0" y="559"/>
              <a:ext cx="384"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5663" name="Rectangle 14"/>
            <p:cNvSpPr/>
            <p:nvPr/>
          </p:nvSpPr>
          <p:spPr>
            <a:xfrm>
              <a:off x="912" y="276"/>
              <a:ext cx="432"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5664" name="Rectangle 15"/>
            <p:cNvSpPr/>
            <p:nvPr/>
          </p:nvSpPr>
          <p:spPr>
            <a:xfrm>
              <a:off x="384" y="276"/>
              <a:ext cx="528"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5665" name="Rectangle 16"/>
            <p:cNvSpPr/>
            <p:nvPr/>
          </p:nvSpPr>
          <p:spPr>
            <a:xfrm>
              <a:off x="0" y="276"/>
              <a:ext cx="384"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5666" name="Line 17"/>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67" name="Line 18"/>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68" name="Line 19"/>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69" name="Line 20"/>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0" name="Line 21"/>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1" name="Line 22"/>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2" name="Line 23"/>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3" name="Line 24"/>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4" name="Line 25"/>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5675" name="Text Box 26"/>
            <p:cNvSpPr txBox="1"/>
            <p:nvPr/>
          </p:nvSpPr>
          <p:spPr>
            <a:xfrm>
              <a:off x="97" y="0"/>
              <a:ext cx="1103"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sp>
        <p:nvSpPr>
          <p:cNvPr id="155676" name="Rectangle 27"/>
          <p:cNvSpPr/>
          <p:nvPr/>
        </p:nvSpPr>
        <p:spPr>
          <a:xfrm>
            <a:off x="323850" y="692150"/>
            <a:ext cx="7559675" cy="504825"/>
          </a:xfrm>
          <a:prstGeom prst="rect">
            <a:avLst/>
          </a:prstGeom>
          <a:solidFill>
            <a:schemeClr val="bg1"/>
          </a:solidFill>
          <a:ln w="9525">
            <a:noFill/>
          </a:ln>
        </p:spPr>
        <p:txBody>
          <a:bodyPr anchor="t"/>
          <a:p>
            <a:pPr marL="342900" lvl="0" indent="-3429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 6.7.3 </a:t>
            </a:r>
            <a:r>
              <a:rPr lang="en-US" altLang="x-none" sz="3200" b="1" dirty="0">
                <a:solidFill>
                  <a:schemeClr val="accent2"/>
                </a:solidFill>
                <a:latin typeface="Arial" panose="020B0604020202020204" pitchFamily="34" charset="0"/>
                <a:ea typeface="宋体" panose="02010600030101010101" pitchFamily="2" charset="-122"/>
              </a:rPr>
              <a:t>Table ABC with a FD:</a:t>
            </a:r>
            <a:r>
              <a:rPr lang="en-US" altLang="x-none" sz="3200" b="1" dirty="0">
                <a:solidFill>
                  <a:srgbClr val="FF0000"/>
                </a:solidFill>
                <a:latin typeface="Arial" panose="020B0604020202020204" pitchFamily="34" charset="0"/>
                <a:ea typeface="宋体" panose="02010600030101010101" pitchFamily="2" charset="-122"/>
              </a:rPr>
              <a:t> B</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C</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55678" name="Rectangle 29"/>
          <p:cNvSpPr/>
          <p:nvPr/>
        </p:nvSpPr>
        <p:spPr>
          <a:xfrm>
            <a:off x="612775" y="4483100"/>
            <a:ext cx="7999413" cy="1106488"/>
          </a:xfrm>
          <a:prstGeom prst="rect">
            <a:avLst/>
          </a:prstGeom>
          <a:solidFill>
            <a:schemeClr val="bg1"/>
          </a:solidFill>
          <a:ln w="9525">
            <a:noFill/>
          </a:ln>
        </p:spPr>
        <p:txBody>
          <a:bodyPr anchor="t"/>
          <a:p>
            <a:pPr marL="342900" lvl="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If we tried to insert a row (a4, 200, c4), this insert would fail.</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Why?</a:t>
            </a:r>
            <a:endPar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endParaRPr>
          </a:p>
        </p:txBody>
      </p:sp>
      <p:graphicFrame>
        <p:nvGraphicFramePr>
          <p:cNvPr id="155679" name="表格 155678"/>
          <p:cNvGraphicFramePr/>
          <p:nvPr/>
        </p:nvGraphicFramePr>
        <p:xfrm>
          <a:off x="2484438" y="3573463"/>
          <a:ext cx="3671888" cy="517525"/>
        </p:xfrm>
        <a:graphic>
          <a:graphicData uri="http://schemas.openxmlformats.org/drawingml/2006/table">
            <a:tbl>
              <a:tblPr/>
              <a:tblGrid>
                <a:gridCol w="1071563"/>
                <a:gridCol w="1460500"/>
                <a:gridCol w="1139825"/>
              </a:tblGrid>
              <a:tr h="5175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a4</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200</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c4</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679"/>
                                        </p:tgtEl>
                                        <p:attrNameLst>
                                          <p:attrName>style.visibility</p:attrName>
                                        </p:attrNameLst>
                                      </p:cBhvr>
                                      <p:to>
                                        <p:strVal val="visible"/>
                                      </p:to>
                                    </p:set>
                                    <p:animEffect transition="in" filter="blinds(horizontal)">
                                      <p:cBhvr>
                                        <p:cTn id="7" dur="500"/>
                                        <p:tgtEl>
                                          <p:spTgt spid="15567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5678"/>
                                        </p:tgtEl>
                                        <p:attrNameLst>
                                          <p:attrName>style.visibility</p:attrName>
                                        </p:attrNameLst>
                                      </p:cBhvr>
                                      <p:to>
                                        <p:strVal val="visible"/>
                                      </p:to>
                                    </p:set>
                                    <p:animEffect transition="in" filter="blinds(horizontal)">
                                      <p:cBhvr>
                                        <p:cTn id="11" dur="500"/>
                                        <p:tgtEl>
                                          <p:spTgt spid="155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78"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日期占位符 4"/>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6674" name="页脚占位符 5"/>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6675" name="灯片编号占位符 6"/>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6676"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grpSp>
        <p:nvGrpSpPr>
          <p:cNvPr id="156677" name="组合 156677"/>
          <p:cNvGrpSpPr/>
          <p:nvPr/>
        </p:nvGrpSpPr>
        <p:grpSpPr>
          <a:xfrm>
            <a:off x="2484438" y="1268413"/>
            <a:ext cx="3671887" cy="2286000"/>
            <a:chOff x="0" y="0"/>
            <a:chExt cx="1344" cy="1440"/>
          </a:xfrm>
        </p:grpSpPr>
        <p:sp>
          <p:nvSpPr>
            <p:cNvPr id="156678" name="Rectangle 5"/>
            <p:cNvSpPr/>
            <p:nvPr/>
          </p:nvSpPr>
          <p:spPr>
            <a:xfrm>
              <a:off x="912" y="1145"/>
              <a:ext cx="432"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79" name="Rectangle 6"/>
            <p:cNvSpPr/>
            <p:nvPr/>
          </p:nvSpPr>
          <p:spPr>
            <a:xfrm>
              <a:off x="384" y="1145"/>
              <a:ext cx="528"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6680" name="Rectangle 7"/>
            <p:cNvSpPr/>
            <p:nvPr/>
          </p:nvSpPr>
          <p:spPr>
            <a:xfrm>
              <a:off x="0" y="1145"/>
              <a:ext cx="384" cy="295"/>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1" name="Rectangle 8"/>
            <p:cNvSpPr/>
            <p:nvPr/>
          </p:nvSpPr>
          <p:spPr>
            <a:xfrm>
              <a:off x="912" y="851"/>
              <a:ext cx="432"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2" name="Rectangle 9"/>
            <p:cNvSpPr/>
            <p:nvPr/>
          </p:nvSpPr>
          <p:spPr>
            <a:xfrm>
              <a:off x="384" y="851"/>
              <a:ext cx="528"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6683" name="Rectangle 10"/>
            <p:cNvSpPr/>
            <p:nvPr/>
          </p:nvSpPr>
          <p:spPr>
            <a:xfrm>
              <a:off x="0" y="851"/>
              <a:ext cx="384" cy="294"/>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4" name="Rectangle 11"/>
            <p:cNvSpPr/>
            <p:nvPr/>
          </p:nvSpPr>
          <p:spPr>
            <a:xfrm>
              <a:off x="912" y="559"/>
              <a:ext cx="432"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5" name="Rectangle 12"/>
            <p:cNvSpPr/>
            <p:nvPr/>
          </p:nvSpPr>
          <p:spPr>
            <a:xfrm>
              <a:off x="384" y="559"/>
              <a:ext cx="528"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6686" name="Rectangle 13"/>
            <p:cNvSpPr/>
            <p:nvPr/>
          </p:nvSpPr>
          <p:spPr>
            <a:xfrm>
              <a:off x="0" y="559"/>
              <a:ext cx="384" cy="292"/>
            </a:xfrm>
            <a:prstGeom prst="rect">
              <a:avLst/>
            </a:prstGeom>
            <a:solidFill>
              <a:srgbClr val="CCFFFF"/>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6687" name="Rectangle 14"/>
            <p:cNvSpPr/>
            <p:nvPr/>
          </p:nvSpPr>
          <p:spPr>
            <a:xfrm>
              <a:off x="912" y="276"/>
              <a:ext cx="432"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6688" name="Rectangle 15"/>
            <p:cNvSpPr/>
            <p:nvPr/>
          </p:nvSpPr>
          <p:spPr>
            <a:xfrm>
              <a:off x="384" y="276"/>
              <a:ext cx="528"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6689" name="Rectangle 16"/>
            <p:cNvSpPr/>
            <p:nvPr/>
          </p:nvSpPr>
          <p:spPr>
            <a:xfrm>
              <a:off x="0" y="276"/>
              <a:ext cx="384" cy="283"/>
            </a:xfrm>
            <a:prstGeom prst="rect">
              <a:avLst/>
            </a:prstGeom>
            <a:solidFill>
              <a:srgbClr val="EAEAEA"/>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6690" name="Line 17"/>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1" name="Line 18"/>
            <p:cNvSpPr/>
            <p:nvPr/>
          </p:nvSpPr>
          <p:spPr>
            <a:xfrm>
              <a:off x="0" y="55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2" name="Line 19"/>
            <p:cNvSpPr/>
            <p:nvPr/>
          </p:nvSpPr>
          <p:spPr>
            <a:xfrm>
              <a:off x="0" y="85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3" name="Line 20"/>
            <p:cNvSpPr/>
            <p:nvPr/>
          </p:nvSpPr>
          <p:spPr>
            <a:xfrm>
              <a:off x="0" y="114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4" name="Line 21"/>
            <p:cNvSpPr/>
            <p:nvPr/>
          </p:nvSpPr>
          <p:spPr>
            <a:xfrm>
              <a:off x="0" y="1440"/>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5" name="Line 22"/>
            <p:cNvSpPr/>
            <p:nvPr/>
          </p:nvSpPr>
          <p:spPr>
            <a:xfrm>
              <a:off x="0"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6" name="Line 23"/>
            <p:cNvSpPr/>
            <p:nvPr/>
          </p:nvSpPr>
          <p:spPr>
            <a:xfrm>
              <a:off x="384"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7" name="Line 24"/>
            <p:cNvSpPr/>
            <p:nvPr/>
          </p:nvSpPr>
          <p:spPr>
            <a:xfrm>
              <a:off x="912" y="276"/>
              <a:ext cx="0" cy="116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8" name="Line 25"/>
            <p:cNvSpPr/>
            <p:nvPr/>
          </p:nvSpPr>
          <p:spPr>
            <a:xfrm>
              <a:off x="1344" y="276"/>
              <a:ext cx="0" cy="116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6699" name="Text Box 26"/>
            <p:cNvSpPr txBox="1"/>
            <p:nvPr/>
          </p:nvSpPr>
          <p:spPr>
            <a:xfrm>
              <a:off x="97" y="0"/>
              <a:ext cx="1103"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sp>
        <p:nvSpPr>
          <p:cNvPr id="156700" name="Rectangle 27"/>
          <p:cNvSpPr/>
          <p:nvPr/>
        </p:nvSpPr>
        <p:spPr>
          <a:xfrm>
            <a:off x="323850" y="692150"/>
            <a:ext cx="7559675" cy="504825"/>
          </a:xfrm>
          <a:prstGeom prst="rect">
            <a:avLst/>
          </a:prstGeom>
          <a:solidFill>
            <a:schemeClr val="bg1"/>
          </a:solidFill>
          <a:ln w="9525">
            <a:noFill/>
          </a:ln>
        </p:spPr>
        <p:txBody>
          <a:bodyPr anchor="t"/>
          <a:p>
            <a:pPr marL="342900" lvl="0" indent="-342900">
              <a:spcBef>
                <a:spcPct val="20000"/>
              </a:spcBef>
              <a:buClr>
                <a:schemeClr val="tx1"/>
              </a:buClr>
              <a:buFont typeface="Wingdings" panose="05000000000000000000" pitchFamily="2" charset="2"/>
              <a:buChar char="q"/>
            </a:pPr>
            <a:r>
              <a:rPr lang="en-US" altLang="x-none" sz="3200" b="1" dirty="0">
                <a:solidFill>
                  <a:srgbClr val="FF0000"/>
                </a:solidFill>
                <a:latin typeface="Arial" panose="020B0604020202020204" pitchFamily="34" charset="0"/>
                <a:ea typeface="宋体" panose="02010600030101010101" pitchFamily="2" charset="-122"/>
              </a:rPr>
              <a:t>Ex 6.7.3 </a:t>
            </a:r>
            <a:r>
              <a:rPr lang="en-US" altLang="x-none" sz="3200" b="1" dirty="0">
                <a:solidFill>
                  <a:schemeClr val="accent2"/>
                </a:solidFill>
                <a:latin typeface="Arial" panose="020B0604020202020204" pitchFamily="34" charset="0"/>
                <a:ea typeface="宋体" panose="02010600030101010101" pitchFamily="2" charset="-122"/>
              </a:rPr>
              <a:t>Table ABC with a FD:</a:t>
            </a:r>
            <a:r>
              <a:rPr lang="en-US" altLang="x-none" sz="3200" b="1" dirty="0">
                <a:solidFill>
                  <a:srgbClr val="FF0000"/>
                </a:solidFill>
                <a:latin typeface="Arial" panose="020B0604020202020204" pitchFamily="34" charset="0"/>
                <a:ea typeface="宋体" panose="02010600030101010101" pitchFamily="2" charset="-122"/>
              </a:rPr>
              <a:t> B</a:t>
            </a:r>
            <a:r>
              <a:rPr lang="en-US" altLang="x-none" sz="3200" b="1" dirty="0">
                <a:solidFill>
                  <a:srgbClr val="FF0000"/>
                </a:solidFill>
                <a:latin typeface="Arial" panose="020B0604020202020204" pitchFamily="34" charset="0"/>
                <a:ea typeface="宋体" panose="02010600030101010101" pitchFamily="2" charset="-122"/>
                <a:sym typeface="Symbol" panose="05050102010706020507" pitchFamily="2" charset="2"/>
              </a:rPr>
              <a:t>C</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sp>
        <p:nvSpPr>
          <p:cNvPr id="156702" name="Rectangle 31"/>
          <p:cNvSpPr/>
          <p:nvPr/>
        </p:nvSpPr>
        <p:spPr>
          <a:xfrm>
            <a:off x="466725" y="4440238"/>
            <a:ext cx="8143875" cy="1103312"/>
          </a:xfrm>
          <a:prstGeom prst="rect">
            <a:avLst/>
          </a:prstGeom>
          <a:solidFill>
            <a:schemeClr val="bg1"/>
          </a:solidFill>
          <a:ln w="9525">
            <a:noFill/>
          </a:ln>
        </p:spPr>
        <p:txBody>
          <a:bodyPr anchor="t"/>
          <a:p>
            <a:pPr marL="342900" lvl="0" indent="-342900">
              <a:spcBef>
                <a:spcPct val="20000"/>
              </a:spcBef>
              <a:buClr>
                <a:schemeClr val="accent1"/>
              </a:buClr>
              <a:buChar char="–"/>
            </a:pP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but, we can insert a row</a:t>
            </a:r>
            <a:r>
              <a:rPr lang="zh-CN" altLang="en-US" sz="3200" b="1" dirty="0">
                <a:solidFill>
                  <a:schemeClr val="accent2"/>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rPr>
              <a:t>(a4, 200, c2) to this table.</a:t>
            </a:r>
            <a:endParaRPr lang="en-US" altLang="x-none" sz="3200" b="1" dirty="0">
              <a:solidFill>
                <a:schemeClr val="accent2"/>
              </a:solidFill>
              <a:latin typeface="Arial" panose="020B0604020202020204" pitchFamily="34" charset="0"/>
              <a:ea typeface="宋体" panose="02010600030101010101" pitchFamily="2" charset="-122"/>
              <a:sym typeface="Symbol" panose="05050102010706020507" pitchFamily="2" charset="2"/>
            </a:endParaRPr>
          </a:p>
        </p:txBody>
      </p:sp>
      <p:graphicFrame>
        <p:nvGraphicFramePr>
          <p:cNvPr id="156703" name="内容占位符 156702"/>
          <p:cNvGraphicFramePr/>
          <p:nvPr>
            <p:ph sz="half" idx="1"/>
          </p:nvPr>
        </p:nvGraphicFramePr>
        <p:xfrm>
          <a:off x="2484438" y="3573463"/>
          <a:ext cx="3671888" cy="517525"/>
        </p:xfrm>
        <a:graphic>
          <a:graphicData uri="http://schemas.openxmlformats.org/drawingml/2006/table">
            <a:tbl>
              <a:tblPr/>
              <a:tblGrid>
                <a:gridCol w="1063625"/>
                <a:gridCol w="1468438"/>
                <a:gridCol w="1139825"/>
              </a:tblGrid>
              <a:tr h="517525">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a4</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200</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lnSpc>
                          <a:spcPct val="100000"/>
                        </a:lnSpc>
                        <a:spcBef>
                          <a:spcPct val="20000"/>
                        </a:spcBef>
                        <a:spcAft>
                          <a:spcPct val="0"/>
                        </a:spcAft>
                        <a:buClr>
                          <a:srgbClr val="996633"/>
                        </a:buClr>
                        <a:buFont typeface="Wingdings" panose="05000000000000000000" pitchFamily="2" charset="2"/>
                        <a:buChar char="q"/>
                        <a:defRPr sz="2400" b="1" u="none" kern="1200" baseline="0">
                          <a:solidFill>
                            <a:srgbClr val="FF0000"/>
                          </a:solidFill>
                          <a:latin typeface="Arial" panose="020B0604020202020204" pitchFamily="34" charset="0"/>
                        </a:defRPr>
                      </a:lvl1pPr>
                      <a:lvl2pPr marL="742950" lvl="1" indent="-285750">
                        <a:defRPr sz="2400" kern="1200">
                          <a:solidFill>
                            <a:schemeClr val="accent2"/>
                          </a:solidFill>
                        </a:defRPr>
                      </a:lvl2pPr>
                      <a:lvl3pPr marL="1143000" lvl="2" indent="-228600">
                        <a:defRPr sz="2400" kern="1200">
                          <a:solidFill>
                            <a:schemeClr val="tx1"/>
                          </a:solidFill>
                        </a:defRPr>
                      </a:lvl3pPr>
                      <a:lvl4pPr marL="1600200" lvl="3" indent="-228600">
                        <a:defRPr sz="2400" kern="1200">
                          <a:solidFill>
                            <a:schemeClr val="accent2"/>
                          </a:solidFill>
                        </a:defRPr>
                      </a:lvl4pPr>
                      <a:lvl5pPr marL="2057400" lvl="4" indent="-228600">
                        <a:defRPr sz="2400" kern="1200">
                          <a:solidFill>
                            <a:schemeClr val="tx1"/>
                          </a:solidFill>
                        </a:defRPr>
                      </a:lvl5pPr>
                    </a:lstStyle>
                    <a:p>
                      <a:pPr marL="0" lvl="0" indent="0" algn="ctr" eaLnBrk="1" hangingPunct="1">
                        <a:spcBef>
                          <a:spcPct val="20000"/>
                        </a:spcBef>
                        <a:buClr>
                          <a:srgbClr val="996633"/>
                        </a:buClr>
                        <a:buFont typeface="Wingdings" panose="05000000000000000000" pitchFamily="2" charset="2"/>
                        <a:buNone/>
                      </a:pPr>
                      <a:r>
                        <a:rPr lang="en-US" altLang="x-none" sz="2800" dirty="0">
                          <a:solidFill>
                            <a:srgbClr val="FF0000"/>
                          </a:solidFill>
                          <a:latin typeface="Arial" panose="020B0604020202020204" pitchFamily="34" charset="0"/>
                          <a:ea typeface="宋体" panose="02010600030101010101" pitchFamily="2" charset="-122"/>
                        </a:rPr>
                        <a:t>c2</a:t>
                      </a:r>
                      <a:endParaRPr lang="en-US" altLang="x-none" sz="2800" dirty="0">
                        <a:solidFill>
                          <a:srgbClr val="FF0000"/>
                        </a:solidFill>
                        <a:latin typeface="Arial" panose="020B0604020202020204" pitchFamily="34" charset="0"/>
                        <a:ea typeface="宋体" panose="02010600030101010101" pitchFamily="2" charset="-122"/>
                      </a:endParaRPr>
                    </a:p>
                  </a:txBody>
                  <a:tcPr marT="45549" marB="45549" vert="horz"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6703"/>
                                        </p:tgtEl>
                                        <p:attrNameLst>
                                          <p:attrName>style.visibility</p:attrName>
                                        </p:attrNameLst>
                                      </p:cBhvr>
                                      <p:to>
                                        <p:strVal val="visible"/>
                                      </p:to>
                                    </p:set>
                                    <p:animEffect transition="in" filter="blinds(horizontal)">
                                      <p:cBhvr>
                                        <p:cTn id="7" dur="500"/>
                                        <p:tgtEl>
                                          <p:spTgt spid="15670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6702"/>
                                        </p:tgtEl>
                                        <p:attrNameLst>
                                          <p:attrName>style.visibility</p:attrName>
                                        </p:attrNameLst>
                                      </p:cBhvr>
                                      <p:to>
                                        <p:strVal val="visible"/>
                                      </p:to>
                                    </p:set>
                                    <p:animEffect transition="in" filter="blinds(horizontal)">
                                      <p:cBhvr>
                                        <p:cTn id="11" dur="500"/>
                                        <p:tgtEl>
                                          <p:spTgt spid="156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02"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769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769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7700" name="Rectangle 2"/>
          <p:cNvSpPr>
            <a:spLocks noGrp="1"/>
          </p:cNvSpPr>
          <p:nvPr>
            <p:ph type="body"/>
          </p:nvPr>
        </p:nvSpPr>
        <p:spPr>
          <a:xfrm>
            <a:off x="228600" y="233363"/>
            <a:ext cx="8686800" cy="5257800"/>
          </a:xfrm>
        </p:spPr>
        <p:txBody>
          <a:bodyPr wrap="square" anchor="t"/>
          <a:p>
            <a:pPr lvl="0" eaLnBrk="1" hangingPunct="1"/>
            <a:r>
              <a:rPr lang="en-US" altLang="x-none" sz="3200" dirty="0">
                <a:ea typeface="宋体" panose="02010600030101010101" pitchFamily="2" charset="-122"/>
              </a:rPr>
              <a:t>Ex 6.7.3 </a:t>
            </a:r>
            <a:r>
              <a:rPr lang="en-US" altLang="x-none" sz="3200" dirty="0">
                <a:solidFill>
                  <a:schemeClr val="accent2"/>
                </a:solidFill>
                <a:ea typeface="宋体" panose="02010600030101010101" pitchFamily="2" charset="-122"/>
              </a:rPr>
              <a:t>Table ABC with a FD:</a:t>
            </a:r>
            <a:r>
              <a:rPr lang="en-US" altLang="x-none" sz="3200" dirty="0">
                <a:ea typeface="宋体" panose="02010600030101010101" pitchFamily="2" charset="-122"/>
              </a:rPr>
              <a:t> B</a:t>
            </a:r>
            <a:r>
              <a:rPr lang="en-US" altLang="x-none" sz="3200" dirty="0">
                <a:ea typeface="宋体" panose="02010600030101010101" pitchFamily="2" charset="-122"/>
                <a:sym typeface="Symbol" panose="05050102010706020507" pitchFamily="2" charset="2"/>
              </a:rPr>
              <a:t>C</a:t>
            </a:r>
            <a:endParaRPr lang="en-US" altLang="x-none" sz="3200" dirty="0">
              <a:ea typeface="宋体" panose="02010600030101010101" pitchFamily="2" charset="-122"/>
            </a:endParaRPr>
          </a:p>
        </p:txBody>
      </p:sp>
      <p:grpSp>
        <p:nvGrpSpPr>
          <p:cNvPr id="157701" name="组合 157701"/>
          <p:cNvGrpSpPr/>
          <p:nvPr/>
        </p:nvGrpSpPr>
        <p:grpSpPr>
          <a:xfrm>
            <a:off x="1524000" y="914400"/>
            <a:ext cx="2133600" cy="2446338"/>
            <a:chOff x="0" y="0"/>
            <a:chExt cx="1344" cy="1541"/>
          </a:xfrm>
        </p:grpSpPr>
        <p:sp>
          <p:nvSpPr>
            <p:cNvPr id="157702" name="Rectangle 4"/>
            <p:cNvSpPr/>
            <p:nvPr/>
          </p:nvSpPr>
          <p:spPr>
            <a:xfrm>
              <a:off x="912" y="1288"/>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3" name="Rectangle 5"/>
            <p:cNvSpPr/>
            <p:nvPr/>
          </p:nvSpPr>
          <p:spPr>
            <a:xfrm>
              <a:off x="384" y="1288"/>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04" name="Rectangle 6"/>
            <p:cNvSpPr/>
            <p:nvPr/>
          </p:nvSpPr>
          <p:spPr>
            <a:xfrm>
              <a:off x="0" y="1288"/>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5" name="Rectangle 7"/>
            <p:cNvSpPr/>
            <p:nvPr/>
          </p:nvSpPr>
          <p:spPr>
            <a:xfrm>
              <a:off x="912" y="1035"/>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6" name="Rectangle 8"/>
            <p:cNvSpPr/>
            <p:nvPr/>
          </p:nvSpPr>
          <p:spPr>
            <a:xfrm>
              <a:off x="384" y="103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07" name="Rectangle 9"/>
            <p:cNvSpPr/>
            <p:nvPr/>
          </p:nvSpPr>
          <p:spPr>
            <a:xfrm>
              <a:off x="0" y="103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8" name="Rectangle 10"/>
            <p:cNvSpPr/>
            <p:nvPr/>
          </p:nvSpPr>
          <p:spPr>
            <a:xfrm>
              <a:off x="912" y="782"/>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09" name="Rectangle 11"/>
            <p:cNvSpPr/>
            <p:nvPr/>
          </p:nvSpPr>
          <p:spPr>
            <a:xfrm>
              <a:off x="384" y="782"/>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10" name="Rectangle 12"/>
            <p:cNvSpPr/>
            <p:nvPr/>
          </p:nvSpPr>
          <p:spPr>
            <a:xfrm>
              <a:off x="0" y="782"/>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11" name="Rectangle 13"/>
            <p:cNvSpPr/>
            <p:nvPr/>
          </p:nvSpPr>
          <p:spPr>
            <a:xfrm>
              <a:off x="912" y="529"/>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12" name="Rectangle 14"/>
            <p:cNvSpPr/>
            <p:nvPr/>
          </p:nvSpPr>
          <p:spPr>
            <a:xfrm>
              <a:off x="384" y="52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13" name="Rectangle 15"/>
            <p:cNvSpPr/>
            <p:nvPr/>
          </p:nvSpPr>
          <p:spPr>
            <a:xfrm>
              <a:off x="0" y="529"/>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14" name="Rectangle 16"/>
            <p:cNvSpPr/>
            <p:nvPr/>
          </p:nvSpPr>
          <p:spPr>
            <a:xfrm>
              <a:off x="912"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15" name="Rectangle 17"/>
            <p:cNvSpPr/>
            <p:nvPr/>
          </p:nvSpPr>
          <p:spPr>
            <a:xfrm>
              <a:off x="384"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16" name="Rectangle 18"/>
            <p:cNvSpPr/>
            <p:nvPr/>
          </p:nvSpPr>
          <p:spPr>
            <a:xfrm>
              <a:off x="0"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17" name="Line 19"/>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18" name="Line 20"/>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19" name="Line 21"/>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0" name="Line 22"/>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1" name="Line 23"/>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2" name="Line 24"/>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3" name="Line 25"/>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4" name="Line 26"/>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5" name="Line 27"/>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6" name="Line 28"/>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27" name="Text Box 29"/>
            <p:cNvSpPr txBox="1"/>
            <p:nvPr/>
          </p:nvSpPr>
          <p:spPr>
            <a:xfrm>
              <a:off x="97" y="0"/>
              <a:ext cx="1103"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57728" name="组合 157728"/>
          <p:cNvGrpSpPr/>
          <p:nvPr/>
        </p:nvGrpSpPr>
        <p:grpSpPr>
          <a:xfrm>
            <a:off x="914400" y="3429000"/>
            <a:ext cx="3505200" cy="2843213"/>
            <a:chOff x="0" y="0"/>
            <a:chExt cx="2208" cy="1791"/>
          </a:xfrm>
        </p:grpSpPr>
        <p:sp>
          <p:nvSpPr>
            <p:cNvPr id="157729" name="Rectangle 31"/>
            <p:cNvSpPr/>
            <p:nvPr/>
          </p:nvSpPr>
          <p:spPr>
            <a:xfrm>
              <a:off x="384" y="1538"/>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30" name="Rectangle 32"/>
            <p:cNvSpPr/>
            <p:nvPr/>
          </p:nvSpPr>
          <p:spPr>
            <a:xfrm>
              <a:off x="0" y="1538"/>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31" name="Rectangle 33"/>
            <p:cNvSpPr/>
            <p:nvPr/>
          </p:nvSpPr>
          <p:spPr>
            <a:xfrm>
              <a:off x="384" y="128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32" name="Rectangle 34"/>
            <p:cNvSpPr/>
            <p:nvPr/>
          </p:nvSpPr>
          <p:spPr>
            <a:xfrm>
              <a:off x="0" y="128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33" name="Rectangle 35"/>
            <p:cNvSpPr/>
            <p:nvPr/>
          </p:nvSpPr>
          <p:spPr>
            <a:xfrm>
              <a:off x="384" y="1032"/>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34" name="Rectangle 36"/>
            <p:cNvSpPr/>
            <p:nvPr/>
          </p:nvSpPr>
          <p:spPr>
            <a:xfrm>
              <a:off x="0" y="1032"/>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35" name="Rectangle 37"/>
            <p:cNvSpPr/>
            <p:nvPr/>
          </p:nvSpPr>
          <p:spPr>
            <a:xfrm>
              <a:off x="384" y="77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36" name="Rectangle 38"/>
            <p:cNvSpPr/>
            <p:nvPr/>
          </p:nvSpPr>
          <p:spPr>
            <a:xfrm>
              <a:off x="0" y="779"/>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37" name="Rectangle 39"/>
            <p:cNvSpPr/>
            <p:nvPr/>
          </p:nvSpPr>
          <p:spPr>
            <a:xfrm>
              <a:off x="384"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38" name="Rectangle 40"/>
            <p:cNvSpPr/>
            <p:nvPr/>
          </p:nvSpPr>
          <p:spPr>
            <a:xfrm>
              <a:off x="0" y="52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39" name="Line 41"/>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0" name="Line 42"/>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1" name="Line 43"/>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2" name="Line 44"/>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3" name="Line 45"/>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4" name="Line 46"/>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5" name="Line 47"/>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6" name="Line 48"/>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7" name="Line 49"/>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48" name="Text Box 50"/>
            <p:cNvSpPr txBox="1"/>
            <p:nvPr/>
          </p:nvSpPr>
          <p:spPr>
            <a:xfrm>
              <a:off x="48" y="240"/>
              <a:ext cx="816"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57749" name="Rectangle 52"/>
            <p:cNvSpPr/>
            <p:nvPr/>
          </p:nvSpPr>
          <p:spPr>
            <a:xfrm>
              <a:off x="1776" y="1286"/>
              <a:ext cx="432"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50" name="Rectangle 53"/>
            <p:cNvSpPr/>
            <p:nvPr/>
          </p:nvSpPr>
          <p:spPr>
            <a:xfrm>
              <a:off x="1248" y="1286"/>
              <a:ext cx="528"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51" name="Rectangle 54"/>
            <p:cNvSpPr/>
            <p:nvPr/>
          </p:nvSpPr>
          <p:spPr>
            <a:xfrm>
              <a:off x="1776" y="1032"/>
              <a:ext cx="432"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52" name="Rectangle 55"/>
            <p:cNvSpPr/>
            <p:nvPr/>
          </p:nvSpPr>
          <p:spPr>
            <a:xfrm>
              <a:off x="1248" y="1032"/>
              <a:ext cx="528"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53" name="Rectangle 56"/>
            <p:cNvSpPr/>
            <p:nvPr/>
          </p:nvSpPr>
          <p:spPr>
            <a:xfrm>
              <a:off x="1776" y="779"/>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54" name="Rectangle 57"/>
            <p:cNvSpPr/>
            <p:nvPr/>
          </p:nvSpPr>
          <p:spPr>
            <a:xfrm>
              <a:off x="1248" y="77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55" name="Rectangle 58"/>
            <p:cNvSpPr/>
            <p:nvPr/>
          </p:nvSpPr>
          <p:spPr>
            <a:xfrm>
              <a:off x="1776" y="52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56" name="Rectangle 59"/>
            <p:cNvSpPr/>
            <p:nvPr/>
          </p:nvSpPr>
          <p:spPr>
            <a:xfrm>
              <a:off x="1248"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57" name="Line 60"/>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58" name="Line 61"/>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59" name="Line 62"/>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0" name="Line 63"/>
            <p:cNvSpPr/>
            <p:nvPr/>
          </p:nvSpPr>
          <p:spPr>
            <a:xfrm>
              <a:off x="1248" y="1286"/>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1" name="Line 64"/>
            <p:cNvSpPr/>
            <p:nvPr/>
          </p:nvSpPr>
          <p:spPr>
            <a:xfrm>
              <a:off x="1248" y="1540"/>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2" name="Line 65"/>
            <p:cNvSpPr/>
            <p:nvPr/>
          </p:nvSpPr>
          <p:spPr>
            <a:xfrm>
              <a:off x="1248" y="526"/>
              <a:ext cx="0" cy="101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3" name="Line 66"/>
            <p:cNvSpPr/>
            <p:nvPr/>
          </p:nvSpPr>
          <p:spPr>
            <a:xfrm>
              <a:off x="1776" y="526"/>
              <a:ext cx="0" cy="101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4" name="Line 67"/>
            <p:cNvSpPr/>
            <p:nvPr/>
          </p:nvSpPr>
          <p:spPr>
            <a:xfrm>
              <a:off x="2208" y="526"/>
              <a:ext cx="0" cy="101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65" name="Text Box 68"/>
            <p:cNvSpPr txBox="1"/>
            <p:nvPr/>
          </p:nvSpPr>
          <p:spPr>
            <a:xfrm>
              <a:off x="1296" y="240"/>
              <a:ext cx="86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57766" name="AutoShape 69"/>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57767" name="组合 157767"/>
          <p:cNvGrpSpPr/>
          <p:nvPr/>
        </p:nvGrpSpPr>
        <p:grpSpPr>
          <a:xfrm>
            <a:off x="4724400" y="914400"/>
            <a:ext cx="2971800" cy="4191000"/>
            <a:chOff x="0" y="0"/>
            <a:chExt cx="1872" cy="2640"/>
          </a:xfrm>
        </p:grpSpPr>
        <p:sp>
          <p:nvSpPr>
            <p:cNvPr id="157768" name="AutoShape 70"/>
            <p:cNvSpPr/>
            <p:nvPr/>
          </p:nvSpPr>
          <p:spPr>
            <a:xfrm>
              <a:off x="0" y="1872"/>
              <a:ext cx="1296" cy="768"/>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763"/>
                  </a:lnTo>
                  <a:lnTo>
                    <a:pt x="19033" y="7763"/>
                  </a:lnTo>
                  <a:lnTo>
                    <a:pt x="19033" y="20834"/>
                  </a:lnTo>
                  <a:lnTo>
                    <a:pt x="0" y="20834"/>
                  </a:lnTo>
                  <a:lnTo>
                    <a:pt x="0" y="21600"/>
                  </a:lnTo>
                  <a:lnTo>
                    <a:pt x="19733" y="21600"/>
                  </a:lnTo>
                  <a:lnTo>
                    <a:pt x="19733" y="7763"/>
                  </a:lnTo>
                  <a:lnTo>
                    <a:pt x="21600" y="7763"/>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57769" name="Rectangle 72"/>
            <p:cNvSpPr/>
            <p:nvPr/>
          </p:nvSpPr>
          <p:spPr>
            <a:xfrm>
              <a:off x="1440" y="1141"/>
              <a:ext cx="432"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0" name="Rectangle 73"/>
            <p:cNvSpPr/>
            <p:nvPr/>
          </p:nvSpPr>
          <p:spPr>
            <a:xfrm>
              <a:off x="912" y="1141"/>
              <a:ext cx="528"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71" name="Rectangle 74"/>
            <p:cNvSpPr/>
            <p:nvPr/>
          </p:nvSpPr>
          <p:spPr>
            <a:xfrm>
              <a:off x="528" y="1141"/>
              <a:ext cx="384"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2" name="Rectangle 75"/>
            <p:cNvSpPr/>
            <p:nvPr/>
          </p:nvSpPr>
          <p:spPr>
            <a:xfrm>
              <a:off x="1440" y="1434"/>
              <a:ext cx="432"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3" name="Rectangle 76"/>
            <p:cNvSpPr/>
            <p:nvPr/>
          </p:nvSpPr>
          <p:spPr>
            <a:xfrm>
              <a:off x="912" y="1434"/>
              <a:ext cx="528"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74" name="Rectangle 77"/>
            <p:cNvSpPr/>
            <p:nvPr/>
          </p:nvSpPr>
          <p:spPr>
            <a:xfrm>
              <a:off x="528" y="1434"/>
              <a:ext cx="384"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5" name="Rectangle 78"/>
            <p:cNvSpPr/>
            <p:nvPr/>
          </p:nvSpPr>
          <p:spPr>
            <a:xfrm>
              <a:off x="1440" y="849"/>
              <a:ext cx="432"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6" name="Rectangle 79"/>
            <p:cNvSpPr/>
            <p:nvPr/>
          </p:nvSpPr>
          <p:spPr>
            <a:xfrm>
              <a:off x="912" y="849"/>
              <a:ext cx="528"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77" name="Rectangle 80"/>
            <p:cNvSpPr/>
            <p:nvPr/>
          </p:nvSpPr>
          <p:spPr>
            <a:xfrm>
              <a:off x="528" y="849"/>
              <a:ext cx="384"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8" name="Rectangle 81"/>
            <p:cNvSpPr/>
            <p:nvPr/>
          </p:nvSpPr>
          <p:spPr>
            <a:xfrm>
              <a:off x="1440" y="558"/>
              <a:ext cx="432"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79" name="Rectangle 82"/>
            <p:cNvSpPr/>
            <p:nvPr/>
          </p:nvSpPr>
          <p:spPr>
            <a:xfrm>
              <a:off x="912" y="558"/>
              <a:ext cx="528"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7780" name="Rectangle 83"/>
            <p:cNvSpPr/>
            <p:nvPr/>
          </p:nvSpPr>
          <p:spPr>
            <a:xfrm>
              <a:off x="528" y="558"/>
              <a:ext cx="384"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7781" name="Rectangle 84"/>
            <p:cNvSpPr/>
            <p:nvPr/>
          </p:nvSpPr>
          <p:spPr>
            <a:xfrm>
              <a:off x="1440" y="276"/>
              <a:ext cx="432"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82" name="Rectangle 85"/>
            <p:cNvSpPr/>
            <p:nvPr/>
          </p:nvSpPr>
          <p:spPr>
            <a:xfrm>
              <a:off x="912" y="276"/>
              <a:ext cx="528"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83" name="Rectangle 86"/>
            <p:cNvSpPr/>
            <p:nvPr/>
          </p:nvSpPr>
          <p:spPr>
            <a:xfrm>
              <a:off x="528" y="276"/>
              <a:ext cx="384"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7784" name="Line 8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5" name="Line 88"/>
            <p:cNvSpPr/>
            <p:nvPr/>
          </p:nvSpPr>
          <p:spPr>
            <a:xfrm>
              <a:off x="528" y="55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6" name="Line 89"/>
            <p:cNvSpPr/>
            <p:nvPr/>
          </p:nvSpPr>
          <p:spPr>
            <a:xfrm>
              <a:off x="528" y="84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7" name="Line 90"/>
            <p:cNvSpPr/>
            <p:nvPr/>
          </p:nvSpPr>
          <p:spPr>
            <a:xfrm>
              <a:off x="528" y="114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8" name="Line 91"/>
            <p:cNvSpPr/>
            <p:nvPr/>
          </p:nvSpPr>
          <p:spPr>
            <a:xfrm>
              <a:off x="528" y="1728"/>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89" name="Line 92"/>
            <p:cNvSpPr/>
            <p:nvPr/>
          </p:nvSpPr>
          <p:spPr>
            <a:xfrm>
              <a:off x="528" y="276"/>
              <a:ext cx="0" cy="145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0" name="Line 93"/>
            <p:cNvSpPr/>
            <p:nvPr/>
          </p:nvSpPr>
          <p:spPr>
            <a:xfrm>
              <a:off x="912" y="276"/>
              <a:ext cx="0" cy="145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1" name="Line 94"/>
            <p:cNvSpPr/>
            <p:nvPr/>
          </p:nvSpPr>
          <p:spPr>
            <a:xfrm>
              <a:off x="1440" y="276"/>
              <a:ext cx="0" cy="145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2" name="Line 95"/>
            <p:cNvSpPr/>
            <p:nvPr/>
          </p:nvSpPr>
          <p:spPr>
            <a:xfrm>
              <a:off x="1872" y="276"/>
              <a:ext cx="0" cy="145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3" name="Line 96"/>
            <p:cNvSpPr/>
            <p:nvPr/>
          </p:nvSpPr>
          <p:spPr>
            <a:xfrm>
              <a:off x="528" y="1434"/>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7794" name="Text Box 97"/>
            <p:cNvSpPr txBox="1"/>
            <p:nvPr/>
          </p:nvSpPr>
          <p:spPr>
            <a:xfrm>
              <a:off x="528" y="0"/>
              <a:ext cx="134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 join </a:t>
              </a:r>
              <a:r>
                <a:rPr lang="en-US" altLang="x-none" b="1" dirty="0">
                  <a:latin typeface="Times New Roman" panose="02020603050405020304" pitchFamily="2" charset="0"/>
                  <a:ea typeface="宋体" panose="02010600030101010101" pitchFamily="2" charset="-122"/>
                </a:rPr>
                <a:t> BC</a:t>
              </a:r>
              <a:endParaRPr lang="en-US" altLang="x-none" b="1" dirty="0">
                <a:latin typeface="Times New Roman" panose="02020603050405020304" pitchFamily="2" charset="0"/>
                <a:ea typeface="宋体" panose="02010600030101010101" pitchFamily="2" charset="-122"/>
              </a:endParaRPr>
            </a:p>
          </p:txBody>
        </p:sp>
      </p:grpSp>
      <p:sp>
        <p:nvSpPr>
          <p:cNvPr id="157795" name="Text Box 98"/>
          <p:cNvSpPr txBox="1"/>
          <p:nvPr/>
        </p:nvSpPr>
        <p:spPr>
          <a:xfrm>
            <a:off x="4211638" y="6002338"/>
            <a:ext cx="4860925" cy="579437"/>
          </a:xfrm>
          <a:prstGeom prst="rect">
            <a:avLst/>
          </a:prstGeom>
          <a:solidFill>
            <a:srgbClr val="CCFFFF"/>
          </a:solidFill>
          <a:ln w="9525">
            <a:noFill/>
          </a:ln>
        </p:spPr>
        <p:txBody>
          <a:bodyPr wrap="square" anchor="t">
            <a:spAutoFit/>
          </a:bodyPr>
          <a:p>
            <a:pPr lvl="0">
              <a:spcBef>
                <a:spcPct val="50000"/>
              </a:spcBef>
            </a:pPr>
            <a:r>
              <a:rPr lang="en-US" altLang="x-none" sz="3200" b="1" dirty="0">
                <a:solidFill>
                  <a:srgbClr val="FF0066"/>
                </a:solidFill>
                <a:latin typeface="Arial" panose="020B0604020202020204" pitchFamily="34" charset="0"/>
                <a:ea typeface="宋体" panose="02010600030101010101" pitchFamily="2" charset="-122"/>
              </a:rPr>
              <a:t>ABC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 </a:t>
            </a:r>
            <a:r>
              <a:rPr lang="en-US" altLang="x-none" sz="3200" b="1" dirty="0">
                <a:solidFill>
                  <a:srgbClr val="FF0066"/>
                </a:solidFill>
                <a:latin typeface="Arial" panose="020B0604020202020204" pitchFamily="34" charset="0"/>
                <a:ea typeface="宋体" panose="02010600030101010101" pitchFamily="2" charset="-122"/>
              </a:rPr>
              <a:t>AB </a:t>
            </a:r>
            <a:r>
              <a:rPr lang="en-US" altLang="x-none" sz="3200" b="1" dirty="0">
                <a:solidFill>
                  <a:srgbClr val="FF0066"/>
                </a:solidFill>
                <a:latin typeface="Arial" panose="020B0604020202020204" pitchFamily="34" charset="0"/>
                <a:ea typeface="宋体" panose="02010600030101010101" pitchFamily="2" charset="-122"/>
                <a:sym typeface="Symbol" panose="05050102010706020507" pitchFamily="2" charset="2"/>
              </a:rPr>
              <a:t>join</a:t>
            </a:r>
            <a:r>
              <a:rPr lang="en-US" altLang="x-none" sz="3200" b="1" dirty="0">
                <a:solidFill>
                  <a:srgbClr val="FF0066"/>
                </a:solidFill>
                <a:latin typeface="Arial" panose="020B0604020202020204" pitchFamily="34" charset="0"/>
                <a:ea typeface="宋体" panose="02010600030101010101" pitchFamily="2" charset="-122"/>
              </a:rPr>
              <a:t> BC, why?</a:t>
            </a:r>
            <a:endParaRPr lang="en-US" altLang="x-none" sz="3200" b="1" dirty="0">
              <a:solidFill>
                <a:srgbClr val="FF0066"/>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7767"/>
                                        </p:tgtEl>
                                        <p:attrNameLst>
                                          <p:attrName>style.visibility</p:attrName>
                                        </p:attrNameLst>
                                      </p:cBhvr>
                                      <p:to>
                                        <p:strVal val="visible"/>
                                      </p:to>
                                    </p:set>
                                    <p:animEffect transition="in" filter="blinds(horizontal)">
                                      <p:cBhvr>
                                        <p:cTn id="7" dur="500"/>
                                        <p:tgtEl>
                                          <p:spTgt spid="1577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795"/>
                                        </p:tgtEl>
                                        <p:attrNameLst>
                                          <p:attrName>style.visibility</p:attrName>
                                        </p:attrNameLst>
                                      </p:cBhvr>
                                      <p:to>
                                        <p:strVal val="visible"/>
                                      </p:to>
                                    </p:set>
                                    <p:animEffect transition="in" filter="blinds(horizontal)">
                                      <p:cBhvr>
                                        <p:cTn id="12" dur="500"/>
                                        <p:tgtEl>
                                          <p:spTgt spid="157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6" name="Rectangle 3"/>
          <p:cNvSpPr>
            <a:spLocks noGrp="1"/>
          </p:cNvSpPr>
          <p:nvPr>
            <p:ph type="body"/>
          </p:nvPr>
        </p:nvSpPr>
        <p:spPr>
          <a:xfrm>
            <a:off x="244475" y="766763"/>
            <a:ext cx="8651875" cy="3378835"/>
          </a:xfrm>
          <a:solidFill>
            <a:schemeClr val="bg1"/>
          </a:solidFill>
        </p:spPr>
        <p:txBody>
          <a:bodyPr wrap="square" lIns="90170" tIns="46990" rIns="90170" bIns="46990" anchor="t">
            <a:spAutoFit/>
          </a:bodyPr>
          <a:p>
            <a:pPr marL="457200" lvl="0" indent="-457200" eaLnBrk="1" hangingPunct="1">
              <a:lnSpc>
                <a:spcPct val="110000"/>
              </a:lnSpc>
              <a:spcBef>
                <a:spcPct val="0"/>
              </a:spcBef>
            </a:pPr>
            <a:r>
              <a:rPr lang="en-US" altLang="x-none" dirty="0">
                <a:ea typeface="宋体" panose="02010600030101010101" pitchFamily="2" charset="-122"/>
              </a:rPr>
              <a:t>Theorem 6.7.4. </a:t>
            </a:r>
            <a:r>
              <a:rPr lang="en-US" altLang="x-none" dirty="0">
                <a:solidFill>
                  <a:schemeClr val="accent2"/>
                </a:solidFill>
                <a:ea typeface="宋体" panose="02010600030101010101" pitchFamily="2" charset="-122"/>
              </a:rPr>
              <a:t>Given a table T with a set F of FDs valid on T, then a decomposition of T into two tables {T</a:t>
            </a:r>
            <a:r>
              <a:rPr lang="en-US" altLang="x-none" baseline="-25000" dirty="0">
                <a:solidFill>
                  <a:schemeClr val="accent2"/>
                </a:solidFill>
                <a:ea typeface="宋体" panose="02010600030101010101" pitchFamily="2" charset="-122"/>
              </a:rPr>
              <a:t>1</a:t>
            </a:r>
            <a:r>
              <a:rPr lang="en-US" altLang="x-none" dirty="0">
                <a:solidFill>
                  <a:schemeClr val="accent2"/>
                </a:solidFill>
                <a:ea typeface="宋体" panose="02010600030101010101" pitchFamily="2" charset="-122"/>
              </a:rPr>
              <a:t>, T</a:t>
            </a:r>
            <a:r>
              <a:rPr lang="en-US" altLang="x-none" baseline="-25000" dirty="0">
                <a:solidFill>
                  <a:schemeClr val="accent2"/>
                </a:solidFill>
                <a:ea typeface="宋体" panose="02010600030101010101" pitchFamily="2" charset="-122"/>
              </a:rPr>
              <a:t>2</a:t>
            </a:r>
            <a:r>
              <a:rPr lang="en-US" altLang="x-none" dirty="0">
                <a:solidFill>
                  <a:schemeClr val="accent2"/>
                </a:solidFill>
                <a:ea typeface="宋体" panose="02010600030101010101" pitchFamily="2" charset="-122"/>
              </a:rPr>
              <a:t>} is </a:t>
            </a:r>
            <a:r>
              <a:rPr lang="en-US" altLang="x-none" i="1" dirty="0">
                <a:solidFill>
                  <a:srgbClr val="FF0066"/>
                </a:solidFill>
                <a:ea typeface="宋体" panose="02010600030101010101" pitchFamily="2" charset="-122"/>
              </a:rPr>
              <a:t>a lossless decomposition</a:t>
            </a:r>
            <a:r>
              <a:rPr lang="en-US" altLang="x-none" dirty="0">
                <a:solidFill>
                  <a:schemeClr val="accent2"/>
                </a:solidFill>
                <a:ea typeface="宋体" panose="02010600030101010101" pitchFamily="2" charset="-122"/>
              </a:rPr>
              <a:t> if one of the following functional dependencies is implied by F:</a:t>
            </a:r>
            <a:endParaRPr lang="en-US" altLang="x-none" dirty="0">
              <a:solidFill>
                <a:schemeClr val="accent2"/>
              </a:solidFill>
              <a:ea typeface="宋体" panose="02010600030101010101" pitchFamily="2" charset="-122"/>
            </a:endParaRPr>
          </a:p>
          <a:p>
            <a:pPr marL="1371600" lvl="2" indent="-457200" eaLnBrk="1" hangingPunct="1">
              <a:lnSpc>
                <a:spcPct val="110000"/>
              </a:lnSpc>
              <a:spcBef>
                <a:spcPct val="0"/>
              </a:spcBef>
              <a:buAutoNum type="arabicParenR"/>
            </a:pPr>
            <a:r>
              <a:rPr lang="en-US" altLang="x-none" dirty="0">
                <a:ea typeface="宋体" panose="02010600030101010101" pitchFamily="2" charset="-122"/>
              </a:rPr>
              <a:t>Head(T</a:t>
            </a:r>
            <a:r>
              <a:rPr lang="en-US" altLang="x-none" baseline="-25000" dirty="0">
                <a:ea typeface="宋体" panose="02010600030101010101" pitchFamily="2" charset="-122"/>
              </a:rPr>
              <a:t>1</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latin typeface="Symbol" panose="05050102010706020507" pitchFamily="2" charset="2"/>
                <a:ea typeface="宋体" panose="02010600030101010101" pitchFamily="2" charset="-122"/>
              </a:rPr>
              <a:t> </a:t>
            </a:r>
            <a:r>
              <a:rPr lang="en-US" altLang="x-none" dirty="0">
                <a:ea typeface="宋体" panose="02010600030101010101" pitchFamily="2" charset="-122"/>
              </a:rPr>
              <a:t>Head(T</a:t>
            </a:r>
            <a:r>
              <a:rPr lang="en-US" altLang="x-none" baseline="-25000" dirty="0">
                <a:ea typeface="宋体" panose="02010600030101010101" pitchFamily="2" charset="-122"/>
              </a:rPr>
              <a:t>2</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ea typeface="宋体" panose="02010600030101010101" pitchFamily="2" charset="-122"/>
              </a:rPr>
              <a:t> Head(T</a:t>
            </a:r>
            <a:r>
              <a:rPr lang="en-US" altLang="x-none" baseline="-25000" dirty="0">
                <a:ea typeface="宋体" panose="02010600030101010101" pitchFamily="2" charset="-122"/>
              </a:rPr>
              <a:t>1</a:t>
            </a:r>
            <a:r>
              <a:rPr lang="en-US" altLang="x-none" dirty="0">
                <a:ea typeface="宋体" panose="02010600030101010101" pitchFamily="2" charset="-122"/>
              </a:rPr>
              <a:t>)</a:t>
            </a:r>
            <a:endParaRPr lang="en-US" altLang="x-none" dirty="0">
              <a:ea typeface="宋体" panose="02010600030101010101" pitchFamily="2" charset="-122"/>
            </a:endParaRPr>
          </a:p>
          <a:p>
            <a:pPr marL="1371600" lvl="2" indent="-457200" eaLnBrk="1" hangingPunct="1">
              <a:lnSpc>
                <a:spcPct val="110000"/>
              </a:lnSpc>
              <a:spcBef>
                <a:spcPct val="0"/>
              </a:spcBef>
              <a:buAutoNum type="arabicParenR"/>
            </a:pPr>
            <a:r>
              <a:rPr lang="en-US" altLang="x-none" dirty="0">
                <a:ea typeface="宋体" panose="02010600030101010101" pitchFamily="2" charset="-122"/>
              </a:rPr>
              <a:t>Head(T</a:t>
            </a:r>
            <a:r>
              <a:rPr lang="en-US" altLang="x-none" baseline="-25000" dirty="0">
                <a:ea typeface="宋体" panose="02010600030101010101" pitchFamily="2" charset="-122"/>
              </a:rPr>
              <a:t>1</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latin typeface="Symbol" panose="05050102010706020507" pitchFamily="2" charset="2"/>
                <a:ea typeface="宋体" panose="02010600030101010101" pitchFamily="2" charset="-122"/>
              </a:rPr>
              <a:t> </a:t>
            </a:r>
            <a:r>
              <a:rPr lang="en-US" altLang="x-none" dirty="0">
                <a:ea typeface="宋体" panose="02010600030101010101" pitchFamily="2" charset="-122"/>
              </a:rPr>
              <a:t>Head(T</a:t>
            </a:r>
            <a:r>
              <a:rPr lang="en-US" altLang="x-none" baseline="-25000" dirty="0">
                <a:ea typeface="宋体" panose="02010600030101010101" pitchFamily="2" charset="-122"/>
              </a:rPr>
              <a:t>2</a:t>
            </a:r>
            <a:r>
              <a:rPr lang="en-US" altLang="x-none" dirty="0">
                <a:ea typeface="宋体" panose="02010600030101010101" pitchFamily="2" charset="-122"/>
              </a:rPr>
              <a:t>) </a:t>
            </a:r>
            <a:r>
              <a:rPr lang="en-US" altLang="x-none" dirty="0">
                <a:latin typeface="Symbol" panose="05050102010706020507" pitchFamily="2" charset="2"/>
                <a:ea typeface="宋体" panose="02010600030101010101" pitchFamily="2" charset="-122"/>
                <a:sym typeface="Symbol" panose="05050102010706020507" pitchFamily="2" charset="2"/>
              </a:rPr>
              <a:t></a:t>
            </a:r>
            <a:r>
              <a:rPr lang="en-US" altLang="x-none" dirty="0">
                <a:ea typeface="宋体" panose="02010600030101010101" pitchFamily="2" charset="-122"/>
              </a:rPr>
              <a:t> Head(T</a:t>
            </a:r>
            <a:r>
              <a:rPr lang="en-US" altLang="x-none" baseline="-25000" dirty="0">
                <a:ea typeface="宋体" panose="02010600030101010101" pitchFamily="2" charset="-122"/>
              </a:rPr>
              <a:t>2</a:t>
            </a:r>
            <a:r>
              <a:rPr lang="en-US" altLang="x-none" dirty="0">
                <a:ea typeface="宋体" panose="02010600030101010101" pitchFamily="2" charset="-122"/>
              </a:rPr>
              <a:t>)</a:t>
            </a:r>
            <a:endParaRPr lang="en-US" altLang="x-none" dirty="0">
              <a:ea typeface="宋体" panose="02010600030101010101" pitchFamily="2" charset="-122"/>
            </a:endParaRPr>
          </a:p>
        </p:txBody>
      </p:sp>
      <p:sp>
        <p:nvSpPr>
          <p:cNvPr id="15872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872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872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8724"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58725" name="Rectangle 4"/>
          <p:cNvSpPr/>
          <p:nvPr/>
        </p:nvSpPr>
        <p:spPr>
          <a:xfrm>
            <a:off x="242888" y="4424363"/>
            <a:ext cx="8651875" cy="2057400"/>
          </a:xfrm>
          <a:prstGeom prst="rect">
            <a:avLst/>
          </a:prstGeom>
          <a:noFill/>
          <a:ln w="25400" cap="flat" cmpd="sng">
            <a:solidFill>
              <a:schemeClr val="tx1"/>
            </a:solidFill>
            <a:prstDash val="solid"/>
            <a:miter/>
            <a:headEnd type="none" w="med" len="med"/>
            <a:tailEnd type="none" w="med" len="med"/>
          </a:ln>
        </p:spPr>
        <p:txBody>
          <a:bodyPr anchor="t"/>
          <a:p>
            <a:pPr marL="457200" lvl="0" indent="-457200">
              <a:lnSpc>
                <a:spcPct val="110000"/>
              </a:lnSpc>
              <a:buClr>
                <a:schemeClr val="accent1"/>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PROOF. (pg. 379)</a:t>
            </a:r>
            <a:r>
              <a:rPr lang="en-US" altLang="x-none" sz="2800" b="1" dirty="0">
                <a:solidFill>
                  <a:schemeClr val="accent2"/>
                </a:solidFill>
                <a:latin typeface="Arial" panose="020B0604020202020204" pitchFamily="34" charset="0"/>
                <a:ea typeface="宋体" panose="02010600030101010101" pitchFamily="2" charset="-122"/>
                <a:sym typeface="+mn-ea"/>
              </a:rPr>
              <a:t>X</a:t>
            </a:r>
            <a:endParaRPr lang="en-US" altLang="x-none" sz="2800" b="1" dirty="0">
              <a:solidFill>
                <a:srgbClr val="FF0000"/>
              </a:solidFill>
              <a:latin typeface="Arial" panose="020B0604020202020204" pitchFamily="34" charset="0"/>
              <a:ea typeface="宋体" panose="02010600030101010101" pitchFamily="2" charset="-122"/>
            </a:endParaRPr>
          </a:p>
          <a:p>
            <a:pPr marL="914400" lvl="1" indent="-457200">
              <a:lnSpc>
                <a:spcPct val="110000"/>
              </a:lnSpc>
              <a:buClr>
                <a:schemeClr val="accent1"/>
              </a:buClr>
              <a:buFont typeface="Arial" panose="020B0604020202020204" pitchFamily="34" charset="0"/>
              <a:buChar char="–"/>
            </a:pPr>
            <a:r>
              <a:rPr lang="en-US" altLang="x-none" sz="2800" b="1" dirty="0">
                <a:solidFill>
                  <a:schemeClr val="accent2"/>
                </a:solidFill>
                <a:latin typeface="Arial" panose="020B0604020202020204" pitchFamily="34" charset="0"/>
                <a:ea typeface="宋体" panose="02010600030101010101" pitchFamily="2" charset="-122"/>
              </a:rPr>
              <a:t>Assume Head(T) = { X, Y, Z }, Head(T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 { , Y }, Head(T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 { Y, Z }, then</a:t>
            </a:r>
            <a:endParaRPr lang="en-US" altLang="x-none" sz="2800" b="1" dirty="0">
              <a:solidFill>
                <a:schemeClr val="accent2"/>
              </a:solidFill>
              <a:latin typeface="Arial" panose="020B0604020202020204" pitchFamily="34" charset="0"/>
              <a:ea typeface="宋体" panose="02010600030101010101" pitchFamily="2" charset="-122"/>
            </a:endParaRPr>
          </a:p>
          <a:p>
            <a:pPr marL="1828800" lvl="3" indent="-457200" eaLnBrk="0" hangingPunct="0">
              <a:lnSpc>
                <a:spcPct val="110000"/>
              </a:lnSpc>
            </a:pPr>
            <a:r>
              <a:rPr lang="en-US" altLang="x-none" sz="2800" b="1" dirty="0">
                <a:latin typeface="Arial" panose="020B0604020202020204" pitchFamily="34" charset="0"/>
                <a:ea typeface="宋体" panose="02010600030101010101" pitchFamily="2" charset="-122"/>
              </a:rPr>
              <a:t>Head(T</a:t>
            </a:r>
            <a:r>
              <a:rPr lang="en-US" altLang="x-none" sz="2800" b="1" baseline="-25000" dirty="0">
                <a:latin typeface="Arial" panose="020B0604020202020204" pitchFamily="34" charset="0"/>
                <a:ea typeface="宋体" panose="02010600030101010101" pitchFamily="2" charset="-122"/>
              </a:rPr>
              <a:t>1</a:t>
            </a:r>
            <a:r>
              <a:rPr lang="en-US" altLang="x-none" sz="2800" b="1" dirty="0">
                <a:latin typeface="Arial" panose="020B0604020202020204" pitchFamily="34" charset="0"/>
                <a:ea typeface="宋体" panose="02010600030101010101" pitchFamily="2" charset="-122"/>
              </a:rPr>
              <a:t>) </a:t>
            </a:r>
            <a:r>
              <a:rPr lang="en-US" altLang="x-none" sz="2800" b="1" dirty="0">
                <a:latin typeface="Symbol" panose="05050102010706020507" pitchFamily="2" charset="2"/>
                <a:ea typeface="宋体" panose="02010600030101010101" pitchFamily="2" charset="-122"/>
                <a:sym typeface="Symbol" panose="05050102010706020507" pitchFamily="2" charset="2"/>
              </a:rPr>
              <a:t></a:t>
            </a:r>
            <a:r>
              <a:rPr lang="en-US" altLang="x-none" sz="2800" b="1" dirty="0">
                <a:latin typeface="Symbol" panose="05050102010706020507" pitchFamily="2" charset="2"/>
                <a:ea typeface="宋体" panose="02010600030101010101" pitchFamily="2" charset="-122"/>
              </a:rPr>
              <a:t> </a:t>
            </a:r>
            <a:r>
              <a:rPr lang="en-US" altLang="x-none" sz="2800" b="1" dirty="0">
                <a:latin typeface="Arial" panose="020B0604020202020204" pitchFamily="34" charset="0"/>
                <a:ea typeface="宋体" panose="02010600030101010101" pitchFamily="2" charset="-122"/>
              </a:rPr>
              <a:t>Head(T</a:t>
            </a:r>
            <a:r>
              <a:rPr lang="en-US" altLang="x-none" sz="2800" b="1" baseline="-25000" dirty="0">
                <a:latin typeface="Arial" panose="020B0604020202020204" pitchFamily="34" charset="0"/>
                <a:ea typeface="宋体" panose="02010600030101010101" pitchFamily="2" charset="-122"/>
              </a:rPr>
              <a:t>2</a:t>
            </a:r>
            <a:r>
              <a:rPr lang="en-US" altLang="x-none" sz="2800" b="1" dirty="0">
                <a:latin typeface="Arial" panose="020B0604020202020204" pitchFamily="34" charset="0"/>
                <a:ea typeface="宋体" panose="02010600030101010101" pitchFamily="2" charset="-122"/>
              </a:rPr>
              <a:t>) = { Y }</a:t>
            </a:r>
            <a:endParaRPr lang="en-US" altLang="x-none" sz="2800"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5"/>
                                        </p:tgtEl>
                                        <p:attrNameLst>
                                          <p:attrName>style.visibility</p:attrName>
                                        </p:attrNameLst>
                                      </p:cBhvr>
                                      <p:to>
                                        <p:strVal val="visible"/>
                                      </p:to>
                                    </p:set>
                                    <p:animEffect transition="in" filter="blinds(horizontal)">
                                      <p:cBhvr>
                                        <p:cTn id="7" dur="500"/>
                                        <p:tgtEl>
                                          <p:spTgt spid="158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499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8499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84997" name="AutoShape 4"/>
          <p:cNvSpPr/>
          <p:nvPr/>
        </p:nvSpPr>
        <p:spPr>
          <a:xfrm>
            <a:off x="3059113" y="2924175"/>
            <a:ext cx="6084887" cy="1557338"/>
          </a:xfrm>
          <a:prstGeom prst="cloudCallout">
            <a:avLst>
              <a:gd name="adj1" fmla="val -33981"/>
              <a:gd name="adj2" fmla="val -71306"/>
            </a:avLst>
          </a:prstGeom>
          <a:solidFill>
            <a:srgbClr val="CCFFCC"/>
          </a:solidFill>
          <a:ln w="9525" cap="flat" cmpd="sng">
            <a:solidFill>
              <a:srgbClr val="FF0000"/>
            </a:solidFill>
            <a:prstDash val="solid"/>
            <a:round/>
            <a:headEnd type="none" w="med" len="med"/>
            <a:tailEnd type="none" w="med" len="med"/>
          </a:ln>
        </p:spPr>
        <p:txBody>
          <a:bodyPr lIns="0" tIns="72000" rIns="0" bIns="0" anchor="t"/>
          <a:p>
            <a:pPr lvl="0" algn="ctr"/>
            <a:r>
              <a:rPr lang="zh-CN" altLang="en-US" sz="2800" b="1" dirty="0">
                <a:solidFill>
                  <a:schemeClr val="accent2"/>
                </a:solidFill>
                <a:latin typeface="Arial" panose="020B0604020202020204" pitchFamily="34" charset="0"/>
                <a:ea typeface="宋体" panose="02010600030101010101" pitchFamily="2" charset="-122"/>
              </a:rPr>
              <a:t>读作</a:t>
            </a:r>
            <a:r>
              <a:rPr lang="zh-CN" altLang="en-US" sz="2800" b="1" dirty="0">
                <a:solidFill>
                  <a:srgbClr val="FF0000"/>
                </a:solidFill>
                <a:latin typeface="Arial" panose="020B0604020202020204" pitchFamily="34" charset="0"/>
                <a:ea typeface="宋体" panose="02010600030101010101" pitchFamily="2" charset="-122"/>
              </a:rPr>
              <a:t>“</a:t>
            </a:r>
            <a:r>
              <a:rPr lang="en-US" altLang="x-none" sz="2800" b="1" dirty="0">
                <a:solidFill>
                  <a:srgbClr val="FF0000"/>
                </a:solidFill>
                <a:latin typeface="Arial" panose="020B0604020202020204" pitchFamily="34" charset="0"/>
                <a:ea typeface="宋体" panose="02010600030101010101" pitchFamily="2" charset="-122"/>
              </a:rPr>
              <a:t>A</a:t>
            </a:r>
            <a:r>
              <a:rPr lang="zh-CN" altLang="en-US" sz="2800" b="1" dirty="0">
                <a:solidFill>
                  <a:srgbClr val="FF0000"/>
                </a:solidFill>
                <a:latin typeface="Arial" panose="020B0604020202020204" pitchFamily="34" charset="0"/>
                <a:ea typeface="宋体" panose="02010600030101010101" pitchFamily="2" charset="-122"/>
              </a:rPr>
              <a:t>函数决定</a:t>
            </a:r>
            <a:r>
              <a:rPr lang="en-US" altLang="x-none" sz="2800" b="1" dirty="0">
                <a:solidFill>
                  <a:srgbClr val="FF0000"/>
                </a:solidFill>
                <a:latin typeface="Arial" panose="020B0604020202020204" pitchFamily="34" charset="0"/>
                <a:ea typeface="宋体" panose="02010600030101010101" pitchFamily="2" charset="-122"/>
              </a:rPr>
              <a:t>B”</a:t>
            </a:r>
            <a:r>
              <a:rPr lang="zh-CN" altLang="en-US" sz="2800" b="1" dirty="0">
                <a:solidFill>
                  <a:srgbClr val="FF0000"/>
                </a:solidFill>
                <a:latin typeface="Arial" panose="020B0604020202020204" pitchFamily="34" charset="0"/>
                <a:ea typeface="宋体" panose="02010600030101010101" pitchFamily="2" charset="-122"/>
              </a:rPr>
              <a:t>，</a:t>
            </a:r>
            <a:r>
              <a:rPr lang="zh-CN" altLang="en-US" sz="2800" b="1" dirty="0">
                <a:solidFill>
                  <a:schemeClr val="accent2"/>
                </a:solidFill>
                <a:latin typeface="Arial" panose="020B0604020202020204" pitchFamily="34" charset="0"/>
                <a:ea typeface="宋体" panose="02010600030101010101" pitchFamily="2" charset="-122"/>
              </a:rPr>
              <a:t>或者读作</a:t>
            </a:r>
            <a:r>
              <a:rPr lang="zh-CN" altLang="en-US" sz="2800" b="1" dirty="0">
                <a:solidFill>
                  <a:srgbClr val="FF0000"/>
                </a:solidFill>
                <a:latin typeface="Arial" panose="020B0604020202020204" pitchFamily="34" charset="0"/>
                <a:ea typeface="宋体" panose="02010600030101010101" pitchFamily="2" charset="-122"/>
              </a:rPr>
              <a:t>“</a:t>
            </a:r>
            <a:r>
              <a:rPr lang="en-US" altLang="x-none" sz="2800" b="1" dirty="0">
                <a:solidFill>
                  <a:srgbClr val="FF0000"/>
                </a:solidFill>
                <a:latin typeface="Arial" panose="020B0604020202020204" pitchFamily="34" charset="0"/>
                <a:ea typeface="宋体" panose="02010600030101010101" pitchFamily="2" charset="-122"/>
              </a:rPr>
              <a:t>B</a:t>
            </a:r>
            <a:r>
              <a:rPr lang="zh-CN" altLang="en-US" sz="2800" b="1" dirty="0">
                <a:solidFill>
                  <a:srgbClr val="FF0000"/>
                </a:solidFill>
                <a:latin typeface="Arial" panose="020B0604020202020204" pitchFamily="34" charset="0"/>
                <a:ea typeface="宋体" panose="02010600030101010101" pitchFamily="2" charset="-122"/>
              </a:rPr>
              <a:t>函数依赖于</a:t>
            </a: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2" name="Rectangle 2"/>
          <p:cNvSpPr>
            <a:spLocks noGrp="1"/>
          </p:cNvSpPr>
          <p:nvPr>
            <p:ph type="title"/>
          </p:nvPr>
        </p:nvSpPr>
        <p:spPr/>
        <p:txBody>
          <a:bodyPr wrap="square" anchor="ctr"/>
          <a:p>
            <a:pPr lvl="0" eaLnBrk="1" hangingPunct="1"/>
            <a:r>
              <a:rPr lang="zh-CN" altLang="en-US" dirty="0">
                <a:ea typeface="宋体" panose="02010600030101010101" pitchFamily="2" charset="-122"/>
              </a:rPr>
              <a:t>6.6 </a:t>
            </a:r>
            <a:r>
              <a:rPr lang="en-US" altLang="x-none" dirty="0">
                <a:ea typeface="宋体" panose="02010600030101010101" pitchFamily="2" charset="-122"/>
              </a:rPr>
              <a:t>Functional Dependencies</a:t>
            </a:r>
            <a:endParaRPr lang="en-US" altLang="x-none" dirty="0">
              <a:ea typeface="宋体" panose="02010600030101010101" pitchFamily="2" charset="-122"/>
            </a:endParaRPr>
          </a:p>
        </p:txBody>
      </p:sp>
      <p:sp>
        <p:nvSpPr>
          <p:cNvPr id="84998" name="Rectangle 3"/>
          <p:cNvSpPr>
            <a:spLocks noGrp="1"/>
          </p:cNvSpPr>
          <p:nvPr>
            <p:ph type="body"/>
          </p:nvPr>
        </p:nvSpPr>
        <p:spPr>
          <a:xfrm>
            <a:off x="468313" y="836613"/>
            <a:ext cx="8229600" cy="1798637"/>
          </a:xfrm>
          <a:solidFill>
            <a:schemeClr val="bg1"/>
          </a:solidFill>
        </p:spPr>
        <p:txBody>
          <a:bodyPr wrap="square" anchor="t"/>
          <a:p>
            <a:pPr lvl="0" eaLnBrk="1" hangingPunct="1"/>
            <a:r>
              <a:rPr lang="en-US" altLang="x-none" dirty="0">
                <a:ea typeface="宋体" panose="02010600030101010101" pitchFamily="2" charset="-122"/>
              </a:rPr>
              <a:t>Functional Dependency (FD)</a:t>
            </a:r>
            <a:endParaRPr lang="en-US" altLang="x-none" dirty="0">
              <a:ea typeface="宋体" panose="02010600030101010101" pitchFamily="2" charset="-122"/>
            </a:endParaRPr>
          </a:p>
          <a:p>
            <a:pPr lvl="0" eaLnBrk="1" hangingPunct="1"/>
            <a:endParaRPr lang="en-US" altLang="x-none" sz="1400" dirty="0">
              <a:ea typeface="宋体" panose="02010600030101010101" pitchFamily="2" charset="-122"/>
            </a:endParaRPr>
          </a:p>
          <a:p>
            <a:pPr lvl="0" eaLnBrk="1" hangingPunct="1"/>
            <a:r>
              <a:rPr lang="en-US" altLang="x-none" dirty="0">
                <a:ea typeface="宋体" panose="02010600030101010101" pitchFamily="2" charset="-122"/>
              </a:rPr>
              <a:t>Def. 6.6.1 </a:t>
            </a:r>
            <a:r>
              <a:rPr lang="en-US" altLang="x-none" dirty="0">
                <a:solidFill>
                  <a:schemeClr val="accent2"/>
                </a:solidFill>
                <a:ea typeface="宋体" panose="02010600030101010101" pitchFamily="2" charset="-122"/>
              </a:rPr>
              <a:t>A</a:t>
            </a:r>
            <a:r>
              <a:rPr lang="en-US" altLang="x-none" dirty="0">
                <a:solidFill>
                  <a:schemeClr val="accent2"/>
                </a:solidFill>
                <a:ea typeface="仿宋_GB2312" pitchFamily="1" charset="-122"/>
              </a:rPr>
              <a:t>→B (</a:t>
            </a:r>
            <a:r>
              <a:rPr lang="en-US" altLang="x-none" dirty="0">
                <a:solidFill>
                  <a:schemeClr val="tx1"/>
                </a:solidFill>
                <a:ea typeface="宋体" panose="02010600030101010101" pitchFamily="2" charset="-122"/>
              </a:rPr>
              <a:t>A </a:t>
            </a:r>
            <a:r>
              <a:rPr lang="en-US" altLang="x-none" u="sng" dirty="0">
                <a:solidFill>
                  <a:schemeClr val="tx1"/>
                </a:solidFill>
                <a:ea typeface="宋体" panose="02010600030101010101" pitchFamily="2" charset="-122"/>
              </a:rPr>
              <a:t>functionally determines</a:t>
            </a:r>
            <a:r>
              <a:rPr lang="en-US" altLang="x-none" dirty="0">
                <a:solidFill>
                  <a:schemeClr val="tx1"/>
                </a:solidFill>
                <a:ea typeface="宋体" panose="02010600030101010101" pitchFamily="2" charset="-122"/>
              </a:rPr>
              <a:t> B, or B is </a:t>
            </a:r>
            <a:r>
              <a:rPr lang="en-US" altLang="x-none" u="sng" dirty="0">
                <a:solidFill>
                  <a:schemeClr val="tx1"/>
                </a:solidFill>
                <a:ea typeface="宋体" panose="02010600030101010101" pitchFamily="2" charset="-122"/>
              </a:rPr>
              <a:t>functionally dependent</a:t>
            </a:r>
            <a:r>
              <a:rPr lang="en-US" altLang="x-none" dirty="0">
                <a:solidFill>
                  <a:schemeClr val="tx1"/>
                </a:solidFill>
                <a:ea typeface="宋体" panose="02010600030101010101" pitchFamily="2" charset="-122"/>
              </a:rPr>
              <a:t> on A</a:t>
            </a:r>
            <a:r>
              <a:rPr lang="en-US" altLang="x-none" dirty="0">
                <a:solidFill>
                  <a:schemeClr val="accent2"/>
                </a:solidFill>
                <a:ea typeface="宋体" panose="02010600030101010101" pitchFamily="2" charset="-122"/>
              </a:rPr>
              <a:t>)</a:t>
            </a:r>
            <a:endParaRPr lang="en-US" altLang="x-none" dirty="0">
              <a:solidFill>
                <a:schemeClr val="accent2"/>
              </a:solidFill>
              <a:ea typeface="宋体" panose="02010600030101010101" pitchFamily="2" charset="-122"/>
            </a:endParaRPr>
          </a:p>
        </p:txBody>
      </p:sp>
      <p:sp>
        <p:nvSpPr>
          <p:cNvPr id="85000" name="Rectangle 6"/>
          <p:cNvSpPr/>
          <p:nvPr/>
        </p:nvSpPr>
        <p:spPr>
          <a:xfrm>
            <a:off x="468313" y="4652963"/>
            <a:ext cx="8675687" cy="1512887"/>
          </a:xfrm>
          <a:prstGeom prst="rect">
            <a:avLst/>
          </a:prstGeom>
          <a:noFill/>
          <a:ln w="9525">
            <a:noFill/>
          </a:ln>
        </p:spPr>
        <p:txBody>
          <a:bodyPr anchor="t"/>
          <a:p>
            <a:pPr marL="342900" lvl="0" indent="-342900">
              <a:spcBef>
                <a:spcPct val="20000"/>
              </a:spcBef>
              <a:buClr>
                <a:srgbClr val="996633"/>
              </a:buClr>
              <a:buFont typeface="Wingdings" panose="05000000000000000000" pitchFamily="2" charset="2"/>
              <a:buChar char="q"/>
            </a:pPr>
            <a:r>
              <a:rPr lang="en-US" altLang="x-none" sz="2800" b="1" dirty="0">
                <a:solidFill>
                  <a:srgbClr val="FF0000"/>
                </a:solidFill>
                <a:latin typeface="Arial" panose="020B0604020202020204" pitchFamily="34" charset="0"/>
                <a:ea typeface="宋体" panose="02010600030101010101" pitchFamily="2" charset="-122"/>
              </a:rPr>
              <a:t>Example 6.6.1</a:t>
            </a:r>
            <a:endParaRPr lang="en-US" altLang="x-none" sz="2800" b="1" dirty="0">
              <a:solidFill>
                <a:srgbClr val="FF0000"/>
              </a:solidFill>
              <a:latin typeface="Arial" panose="020B0604020202020204" pitchFamily="34" charset="0"/>
              <a:ea typeface="宋体" panose="02010600030101010101" pitchFamily="2" charset="-122"/>
            </a:endParaRPr>
          </a:p>
          <a:p>
            <a:pPr marL="742950" lvl="1" indent="-285750">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emp_id, emp_name, emp_phone, dept_name</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85001" name="Rectangle 5"/>
          <p:cNvSpPr/>
          <p:nvPr/>
        </p:nvSpPr>
        <p:spPr>
          <a:xfrm>
            <a:off x="466725" y="2565400"/>
            <a:ext cx="8675688" cy="2016125"/>
          </a:xfrm>
          <a:prstGeom prst="rect">
            <a:avLst/>
          </a:prstGeom>
          <a:solidFill>
            <a:schemeClr val="bg1"/>
          </a:solidFill>
          <a:ln w="9525">
            <a:noFill/>
          </a:ln>
        </p:spPr>
        <p:txBody>
          <a:bodyPr anchor="t"/>
          <a:p>
            <a:pPr marL="742950" lvl="1" indent="-285750">
              <a:lnSpc>
                <a:spcPct val="120000"/>
              </a:lnSpc>
              <a:spcBef>
                <a:spcPct val="20000"/>
              </a:spcBef>
              <a:buClr>
                <a:srgbClr val="996633"/>
              </a:buClr>
              <a:buFont typeface="Wingdings" panose="05000000000000000000" pitchFamily="2" charset="2"/>
              <a:buChar char="Ø"/>
            </a:pPr>
            <a:r>
              <a:rPr lang="en-US" altLang="x-none" sz="2800" b="1" dirty="0">
                <a:solidFill>
                  <a:schemeClr val="accent2"/>
                </a:solidFill>
                <a:latin typeface="Arial" panose="020B0604020202020204" pitchFamily="34" charset="0"/>
                <a:ea typeface="宋体" panose="02010600030101010101" pitchFamily="2" charset="-122"/>
              </a:rPr>
              <a:t>For any rows r</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 and r</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 in T,</a:t>
            </a:r>
            <a:endParaRPr lang="en-US" altLang="x-none" sz="2800" b="1" dirty="0">
              <a:solidFill>
                <a:schemeClr val="accent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if r</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 r</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(A) then r</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(B) = r</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(B).</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blinds(horizontal)">
                                      <p:cBhvr>
                                        <p:cTn id="7" dur="500"/>
                                        <p:tgtEl>
                                          <p:spTgt spid="84997"/>
                                        </p:tgtEl>
                                      </p:cBhvr>
                                    </p:animEffect>
                                  </p:childTnLst>
                                  <p:subTnLst>
                                    <p:set>
                                      <p:cBhvr override="childStyle">
                                        <p:cTn dur="1" fill="hold" display="0" masterRel="nextClick" afterEffect="1"/>
                                        <p:tgtEl>
                                          <p:spTgt spid="84997"/>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5001"/>
                                        </p:tgtEl>
                                        <p:attrNameLst>
                                          <p:attrName>style.visibility</p:attrName>
                                        </p:attrNameLst>
                                      </p:cBhvr>
                                      <p:to>
                                        <p:strVal val="visible"/>
                                      </p:to>
                                    </p:set>
                                    <p:animEffect transition="in" filter="blinds(horizontal)">
                                      <p:cBhvr>
                                        <p:cTn id="12" dur="500"/>
                                        <p:tgtEl>
                                          <p:spTgt spid="850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5000"/>
                                        </p:tgtEl>
                                        <p:attrNameLst>
                                          <p:attrName>style.visibility</p:attrName>
                                        </p:attrNameLst>
                                      </p:cBhvr>
                                      <p:to>
                                        <p:strVal val="visible"/>
                                      </p:to>
                                    </p:set>
                                    <p:animEffect transition="in" filter="blinds(horizontal)">
                                      <p:cBhvr>
                                        <p:cTn id="17" dur="500"/>
                                        <p:tgtEl>
                                          <p:spTgt spid="850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nimBg="1"/>
      <p:bldP spid="85000" grpId="0"/>
      <p:bldP spid="85001"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974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5974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59748"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59749" name="Rectangle 3"/>
          <p:cNvSpPr>
            <a:spLocks noGrp="1"/>
          </p:cNvSpPr>
          <p:nvPr>
            <p:ph type="body"/>
          </p:nvPr>
        </p:nvSpPr>
        <p:spPr>
          <a:xfrm>
            <a:off x="457200" y="838200"/>
            <a:ext cx="8229600" cy="490538"/>
          </a:xfrm>
        </p:spPr>
        <p:txBody>
          <a:bodyPr wrap="square" anchor="t"/>
          <a:p>
            <a:pPr lvl="0" eaLnBrk="1" hangingPunct="1">
              <a:lnSpc>
                <a:spcPct val="90000"/>
              </a:lnSpc>
            </a:pPr>
            <a:r>
              <a:rPr lang="en-US" altLang="x-none" dirty="0">
                <a:ea typeface="宋体" panose="02010600030101010101" pitchFamily="2" charset="-122"/>
              </a:rPr>
              <a:t>Ex 6.7.4: In Example 6.7.3</a:t>
            </a:r>
            <a:endParaRPr lang="en-US" altLang="x-none" dirty="0">
              <a:ea typeface="宋体" panose="02010600030101010101" pitchFamily="2" charset="-122"/>
            </a:endParaRPr>
          </a:p>
        </p:txBody>
      </p:sp>
      <p:grpSp>
        <p:nvGrpSpPr>
          <p:cNvPr id="159750" name="组合 159750"/>
          <p:cNvGrpSpPr/>
          <p:nvPr/>
        </p:nvGrpSpPr>
        <p:grpSpPr>
          <a:xfrm>
            <a:off x="1828800" y="1347788"/>
            <a:ext cx="2133600" cy="2446337"/>
            <a:chOff x="0" y="0"/>
            <a:chExt cx="1344" cy="1541"/>
          </a:xfrm>
        </p:grpSpPr>
        <p:sp>
          <p:nvSpPr>
            <p:cNvPr id="159751" name="Rectangle 5"/>
            <p:cNvSpPr/>
            <p:nvPr/>
          </p:nvSpPr>
          <p:spPr>
            <a:xfrm>
              <a:off x="912" y="1288"/>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2" name="Rectangle 6"/>
            <p:cNvSpPr/>
            <p:nvPr/>
          </p:nvSpPr>
          <p:spPr>
            <a:xfrm>
              <a:off x="384" y="1288"/>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53" name="Rectangle 7"/>
            <p:cNvSpPr/>
            <p:nvPr/>
          </p:nvSpPr>
          <p:spPr>
            <a:xfrm>
              <a:off x="0" y="1288"/>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4" name="Rectangle 8"/>
            <p:cNvSpPr/>
            <p:nvPr/>
          </p:nvSpPr>
          <p:spPr>
            <a:xfrm>
              <a:off x="912" y="1035"/>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5" name="Rectangle 9"/>
            <p:cNvSpPr/>
            <p:nvPr/>
          </p:nvSpPr>
          <p:spPr>
            <a:xfrm>
              <a:off x="384" y="103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56" name="Rectangle 10"/>
            <p:cNvSpPr/>
            <p:nvPr/>
          </p:nvSpPr>
          <p:spPr>
            <a:xfrm>
              <a:off x="0" y="103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7" name="Rectangle 11"/>
            <p:cNvSpPr/>
            <p:nvPr/>
          </p:nvSpPr>
          <p:spPr>
            <a:xfrm>
              <a:off x="912" y="782"/>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58" name="Rectangle 12"/>
            <p:cNvSpPr/>
            <p:nvPr/>
          </p:nvSpPr>
          <p:spPr>
            <a:xfrm>
              <a:off x="384" y="782"/>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59" name="Rectangle 13"/>
            <p:cNvSpPr/>
            <p:nvPr/>
          </p:nvSpPr>
          <p:spPr>
            <a:xfrm>
              <a:off x="0" y="782"/>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60" name="Rectangle 14"/>
            <p:cNvSpPr/>
            <p:nvPr/>
          </p:nvSpPr>
          <p:spPr>
            <a:xfrm>
              <a:off x="912" y="529"/>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61" name="Rectangle 15"/>
            <p:cNvSpPr/>
            <p:nvPr/>
          </p:nvSpPr>
          <p:spPr>
            <a:xfrm>
              <a:off x="384" y="52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62" name="Rectangle 16"/>
            <p:cNvSpPr/>
            <p:nvPr/>
          </p:nvSpPr>
          <p:spPr>
            <a:xfrm>
              <a:off x="0" y="529"/>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63" name="Rectangle 17"/>
            <p:cNvSpPr/>
            <p:nvPr/>
          </p:nvSpPr>
          <p:spPr>
            <a:xfrm>
              <a:off x="912" y="27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64" name="Rectangle 18"/>
            <p:cNvSpPr/>
            <p:nvPr/>
          </p:nvSpPr>
          <p:spPr>
            <a:xfrm>
              <a:off x="384" y="27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65" name="Rectangle 19"/>
            <p:cNvSpPr/>
            <p:nvPr/>
          </p:nvSpPr>
          <p:spPr>
            <a:xfrm>
              <a:off x="0" y="27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66" name="Line 20"/>
            <p:cNvSpPr/>
            <p:nvPr/>
          </p:nvSpPr>
          <p:spPr>
            <a:xfrm>
              <a:off x="0"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67" name="Line 21"/>
            <p:cNvSpPr/>
            <p:nvPr/>
          </p:nvSpPr>
          <p:spPr>
            <a:xfrm>
              <a:off x="0" y="52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68" name="Line 22"/>
            <p:cNvSpPr/>
            <p:nvPr/>
          </p:nvSpPr>
          <p:spPr>
            <a:xfrm>
              <a:off x="0" y="782"/>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69" name="Line 23"/>
            <p:cNvSpPr/>
            <p:nvPr/>
          </p:nvSpPr>
          <p:spPr>
            <a:xfrm>
              <a:off x="0" y="1035"/>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0" name="Line 24"/>
            <p:cNvSpPr/>
            <p:nvPr/>
          </p:nvSpPr>
          <p:spPr>
            <a:xfrm>
              <a:off x="0" y="1541"/>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1" name="Line 25"/>
            <p:cNvSpPr/>
            <p:nvPr/>
          </p:nvSpPr>
          <p:spPr>
            <a:xfrm>
              <a:off x="0"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2" name="Line 26"/>
            <p:cNvSpPr/>
            <p:nvPr/>
          </p:nvSpPr>
          <p:spPr>
            <a:xfrm>
              <a:off x="384"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3" name="Line 27"/>
            <p:cNvSpPr/>
            <p:nvPr/>
          </p:nvSpPr>
          <p:spPr>
            <a:xfrm>
              <a:off x="912" y="27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4" name="Line 28"/>
            <p:cNvSpPr/>
            <p:nvPr/>
          </p:nvSpPr>
          <p:spPr>
            <a:xfrm>
              <a:off x="1344" y="27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5" name="Line 29"/>
            <p:cNvSpPr/>
            <p:nvPr/>
          </p:nvSpPr>
          <p:spPr>
            <a:xfrm>
              <a:off x="0" y="128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76" name="Text Box 30"/>
            <p:cNvSpPr txBox="1"/>
            <p:nvPr/>
          </p:nvSpPr>
          <p:spPr>
            <a:xfrm>
              <a:off x="97" y="0"/>
              <a:ext cx="1103"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ABC</a:t>
              </a:r>
              <a:endParaRPr lang="en-US" altLang="x-none" b="1" dirty="0">
                <a:latin typeface="Times New Roman" panose="02020603050405020304" pitchFamily="2" charset="0"/>
                <a:ea typeface="宋体" panose="02010600030101010101" pitchFamily="2" charset="-122"/>
              </a:endParaRPr>
            </a:p>
          </p:txBody>
        </p:sp>
      </p:grpSp>
      <p:grpSp>
        <p:nvGrpSpPr>
          <p:cNvPr id="159777" name="组合 159777"/>
          <p:cNvGrpSpPr/>
          <p:nvPr/>
        </p:nvGrpSpPr>
        <p:grpSpPr>
          <a:xfrm>
            <a:off x="1219200" y="3862388"/>
            <a:ext cx="3505200" cy="2843212"/>
            <a:chOff x="0" y="0"/>
            <a:chExt cx="2208" cy="1791"/>
          </a:xfrm>
        </p:grpSpPr>
        <p:sp>
          <p:nvSpPr>
            <p:cNvPr id="159778" name="Rectangle 32"/>
            <p:cNvSpPr/>
            <p:nvPr/>
          </p:nvSpPr>
          <p:spPr>
            <a:xfrm>
              <a:off x="384" y="1538"/>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79" name="Rectangle 33"/>
            <p:cNvSpPr/>
            <p:nvPr/>
          </p:nvSpPr>
          <p:spPr>
            <a:xfrm>
              <a:off x="0" y="1538"/>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80" name="Rectangle 34"/>
            <p:cNvSpPr/>
            <p:nvPr/>
          </p:nvSpPr>
          <p:spPr>
            <a:xfrm>
              <a:off x="384" y="1285"/>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81" name="Rectangle 35"/>
            <p:cNvSpPr/>
            <p:nvPr/>
          </p:nvSpPr>
          <p:spPr>
            <a:xfrm>
              <a:off x="0" y="1285"/>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82" name="Rectangle 36"/>
            <p:cNvSpPr/>
            <p:nvPr/>
          </p:nvSpPr>
          <p:spPr>
            <a:xfrm>
              <a:off x="384" y="1032"/>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83" name="Rectangle 37"/>
            <p:cNvSpPr/>
            <p:nvPr/>
          </p:nvSpPr>
          <p:spPr>
            <a:xfrm>
              <a:off x="0" y="1032"/>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84" name="Rectangle 38"/>
            <p:cNvSpPr/>
            <p:nvPr/>
          </p:nvSpPr>
          <p:spPr>
            <a:xfrm>
              <a:off x="384" y="77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785" name="Rectangle 39"/>
            <p:cNvSpPr/>
            <p:nvPr/>
          </p:nvSpPr>
          <p:spPr>
            <a:xfrm>
              <a:off x="0" y="779"/>
              <a:ext cx="384"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86" name="Rectangle 40"/>
            <p:cNvSpPr/>
            <p:nvPr/>
          </p:nvSpPr>
          <p:spPr>
            <a:xfrm>
              <a:off x="384"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87" name="Rectangle 41"/>
            <p:cNvSpPr/>
            <p:nvPr/>
          </p:nvSpPr>
          <p:spPr>
            <a:xfrm>
              <a:off x="0" y="526"/>
              <a:ext cx="384"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788" name="Line 42"/>
            <p:cNvSpPr/>
            <p:nvPr/>
          </p:nvSpPr>
          <p:spPr>
            <a:xfrm>
              <a:off x="0" y="526"/>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89" name="Line 43"/>
            <p:cNvSpPr/>
            <p:nvPr/>
          </p:nvSpPr>
          <p:spPr>
            <a:xfrm>
              <a:off x="0" y="779"/>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0" name="Line 44"/>
            <p:cNvSpPr/>
            <p:nvPr/>
          </p:nvSpPr>
          <p:spPr>
            <a:xfrm>
              <a:off x="0" y="1032"/>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1" name="Line 45"/>
            <p:cNvSpPr/>
            <p:nvPr/>
          </p:nvSpPr>
          <p:spPr>
            <a:xfrm>
              <a:off x="0" y="1285"/>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2" name="Line 46"/>
            <p:cNvSpPr/>
            <p:nvPr/>
          </p:nvSpPr>
          <p:spPr>
            <a:xfrm>
              <a:off x="0" y="1791"/>
              <a:ext cx="912"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3" name="Line 47"/>
            <p:cNvSpPr/>
            <p:nvPr/>
          </p:nvSpPr>
          <p:spPr>
            <a:xfrm>
              <a:off x="0"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4" name="Line 48"/>
            <p:cNvSpPr/>
            <p:nvPr/>
          </p:nvSpPr>
          <p:spPr>
            <a:xfrm>
              <a:off x="384" y="526"/>
              <a:ext cx="0" cy="1265"/>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5" name="Line 49"/>
            <p:cNvSpPr/>
            <p:nvPr/>
          </p:nvSpPr>
          <p:spPr>
            <a:xfrm>
              <a:off x="912" y="526"/>
              <a:ext cx="0" cy="1265"/>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6" name="Line 50"/>
            <p:cNvSpPr/>
            <p:nvPr/>
          </p:nvSpPr>
          <p:spPr>
            <a:xfrm>
              <a:off x="0" y="1538"/>
              <a:ext cx="912"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797" name="Text Box 51"/>
            <p:cNvSpPr txBox="1"/>
            <p:nvPr/>
          </p:nvSpPr>
          <p:spPr>
            <a:xfrm>
              <a:off x="48" y="240"/>
              <a:ext cx="816"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a:t>
              </a:r>
              <a:endParaRPr lang="en-US" altLang="x-none" b="1" dirty="0">
                <a:latin typeface="Times New Roman" panose="02020603050405020304" pitchFamily="2" charset="0"/>
                <a:ea typeface="宋体" panose="02010600030101010101" pitchFamily="2" charset="-122"/>
              </a:endParaRPr>
            </a:p>
          </p:txBody>
        </p:sp>
        <p:sp>
          <p:nvSpPr>
            <p:cNvPr id="159798" name="Rectangle 52"/>
            <p:cNvSpPr/>
            <p:nvPr/>
          </p:nvSpPr>
          <p:spPr>
            <a:xfrm>
              <a:off x="1776" y="1286"/>
              <a:ext cx="432"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799" name="Rectangle 53"/>
            <p:cNvSpPr/>
            <p:nvPr/>
          </p:nvSpPr>
          <p:spPr>
            <a:xfrm>
              <a:off x="1248" y="1286"/>
              <a:ext cx="528"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00" name="Rectangle 54"/>
            <p:cNvSpPr/>
            <p:nvPr/>
          </p:nvSpPr>
          <p:spPr>
            <a:xfrm>
              <a:off x="1776" y="1032"/>
              <a:ext cx="432"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01" name="Rectangle 55"/>
            <p:cNvSpPr/>
            <p:nvPr/>
          </p:nvSpPr>
          <p:spPr>
            <a:xfrm>
              <a:off x="1248" y="1032"/>
              <a:ext cx="528" cy="25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02" name="Rectangle 56"/>
            <p:cNvSpPr/>
            <p:nvPr/>
          </p:nvSpPr>
          <p:spPr>
            <a:xfrm>
              <a:off x="1776" y="779"/>
              <a:ext cx="432"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03" name="Rectangle 57"/>
            <p:cNvSpPr/>
            <p:nvPr/>
          </p:nvSpPr>
          <p:spPr>
            <a:xfrm>
              <a:off x="1248" y="779"/>
              <a:ext cx="528" cy="25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04" name="Rectangle 58"/>
            <p:cNvSpPr/>
            <p:nvPr/>
          </p:nvSpPr>
          <p:spPr>
            <a:xfrm>
              <a:off x="1776" y="526"/>
              <a:ext cx="432"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05" name="Rectangle 59"/>
            <p:cNvSpPr/>
            <p:nvPr/>
          </p:nvSpPr>
          <p:spPr>
            <a:xfrm>
              <a:off x="1248" y="526"/>
              <a:ext cx="528" cy="253"/>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06" name="Line 60"/>
            <p:cNvSpPr/>
            <p:nvPr/>
          </p:nvSpPr>
          <p:spPr>
            <a:xfrm>
              <a:off x="1248" y="526"/>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07" name="Line 61"/>
            <p:cNvSpPr/>
            <p:nvPr/>
          </p:nvSpPr>
          <p:spPr>
            <a:xfrm>
              <a:off x="1248" y="779"/>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08" name="Line 62"/>
            <p:cNvSpPr/>
            <p:nvPr/>
          </p:nvSpPr>
          <p:spPr>
            <a:xfrm>
              <a:off x="1248" y="1032"/>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09" name="Line 63"/>
            <p:cNvSpPr/>
            <p:nvPr/>
          </p:nvSpPr>
          <p:spPr>
            <a:xfrm>
              <a:off x="1248" y="1286"/>
              <a:ext cx="960"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0" name="Line 64"/>
            <p:cNvSpPr/>
            <p:nvPr/>
          </p:nvSpPr>
          <p:spPr>
            <a:xfrm>
              <a:off x="1248" y="1540"/>
              <a:ext cx="960"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1" name="Line 65"/>
            <p:cNvSpPr/>
            <p:nvPr/>
          </p:nvSpPr>
          <p:spPr>
            <a:xfrm>
              <a:off x="1248" y="526"/>
              <a:ext cx="0" cy="101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2" name="Line 66"/>
            <p:cNvSpPr/>
            <p:nvPr/>
          </p:nvSpPr>
          <p:spPr>
            <a:xfrm>
              <a:off x="1776" y="526"/>
              <a:ext cx="0" cy="1014"/>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3" name="Line 67"/>
            <p:cNvSpPr/>
            <p:nvPr/>
          </p:nvSpPr>
          <p:spPr>
            <a:xfrm>
              <a:off x="2208" y="526"/>
              <a:ext cx="0" cy="1014"/>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14" name="Text Box 68"/>
            <p:cNvSpPr txBox="1"/>
            <p:nvPr/>
          </p:nvSpPr>
          <p:spPr>
            <a:xfrm>
              <a:off x="1296" y="240"/>
              <a:ext cx="86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BC</a:t>
              </a:r>
              <a:endParaRPr lang="en-US" altLang="x-none" b="1" dirty="0">
                <a:latin typeface="Times New Roman" panose="02020603050405020304" pitchFamily="2" charset="0"/>
                <a:ea typeface="宋体" panose="02010600030101010101" pitchFamily="2" charset="-122"/>
              </a:endParaRPr>
            </a:p>
          </p:txBody>
        </p:sp>
        <p:sp>
          <p:nvSpPr>
            <p:cNvPr id="159815" name="AutoShape 69"/>
            <p:cNvSpPr/>
            <p:nvPr/>
          </p:nvSpPr>
          <p:spPr>
            <a:xfrm>
              <a:off x="912" y="0"/>
              <a:ext cx="240" cy="240"/>
            </a:xfrm>
            <a:prstGeom prst="down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lvl="0" algn="ctr"/>
              <a:endParaRPr lang="zh-CN" altLang="en-US" dirty="0">
                <a:latin typeface="Times New Roman" panose="02020603050405020304" pitchFamily="2" charset="0"/>
                <a:ea typeface="宋体" panose="02010600030101010101" pitchFamily="2" charset="-122"/>
              </a:endParaRPr>
            </a:p>
          </p:txBody>
        </p:sp>
      </p:grpSp>
      <p:grpSp>
        <p:nvGrpSpPr>
          <p:cNvPr id="159816" name="组合 159816"/>
          <p:cNvGrpSpPr/>
          <p:nvPr/>
        </p:nvGrpSpPr>
        <p:grpSpPr>
          <a:xfrm>
            <a:off x="5029200" y="1347788"/>
            <a:ext cx="2971800" cy="4191000"/>
            <a:chOff x="0" y="0"/>
            <a:chExt cx="1872" cy="2640"/>
          </a:xfrm>
        </p:grpSpPr>
        <p:sp>
          <p:nvSpPr>
            <p:cNvPr id="159817" name="AutoShape 71"/>
            <p:cNvSpPr/>
            <p:nvPr/>
          </p:nvSpPr>
          <p:spPr>
            <a:xfrm>
              <a:off x="0" y="1872"/>
              <a:ext cx="1296" cy="768"/>
            </a:xfrm>
            <a:custGeom>
              <a:avLst/>
              <a:gdLst/>
              <a:ahLst/>
              <a:cxnLst>
                <a:cxn ang="17694720">
                  <a:pos x="0" y="0"/>
                </a:cxn>
                <a:cxn ang="11796480">
                  <a:pos x="0" y="0"/>
                </a:cxn>
                <a:cxn ang="11796480">
                  <a:pos x="0" y="0"/>
                </a:cxn>
                <a:cxn ang="5898240">
                  <a:pos x="0" y="0"/>
                </a:cxn>
                <a:cxn ang="0">
                  <a:pos x="0" y="0"/>
                </a:cxn>
                <a:cxn ang="0">
                  <a:pos x="0" y="0"/>
                </a:cxn>
              </a:cxnLst>
              <a:pathLst>
                <a:path w="21600" h="21600">
                  <a:moveTo>
                    <a:pt x="19383" y="0"/>
                  </a:moveTo>
                  <a:lnTo>
                    <a:pt x="17166" y="7763"/>
                  </a:lnTo>
                  <a:lnTo>
                    <a:pt x="19033" y="7763"/>
                  </a:lnTo>
                  <a:lnTo>
                    <a:pt x="19033" y="20834"/>
                  </a:lnTo>
                  <a:lnTo>
                    <a:pt x="0" y="20834"/>
                  </a:lnTo>
                  <a:lnTo>
                    <a:pt x="0" y="21600"/>
                  </a:lnTo>
                  <a:lnTo>
                    <a:pt x="19733" y="21600"/>
                  </a:lnTo>
                  <a:lnTo>
                    <a:pt x="19733" y="7763"/>
                  </a:lnTo>
                  <a:lnTo>
                    <a:pt x="21600" y="7763"/>
                  </a:lnTo>
                  <a:lnTo>
                    <a:pt x="19383" y="0"/>
                  </a:lnTo>
                  <a:close/>
                </a:path>
              </a:pathLst>
            </a:custGeom>
            <a:solidFill>
              <a:schemeClr val="accent1"/>
            </a:solidFill>
            <a:ln w="9525" cap="flat" cmpd="sng">
              <a:solidFill>
                <a:schemeClr val="tx1"/>
              </a:solidFill>
              <a:prstDash val="solid"/>
              <a:round/>
              <a:headEnd type="none" w="med" len="med"/>
              <a:tailEnd type="none" w="med" len="med"/>
            </a:ln>
          </p:spPr>
          <p:txBody>
            <a:bodyPr/>
            <a:p>
              <a:endParaRPr lang="zh-CN" altLang="en-US"/>
            </a:p>
          </p:txBody>
        </p:sp>
        <p:sp>
          <p:nvSpPr>
            <p:cNvPr id="159818" name="Rectangle 72"/>
            <p:cNvSpPr/>
            <p:nvPr/>
          </p:nvSpPr>
          <p:spPr>
            <a:xfrm>
              <a:off x="1440" y="1141"/>
              <a:ext cx="432"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19" name="Rectangle 73"/>
            <p:cNvSpPr/>
            <p:nvPr/>
          </p:nvSpPr>
          <p:spPr>
            <a:xfrm>
              <a:off x="912" y="1141"/>
              <a:ext cx="528"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300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20" name="Rectangle 74"/>
            <p:cNvSpPr/>
            <p:nvPr/>
          </p:nvSpPr>
          <p:spPr>
            <a:xfrm>
              <a:off x="528" y="1141"/>
              <a:ext cx="384" cy="293"/>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a3</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1" name="Rectangle 75"/>
            <p:cNvSpPr/>
            <p:nvPr/>
          </p:nvSpPr>
          <p:spPr>
            <a:xfrm>
              <a:off x="1440" y="1434"/>
              <a:ext cx="432"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2" name="Rectangle 76"/>
            <p:cNvSpPr/>
            <p:nvPr/>
          </p:nvSpPr>
          <p:spPr>
            <a:xfrm>
              <a:off x="912" y="1434"/>
              <a:ext cx="528"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23" name="Rectangle 77"/>
            <p:cNvSpPr/>
            <p:nvPr/>
          </p:nvSpPr>
          <p:spPr>
            <a:xfrm>
              <a:off x="528" y="1434"/>
              <a:ext cx="384" cy="294"/>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a4</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4" name="Rectangle 78"/>
            <p:cNvSpPr/>
            <p:nvPr/>
          </p:nvSpPr>
          <p:spPr>
            <a:xfrm>
              <a:off x="1440" y="849"/>
              <a:ext cx="432"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5" name="Rectangle 79"/>
            <p:cNvSpPr/>
            <p:nvPr/>
          </p:nvSpPr>
          <p:spPr>
            <a:xfrm>
              <a:off x="912" y="849"/>
              <a:ext cx="528"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200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26" name="Rectangle 80"/>
            <p:cNvSpPr/>
            <p:nvPr/>
          </p:nvSpPr>
          <p:spPr>
            <a:xfrm>
              <a:off x="528" y="849"/>
              <a:ext cx="384" cy="292"/>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a2</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7" name="Rectangle 81"/>
            <p:cNvSpPr/>
            <p:nvPr/>
          </p:nvSpPr>
          <p:spPr>
            <a:xfrm>
              <a:off x="1440" y="558"/>
              <a:ext cx="432"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c1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28" name="Rectangle 82"/>
            <p:cNvSpPr/>
            <p:nvPr/>
          </p:nvSpPr>
          <p:spPr>
            <a:xfrm>
              <a:off x="912" y="558"/>
              <a:ext cx="528"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zh-CN" altLang="en-US" sz="2800" b="1" dirty="0">
                  <a:solidFill>
                    <a:schemeClr val="accent2"/>
                  </a:solidFill>
                  <a:latin typeface="Arial" panose="020B0604020202020204" pitchFamily="34" charset="0"/>
                  <a:ea typeface="宋体" panose="02010600030101010101" pitchFamily="2" charset="-122"/>
                </a:rPr>
                <a:t>100</a:t>
              </a:r>
              <a:endParaRPr lang="zh-CN" altLang="en-US" sz="2800" b="1" dirty="0">
                <a:solidFill>
                  <a:schemeClr val="accent2"/>
                </a:solidFill>
                <a:latin typeface="Arial" panose="020B0604020202020204" pitchFamily="34" charset="0"/>
                <a:ea typeface="宋体" panose="02010600030101010101" pitchFamily="2" charset="-122"/>
              </a:endParaRPr>
            </a:p>
          </p:txBody>
        </p:sp>
        <p:sp>
          <p:nvSpPr>
            <p:cNvPr id="159829" name="Rectangle 83"/>
            <p:cNvSpPr/>
            <p:nvPr/>
          </p:nvSpPr>
          <p:spPr>
            <a:xfrm>
              <a:off x="528" y="558"/>
              <a:ext cx="384" cy="291"/>
            </a:xfrm>
            <a:prstGeom prst="rect">
              <a:avLst/>
            </a:prstGeom>
            <a:solidFill>
              <a:schemeClr val="bg1"/>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chemeClr val="accent2"/>
                  </a:solidFill>
                  <a:latin typeface="Arial" panose="020B0604020202020204" pitchFamily="34" charset="0"/>
                  <a:ea typeface="宋体" panose="02010600030101010101" pitchFamily="2" charset="-122"/>
                </a:rPr>
                <a:t>a1</a:t>
              </a:r>
              <a:endParaRPr lang="en-US" altLang="x-none" sz="2800" b="1" dirty="0">
                <a:solidFill>
                  <a:schemeClr val="accent2"/>
                </a:solidFill>
                <a:latin typeface="Arial" panose="020B0604020202020204" pitchFamily="34" charset="0"/>
                <a:ea typeface="宋体" panose="02010600030101010101" pitchFamily="2" charset="-122"/>
              </a:endParaRPr>
            </a:p>
          </p:txBody>
        </p:sp>
        <p:sp>
          <p:nvSpPr>
            <p:cNvPr id="159830" name="Rectangle 84"/>
            <p:cNvSpPr/>
            <p:nvPr/>
          </p:nvSpPr>
          <p:spPr>
            <a:xfrm>
              <a:off x="1440" y="276"/>
              <a:ext cx="432"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C</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31" name="Rectangle 85"/>
            <p:cNvSpPr/>
            <p:nvPr/>
          </p:nvSpPr>
          <p:spPr>
            <a:xfrm>
              <a:off x="912" y="276"/>
              <a:ext cx="528"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B</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32" name="Rectangle 86"/>
            <p:cNvSpPr/>
            <p:nvPr/>
          </p:nvSpPr>
          <p:spPr>
            <a:xfrm>
              <a:off x="528" y="276"/>
              <a:ext cx="384" cy="282"/>
            </a:xfrm>
            <a:prstGeom prst="rect">
              <a:avLst/>
            </a:prstGeom>
            <a:solidFill>
              <a:schemeClr val="folHlink"/>
            </a:solidFill>
            <a:ln w="9525">
              <a:noFill/>
            </a:ln>
          </p:spPr>
          <p:txBody>
            <a:bodyPr tIns="0" bIns="0" anchor="ctr"/>
            <a:p>
              <a:pPr lvl="0" algn="ctr">
                <a:spcBef>
                  <a:spcPct val="20000"/>
                </a:spcBef>
                <a:buClr>
                  <a:srgbClr val="996633"/>
                </a:buClr>
                <a:buFont typeface="Wingdings" panose="05000000000000000000" pitchFamily="2" charset="2"/>
                <a:buNone/>
              </a:pPr>
              <a:r>
                <a:rPr lang="en-US" altLang="x-none" sz="2800" b="1" dirty="0">
                  <a:solidFill>
                    <a:srgbClr val="FF0000"/>
                  </a:solidFill>
                  <a:latin typeface="Arial" panose="020B0604020202020204" pitchFamily="34" charset="0"/>
                  <a:ea typeface="宋体" panose="02010600030101010101" pitchFamily="2" charset="-122"/>
                </a:rPr>
                <a:t>A</a:t>
              </a:r>
              <a:endParaRPr lang="en-US" altLang="x-none" sz="2800" b="1" dirty="0">
                <a:solidFill>
                  <a:srgbClr val="FF0000"/>
                </a:solidFill>
                <a:latin typeface="Arial" panose="020B0604020202020204" pitchFamily="34" charset="0"/>
                <a:ea typeface="宋体" panose="02010600030101010101" pitchFamily="2" charset="-122"/>
              </a:endParaRPr>
            </a:p>
          </p:txBody>
        </p:sp>
        <p:sp>
          <p:nvSpPr>
            <p:cNvPr id="159833" name="Line 87"/>
            <p:cNvSpPr/>
            <p:nvPr/>
          </p:nvSpPr>
          <p:spPr>
            <a:xfrm>
              <a:off x="528" y="276"/>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4" name="Line 88"/>
            <p:cNvSpPr/>
            <p:nvPr/>
          </p:nvSpPr>
          <p:spPr>
            <a:xfrm>
              <a:off x="528" y="558"/>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5" name="Line 89"/>
            <p:cNvSpPr/>
            <p:nvPr/>
          </p:nvSpPr>
          <p:spPr>
            <a:xfrm>
              <a:off x="528" y="849"/>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6" name="Line 90"/>
            <p:cNvSpPr/>
            <p:nvPr/>
          </p:nvSpPr>
          <p:spPr>
            <a:xfrm>
              <a:off x="528" y="1141"/>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7" name="Line 91"/>
            <p:cNvSpPr/>
            <p:nvPr/>
          </p:nvSpPr>
          <p:spPr>
            <a:xfrm>
              <a:off x="528" y="1728"/>
              <a:ext cx="1344" cy="0"/>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8" name="Line 92"/>
            <p:cNvSpPr/>
            <p:nvPr/>
          </p:nvSpPr>
          <p:spPr>
            <a:xfrm>
              <a:off x="528" y="276"/>
              <a:ext cx="0" cy="145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39" name="Line 93"/>
            <p:cNvSpPr/>
            <p:nvPr/>
          </p:nvSpPr>
          <p:spPr>
            <a:xfrm>
              <a:off x="912" y="276"/>
              <a:ext cx="0" cy="145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40" name="Line 94"/>
            <p:cNvSpPr/>
            <p:nvPr/>
          </p:nvSpPr>
          <p:spPr>
            <a:xfrm>
              <a:off x="1440" y="276"/>
              <a:ext cx="0" cy="1452"/>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41" name="Line 95"/>
            <p:cNvSpPr/>
            <p:nvPr/>
          </p:nvSpPr>
          <p:spPr>
            <a:xfrm>
              <a:off x="1872" y="276"/>
              <a:ext cx="0" cy="1452"/>
            </a:xfrm>
            <a:prstGeom prst="line">
              <a:avLst/>
            </a:prstGeom>
            <a:ln w="28575" cap="sq"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42" name="Line 96"/>
            <p:cNvSpPr/>
            <p:nvPr/>
          </p:nvSpPr>
          <p:spPr>
            <a:xfrm>
              <a:off x="528" y="1434"/>
              <a:ext cx="1344" cy="0"/>
            </a:xfrm>
            <a:prstGeom prst="line">
              <a:avLst/>
            </a:prstGeom>
            <a:ln w="12700" cap="flat" cmpd="sng">
              <a:solidFill>
                <a:schemeClr val="tx1"/>
              </a:solidFill>
              <a:prstDash val="solid"/>
              <a:round/>
              <a:headEnd type="none" w="med" len="med"/>
              <a:tailEnd type="none" w="med" len="med"/>
            </a:ln>
          </p:spPr>
          <p:txBody>
            <a:bodyPr anchor="t"/>
            <a:p>
              <a:pPr lvl="0" algn="ctr"/>
              <a:endParaRPr lang="zh-CN" altLang="en-US">
                <a:latin typeface="Times New Roman" panose="02020603050405020304" pitchFamily="2" charset="0"/>
                <a:ea typeface="Times New Roman" panose="02020603050405020304" pitchFamily="2" charset="0"/>
              </a:endParaRPr>
            </a:p>
          </p:txBody>
        </p:sp>
        <p:sp>
          <p:nvSpPr>
            <p:cNvPr id="159843" name="Text Box 97"/>
            <p:cNvSpPr txBox="1"/>
            <p:nvPr/>
          </p:nvSpPr>
          <p:spPr>
            <a:xfrm>
              <a:off x="528" y="0"/>
              <a:ext cx="1344" cy="230"/>
            </a:xfrm>
            <a:prstGeom prst="rect">
              <a:avLst/>
            </a:prstGeom>
            <a:noFill/>
            <a:ln w="9525">
              <a:noFill/>
            </a:ln>
          </p:spPr>
          <p:txBody>
            <a:bodyPr tIns="0" bIns="0" anchor="t">
              <a:spAutoFit/>
            </a:bodyPr>
            <a:p>
              <a:pPr lvl="0" algn="ctr">
                <a:spcBef>
                  <a:spcPct val="50000"/>
                </a:spcBef>
              </a:pPr>
              <a:r>
                <a:rPr lang="en-US" altLang="x-none" b="1" dirty="0">
                  <a:latin typeface="Times New Roman" panose="02020603050405020304" pitchFamily="2" charset="0"/>
                  <a:ea typeface="宋体" panose="02010600030101010101" pitchFamily="2" charset="-122"/>
                </a:rPr>
                <a:t>AB </a:t>
              </a:r>
              <a:r>
                <a:rPr lang="en-US" altLang="x-none" b="1" dirty="0">
                  <a:latin typeface="Arial" panose="020B0604020202020204" pitchFamily="34" charset="0"/>
                  <a:ea typeface="宋体" panose="02010600030101010101" pitchFamily="2" charset="-122"/>
                  <a:sym typeface="Symbol" panose="05050102010706020507" pitchFamily="2" charset="2"/>
                </a:rPr>
                <a:t> join </a:t>
              </a:r>
              <a:r>
                <a:rPr lang="en-US" altLang="x-none" b="1" dirty="0">
                  <a:latin typeface="Times New Roman" panose="02020603050405020304" pitchFamily="2" charset="0"/>
                  <a:ea typeface="宋体" panose="02010600030101010101" pitchFamily="2" charset="-122"/>
                </a:rPr>
                <a:t> BC</a:t>
              </a:r>
              <a:endParaRPr lang="en-US" altLang="x-none" b="1" dirty="0">
                <a:latin typeface="Times New Roman" panose="02020603050405020304" pitchFamily="2" charset="0"/>
                <a:ea typeface="宋体" panose="02010600030101010101" pitchFamily="2" charset="-122"/>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077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077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0772"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60774" name="Rectangle 3"/>
          <p:cNvSpPr>
            <a:spLocks noGrp="1"/>
          </p:cNvSpPr>
          <p:nvPr>
            <p:ph type="body"/>
          </p:nvPr>
        </p:nvSpPr>
        <p:spPr>
          <a:xfrm>
            <a:off x="314325" y="858838"/>
            <a:ext cx="8686800" cy="5475287"/>
          </a:xfrm>
        </p:spPr>
        <p:txBody>
          <a:bodyPr wrap="square" anchor="t"/>
          <a:p>
            <a:pPr lvl="0" eaLnBrk="1" hangingPunct="1">
              <a:lnSpc>
                <a:spcPct val="120000"/>
              </a:lnSpc>
            </a:pPr>
            <a:r>
              <a:rPr lang="en-US" altLang="x-none" sz="3200" dirty="0">
                <a:ea typeface="宋体" panose="02010600030101010101" pitchFamily="2" charset="-122"/>
              </a:rPr>
              <a:t>Ex 6.7.5 </a:t>
            </a:r>
            <a:r>
              <a:rPr lang="en-US" altLang="x-none" sz="3200" dirty="0">
                <a:solidFill>
                  <a:schemeClr val="tx1"/>
                </a:solidFill>
                <a:ea typeface="宋体" panose="02010600030101010101" pitchFamily="2" charset="-122"/>
              </a:rPr>
              <a:t>CUSTORDS</a:t>
            </a:r>
            <a:endParaRPr lang="en-US" altLang="x-none" sz="3200" dirty="0">
              <a:solidFill>
                <a:schemeClr val="tx1"/>
              </a:solidFill>
              <a:ea typeface="宋体" panose="02010600030101010101" pitchFamily="2" charset="-122"/>
            </a:endParaRPr>
          </a:p>
          <a:p>
            <a:pPr lvl="0" eaLnBrk="1" hangingPunct="1">
              <a:lnSpc>
                <a:spcPct val="120000"/>
              </a:lnSpc>
            </a:pPr>
            <a:endParaRPr lang="en-US" altLang="x-none" sz="3200" dirty="0">
              <a:ea typeface="宋体" panose="02010600030101010101" pitchFamily="2" charset="-122"/>
            </a:endParaRPr>
          </a:p>
          <a:p>
            <a:pPr lvl="0" eaLnBrk="1" hangingPunct="1">
              <a:lnSpc>
                <a:spcPct val="120000"/>
              </a:lnSpc>
            </a:pPr>
            <a:r>
              <a:rPr lang="en-US" altLang="x-none" sz="3200" dirty="0">
                <a:ea typeface="宋体" panose="02010600030101010101" pitchFamily="2" charset="-122"/>
              </a:rPr>
              <a:t>Ex 6.7.6 </a:t>
            </a:r>
            <a:r>
              <a:rPr lang="en-US" altLang="x-none" sz="3200" dirty="0">
                <a:solidFill>
                  <a:schemeClr val="accent2"/>
                </a:solidFill>
                <a:ea typeface="宋体" panose="02010600030101010101" pitchFamily="2" charset="-122"/>
              </a:rPr>
              <a:t>Lossless Join Decomposition with Multiple Tables: T  </a:t>
            </a:r>
            <a:r>
              <a:rPr lang="en-US" altLang="x-none" sz="3200" dirty="0">
                <a:solidFill>
                  <a:schemeClr val="accent2"/>
                </a:solidFill>
                <a:ea typeface="宋体" panose="02010600030101010101" pitchFamily="2" charset="-122"/>
                <a:sym typeface="Symbol" panose="05050102010706020507" pitchFamily="2" charset="2"/>
              </a:rPr>
              <a:t> </a:t>
            </a:r>
            <a:r>
              <a:rPr lang="en-US" altLang="x-none" sz="3200" dirty="0">
                <a:solidFill>
                  <a:schemeClr val="accent2"/>
                </a:solidFill>
                <a:ea typeface="宋体" panose="02010600030101010101" pitchFamily="2" charset="-122"/>
              </a:rPr>
              <a:t>{ T</a:t>
            </a:r>
            <a:r>
              <a:rPr lang="en-US" altLang="x-none" sz="3200" baseline="-25000" dirty="0">
                <a:solidFill>
                  <a:schemeClr val="accent2"/>
                </a:solidFill>
                <a:ea typeface="宋体" panose="02010600030101010101" pitchFamily="2" charset="-122"/>
              </a:rPr>
              <a:t>1</a:t>
            </a:r>
            <a:r>
              <a:rPr lang="en-US" altLang="x-none" sz="3200" dirty="0">
                <a:solidFill>
                  <a:schemeClr val="accent2"/>
                </a:solidFill>
                <a:ea typeface="宋体" panose="02010600030101010101" pitchFamily="2" charset="-122"/>
              </a:rPr>
              <a:t>, T</a:t>
            </a:r>
            <a:r>
              <a:rPr lang="en-US" altLang="x-none" sz="3200" baseline="-25000" dirty="0">
                <a:solidFill>
                  <a:schemeClr val="accent2"/>
                </a:solidFill>
                <a:ea typeface="宋体" panose="02010600030101010101" pitchFamily="2" charset="-122"/>
              </a:rPr>
              <a:t>2</a:t>
            </a:r>
            <a:r>
              <a:rPr lang="en-US" altLang="x-none" sz="3200" dirty="0">
                <a:solidFill>
                  <a:schemeClr val="accent2"/>
                </a:solidFill>
                <a:ea typeface="宋体" panose="02010600030101010101" pitchFamily="2" charset="-122"/>
              </a:rPr>
              <a:t>, ...,T</a:t>
            </a:r>
            <a:r>
              <a:rPr lang="en-US" altLang="x-none" sz="3200" baseline="-25000" dirty="0">
                <a:solidFill>
                  <a:schemeClr val="accent2"/>
                </a:solidFill>
                <a:ea typeface="宋体" panose="02010600030101010101" pitchFamily="2" charset="-122"/>
              </a:rPr>
              <a:t>k </a:t>
            </a:r>
            <a:r>
              <a:rPr lang="en-US" altLang="x-none" sz="3200" dirty="0">
                <a:solidFill>
                  <a:schemeClr val="accent2"/>
                </a:solidFill>
                <a:ea typeface="宋体" panose="02010600030101010101" pitchFamily="2" charset="-122"/>
              </a:rPr>
              <a:t>} </a:t>
            </a:r>
            <a:endParaRPr lang="en-US" altLang="x-none" sz="3200" dirty="0">
              <a:solidFill>
                <a:schemeClr val="accent2"/>
              </a:solidFill>
              <a:ea typeface="宋体" panose="02010600030101010101" pitchFamily="2" charset="-122"/>
            </a:endParaRPr>
          </a:p>
          <a:p>
            <a:pPr lvl="1" indent="-285750" eaLnBrk="1" hangingPunct="1">
              <a:lnSpc>
                <a:spcPct val="120000"/>
              </a:lnSpc>
            </a:pPr>
            <a:r>
              <a:rPr lang="en-US" altLang="x-none" sz="3200" dirty="0">
                <a:ea typeface="宋体" panose="02010600030101010101" pitchFamily="2" charset="-122"/>
              </a:rPr>
              <a:t>we can demonstrate losslessness by using the two-table result in a recursive manner.</a:t>
            </a:r>
            <a:endParaRPr lang="en-US" altLang="x-none" sz="3200" dirty="0">
              <a:ea typeface="宋体" panose="02010600030101010101" pitchFamily="2" charset="-122"/>
            </a:endParaRPr>
          </a:p>
          <a:p>
            <a:pPr marL="1905" lvl="2" indent="683895" eaLnBrk="1" hangingPunct="1">
              <a:lnSpc>
                <a:spcPct val="120000"/>
              </a:lnSpc>
              <a:buNone/>
            </a:pPr>
            <a:r>
              <a:rPr lang="en-US" altLang="x-none" sz="3200" dirty="0">
                <a:ea typeface="宋体" panose="02010600030101010101" pitchFamily="2" charset="-122"/>
              </a:rPr>
              <a:t>(((T</a:t>
            </a:r>
            <a:r>
              <a:rPr lang="en-US" altLang="x-none" sz="3200" baseline="-25000" dirty="0">
                <a:ea typeface="宋体" panose="02010600030101010101" pitchFamily="2" charset="-122"/>
              </a:rPr>
              <a:t>1</a:t>
            </a:r>
            <a:r>
              <a:rPr lang="en-US" altLang="x-none" sz="3200" dirty="0">
                <a:ea typeface="宋体" panose="02010600030101010101" pitchFamily="2" charset="-122"/>
              </a:rPr>
              <a:t> </a:t>
            </a:r>
            <a:r>
              <a:rPr lang="zh-CN" altLang="en-US" sz="3200" dirty="0">
                <a:ea typeface="宋体" panose="02010600030101010101" pitchFamily="2" charset="-122"/>
                <a:sym typeface="Symbol" panose="05050102010706020507" pitchFamily="2" charset="2"/>
              </a:rPr>
              <a:t>join</a:t>
            </a:r>
            <a:r>
              <a:rPr lang="en-US" altLang="x-none" sz="3200" dirty="0">
                <a:ea typeface="宋体" panose="02010600030101010101" pitchFamily="2" charset="-122"/>
              </a:rPr>
              <a:t> T</a:t>
            </a:r>
            <a:r>
              <a:rPr lang="en-US" altLang="x-none" sz="3200" baseline="-25000" dirty="0">
                <a:ea typeface="宋体" panose="02010600030101010101" pitchFamily="2" charset="-122"/>
              </a:rPr>
              <a:t>2</a:t>
            </a:r>
            <a:r>
              <a:rPr lang="en-US" altLang="x-none" sz="3200" dirty="0">
                <a:ea typeface="宋体" panose="02010600030101010101" pitchFamily="2" charset="-122"/>
              </a:rPr>
              <a:t>) </a:t>
            </a:r>
            <a:r>
              <a:rPr lang="zh-CN" altLang="en-US" sz="3200" dirty="0">
                <a:ea typeface="宋体" panose="02010600030101010101" pitchFamily="2" charset="-122"/>
                <a:sym typeface="Symbol" panose="05050102010706020507" pitchFamily="2" charset="2"/>
              </a:rPr>
              <a:t>join</a:t>
            </a:r>
            <a:r>
              <a:rPr lang="en-US" altLang="x-none" sz="3200" dirty="0">
                <a:ea typeface="宋体" panose="02010600030101010101" pitchFamily="2" charset="-122"/>
              </a:rPr>
              <a:t> T</a:t>
            </a:r>
            <a:r>
              <a:rPr lang="en-US" altLang="x-none" sz="3200" baseline="-25000" dirty="0">
                <a:ea typeface="宋体" panose="02010600030101010101" pitchFamily="2" charset="-122"/>
              </a:rPr>
              <a:t>3</a:t>
            </a:r>
            <a:r>
              <a:rPr lang="en-US" altLang="x-none" sz="3200" dirty="0">
                <a:ea typeface="宋体" panose="02010600030101010101" pitchFamily="2" charset="-122"/>
              </a:rPr>
              <a:t>)</a:t>
            </a:r>
            <a:r>
              <a:rPr lang="zh-CN" altLang="en-US" sz="3200" dirty="0">
                <a:ea typeface="宋体" panose="02010600030101010101" pitchFamily="2" charset="-122"/>
              </a:rPr>
              <a:t> </a:t>
            </a:r>
            <a:r>
              <a:rPr lang="en-US" altLang="x-none" sz="3200" dirty="0">
                <a:ea typeface="宋体" panose="02010600030101010101" pitchFamily="2" charset="-122"/>
              </a:rPr>
              <a:t>... </a:t>
            </a:r>
            <a:r>
              <a:rPr lang="zh-CN" altLang="en-US" sz="3200" dirty="0">
                <a:ea typeface="宋体" panose="02010600030101010101" pitchFamily="2" charset="-122"/>
                <a:sym typeface="Symbol" panose="05050102010706020507" pitchFamily="2" charset="2"/>
              </a:rPr>
              <a:t>join</a:t>
            </a:r>
            <a:r>
              <a:rPr lang="en-US" altLang="x-none" sz="3200" dirty="0">
                <a:ea typeface="宋体" panose="02010600030101010101" pitchFamily="2" charset="-122"/>
              </a:rPr>
              <a:t> T</a:t>
            </a:r>
            <a:r>
              <a:rPr lang="en-US" altLang="x-none" sz="3200" baseline="-25000" dirty="0">
                <a:ea typeface="宋体" panose="02010600030101010101" pitchFamily="2" charset="-122"/>
              </a:rPr>
              <a:t>k</a:t>
            </a:r>
            <a:r>
              <a:rPr lang="en-US" altLang="x-none" sz="3200" dirty="0">
                <a:ea typeface="宋体" panose="02010600030101010101" pitchFamily="2" charset="-122"/>
              </a:rPr>
              <a:t>)</a:t>
            </a:r>
            <a:endParaRPr lang="en-US" altLang="x-none" sz="32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4">
                                            <p:txEl>
                                              <p:charRg st="0" end="18"/>
                                            </p:txEl>
                                          </p:spTgt>
                                        </p:tgtEl>
                                        <p:attrNameLst>
                                          <p:attrName>style.visibility</p:attrName>
                                        </p:attrNameLst>
                                      </p:cBhvr>
                                      <p:to>
                                        <p:strVal val="visible"/>
                                      </p:to>
                                    </p:set>
                                    <p:animEffect transition="in" filter="blinds(horizontal)">
                                      <p:cBhvr>
                                        <p:cTn id="7" dur="500"/>
                                        <p:tgtEl>
                                          <p:spTgt spid="160774">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4">
                                            <p:txEl>
                                              <p:charRg st="19" end="103"/>
                                            </p:txEl>
                                          </p:spTgt>
                                        </p:tgtEl>
                                        <p:attrNameLst>
                                          <p:attrName>style.visibility</p:attrName>
                                        </p:attrNameLst>
                                      </p:cBhvr>
                                      <p:to>
                                        <p:strVal val="visible"/>
                                      </p:to>
                                    </p:set>
                                    <p:animEffect transition="in" filter="blinds(horizontal)">
                                      <p:cBhvr>
                                        <p:cTn id="12" dur="500"/>
                                        <p:tgtEl>
                                          <p:spTgt spid="160774">
                                            <p:txEl>
                                              <p:charRg st="19" end="103"/>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0774">
                                            <p:txEl>
                                              <p:charRg st="103" end="188"/>
                                            </p:txEl>
                                          </p:spTgt>
                                        </p:tgtEl>
                                        <p:attrNameLst>
                                          <p:attrName>style.visibility</p:attrName>
                                        </p:attrNameLst>
                                      </p:cBhvr>
                                      <p:to>
                                        <p:strVal val="visible"/>
                                      </p:to>
                                    </p:set>
                                    <p:animEffect transition="in" filter="blinds(horizontal)">
                                      <p:cBhvr>
                                        <p:cTn id="15" dur="500"/>
                                        <p:tgtEl>
                                          <p:spTgt spid="160774">
                                            <p:txEl>
                                              <p:charRg st="103" end="188"/>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0774">
                                            <p:txEl>
                                              <p:charRg st="188" end="225"/>
                                            </p:txEl>
                                          </p:spTgt>
                                        </p:tgtEl>
                                        <p:attrNameLst>
                                          <p:attrName>style.visibility</p:attrName>
                                        </p:attrNameLst>
                                      </p:cBhvr>
                                      <p:to>
                                        <p:strVal val="visible"/>
                                      </p:to>
                                    </p:set>
                                    <p:animEffect transition="in" filter="blinds(horizontal)">
                                      <p:cBhvr>
                                        <p:cTn id="18" dur="500"/>
                                        <p:tgtEl>
                                          <p:spTgt spid="160774">
                                            <p:txEl>
                                              <p:charRg st="188" end="2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179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179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1796"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61797" name="Rectangle 3"/>
          <p:cNvSpPr>
            <a:spLocks noGrp="1"/>
          </p:cNvSpPr>
          <p:nvPr>
            <p:ph type="body"/>
          </p:nvPr>
        </p:nvSpPr>
        <p:spPr>
          <a:xfrm>
            <a:off x="171450" y="838200"/>
            <a:ext cx="8651875" cy="1524000"/>
          </a:xfrm>
        </p:spPr>
        <p:txBody>
          <a:bodyPr wrap="square" anchor="t"/>
          <a:p>
            <a:pPr marL="457200" lvl="0" indent="-457200" eaLnBrk="1" hangingPunct="1"/>
            <a:r>
              <a:rPr lang="en-US" altLang="x-none" sz="3000" dirty="0">
                <a:ea typeface="宋体" panose="02010600030101010101" pitchFamily="2" charset="-122"/>
              </a:rPr>
              <a:t>Ex. </a:t>
            </a:r>
            <a:r>
              <a:rPr lang="en-US" altLang="x-none" sz="3000" dirty="0">
                <a:solidFill>
                  <a:schemeClr val="accent2"/>
                </a:solidFill>
                <a:ea typeface="宋体" panose="02010600030101010101" pitchFamily="2" charset="-122"/>
              </a:rPr>
              <a:t>Give a decomposition of table T(A,B,C) with a set F of FDs: </a:t>
            </a:r>
            <a:r>
              <a:rPr lang="en-US" altLang="x-none" sz="3000" dirty="0">
                <a:solidFill>
                  <a:schemeClr val="accent2"/>
                </a:solidFill>
                <a:ea typeface="宋体" panose="02010600030101010101" pitchFamily="2" charset="-122"/>
                <a:sym typeface="Symbol" panose="05050102010706020507" pitchFamily="2" charset="2"/>
              </a:rPr>
              <a:t> = </a:t>
            </a:r>
            <a:r>
              <a:rPr lang="en-US" altLang="x-none" sz="3000" dirty="0">
                <a:solidFill>
                  <a:schemeClr val="accent2"/>
                </a:solidFill>
                <a:ea typeface="宋体" panose="02010600030101010101" pitchFamily="2" charset="-122"/>
              </a:rPr>
              <a:t>{T</a:t>
            </a:r>
            <a:r>
              <a:rPr lang="en-US" altLang="x-none" sz="3000" baseline="-25000" dirty="0">
                <a:solidFill>
                  <a:schemeClr val="accent2"/>
                </a:solidFill>
                <a:ea typeface="宋体" panose="02010600030101010101" pitchFamily="2" charset="-122"/>
              </a:rPr>
              <a:t>1</a:t>
            </a:r>
            <a:r>
              <a:rPr lang="en-US" altLang="x-none" sz="3000" dirty="0">
                <a:solidFill>
                  <a:schemeClr val="accent2"/>
                </a:solidFill>
                <a:ea typeface="宋体" panose="02010600030101010101" pitchFamily="2" charset="-122"/>
              </a:rPr>
              <a:t>, T</a:t>
            </a:r>
            <a:r>
              <a:rPr lang="en-US" altLang="x-none" sz="3000" baseline="-25000" dirty="0">
                <a:solidFill>
                  <a:schemeClr val="accent2"/>
                </a:solidFill>
                <a:ea typeface="宋体" panose="02010600030101010101" pitchFamily="2" charset="-122"/>
              </a:rPr>
              <a:t>2</a:t>
            </a:r>
            <a:r>
              <a:rPr lang="en-US" altLang="x-none" sz="3000" dirty="0">
                <a:solidFill>
                  <a:schemeClr val="accent2"/>
                </a:solidFill>
                <a:ea typeface="宋体" panose="02010600030101010101" pitchFamily="2" charset="-122"/>
              </a:rPr>
              <a:t>}</a:t>
            </a:r>
            <a:endParaRPr lang="en-US" altLang="x-none" sz="3000" dirty="0">
              <a:solidFill>
                <a:schemeClr val="accent2"/>
              </a:solidFill>
              <a:ea typeface="宋体" panose="02010600030101010101" pitchFamily="2" charset="-122"/>
            </a:endParaRPr>
          </a:p>
          <a:p>
            <a:pPr marL="914400" lvl="1" indent="-457200" eaLnBrk="1" hangingPunct="1">
              <a:buNone/>
            </a:pPr>
            <a:r>
              <a:rPr lang="en-US" altLang="x-none" sz="3000" dirty="0">
                <a:ea typeface="宋体" panose="02010600030101010101" pitchFamily="2" charset="-122"/>
              </a:rPr>
              <a:t>Is it </a:t>
            </a:r>
            <a:r>
              <a:rPr lang="en-US" altLang="x-none" sz="3000" i="1" dirty="0">
                <a:solidFill>
                  <a:srgbClr val="FF0066"/>
                </a:solidFill>
                <a:ea typeface="宋体" panose="02010600030101010101" pitchFamily="2" charset="-122"/>
              </a:rPr>
              <a:t>a lossless decomposition</a:t>
            </a:r>
            <a:r>
              <a:rPr lang="en-US" altLang="x-none" sz="3000" dirty="0">
                <a:ea typeface="宋体" panose="02010600030101010101" pitchFamily="2" charset="-122"/>
              </a:rPr>
              <a:t> ?</a:t>
            </a:r>
            <a:endParaRPr lang="en-US" altLang="x-none" sz="3000" dirty="0">
              <a:ea typeface="宋体" panose="02010600030101010101" pitchFamily="2" charset="-122"/>
            </a:endParaRPr>
          </a:p>
        </p:txBody>
      </p:sp>
      <p:sp>
        <p:nvSpPr>
          <p:cNvPr id="161799" name="Rectangle 4"/>
          <p:cNvSpPr/>
          <p:nvPr/>
        </p:nvSpPr>
        <p:spPr>
          <a:xfrm>
            <a:off x="457200" y="2438400"/>
            <a:ext cx="8229600" cy="4038600"/>
          </a:xfrm>
          <a:prstGeom prst="rect">
            <a:avLst/>
          </a:prstGeom>
          <a:noFill/>
          <a:ln w="9525">
            <a:noFill/>
          </a:ln>
        </p:spPr>
        <p:txBody>
          <a:bodyPr anchor="t"/>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B),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(A, 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endParaRPr lang="en-US" altLang="x-none" sz="14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C, B</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C },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B),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(A, 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endParaRPr lang="en-US" altLang="x-none" sz="14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sz="2800" b="1" dirty="0">
                <a:solidFill>
                  <a:schemeClr val="accent2"/>
                </a:solidFill>
                <a:latin typeface="Arial" panose="020B0604020202020204" pitchFamily="34" charset="0"/>
                <a:ea typeface="宋体" panose="02010600030101010101" pitchFamily="2" charset="-122"/>
              </a:rPr>
              <a:t>},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B),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(B, C)</a:t>
            </a:r>
            <a:endParaRPr lang="en-US" altLang="x-none" sz="28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endParaRPr lang="en-US" altLang="x-none" sz="1400" b="1" dirty="0">
              <a:solidFill>
                <a:schemeClr val="accent2"/>
              </a:solidFill>
              <a:latin typeface="Arial" panose="020B0604020202020204" pitchFamily="34" charset="0"/>
              <a:ea typeface="宋体" panose="02010600030101010101" pitchFamily="2" charset="-122"/>
            </a:endParaRPr>
          </a:p>
          <a:p>
            <a:pPr marL="914400" lvl="1" indent="-457200">
              <a:lnSpc>
                <a:spcPct val="140000"/>
              </a:lnSpc>
              <a:spcBef>
                <a:spcPct val="20000"/>
              </a:spcBef>
              <a:buClr>
                <a:srgbClr val="996633"/>
              </a:buClr>
              <a:buAutoNum type="arabicParenR"/>
            </a:pPr>
            <a:r>
              <a:rPr lang="en-US" altLang="x-none" sz="2800" b="1" dirty="0">
                <a:solidFill>
                  <a:schemeClr val="accent2"/>
                </a:solidFill>
                <a:latin typeface="Arial" panose="020B0604020202020204" pitchFamily="34" charset="0"/>
                <a:ea typeface="宋体" panose="02010600030101010101" pitchFamily="2" charset="-122"/>
              </a:rPr>
              <a:t>F = { A</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B, </a:t>
            </a:r>
            <a:r>
              <a:rPr lang="en-US" altLang="x-none" sz="2800" b="1" dirty="0">
                <a:solidFill>
                  <a:schemeClr val="accent2"/>
                </a:solidFill>
                <a:latin typeface="Arial" panose="020B0604020202020204" pitchFamily="34" charset="0"/>
                <a:ea typeface="宋体" panose="02010600030101010101" pitchFamily="2" charset="-122"/>
              </a:rPr>
              <a:t>B</a:t>
            </a:r>
            <a:r>
              <a:rPr lang="en-US" altLang="x-none" sz="28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2800" b="1" dirty="0">
                <a:solidFill>
                  <a:schemeClr val="accent2"/>
                </a:solidFill>
                <a:latin typeface="Arial" panose="020B0604020202020204" pitchFamily="34" charset="0"/>
                <a:ea typeface="宋体" panose="02010600030101010101" pitchFamily="2" charset="-122"/>
              </a:rPr>
              <a:t>C },  	T</a:t>
            </a:r>
            <a:r>
              <a:rPr lang="en-US" altLang="x-none" sz="2800" b="1" baseline="-25000" dirty="0">
                <a:solidFill>
                  <a:schemeClr val="accent2"/>
                </a:solidFill>
                <a:latin typeface="Arial" panose="020B0604020202020204" pitchFamily="34" charset="0"/>
                <a:ea typeface="宋体" panose="02010600030101010101" pitchFamily="2" charset="-122"/>
              </a:rPr>
              <a:t>1</a:t>
            </a:r>
            <a:r>
              <a:rPr lang="en-US" altLang="x-none" sz="2800" b="1" dirty="0">
                <a:solidFill>
                  <a:schemeClr val="accent2"/>
                </a:solidFill>
                <a:latin typeface="Arial" panose="020B0604020202020204" pitchFamily="34" charset="0"/>
                <a:ea typeface="宋体" panose="02010600030101010101" pitchFamily="2" charset="-122"/>
              </a:rPr>
              <a:t>(A, C),  T</a:t>
            </a:r>
            <a:r>
              <a:rPr lang="en-US" altLang="x-none" sz="2800" b="1" baseline="-25000" dirty="0">
                <a:solidFill>
                  <a:schemeClr val="accent2"/>
                </a:solidFill>
                <a:latin typeface="Arial" panose="020B0604020202020204" pitchFamily="34" charset="0"/>
                <a:ea typeface="宋体" panose="02010600030101010101" pitchFamily="2" charset="-122"/>
              </a:rPr>
              <a:t>2</a:t>
            </a:r>
            <a:r>
              <a:rPr lang="en-US" altLang="x-none" sz="2800" b="1" dirty="0">
                <a:solidFill>
                  <a:schemeClr val="accent2"/>
                </a:solidFill>
                <a:latin typeface="Arial" panose="020B0604020202020204" pitchFamily="34" charset="0"/>
                <a:ea typeface="宋体" panose="02010600030101010101" pitchFamily="2" charset="-122"/>
              </a:rPr>
              <a:t>(B, C)</a:t>
            </a:r>
            <a:endParaRPr lang="en-US" altLang="x-none" sz="28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1799">
                                            <p:txEl>
                                              <p:charRg st="0" end="46"/>
                                            </p:txEl>
                                          </p:spTgt>
                                        </p:tgtEl>
                                        <p:attrNameLst>
                                          <p:attrName>style.visibility</p:attrName>
                                        </p:attrNameLst>
                                      </p:cBhvr>
                                      <p:to>
                                        <p:strVal val="visible"/>
                                      </p:to>
                                    </p:set>
                                    <p:animEffect transition="in" filter="blinds(horizontal)">
                                      <p:cBhvr>
                                        <p:cTn id="7" dur="500"/>
                                        <p:tgtEl>
                                          <p:spTgt spid="161799">
                                            <p:txEl>
                                              <p:charRg st="0" end="46"/>
                                            </p:txEl>
                                          </p:spTgt>
                                        </p:tgtEl>
                                      </p:cBhvr>
                                    </p:animEffect>
                                  </p:childTnLst>
                                  <p:subTnLst>
                                    <p:animClr clrSpc="rgb" dir="cw">
                                      <p:cBhvr override="childStyle">
                                        <p:cTn dur="1" fill="hold" display="0" masterRel="nextClick" afterEffect="1"/>
                                        <p:tgtEl>
                                          <p:spTgt spid="161799">
                                            <p:txEl>
                                              <p:charRg st="0" end="46"/>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1799">
                                            <p:txEl>
                                              <p:charRg st="47" end="87"/>
                                            </p:txEl>
                                          </p:spTgt>
                                        </p:tgtEl>
                                        <p:attrNameLst>
                                          <p:attrName>style.visibility</p:attrName>
                                        </p:attrNameLst>
                                      </p:cBhvr>
                                      <p:to>
                                        <p:strVal val="visible"/>
                                      </p:to>
                                    </p:set>
                                    <p:animEffect transition="in" filter="blinds(horizontal)">
                                      <p:cBhvr>
                                        <p:cTn id="12" dur="500"/>
                                        <p:tgtEl>
                                          <p:spTgt spid="161799">
                                            <p:txEl>
                                              <p:charRg st="47" end="87"/>
                                            </p:txEl>
                                          </p:spTgt>
                                        </p:tgtEl>
                                      </p:cBhvr>
                                    </p:animEffect>
                                  </p:childTnLst>
                                  <p:subTnLst>
                                    <p:animClr clrSpc="rgb" dir="cw">
                                      <p:cBhvr override="childStyle">
                                        <p:cTn dur="1" fill="hold" display="0" masterRel="nextClick" afterEffect="1"/>
                                        <p:tgtEl>
                                          <p:spTgt spid="161799">
                                            <p:txEl>
                                              <p:charRg st="47" end="87"/>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1799">
                                            <p:txEl>
                                              <p:charRg st="88" end="134"/>
                                            </p:txEl>
                                          </p:spTgt>
                                        </p:tgtEl>
                                        <p:attrNameLst>
                                          <p:attrName>style.visibility</p:attrName>
                                        </p:attrNameLst>
                                      </p:cBhvr>
                                      <p:to>
                                        <p:strVal val="visible"/>
                                      </p:to>
                                    </p:set>
                                    <p:animEffect transition="in" filter="blinds(horizontal)">
                                      <p:cBhvr>
                                        <p:cTn id="17" dur="500"/>
                                        <p:tgtEl>
                                          <p:spTgt spid="161799">
                                            <p:txEl>
                                              <p:charRg st="88" end="134"/>
                                            </p:txEl>
                                          </p:spTgt>
                                        </p:tgtEl>
                                      </p:cBhvr>
                                    </p:animEffect>
                                  </p:childTnLst>
                                  <p:subTnLst>
                                    <p:animClr clrSpc="rgb" dir="cw">
                                      <p:cBhvr override="childStyle">
                                        <p:cTn dur="1" fill="hold" display="0" masterRel="nextClick" afterEffect="1"/>
                                        <p:tgtEl>
                                          <p:spTgt spid="161799">
                                            <p:txEl>
                                              <p:charRg st="88" end="134"/>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1799">
                                            <p:txEl>
                                              <p:charRg st="135" end="175"/>
                                            </p:txEl>
                                          </p:spTgt>
                                        </p:tgtEl>
                                        <p:attrNameLst>
                                          <p:attrName>style.visibility</p:attrName>
                                        </p:attrNameLst>
                                      </p:cBhvr>
                                      <p:to>
                                        <p:strVal val="visible"/>
                                      </p:to>
                                    </p:set>
                                    <p:animEffect transition="in" filter="blinds(horizontal)">
                                      <p:cBhvr>
                                        <p:cTn id="22" dur="500"/>
                                        <p:tgtEl>
                                          <p:spTgt spid="161799">
                                            <p:txEl>
                                              <p:charRg st="135" end="175"/>
                                            </p:txEl>
                                          </p:spTgt>
                                        </p:tgtEl>
                                      </p:cBhvr>
                                    </p:animEffect>
                                  </p:childTnLst>
                                  <p:subTnLst>
                                    <p:animClr clrSpc="rgb" dir="cw">
                                      <p:cBhvr override="childStyle">
                                        <p:cTn dur="1" fill="hold" display="0" masterRel="nextClick" afterEffect="1"/>
                                        <p:tgtEl>
                                          <p:spTgt spid="161799">
                                            <p:txEl>
                                              <p:charRg st="135" end="17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9" grpId="0" bldLvl="2"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281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281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2820" name="Rectangle 2"/>
          <p:cNvSpPr>
            <a:spLocks noGrp="1"/>
          </p:cNvSpPr>
          <p:nvPr>
            <p:ph type="title"/>
          </p:nvPr>
        </p:nvSpPr>
        <p:spPr/>
        <p:txBody>
          <a:bodyPr wrap="square" anchor="ctr"/>
          <a:p>
            <a:pPr lvl="0" eaLnBrk="1" hangingPunct="1"/>
            <a:r>
              <a:rPr lang="zh-CN" altLang="en-US" dirty="0">
                <a:ea typeface="宋体" panose="02010600030101010101" pitchFamily="2" charset="-122"/>
              </a:rPr>
              <a:t>6.7  </a:t>
            </a:r>
            <a:r>
              <a:rPr lang="en-US" altLang="x-none" dirty="0">
                <a:ea typeface="宋体" panose="02010600030101010101" pitchFamily="2" charset="-122"/>
              </a:rPr>
              <a:t>Lossless Decompositions</a:t>
            </a:r>
            <a:endParaRPr lang="en-US" altLang="x-none" dirty="0">
              <a:ea typeface="宋体" panose="02010600030101010101" pitchFamily="2" charset="-122"/>
            </a:endParaRPr>
          </a:p>
        </p:txBody>
      </p:sp>
      <p:sp>
        <p:nvSpPr>
          <p:cNvPr id="162821" name="Rectangle 3"/>
          <p:cNvSpPr>
            <a:spLocks noGrp="1"/>
          </p:cNvSpPr>
          <p:nvPr>
            <p:ph type="body"/>
          </p:nvPr>
        </p:nvSpPr>
        <p:spPr>
          <a:xfrm>
            <a:off x="180975" y="838200"/>
            <a:ext cx="8929688" cy="2667000"/>
          </a:xfrm>
        </p:spPr>
        <p:txBody>
          <a:bodyPr wrap="square" anchor="t"/>
          <a:p>
            <a:pPr lvl="0" eaLnBrk="1" hangingPunct="1">
              <a:lnSpc>
                <a:spcPct val="120000"/>
              </a:lnSpc>
            </a:pPr>
            <a:r>
              <a:rPr lang="en-US" altLang="x-none" sz="3000" dirty="0">
                <a:ea typeface="宋体" panose="02010600030101010101" pitchFamily="2" charset="-122"/>
              </a:rPr>
              <a:t>Ex. </a:t>
            </a:r>
            <a:r>
              <a:rPr lang="en-US" altLang="x-none" sz="3000" dirty="0">
                <a:solidFill>
                  <a:schemeClr val="accent2"/>
                </a:solidFill>
                <a:ea typeface="宋体" panose="02010600030101010101" pitchFamily="2" charset="-122"/>
              </a:rPr>
              <a:t>Give a decomposition of table T(A,B,C,D) with a set F of FDs {A</a:t>
            </a:r>
            <a:r>
              <a:rPr lang="en-US" altLang="x-none" sz="3000" dirty="0">
                <a:solidFill>
                  <a:schemeClr val="accent2"/>
                </a:solidFill>
                <a:ea typeface="宋体" panose="02010600030101010101" pitchFamily="2" charset="-122"/>
                <a:sym typeface="Symbol" panose="05050102010706020507" pitchFamily="2" charset="2"/>
              </a:rPr>
              <a:t>B, </a:t>
            </a:r>
            <a:r>
              <a:rPr lang="en-US" altLang="x-none" sz="3000" dirty="0">
                <a:solidFill>
                  <a:schemeClr val="accent2"/>
                </a:solidFill>
                <a:ea typeface="宋体" panose="02010600030101010101" pitchFamily="2" charset="-122"/>
              </a:rPr>
              <a:t>B</a:t>
            </a:r>
            <a:r>
              <a:rPr lang="en-US" altLang="x-none" sz="3000" dirty="0">
                <a:solidFill>
                  <a:schemeClr val="accent2"/>
                </a:solidFill>
                <a:ea typeface="宋体" panose="02010600030101010101" pitchFamily="2" charset="-122"/>
                <a:sym typeface="Symbol" panose="05050102010706020507" pitchFamily="2" charset="2"/>
              </a:rPr>
              <a:t>C, </a:t>
            </a:r>
            <a:r>
              <a:rPr lang="en-US" altLang="x-none" sz="3000" dirty="0">
                <a:solidFill>
                  <a:schemeClr val="accent2"/>
                </a:solidFill>
                <a:ea typeface="宋体" panose="02010600030101010101" pitchFamily="2" charset="-122"/>
              </a:rPr>
              <a:t>A</a:t>
            </a:r>
            <a:r>
              <a:rPr lang="en-US" altLang="x-none" sz="3000" dirty="0">
                <a:solidFill>
                  <a:schemeClr val="accent2"/>
                </a:solidFill>
                <a:ea typeface="宋体" panose="02010600030101010101" pitchFamily="2" charset="-122"/>
                <a:sym typeface="Symbol" panose="05050102010706020507" pitchFamily="2" charset="2"/>
              </a:rPr>
              <a:t>D , </a:t>
            </a:r>
            <a:r>
              <a:rPr lang="en-US" altLang="x-none" sz="3000" dirty="0">
                <a:solidFill>
                  <a:schemeClr val="accent2"/>
                </a:solidFill>
                <a:ea typeface="宋体" panose="02010600030101010101" pitchFamily="2" charset="-122"/>
              </a:rPr>
              <a:t>D</a:t>
            </a:r>
            <a:r>
              <a:rPr lang="en-US" altLang="x-none" sz="3000" dirty="0">
                <a:solidFill>
                  <a:schemeClr val="accent2"/>
                </a:solidFill>
                <a:ea typeface="宋体" panose="02010600030101010101" pitchFamily="2" charset="-122"/>
                <a:sym typeface="Symbol" panose="05050102010706020507" pitchFamily="2" charset="2"/>
              </a:rPr>
              <a:t>C</a:t>
            </a:r>
            <a:r>
              <a:rPr lang="en-US" altLang="x-none" sz="3000" dirty="0">
                <a:solidFill>
                  <a:schemeClr val="accent2"/>
                </a:solidFill>
                <a:ea typeface="宋体" panose="02010600030101010101" pitchFamily="2" charset="-122"/>
              </a:rPr>
              <a:t>}: </a:t>
            </a:r>
            <a:endParaRPr lang="en-US" altLang="x-none" sz="3000" dirty="0">
              <a:solidFill>
                <a:schemeClr val="accent2"/>
              </a:solidFill>
              <a:ea typeface="宋体" panose="02010600030101010101" pitchFamily="2" charset="-122"/>
            </a:endParaRPr>
          </a:p>
          <a:p>
            <a:pPr lvl="2" indent="-228600" eaLnBrk="1" hangingPunct="1">
              <a:lnSpc>
                <a:spcPct val="120000"/>
              </a:lnSpc>
              <a:buNone/>
            </a:pPr>
            <a:r>
              <a:rPr lang="en-US" altLang="x-none" sz="3000" dirty="0">
                <a:solidFill>
                  <a:schemeClr val="accent2"/>
                </a:solidFill>
                <a:ea typeface="宋体" panose="02010600030101010101" pitchFamily="2" charset="-122"/>
              </a:rPr>
              <a:t>T</a:t>
            </a:r>
            <a:r>
              <a:rPr lang="en-US" altLang="x-none" sz="3000" baseline="-25000" dirty="0">
                <a:solidFill>
                  <a:schemeClr val="accent2"/>
                </a:solidFill>
                <a:ea typeface="宋体" panose="02010600030101010101" pitchFamily="2" charset="-122"/>
              </a:rPr>
              <a:t>1 </a:t>
            </a:r>
            <a:r>
              <a:rPr lang="en-US" altLang="x-none" sz="3000" dirty="0">
                <a:solidFill>
                  <a:schemeClr val="accent2"/>
                </a:solidFill>
                <a:ea typeface="宋体" panose="02010600030101010101" pitchFamily="2" charset="-122"/>
              </a:rPr>
              <a:t>(A,B)    T</a:t>
            </a:r>
            <a:r>
              <a:rPr lang="en-US" altLang="x-none" sz="3000" baseline="-25000" dirty="0">
                <a:solidFill>
                  <a:schemeClr val="accent2"/>
                </a:solidFill>
                <a:ea typeface="宋体" panose="02010600030101010101" pitchFamily="2" charset="-122"/>
              </a:rPr>
              <a:t>2 </a:t>
            </a:r>
            <a:r>
              <a:rPr lang="en-US" altLang="x-none" sz="3000" dirty="0">
                <a:solidFill>
                  <a:schemeClr val="accent2"/>
                </a:solidFill>
                <a:ea typeface="宋体" panose="02010600030101010101" pitchFamily="2" charset="-122"/>
              </a:rPr>
              <a:t>(A,C)    T</a:t>
            </a:r>
            <a:r>
              <a:rPr lang="en-US" altLang="x-none" sz="3000" baseline="-25000" dirty="0">
                <a:solidFill>
                  <a:schemeClr val="accent2"/>
                </a:solidFill>
                <a:ea typeface="宋体" panose="02010600030101010101" pitchFamily="2" charset="-122"/>
              </a:rPr>
              <a:t>3 </a:t>
            </a:r>
            <a:r>
              <a:rPr lang="en-US" altLang="x-none" sz="3000" dirty="0">
                <a:solidFill>
                  <a:schemeClr val="accent2"/>
                </a:solidFill>
                <a:ea typeface="宋体" panose="02010600030101010101" pitchFamily="2" charset="-122"/>
              </a:rPr>
              <a:t>(A,D) </a:t>
            </a:r>
            <a:endParaRPr lang="en-US" altLang="x-none" sz="3000" dirty="0">
              <a:solidFill>
                <a:schemeClr val="accent2"/>
              </a:solidFill>
              <a:ea typeface="宋体" panose="02010600030101010101" pitchFamily="2" charset="-122"/>
            </a:endParaRPr>
          </a:p>
          <a:p>
            <a:pPr lvl="1" indent="-285750" eaLnBrk="1" hangingPunct="1">
              <a:lnSpc>
                <a:spcPct val="120000"/>
              </a:lnSpc>
            </a:pPr>
            <a:r>
              <a:rPr lang="en-US" altLang="x-none" sz="3000" dirty="0">
                <a:ea typeface="宋体" panose="02010600030101010101" pitchFamily="2" charset="-122"/>
              </a:rPr>
              <a:t>Is it </a:t>
            </a:r>
            <a:r>
              <a:rPr lang="en-US" altLang="x-none" sz="3000" i="1" dirty="0">
                <a:solidFill>
                  <a:srgbClr val="FF0066"/>
                </a:solidFill>
                <a:ea typeface="宋体" panose="02010600030101010101" pitchFamily="2" charset="-122"/>
              </a:rPr>
              <a:t>a lossless decomposition</a:t>
            </a:r>
            <a:r>
              <a:rPr lang="en-US" altLang="x-none" sz="3000" dirty="0">
                <a:ea typeface="宋体" panose="02010600030101010101" pitchFamily="2" charset="-122"/>
              </a:rPr>
              <a:t> ?</a:t>
            </a:r>
            <a:endParaRPr lang="en-US" altLang="x-none" sz="3000" dirty="0">
              <a:ea typeface="宋体" panose="02010600030101010101" pitchFamily="2" charset="-122"/>
            </a:endParaRPr>
          </a:p>
        </p:txBody>
      </p:sp>
      <p:sp>
        <p:nvSpPr>
          <p:cNvPr id="162823" name="Rectangle 4"/>
          <p:cNvSpPr/>
          <p:nvPr/>
        </p:nvSpPr>
        <p:spPr>
          <a:xfrm>
            <a:off x="0" y="3573463"/>
            <a:ext cx="9144000" cy="2592387"/>
          </a:xfrm>
          <a:prstGeom prst="rect">
            <a:avLst/>
          </a:prstGeom>
          <a:noFill/>
          <a:ln w="9525">
            <a:noFill/>
          </a:ln>
        </p:spPr>
        <p:txBody>
          <a:bodyPr anchor="t"/>
          <a:p>
            <a:pPr marL="742950" lvl="1" indent="-285750">
              <a:lnSpc>
                <a:spcPct val="120000"/>
              </a:lnSpc>
              <a:spcBef>
                <a:spcPct val="20000"/>
              </a:spcBef>
              <a:buClr>
                <a:schemeClr val="accent1"/>
              </a:buClr>
              <a:buFont typeface="Arial" panose="020B0604020202020204" pitchFamily="34" charset="0"/>
              <a:buChar char="–"/>
            </a:pPr>
            <a:r>
              <a:rPr lang="en-US" altLang="x-none" sz="3000" b="1" dirty="0">
                <a:solidFill>
                  <a:schemeClr val="accent2"/>
                </a:solidFill>
                <a:latin typeface="Arial" panose="020B0604020202020204" pitchFamily="34" charset="0"/>
                <a:ea typeface="宋体" panose="02010600030101010101" pitchFamily="2" charset="-122"/>
              </a:rPr>
              <a:t>i.e.</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Char char="§"/>
            </a:pPr>
            <a:r>
              <a:rPr lang="en-US" altLang="x-none" sz="3000" b="1" dirty="0">
                <a:solidFill>
                  <a:schemeClr val="accent2"/>
                </a:solidFill>
                <a:latin typeface="Arial" panose="020B0604020202020204" pitchFamily="34" charset="0"/>
                <a:ea typeface="宋体" panose="02010600030101010101" pitchFamily="2" charset="-122"/>
              </a:rPr>
              <a:t>T</a:t>
            </a:r>
            <a:r>
              <a:rPr lang="en-US" altLang="x-none" sz="3000" b="1" baseline="-25000" dirty="0">
                <a:solidFill>
                  <a:schemeClr val="accent2"/>
                </a:solidFill>
                <a:latin typeface="Arial" panose="020B0604020202020204" pitchFamily="34" charset="0"/>
                <a:ea typeface="宋体" panose="02010600030101010101" pitchFamily="2" charset="-122"/>
              </a:rPr>
              <a:t>1</a:t>
            </a:r>
            <a:r>
              <a:rPr lang="en-US" altLang="x-none" sz="3000" b="1" dirty="0">
                <a:solidFill>
                  <a:schemeClr val="accent2"/>
                </a:solidFill>
                <a:latin typeface="Arial" panose="020B0604020202020204" pitchFamily="34" charset="0"/>
                <a:ea typeface="宋体" panose="02010600030101010101" pitchFamily="2" charset="-122"/>
              </a:rPr>
              <a:t> and T</a:t>
            </a:r>
            <a:r>
              <a:rPr lang="en-US" altLang="x-none" sz="3000" b="1" baseline="-25000" dirty="0">
                <a:solidFill>
                  <a:schemeClr val="accent2"/>
                </a:solidFill>
                <a:latin typeface="Arial" panose="020B0604020202020204" pitchFamily="34" charset="0"/>
                <a:ea typeface="宋体" panose="02010600030101010101" pitchFamily="2" charset="-122"/>
              </a:rPr>
              <a:t>2</a:t>
            </a:r>
            <a:r>
              <a:rPr lang="en-US" altLang="x-none" sz="3000" b="1" dirty="0">
                <a:solidFill>
                  <a:schemeClr val="accent2"/>
                </a:solidFill>
                <a:latin typeface="Arial" panose="020B0604020202020204" pitchFamily="34" charset="0"/>
                <a:ea typeface="宋体" panose="02010600030101010101" pitchFamily="2" charset="-122"/>
              </a:rPr>
              <a:t> is a lossless decomposition ?</a:t>
            </a:r>
            <a:endParaRPr lang="en-US" altLang="x-none" sz="3000" b="1" dirty="0">
              <a:solidFill>
                <a:schemeClr val="accent2"/>
              </a:solidFill>
              <a:latin typeface="Arial" panose="020B0604020202020204" pitchFamily="34" charset="0"/>
              <a:ea typeface="宋体" panose="02010600030101010101" pitchFamily="2" charset="-122"/>
            </a:endParaRPr>
          </a:p>
          <a:p>
            <a:pPr marL="1143000" lvl="2" indent="-228600">
              <a:lnSpc>
                <a:spcPct val="120000"/>
              </a:lnSpc>
              <a:spcBef>
                <a:spcPct val="20000"/>
              </a:spcBef>
              <a:buClr>
                <a:schemeClr val="accent1"/>
              </a:buClr>
              <a:buFont typeface="Wingdings" panose="05000000000000000000" pitchFamily="2" charset="2"/>
              <a:buChar char="§"/>
            </a:pPr>
            <a:r>
              <a:rPr lang="en-US" altLang="x-none" sz="3000" b="1" dirty="0">
                <a:solidFill>
                  <a:schemeClr val="accent2"/>
                </a:solidFill>
                <a:latin typeface="Arial" panose="020B0604020202020204" pitchFamily="34" charset="0"/>
                <a:ea typeface="宋体" panose="02010600030101010101" pitchFamily="2" charset="-122"/>
              </a:rPr>
              <a:t>(T</a:t>
            </a:r>
            <a:r>
              <a:rPr lang="en-US" altLang="x-none" sz="3000" b="1" baseline="-25000" dirty="0">
                <a:solidFill>
                  <a:schemeClr val="accent2"/>
                </a:solidFill>
                <a:latin typeface="Arial" panose="020B0604020202020204" pitchFamily="34" charset="0"/>
                <a:ea typeface="宋体" panose="02010600030101010101" pitchFamily="2" charset="-122"/>
              </a:rPr>
              <a:t>1</a:t>
            </a:r>
            <a:r>
              <a:rPr lang="en-US" altLang="x-none" sz="3000" b="1" dirty="0">
                <a:solidFill>
                  <a:schemeClr val="accent2"/>
                </a:solidFill>
                <a:latin typeface="Arial" panose="020B0604020202020204" pitchFamily="34" charset="0"/>
                <a:ea typeface="宋体" panose="02010600030101010101" pitchFamily="2" charset="-122"/>
                <a:sym typeface="Symbol" panose="05050102010706020507" pitchFamily="2" charset="2"/>
              </a:rPr>
              <a:t></a:t>
            </a:r>
            <a:r>
              <a:rPr lang="en-US" altLang="x-none" sz="3000" b="1" dirty="0">
                <a:solidFill>
                  <a:schemeClr val="accent2"/>
                </a:solidFill>
                <a:latin typeface="Arial" panose="020B0604020202020204" pitchFamily="34" charset="0"/>
                <a:ea typeface="宋体" panose="02010600030101010101" pitchFamily="2" charset="-122"/>
              </a:rPr>
              <a:t>T</a:t>
            </a:r>
            <a:r>
              <a:rPr lang="en-US" altLang="x-none" sz="3000" b="1" baseline="-25000" dirty="0">
                <a:solidFill>
                  <a:schemeClr val="accent2"/>
                </a:solidFill>
                <a:latin typeface="Arial" panose="020B0604020202020204" pitchFamily="34" charset="0"/>
                <a:ea typeface="宋体" panose="02010600030101010101" pitchFamily="2" charset="-122"/>
              </a:rPr>
              <a:t>2</a:t>
            </a:r>
            <a:r>
              <a:rPr lang="en-US" altLang="x-none" sz="3000" b="1" dirty="0">
                <a:solidFill>
                  <a:schemeClr val="accent2"/>
                </a:solidFill>
                <a:latin typeface="Arial" panose="020B0604020202020204" pitchFamily="34" charset="0"/>
                <a:ea typeface="宋体" panose="02010600030101010101" pitchFamily="2" charset="-122"/>
              </a:rPr>
              <a:t>) and T</a:t>
            </a:r>
            <a:r>
              <a:rPr lang="en-US" altLang="x-none" sz="3000" b="1" baseline="-25000" dirty="0">
                <a:solidFill>
                  <a:schemeClr val="accent2"/>
                </a:solidFill>
                <a:latin typeface="Arial" panose="020B0604020202020204" pitchFamily="34" charset="0"/>
                <a:ea typeface="宋体" panose="02010600030101010101" pitchFamily="2" charset="-122"/>
              </a:rPr>
              <a:t>3</a:t>
            </a:r>
            <a:r>
              <a:rPr lang="en-US" altLang="x-none" sz="3000" b="1" dirty="0">
                <a:solidFill>
                  <a:schemeClr val="accent2"/>
                </a:solidFill>
                <a:latin typeface="Arial" panose="020B0604020202020204" pitchFamily="34" charset="0"/>
                <a:ea typeface="宋体" panose="02010600030101010101" pitchFamily="2" charset="-122"/>
              </a:rPr>
              <a:t> is a lossless decomposition?</a:t>
            </a:r>
            <a:endParaRPr lang="en-US" altLang="x-none" sz="3000" b="1" dirty="0">
              <a:solidFill>
                <a:schemeClr val="accent2"/>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23"/>
                                        </p:tgtEl>
                                        <p:attrNameLst>
                                          <p:attrName>style.visibility</p:attrName>
                                        </p:attrNameLst>
                                      </p:cBhvr>
                                      <p:to>
                                        <p:strVal val="visible"/>
                                      </p:to>
                                    </p:set>
                                    <p:anim calcmode="lin" valueType="num">
                                      <p:cBhvr>
                                        <p:cTn id="7" dur="500" fill="hold"/>
                                        <p:tgtEl>
                                          <p:spTgt spid="162823"/>
                                        </p:tgtEl>
                                        <p:attrNameLst>
                                          <p:attrName>ppt_x</p:attrName>
                                        </p:attrNameLst>
                                      </p:cBhvr>
                                      <p:tavLst>
                                        <p:tav tm="0">
                                          <p:val>
                                            <p:strVal val="#ppt_x"/>
                                          </p:val>
                                        </p:tav>
                                        <p:tav tm="100000">
                                          <p:val>
                                            <p:strVal val="#ppt_x"/>
                                          </p:val>
                                        </p:tav>
                                      </p:tavLst>
                                    </p:anim>
                                    <p:anim calcmode="lin" valueType="num">
                                      <p:cBhvr>
                                        <p:cTn id="8" dur="500" fill="hold"/>
                                        <p:tgtEl>
                                          <p:spTgt spid="1628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384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384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384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3845" name="Rectangle 3"/>
          <p:cNvSpPr>
            <a:spLocks noGrp="1"/>
          </p:cNvSpPr>
          <p:nvPr>
            <p:ph type="body"/>
          </p:nvPr>
        </p:nvSpPr>
        <p:spPr>
          <a:xfrm>
            <a:off x="228600" y="838200"/>
            <a:ext cx="8686800" cy="4419600"/>
          </a:xfrm>
          <a:ln w="25400">
            <a:solidFill>
              <a:schemeClr val="tx1"/>
            </a:solidFill>
            <a:miter/>
          </a:ln>
        </p:spPr>
        <p:txBody>
          <a:bodyPr wrap="square" anchor="t"/>
          <a:p>
            <a:pPr lvl="0" eaLnBrk="1" hangingPunct="1">
              <a:lnSpc>
                <a:spcPct val="110000"/>
              </a:lnSpc>
            </a:pPr>
            <a:r>
              <a:rPr lang="en-US" altLang="x-none" dirty="0">
                <a:ea typeface="宋体" panose="02010600030101010101" pitchFamily="2" charset="-122"/>
              </a:rPr>
              <a:t>emp_info </a:t>
            </a:r>
            <a:r>
              <a:rPr lang="en-US" altLang="x-none" dirty="0">
                <a:solidFill>
                  <a:schemeClr val="tx1"/>
                </a:solidFill>
                <a:ea typeface="宋体" panose="02010600030101010101" pitchFamily="2" charset="-122"/>
              </a:rPr>
              <a:t>( emp_id, emp_name, emp_phone, dept_name, dept_phone, dept_mgrname, skill_id, skill_name, skill_date, skill_lvl )</a:t>
            </a:r>
            <a:endParaRPr lang="en-US" altLang="x-none" dirty="0">
              <a:solidFill>
                <a:schemeClr val="tx1"/>
              </a:solidFill>
              <a:ea typeface="宋体" panose="02010600030101010101" pitchFamily="2" charset="-122"/>
            </a:endParaRPr>
          </a:p>
          <a:p>
            <a:pPr lvl="0" eaLnBrk="1" hangingPunct="1">
              <a:lnSpc>
                <a:spcPct val="110000"/>
              </a:lnSpc>
            </a:pPr>
            <a:endParaRPr lang="en-US" altLang="x-none" dirty="0">
              <a:ea typeface="宋体" panose="02010600030101010101" pitchFamily="2" charset="-122"/>
            </a:endParaRPr>
          </a:p>
          <a:p>
            <a:pPr lvl="1" indent="-285750" eaLnBrk="1" hangingPunct="1">
              <a:lnSpc>
                <a:spcPct val="110000"/>
              </a:lnSpc>
              <a:buNone/>
            </a:pPr>
            <a:r>
              <a:rPr lang="en-US" altLang="x-none" dirty="0">
                <a:ea typeface="宋体" panose="02010600030101010101" pitchFamily="2" charset="-122"/>
              </a:rPr>
              <a:t>emp_id</a:t>
            </a:r>
            <a:r>
              <a:rPr lang="en-US" altLang="x-none" dirty="0">
                <a:solidFill>
                  <a:srgbClr val="FF0000"/>
                </a:solidFill>
                <a:ea typeface="宋体" panose="02010600030101010101" pitchFamily="2" charset="-122"/>
                <a:sym typeface="Symbol" panose="05050102010706020507" pitchFamily="2" charset="2"/>
              </a:rPr>
              <a:t></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dept_name</a:t>
            </a:r>
            <a:r>
              <a:rPr lang="en-US" altLang="x-none" dirty="0">
                <a:solidFill>
                  <a:srgbClr val="FF0000"/>
                </a:solidFill>
                <a:ea typeface="宋体" panose="02010600030101010101" pitchFamily="2" charset="-122"/>
                <a:sym typeface="Symbol" panose="05050102010706020507" pitchFamily="2" charset="2"/>
              </a:rPr>
              <a:t></a:t>
            </a:r>
            <a:r>
              <a:rPr lang="en-US" altLang="x-none" dirty="0">
                <a:ea typeface="宋体" panose="02010600030101010101" pitchFamily="2" charset="-122"/>
                <a:sym typeface="Symbol" panose="05050102010706020507" pitchFamily="2" charset="2"/>
              </a:rPr>
              <a:t>{dept_phone, dept_mgrname}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skill_id</a:t>
            </a:r>
            <a:r>
              <a:rPr lang="en-US" altLang="x-none" dirty="0">
                <a:solidFill>
                  <a:srgbClr val="FF0000"/>
                </a:solidFill>
                <a:ea typeface="宋体" panose="02010600030101010101" pitchFamily="2" charset="-122"/>
                <a:sym typeface="Symbol" panose="05050102010706020507" pitchFamily="2" charset="2"/>
              </a:rPr>
              <a:t></a:t>
            </a:r>
            <a:r>
              <a:rPr lang="en-US" altLang="x-none" dirty="0">
                <a:ea typeface="宋体" panose="02010600030101010101" pitchFamily="2" charset="-122"/>
                <a:sym typeface="Symbol" panose="05050102010706020507" pitchFamily="2" charset="2"/>
              </a:rPr>
              <a:t>skill_name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{emp_id, skill_id}</a:t>
            </a:r>
            <a:r>
              <a:rPr lang="en-US" altLang="x-none" dirty="0">
                <a:solidFill>
                  <a:srgbClr val="FF0000"/>
                </a:solidFill>
                <a:ea typeface="宋体" panose="02010600030101010101" pitchFamily="2" charset="-122"/>
                <a:sym typeface="Symbol" panose="05050102010706020507" pitchFamily="2" charset="2"/>
              </a:rPr>
              <a:t></a:t>
            </a:r>
            <a:r>
              <a:rPr lang="en-US" altLang="x-none" dirty="0">
                <a:ea typeface="宋体" panose="02010600030101010101" pitchFamily="2" charset="-122"/>
                <a:sym typeface="Symbol" panose="05050102010706020507" pitchFamily="2" charset="2"/>
              </a:rPr>
              <a:t>{skill_date, skill_lvl}</a:t>
            </a:r>
            <a:endParaRPr lang="en-US" altLang="x-none" dirty="0">
              <a:ea typeface="宋体" panose="02010600030101010101" pitchFamily="2" charset="-122"/>
              <a:sym typeface="Symbol" panose="05050102010706020507" pitchFamily="2" charset="2"/>
            </a:endParaRPr>
          </a:p>
        </p:txBody>
      </p:sp>
      <p:sp>
        <p:nvSpPr>
          <p:cNvPr id="163846" name="Text Box 4"/>
          <p:cNvSpPr txBox="1"/>
          <p:nvPr/>
        </p:nvSpPr>
        <p:spPr>
          <a:xfrm>
            <a:off x="228600" y="5334000"/>
            <a:ext cx="8686800" cy="519113"/>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Figure 6.22 &amp; 6.23</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4866"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4867"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4868"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4869" name="Rectangle 3"/>
          <p:cNvSpPr>
            <a:spLocks noGrp="1"/>
          </p:cNvSpPr>
          <p:nvPr>
            <p:ph type="body"/>
          </p:nvPr>
        </p:nvSpPr>
        <p:spPr>
          <a:xfrm>
            <a:off x="228600" y="990600"/>
            <a:ext cx="8915400" cy="4495800"/>
          </a:xfrm>
          <a:ln w="25400">
            <a:solidFill>
              <a:schemeClr val="tx1"/>
            </a:solidFill>
            <a:miter/>
          </a:ln>
        </p:spPr>
        <p:txBody>
          <a:bodyPr wrap="square" anchor="t"/>
          <a:p>
            <a:pPr lvl="0" eaLnBrk="1" hangingPunct="1">
              <a:lnSpc>
                <a:spcPct val="110000"/>
              </a:lnSpc>
              <a:buNone/>
            </a:pPr>
            <a:r>
              <a:rPr lang="en-US" altLang="x-none" dirty="0">
                <a:ea typeface="宋体" panose="02010600030101010101" pitchFamily="2" charset="-122"/>
              </a:rPr>
              <a:t>emps</a:t>
            </a:r>
            <a:r>
              <a:rPr lang="en-US" altLang="x-none" dirty="0">
                <a:solidFill>
                  <a:schemeClr val="tx1"/>
                </a:solidFill>
                <a:ea typeface="宋体" panose="02010600030101010101" pitchFamily="2" charset="-122"/>
              </a:rPr>
              <a:t>(emp_id, emp_name, emp_phone, dept_name, dept_phone, dept_mgrname)</a:t>
            </a:r>
            <a:endParaRPr lang="en-US" altLang="x-none" dirty="0">
              <a:solidFill>
                <a:schemeClr val="tx1"/>
              </a:solidFill>
              <a:ea typeface="宋体" panose="02010600030101010101" pitchFamily="2" charset="-122"/>
            </a:endParaRPr>
          </a:p>
          <a:p>
            <a:pPr lvl="1" indent="-285750" eaLnBrk="1" hangingPunct="1">
              <a:lnSpc>
                <a:spcPct val="110000"/>
              </a:lnSpc>
              <a:buNone/>
            </a:pPr>
            <a:r>
              <a:rPr lang="en-US" altLang="x-none" dirty="0">
                <a:ea typeface="宋体" panose="02010600030101010101" pitchFamily="2" charset="-122"/>
              </a:rPr>
              <a:t>emp_id</a:t>
            </a:r>
            <a:r>
              <a:rPr lang="en-US" altLang="x-none" dirty="0">
                <a:ea typeface="宋体" panose="02010600030101010101" pitchFamily="2" charset="-122"/>
                <a:sym typeface="Symbol" panose="05050102010706020507" pitchFamily="2" charset="2"/>
              </a:rPr>
              <a:t>{emp_name, emp_phone, dept_name}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dept_name{dept_phone, dept_mgrname}</a:t>
            </a:r>
            <a:endParaRPr lang="en-US" altLang="x-none" dirty="0">
              <a:ea typeface="宋体" panose="02010600030101010101" pitchFamily="2" charset="-122"/>
              <a:sym typeface="Symbol" panose="05050102010706020507" pitchFamily="2" charset="2"/>
            </a:endParaRPr>
          </a:p>
          <a:p>
            <a:pPr lvl="0" eaLnBrk="1" hangingPunct="1">
              <a:lnSpc>
                <a:spcPct val="110000"/>
              </a:lnSpc>
            </a:pPr>
            <a:endParaRPr lang="en-US" altLang="x-none" dirty="0">
              <a:ea typeface="宋体" panose="02010600030101010101" pitchFamily="2" charset="-122"/>
            </a:endParaRPr>
          </a:p>
          <a:p>
            <a:pPr lvl="0" eaLnBrk="1" hangingPunct="1">
              <a:lnSpc>
                <a:spcPct val="110000"/>
              </a:lnSpc>
              <a:buNone/>
            </a:pPr>
            <a:r>
              <a:rPr lang="en-US" altLang="x-none" dirty="0">
                <a:ea typeface="宋体" panose="02010600030101010101" pitchFamily="2" charset="-122"/>
              </a:rPr>
              <a:t>skills</a:t>
            </a:r>
            <a:r>
              <a:rPr lang="en-US" altLang="x-none" dirty="0">
                <a:solidFill>
                  <a:schemeClr val="tx1"/>
                </a:solidFill>
                <a:ea typeface="宋体" panose="02010600030101010101" pitchFamily="2" charset="-122"/>
              </a:rPr>
              <a:t>(emp_id,skill_id,skill_name,skill_date,skill_lvl)</a:t>
            </a:r>
            <a:endParaRPr lang="en-US" altLang="x-none" dirty="0">
              <a:solidFill>
                <a:schemeClr val="tx1"/>
              </a:solidFill>
              <a:ea typeface="宋体" panose="02010600030101010101" pitchFamily="2" charset="-12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skill_idskill_name</a:t>
            </a:r>
            <a:endParaRPr lang="en-US" altLang="x-none" dirty="0">
              <a:ea typeface="宋体" panose="02010600030101010101" pitchFamily="2" charset="-122"/>
              <a:sym typeface="Symbol" panose="05050102010706020507" pitchFamily="2" charset="2"/>
            </a:endParaRPr>
          </a:p>
          <a:p>
            <a:pPr lvl="1" indent="-285750" eaLnBrk="1" hangingPunct="1">
              <a:lnSpc>
                <a:spcPct val="110000"/>
              </a:lnSpc>
              <a:buNone/>
            </a:pPr>
            <a:r>
              <a:rPr lang="en-US" altLang="x-none" dirty="0">
                <a:ea typeface="宋体" panose="02010600030101010101" pitchFamily="2" charset="-122"/>
                <a:sym typeface="Symbol" panose="05050102010706020507" pitchFamily="2" charset="2"/>
              </a:rPr>
              <a:t>{emp_id, skill_id}  {skill_date, skill_lvl}</a:t>
            </a:r>
            <a:endParaRPr lang="en-US" altLang="x-none" dirty="0">
              <a:ea typeface="宋体" panose="02010600030101010101" pitchFamily="2" charset="-122"/>
              <a:sym typeface="Symbol" panose="05050102010706020507" pitchFamily="2" charset="2"/>
            </a:endParaRPr>
          </a:p>
        </p:txBody>
      </p:sp>
      <p:sp>
        <p:nvSpPr>
          <p:cNvPr id="164870" name="Text Box 4"/>
          <p:cNvSpPr txBox="1"/>
          <p:nvPr/>
        </p:nvSpPr>
        <p:spPr>
          <a:xfrm>
            <a:off x="228600" y="5638800"/>
            <a:ext cx="8686800" cy="519113"/>
          </a:xfrm>
          <a:prstGeom prst="rect">
            <a:avLst/>
          </a:prstGeom>
          <a:noFill/>
          <a:ln w="9525">
            <a:noFill/>
          </a:ln>
        </p:spPr>
        <p:txBody>
          <a:bodyPr anchor="t">
            <a:spAutoFit/>
          </a:bodyPr>
          <a:p>
            <a:pPr lvl="0" algn="ctr">
              <a:spcBef>
                <a:spcPct val="50000"/>
              </a:spcBef>
            </a:pPr>
            <a:r>
              <a:rPr lang="en-US" altLang="x-none" sz="2800" b="1" dirty="0">
                <a:latin typeface="Arial" panose="020B0604020202020204" pitchFamily="34" charset="0"/>
                <a:ea typeface="宋体" panose="02010600030101010101" pitchFamily="2" charset="-122"/>
              </a:rPr>
              <a:t>Figure 6.24</a:t>
            </a:r>
            <a:endParaRPr lang="zh-CN" altLang="en-US" sz="2800" b="1" dirty="0">
              <a:latin typeface="Arial" panose="020B0604020202020204" pitchFamily="34" charset="0"/>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5890"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5891"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5892"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5893" name="Rectangle 3"/>
          <p:cNvSpPr>
            <a:spLocks noGrp="1"/>
          </p:cNvSpPr>
          <p:nvPr>
            <p:ph type="body"/>
          </p:nvPr>
        </p:nvSpPr>
        <p:spPr/>
        <p:txBody>
          <a:bodyPr wrap="square" anchor="t"/>
          <a:p>
            <a:pPr lvl="0" eaLnBrk="1" hangingPunct="1"/>
            <a:r>
              <a:rPr lang="en-US" altLang="x-none" dirty="0">
                <a:ea typeface="宋体" panose="02010600030101010101" pitchFamily="2" charset="-122"/>
              </a:rPr>
              <a:t>Proposition 6.8.1</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The key for the emp_info table is the attribute set (emp_id, skill_id)</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This is also the key for the skills table</a:t>
            </a:r>
            <a:endParaRPr lang="en-US" altLang="x-none" dirty="0">
              <a:ea typeface="宋体" panose="02010600030101010101" pitchFamily="2" charset="-122"/>
            </a:endParaRPr>
          </a:p>
          <a:p>
            <a:pPr lvl="2" indent="-228600" eaLnBrk="1" hangingPunct="1"/>
            <a:r>
              <a:rPr lang="en-US" altLang="x-none" dirty="0">
                <a:ea typeface="宋体" panose="02010600030101010101" pitchFamily="2" charset="-122"/>
              </a:rPr>
              <a:t>the emps table has a key consisting of the single attribute emp_id</a:t>
            </a:r>
            <a:endParaRPr lang="en-US" altLang="x-none" dirty="0">
              <a:ea typeface="宋体" panose="02010600030101010101" pitchFamily="2" charset="-122"/>
            </a:endParaRPr>
          </a:p>
          <a:p>
            <a:pPr lvl="1" indent="-285750"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PROOF.</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By Theorem 6.7.3.</a:t>
            </a:r>
            <a:endParaRPr lang="en-US" altLang="x-none" dirty="0">
              <a:ea typeface="宋体" panose="02010600030101010101"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6914"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6915"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6916"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6917" name="Rectangle 3"/>
          <p:cNvSpPr>
            <a:spLocks noGrp="1"/>
          </p:cNvSpPr>
          <p:nvPr>
            <p:ph type="body"/>
          </p:nvPr>
        </p:nvSpPr>
        <p:spPr/>
        <p:txBody>
          <a:bodyPr wrap="square" anchor="t"/>
          <a:p>
            <a:pPr lvl="0" eaLnBrk="1" hangingPunct="1"/>
            <a:r>
              <a:rPr lang="en-US" altLang="x-none" dirty="0">
                <a:ea typeface="宋体" panose="02010600030101010101" pitchFamily="2" charset="-122"/>
              </a:rPr>
              <a:t>Proposition 6.8.2</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The factorization of the emp_info table into the emps table and skills table is a true lossless decomposition.</a:t>
            </a:r>
            <a:endParaRPr lang="en-US" altLang="x-none" dirty="0">
              <a:ea typeface="宋体" panose="02010600030101010101" pitchFamily="2" charset="-122"/>
            </a:endParaRPr>
          </a:p>
          <a:p>
            <a:pPr lvl="1" indent="-285750" eaLnBrk="1" hangingPunct="1"/>
            <a:endParaRPr lang="en-US" altLang="x-none" dirty="0">
              <a:ea typeface="宋体" panose="02010600030101010101" pitchFamily="2" charset="-122"/>
            </a:endParaRPr>
          </a:p>
          <a:p>
            <a:pPr lvl="0" eaLnBrk="1" hangingPunct="1"/>
            <a:r>
              <a:rPr lang="en-US" altLang="x-none" dirty="0">
                <a:ea typeface="宋体" panose="02010600030101010101" pitchFamily="2" charset="-122"/>
              </a:rPr>
              <a:t>PROOF.</a:t>
            </a:r>
            <a:endParaRPr lang="en-US" altLang="x-none" dirty="0">
              <a:ea typeface="宋体" panose="02010600030101010101" pitchFamily="2" charset="-122"/>
            </a:endParaRPr>
          </a:p>
          <a:p>
            <a:pPr lvl="1" indent="-285750" eaLnBrk="1" hangingPunct="1"/>
            <a:r>
              <a:rPr lang="en-US" altLang="x-none" dirty="0">
                <a:ea typeface="宋体" panose="02010600030101010101" pitchFamily="2" charset="-122"/>
              </a:rPr>
              <a:t>By the theorem 6.7.4.</a:t>
            </a:r>
            <a:endParaRPr lang="en-US" altLang="x-none" dirty="0">
              <a:ea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7938"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7939"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7940"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7941" name="Rectangle 3"/>
          <p:cNvSpPr>
            <a:spLocks noGrp="1"/>
          </p:cNvSpPr>
          <p:nvPr>
            <p:ph type="body"/>
          </p:nvPr>
        </p:nvSpPr>
        <p:spPr>
          <a:xfrm>
            <a:off x="228600" y="990600"/>
            <a:ext cx="8686800" cy="5257800"/>
          </a:xfrm>
        </p:spPr>
        <p:txBody>
          <a:bodyPr wrap="square" anchor="t"/>
          <a:p>
            <a:pPr lvl="0" eaLnBrk="1" hangingPunct="1"/>
            <a:r>
              <a:rPr lang="en-US" altLang="x-none" sz="2400" dirty="0">
                <a:ea typeface="宋体" panose="02010600030101010101" pitchFamily="2" charset="-122"/>
              </a:rPr>
              <a:t>Figure 6.26</a:t>
            </a:r>
            <a:endParaRPr lang="en-US" altLang="x-none" sz="2400" dirty="0">
              <a:ea typeface="宋体" panose="02010600030101010101" pitchFamily="2" charset="-122"/>
            </a:endParaRPr>
          </a:p>
          <a:p>
            <a:pPr lvl="1" indent="-285750" eaLnBrk="1" hangingPunct="1">
              <a:lnSpc>
                <a:spcPct val="120000"/>
              </a:lnSpc>
            </a:pPr>
            <a:r>
              <a:rPr lang="en-US" altLang="x-none" sz="2400" dirty="0">
                <a:solidFill>
                  <a:srgbClr val="FF0000"/>
                </a:solidFill>
                <a:ea typeface="宋体" panose="02010600030101010101" pitchFamily="2" charset="-122"/>
              </a:rPr>
              <a:t>emps</a:t>
            </a:r>
            <a:r>
              <a:rPr lang="en-US" altLang="x-none" sz="2400" dirty="0">
                <a:ea typeface="宋体" panose="02010600030101010101" pitchFamily="2" charset="-122"/>
              </a:rPr>
              <a:t>(emp_id, emp_name, emp_phone, dept_name)</a:t>
            </a:r>
            <a:endParaRPr lang="en-US" altLang="x-none" sz="2400" dirty="0">
              <a:ea typeface="宋体" panose="02010600030101010101" pitchFamily="2" charset="-122"/>
            </a:endParaRPr>
          </a:p>
          <a:p>
            <a:pPr lvl="1" indent="-285750" eaLnBrk="1" hangingPunct="1">
              <a:lnSpc>
                <a:spcPct val="120000"/>
              </a:lnSpc>
            </a:pPr>
            <a:r>
              <a:rPr lang="en-US" altLang="x-none" sz="2400" dirty="0">
                <a:solidFill>
                  <a:srgbClr val="FF0000"/>
                </a:solidFill>
                <a:ea typeface="宋体" panose="02010600030101010101" pitchFamily="2" charset="-122"/>
              </a:rPr>
              <a:t>depts</a:t>
            </a:r>
            <a:r>
              <a:rPr lang="en-US" altLang="x-none" sz="2400" dirty="0">
                <a:ea typeface="宋体" panose="02010600030101010101" pitchFamily="2" charset="-122"/>
              </a:rPr>
              <a:t>(dept_name, dept_phone, dept_mgrname)</a:t>
            </a:r>
            <a:endParaRPr lang="en-US" altLang="x-none" sz="2400" dirty="0">
              <a:ea typeface="宋体" panose="02010600030101010101" pitchFamily="2" charset="-122"/>
            </a:endParaRPr>
          </a:p>
          <a:p>
            <a:pPr lvl="1" indent="-285750" eaLnBrk="1" hangingPunct="1">
              <a:lnSpc>
                <a:spcPct val="120000"/>
              </a:lnSpc>
            </a:pPr>
            <a:r>
              <a:rPr lang="en-US" altLang="x-none" sz="2400" dirty="0">
                <a:solidFill>
                  <a:srgbClr val="FF0000"/>
                </a:solidFill>
                <a:ea typeface="宋体" panose="02010600030101010101" pitchFamily="2" charset="-122"/>
              </a:rPr>
              <a:t>emp_skills</a:t>
            </a:r>
            <a:r>
              <a:rPr lang="en-US" altLang="x-none" sz="2400" dirty="0">
                <a:ea typeface="宋体" panose="02010600030101010101" pitchFamily="2" charset="-122"/>
              </a:rPr>
              <a:t>(emp_id, skill_id, skill_date, skill_lvl)</a:t>
            </a:r>
            <a:endParaRPr lang="en-US" altLang="x-none" sz="2400" dirty="0">
              <a:ea typeface="宋体" panose="02010600030101010101" pitchFamily="2" charset="-122"/>
            </a:endParaRPr>
          </a:p>
          <a:p>
            <a:pPr lvl="1" indent="-285750" eaLnBrk="1" hangingPunct="1">
              <a:lnSpc>
                <a:spcPct val="120000"/>
              </a:lnSpc>
            </a:pPr>
            <a:r>
              <a:rPr lang="en-US" altLang="x-none" sz="2400" dirty="0">
                <a:solidFill>
                  <a:srgbClr val="FF0000"/>
                </a:solidFill>
                <a:ea typeface="宋体" panose="02010600030101010101" pitchFamily="2" charset="-122"/>
              </a:rPr>
              <a:t>skills</a:t>
            </a:r>
            <a:r>
              <a:rPr lang="en-US" altLang="x-none" sz="2400" dirty="0">
                <a:ea typeface="宋体" panose="02010600030101010101" pitchFamily="2" charset="-122"/>
              </a:rPr>
              <a:t>(skill_id, skill_name)</a:t>
            </a:r>
            <a:endParaRPr lang="en-US" altLang="x-none" sz="2400" dirty="0">
              <a:ea typeface="宋体" panose="02010600030101010101" pitchFamily="2" charset="-122"/>
            </a:endParaRPr>
          </a:p>
          <a:p>
            <a:pPr lvl="1" indent="-285750" eaLnBrk="1" hangingPunct="1">
              <a:lnSpc>
                <a:spcPct val="120000"/>
              </a:lnSpc>
            </a:pPr>
            <a:endParaRPr lang="en-US" altLang="x-none" sz="2400" dirty="0">
              <a:ea typeface="宋体" panose="02010600030101010101" pitchFamily="2" charset="-122"/>
            </a:endParaRPr>
          </a:p>
          <a:p>
            <a:pPr lvl="0" eaLnBrk="1" hangingPunct="1">
              <a:lnSpc>
                <a:spcPct val="120000"/>
              </a:lnSpc>
            </a:pPr>
            <a:r>
              <a:rPr lang="en-US" altLang="x-none" sz="2400" dirty="0">
                <a:ea typeface="宋体" panose="02010600030101010101" pitchFamily="2" charset="-122"/>
              </a:rPr>
              <a:t>Ex 6.8.2</a:t>
            </a:r>
            <a:endParaRPr lang="en-US" altLang="x-none" sz="2400" dirty="0">
              <a:ea typeface="宋体" panose="02010600030101010101" pitchFamily="2" charset="-122"/>
            </a:endParaRPr>
          </a:p>
          <a:p>
            <a:pPr lvl="1" indent="-285750" eaLnBrk="1" hangingPunct="1">
              <a:lnSpc>
                <a:spcPct val="120000"/>
              </a:lnSpc>
            </a:pPr>
            <a:r>
              <a:rPr lang="en-US" altLang="x-none" sz="2400" dirty="0">
                <a:ea typeface="宋体" panose="02010600030101010101" pitchFamily="2" charset="-122"/>
              </a:rPr>
              <a:t>Figure 6.26</a:t>
            </a:r>
            <a:endParaRPr lang="en-US" altLang="x-none" sz="2400" dirty="0">
              <a:ea typeface="宋体" panose="02010600030101010101" pitchFamily="2" charset="-122"/>
            </a:endParaRPr>
          </a:p>
          <a:p>
            <a:pPr lvl="1" indent="-285750" eaLnBrk="1" hangingPunct="1">
              <a:lnSpc>
                <a:spcPct val="120000"/>
              </a:lnSpc>
            </a:pPr>
            <a:r>
              <a:rPr lang="en-US" altLang="x-none" sz="2400" dirty="0">
                <a:ea typeface="宋体" panose="02010600030101010101" pitchFamily="2" charset="-122"/>
              </a:rPr>
              <a:t>Figure 6.24</a:t>
            </a:r>
            <a:endParaRPr lang="en-US" altLang="x-none" sz="2400" dirty="0">
              <a:ea typeface="宋体" panose="02010600030101010101" pitchFamily="2" charset="-122"/>
            </a:endParaRPr>
          </a:p>
          <a:p>
            <a:pPr lvl="1" indent="-285750" eaLnBrk="1" hangingPunct="1">
              <a:lnSpc>
                <a:spcPct val="120000"/>
              </a:lnSpc>
            </a:pPr>
            <a:r>
              <a:rPr lang="en-US" altLang="x-none" sz="2400" dirty="0">
                <a:ea typeface="宋体" panose="02010600030101010101" pitchFamily="2" charset="-122"/>
              </a:rPr>
              <a:t>Figure 6.25</a:t>
            </a:r>
            <a:endParaRPr lang="en-US" altLang="x-none" sz="2400" dirty="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日期占位符 3"/>
          <p:cNvSpPr txBox="1">
            <a:spLocks noGrp="1"/>
          </p:cNvSpPr>
          <p:nvPr/>
        </p:nvSpPr>
        <p:spPr>
          <a:xfrm>
            <a:off x="76200" y="6629400"/>
            <a:ext cx="1905000" cy="228600"/>
          </a:xfrm>
          <a:prstGeom prst="rect">
            <a:avLst/>
          </a:prstGeom>
          <a:noFill/>
          <a:ln w="9525">
            <a:noFill/>
          </a:ln>
        </p:spPr>
        <p:txBody>
          <a:bodyPr anchor="t"/>
          <a:p>
            <a:pPr lvl="0"/>
            <a:fld id="{BB962C8B-B14F-4D97-AF65-F5344CB8AC3E}" type="datetime1">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8962" name="页脚占位符 4"/>
          <p:cNvSpPr txBox="1">
            <a:spLocks noGrp="1"/>
          </p:cNvSpPr>
          <p:nvPr/>
        </p:nvSpPr>
        <p:spPr>
          <a:xfrm>
            <a:off x="2590800" y="6629400"/>
            <a:ext cx="3962400" cy="228600"/>
          </a:xfrm>
          <a:prstGeom prst="rect">
            <a:avLst/>
          </a:prstGeom>
          <a:noFill/>
          <a:ln w="9525">
            <a:noFill/>
          </a:ln>
        </p:spPr>
        <p:txBody>
          <a:bodyPr anchor="t"/>
          <a:p>
            <a:pPr lvl="0" algn="ctr"/>
            <a:r>
              <a:rPr lang="zh-CN" altLang="en-US" sz="1200" b="1" i="1" dirty="0">
                <a:latin typeface="Times New Roman" panose="02020603050405020304" pitchFamily="2" charset="0"/>
                <a:ea typeface="宋体" panose="02010600030101010101" pitchFamily="2" charset="-122"/>
              </a:rPr>
              <a:t>Database Principles &amp; Programming</a:t>
            </a:r>
            <a:endParaRPr lang="en-US" altLang="x-none" sz="1200" b="1" i="1" dirty="0">
              <a:latin typeface="Times New Roman" panose="02020603050405020304" pitchFamily="2" charset="0"/>
              <a:ea typeface="宋体" panose="02010600030101010101" pitchFamily="2" charset="-122"/>
            </a:endParaRPr>
          </a:p>
        </p:txBody>
      </p:sp>
      <p:sp>
        <p:nvSpPr>
          <p:cNvPr id="168963" name="灯片编号占位符 5"/>
          <p:cNvSpPr txBox="1">
            <a:spLocks noGrp="1"/>
          </p:cNvSpPr>
          <p:nvPr/>
        </p:nvSpPr>
        <p:spPr>
          <a:xfrm>
            <a:off x="7162800" y="6629400"/>
            <a:ext cx="1905000" cy="228600"/>
          </a:xfrm>
          <a:prstGeom prst="rect">
            <a:avLst/>
          </a:prstGeom>
          <a:noFill/>
          <a:ln w="9525">
            <a:noFill/>
          </a:ln>
        </p:spPr>
        <p:txBody>
          <a:bodyPr anchor="t"/>
          <a:p>
            <a:pPr lvl="0" algn="r"/>
            <a:fld id="{9A0DB2DC-4C9A-4742-B13C-FB6460FD3503}" type="slidenum">
              <a:rPr lang="zh-CN" altLang="en-US" sz="1200" b="1" i="1" dirty="0">
                <a:latin typeface="Times New Roman" panose="02020603050405020304" pitchFamily="2" charset="0"/>
                <a:ea typeface="宋体" panose="02010600030101010101" pitchFamily="2" charset="-122"/>
              </a:rPr>
            </a:fld>
            <a:endParaRPr lang="zh-CN" altLang="en-US" sz="1200" b="1" i="1" dirty="0">
              <a:latin typeface="Times New Roman" panose="02020603050405020304" pitchFamily="2" charset="0"/>
              <a:ea typeface="宋体" panose="02010600030101010101" pitchFamily="2" charset="-122"/>
            </a:endParaRPr>
          </a:p>
        </p:txBody>
      </p:sp>
      <p:sp>
        <p:nvSpPr>
          <p:cNvPr id="168964" name="Rectangle 2"/>
          <p:cNvSpPr>
            <a:spLocks noGrp="1"/>
          </p:cNvSpPr>
          <p:nvPr>
            <p:ph type="title"/>
          </p:nvPr>
        </p:nvSpPr>
        <p:spPr/>
        <p:txBody>
          <a:bodyPr wrap="square" anchor="ctr"/>
          <a:p>
            <a:pPr lvl="0" eaLnBrk="1" hangingPunct="1"/>
            <a:r>
              <a:rPr lang="zh-CN" altLang="en-US" dirty="0">
                <a:ea typeface="宋体" panose="02010600030101010101" pitchFamily="2" charset="-122"/>
              </a:rPr>
              <a:t>6.8  </a:t>
            </a:r>
            <a:r>
              <a:rPr lang="en-US" altLang="x-none" dirty="0">
                <a:ea typeface="宋体" panose="02010600030101010101" pitchFamily="2" charset="-122"/>
              </a:rPr>
              <a:t>Normal Forms</a:t>
            </a:r>
            <a:endParaRPr lang="en-US" altLang="x-none" dirty="0">
              <a:ea typeface="宋体" panose="02010600030101010101" pitchFamily="2" charset="-122"/>
            </a:endParaRPr>
          </a:p>
        </p:txBody>
      </p:sp>
      <p:sp>
        <p:nvSpPr>
          <p:cNvPr id="168965" name="Rectangle 3"/>
          <p:cNvSpPr>
            <a:spLocks noGrp="1"/>
          </p:cNvSpPr>
          <p:nvPr>
            <p:ph type="body"/>
          </p:nvPr>
        </p:nvSpPr>
        <p:spPr>
          <a:xfrm>
            <a:off x="250825" y="765175"/>
            <a:ext cx="8686800" cy="6092825"/>
          </a:xfrm>
        </p:spPr>
        <p:txBody>
          <a:bodyPr wrap="square" anchor="t"/>
          <a:p>
            <a:pPr lvl="0" eaLnBrk="1" hangingPunct="1"/>
            <a:r>
              <a:rPr lang="en-US" altLang="x-none" dirty="0">
                <a:ea typeface="宋体" panose="02010600030101010101" pitchFamily="2" charset="-122"/>
              </a:rPr>
              <a:t>Def. 6.8.3 </a:t>
            </a:r>
            <a:r>
              <a:rPr lang="en-US" altLang="x-none" dirty="0">
                <a:solidFill>
                  <a:schemeClr val="accent2"/>
                </a:solidFill>
                <a:ea typeface="宋体" panose="02010600030101010101" pitchFamily="2" charset="-122"/>
              </a:rPr>
              <a:t>FD Preserved (</a:t>
            </a:r>
            <a:r>
              <a:rPr lang="zh-CN" altLang="en-US" dirty="0">
                <a:solidFill>
                  <a:schemeClr val="accent2"/>
                </a:solidFill>
                <a:ea typeface="宋体" panose="02010600030101010101" pitchFamily="2" charset="-122"/>
              </a:rPr>
              <a:t>依赖保持性)</a:t>
            </a:r>
            <a:endParaRPr lang="zh-CN" altLang="en-US" dirty="0">
              <a:solidFill>
                <a:schemeClr val="accent2"/>
              </a:solidFill>
              <a:ea typeface="宋体" panose="02010600030101010101" pitchFamily="2" charset="-122"/>
            </a:endParaRPr>
          </a:p>
          <a:p>
            <a:pPr lvl="1" indent="-285750" eaLnBrk="1" hangingPunct="1"/>
            <a:r>
              <a:rPr lang="en-US" altLang="x-none" dirty="0">
                <a:solidFill>
                  <a:schemeClr val="tx1"/>
                </a:solidFill>
                <a:ea typeface="宋体" panose="02010600030101010101" pitchFamily="2" charset="-122"/>
              </a:rPr>
              <a:t>Given a database schema with a universal table T and a set of functional dependencies F, let {T</a:t>
            </a:r>
            <a:r>
              <a:rPr lang="en-US" altLang="x-none" baseline="-25000" dirty="0">
                <a:solidFill>
                  <a:schemeClr val="tx1"/>
                </a:solidFill>
                <a:ea typeface="宋体" panose="02010600030101010101" pitchFamily="2" charset="-122"/>
              </a:rPr>
              <a:t>1</a:t>
            </a:r>
            <a:r>
              <a:rPr lang="en-US" altLang="x-none" dirty="0">
                <a:solidFill>
                  <a:schemeClr val="tx1"/>
                </a:solidFill>
                <a:ea typeface="宋体" panose="02010600030101010101" pitchFamily="2" charset="-122"/>
              </a:rPr>
              <a:t>, T</a:t>
            </a:r>
            <a:r>
              <a:rPr lang="en-US" altLang="x-none" baseline="-25000" dirty="0">
                <a:solidFill>
                  <a:schemeClr val="tx1"/>
                </a:solidFill>
                <a:ea typeface="宋体" panose="02010600030101010101" pitchFamily="2" charset="-122"/>
              </a:rPr>
              <a:t>2</a:t>
            </a:r>
            <a:r>
              <a:rPr lang="en-US" altLang="x-none" dirty="0">
                <a:solidFill>
                  <a:schemeClr val="tx1"/>
                </a:solidFill>
                <a:ea typeface="宋体" panose="02010600030101010101" pitchFamily="2" charset="-122"/>
              </a:rPr>
              <a:t>, ......,T</a:t>
            </a:r>
            <a:r>
              <a:rPr lang="en-US" altLang="x-none" baseline="-25000" dirty="0">
                <a:solidFill>
                  <a:schemeClr val="tx1"/>
                </a:solidFill>
                <a:ea typeface="宋体" panose="02010600030101010101" pitchFamily="2" charset="-122"/>
              </a:rPr>
              <a:t>k </a:t>
            </a:r>
            <a:r>
              <a:rPr lang="en-US" altLang="x-none" dirty="0">
                <a:solidFill>
                  <a:schemeClr val="tx1"/>
                </a:solidFill>
                <a:ea typeface="宋体" panose="02010600030101010101" pitchFamily="2" charset="-122"/>
              </a:rPr>
              <a:t>} be a lossless decomposition of T.</a:t>
            </a:r>
            <a:endParaRPr lang="en-US" altLang="x-none" dirty="0">
              <a:solidFill>
                <a:schemeClr val="tx1"/>
              </a:solidFill>
              <a:ea typeface="宋体" panose="02010600030101010101" pitchFamily="2" charset="-122"/>
            </a:endParaRPr>
          </a:p>
          <a:p>
            <a:pPr lvl="1" indent="-285750" eaLnBrk="1" hangingPunct="1"/>
            <a:r>
              <a:rPr lang="en-US" altLang="x-none" dirty="0">
                <a:solidFill>
                  <a:schemeClr val="tx1"/>
                </a:solidFill>
                <a:ea typeface="宋体" panose="02010600030101010101" pitchFamily="2" charset="-122"/>
              </a:rPr>
              <a:t>Then an FD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 of F is said to be </a:t>
            </a:r>
            <a:r>
              <a:rPr lang="en-US" altLang="x-none" i="1" dirty="0">
                <a:solidFill>
                  <a:srgbClr val="FF0000"/>
                </a:solidFill>
                <a:ea typeface="宋体" panose="02010600030101010101" pitchFamily="2" charset="-122"/>
              </a:rPr>
              <a:t>preserved</a:t>
            </a:r>
            <a:r>
              <a:rPr lang="en-US" altLang="x-none" dirty="0">
                <a:solidFill>
                  <a:schemeClr val="tx1"/>
                </a:solidFill>
                <a:ea typeface="宋体" panose="02010600030101010101" pitchFamily="2" charset="-122"/>
              </a:rPr>
              <a:t> in the decomposition of T, or alternatively the decomposition of T preserved the FD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 if for some table T</a:t>
            </a:r>
            <a:r>
              <a:rPr lang="en-US" altLang="x-none" baseline="-25000" dirty="0">
                <a:solidFill>
                  <a:schemeClr val="tx1"/>
                </a:solidFill>
                <a:ea typeface="宋体" panose="02010600030101010101" pitchFamily="2" charset="-122"/>
              </a:rPr>
              <a:t>i </a:t>
            </a:r>
            <a:r>
              <a:rPr lang="en-US" altLang="x-none" dirty="0">
                <a:solidFill>
                  <a:schemeClr val="tx1"/>
                </a:solidFill>
                <a:ea typeface="宋体" panose="02010600030101010101" pitchFamily="2" charset="-122"/>
              </a:rPr>
              <a:t>of the decomposition,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Head(T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a:p>
            <a:pPr lvl="1" indent="-285750" eaLnBrk="1" hangingPunct="1"/>
            <a:r>
              <a:rPr lang="en-US" altLang="x-none" dirty="0">
                <a:solidFill>
                  <a:schemeClr val="tx1"/>
                </a:solidFill>
                <a:ea typeface="宋体" panose="02010600030101010101" pitchFamily="2" charset="-122"/>
              </a:rPr>
              <a:t>When this is the case, we also say that the FD X</a:t>
            </a:r>
            <a:r>
              <a:rPr lang="en-US" altLang="x-none" dirty="0">
                <a:solidFill>
                  <a:schemeClr val="tx1"/>
                </a:solidFill>
                <a:ea typeface="宋体" panose="02010600030101010101" pitchFamily="2" charset="-122"/>
                <a:sym typeface="Symbol" panose="05050102010706020507" pitchFamily="2" charset="2"/>
              </a:rPr>
              <a:t></a:t>
            </a:r>
            <a:r>
              <a:rPr lang="en-US" altLang="x-none" dirty="0">
                <a:solidFill>
                  <a:schemeClr val="tx1"/>
                </a:solidFill>
                <a:ea typeface="宋体" panose="02010600030101010101" pitchFamily="2" charset="-122"/>
              </a:rPr>
              <a:t>Y is </a:t>
            </a:r>
            <a:r>
              <a:rPr lang="en-US" altLang="x-none" i="1" dirty="0">
                <a:solidFill>
                  <a:srgbClr val="FF0000"/>
                </a:solidFill>
                <a:ea typeface="宋体" panose="02010600030101010101" pitchFamily="2" charset="-122"/>
              </a:rPr>
              <a:t>preserved</a:t>
            </a:r>
            <a:r>
              <a:rPr lang="en-US" altLang="x-none" dirty="0">
                <a:solidFill>
                  <a:schemeClr val="tx1"/>
                </a:solidFill>
                <a:ea typeface="宋体" panose="02010600030101010101" pitchFamily="2" charset="-122"/>
              </a:rPr>
              <a:t> in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or that it lies in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 or is in T</a:t>
            </a:r>
            <a:r>
              <a:rPr lang="en-US" altLang="x-none" baseline="-25000" dirty="0">
                <a:solidFill>
                  <a:schemeClr val="tx1"/>
                </a:solidFill>
                <a:ea typeface="宋体" panose="02010600030101010101" pitchFamily="2" charset="-122"/>
              </a:rPr>
              <a:t>i</a:t>
            </a:r>
            <a:r>
              <a:rPr lang="en-US" altLang="x-none" dirty="0">
                <a:solidFill>
                  <a:schemeClr val="tx1"/>
                </a:solidFill>
                <a:ea typeface="宋体" panose="02010600030101010101" pitchFamily="2" charset="-122"/>
              </a:rPr>
              <a:t>.</a:t>
            </a:r>
            <a:endParaRPr lang="en-US" altLang="x-none" dirty="0">
              <a:solidFill>
                <a:schemeClr val="tx1"/>
              </a:solidFill>
              <a:ea typeface="宋体" panose="02010600030101010101" pitchFamily="2" charset="-122"/>
            </a:endParaRP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36546</Words>
  <Application>WPS 演示</Application>
  <PresentationFormat>全屏显示(4:3)</PresentationFormat>
  <Paragraphs>5021</Paragraphs>
  <Slides>137</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23</vt:i4>
      </vt:variant>
      <vt:variant>
        <vt:lpstr>幻灯片标题</vt:lpstr>
      </vt:variant>
      <vt:variant>
        <vt:i4>137</vt:i4>
      </vt:variant>
    </vt:vector>
  </HeadingPairs>
  <TitlesOfParts>
    <vt:vector size="174" baseType="lpstr">
      <vt:lpstr>Arial</vt:lpstr>
      <vt:lpstr>宋体</vt:lpstr>
      <vt:lpstr>Wingdings</vt:lpstr>
      <vt:lpstr>Times New Roman</vt:lpstr>
      <vt:lpstr>微软雅黑</vt:lpstr>
      <vt:lpstr>仿宋_GB2312</vt:lpstr>
      <vt:lpstr>黑体</vt:lpstr>
      <vt:lpstr>Arial Unicode MS</vt:lpstr>
      <vt:lpstr>Calibri</vt:lpstr>
      <vt:lpstr>Symbol</vt:lpstr>
      <vt:lpstr>Symbol</vt:lpstr>
      <vt:lpstr>仿宋</vt:lpstr>
      <vt:lpstr>Wingdings</vt:lpstr>
      <vt:lpstr>默认设计模板</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Equation.3</vt:lpstr>
      <vt:lpstr>Equation.KSEE3</vt:lpstr>
      <vt:lpstr>Equation.KSEE3</vt:lpstr>
      <vt:lpstr>Chapter 6  Database Design (Part Ⅱ)</vt:lpstr>
      <vt:lpstr>Contents</vt:lpstr>
      <vt:lpstr>6.5 Normalization(规范化): Preliminaries</vt:lpstr>
      <vt:lpstr>6.5 Normalization(规范化): Preliminaries</vt:lpstr>
      <vt:lpstr>6.5 Normalization(规范化): Preliminaries</vt:lpstr>
      <vt:lpstr>6.5 Normalization(规范化): Preliminaries</vt:lpstr>
      <vt:lpstr>6.5 Normalization(规范化): Preliminaries</vt:lpstr>
      <vt:lpstr>PowerPoint 演示文稿</vt:lpstr>
      <vt:lpstr>6.6 Functional Dependencies</vt:lpstr>
      <vt:lpstr>PowerPoint 演示文稿</vt:lpstr>
      <vt:lpstr>The SCG database</vt:lpstr>
      <vt:lpstr>The SCG database</vt:lpstr>
      <vt:lpstr>The SCG database</vt:lpstr>
      <vt:lpstr>The SCG database</vt:lpstr>
      <vt:lpstr>The SCG database</vt:lpstr>
      <vt:lpstr>The SCG database</vt:lpstr>
      <vt:lpstr>PowerPoint 演示文稿</vt:lpstr>
      <vt:lpstr>PowerPoint 演示文稿</vt:lpstr>
      <vt:lpstr>PowerPoint 演示文稿</vt:lpstr>
      <vt:lpstr>PowerPoint 演示文稿</vt:lpstr>
      <vt:lpstr>PowerPoint 演示文稿</vt:lpstr>
      <vt:lpstr>PowerPoint 演示文稿</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PowerPoint 演示文稿</vt:lpstr>
      <vt:lpstr>PowerPoint 演示文稿</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PowerPoint 演示文稿</vt:lpstr>
      <vt:lpstr>PowerPoint 演示文稿</vt:lpstr>
      <vt:lpstr>PowerPoint 演示文稿</vt:lpstr>
      <vt:lpstr>6.6 Functional Dependencies</vt:lpstr>
      <vt:lpstr>PowerPoint 演示文稿</vt:lpstr>
      <vt:lpstr>PowerPoint 演示文稿</vt:lpstr>
      <vt:lpstr>Content of next</vt:lpstr>
      <vt:lpstr>6.6 Functional Dependencies</vt:lpstr>
      <vt:lpstr>6.6 Functional Dependencies</vt:lpstr>
      <vt:lpstr>Closure of a Set of FDs (F+)</vt:lpstr>
      <vt:lpstr>PowerPoint 演示文稿</vt:lpstr>
      <vt:lpstr>PowerPoint 演示文稿</vt:lpstr>
      <vt:lpstr>PowerPoint 演示文稿</vt:lpstr>
      <vt:lpstr>6.6 Functional Dependencies</vt:lpstr>
      <vt:lpstr>6.6 Functional Dependencies</vt:lpstr>
      <vt:lpstr>6.6 Functional Dependencies</vt:lpstr>
      <vt:lpstr>6.6 Functional Dependencies</vt:lpstr>
      <vt:lpstr>6.6 Functional Dependencies</vt:lpstr>
      <vt:lpstr>6.6 Functional Dependencies</vt:lpstr>
      <vt:lpstr>6.6 Functional Dependencies</vt:lpstr>
      <vt:lpstr>algorithm 6.6.12  Closure of a set of Attributes</vt:lpstr>
      <vt:lpstr>PowerPoint 演示文稿</vt:lpstr>
      <vt:lpstr>PowerPoint 演示文稿</vt:lpstr>
      <vt:lpstr>PowerPoint 演示文稿</vt:lpstr>
      <vt:lpstr>6.6 Functional Dependencies</vt:lpstr>
      <vt:lpstr>PowerPoint 演示文稿</vt:lpstr>
      <vt:lpstr>PowerPoint 演示文稿</vt:lpstr>
      <vt:lpstr>PowerPoint 演示文稿</vt:lpstr>
      <vt:lpstr>PowerPoint 演示文稿</vt:lpstr>
      <vt:lpstr>PowerPoint 演示文稿</vt:lpstr>
      <vt:lpstr>6.6 Functional Dependencies</vt:lpstr>
      <vt:lpstr>6.6 Functional Dependencies</vt:lpstr>
      <vt:lpstr>6.6 Functional Dependencies</vt:lpstr>
      <vt:lpstr>Content of next</vt:lpstr>
      <vt:lpstr>6.7  Lossless Decompositions</vt:lpstr>
      <vt:lpstr>6.7  Lossless Decompositions</vt:lpstr>
      <vt:lpstr>6.7  Lossless Decompositions</vt:lpstr>
      <vt:lpstr>6.7  Lossless Decompositions</vt:lpstr>
      <vt:lpstr>6.7  Lossless Decompositions</vt:lpstr>
      <vt:lpstr>PowerPoint 演示文稿</vt:lpstr>
      <vt:lpstr>PowerPoint 演示文稿</vt:lpstr>
      <vt:lpstr>6.7  Lossless Decompositions</vt:lpstr>
      <vt:lpstr>6.7  Lossless Decompositions</vt:lpstr>
      <vt:lpstr>6.7  Lossless Decompositions</vt:lpstr>
      <vt:lpstr>PowerPoint 演示文稿</vt:lpstr>
      <vt:lpstr>6.7  Lossless Decompositions</vt:lpstr>
      <vt:lpstr>6.7  Lossless Decompositions</vt:lpstr>
      <vt:lpstr>6.7  Lossless Decompositions</vt:lpstr>
      <vt:lpstr>6.7  Lossless Decompositions</vt:lpstr>
      <vt:lpstr>6.7  Lossless Decompositions</vt:lpstr>
      <vt:lpstr>6.8  Normal Forms</vt:lpstr>
      <vt:lpstr>6.8  Normal Forms</vt:lpstr>
      <vt:lpstr>6.8  Normal Forms</vt:lpstr>
      <vt:lpstr>6.8  Normal Forms</vt:lpstr>
      <vt:lpstr>6.8  Normal Forms</vt:lpstr>
      <vt:lpstr>6.8  Normal Forms</vt:lpstr>
      <vt:lpstr>6.8  Normal Forms</vt:lpstr>
      <vt:lpstr>Content of next</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6.8  Normal Forms</vt:lpstr>
      <vt:lpstr>PowerPoint 演示文稿</vt:lpstr>
      <vt:lpstr>6.8  Normal Forms</vt:lpstr>
      <vt:lpstr>6.8  Normal Forms</vt:lpstr>
      <vt:lpstr>Exp 6.8.8: Head(T) = {A,B,C,D}, F = {ABCD, DB}</vt:lpstr>
      <vt:lpstr>6.8  Normal Forms</vt:lpstr>
      <vt:lpstr>PowerPoint 演示文稿</vt:lpstr>
      <vt:lpstr>6.8  Normal Forms</vt:lpstr>
      <vt:lpstr>Example of Normal Forms</vt:lpstr>
      <vt:lpstr>Is 2NF ?</vt:lpstr>
      <vt:lpstr>Figure 6.24   Is 2NF ?</vt:lpstr>
      <vt:lpstr>Figure 6.25   Is 2NF ?</vt:lpstr>
      <vt:lpstr>Figure 6.25   Is 3NF ?</vt:lpstr>
      <vt:lpstr>Figure 6.26   Is 3NF ?</vt:lpstr>
      <vt:lpstr>Figure 6.26   Is BCNF ?</vt:lpstr>
      <vt:lpstr>6.8  Normal Forms</vt:lpstr>
      <vt:lpstr>6.8  Normal Forms</vt:lpstr>
      <vt:lpstr>Example of Normal Forms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白杨1404057208</cp:lastModifiedBy>
  <cp:revision>899</cp:revision>
  <dcterms:created xsi:type="dcterms:W3CDTF">2014-03-30T14:52:00Z</dcterms:created>
  <dcterms:modified xsi:type="dcterms:W3CDTF">2018-05-23T08:49:17Z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