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  <p:sldMasterId id="2147484329" r:id="rId4"/>
  </p:sldMasterIdLst>
  <p:notesMasterIdLst>
    <p:notesMasterId r:id="rId38"/>
  </p:notesMasterIdLst>
  <p:handoutMasterIdLst>
    <p:handoutMasterId r:id="rId39"/>
  </p:handoutMasterIdLst>
  <p:sldIdLst>
    <p:sldId id="267" r:id="rId5"/>
    <p:sldId id="466" r:id="rId6"/>
    <p:sldId id="408" r:id="rId7"/>
    <p:sldId id="413" r:id="rId8"/>
    <p:sldId id="503" r:id="rId9"/>
    <p:sldId id="470" r:id="rId10"/>
    <p:sldId id="471" r:id="rId11"/>
    <p:sldId id="483" r:id="rId12"/>
    <p:sldId id="473" r:id="rId13"/>
    <p:sldId id="477" r:id="rId14"/>
    <p:sldId id="479" r:id="rId15"/>
    <p:sldId id="485" r:id="rId16"/>
    <p:sldId id="484" r:id="rId17"/>
    <p:sldId id="486" r:id="rId18"/>
    <p:sldId id="487" r:id="rId19"/>
    <p:sldId id="488" r:id="rId20"/>
    <p:sldId id="472" r:id="rId21"/>
    <p:sldId id="474" r:id="rId22"/>
    <p:sldId id="476" r:id="rId23"/>
    <p:sldId id="499" r:id="rId24"/>
    <p:sldId id="500" r:id="rId25"/>
    <p:sldId id="501" r:id="rId26"/>
    <p:sldId id="502" r:id="rId27"/>
    <p:sldId id="507" r:id="rId28"/>
    <p:sldId id="508" r:id="rId29"/>
    <p:sldId id="490" r:id="rId30"/>
    <p:sldId id="491" r:id="rId31"/>
    <p:sldId id="478" r:id="rId32"/>
    <p:sldId id="494" r:id="rId33"/>
    <p:sldId id="495" r:id="rId34"/>
    <p:sldId id="498" r:id="rId35"/>
    <p:sldId id="505" r:id="rId36"/>
    <p:sldId id="506" r:id="rId37"/>
  </p:sldIdLst>
  <p:sldSz cx="18286413" cy="10287000"/>
  <p:notesSz cx="6858000" cy="9144000"/>
  <p:defaultTextStyle>
    <a:defPPr>
      <a:defRPr lang="en-US"/>
    </a:defPPr>
    <a:lvl1pPr marL="0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5235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0453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5674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0909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76146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1367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06583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21818" algn="l" defTabSz="16304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  <p15:guide id="3" orient="horz" pos="2135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3" autoAdjust="0"/>
    <p:restoredTop sz="92403" autoAdjust="0"/>
  </p:normalViewPr>
  <p:slideViewPr>
    <p:cSldViewPr showGuides="1">
      <p:cViewPr varScale="1">
        <p:scale>
          <a:sx n="62" d="100"/>
          <a:sy n="62" d="100"/>
        </p:scale>
        <p:origin x="256" y="752"/>
      </p:cViewPr>
      <p:guideLst>
        <p:guide orient="horz" pos="2134"/>
        <p:guide pos="5759"/>
        <p:guide orient="horz" pos="2135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5016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235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0453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5674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0909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76146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1367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06583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21818" algn="l" defTabSz="16304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NUL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NUL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50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7" y="4783527"/>
            <a:ext cx="2070164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718"/>
            <a:ext cx="5580620" cy="1189757"/>
          </a:xfrm>
          <a:prstGeom prst="rect">
            <a:avLst/>
          </a:prstGeom>
        </p:spPr>
        <p:txBody>
          <a:bodyPr lIns="91316" tIns="45651" rIns="91316" bIns="45651" anchor="t"/>
          <a:lstStyle>
            <a:lvl1pPr algn="ctr">
              <a:lnSpc>
                <a:spcPct val="100000"/>
              </a:lnSpc>
              <a:defRPr sz="39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413" y="5829331"/>
            <a:ext cx="8930043" cy="3285767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2"/>
            <a:ext cx="8928473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50005" y="56220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306" y="45992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3" y="36789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2" y="26561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79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4" y="803318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3"/>
            <a:ext cx="2713766" cy="2713764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50" y="5115977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210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5" y="5094885"/>
            <a:ext cx="2713766" cy="2713764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6"/>
            <a:ext cx="2713764" cy="2713766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67" y="163314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36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128" y="3094127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200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52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44" y="3049123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7" y="2353200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8" y="3499172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44" y="5927151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7" y="5231271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8" y="6377208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128" y="590859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704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41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67" y="7324597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93"/>
            <a:ext cx="785910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17"/>
            <a:ext cx="2241181" cy="10351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92" y="1217317"/>
            <a:ext cx="7914915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6" y="4406620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53"/>
            <a:ext cx="73286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6" y="6824763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98"/>
            <a:ext cx="73286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32"/>
            <a:ext cx="18286413" cy="6583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7" y="1208137"/>
            <a:ext cx="6221086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3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3" y="1201480"/>
            <a:ext cx="6221086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7" y="1426475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92" y="958069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80" y="1201446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314" y="1228065"/>
            <a:ext cx="16831869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316" y="3405438"/>
            <a:ext cx="16831869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91" y="5638588"/>
            <a:ext cx="1530169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98"/>
            <a:ext cx="4725526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40"/>
            <a:ext cx="4725526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66" y="5638588"/>
            <a:ext cx="1530169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98"/>
            <a:ext cx="4725526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40"/>
            <a:ext cx="4725526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741" y="5638588"/>
            <a:ext cx="1530169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0" y="7838198"/>
            <a:ext cx="4725526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0" y="7258740"/>
            <a:ext cx="4725526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322"/>
            <a:ext cx="18286413" cy="765176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3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731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78"/>
            <a:ext cx="124213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70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59" y="1767799"/>
            <a:ext cx="3149601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63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1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3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4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49" y="3291863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43" y="3"/>
            <a:ext cx="9139925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7" y="1177425"/>
            <a:ext cx="8498924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7" y="598008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7" y="4513430"/>
            <a:ext cx="8498924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7" y="3934033"/>
            <a:ext cx="8498924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"/>
            <a:ext cx="10425055" cy="6583661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908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3"/>
            <a:ext cx="10448349" cy="6583661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1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3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9" y="2432052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98" y="1016962"/>
            <a:ext cx="13127627" cy="6236486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3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0" y="3090914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3"/>
            <a:ext cx="1396315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4"/>
            <a:ext cx="2440484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3" y="4108746"/>
            <a:ext cx="2440484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4" y="944025"/>
            <a:ext cx="2440484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7" y="3741660"/>
            <a:ext cx="2440484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5" y="1595703"/>
            <a:ext cx="2440484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7" y="4361483"/>
            <a:ext cx="2440484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6" y="1076689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7" y="3681487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311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1" y="3011828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9" y="1227031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617"/>
            <a:ext cx="1157712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98" y="1016962"/>
            <a:ext cx="13127627" cy="6236486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4558455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6"/>
            <a:ext cx="1550993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2623252"/>
            <a:ext cx="14102428" cy="6300701"/>
          </a:xfrm>
        </p:spPr>
        <p:txBody>
          <a:bodyPr anchor="t">
            <a:noAutofit/>
          </a:bodyPr>
          <a:lstStyle>
            <a:lvl1pPr marL="431399" indent="-431399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300">
                <a:solidFill>
                  <a:schemeClr val="tx1"/>
                </a:solidFill>
                <a:latin typeface="+mn-lt"/>
              </a:defRPr>
            </a:lvl1pPr>
            <a:lvl2pPr marL="898742" indent="-431399">
              <a:buFont typeface="Wingdings" panose="05000000000000000000" pitchFamily="2" charset="2"/>
              <a:buChar char="l"/>
              <a:defRPr sz="23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39"/>
            <a:ext cx="1550993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69" y="4018377"/>
            <a:ext cx="15841759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71" y="5233511"/>
            <a:ext cx="15841759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1131" y="2020420"/>
            <a:ext cx="15333157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8" name="Rectangle 7"/>
          <p:cNvSpPr/>
          <p:nvPr/>
        </p:nvSpPr>
        <p:spPr>
          <a:xfrm>
            <a:off x="1381131" y="6449545"/>
            <a:ext cx="15333157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9" name="Rectangle 8"/>
          <p:cNvSpPr/>
          <p:nvPr/>
        </p:nvSpPr>
        <p:spPr>
          <a:xfrm>
            <a:off x="1381131" y="2227169"/>
            <a:ext cx="15333157" cy="4114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grpSp>
        <p:nvGrpSpPr>
          <p:cNvPr id="10" name="Group 9"/>
          <p:cNvGrpSpPr/>
          <p:nvPr/>
        </p:nvGrpSpPr>
        <p:grpSpPr>
          <a:xfrm>
            <a:off x="14472567" y="6103385"/>
            <a:ext cx="1621215" cy="162135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203" y="2148335"/>
            <a:ext cx="14949143" cy="455371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4399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633" y="6583680"/>
            <a:ext cx="11835881" cy="1604772"/>
          </a:xfrm>
        </p:spPr>
        <p:txBody>
          <a:bodyPr>
            <a:normAutofit/>
          </a:bodyPr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 marL="685754" indent="0" algn="ctr">
              <a:buNone/>
              <a:defRPr sz="4200"/>
            </a:lvl2pPr>
            <a:lvl3pPr marL="1371509" indent="0" algn="ctr">
              <a:buNone/>
              <a:defRPr sz="36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7851" y="6434001"/>
            <a:ext cx="1790647" cy="960120"/>
          </a:xfrm>
        </p:spPr>
        <p:txBody>
          <a:bodyPr/>
          <a:lstStyle>
            <a:lvl1pPr>
              <a:defRPr sz="4200"/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3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53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6984"/>
            <a:ext cx="18286413" cy="291001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0" y="1837944"/>
            <a:ext cx="13920532" cy="52806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19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379" y="7530084"/>
            <a:ext cx="13577662" cy="1600200"/>
          </a:xfrm>
        </p:spPr>
        <p:txBody>
          <a:bodyPr anchor="t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89383" y="9409177"/>
            <a:ext cx="3966119" cy="547688"/>
          </a:xfrm>
        </p:spPr>
        <p:txBody>
          <a:bodyPr/>
          <a:lstStyle/>
          <a:p>
            <a:fld id="{2DF66AD8-BC4A-4004-9882-414398D930CA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3778" y="9409177"/>
            <a:ext cx="9490648" cy="547688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45982" y="3488772"/>
            <a:ext cx="1621215" cy="162135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5443" y="3759200"/>
            <a:ext cx="1782292" cy="1080498"/>
          </a:xfrm>
        </p:spPr>
        <p:txBody>
          <a:bodyPr/>
          <a:lstStyle>
            <a:lvl1pPr>
              <a:defRPr sz="4200"/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99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633" y="3291840"/>
            <a:ext cx="7131701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5508" y="3291840"/>
            <a:ext cx="7131701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21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061" y="3072384"/>
            <a:ext cx="7131701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633" y="4114800"/>
            <a:ext cx="7131701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5508" y="3072384"/>
            <a:ext cx="7131701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5508" y="4114800"/>
            <a:ext cx="7131701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72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318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3" y="419431"/>
            <a:ext cx="10287002" cy="9448150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66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7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7" y="1160559"/>
            <a:ext cx="7650850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4530" y="1"/>
            <a:ext cx="5831882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47" y="1028700"/>
            <a:ext cx="4800183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91" y="1028700"/>
            <a:ext cx="10066670" cy="753008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3347" y="3634740"/>
            <a:ext cx="4800183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01104" y="9344522"/>
            <a:ext cx="685740" cy="685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2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54530" y="1"/>
            <a:ext cx="5831882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347" y="1028700"/>
            <a:ext cx="4800183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454529" cy="10287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3347" y="3634740"/>
            <a:ext cx="4800183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101104" y="9344522"/>
            <a:ext cx="685740" cy="685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91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800100"/>
            <a:ext cx="3828718" cy="845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061" y="800100"/>
            <a:ext cx="11257573" cy="845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86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4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7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70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3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4" y="8707892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7" y="9472978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9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410" y="285639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62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410" y="5284517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62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410" y="7709384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60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5" y="2856393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5011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5" y="5284517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5011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84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5011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89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93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4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47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8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99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100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8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1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64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5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416" y="8707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7" y="9472981"/>
            <a:ext cx="3015334" cy="49505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8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1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4" y="4288438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1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4" y="5368535"/>
            <a:ext cx="13753528" cy="7853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6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21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69" y="8608886"/>
            <a:ext cx="14041559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3" y="419431"/>
            <a:ext cx="10287002" cy="9448150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92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66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7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0" y="5818593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3" y="1319622"/>
            <a:ext cx="7425826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413" y="5829331"/>
            <a:ext cx="8930043" cy="3285767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2"/>
            <a:ext cx="8928473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50005" y="56220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306" y="45992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3" y="3678944"/>
            <a:ext cx="7922538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2" y="2656147"/>
            <a:ext cx="7922538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6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4558455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6"/>
            <a:ext cx="1550993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54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139" y="1993183"/>
            <a:ext cx="8399077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6" y="4905043"/>
            <a:ext cx="8399075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44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819" y="2578215"/>
            <a:ext cx="8010891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1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4" y="3973402"/>
            <a:ext cx="1081086" cy="107950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821" y="6674525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900" y="6674527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819" y="7512840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98" y="7512842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300" y="6674525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79" y="6674525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300" y="7512839"/>
            <a:ext cx="720080" cy="71902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79" y="7512841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8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68" y="1915316"/>
            <a:ext cx="8143103" cy="65367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524"/>
            <a:ext cx="7875517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2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528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20" y="6763714"/>
            <a:ext cx="10576174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8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24" y="8333402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1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3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3" y="3036845"/>
            <a:ext cx="7641849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7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7" y="3036845"/>
            <a:ext cx="7641849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2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70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3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7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36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78" y="1933890"/>
            <a:ext cx="3899384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78" y="4589187"/>
            <a:ext cx="3899384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78" y="7199475"/>
            <a:ext cx="3899384" cy="2008731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74" y="2347588"/>
            <a:ext cx="1067781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74" y="1768157"/>
            <a:ext cx="1067781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74" y="5005261"/>
            <a:ext cx="1067781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74" y="4425830"/>
            <a:ext cx="1067781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74" y="7629883"/>
            <a:ext cx="1067781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74" y="7050444"/>
            <a:ext cx="1067781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3" y="1948145"/>
            <a:ext cx="5171867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3" y="3036845"/>
            <a:ext cx="5171867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7" y="1984572"/>
            <a:ext cx="5171867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7" y="3073271"/>
            <a:ext cx="5171867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7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1"/>
            <a:ext cx="5171867" cy="58956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2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940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45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525" y="3748350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2" y="4783527"/>
            <a:ext cx="2070164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718"/>
            <a:ext cx="5580620" cy="1189757"/>
          </a:xfrm>
          <a:prstGeom prst="rect">
            <a:avLst/>
          </a:prstGeom>
        </p:spPr>
        <p:txBody>
          <a:bodyPr lIns="91316" tIns="45651" rIns="91316" bIns="45651" anchor="t"/>
          <a:lstStyle>
            <a:lvl1pPr algn="ctr">
              <a:lnSpc>
                <a:spcPct val="100000"/>
              </a:lnSpc>
              <a:defRPr sz="39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309"/>
            <a:ext cx="6193031" cy="619303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8"/>
            <a:ext cx="4309562" cy="4309562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6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205" y="5717446"/>
            <a:ext cx="3024386" cy="2758141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6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65" y="2679784"/>
            <a:ext cx="3024386" cy="2758141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8" y="306906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8" y="637985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56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3" y="3485083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3" y="678849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73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38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403" y="3115987"/>
            <a:ext cx="480886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403" y="2536529"/>
            <a:ext cx="480886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403" y="7005310"/>
            <a:ext cx="4808865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403" y="6425853"/>
            <a:ext cx="4808865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101" y="3118171"/>
            <a:ext cx="4808865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101" y="2538713"/>
            <a:ext cx="4808865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101" y="7007494"/>
            <a:ext cx="4808865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101" y="6428037"/>
            <a:ext cx="4808865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7" y="1811518"/>
            <a:ext cx="6671037" cy="399619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55" y="1987975"/>
            <a:ext cx="6318086" cy="3643277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518"/>
            <a:ext cx="6671037" cy="3996191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75"/>
            <a:ext cx="6318086" cy="3643277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98"/>
            <a:ext cx="7393206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7"/>
            <a:ext cx="7393206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217"/>
            <a:ext cx="7393206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87"/>
            <a:ext cx="7393206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523" y="2337773"/>
            <a:ext cx="5238155" cy="3020543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77"/>
            <a:ext cx="5588591" cy="27059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6"/>
            <a:ext cx="5588591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79" y="2336815"/>
            <a:ext cx="5238155" cy="3020543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8018"/>
            <a:ext cx="5588591" cy="27059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6"/>
            <a:ext cx="5588591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7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87" y="2337773"/>
            <a:ext cx="5238155" cy="3020543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7" y="6218977"/>
            <a:ext cx="5588591" cy="270593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7" y="5639516"/>
            <a:ext cx="5588591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3" y="1750755"/>
            <a:ext cx="18292736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72"/>
            <a:ext cx="18267419" cy="4545506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2" y="7568148"/>
            <a:ext cx="11926325" cy="16258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2" y="6898727"/>
            <a:ext cx="1192632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318" y="1588106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318" y="4288438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84" y="1588106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84" y="4288438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318" y="5548545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318" y="8248877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84" y="5548545"/>
            <a:ext cx="8010891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84" y="8248877"/>
            <a:ext cx="8010891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320" y="1588106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320" y="4288438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54" y="1588106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54" y="4288438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90" y="1588106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90" y="4288438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320" y="5593550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320" y="8293882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54" y="5593550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54" y="8293882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90" y="5593550"/>
            <a:ext cx="5310589" cy="2700300"/>
          </a:xfrm>
          <a:prstGeom prst="rect">
            <a:avLst/>
          </a:prstGeo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90" y="8293882"/>
            <a:ext cx="5310589" cy="117013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1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81"/>
            <a:ext cx="6794962" cy="476009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80" y="2729306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7" y="3112673"/>
            <a:ext cx="88209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7" y="2533223"/>
            <a:ext cx="88209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80" y="471692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7" y="5100248"/>
            <a:ext cx="88209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7" y="4520843"/>
            <a:ext cx="88209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8" y="6740385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5" y="7123725"/>
            <a:ext cx="88209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5" y="6544322"/>
            <a:ext cx="882098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63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63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1" y="2856393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98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7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309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309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1" y="5284517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44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3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6" y="7071120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6" y="7071120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84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6" y="6981165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6981156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5" y="2218163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63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1" y="2856393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98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7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5" y="4646309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309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1" y="5284517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44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3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6" y="7071120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84"/>
            <a:ext cx="775595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6" y="6981165"/>
            <a:ext cx="6839108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6" y="6981156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63"/>
            <a:ext cx="16137100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63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3" y="285639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98"/>
            <a:ext cx="1523700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7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309"/>
            <a:ext cx="16137100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309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3" y="5284517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44"/>
            <a:ext cx="1523700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3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2" cy="563186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6" y="7071120"/>
            <a:ext cx="900100" cy="563186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84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3" y="6981165"/>
            <a:ext cx="1523700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6981156"/>
            <a:ext cx="630069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9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1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3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4" y="3747992"/>
            <a:ext cx="7330996" cy="5265971"/>
          </a:xfrm>
        </p:spPr>
        <p:txBody>
          <a:bodyPr anchor="t">
            <a:noAutofit/>
          </a:bodyPr>
          <a:lstStyle>
            <a:lvl1pPr marL="342425" indent="-39545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300">
                <a:solidFill>
                  <a:schemeClr val="tx2"/>
                </a:solidFill>
                <a:latin typeface="+mn-lt"/>
              </a:defRPr>
            </a:lvl1pPr>
            <a:lvl2pPr marL="790898" indent="-39545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78479" indent="-287601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85" y="3642617"/>
            <a:ext cx="733643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1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3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5" y="3747992"/>
            <a:ext cx="7330996" cy="5265971"/>
          </a:xfrm>
        </p:spPr>
        <p:txBody>
          <a:bodyPr anchor="t">
            <a:noAutofit/>
          </a:bodyPr>
          <a:lstStyle>
            <a:lvl1pPr marL="342425" indent="-39545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300">
                <a:solidFill>
                  <a:schemeClr val="tx2"/>
                </a:solidFill>
                <a:latin typeface="+mn-lt"/>
              </a:defRPr>
            </a:lvl1pPr>
            <a:lvl2pPr marL="790898" indent="-39545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78479" indent="-287601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405" y="3642617"/>
            <a:ext cx="733643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314" y="1228065"/>
            <a:ext cx="16831869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316" y="3405438"/>
            <a:ext cx="16831869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410" y="285639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62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410" y="5284517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62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410" y="7709384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60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5" y="2856393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5011" y="2128198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5" y="5284517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5011" y="4556344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84"/>
            <a:ext cx="7110791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5011" y="6981165"/>
            <a:ext cx="7109137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9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6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38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7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59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1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8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2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6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4" y="4267532"/>
            <a:ext cx="3915434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8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2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4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6" y="5032587"/>
            <a:ext cx="3915434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32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430" y="2330915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324" y="190314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47" y="2105696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319" y="2983260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319" y="233088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430" y="4785254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324" y="4357511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47" y="4560035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319" y="5437599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319" y="4785236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430" y="7236459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324" y="680871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47" y="7011241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319" y="7888806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319" y="723643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80" y="2330915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74" y="190314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97" y="2105696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69" y="2983260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69" y="233088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80" y="4785254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74" y="4357511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97" y="4560035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69" y="5437599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69" y="4785236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80" y="7236459"/>
            <a:ext cx="7065785" cy="1687493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74" y="6808718"/>
            <a:ext cx="1530169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97" y="7011241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69" y="7888806"/>
            <a:ext cx="5625626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69" y="7236435"/>
            <a:ext cx="5625626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92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1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7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5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4" y="4589549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1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7" y="4603472"/>
            <a:ext cx="1035114" cy="1035116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5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1" y="4799050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5" y="4812971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942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93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45" y="3253322"/>
            <a:ext cx="2581038" cy="12376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49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45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800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97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7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4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1" y="5592544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803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1" y="2184106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106"/>
            <a:ext cx="7448422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5" y="5582804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418" y="2188944"/>
            <a:ext cx="3160091" cy="3150351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45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93" y="5587641"/>
            <a:ext cx="3160091" cy="3150351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7" y="4066594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7" y="2713230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5" y="4066594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5" y="2713230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5000" y="7351960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5000" y="5998628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8" y="7351960"/>
            <a:ext cx="2394496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8" y="5998628"/>
            <a:ext cx="2394496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7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303" y="2769172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303" y="5964526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633" y="2814176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633" y="6009531"/>
            <a:ext cx="5040561" cy="2205245"/>
          </a:xfrm>
        </p:spPr>
        <p:txBody>
          <a:bodyPr anchor="ctr">
            <a:noAutofit/>
          </a:bodyPr>
          <a:lstStyle>
            <a:lvl1pPr marL="342425" indent="-359489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304" y="1546303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59" y="1572671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304" y="81697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59" y="819614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414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2" y="478476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413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2" y="478476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414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7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6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413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201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8" y="478476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90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2" y="883521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8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2" y="883521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7" y="5857190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214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402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8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8" y="8835212"/>
            <a:ext cx="3885863" cy="67380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9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1" y="1849284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70" y="451346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1" y="2030259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3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84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98" y="451346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59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33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106" y="451521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7" y="203200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6" y="1851033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434" y="451521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8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68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310" y="829212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7" y="5627968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636" y="8292128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7" y="580891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79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8" y="5629692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46" y="829388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9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90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2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72" y="8293883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3" y="5810698"/>
            <a:ext cx="2984501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822" y="26592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45" y="26592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68" y="26211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1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91" y="2621197"/>
            <a:ext cx="3433692" cy="343399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1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1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4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53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3" y="6697618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3" y="5863580"/>
            <a:ext cx="503270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62" y="6043633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9" y="2315841"/>
            <a:ext cx="3187699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5" y="3459673"/>
            <a:ext cx="3011127" cy="90010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8" y="6697618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8" y="5863580"/>
            <a:ext cx="503270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327" y="6043633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1"/>
            <a:ext cx="3187699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73"/>
            <a:ext cx="3011127" cy="90010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7" y="6697618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7" y="5863580"/>
            <a:ext cx="5032703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86" y="6043633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1"/>
            <a:ext cx="3187699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73"/>
            <a:ext cx="3011127" cy="90010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94" y="2171534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8" y="2315862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4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8" y="2315862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5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9" y="2343153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338" y="2331682"/>
            <a:ext cx="3603389" cy="3106368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7" y="3208319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50" y="5749095"/>
            <a:ext cx="3603389" cy="3106368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76" y="5029014"/>
            <a:ext cx="3603389" cy="3106368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5" y="5905608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3" y="2649476"/>
            <a:ext cx="5247069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94"/>
            <a:ext cx="5206468" cy="17093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2" y="6088602"/>
            <a:ext cx="5247069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325"/>
            <a:ext cx="5206468" cy="17093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30"/>
            <a:ext cx="5247069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9" y="5932643"/>
            <a:ext cx="5206468" cy="17093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1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39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5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1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43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44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7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7" y="3810751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70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437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903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68" y="5364341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60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53"/>
            <a:ext cx="4064059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76" y="1784921"/>
            <a:ext cx="14439961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1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43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44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7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7" y="5064690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70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437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903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68" y="6618332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60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8023"/>
            <a:ext cx="4064059" cy="187478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57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0" y="2184375"/>
            <a:ext cx="1141565" cy="11415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43" y="3517183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83"/>
            <a:ext cx="2208212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5" y="3517183"/>
            <a:ext cx="2046286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56" y="3517183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59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96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531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68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801" y="1993183"/>
            <a:ext cx="3344416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819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20" y="8023853"/>
            <a:ext cx="12376376" cy="130514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56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91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228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61" y="7213762"/>
            <a:ext cx="2558856" cy="542789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202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71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710" y="3905252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46" y="5596448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46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72" y="4787171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4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95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94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209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7" y="4018408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8" y="5683592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914"/>
            <a:ext cx="5535616" cy="144016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028779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46"/>
            <a:ext cx="4505265" cy="675998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7" y="6083609"/>
            <a:ext cx="10903166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131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131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2" y="3974131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53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5" y="6049753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7" y="6049753"/>
            <a:ext cx="2771439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2" y="2263184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89" y="2353190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7" y="2257265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6" y="2347271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76" y="2266674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1" y="2356680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3" y="6943701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68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8" y="6937782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21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3" y="6947222"/>
            <a:ext cx="2925324" cy="1706702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57"/>
            <a:ext cx="2700302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40" y="5844138"/>
            <a:ext cx="6229591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5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20" y="8023853"/>
            <a:ext cx="12376376" cy="130514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82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83"/>
            <a:ext cx="4212000" cy="576064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5" y="6403673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5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72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82" y="6404113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82" y="5819016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111"/>
            <a:ext cx="4212000" cy="1349711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7" y="2579018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7" y="2579041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5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330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127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84" y="3397743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84" y="2660897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84" y="6683108"/>
            <a:ext cx="5490609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84" y="5946255"/>
            <a:ext cx="5490609" cy="77320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304" y="3411794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304" y="2674940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304" y="6697160"/>
            <a:ext cx="5490609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304" y="5960332"/>
            <a:ext cx="5490609" cy="77320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3009" y="5008487"/>
            <a:ext cx="427547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1" y="347898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3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3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8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802" y="5484221"/>
            <a:ext cx="2245747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3" y="5484561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66" y="3181184"/>
            <a:ext cx="2245747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64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7" y="2579041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5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330"/>
            <a:ext cx="2844749" cy="3158993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127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84" y="3397775"/>
            <a:ext cx="5490609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84" y="2384854"/>
            <a:ext cx="5490609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84" y="6683140"/>
            <a:ext cx="5490609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84" y="5670219"/>
            <a:ext cx="5490609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304" y="3411826"/>
            <a:ext cx="5490609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304" y="2398905"/>
            <a:ext cx="5490609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304" y="6697192"/>
            <a:ext cx="5490609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304" y="5684271"/>
            <a:ext cx="5490609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1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69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94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519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44" y="4386565"/>
            <a:ext cx="3530600" cy="469901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4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6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7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69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699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1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4" y="3946409"/>
            <a:ext cx="1350151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6" y="4262113"/>
            <a:ext cx="684365" cy="6843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324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93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68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439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63" y="2360142"/>
            <a:ext cx="3240361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5" cy="290777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72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56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2" y="7568148"/>
            <a:ext cx="11926325" cy="162581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2" y="6898727"/>
            <a:ext cx="1192632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70" y="2083161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74" y="2199741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90" y="2173170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70" y="3091719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74" y="3208318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90" y="3181725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70" y="4108418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74" y="4224989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90" y="4198395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70" y="5098508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5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74" y="5215099"/>
            <a:ext cx="90010" cy="900101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90" y="5188506"/>
            <a:ext cx="7290809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8"/>
            <a:ext cx="18286413" cy="397337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"/>
            <a:ext cx="18286413" cy="631363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95" y="5747522"/>
            <a:ext cx="1125124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8022" y="8144099"/>
            <a:ext cx="4808865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8022" y="7564668"/>
            <a:ext cx="480886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2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3" y="5745739"/>
            <a:ext cx="1125124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63" y="8142315"/>
            <a:ext cx="4808865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63" y="7562917"/>
            <a:ext cx="480886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6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9" y="5742853"/>
            <a:ext cx="1125124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239" y="8139429"/>
            <a:ext cx="4808865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239" y="7560003"/>
            <a:ext cx="4808865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70" y="2287311"/>
            <a:ext cx="3234707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9" y="4862078"/>
            <a:ext cx="1954026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708" y="5228524"/>
            <a:ext cx="2475235" cy="2494490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5" y="3546353"/>
            <a:ext cx="2368322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53" y="4765345"/>
            <a:ext cx="2077974" cy="2094137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625"/>
            <a:ext cx="4294891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65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0" y="2473401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0" y="1932175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90" y="5342456"/>
            <a:ext cx="4905544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90" y="4801223"/>
            <a:ext cx="4905544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83" y="2506090"/>
            <a:ext cx="4905544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83" y="1964830"/>
            <a:ext cx="4905544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8" y="7815245"/>
            <a:ext cx="4905544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8" y="7273985"/>
            <a:ext cx="4905544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95" y="2965623"/>
            <a:ext cx="894444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7" y="2323071"/>
            <a:ext cx="2033592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2" y="5726112"/>
            <a:ext cx="2206001" cy="1440839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219"/>
            <a:ext cx="1431884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129" y="5075302"/>
            <a:ext cx="1322291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4" y="1826315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4" y="1817918"/>
            <a:ext cx="4545506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2"/>
            <a:ext cx="4545506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120"/>
            <a:ext cx="4545506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809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4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3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52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55"/>
            <a:ext cx="4545506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60" y="6911568"/>
            <a:ext cx="4545506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2" y="2595157"/>
            <a:ext cx="4545506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4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3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3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10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7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3" y="1812214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3" y="1803817"/>
            <a:ext cx="4545506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6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7019"/>
            <a:ext cx="4545506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2" y="42647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3" y="4152162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2" y="495917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3" y="4846625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2" y="563496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3" y="5522447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2" y="631243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3" y="6199889"/>
            <a:ext cx="3780420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1" y="1826315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1817918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2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120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809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3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5" y="1830352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5" y="1821955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57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4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3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10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7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0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3" y="1832578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3" y="1824179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83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7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3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3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1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5" y="1836614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5" y="1828217"/>
            <a:ext cx="378042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1"/>
            <a:ext cx="37804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419"/>
            <a:ext cx="3780420" cy="144016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10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7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7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34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58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914" y="2668258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63" y="2668258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614" y="2668258"/>
            <a:ext cx="404207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1" y="378733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1" y="4534036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5280710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011169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914" y="378733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914" y="4534036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914" y="5280710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914" y="6011169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63" y="378733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63" y="4534036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63" y="5280710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63" y="6011169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614" y="378733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614" y="4534036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614" y="5280710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614" y="6011169"/>
            <a:ext cx="404207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914" y="2805876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534" y="2805876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71" y="2805876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1" y="380504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1" y="453400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528069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02351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914" y="382273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72" y="455169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72" y="52983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96" y="604120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51" y="382273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610" y="455169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610" y="52983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534" y="604120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614" y="382273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72" y="455169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72" y="52983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97" y="604120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610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914" y="1890610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63" y="1890610"/>
            <a:ext cx="4042079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614" y="1890610"/>
            <a:ext cx="404207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1" y="3009666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1" y="3756360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450308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1" y="5249744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1" y="599643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914" y="3009666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914" y="3756360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9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9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9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914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63" y="3009666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63" y="3756360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63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63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63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63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614" y="3009666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614" y="3756360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6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6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6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614" y="6743133"/>
            <a:ext cx="404207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914" y="2028254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534" y="2028254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71" y="2028254"/>
            <a:ext cx="4042079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1" y="302739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1" y="375635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4503051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1" y="524974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1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914" y="30450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72" y="377404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9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51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96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51" y="30450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610" y="377404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610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51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89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534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614" y="3045084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72" y="3774042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6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52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97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610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79" y="1890610"/>
            <a:ext cx="3029415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125" y="1890610"/>
            <a:ext cx="3029415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0" y="1890610"/>
            <a:ext cx="288309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1" y="3009666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1" y="3756360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450308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1" y="5249744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1" y="599643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79" y="3009666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79" y="3756360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79" y="4503082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79" y="5249744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79" y="5996439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79" y="6743133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125" y="3009666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125" y="3756360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125" y="4503082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125" y="5249744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125" y="5996439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125" y="6743133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0" y="3009666"/>
            <a:ext cx="288309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0" y="3756360"/>
            <a:ext cx="288309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0" y="4503082"/>
            <a:ext cx="288309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0" y="5249744"/>
            <a:ext cx="288309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0" y="5996439"/>
            <a:ext cx="288309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0" y="6743133"/>
            <a:ext cx="288309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81" y="2028254"/>
            <a:ext cx="302941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94" y="2028254"/>
            <a:ext cx="302941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8" y="2028254"/>
            <a:ext cx="2883090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1" y="302739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1" y="375635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4503051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1" y="524974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1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79" y="3045084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437" y="3774042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437" y="45207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79" y="5267430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718" y="60318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61" y="6773178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312" y="3045084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70" y="3774042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70" y="45207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312" y="5267430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51" y="60318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94" y="6773178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0" y="3045084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2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6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0" y="5267430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500" y="6031836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8"/>
            <a:ext cx="288309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67" y="1890610"/>
            <a:ext cx="3029415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67" y="3009666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67" y="3756360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67" y="4503082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67" y="5249744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67" y="5996439"/>
            <a:ext cx="3029415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67" y="6743133"/>
            <a:ext cx="3029415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2038" y="2028254"/>
            <a:ext cx="3029415" cy="77320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55" y="3045084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114" y="3774042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114" y="45207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55" y="5267430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93" y="6031836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2038" y="6773178"/>
            <a:ext cx="3029415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1" y="4503082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1" y="5249744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1" y="599643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1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9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9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9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914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63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63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63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63" y="6743133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614" y="4503082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614" y="5249744"/>
            <a:ext cx="404207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614" y="5996439"/>
            <a:ext cx="404207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614" y="6743133"/>
            <a:ext cx="4042079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1" y="4503051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1" y="524974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1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1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9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51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96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610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51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89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534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72" y="45207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614" y="5267430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52" y="6031836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97" y="6773178"/>
            <a:ext cx="404207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7" y="7753791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914" y="1890745"/>
            <a:ext cx="4042079" cy="2519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63" y="1890610"/>
            <a:ext cx="4042079" cy="251936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614" y="1891247"/>
            <a:ext cx="4042079" cy="2519363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914" y="3785712"/>
            <a:ext cx="4042079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63" y="3785712"/>
            <a:ext cx="4042079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614" y="3785712"/>
            <a:ext cx="4042079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3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63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3" y="2718150"/>
            <a:ext cx="2711629" cy="53466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100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3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325" y="6213632"/>
            <a:ext cx="1188927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47" y="1966393"/>
            <a:ext cx="1037296" cy="10372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35"/>
            <a:ext cx="902282" cy="9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9" y="5722653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7" y="6032126"/>
            <a:ext cx="1482479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49" y="2938288"/>
            <a:ext cx="3297042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2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7" y="3929159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6" y="2038155"/>
            <a:ext cx="3130640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6"/>
            <a:ext cx="3533741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8" y="1588106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227" y="2803269"/>
            <a:ext cx="4904752" cy="490475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93" y="7843832"/>
            <a:ext cx="13298280" cy="1710191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99"/>
            <a:ext cx="3724233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6"/>
            <a:ext cx="4005444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8" y="4918487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79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44" y="2530382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79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120" y="5326829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5" y="3086000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6001" y="2930753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9" y="4200206"/>
            <a:ext cx="3180242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7" y="1750531"/>
            <a:ext cx="902282" cy="9022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406" y="6007622"/>
            <a:ext cx="1188927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9" y="2537909"/>
            <a:ext cx="1770720" cy="51196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58"/>
            <a:ext cx="1462281" cy="5217047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0" y="1869042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0" y="4929382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0" y="4929382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87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8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51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9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51"/>
            <a:ext cx="4312026" cy="162581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93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99" y="2443206"/>
            <a:ext cx="6300699" cy="63007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99" y="2443206"/>
            <a:ext cx="6300699" cy="63007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5" y="3256226"/>
            <a:ext cx="5487706" cy="54877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2" y="4069220"/>
            <a:ext cx="4674712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91" y="4882214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86" y="5695175"/>
            <a:ext cx="3048725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2" y="6508169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64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511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519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810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720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602"/>
            <a:ext cx="2258860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1" y="2836631"/>
            <a:ext cx="261754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86" y="3691727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84" y="4501817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44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113" y="6167001"/>
            <a:ext cx="266981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46" y="6977091"/>
            <a:ext cx="2925324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80" y="3017884"/>
            <a:ext cx="4860540" cy="89890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80" y="2476624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80" y="4683070"/>
            <a:ext cx="4860540" cy="89890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80" y="414181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80" y="6348253"/>
            <a:ext cx="4860540" cy="89890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80" y="5806993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304" y="3885445"/>
            <a:ext cx="4860540" cy="89890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304" y="3344185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304" y="5550629"/>
            <a:ext cx="4860540" cy="89890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304" y="5009369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304" y="7215814"/>
            <a:ext cx="4860540" cy="89890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304" y="6674554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618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80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75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2" y="958035"/>
            <a:ext cx="1678628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20" y="1476856"/>
            <a:ext cx="1446564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5" y="1090062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314" y="6448646"/>
            <a:ext cx="16831869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316" y="8626017"/>
            <a:ext cx="16831869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622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50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69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20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50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69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46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50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69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8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50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69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317"/>
            <a:ext cx="3600400" cy="77320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50" y="7933811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69" y="7933811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93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93" y="7167137"/>
            <a:ext cx="13298280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533" y="7798796"/>
            <a:ext cx="7762452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533" y="7167137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701" y="7790558"/>
            <a:ext cx="7762452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701" y="7158894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701" y="6540282"/>
            <a:ext cx="7762452" cy="206861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701" y="5908619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701" y="3209938"/>
            <a:ext cx="7762452" cy="206861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701" y="2578217"/>
            <a:ext cx="7762452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83"/>
            <a:ext cx="16741859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7" y="2758236"/>
            <a:ext cx="16741859" cy="1664619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6" y="4288438"/>
            <a:ext cx="16057784" cy="900101"/>
          </a:xfrm>
        </p:spPr>
        <p:txBody>
          <a:bodyPr anchor="t">
            <a:noAutofit/>
          </a:bodyPr>
          <a:lstStyle>
            <a:lvl1pPr algn="ctr">
              <a:defRPr sz="39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6" y="6133643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9" y="5638556"/>
            <a:ext cx="130401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7" y="2173204"/>
            <a:ext cx="5809080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8" y="236412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0" y="1768159"/>
            <a:ext cx="10351150" cy="1191125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94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43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7" y="2173204"/>
            <a:ext cx="5809080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8" y="236412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0" y="1543133"/>
            <a:ext cx="10351150" cy="1169564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6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5" y="3472710"/>
            <a:ext cx="954106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5" y="2893257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5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5" y="5182883"/>
            <a:ext cx="954106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5" y="4603472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7" y="9251918"/>
            <a:ext cx="405045" cy="1035116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7" y="1271056"/>
            <a:ext cx="5809080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8" y="1461972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0" y="901254"/>
            <a:ext cx="10351150" cy="1814061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6" y="2387213"/>
            <a:ext cx="10345354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5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7" y="5714585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46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44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44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220" y="3996515"/>
            <a:ext cx="1726536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6" y="4003630"/>
            <a:ext cx="1726536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6" y="3998045"/>
            <a:ext cx="1726536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90" y="8711137"/>
            <a:ext cx="836737" cy="8367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89" y="8622238"/>
            <a:ext cx="3169455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61" y="8711137"/>
            <a:ext cx="836737" cy="8367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60" y="8634938"/>
            <a:ext cx="3169455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60" y="8711137"/>
            <a:ext cx="836737" cy="8367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59" y="8622238"/>
            <a:ext cx="3169455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330" y="5593551"/>
            <a:ext cx="16606845" cy="1011105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9" y="7573772"/>
            <a:ext cx="13040198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91" y="778024"/>
            <a:ext cx="4631884" cy="4632287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3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2"/>
            <a:ext cx="4227685" cy="4228052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626" y="6493656"/>
            <a:ext cx="13097249" cy="77320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9" y="7393751"/>
            <a:ext cx="130401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3" y="3343333"/>
            <a:ext cx="7470830" cy="3555395"/>
          </a:xfrm>
          <a:prstGeom prst="rect">
            <a:avLst/>
          </a:prstGeom>
        </p:spPr>
        <p:txBody>
          <a:bodyPr lIns="91316" tIns="45651" rIns="91316" bIns="45651" anchor="ctr"/>
          <a:lstStyle>
            <a:lvl1pPr algn="r">
              <a:lnSpc>
                <a:spcPts val="8998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208" y="3163313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5" y="3320798"/>
            <a:ext cx="8505946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9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1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65"/>
            <a:ext cx="6572726" cy="6572726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317" y="2788138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72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59" y="3838367"/>
            <a:ext cx="6480720" cy="2655296"/>
          </a:xfrm>
          <a:prstGeom prst="rect">
            <a:avLst/>
          </a:prstGeom>
        </p:spPr>
        <p:txBody>
          <a:bodyPr lIns="91316" tIns="45651" rIns="91316" bIns="45651"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217" y="1835921"/>
            <a:ext cx="12735697" cy="72168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3"/>
            <a:ext cx="1434756" cy="1434755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2" y="5638563"/>
            <a:ext cx="8682530" cy="1808780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2" y="7483793"/>
            <a:ext cx="8682530" cy="157517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90" y="6718708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515" y="6690274"/>
            <a:ext cx="2817106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908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7" y="4603474"/>
            <a:ext cx="2817106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3" y="2471668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9"/>
            <a:ext cx="2817106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7" y="5503968"/>
            <a:ext cx="5138396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84" y="3436991"/>
            <a:ext cx="5138396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408" y="1273103"/>
            <a:ext cx="5138396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75" y="6133642"/>
            <a:ext cx="6120679" cy="585065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95" y="4063414"/>
            <a:ext cx="6120679" cy="585065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119" y="1903172"/>
            <a:ext cx="6120679" cy="585065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5" y="7393751"/>
            <a:ext cx="968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65"/>
            <a:ext cx="6572726" cy="6572726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317" y="2788138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33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4" y="1453123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95" y="1858168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48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4" y="3388337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95" y="3793382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41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4" y="5323552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95" y="5728597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99"/>
            <a:ext cx="7470832" cy="1484882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4" y="7303489"/>
            <a:ext cx="0" cy="1710191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95" y="7708534"/>
            <a:ext cx="2070230" cy="90010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59" y="3838367"/>
            <a:ext cx="6480720" cy="2655296"/>
          </a:xfrm>
          <a:prstGeom prst="rect">
            <a:avLst/>
          </a:prstGeom>
        </p:spPr>
        <p:txBody>
          <a:bodyPr lIns="91316" tIns="45651" rIns="91316" bIns="45651"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43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318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54" y="320828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309" y="3163313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7" y="3658367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7" y="4648477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95" y="464844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48" y="4603472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70" y="5098526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39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7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6" y="6043602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411" y="6538688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7" y="7528798"/>
            <a:ext cx="1596469" cy="560003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2" y="752876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9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5" y="7483793"/>
            <a:ext cx="6885764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7" y="7978847"/>
            <a:ext cx="6885764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209" y="507987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209" y="1633144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56" y="0"/>
            <a:ext cx="2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3" y="280323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84" y="2353222"/>
            <a:ext cx="6930769" cy="630071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72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2" y="298329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3" y="5008517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440" y="4603472"/>
            <a:ext cx="6930769" cy="630071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63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89" y="5247028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3" y="7123753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84" y="6673702"/>
            <a:ext cx="6930769" cy="630071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20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2" y="730377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305" y="373003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305" y="1768155"/>
            <a:ext cx="7045907" cy="225025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909" y="8833943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2" y="8949514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909" y="508018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2" y="623590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909" y="508018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2" y="623590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56" y="0"/>
            <a:ext cx="2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3" y="280323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84" y="4558468"/>
            <a:ext cx="6930769" cy="630071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74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2" y="5188538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3" y="5008517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440" y="6700882"/>
            <a:ext cx="6930769" cy="630071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88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89" y="7330954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3" y="7123753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909" y="8833943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2" y="8949514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440" y="2366688"/>
            <a:ext cx="6930769" cy="630071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91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89" y="2996779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909" y="508018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2" y="623590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56" y="32"/>
            <a:ext cx="2" cy="9689006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3" y="280323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84" y="2353222"/>
            <a:ext cx="6930769" cy="630071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72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2" y="298329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3" y="5008517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440" y="4571953"/>
            <a:ext cx="6930769" cy="630071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59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89" y="5202023"/>
            <a:ext cx="5085565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3" y="7123753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84" y="6673702"/>
            <a:ext cx="6930769" cy="630071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208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2" y="7303774"/>
            <a:ext cx="5120524" cy="13951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909" y="8833943"/>
            <a:ext cx="855096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2" y="8949514"/>
            <a:ext cx="1170130" cy="623951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3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65"/>
            <a:ext cx="6572726" cy="6572726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317" y="2788138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5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59" y="2353223"/>
            <a:ext cx="6480720" cy="2655296"/>
          </a:xfrm>
          <a:prstGeom prst="rect">
            <a:avLst/>
          </a:prstGeom>
        </p:spPr>
        <p:txBody>
          <a:bodyPr lIns="91316" tIns="45651" rIns="91316" bIns="45651"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5" y="4963500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92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0" y="1835665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12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0" y="8001349"/>
            <a:ext cx="360041" cy="36004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44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90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8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55" y="4513436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55" y="1183080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55" y="2848248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55" y="7843832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55" y="6178648"/>
            <a:ext cx="1260141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105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312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70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60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45"/>
            <a:ext cx="616115" cy="61611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9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404" y="1785598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704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404" y="3450784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55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404" y="5115133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94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404" y="6792674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89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404" y="8437568"/>
            <a:ext cx="7020781" cy="5850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3" y="5166788"/>
            <a:ext cx="5734264" cy="168693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91"/>
            <a:ext cx="807522" cy="2889716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51"/>
            <a:ext cx="735604" cy="2693453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69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405" y="5193540"/>
            <a:ext cx="874064" cy="512227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66"/>
            <a:ext cx="6968743" cy="1093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700" y="6155134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5" y="6322237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76" y="3685492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6" y="3608306"/>
            <a:ext cx="827902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11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74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7" y="7110344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7" y="6569084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42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68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11"/>
            <a:ext cx="4312026" cy="16258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74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3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236" y="2791177"/>
            <a:ext cx="80123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612" y="578037"/>
            <a:ext cx="6030671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80" y="9591400"/>
            <a:ext cx="7776863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73" y="959140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116" y="2668224"/>
            <a:ext cx="5482938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70" y="1093074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721" y="3210525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712" y="4785702"/>
            <a:ext cx="5482938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86" y="5328014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5" y="6903177"/>
            <a:ext cx="5482938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99" y="7445478"/>
            <a:ext cx="8487929" cy="1575176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70" y="1093074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721" y="3210525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86" y="5328014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5" y="7445478"/>
            <a:ext cx="2025226" cy="1575176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44" y="1269411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91" y="3383823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56" y="5501301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48" y="7618776"/>
            <a:ext cx="885285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0" y="1002472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1" y="1723154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3" y="3119947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4" y="3840629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4" y="523741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5" y="5958084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0" y="735489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1" y="8075581"/>
            <a:ext cx="5972972" cy="945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2"/>
            <a:ext cx="6088232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113" y="7798828"/>
            <a:ext cx="7658041" cy="157517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43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59" y="2488918"/>
            <a:ext cx="16852859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8" y="3856147"/>
            <a:ext cx="17087637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8" y="5219037"/>
            <a:ext cx="17087637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59" y="5458660"/>
            <a:ext cx="16852859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3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83" y="2566179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83" y="3935293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83" y="5298201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83" y="6661636"/>
            <a:ext cx="5972972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49" y="2488919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49" y="5784038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237" y="7631705"/>
            <a:ext cx="92594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815" y="8548322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600" y="3905464"/>
            <a:ext cx="2869913" cy="100633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82"/>
            <a:ext cx="2402012" cy="842265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0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7" y="824547"/>
            <a:ext cx="1474394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6013" y="6128848"/>
            <a:ext cx="3248069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3" y="4514532"/>
            <a:ext cx="1978400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7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3" y="2404923"/>
            <a:ext cx="1980219" cy="1980218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74"/>
            <a:ext cx="1883036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206" y="6669886"/>
            <a:ext cx="2766089" cy="2766090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229"/>
            <a:ext cx="2385072" cy="2385071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2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513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629" y="4649972"/>
            <a:ext cx="253214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65" y="7035236"/>
            <a:ext cx="47255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0" y="32799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2" y="1048052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612" y="5418567"/>
            <a:ext cx="6030671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2" y="7676466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9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51"/>
            <a:ext cx="6120681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418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72"/>
            <a:ext cx="6120681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84"/>
            <a:ext cx="6120681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63"/>
            <a:ext cx="6120681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6" y="1183061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199" y="2978516"/>
            <a:ext cx="833044" cy="83304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16"/>
            <a:ext cx="1009788" cy="100979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54" y="743878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4971" y="1003072"/>
            <a:ext cx="18594256" cy="7661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539" y="1825649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73" y="418009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303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924" y="3253324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828" y="470595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316" y="6088639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1" y="2173178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4" y="3613338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502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3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612" y="5418567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6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89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8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09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7"/>
            <a:ext cx="401178" cy="401177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7" y="951963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59" y="2375859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10" y="3816021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601" y="5301186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3023" y="6696342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98" y="823052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323" y="2254236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62" y="3698792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612" y="513455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841" y="6517232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52" y="4810218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2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65" y="786032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15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50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49" y="7631705"/>
            <a:ext cx="111567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9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6" y="4664897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3040" y="6535716"/>
            <a:ext cx="10081119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3040" y="7761288"/>
            <a:ext cx="10081119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80" y="872460"/>
            <a:ext cx="9254339" cy="13951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88" y="2852701"/>
            <a:ext cx="9254339" cy="13951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516" y="4877926"/>
            <a:ext cx="9254339" cy="13951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503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70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832" y="1318077"/>
            <a:ext cx="10081119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9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9" y="2693972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9" y="5266997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9" y="4687598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9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9" y="6724326"/>
            <a:ext cx="9541060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3" y="2890055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3" y="4883684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3" y="6920403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503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70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832" y="5413530"/>
            <a:ext cx="10081119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80"/>
            <a:ext cx="10891211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137" y="6268657"/>
            <a:ext cx="8685964" cy="1710191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1" y="6268626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90" y="2083192"/>
            <a:ext cx="6660740" cy="1710191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9" y="2083161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8" y="4175926"/>
            <a:ext cx="7650850" cy="1710191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9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7039" y="4773425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503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86" y="1976470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1" y="4929970"/>
            <a:ext cx="6480722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7" y="2263191"/>
            <a:ext cx="4583730" cy="1377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90" y="4342456"/>
            <a:ext cx="5239691" cy="1377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87"/>
            <a:ext cx="5869763" cy="1377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60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8" y="1466988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3" y="3368913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70" y="3513243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340" y="5461645"/>
            <a:ext cx="848876" cy="848874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627" y="5605977"/>
            <a:ext cx="412643" cy="584636"/>
          </a:xfrm>
          <a:prstGeom prst="rect">
            <a:avLst/>
          </a:prstGeom>
          <a:noFill/>
        </p:spPr>
        <p:txBody>
          <a:bodyPr wrap="none" lIns="91316" tIns="45651" rIns="91316" bIns="45651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4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315" y="2478057"/>
            <a:ext cx="3335852" cy="59563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89" y="5413530"/>
            <a:ext cx="8595956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89" y="6763680"/>
            <a:ext cx="8595956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2" y="1700618"/>
            <a:ext cx="10396156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1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2" y="4986014"/>
            <a:ext cx="10396156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2" y="868058"/>
            <a:ext cx="5715636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5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5" y="4501496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71" y="1646034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103"/>
            <a:ext cx="8730970" cy="19881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5" y="3719438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2" y="4102781"/>
            <a:ext cx="8190909" cy="189584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2" y="3523332"/>
            <a:ext cx="8190909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5" y="6361326"/>
            <a:ext cx="479694" cy="359474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2" y="6744678"/>
            <a:ext cx="8190909" cy="189584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2" y="6165268"/>
            <a:ext cx="8190909" cy="7732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2" y="868058"/>
            <a:ext cx="5715636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5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5" y="4501496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71" y="1646034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0" y="5413530"/>
            <a:ext cx="8505946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322" y="6763680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56" y="1993183"/>
            <a:ext cx="6840760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94"/>
            <a:ext cx="7911617" cy="6409097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9" y="1970492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8"/>
            <a:ext cx="2044963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70" y="4658444"/>
            <a:ext cx="1709738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3" y="4905043"/>
            <a:ext cx="6840758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33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7" y="463011"/>
            <a:ext cx="7911617" cy="640909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75" y="1425394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45"/>
            <a:ext cx="2044963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40" y="3236669"/>
            <a:ext cx="1709738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2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49" y="1948177"/>
            <a:ext cx="3285365" cy="441049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73" y="6980808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77"/>
            <a:ext cx="15256696" cy="1170131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2" y="3883362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6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6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6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9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5" y="4032115"/>
            <a:ext cx="9451050" cy="110657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6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2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139" y="1993183"/>
            <a:ext cx="8399077" cy="279031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6" y="4905043"/>
            <a:ext cx="8399075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74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4" y="4706632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3" y="43574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4" y="4706975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8" y="43574"/>
            <a:ext cx="3600000" cy="4615544"/>
          </a:xfrm>
        </p:spPr>
        <p:txBody>
          <a:bodyPr/>
          <a:lstStyle>
            <a:lvl1pPr marL="0" marR="0" indent="0" algn="l" defTabSz="16304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4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3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4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8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6" y="49776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638" y="3650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7" y="49776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52" y="49776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8" y="365071"/>
            <a:ext cx="942316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90" y="603898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2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64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938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6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5" y="603898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69" y="6535743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7" y="603898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9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601" y="6535744"/>
            <a:ext cx="3182562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94"/>
            <a:ext cx="527050" cy="52705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94"/>
            <a:ext cx="527050" cy="527051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3" y="4443794"/>
            <a:ext cx="527050" cy="527051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9" y="4378447"/>
            <a:ext cx="527050" cy="527051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59" y="4436462"/>
            <a:ext cx="527050" cy="527051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2" y="2737561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6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7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6" y="6031146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6" y="2872464"/>
            <a:ext cx="2025224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3009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43" y="3405438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56" y="1882353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8" y="3405438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8" y="6548703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528" y="6548703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56" y="8078871"/>
            <a:ext cx="1800202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3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43" y="1249768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9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42" y="2712112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7" y="3051923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42" y="5870795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7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44" y="2712112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1" y="3051923"/>
            <a:ext cx="5032043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44" y="5870795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1" y="6210605"/>
            <a:ext cx="5032043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45" y="7426366"/>
            <a:ext cx="2320589" cy="2320589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499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2" y="1702394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4" y="3203597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4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1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20014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78"/>
            <a:ext cx="6769101" cy="198313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2" y="2372534"/>
            <a:ext cx="74635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1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4" y="32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1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4" y="3284438"/>
            <a:ext cx="4571999" cy="32992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7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8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1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1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4" y="5998773"/>
            <a:ext cx="4571999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91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7" y="7853177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4" y="7975624"/>
            <a:ext cx="14102428" cy="153911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24"/>
            <a:ext cx="18351499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16" tIns="45651" rIns="91316" bIns="45651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79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9" y="5742033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64" y="5981970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821" y="6279183"/>
            <a:ext cx="2846563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80" y="2692770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7" y="3543984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7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9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2" y="757556"/>
            <a:ext cx="3420379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223" y="810144"/>
            <a:ext cx="2758167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79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6" y="1665237"/>
            <a:ext cx="2731411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79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8" y="5523165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2" y="5830920"/>
            <a:ext cx="3420379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6" y="6102738"/>
            <a:ext cx="2731411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4" y="403679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9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1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130" y="533541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53" y="5179171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7" y="1144707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53" y="1384670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7" y="559576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52" y="5835693"/>
            <a:ext cx="446291" cy="446291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638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7" y="8335065"/>
            <a:ext cx="11620500" cy="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7" y="8432833"/>
            <a:ext cx="11632274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3.xml"/><Relationship Id="rId49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44.xml"/><Relationship Id="rId50" Type="http://schemas.openxmlformats.org/officeDocument/2006/relationships/theme" Target="../theme/theme2.xml"/><Relationship Id="rId51" Type="http://schemas.openxmlformats.org/officeDocument/2006/relationships/image" Target="NUL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47.xml"/><Relationship Id="rId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3.xml"/><Relationship Id="rId39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56.xml"/><Relationship Id="rId42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58.xml"/><Relationship Id="rId44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2.xml"/><Relationship Id="rId49" Type="http://schemas.openxmlformats.org/officeDocument/2006/relationships/theme" Target="../theme/theme3.xml"/><Relationship Id="rId20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93.xml"/><Relationship Id="rId50" Type="http://schemas.openxmlformats.org/officeDocument/2006/relationships/image" Target="NULL"/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96.xml"/><Relationship Id="rId9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05.xml"/><Relationship Id="rId42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07.xml"/><Relationship Id="rId44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0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33.xml"/><Relationship Id="rId22" Type="http://schemas.openxmlformats.org/officeDocument/2006/relationships/slideLayout" Target="../slideLayouts/slideLayout134.xml"/><Relationship Id="rId23" Type="http://schemas.openxmlformats.org/officeDocument/2006/relationships/theme" Target="../theme/theme4.xml"/><Relationship Id="rId24" Type="http://schemas.openxmlformats.org/officeDocument/2006/relationships/image" Target="../media/image2.png"/><Relationship Id="rId25" Type="http://schemas.microsoft.com/office/2007/relationships/hdphoto" Target="../media/hdphoto1.wdp"/><Relationship Id="rId26" Type="http://schemas.openxmlformats.org/officeDocument/2006/relationships/image" Target="../media/image3.png"/><Relationship Id="rId10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1" y="2400300"/>
            <a:ext cx="16457614" cy="6789738"/>
          </a:xfrm>
          <a:prstGeom prst="rect">
            <a:avLst/>
          </a:prstGeom>
        </p:spPr>
        <p:txBody>
          <a:bodyPr vert="horz" lIns="91316" tIns="45651" rIns="91316" bIns="45651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04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0453" rtl="0" eaLnBrk="1" latinLnBrk="0" hangingPunct="1">
        <a:spcBef>
          <a:spcPct val="20000"/>
        </a:spcBef>
        <a:buFont typeface="Arial" panose="020B0604020202020204" pitchFamily="34" charset="0"/>
        <a:buNone/>
        <a:defRPr sz="23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4758" indent="-50952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8073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329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68526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8374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9898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1421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2943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5235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045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674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909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6146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1367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0658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1818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7" y="192983"/>
            <a:ext cx="16741859" cy="1125125"/>
          </a:xfrm>
          <a:prstGeom prst="rect">
            <a:avLst/>
          </a:prstGeom>
        </p:spPr>
        <p:txBody>
          <a:bodyPr vert="horz" lIns="163040" tIns="81520" rIns="163040" bIns="81520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9"/>
            <a:ext cx="16457772" cy="7358114"/>
          </a:xfrm>
          <a:prstGeom prst="rect">
            <a:avLst/>
          </a:prstGeom>
        </p:spPr>
        <p:txBody>
          <a:bodyPr vert="horz" lIns="163040" tIns="81520" rIns="163040" bIns="81520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80" y="9591400"/>
            <a:ext cx="7776863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73" y="9591400"/>
            <a:ext cx="907291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8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2" y="9509018"/>
            <a:ext cx="0" cy="77801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04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04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4758" indent="-50952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8073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85329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668526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374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9898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1421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2943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5235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045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674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909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6146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1367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0658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1818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9"/>
            <a:ext cx="16457772" cy="7358114"/>
          </a:xfrm>
          <a:prstGeom prst="rect">
            <a:avLst/>
          </a:prstGeom>
        </p:spPr>
        <p:txBody>
          <a:bodyPr vert="horz" lIns="163040" tIns="81520" rIns="163040" bIns="81520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80" y="9591400"/>
            <a:ext cx="7776863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73" y="9591400"/>
            <a:ext cx="907291" cy="547688"/>
          </a:xfrm>
          <a:prstGeom prst="rect">
            <a:avLst/>
          </a:prstGeom>
        </p:spPr>
        <p:txBody>
          <a:bodyPr vert="horz" lIns="163040" tIns="81520" rIns="163040" bIns="81520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2" y="9509018"/>
            <a:ext cx="0" cy="77801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0453" rtl="0" eaLnBrk="1" latinLnBrk="0" hangingPunct="1">
        <a:spcBef>
          <a:spcPct val="0"/>
        </a:spcBef>
        <a:buNone/>
        <a:defRPr sz="61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04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4758" indent="-50952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8073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85329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668526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448374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9898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14212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29435" indent="-407635" algn="l" defTabSz="1630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5235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045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5674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0909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6146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1367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06583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21818" algn="l" defTabSz="16304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633" y="726948"/>
            <a:ext cx="15086291" cy="241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633" y="3182112"/>
            <a:ext cx="15086291" cy="607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5599" y="9409177"/>
            <a:ext cx="490990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2063" y="9409177"/>
            <a:ext cx="949064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7101104" y="9344522"/>
            <a:ext cx="685740" cy="685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50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65220" y="9409177"/>
            <a:ext cx="96003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12"/>
          <p:cNvCxnSpPr/>
          <p:nvPr userDrawn="1"/>
        </p:nvCxnSpPr>
        <p:spPr>
          <a:xfrm flipV="1">
            <a:off x="17289112" y="9509018"/>
            <a:ext cx="0" cy="778016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直角三角形 10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 rot="10800000">
            <a:off x="14212441" y="-1371"/>
            <a:ext cx="4095455" cy="194951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16" tIns="45651" rIns="91316" bIns="456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  <p:sldLayoutId id="2147484343" r:id="rId14"/>
    <p:sldLayoutId id="2147483868" r:id="rId15"/>
    <p:sldLayoutId id="2147483869" r:id="rId16"/>
    <p:sldLayoutId id="2147483870" r:id="rId17"/>
    <p:sldLayoutId id="2147484212" r:id="rId18"/>
    <p:sldLayoutId id="2147484229" r:id="rId19"/>
    <p:sldLayoutId id="2147484230" r:id="rId20"/>
    <p:sldLayoutId id="2147484231" r:id="rId21"/>
    <p:sldLayoutId id="2147484232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  <p:hf hd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8099" kern="1200" cap="all" baseline="0">
          <a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02" indent="-274302" algn="l" defTabSz="1371509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07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659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12" indent="-274302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4981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29978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49750" indent="-342877" algn="l" defTabSz="1371509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3.png"/><Relationship Id="rId3" Type="http://schemas.openxmlformats.org/officeDocument/2006/relationships/hyperlink" Target="https://blog.acolyer.org/2016/04/21/the-amazing-power-of-word-vector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hyperlink" Target="https://blog.acolyer.org/2016/04/21/the-amazing-power-of-word-vectors/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2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colyer.org/2016/04/21/the-amazing-power-of-word-vectors/" TargetMode="External"/><Relationship Id="rId4" Type="http://schemas.openxmlformats.org/officeDocument/2006/relationships/hyperlink" Target="https://medium.com/pyladies-taiwan/%E8%87%AA%E7%84%B6%E8%AA%9E%E8%A8%80%E8%99%95%E7%90%86%E5%85%A5%E9%96%80-word2vec%E5%B0%8F%E5%AF%A6%E4%BD%9C-f8832d9677c8" TargetMode="External"/><Relationship Id="rId5" Type="http://schemas.openxmlformats.org/officeDocument/2006/relationships/hyperlink" Target="https://medium.com/pyladies-taiwan/nltk-%E5%88%9D%E5%AD%B8%E6%8C%87%E5%8D%97-%E4%BA%8C-%E7%94%B1%E5%A4%96%E8%80%8C%E5%85%A7-%E5%BE%9E%E8%AA%9E%E6%96%99%E5%BA%AB%E5%88%B0%E5%AD%97%E8%A9%9E%E6%8B%86%E8%A7%A3-%E4%B8%8A%E6%89%8B%E7%AF%87-e9c632d2b16a" TargetMode="External"/><Relationship Id="rId6" Type="http://schemas.openxmlformats.org/officeDocument/2006/relationships/hyperlink" Target="https://medium.com/jameslearningnote/%E8%B3%87%E6%96%99%E5%88%86%E6%9E%90-%E6%A9%9F%E5%99%A8%E5%AD%B8%E7%BF%92-%E7%AC%AC3-4%E8%AC%9B-%E6%94%AF%E6%8F%B4%E5%90%91%E9%87%8F%E6%A9%9F-support-vector-machine-%E4%BB%8B%E7%B4%B9-9c6c6925856b" TargetMode="External"/><Relationship Id="rId1" Type="http://schemas.openxmlformats.org/officeDocument/2006/relationships/slideLayout" Target="../slideLayouts/slideLayout126.xml"/><Relationship Id="rId2" Type="http://schemas.openxmlformats.org/officeDocument/2006/relationships/hyperlink" Target="https://www.kaggle.com/jerrykuo7727/word2vec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6346901" y="9193950"/>
            <a:ext cx="4860543" cy="630071"/>
          </a:xfrm>
        </p:spPr>
        <p:txBody>
          <a:bodyPr numCol="1"/>
          <a:lstStyle/>
          <a:p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林煜翰</a:t>
            </a:r>
            <a:r>
              <a:rPr kumimoji="1" lang="en-US" altLang="zh-TW" sz="2400" dirty="0">
                <a:latin typeface="BiauKai"/>
                <a:ea typeface="BiauKai"/>
                <a:cs typeface="BiauKai"/>
              </a:rPr>
              <a:t> 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應數三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105701037</a:t>
            </a:r>
            <a:endParaRPr kumimoji="1" lang="ja-JP" altLang="en-US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6061871" y="8091327"/>
            <a:ext cx="5430601" cy="495056"/>
          </a:xfrm>
        </p:spPr>
        <p:txBody>
          <a:bodyPr/>
          <a:lstStyle/>
          <a:p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廖</a:t>
            </a:r>
            <a:r>
              <a:rPr kumimoji="1" lang="zh-TW" altLang="en-US" sz="2400" dirty="0">
                <a:latin typeface="BiauKai"/>
                <a:ea typeface="BiauKai"/>
                <a:cs typeface="BiauKai"/>
              </a:rPr>
              <a:t>禾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豪 資科</a:t>
            </a:r>
            <a:r>
              <a:rPr kumimoji="1" lang="zh-TW" altLang="en-US" sz="2400" dirty="0">
                <a:latin typeface="BiauKai"/>
                <a:ea typeface="BiauKai"/>
                <a:cs typeface="BiauKai"/>
              </a:rPr>
              <a:t>二</a:t>
            </a:r>
            <a:r>
              <a:rPr kumimoji="1" lang="en-US" altLang="zh-TW" sz="2400" dirty="0">
                <a:latin typeface="BiauKai"/>
                <a:ea typeface="BiauKai"/>
                <a:cs typeface="BiauKai"/>
              </a:rPr>
              <a:t> 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106703045</a:t>
            </a:r>
            <a:endParaRPr kumimoji="1" lang="en-US" altLang="zh-TW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9"/>
          </p:nvPr>
        </p:nvSpPr>
        <p:spPr>
          <a:xfrm>
            <a:off x="6534421" y="6898695"/>
            <a:ext cx="4485499" cy="49505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黃郁軒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資科二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106703049</a:t>
            </a:r>
            <a:endParaRPr kumimoji="1" lang="ja-JP" altLang="en-US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1"/>
          </p:nvPr>
        </p:nvSpPr>
        <p:spPr>
          <a:xfrm>
            <a:off x="6256890" y="5698913"/>
            <a:ext cx="5040559" cy="495056"/>
          </a:xfrm>
        </p:spPr>
        <p:txBody>
          <a:bodyPr/>
          <a:lstStyle/>
          <a:p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賴彥儒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應數</a:t>
            </a:r>
            <a:r>
              <a:rPr kumimoji="1" lang="zh-TW" altLang="en-US" sz="2400" dirty="0" smtClean="0">
                <a:latin typeface="BiauKai"/>
                <a:ea typeface="BiauKai"/>
                <a:cs typeface="BiauKai"/>
              </a:rPr>
              <a:t>三</a:t>
            </a:r>
            <a:r>
              <a:rPr kumimoji="1" lang="en-US" altLang="zh-TW" sz="2400" dirty="0" smtClean="0">
                <a:latin typeface="BiauKai"/>
                <a:ea typeface="BiauKai"/>
                <a:cs typeface="BiauKai"/>
              </a:rPr>
              <a:t> 105701027</a:t>
            </a:r>
            <a:endParaRPr kumimoji="1" lang="ja-JP" altLang="en-US" sz="2400" dirty="0">
              <a:latin typeface="BiauKai"/>
              <a:ea typeface="BiauKai"/>
              <a:cs typeface="BiauKai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1900409" y="3073270"/>
            <a:ext cx="13753528" cy="11897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TW" sz="9600"/>
              <a:t>Final Project Presentation</a:t>
            </a:r>
            <a:endParaRPr kumimoji="1" lang="ja-JP" altLang="en-US" sz="9600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06">
        <p:fade/>
      </p:transition>
    </mc:Choice>
    <mc:Fallback xmlns="">
      <p:transition spd="med" advTm="850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/>
              <a:t>Digitalize the sentences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8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638013" y="1329492"/>
            <a:ext cx="17146905" cy="8060368"/>
          </a:xfrm>
        </p:spPr>
        <p:txBody>
          <a:bodyPr/>
          <a:lstStyle/>
          <a:p>
            <a:r>
              <a:rPr lang="en-US" altLang="zh-TW" sz="4000" dirty="0" smtClean="0">
                <a:latin typeface="+mn-ea"/>
              </a:rPr>
              <a:t>TF-IDF (</a:t>
            </a:r>
            <a:r>
              <a:rPr lang="pl-PL" altLang="zh-TW" sz="4000" dirty="0">
                <a:latin typeface="+mn-ea"/>
              </a:rPr>
              <a:t> Term </a:t>
            </a:r>
            <a:r>
              <a:rPr lang="pl-PL" altLang="zh-TW" sz="4000" dirty="0" err="1">
                <a:latin typeface="+mn-ea"/>
              </a:rPr>
              <a:t>Frequency</a:t>
            </a:r>
            <a:r>
              <a:rPr lang="pl-PL" altLang="zh-TW" sz="4000" dirty="0">
                <a:latin typeface="+mn-ea"/>
              </a:rPr>
              <a:t>–</a:t>
            </a:r>
            <a:r>
              <a:rPr lang="pl-PL" altLang="zh-TW" sz="4000" dirty="0" err="1">
                <a:latin typeface="+mn-ea"/>
              </a:rPr>
              <a:t>Inverse</a:t>
            </a:r>
            <a:r>
              <a:rPr lang="pl-PL" altLang="zh-TW" sz="4000" dirty="0">
                <a:latin typeface="+mn-ea"/>
              </a:rPr>
              <a:t> </a:t>
            </a:r>
            <a:r>
              <a:rPr lang="pl-PL" altLang="zh-TW" sz="4000" dirty="0" err="1">
                <a:latin typeface="+mn-ea"/>
              </a:rPr>
              <a:t>Document</a:t>
            </a:r>
            <a:r>
              <a:rPr lang="pl-PL" altLang="zh-TW" sz="4000" dirty="0">
                <a:latin typeface="+mn-ea"/>
              </a:rPr>
              <a:t> </a:t>
            </a:r>
            <a:r>
              <a:rPr lang="pl-PL" altLang="zh-TW" sz="4000" dirty="0" err="1" smtClean="0">
                <a:latin typeface="+mn-ea"/>
              </a:rPr>
              <a:t>Frequency</a:t>
            </a:r>
            <a:r>
              <a:rPr lang="pl-PL" altLang="zh-TW" sz="40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)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47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TF ( </a:t>
            </a:r>
            <a:r>
              <a:rPr lang="pl-PL" altLang="zh-TW" sz="4000" dirty="0" smtClean="0">
                <a:latin typeface="+mn-ea"/>
              </a:rPr>
              <a:t>Term </a:t>
            </a:r>
            <a:r>
              <a:rPr lang="pl-PL" altLang="zh-TW" sz="4000" dirty="0" err="1" smtClean="0">
                <a:latin typeface="+mn-ea"/>
              </a:rPr>
              <a:t>Frequency</a:t>
            </a:r>
            <a:r>
              <a:rPr lang="pl-PL" altLang="zh-TW" sz="4000" dirty="0" smtClean="0">
                <a:latin typeface="+mn-ea"/>
              </a:rPr>
              <a:t> </a:t>
            </a:r>
            <a:r>
              <a:rPr lang="en-US" altLang="zh-TW" sz="4000" dirty="0" smtClean="0">
                <a:latin typeface="+mn-ea"/>
              </a:rPr>
              <a:t>)</a:t>
            </a:r>
            <a:r>
              <a:rPr lang="zh-TW" altLang="en-US" sz="4000" dirty="0" smtClean="0">
                <a:latin typeface="+mn-ea"/>
              </a:rPr>
              <a:t>：</a:t>
            </a:r>
            <a:r>
              <a:rPr lang="en-US" altLang="zh-TW" sz="4000" dirty="0" smtClean="0">
                <a:latin typeface="+mn-ea"/>
              </a:rPr>
              <a:t>The frequency of a term occurring in a text file</a:t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			</a:t>
            </a:r>
            <a:r>
              <a:rPr lang="en-US" altLang="zh-TW" sz="4000" dirty="0" err="1" smtClean="0">
                <a:solidFill>
                  <a:srgbClr val="FF0000"/>
                </a:solidFill>
                <a:latin typeface="+mn-ea"/>
              </a:rPr>
              <a:t>tf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TW" sz="4000" dirty="0" err="1" smtClean="0">
                <a:solidFill>
                  <a:srgbClr val="FF0000"/>
                </a:solidFill>
                <a:latin typeface="+mn-ea"/>
              </a:rPr>
              <a:t>w,d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) = count(w, d) /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size(d)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4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zh-TW" sz="4000" dirty="0" smtClean="0">
                <a:latin typeface="+mn-ea"/>
              </a:rPr>
              <a:t>where w is a term and d is a text file</a:t>
            </a:r>
            <a:br>
              <a:rPr lang="en-US" altLang="zh-TW" sz="4000" dirty="0" smtClean="0">
                <a:latin typeface="+mn-ea"/>
              </a:rPr>
            </a:b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4000" dirty="0" smtClean="0">
                <a:latin typeface="+mn-ea"/>
              </a:rPr>
              <a:t> IDF ( Inverse </a:t>
            </a:r>
            <a:r>
              <a:rPr lang="en-US" altLang="zh-TW" sz="4000" dirty="0">
                <a:latin typeface="+mn-ea"/>
              </a:rPr>
              <a:t>Document Frequency</a:t>
            </a:r>
            <a:r>
              <a:rPr lang="en-US" altLang="zh-TW" sz="4000" dirty="0" smtClean="0">
                <a:latin typeface="+mn-ea"/>
              </a:rPr>
              <a:t> )</a:t>
            </a:r>
            <a:r>
              <a:rPr lang="zh-TW" altLang="en-US" sz="4000" dirty="0" smtClean="0">
                <a:latin typeface="+mn-ea"/>
              </a:rPr>
              <a:t>：</a:t>
            </a:r>
            <a:r>
              <a:rPr lang="en-US" altLang="zh-TW" sz="4000" dirty="0" smtClean="0">
                <a:latin typeface="+mn-ea"/>
              </a:rPr>
              <a:t>The log of the frequency of a text file containing the term </a:t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			</a:t>
            </a:r>
            <a:r>
              <a:rPr lang="en-US" altLang="zh-TW" sz="4000" dirty="0" err="1" smtClean="0">
                <a:solidFill>
                  <a:srgbClr val="FF0000"/>
                </a:solidFill>
                <a:latin typeface="+mn-ea"/>
              </a:rPr>
              <a:t>idf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4000" dirty="0">
                <a:solidFill>
                  <a:srgbClr val="FF0000"/>
                </a:solidFill>
                <a:latin typeface="+mn-ea"/>
              </a:rPr>
              <a:t>= log(n / docs(w, D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)) </a:t>
            </a:r>
            <a:br>
              <a:rPr lang="en-US" altLang="zh-TW" sz="4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		</a:t>
            </a:r>
            <a:r>
              <a:rPr lang="en-US" altLang="zh-TW" sz="4000" dirty="0" smtClean="0">
                <a:latin typeface="+mn-ea"/>
              </a:rPr>
              <a:t>where n is the number of files and w is a term</a:t>
            </a:r>
            <a:br>
              <a:rPr lang="en-US" altLang="zh-TW" sz="4000" dirty="0" smtClean="0">
                <a:latin typeface="+mn-ea"/>
              </a:rPr>
            </a:b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4000" dirty="0" smtClean="0">
                <a:latin typeface="+mn-ea"/>
              </a:rPr>
              <a:t> </a:t>
            </a:r>
            <a:r>
              <a:rPr lang="mr-IN" altLang="zh-TW" sz="4000" dirty="0" err="1" smtClean="0">
                <a:solidFill>
                  <a:srgbClr val="FF0000"/>
                </a:solidFill>
                <a:latin typeface="+mn-ea"/>
              </a:rPr>
              <a:t>tf-idf</a:t>
            </a:r>
            <a:r>
              <a:rPr lang="mr-IN" altLang="zh-TW" sz="40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) =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sum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{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= 1..k |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tf-idf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],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) } 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zh-TW" sz="400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	     </a:t>
            </a:r>
            <a:r>
              <a:rPr lang="en-US" altLang="zh-TW" sz="40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en-US" altLang="zh-TW" sz="4000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mr-IN" altLang="zh-TW" sz="4000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sum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{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 = 1..k |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tf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],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d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) * 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idf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(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w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[</a:t>
            </a:r>
            <a:r>
              <a:rPr lang="mr-IN" altLang="zh-TW" sz="4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mr-IN" altLang="zh-TW" sz="4000" dirty="0">
                <a:solidFill>
                  <a:srgbClr val="FF0000"/>
                </a:solidFill>
                <a:latin typeface="+mn-ea"/>
              </a:rPr>
              <a:t>]) }</a:t>
            </a:r>
            <a:endParaRPr lang="en-US" altLang="zh-TW" sz="40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0353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/>
              <a:t>Digitalize the sentences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9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637261" y="1318108"/>
            <a:ext cx="17146905" cy="8060368"/>
          </a:xfrm>
        </p:spPr>
        <p:txBody>
          <a:bodyPr/>
          <a:lstStyle/>
          <a:p>
            <a:r>
              <a:rPr lang="en-US" altLang="zh-TW" sz="4800" b="1" dirty="0" err="1" smtClean="0">
                <a:latin typeface="+mn-ea"/>
              </a:rPr>
              <a:t>TfidfVectorizer</a:t>
            </a:r>
            <a:r>
              <a:rPr lang="en-US" altLang="zh-TW" sz="4800" b="1" dirty="0" smtClean="0">
                <a:latin typeface="+mn-ea"/>
              </a:rPr>
              <a:t> :</a:t>
            </a:r>
            <a:r>
              <a:rPr lang="en-US" altLang="zh-TW" sz="4800" b="1" dirty="0">
                <a:latin typeface="+mn-ea"/>
              </a:rPr>
              <a:t> </a:t>
            </a:r>
            <a:r>
              <a:rPr lang="en-US" altLang="zh-TW" sz="4800" b="1" dirty="0" smtClean="0">
                <a:latin typeface="+mn-ea"/>
              </a:rPr>
              <a:t>The combination of the previous two </a:t>
            </a:r>
            <a:br>
              <a:rPr lang="en-US" altLang="zh-TW" sz="4800" b="1" dirty="0" smtClean="0">
                <a:latin typeface="+mn-ea"/>
              </a:rPr>
            </a:br>
            <a:r>
              <a:rPr lang="en-US" altLang="zh-TW" sz="4800" b="1" dirty="0" smtClean="0">
                <a:latin typeface="+mn-ea"/>
              </a:rPr>
              <a:t/>
            </a:r>
            <a:br>
              <a:rPr lang="en-US" altLang="zh-TW" sz="4800" b="1" dirty="0" smtClean="0">
                <a:latin typeface="+mn-ea"/>
              </a:rPr>
            </a:br>
            <a:r>
              <a:rPr lang="en-US" altLang="zh-TW" sz="4800" dirty="0" smtClean="0">
                <a:solidFill>
                  <a:srgbClr val="7030A0"/>
                </a:solidFill>
                <a:latin typeface="+mn-ea"/>
              </a:rPr>
              <a:t>from</a:t>
            </a:r>
            <a:r>
              <a:rPr lang="en-US" altLang="zh-TW" sz="4800" dirty="0" smtClean="0">
                <a:latin typeface="+mn-ea"/>
              </a:rPr>
              <a:t> </a:t>
            </a:r>
            <a:r>
              <a:rPr lang="en-US" altLang="zh-TW" sz="4800" dirty="0" err="1">
                <a:latin typeface="+mn-ea"/>
              </a:rPr>
              <a:t>sklearn.feature_extraction.text</a:t>
            </a:r>
            <a:r>
              <a:rPr lang="en-US" altLang="zh-TW" sz="4800" dirty="0">
                <a:latin typeface="+mn-ea"/>
              </a:rPr>
              <a:t> </a:t>
            </a:r>
            <a:r>
              <a:rPr lang="en-US" altLang="zh-TW" sz="4800" dirty="0">
                <a:solidFill>
                  <a:srgbClr val="7030A0"/>
                </a:solidFill>
                <a:latin typeface="+mn-ea"/>
              </a:rPr>
              <a:t>import</a:t>
            </a:r>
            <a:r>
              <a:rPr lang="en-US" altLang="zh-TW" sz="4800" dirty="0">
                <a:latin typeface="+mn-ea"/>
              </a:rPr>
              <a:t> </a:t>
            </a:r>
            <a:r>
              <a:rPr lang="en-US" altLang="zh-TW" sz="4800" dirty="0" err="1" smtClean="0">
                <a:latin typeface="+mn-ea"/>
              </a:rPr>
              <a:t>TfidfVectorizer</a:t>
            </a:r>
            <a:r>
              <a:rPr lang="en-US" altLang="zh-TW" sz="4800" dirty="0">
                <a:latin typeface="+mn-ea"/>
              </a:rPr>
              <a:t/>
            </a:r>
            <a:br>
              <a:rPr lang="en-US" altLang="zh-TW" sz="4800" dirty="0">
                <a:latin typeface="+mn-ea"/>
              </a:rPr>
            </a:br>
            <a:r>
              <a:rPr lang="en-US" altLang="zh-TW" sz="4800" dirty="0" smtClean="0">
                <a:latin typeface="+mn-ea"/>
              </a:rPr>
              <a:t>tfidf2 </a:t>
            </a:r>
            <a:r>
              <a:rPr lang="en-US" altLang="zh-TW" sz="4800" dirty="0">
                <a:latin typeface="+mn-ea"/>
              </a:rPr>
              <a:t>= </a:t>
            </a:r>
            <a:r>
              <a:rPr lang="en-US" altLang="zh-TW" sz="4800" dirty="0" err="1">
                <a:latin typeface="+mn-ea"/>
              </a:rPr>
              <a:t>TfidfVectorizer</a:t>
            </a:r>
            <a:r>
              <a:rPr lang="en-US" altLang="zh-TW" sz="4800" dirty="0" smtClean="0">
                <a:latin typeface="+mn-ea"/>
              </a:rPr>
              <a:t>()</a:t>
            </a:r>
            <a:br>
              <a:rPr lang="en-US" altLang="zh-TW" sz="4800" dirty="0" smtClean="0">
                <a:latin typeface="+mn-ea"/>
              </a:rPr>
            </a:br>
            <a:r>
              <a:rPr lang="en-US" altLang="zh-TW" sz="4800" dirty="0" smtClean="0">
                <a:latin typeface="+mn-ea"/>
              </a:rPr>
              <a:t>re </a:t>
            </a:r>
            <a:r>
              <a:rPr lang="en-US" altLang="zh-TW" sz="4800" dirty="0">
                <a:latin typeface="+mn-ea"/>
              </a:rPr>
              <a:t>= </a:t>
            </a:r>
            <a:r>
              <a:rPr lang="en-US" altLang="zh-TW" sz="4800" dirty="0" smtClean="0">
                <a:latin typeface="+mn-ea"/>
              </a:rPr>
              <a:t>tfidf2.fit_transform(sentence)</a:t>
            </a:r>
            <a:endParaRPr lang="en-US" altLang="zh-TW" sz="4800" dirty="0">
              <a:latin typeface="+mn-ea"/>
            </a:endParaRPr>
          </a:p>
          <a:p>
            <a:endParaRPr lang="en-US" altLang="zh-TW" sz="47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05618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natural language processing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10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 err="1" smtClean="0">
                <a:latin typeface="+mn-ea"/>
                <a:cs typeface="BiauKai"/>
              </a:rPr>
              <a:t>Stopwords</a:t>
            </a:r>
            <a:r>
              <a:rPr lang="en-US" altLang="zh-TW" sz="4000" dirty="0">
                <a:latin typeface="+mn-ea"/>
                <a:cs typeface="BiauKai"/>
              </a:rPr>
              <a:t/>
            </a:r>
            <a:br>
              <a:rPr lang="en-US" altLang="zh-TW" sz="4000" dirty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- Filter out common words before processing</a:t>
            </a:r>
            <a:endParaRPr lang="en-US" altLang="zh-TW" sz="4000" dirty="0" smtClean="0">
              <a:latin typeface="+mn-ea"/>
              <a:cs typeface="BiauKai"/>
            </a:endParaRPr>
          </a:p>
          <a:p>
            <a:r>
              <a:rPr lang="en-US" altLang="zh-TW" sz="4000" dirty="0" err="1">
                <a:latin typeface="+mn-ea"/>
              </a:rPr>
              <a:t>Sent_tokenize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- Separate sentences in a text</a:t>
            </a:r>
          </a:p>
          <a:p>
            <a:r>
              <a:rPr lang="en-US" altLang="zh-TW" sz="4000" dirty="0" err="1" smtClean="0">
                <a:latin typeface="+mn-ea"/>
              </a:rPr>
              <a:t>Word_tokenize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>- </a:t>
            </a:r>
            <a:r>
              <a:rPr lang="en-US" altLang="zh-TW" sz="4000" dirty="0">
                <a:latin typeface="+mn-ea"/>
              </a:rPr>
              <a:t>Separate </a:t>
            </a:r>
            <a:r>
              <a:rPr lang="en-US" altLang="zh-TW" sz="4000" dirty="0" smtClean="0">
                <a:latin typeface="+mn-ea"/>
              </a:rPr>
              <a:t>words </a:t>
            </a:r>
            <a:r>
              <a:rPr lang="en-US" altLang="zh-TW" sz="4000" dirty="0">
                <a:latin typeface="+mn-ea"/>
              </a:rPr>
              <a:t>in a </a:t>
            </a:r>
            <a:r>
              <a:rPr lang="en-US" altLang="zh-TW" sz="4000" dirty="0" smtClean="0">
                <a:latin typeface="+mn-ea"/>
              </a:rPr>
              <a:t>sentence</a:t>
            </a:r>
            <a:endParaRPr lang="en-US" altLang="zh-TW" sz="4000" dirty="0">
              <a:latin typeface="+mn-ea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dirty="0" smtClean="0"/>
              <a:t>NLTK ( Natural </a:t>
            </a:r>
            <a:r>
              <a:rPr lang="en-US" altLang="zh-TW" sz="5400" dirty="0"/>
              <a:t>Language Tool Kit</a:t>
            </a:r>
            <a:r>
              <a:rPr lang="en-US" altLang="zh-TW" sz="5400" dirty="0" smtClean="0"/>
              <a:t> )</a:t>
            </a:r>
            <a:endParaRPr lang="en-US" altLang="zh-TW" sz="5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14690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4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+mn-ea"/>
              </a:rPr>
              <a:t>words which are filtered out before or after processing of </a:t>
            </a:r>
            <a:r>
              <a:rPr lang="en-US" altLang="zh-TW" sz="4000" dirty="0" smtClean="0">
                <a:latin typeface="+mn-ea"/>
              </a:rPr>
              <a:t>the natural language</a:t>
            </a:r>
          </a:p>
          <a:p>
            <a:r>
              <a:rPr lang="en-US" altLang="zh-TW" sz="4000" dirty="0" smtClean="0">
                <a:latin typeface="+mn-ea"/>
                <a:cs typeface="BiauKai"/>
              </a:rPr>
              <a:t>EX.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</a:t>
            </a:r>
            <a:r>
              <a:rPr lang="en-US" altLang="zh-TW" sz="5400" b="1" dirty="0" err="1" smtClean="0">
                <a:latin typeface="+mn-ea"/>
              </a:rPr>
              <a:t>Stopwords</a:t>
            </a:r>
            <a:endParaRPr lang="zh-TW" altLang="en-US" sz="5400" b="1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" y="5372920"/>
            <a:ext cx="17056896" cy="49140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-2403" b="685"/>
          <a:stretch/>
        </p:blipFill>
        <p:spPr>
          <a:xfrm>
            <a:off x="15768000" y="6137684"/>
            <a:ext cx="2250250" cy="4176000"/>
          </a:xfrm>
          <a:prstGeom prst="rect">
            <a:avLst/>
          </a:prstGeom>
        </p:spPr>
      </p:pic>
      <p:sp>
        <p:nvSpPr>
          <p:cNvPr id="12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670031200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12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+mn-ea"/>
              </a:rPr>
              <a:t>A tokenizer that divides a string into substrings by splitting on the specified string </a:t>
            </a:r>
            <a:endParaRPr lang="en-US" altLang="zh-TW" sz="4000" dirty="0" smtClean="0">
              <a:latin typeface="+mn-ea"/>
            </a:endParaRPr>
          </a:p>
          <a:p>
            <a:r>
              <a:rPr lang="en-US" altLang="zh-TW" sz="4000" dirty="0" smtClean="0">
                <a:latin typeface="+mn-ea"/>
                <a:cs typeface="BiauKai"/>
              </a:rPr>
              <a:t>sen1 </a:t>
            </a:r>
            <a:r>
              <a:rPr lang="en-US" altLang="zh-TW" sz="4000" dirty="0">
                <a:latin typeface="+mn-ea"/>
                <a:cs typeface="BiauKai"/>
              </a:rPr>
              <a:t>= </a:t>
            </a:r>
            <a:r>
              <a:rPr lang="en-US" altLang="zh-TW" sz="4000" dirty="0" smtClean="0">
                <a:latin typeface="+mn-ea"/>
                <a:cs typeface="BiauKai"/>
              </a:rPr>
              <a:t>[ ]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for </a:t>
            </a:r>
            <a:r>
              <a:rPr lang="en-US" altLang="zh-TW" sz="4000" dirty="0" err="1">
                <a:latin typeface="+mn-ea"/>
                <a:cs typeface="BiauKai"/>
              </a:rPr>
              <a:t>i</a:t>
            </a:r>
            <a:r>
              <a:rPr lang="en-US" altLang="zh-TW" sz="4000" dirty="0">
                <a:latin typeface="+mn-ea"/>
                <a:cs typeface="BiauKai"/>
              </a:rPr>
              <a:t> in </a:t>
            </a:r>
            <a:r>
              <a:rPr lang="en-US" altLang="zh-TW" sz="4000" dirty="0" smtClean="0">
                <a:latin typeface="+mn-ea"/>
                <a:cs typeface="BiauKai"/>
              </a:rPr>
              <a:t>sentences :    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	</a:t>
            </a:r>
            <a:r>
              <a:rPr lang="en-US" altLang="zh-TW" sz="4000" dirty="0" err="1" smtClean="0">
                <a:latin typeface="+mn-ea"/>
                <a:cs typeface="BiauKai"/>
              </a:rPr>
              <a:t>sen.append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sent_tokenize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i</a:t>
            </a:r>
            <a:r>
              <a:rPr lang="en-US" altLang="zh-TW" sz="4000" dirty="0" smtClean="0">
                <a:latin typeface="+mn-ea"/>
                <a:cs typeface="BiauKai"/>
              </a:rPr>
              <a:t> ) )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 err="1">
                <a:latin typeface="+mn-ea"/>
              </a:rPr>
              <a:t>Sent_tokenize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27173117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13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+mn-ea"/>
              </a:rPr>
              <a:t>A tokenizer that divides a string into substrings by splitting on the specified string </a:t>
            </a:r>
            <a:endParaRPr lang="en-US" altLang="zh-TW" sz="4000" dirty="0" smtClean="0">
              <a:latin typeface="+mn-ea"/>
            </a:endParaRPr>
          </a:p>
          <a:p>
            <a:r>
              <a:rPr lang="en-US" altLang="zh-TW" sz="4000" dirty="0" err="1">
                <a:latin typeface="+mn-ea"/>
                <a:cs typeface="BiauKai"/>
              </a:rPr>
              <a:t>sen</a:t>
            </a:r>
            <a:r>
              <a:rPr lang="en-US" altLang="zh-TW" sz="4000" dirty="0">
                <a:latin typeface="+mn-ea"/>
                <a:cs typeface="BiauKai"/>
              </a:rPr>
              <a:t> = </a:t>
            </a:r>
            <a:r>
              <a:rPr lang="en-US" altLang="zh-TW" sz="4000" dirty="0" smtClean="0">
                <a:latin typeface="+mn-ea"/>
                <a:cs typeface="BiauKai"/>
              </a:rPr>
              <a:t>[ ]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for </a:t>
            </a:r>
            <a:r>
              <a:rPr lang="en-US" altLang="zh-TW" sz="4000" dirty="0" err="1">
                <a:latin typeface="+mn-ea"/>
                <a:cs typeface="BiauKai"/>
              </a:rPr>
              <a:t>i</a:t>
            </a:r>
            <a:r>
              <a:rPr lang="en-US" altLang="zh-TW" sz="4000" dirty="0">
                <a:latin typeface="+mn-ea"/>
                <a:cs typeface="BiauKai"/>
              </a:rPr>
              <a:t> in </a:t>
            </a:r>
            <a:r>
              <a:rPr lang="en-US" altLang="zh-TW" sz="4000" dirty="0" smtClean="0">
                <a:latin typeface="+mn-ea"/>
                <a:cs typeface="BiauKai"/>
              </a:rPr>
              <a:t>sentences :    </a:t>
            </a:r>
            <a:br>
              <a:rPr lang="en-US" altLang="zh-TW" sz="4000" dirty="0" smtClean="0">
                <a:latin typeface="+mn-ea"/>
                <a:cs typeface="BiauKai"/>
              </a:rPr>
            </a:br>
            <a:r>
              <a:rPr lang="en-US" altLang="zh-TW" sz="4000" dirty="0" smtClean="0">
                <a:latin typeface="+mn-ea"/>
                <a:cs typeface="BiauKai"/>
              </a:rPr>
              <a:t>	</a:t>
            </a:r>
            <a:r>
              <a:rPr lang="en-US" altLang="zh-TW" sz="4000" dirty="0" err="1" smtClean="0">
                <a:latin typeface="+mn-ea"/>
                <a:cs typeface="BiauKai"/>
              </a:rPr>
              <a:t>sen.append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word_tokenize</a:t>
            </a:r>
            <a:r>
              <a:rPr lang="en-US" altLang="zh-TW" sz="4000" dirty="0" smtClean="0">
                <a:latin typeface="+mn-ea"/>
                <a:cs typeface="BiauKai"/>
              </a:rPr>
              <a:t>( </a:t>
            </a:r>
            <a:r>
              <a:rPr lang="en-US" altLang="zh-TW" sz="4000" dirty="0" err="1" smtClean="0">
                <a:latin typeface="+mn-ea"/>
                <a:cs typeface="BiauKai"/>
              </a:rPr>
              <a:t>i</a:t>
            </a:r>
            <a:r>
              <a:rPr lang="en-US" altLang="zh-TW" sz="4000" dirty="0" smtClean="0">
                <a:latin typeface="+mn-ea"/>
                <a:cs typeface="BiauKai"/>
              </a:rPr>
              <a:t> ) )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 err="1" smtClean="0">
                <a:latin typeface="+mn-ea"/>
              </a:rPr>
              <a:t>Word_tokenize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9548953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dirty="0"/>
              <a:t>NLTK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14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b="1" dirty="0">
                <a:latin typeface="+mn-ea"/>
              </a:rPr>
              <a:t>one-hot</a:t>
            </a:r>
            <a:r>
              <a:rPr lang="en-US" altLang="zh-TW" sz="4000" dirty="0">
                <a:latin typeface="+mn-ea"/>
              </a:rPr>
              <a:t> is a group of bits among which the legal combinations of values are only those with a single high (1) bit and all the others low (0) </a:t>
            </a:r>
            <a:endParaRPr lang="en-US" altLang="zh-TW" sz="4000" dirty="0" smtClean="0">
              <a:latin typeface="+mn-ea"/>
            </a:endParaRPr>
          </a:p>
          <a:p>
            <a:r>
              <a:rPr lang="en-US" altLang="zh-TW" sz="4000" dirty="0" smtClean="0">
                <a:latin typeface="+mn-ea"/>
              </a:rPr>
              <a:t>from </a:t>
            </a:r>
            <a:r>
              <a:rPr lang="en-US" altLang="zh-TW" sz="4000" dirty="0" err="1">
                <a:latin typeface="+mn-ea"/>
              </a:rPr>
              <a:t>keras.utils</a:t>
            </a:r>
            <a:r>
              <a:rPr lang="en-US" altLang="zh-TW" sz="4000" dirty="0">
                <a:latin typeface="+mn-ea"/>
              </a:rPr>
              <a:t> import </a:t>
            </a:r>
            <a:r>
              <a:rPr lang="en-US" altLang="zh-TW" sz="4000" dirty="0" err="1">
                <a:latin typeface="+mn-ea"/>
              </a:rPr>
              <a:t>to_categorical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err="1">
                <a:latin typeface="+mn-ea"/>
              </a:rPr>
              <a:t>target_int</a:t>
            </a:r>
            <a:r>
              <a:rPr lang="en-US" altLang="zh-TW" sz="4000" dirty="0">
                <a:latin typeface="+mn-ea"/>
              </a:rPr>
              <a:t> = [ </a:t>
            </a:r>
            <a:r>
              <a:rPr lang="en-US" altLang="zh-TW" sz="4000" dirty="0" err="1">
                <a:latin typeface="+mn-ea"/>
              </a:rPr>
              <a:t>label_dict</a:t>
            </a:r>
            <a:r>
              <a:rPr lang="en-US" altLang="zh-TW" sz="4000" dirty="0">
                <a:latin typeface="+mn-ea"/>
              </a:rPr>
              <a:t> [ </a:t>
            </a:r>
            <a:r>
              <a:rPr lang="en-US" altLang="zh-TW" sz="4000" dirty="0" err="1">
                <a:latin typeface="+mn-ea"/>
              </a:rPr>
              <a:t>ll</a:t>
            </a:r>
            <a:r>
              <a:rPr lang="en-US" altLang="zh-TW" sz="4000" dirty="0">
                <a:latin typeface="+mn-ea"/>
              </a:rPr>
              <a:t> ] for </a:t>
            </a:r>
            <a:r>
              <a:rPr lang="en-US" altLang="zh-TW" sz="4000" dirty="0" err="1">
                <a:latin typeface="+mn-ea"/>
              </a:rPr>
              <a:t>ll</a:t>
            </a:r>
            <a:r>
              <a:rPr lang="en-US" altLang="zh-TW" sz="4000" dirty="0">
                <a:latin typeface="+mn-ea"/>
              </a:rPr>
              <a:t> in target ]</a:t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err="1">
                <a:latin typeface="+mn-ea"/>
              </a:rPr>
              <a:t>target_onehot</a:t>
            </a:r>
            <a:r>
              <a:rPr lang="en-US" altLang="zh-TW" sz="4000" dirty="0">
                <a:latin typeface="+mn-ea"/>
              </a:rPr>
              <a:t> = </a:t>
            </a:r>
            <a:r>
              <a:rPr lang="en-US" altLang="zh-TW" sz="4000" dirty="0" err="1">
                <a:latin typeface="+mn-ea"/>
              </a:rPr>
              <a:t>to_categorical</a:t>
            </a:r>
            <a:r>
              <a:rPr lang="en-US" altLang="zh-TW" sz="4000" dirty="0">
                <a:latin typeface="+mn-ea"/>
              </a:rPr>
              <a:t> ( </a:t>
            </a:r>
            <a:r>
              <a:rPr lang="en-US" altLang="zh-TW" sz="4000" dirty="0" err="1">
                <a:latin typeface="+mn-ea"/>
              </a:rPr>
              <a:t>target_int</a:t>
            </a:r>
            <a:r>
              <a:rPr lang="en-US" altLang="zh-TW" sz="4000" dirty="0">
                <a:latin typeface="+mn-ea"/>
              </a:rPr>
              <a:t>, </a:t>
            </a:r>
            <a:r>
              <a:rPr lang="en-US" altLang="zh-TW" sz="4000" dirty="0" err="1">
                <a:latin typeface="+mn-ea"/>
              </a:rPr>
              <a:t>num_classes</a:t>
            </a:r>
            <a:r>
              <a:rPr lang="en-US" altLang="zh-TW" sz="4000" dirty="0">
                <a:latin typeface="+mn-ea"/>
              </a:rPr>
              <a:t>=</a:t>
            </a:r>
            <a:r>
              <a:rPr lang="en-US" altLang="zh-TW" sz="4000" dirty="0" err="1">
                <a:latin typeface="+mn-ea"/>
              </a:rPr>
              <a:t>len</a:t>
            </a:r>
            <a:r>
              <a:rPr lang="en-US" altLang="zh-TW" sz="4000" dirty="0">
                <a:latin typeface="+mn-ea"/>
              </a:rPr>
              <a:t>( </a:t>
            </a:r>
            <a:r>
              <a:rPr lang="en-US" altLang="zh-TW" sz="4000" dirty="0" err="1">
                <a:latin typeface="+mn-ea"/>
              </a:rPr>
              <a:t>label_dict</a:t>
            </a:r>
            <a:r>
              <a:rPr lang="en-US" altLang="zh-TW" sz="4000" dirty="0">
                <a:latin typeface="+mn-ea"/>
              </a:rPr>
              <a:t> ) )</a:t>
            </a:r>
          </a:p>
          <a:p>
            <a:endParaRPr lang="en-US" altLang="zh-TW" sz="4000" dirty="0">
              <a:latin typeface="+mn-ea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</a:t>
            </a:r>
            <a:r>
              <a:rPr lang="en-US" altLang="zh-TW" sz="5400" dirty="0">
                <a:latin typeface="+mn-ea"/>
              </a:rPr>
              <a:t>1-hot </a:t>
            </a:r>
            <a:r>
              <a:rPr lang="en-US" altLang="zh-TW" sz="5400" dirty="0" err="1">
                <a:latin typeface="+mn-ea"/>
              </a:rPr>
              <a:t>enconding</a:t>
            </a:r>
            <a:endParaRPr lang="en-US" altLang="zh-TW" sz="5400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1" y="6642521"/>
            <a:ext cx="7245805" cy="28891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707470" y="9641778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3"/>
              </a:rPr>
              <a:t>The amazing power of word vectors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2087560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Separate “ | ” 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preprocessing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15</a:t>
            </a:r>
            <a:endParaRPr lang="en-US" sz="3600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1" y="3810600"/>
            <a:ext cx="8412563" cy="5608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81" y="3810599"/>
            <a:ext cx="7155795" cy="560440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9233216" y="5855246"/>
            <a:ext cx="1170130" cy="85509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863971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MODELING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59656479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9503246" y="9493105"/>
            <a:ext cx="100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2"/>
              </a:rPr>
              <a:t>The amazing power of word vectors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en-US" altLang="zh-TW" sz="2400" dirty="0"/>
          </a:p>
          <a:p>
            <a:endParaRPr kumimoji="1" lang="zh-TW" altLang="en-US" sz="2400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Models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17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27371" y="2038155"/>
            <a:ext cx="16021736" cy="6832612"/>
          </a:xfrm>
        </p:spPr>
        <p:txBody>
          <a:bodyPr/>
          <a:lstStyle/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Word2vec is an open source tool made by google</a:t>
            </a:r>
          </a:p>
          <a:p>
            <a:r>
              <a:rPr lang="en-US" altLang="zh-TW" sz="4000" dirty="0">
                <a:latin typeface="BiauKai"/>
                <a:ea typeface="BiauKai"/>
                <a:cs typeface="BiauKai"/>
              </a:rPr>
              <a:t>Word2vec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changes words into vectors and calculates the similarities between each vectors 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Word2vec calculates the cosine between two vectors. It is set between [0,1].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T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he higher the value is, the more similar they are.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>
                <a:latin typeface="+mn-ea"/>
              </a:rPr>
              <a:t>Word2vec</a:t>
            </a:r>
            <a:endParaRPr lang="zh-TW" altLang="en-US" sz="5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190" y="6223620"/>
            <a:ext cx="6502629" cy="35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603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2"/>
          <p:cNvSpPr txBox="1">
            <a:spLocks/>
          </p:cNvSpPr>
          <p:nvPr/>
        </p:nvSpPr>
        <p:spPr>
          <a:xfrm>
            <a:off x="632586" y="192983"/>
            <a:ext cx="16741859" cy="112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99" kern="1200" cap="all" spc="1500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>
                <a:latin typeface="BiauKai"/>
                <a:ea typeface="BiauKai"/>
                <a:cs typeface="BiauKai"/>
              </a:rPr>
              <a:t>Programming language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271801" y="9238955"/>
            <a:ext cx="2205288" cy="900133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bg1"/>
                </a:solidFill>
              </a:rPr>
              <a:t> 1</a:t>
            </a:r>
            <a:endParaRPr lang="en-US" sz="3600" b="0" dirty="0">
              <a:solidFill>
                <a:schemeClr val="bg1"/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/>
              <a:t>PYTHON</a:t>
            </a:r>
            <a:endParaRPr lang="zh-TW" altLang="en-US" sz="5400" b="1" dirty="0"/>
          </a:p>
        </p:txBody>
      </p:sp>
      <p:sp>
        <p:nvSpPr>
          <p:cNvPr id="10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62700" y="4161538"/>
            <a:ext cx="16021736" cy="6832612"/>
          </a:xfrm>
        </p:spPr>
        <p:txBody>
          <a:bodyPr/>
          <a:lstStyle/>
          <a:p>
            <a:r>
              <a:rPr lang="en-US" altLang="zh-TW" sz="4000" dirty="0">
                <a:latin typeface="BiauKai"/>
                <a:ea typeface="BiauKai"/>
                <a:cs typeface="BiauKai"/>
              </a:rPr>
              <a:t>Anaconda 2.6</a:t>
            </a:r>
          </a:p>
          <a:p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Jupyter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Notebook</a:t>
            </a:r>
          </a:p>
        </p:txBody>
      </p:sp>
      <p:sp>
        <p:nvSpPr>
          <p:cNvPr id="11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22596" y="307327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COMPILER</a:t>
            </a:r>
            <a:endParaRPr lang="zh-TW" altLang="en-US" sz="5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401" y="5816470"/>
            <a:ext cx="3175000" cy="3683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18" y="2406376"/>
            <a:ext cx="3162300" cy="31623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395" y="1838893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3101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18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267331" y="922416"/>
            <a:ext cx="16831870" cy="92166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7030A0"/>
                </a:solidFill>
                <a:latin typeface="BiauKai"/>
                <a:ea typeface="BiauKai"/>
                <a:cs typeface="BiauKai"/>
              </a:rPr>
              <a:t>from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gensim.models.word2vec </a:t>
            </a:r>
            <a:r>
              <a:rPr lang="en-US" altLang="zh-TW" sz="3200" dirty="0">
                <a:solidFill>
                  <a:srgbClr val="7030A0"/>
                </a:solidFill>
                <a:latin typeface="BiauKai"/>
                <a:ea typeface="BiauKai"/>
                <a:cs typeface="BiauKai"/>
              </a:rPr>
              <a:t>import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Word2Vec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model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Word2Vec(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sen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err="1">
                <a:latin typeface="BiauKai"/>
                <a:ea typeface="BiauKai"/>
                <a:cs typeface="BiauKai"/>
              </a:rPr>
              <a:t>def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most_similar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(w2v_model, words,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topn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=10):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similar_df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pd.DataFrame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()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for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word in words:    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try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       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   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similar_words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pd.DataFrame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(w2v_model.wv.most_similar(word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topn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topn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), columns=[word, 'cos'])            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	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similar_df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=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pd.concat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([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similar_df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similar_words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], axis=1)    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        except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       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	print(word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, "not found in Word2Vec model!")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return </a:t>
            </a:r>
            <a:r>
              <a:rPr lang="en-US" altLang="zh-TW" sz="3200" dirty="0" err="1">
                <a:latin typeface="BiauKai"/>
                <a:ea typeface="BiauKai"/>
                <a:cs typeface="BiauKai"/>
              </a:rPr>
              <a:t>similar_df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496509806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19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312336" y="1453090"/>
            <a:ext cx="15706745" cy="832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err="1">
                <a:latin typeface="BiauKai"/>
                <a:ea typeface="BiauKai"/>
                <a:cs typeface="BiauKai"/>
              </a:rPr>
              <a:t>most_similar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(model, ['CIP2A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'])</a:t>
            </a:r>
          </a:p>
          <a:p>
            <a:pPr marL="0" indent="0">
              <a:buNone/>
            </a:pP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7" y="2564859"/>
            <a:ext cx="3780420" cy="69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31568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20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312336" y="1453090"/>
            <a:ext cx="15706745" cy="832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err="1">
                <a:latin typeface="BiauKai"/>
                <a:ea typeface="BiauKai"/>
                <a:cs typeface="BiauKai"/>
              </a:rPr>
              <a:t>def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 similarity(word1, word2):    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try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val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=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model.similarity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(word1, word2)    </a:t>
            </a: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except</a:t>
            </a:r>
            <a:r>
              <a:rPr lang="en-US" altLang="zh-TW" sz="3200" dirty="0">
                <a:latin typeface="BiauKai"/>
                <a:ea typeface="BiauKai"/>
                <a:cs typeface="BiauKai"/>
              </a:rPr>
              <a:t>: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val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= 0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return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val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gene1 = [ ]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gene2 = [ ]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for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in range(0,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len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(Gene1)):    </a:t>
            </a:r>
          </a:p>
          <a:p>
            <a:pPr marL="0" indent="0">
              <a:buNone/>
            </a:pPr>
            <a:r>
              <a:rPr lang="en-US" altLang="zh-TW" sz="32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gene1.append ( Gene1 [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].split ( '|' )[ 0 ] )    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BiauKai"/>
                <a:ea typeface="BiauKai"/>
                <a:cs typeface="BiauKai"/>
              </a:rPr>
              <a:t>	gene2.append ( Gene2 [ </a:t>
            </a:r>
            <a:r>
              <a:rPr lang="en-US" altLang="zh-TW" sz="32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3200" dirty="0" smtClean="0">
                <a:latin typeface="BiauKai"/>
                <a:ea typeface="BiauKai"/>
                <a:cs typeface="BiauKai"/>
              </a:rPr>
              <a:t> ].split ( '|' )[ 0 ] )</a:t>
            </a:r>
            <a:endParaRPr lang="en-US" altLang="zh-TW" sz="32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973795824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-1563" y="0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>
                <a:latin typeface="+mn-ea"/>
              </a:rPr>
              <a:t>Word2vec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21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312336" y="1453090"/>
            <a:ext cx="15706745" cy="832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>
                <a:latin typeface="BiauKai"/>
                <a:ea typeface="BiauKai"/>
                <a:cs typeface="BiauKai"/>
              </a:rPr>
              <a:t>cos =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[ ]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for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in range(0,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len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( gene1 ) ) :    </a:t>
            </a: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cos.append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( similarity ( gene1 [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], gene2 [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i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] ) 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X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cos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X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np.array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(X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y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target_onehot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y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np.array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(y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train_X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test_X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train_test_split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(X, y,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test_size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= 0.3)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659437227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SVM ( </a:t>
            </a:r>
            <a:r>
              <a:rPr lang="en-US" altLang="zh-TW" sz="5400" dirty="0" smtClean="0">
                <a:latin typeface="+mn-ea"/>
              </a:rPr>
              <a:t>Support </a:t>
            </a:r>
            <a:r>
              <a:rPr lang="en-US" altLang="zh-TW" sz="5400" dirty="0">
                <a:latin typeface="+mn-ea"/>
              </a:rPr>
              <a:t>Vector Machine</a:t>
            </a:r>
            <a:r>
              <a:rPr lang="en-US" altLang="zh-TW" sz="5400" b="1" dirty="0" smtClean="0">
                <a:latin typeface="+mn-ea"/>
              </a:rPr>
              <a:t> )</a:t>
            </a:r>
            <a:endParaRPr lang="zh-TW" altLang="en-US" sz="5400" b="1" dirty="0">
              <a:latin typeface="+mn-ea"/>
            </a:endParaRP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Models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22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27371" y="2038155"/>
            <a:ext cx="16021736" cy="6832612"/>
          </a:xfrm>
        </p:spPr>
        <p:txBody>
          <a:bodyPr/>
          <a:lstStyle/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A supervised learning model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Uses the principle of risk minimization in statistic to estimate a hyperplane of a label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Basic concept : to find a decision boundary that maximize the margins of two categories such that they can be perfectly </a:t>
            </a: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seperated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</a:t>
            </a:r>
            <a:endParaRPr lang="en-US" altLang="zh-TW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46" y="6716898"/>
            <a:ext cx="4275475" cy="34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07456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Models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23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72376" y="2279788"/>
            <a:ext cx="16021736" cy="68326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4000" dirty="0">
                <a:latin typeface="+mn-ea"/>
              </a:rPr>
              <a:t>summaries of the </a:t>
            </a:r>
            <a:r>
              <a:rPr lang="en-US" altLang="zh-TW" sz="4000" i="1" dirty="0">
                <a:latin typeface="+mn-ea"/>
              </a:rPr>
              <a:t>k</a:t>
            </a:r>
            <a:r>
              <a:rPr lang="en-US" altLang="zh-TW" sz="4000" dirty="0">
                <a:latin typeface="+mn-ea"/>
              </a:rPr>
              <a:t>  pieces of training data that are closest to the example to be scored. </a:t>
            </a:r>
          </a:p>
          <a:p>
            <a:pPr>
              <a:lnSpc>
                <a:spcPct val="100000"/>
              </a:lnSpc>
            </a:pPr>
            <a:r>
              <a:rPr lang="en-US" altLang="zh-TW" sz="4000" i="1" dirty="0">
                <a:latin typeface="+mn-ea"/>
              </a:rPr>
              <a:t>KNN</a:t>
            </a:r>
            <a:r>
              <a:rPr lang="en-US" altLang="zh-TW" sz="4000" dirty="0">
                <a:latin typeface="+mn-ea"/>
              </a:rPr>
              <a:t>  models usually store all of their original training data instead of an efficient summary</a:t>
            </a:r>
          </a:p>
          <a:p>
            <a:pPr>
              <a:lnSpc>
                <a:spcPct val="100000"/>
              </a:lnSpc>
            </a:pPr>
            <a:r>
              <a:rPr lang="en-US" altLang="zh-TW" sz="4000" dirty="0" smtClean="0">
                <a:latin typeface="+mn-ea"/>
              </a:rPr>
              <a:t>Truly memorize </a:t>
            </a:r>
            <a:r>
              <a:rPr lang="en-US" altLang="zh-TW" sz="4000" dirty="0">
                <a:latin typeface="+mn-ea"/>
              </a:rPr>
              <a:t>the training data</a:t>
            </a:r>
            <a:endParaRPr kumimoji="1" lang="zh-TW" altLang="en-US" sz="4000" dirty="0">
              <a:latin typeface="+mn-ea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>
                <a:latin typeface="+mn-ea"/>
              </a:rPr>
              <a:t> KNN (</a:t>
            </a:r>
            <a:r>
              <a:rPr lang="en-US" altLang="zh-TW" sz="5400" i="1" dirty="0">
                <a:latin typeface="+mn-ea"/>
              </a:rPr>
              <a:t>K</a:t>
            </a:r>
            <a:r>
              <a:rPr lang="en-US" altLang="zh-TW" sz="5400" dirty="0">
                <a:latin typeface="+mn-ea"/>
              </a:rPr>
              <a:t>-nearest neighbor</a:t>
            </a:r>
            <a:r>
              <a:rPr lang="en-US" altLang="zh-TW" sz="5400" b="1" dirty="0" smtClean="0">
                <a:latin typeface="+mn-ea"/>
              </a:rPr>
              <a:t> )</a:t>
            </a:r>
            <a:endParaRPr lang="zh-TW" altLang="en-US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33392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142162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Random Forest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 err="1" smtClean="0">
                <a:latin typeface="+mn-ea"/>
              </a:rPr>
              <a:t>NULl</a:t>
            </a:r>
            <a:r>
              <a:rPr lang="en-US" altLang="zh-TW" sz="8800" b="1" dirty="0" smtClean="0">
                <a:latin typeface="+mn-ea"/>
              </a:rPr>
              <a:t> model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24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627371" y="2181318"/>
            <a:ext cx="16021736" cy="68326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000" dirty="0">
                <a:latin typeface="BiauKai"/>
                <a:ea typeface="BiauKai"/>
                <a:cs typeface="BiauKai"/>
              </a:rPr>
              <a:t># </a:t>
            </a:r>
            <a:r>
              <a:rPr lang="zh-TW" altLang="en-US" sz="4000" dirty="0">
                <a:latin typeface="BiauKai"/>
                <a:ea typeface="BiauKai"/>
                <a:cs typeface="BiauKai"/>
              </a:rPr>
              <a:t>建立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random forest </a:t>
            </a:r>
            <a:r>
              <a:rPr lang="zh-TW" altLang="en-US" sz="4000" dirty="0" smtClean="0">
                <a:latin typeface="BiauKai"/>
                <a:ea typeface="BiauKai"/>
                <a:cs typeface="BiauKai"/>
              </a:rPr>
              <a:t>模型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forest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ensemble.RandomForestClassifier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n_estimators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= 100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forest_fit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forest.fit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train_X.reshape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(-1, 1),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train_y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# </a:t>
            </a:r>
            <a:r>
              <a:rPr lang="zh-TW" altLang="en-US" sz="4000" dirty="0" smtClean="0">
                <a:latin typeface="BiauKai"/>
                <a:ea typeface="BiauKai"/>
                <a:cs typeface="BiauKai"/>
              </a:rPr>
              <a:t>預測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test_y_predicted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forest.predict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test_X.reshape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(-1, 1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))</a:t>
            </a: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# </a:t>
            </a:r>
            <a:r>
              <a:rPr lang="zh-TW" altLang="en-US" sz="4000" dirty="0" smtClean="0">
                <a:latin typeface="BiauKai"/>
                <a:ea typeface="BiauKai"/>
                <a:cs typeface="BiauKai"/>
              </a:rPr>
              <a:t>績效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BiauKai"/>
                <a:ea typeface="BiauKai"/>
                <a:cs typeface="BiauKai"/>
              </a:rPr>
              <a:t>accuracy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=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metrics.accuracy_score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(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test_y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, </a:t>
            </a:r>
            <a:r>
              <a:rPr lang="en-US" altLang="zh-TW" sz="4000" dirty="0" err="1">
                <a:latin typeface="BiauKai"/>
                <a:ea typeface="BiauKai"/>
                <a:cs typeface="BiauKai"/>
              </a:rPr>
              <a:t>test_y_predicted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)print(accuracy)</a:t>
            </a:r>
            <a:endParaRPr lang="en-US" altLang="zh-TW" sz="4000" dirty="0" smtClean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2098502128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87311" y="1230135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Cross </a:t>
            </a:r>
            <a:r>
              <a:rPr lang="en-US" altLang="zh-TW" sz="5400" b="1" dirty="0"/>
              <a:t>Validation</a:t>
            </a: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 smtClean="0">
                <a:latin typeface="+mn-ea"/>
              </a:rPr>
              <a:t>evaluation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25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366" y="2582322"/>
            <a:ext cx="16021736" cy="6656600"/>
          </a:xfrm>
        </p:spPr>
        <p:txBody>
          <a:bodyPr/>
          <a:lstStyle/>
          <a:p>
            <a:r>
              <a:rPr lang="en-US" altLang="zh-TW" sz="4000" dirty="0" smtClean="0">
                <a:latin typeface="+mn-ea"/>
              </a:rPr>
              <a:t>To </a:t>
            </a:r>
            <a:r>
              <a:rPr lang="en-US" altLang="zh-TW" sz="4000" dirty="0">
                <a:latin typeface="+mn-ea"/>
              </a:rPr>
              <a:t>partition the data into a number of subsets</a:t>
            </a:r>
          </a:p>
          <a:p>
            <a:r>
              <a:rPr lang="en-US" altLang="zh-TW" sz="4000" dirty="0" smtClean="0">
                <a:latin typeface="+mn-ea"/>
              </a:rPr>
              <a:t>Hold </a:t>
            </a:r>
            <a:r>
              <a:rPr lang="en-US" altLang="zh-TW" sz="4000" dirty="0">
                <a:latin typeface="+mn-ea"/>
              </a:rPr>
              <a:t>out a set at a time and train the model on remaining set</a:t>
            </a:r>
          </a:p>
          <a:p>
            <a:r>
              <a:rPr lang="en-US" altLang="zh-TW" sz="4000" dirty="0">
                <a:latin typeface="+mn-ea"/>
              </a:rPr>
              <a:t> Test model on hold out set</a:t>
            </a:r>
          </a:p>
          <a:p>
            <a:endParaRPr lang="en-US" altLang="zh-TW" sz="4000" dirty="0" smtClean="0">
              <a:latin typeface="+mn-ea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539431123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OUTPUT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039236703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800" b="1" dirty="0" smtClean="0">
                <a:latin typeface="+mn-ea"/>
              </a:rPr>
              <a:t>prediction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087381" y="5040293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</a:t>
            </a:r>
            <a:endParaRPr lang="en-US" sz="3600" b="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09" y="2803240"/>
            <a:ext cx="15134361" cy="4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4379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INPUT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677983007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DEMO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86778964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Nature language processing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challenges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29</a:t>
            </a:r>
            <a:endParaRPr lang="en-US" sz="3600" b="0" dirty="0"/>
          </a:p>
        </p:txBody>
      </p:sp>
      <p:sp>
        <p:nvSpPr>
          <p:cNvPr id="9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5" y="3658335"/>
            <a:ext cx="16156795" cy="1440160"/>
          </a:xfrm>
        </p:spPr>
        <p:txBody>
          <a:bodyPr/>
          <a:lstStyle/>
          <a:p>
            <a:r>
              <a:rPr lang="en-US" altLang="zh-TW" sz="5400" b="1" dirty="0" smtClean="0"/>
              <a:t> R cannot handle this amount of data</a:t>
            </a:r>
            <a:endParaRPr lang="zh-TW" altLang="en-US" sz="5400" b="1" dirty="0"/>
          </a:p>
        </p:txBody>
      </p:sp>
      <p:sp>
        <p:nvSpPr>
          <p:cNvPr id="10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574134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Some of us aren’t familiar with python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3308713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atin typeface="BiauKai"/>
                <a:ea typeface="BiauKai"/>
                <a:cs typeface="BiauKai"/>
              </a:rPr>
              <a:t>references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30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682267" y="1318108"/>
            <a:ext cx="15661696" cy="8505912"/>
          </a:xfrm>
        </p:spPr>
        <p:txBody>
          <a:bodyPr/>
          <a:lstStyle/>
          <a:p>
            <a:r>
              <a:rPr lang="en-US" altLang="zh-TW" sz="2400" dirty="0" err="1">
                <a:latin typeface="+mn-ea"/>
                <a:cs typeface="+mj-cs"/>
              </a:rPr>
              <a:t>Jiazhi</a:t>
            </a:r>
            <a:r>
              <a:rPr lang="en-US" altLang="zh-TW" sz="2400" dirty="0">
                <a:latin typeface="+mn-ea"/>
                <a:cs typeface="+mj-cs"/>
              </a:rPr>
              <a:t> </a:t>
            </a:r>
            <a:r>
              <a:rPr lang="en-US" altLang="zh-TW" sz="2400" dirty="0" err="1">
                <a:latin typeface="+mn-ea"/>
                <a:cs typeface="+mj-cs"/>
              </a:rPr>
              <a:t>Guo</a:t>
            </a:r>
            <a:r>
              <a:rPr lang="en-US" altLang="zh-TW" sz="2400" dirty="0">
                <a:latin typeface="+mn-ea"/>
                <a:cs typeface="+mj-cs"/>
              </a:rPr>
              <a:t>, 2018, accessed 24 June 2019</a:t>
            </a:r>
            <a:br>
              <a:rPr lang="en-US" altLang="zh-TW" sz="2400" dirty="0">
                <a:latin typeface="+mn-ea"/>
                <a:cs typeface="+mj-cs"/>
              </a:rPr>
            </a:br>
            <a:r>
              <a:rPr lang="en-US" altLang="zh-TW" sz="2400" dirty="0">
                <a:latin typeface="+mn-ea"/>
                <a:cs typeface="+mj-cs"/>
              </a:rPr>
              <a:t>&lt;</a:t>
            </a:r>
            <a:r>
              <a:rPr lang="en-US" altLang="zh-TW" sz="2400" dirty="0">
                <a:latin typeface="+mn-ea"/>
                <a:cs typeface="+mj-cs"/>
                <a:hlinkClick r:id="rId2"/>
              </a:rPr>
              <a:t> https://www.kaggle.com/jerrykuo7727/word2vec 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</a:p>
          <a:p>
            <a:r>
              <a:rPr lang="en-US" altLang="zh-TW" sz="2400" dirty="0">
                <a:latin typeface="+mn-ea"/>
                <a:cs typeface="+mj-cs"/>
              </a:rPr>
              <a:t>Adrian </a:t>
            </a:r>
            <a:r>
              <a:rPr lang="en-US" altLang="zh-TW" sz="2400" dirty="0" err="1" smtClean="0">
                <a:latin typeface="+mn-ea"/>
                <a:cs typeface="+mj-cs"/>
              </a:rPr>
              <a:t>Colyer</a:t>
            </a:r>
            <a:r>
              <a:rPr lang="en-US" altLang="zh-TW" sz="2400" dirty="0" smtClean="0">
                <a:latin typeface="+mn-ea"/>
                <a:cs typeface="+mj-cs"/>
              </a:rPr>
              <a:t>,</a:t>
            </a:r>
            <a:r>
              <a:rPr lang="pt-BR" altLang="zh-TW" sz="2400" cap="all" dirty="0">
                <a:latin typeface="+mn-ea"/>
                <a:cs typeface="+mj-cs"/>
              </a:rPr>
              <a:t> </a:t>
            </a:r>
            <a:r>
              <a:rPr lang="pt-BR" altLang="zh-TW" sz="2400" cap="all" dirty="0" smtClean="0">
                <a:latin typeface="+mn-ea"/>
                <a:cs typeface="+mj-cs"/>
              </a:rPr>
              <a:t>21 APRIL 2016 ,</a:t>
            </a:r>
            <a:r>
              <a:rPr lang="en-US" altLang="zh-TW" sz="2400" dirty="0">
                <a:latin typeface="+mn-ea"/>
                <a:cs typeface="+mj-cs"/>
              </a:rPr>
              <a:t> accessed 24 June </a:t>
            </a:r>
            <a:r>
              <a:rPr lang="en-US" altLang="zh-TW" sz="2400" dirty="0" smtClean="0">
                <a:latin typeface="+mn-ea"/>
                <a:cs typeface="+mj-cs"/>
              </a:rPr>
              <a:t>2019</a:t>
            </a:r>
            <a:br>
              <a:rPr lang="en-US" altLang="zh-TW" sz="2400" dirty="0" smtClean="0">
                <a:latin typeface="+mn-ea"/>
                <a:cs typeface="+mj-cs"/>
              </a:rPr>
            </a:br>
            <a:r>
              <a:rPr lang="en-US" altLang="zh-TW" sz="2400" dirty="0" smtClean="0">
                <a:latin typeface="+mn-ea"/>
                <a:cs typeface="+mj-cs"/>
              </a:rPr>
              <a:t>&lt;</a:t>
            </a:r>
            <a:r>
              <a:rPr lang="en-US" altLang="zh-TW" sz="2400" dirty="0">
                <a:latin typeface="+mn-ea"/>
                <a:cs typeface="+mj-cs"/>
                <a:hlinkClick r:id="rId3"/>
              </a:rPr>
              <a:t>https://blog.acolyer.org/2016/04/21/the-amazing-power-of-word-vectors/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</a:p>
          <a:p>
            <a:r>
              <a:rPr lang="en-US" altLang="zh-TW" sz="2400" dirty="0" err="1">
                <a:latin typeface="+mn-ea"/>
                <a:cs typeface="+mj-cs"/>
              </a:rPr>
              <a:t>Youngmi</a:t>
            </a:r>
            <a:r>
              <a:rPr lang="en-US" altLang="zh-TW" sz="2400" dirty="0">
                <a:latin typeface="+mn-ea"/>
                <a:cs typeface="+mj-cs"/>
              </a:rPr>
              <a:t> </a:t>
            </a:r>
            <a:r>
              <a:rPr lang="en-US" altLang="zh-TW" sz="2400" dirty="0" err="1">
                <a:latin typeface="+mn-ea"/>
                <a:cs typeface="+mj-cs"/>
              </a:rPr>
              <a:t>huang</a:t>
            </a:r>
            <a:r>
              <a:rPr lang="en-US" altLang="zh-TW" sz="2400" dirty="0">
                <a:latin typeface="+mn-ea"/>
                <a:cs typeface="+mj-cs"/>
              </a:rPr>
              <a:t>, </a:t>
            </a:r>
            <a:r>
              <a:rPr lang="en-US" altLang="zh-TW" sz="2400" dirty="0" smtClean="0">
                <a:latin typeface="+mn-ea"/>
                <a:cs typeface="+mj-cs"/>
              </a:rPr>
              <a:t>16 June 2017, </a:t>
            </a:r>
            <a:r>
              <a:rPr lang="en-US" altLang="zh-TW" sz="2400" dirty="0">
                <a:latin typeface="+mn-ea"/>
                <a:cs typeface="+mj-cs"/>
              </a:rPr>
              <a:t>accessed 24 June 2019</a:t>
            </a:r>
            <a:br>
              <a:rPr lang="en-US" altLang="zh-TW" sz="2400" dirty="0">
                <a:latin typeface="+mn-ea"/>
                <a:cs typeface="+mj-cs"/>
              </a:rPr>
            </a:br>
            <a:r>
              <a:rPr lang="en-US" altLang="zh-TW" sz="2400" dirty="0">
                <a:latin typeface="+mn-ea"/>
                <a:cs typeface="+mj-cs"/>
              </a:rPr>
              <a:t>&lt;</a:t>
            </a:r>
            <a:r>
              <a:rPr lang="mr-IN" altLang="zh-TW" sz="2400" dirty="0" smtClean="0">
                <a:latin typeface="+mn-ea"/>
                <a:cs typeface="+mj-cs"/>
                <a:hlinkClick r:id="rId4"/>
              </a:rPr>
              <a:t>https</a:t>
            </a:r>
            <a:r>
              <a:rPr lang="mr-IN" altLang="zh-TW" sz="2400" dirty="0">
                <a:latin typeface="+mn-ea"/>
                <a:cs typeface="+mj-cs"/>
                <a:hlinkClick r:id="rId4"/>
              </a:rPr>
              <a:t>://medium.com/pyladies-taiwan/%</a:t>
            </a:r>
            <a:r>
              <a:rPr lang="mr-IN" altLang="zh-TW" sz="2400" dirty="0" smtClean="0">
                <a:latin typeface="+mn-ea"/>
                <a:cs typeface="+mj-cs"/>
                <a:hlinkClick r:id="rId4"/>
              </a:rPr>
              <a:t>E8%87%AA%E7%84%B6%E8%AA%9E%E8%A8%80%E8%99%95%E7%90%86%E5%85%A5%E9%96%80-word2vec%E5%B0%8F%E5%AF%A6%E4%BD%9C-f8832d9677c8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  <a:endParaRPr lang="en-US" altLang="zh-TW" sz="2400" dirty="0">
              <a:latin typeface="+mn-ea"/>
              <a:cs typeface="+mj-cs"/>
            </a:endParaRPr>
          </a:p>
          <a:p>
            <a:r>
              <a:rPr lang="en-US" altLang="zh-TW" sz="2400" dirty="0" err="1" smtClean="0">
                <a:latin typeface="+mn-ea"/>
                <a:cs typeface="+mj-cs"/>
              </a:rPr>
              <a:t>Youngmi</a:t>
            </a:r>
            <a:r>
              <a:rPr lang="en-US" altLang="zh-TW" sz="2400" dirty="0" smtClean="0">
                <a:latin typeface="+mn-ea"/>
                <a:cs typeface="+mj-cs"/>
              </a:rPr>
              <a:t> </a:t>
            </a:r>
            <a:r>
              <a:rPr lang="en-US" altLang="zh-TW" sz="2400" dirty="0" err="1" smtClean="0">
                <a:latin typeface="+mn-ea"/>
                <a:cs typeface="+mj-cs"/>
              </a:rPr>
              <a:t>huang</a:t>
            </a:r>
            <a:r>
              <a:rPr lang="en-US" altLang="zh-TW" sz="2400" dirty="0" smtClean="0">
                <a:latin typeface="+mn-ea"/>
                <a:cs typeface="+mj-cs"/>
              </a:rPr>
              <a:t>, 30 July 2018, accessed 24 June 2019</a:t>
            </a:r>
            <a:r>
              <a:rPr lang="en-US" altLang="zh-TW" sz="2400" dirty="0">
                <a:latin typeface="+mn-ea"/>
                <a:cs typeface="+mj-cs"/>
              </a:rPr>
              <a:t/>
            </a:r>
            <a:br>
              <a:rPr lang="en-US" altLang="zh-TW" sz="2400" dirty="0">
                <a:latin typeface="+mn-ea"/>
                <a:cs typeface="+mj-cs"/>
              </a:rPr>
            </a:br>
            <a:r>
              <a:rPr lang="en-US" altLang="zh-TW" sz="2400" dirty="0" smtClean="0">
                <a:latin typeface="+mn-ea"/>
                <a:cs typeface="+mj-cs"/>
              </a:rPr>
              <a:t>&lt;</a:t>
            </a:r>
            <a:r>
              <a:rPr lang="mr-IN" altLang="zh-TW" sz="2400" dirty="0">
                <a:latin typeface="+mn-ea"/>
                <a:cs typeface="+mj-cs"/>
                <a:hlinkClick r:id="rId5"/>
              </a:rPr>
              <a:t> https://medium.com/pyladies-taiwan/nltk-%E5%88%9D%E5%AD%B8%E6%8C%87%E5%8D%97-%E4%BA%8C-%E7%94%B1%E5%A4%96%E8%80%8C%E5%85%A7-%E5%BE%9E%E8%AA%9E%E6%96%99%E5%BA%AB%E5%88%B0%E5%AD%97%E8%A9%9E%E6%8B%86%E8%A7%A3-%E4%B8%8A%E6%89%8B%E7%AF%87-e9c632d2b16a</a:t>
            </a:r>
            <a:r>
              <a:rPr lang="en-US" altLang="zh-TW" sz="2400" dirty="0" smtClean="0">
                <a:latin typeface="+mn-ea"/>
                <a:cs typeface="+mj-cs"/>
              </a:rPr>
              <a:t>&gt;</a:t>
            </a:r>
          </a:p>
          <a:p>
            <a:r>
              <a:rPr lang="en-US" altLang="zh-TW" sz="2400" dirty="0">
                <a:latin typeface="+mn-ea"/>
              </a:rPr>
              <a:t>Yeh </a:t>
            </a:r>
            <a:r>
              <a:rPr lang="en-US" altLang="zh-TW" sz="2400" dirty="0" smtClean="0">
                <a:latin typeface="+mn-ea"/>
              </a:rPr>
              <a:t>James, </a:t>
            </a:r>
            <a:r>
              <a:rPr lang="sk-SK" altLang="zh-TW" sz="2400" dirty="0" smtClean="0">
                <a:latin typeface="+mn-ea"/>
              </a:rPr>
              <a:t>3 Nov 2017, </a:t>
            </a:r>
            <a:r>
              <a:rPr lang="en-US" altLang="zh-TW" sz="2400" dirty="0">
                <a:latin typeface="+mn-ea"/>
              </a:rPr>
              <a:t>accessed 24 June </a:t>
            </a:r>
            <a:r>
              <a:rPr lang="en-US" altLang="zh-TW" sz="2400" dirty="0" smtClean="0">
                <a:latin typeface="+mn-ea"/>
              </a:rPr>
              <a:t>2019</a:t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 smtClean="0">
                <a:latin typeface="+mn-ea"/>
              </a:rPr>
              <a:t>&lt;</a:t>
            </a:r>
            <a:r>
              <a:rPr lang="mr-IN" altLang="zh-TW" sz="2400" dirty="0">
                <a:latin typeface="+mn-ea"/>
                <a:hlinkClick r:id="rId6"/>
              </a:rPr>
              <a:t> https://medium.com/jameslearningnote/%E8%B3%87%E6%96%99%E5%88%86%E6%9E%90-%E6%A9%9F%E5%99%A8%E5%AD%B8%E7%BF%92-%E7%AC%AC3-4%E8%AC%9B-%E6%94%AF%E6%8F%B4%E5%90%91%E9%87%8F%E6%A9%9F-support-vector-machine-%E4%BB%8B%E7%B4%B9-9c6c6925856b </a:t>
            </a:r>
            <a:r>
              <a:rPr lang="en-US" altLang="zh-TW" sz="2400" dirty="0" smtClean="0">
                <a:latin typeface="+mn-ea"/>
              </a:rPr>
              <a:t>&gt;</a:t>
            </a:r>
            <a:endParaRPr lang="en-US" altLang="zh-TW" sz="2400" dirty="0" smtClean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2921949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THANK YOU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281596167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DATA Source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3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</p:spPr>
        <p:txBody>
          <a:bodyPr/>
          <a:lstStyle/>
          <a:p>
            <a:r>
              <a:rPr lang="zh-TW" altLang="en-US" sz="4000" dirty="0"/>
              <a:t>生醫論文自動分析正式賽 </a:t>
            </a:r>
            <a:r>
              <a:rPr lang="en-US" altLang="zh-TW" sz="4000" dirty="0"/>
              <a:t>– </a:t>
            </a:r>
            <a:r>
              <a:rPr lang="zh-TW" altLang="en-US" sz="4000" dirty="0"/>
              <a:t>生醫關聯</a:t>
            </a:r>
            <a:r>
              <a:rPr lang="zh-TW" altLang="en-US" sz="4000" dirty="0" smtClean="0"/>
              <a:t>擷取</a:t>
            </a:r>
            <a:endParaRPr lang="zh-TW" altLang="en-US" sz="4000" dirty="0" smtClean="0">
              <a:latin typeface="BiauKai"/>
              <a:ea typeface="BiauKai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AI CUP 2019</a:t>
            </a:r>
            <a:endParaRPr lang="zh-TW" altLang="en-US" sz="54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3" y="4161538"/>
            <a:ext cx="7669681" cy="435680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91" y="3444149"/>
            <a:ext cx="7244538" cy="64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2579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latin typeface="BiauKai"/>
                <a:ea typeface="BiauKai"/>
                <a:cs typeface="BiauKai"/>
              </a:rPr>
              <a:t>gaol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4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635164" y="2414997"/>
            <a:ext cx="16021736" cy="683261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dirty="0">
                <a:latin typeface="+mn-ea"/>
              </a:rPr>
              <a:t>「</a:t>
            </a:r>
            <a:r>
              <a:rPr lang="zh-TW" altLang="en-US" sz="4000" dirty="0" smtClean="0">
                <a:latin typeface="+mn-ea"/>
              </a:rPr>
              <a:t>從 </a:t>
            </a:r>
            <a:r>
              <a:rPr lang="en-US" altLang="zh-TW" sz="4000" dirty="0">
                <a:latin typeface="+mn-ea"/>
              </a:rPr>
              <a:t>PubMed </a:t>
            </a:r>
            <a:r>
              <a:rPr lang="zh-TW" altLang="en-US" sz="4000" dirty="0">
                <a:latin typeface="+mn-ea"/>
              </a:rPr>
              <a:t>的生物醫學文獻摘要中辨識和提取具有蛋白質交互作用（</a:t>
            </a:r>
            <a:r>
              <a:rPr lang="en-US" altLang="zh-TW" sz="4000" dirty="0">
                <a:latin typeface="+mn-ea"/>
              </a:rPr>
              <a:t>Protein-protein Interaction</a:t>
            </a:r>
            <a:r>
              <a:rPr lang="zh-TW" altLang="en-US" sz="4000" dirty="0">
                <a:latin typeface="+mn-ea"/>
              </a:rPr>
              <a:t>，</a:t>
            </a:r>
            <a:r>
              <a:rPr lang="en-US" altLang="zh-TW" sz="4000" dirty="0">
                <a:latin typeface="+mn-ea"/>
              </a:rPr>
              <a:t>PPI</a:t>
            </a:r>
            <a:r>
              <a:rPr lang="zh-TW" altLang="en-US" sz="4000" dirty="0">
                <a:latin typeface="+mn-ea"/>
              </a:rPr>
              <a:t>）資訊之描述句子，並針對所擷取出來具有 </a:t>
            </a:r>
            <a:r>
              <a:rPr lang="en-US" altLang="zh-TW" sz="4000" dirty="0">
                <a:latin typeface="+mn-ea"/>
              </a:rPr>
              <a:t>PPI </a:t>
            </a:r>
            <a:r>
              <a:rPr lang="zh-TW" altLang="en-US" sz="4000" dirty="0">
                <a:latin typeface="+mn-ea"/>
              </a:rPr>
              <a:t>的句子進行評估，確認關聯性的類型（例如：</a:t>
            </a:r>
            <a:r>
              <a:rPr lang="en-US" altLang="zh-TW" sz="4000" dirty="0">
                <a:latin typeface="+mn-ea"/>
              </a:rPr>
              <a:t>target/regulate/post-translation</a:t>
            </a:r>
            <a:r>
              <a:rPr lang="zh-TW" altLang="en-US" sz="4000" dirty="0">
                <a:latin typeface="+mn-ea"/>
              </a:rPr>
              <a:t>）</a:t>
            </a:r>
            <a:r>
              <a:rPr lang="zh-TW" altLang="en-US" sz="4000" dirty="0" smtClean="0">
                <a:latin typeface="+mn-ea"/>
              </a:rPr>
              <a:t>。」</a:t>
            </a:r>
            <a:endParaRPr lang="zh-TW" altLang="en-US" sz="4000" dirty="0" smtClean="0">
              <a:latin typeface="+mn-ea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43324958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</a:t>
            </a:r>
            <a:r>
              <a:rPr lang="en-US" altLang="zh-TW" sz="5400" b="1" dirty="0" err="1" smtClean="0"/>
              <a:t>tsv</a:t>
            </a:r>
            <a:endParaRPr lang="zh-TW" altLang="en-US" sz="5400" b="1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Input format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5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424871" y="2578215"/>
            <a:ext cx="16021736" cy="68326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b="1" dirty="0">
                <a:solidFill>
                  <a:srgbClr val="7030A0"/>
                </a:solidFill>
                <a:latin typeface="+mn-ea"/>
              </a:rPr>
              <a:t>import</a:t>
            </a:r>
            <a:r>
              <a:rPr lang="en-US" altLang="zh-TW" sz="3600" dirty="0">
                <a:latin typeface="+mn-ea"/>
              </a:rPr>
              <a:t> pandas </a:t>
            </a:r>
            <a:r>
              <a:rPr lang="en-US" altLang="zh-TW" sz="3600" b="1" dirty="0">
                <a:solidFill>
                  <a:srgbClr val="7030A0"/>
                </a:solidFill>
                <a:latin typeface="+mn-ea"/>
              </a:rPr>
              <a:t>as</a:t>
            </a:r>
            <a:r>
              <a:rPr lang="en-US" altLang="zh-TW" sz="3600" dirty="0">
                <a:latin typeface="+mn-ea"/>
              </a:rPr>
              <a:t> </a:t>
            </a:r>
            <a:r>
              <a:rPr lang="en-US" altLang="zh-TW" sz="3600" dirty="0" err="1">
                <a:latin typeface="+mn-ea"/>
              </a:rPr>
              <a:t>pd</a:t>
            </a:r>
            <a:endParaRPr lang="en-US" altLang="zh-TW" sz="3600" dirty="0">
              <a:latin typeface="+mn-ea"/>
            </a:endParaRPr>
          </a:p>
          <a:p>
            <a:pPr marL="0" indent="0">
              <a:buNone/>
            </a:pPr>
            <a:r>
              <a:rPr lang="en-US" altLang="zh-TW" sz="3600" dirty="0" err="1">
                <a:latin typeface="+mn-ea"/>
              </a:rPr>
              <a:t>filepath</a:t>
            </a:r>
            <a:r>
              <a:rPr lang="en-US" altLang="zh-TW" sz="3600" dirty="0">
                <a:latin typeface="+mn-ea"/>
              </a:rPr>
              <a:t> = '</a:t>
            </a:r>
            <a:r>
              <a:rPr lang="en-US" altLang="zh-TW" sz="3600" dirty="0" err="1">
                <a:latin typeface="+mn-ea"/>
              </a:rPr>
              <a:t>train.tsv</a:t>
            </a:r>
            <a:r>
              <a:rPr lang="en-US" altLang="zh-TW" sz="3600" dirty="0">
                <a:latin typeface="+mn-ea"/>
              </a:rPr>
              <a:t>'</a:t>
            </a:r>
          </a:p>
          <a:p>
            <a:pPr marL="0" indent="0">
              <a:buNone/>
            </a:pPr>
            <a:r>
              <a:rPr lang="en-US" altLang="zh-TW" sz="3600" dirty="0" err="1">
                <a:latin typeface="+mn-ea"/>
              </a:rPr>
              <a:t>df</a:t>
            </a:r>
            <a:r>
              <a:rPr lang="en-US" altLang="zh-TW" sz="3600" dirty="0">
                <a:latin typeface="+mn-ea"/>
              </a:rPr>
              <a:t> = </a:t>
            </a:r>
            <a:r>
              <a:rPr lang="en-US" altLang="zh-TW" sz="3600" dirty="0" err="1">
                <a:latin typeface="+mn-ea"/>
              </a:rPr>
              <a:t>pd.read_csv</a:t>
            </a:r>
            <a:r>
              <a:rPr lang="en-US" altLang="zh-TW" sz="3600" dirty="0">
                <a:latin typeface="+mn-ea"/>
              </a:rPr>
              <a:t>(</a:t>
            </a:r>
            <a:r>
              <a:rPr lang="en-US" altLang="zh-TW" sz="3600" dirty="0" err="1">
                <a:latin typeface="+mn-ea"/>
              </a:rPr>
              <a:t>filepath</a:t>
            </a:r>
            <a:r>
              <a:rPr lang="en-US" altLang="zh-TW" sz="3600" dirty="0">
                <a:latin typeface="+mn-ea"/>
              </a:rPr>
              <a:t>, </a:t>
            </a:r>
            <a:r>
              <a:rPr lang="en-US" altLang="zh-TW" sz="3600" dirty="0" err="1">
                <a:latin typeface="+mn-ea"/>
              </a:rPr>
              <a:t>sep</a:t>
            </a:r>
            <a:r>
              <a:rPr lang="en-US" altLang="zh-TW" sz="3600" dirty="0">
                <a:latin typeface="+mn-ea"/>
              </a:rPr>
              <a:t>='\t')</a:t>
            </a:r>
            <a:endParaRPr lang="zh-TW" altLang="en-US" sz="3600" dirty="0" smtClean="0">
              <a:latin typeface="+mn-ea"/>
              <a:cs typeface="BiauKai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305"/>
          <a:stretch/>
        </p:blipFill>
        <p:spPr>
          <a:xfrm>
            <a:off x="1418765" y="5278515"/>
            <a:ext cx="1555898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4812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BiauKai"/>
                <a:ea typeface="BiauKai"/>
                <a:cs typeface="BiauKai"/>
              </a:rPr>
              <a:t>DATA Details</a:t>
            </a:r>
            <a:endParaRPr kumimoji="1" lang="ja-JP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 smtClean="0"/>
              <a:t>6</a:t>
            </a:r>
            <a:endParaRPr lang="en-US" sz="3600" b="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>
          <a:xfrm>
            <a:off x="1582410" y="2721378"/>
            <a:ext cx="16021736" cy="6832612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4000" dirty="0">
                <a:latin typeface="BiauKai"/>
                <a:ea typeface="BiauKai"/>
                <a:cs typeface="BiauKai"/>
              </a:rPr>
              <a:t>PMID :  The id of the paragraph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Sentence : The sentences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that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contain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two or more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gene names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in the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paragraph</a:t>
            </a:r>
          </a:p>
          <a:p>
            <a:r>
              <a:rPr lang="en-US" altLang="zh-TW" sz="4000" dirty="0" err="1">
                <a:latin typeface="BiauKai"/>
                <a:ea typeface="BiauKai"/>
                <a:cs typeface="BiauKai"/>
              </a:rPr>
              <a:t>Sentence_ID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 : The id of the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sentence in the paragraph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Gene1/2.Gene1/2_ID : The </a:t>
            </a:r>
            <a:r>
              <a:rPr lang="en-US" altLang="zh-TW" sz="4000" dirty="0" smtClean="0">
                <a:latin typeface="+mn-ea"/>
                <a:cs typeface="BiauKai"/>
              </a:rPr>
              <a:t>gene’s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name and it’s id</a:t>
            </a:r>
          </a:p>
          <a:p>
            <a:r>
              <a:rPr lang="en-US" altLang="zh-TW" sz="4000" dirty="0" smtClean="0">
                <a:latin typeface="BiauKai"/>
                <a:ea typeface="BiauKai"/>
                <a:cs typeface="BiauKai"/>
              </a:rPr>
              <a:t>Gene1/2_index.start.end : where the gene first </a:t>
            </a:r>
            <a:r>
              <a:rPr lang="en-US" altLang="zh-TW" sz="4000" dirty="0">
                <a:latin typeface="BiauKai"/>
                <a:ea typeface="BiauKai"/>
                <a:cs typeface="BiauKai"/>
              </a:rPr>
              <a:t>and 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last appears in the paragraph</a:t>
            </a:r>
            <a:endParaRPr lang="en-US" altLang="zh-TW" sz="4000" dirty="0">
              <a:latin typeface="BiauKai"/>
              <a:ea typeface="BiauKai"/>
              <a:cs typeface="BiauKai"/>
            </a:endParaRPr>
          </a:p>
          <a:p>
            <a:r>
              <a:rPr lang="en-US" altLang="zh-TW" sz="4000" dirty="0" err="1" smtClean="0">
                <a:latin typeface="BiauKai"/>
                <a:ea typeface="BiauKai"/>
                <a:cs typeface="BiauKai"/>
              </a:rPr>
              <a:t>RE_Type</a:t>
            </a:r>
            <a:r>
              <a:rPr lang="en-US" altLang="zh-TW" sz="4000" dirty="0" smtClean="0">
                <a:latin typeface="BiauKai"/>
                <a:ea typeface="BiauKai"/>
                <a:cs typeface="BiauKai"/>
              </a:rPr>
              <a:t> : the relation between the two genes</a:t>
            </a:r>
          </a:p>
          <a:p>
            <a:endParaRPr lang="zh-TW" altLang="en-US" sz="4000" dirty="0" smtClean="0">
              <a:latin typeface="BiauKai"/>
              <a:ea typeface="BiauKai"/>
              <a:cs typeface="BiauKai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>
          <a:xfrm>
            <a:off x="1042306" y="1633110"/>
            <a:ext cx="14941660" cy="1440160"/>
          </a:xfrm>
        </p:spPr>
        <p:txBody>
          <a:bodyPr/>
          <a:lstStyle/>
          <a:p>
            <a:r>
              <a:rPr lang="en-US" altLang="zh-TW" sz="5400" b="1" dirty="0" smtClean="0"/>
              <a:t> Headers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76555245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2122426" y="3388305"/>
            <a:ext cx="13906545" cy="166518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latin typeface="BiauKai"/>
                <a:ea typeface="BiauKai"/>
                <a:cs typeface="BiauKai"/>
              </a:rPr>
              <a:t>PREPROCESSING</a:t>
            </a:r>
            <a:endParaRPr kumimoji="1" lang="ja-JP" altLang="en-US" b="1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910611916"/>
      </p:ext>
    </p:extLst>
  </p:cSld>
  <p:clrMapOvr>
    <a:masterClrMapping/>
  </p:clrMapOvr>
  <p:transition spd="slow" advTm="1572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511409" y="237955"/>
            <a:ext cx="16741859" cy="1125125"/>
          </a:xfrm>
        </p:spPr>
        <p:txBody>
          <a:bodyPr>
            <a:normAutofit fontScale="90000"/>
          </a:bodyPr>
          <a:lstStyle/>
          <a:p>
            <a:r>
              <a:rPr lang="en-US" altLang="zh-TW" sz="8800" b="1" dirty="0"/>
              <a:t>Digitalize the sentences</a:t>
            </a:r>
            <a:endParaRPr lang="zh-TW" altLang="en-US" sz="8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343963" y="9238922"/>
            <a:ext cx="2205288" cy="900133"/>
          </a:xfrm>
        </p:spPr>
        <p:txBody>
          <a:bodyPr/>
          <a:lstStyle/>
          <a:p>
            <a:r>
              <a:rPr lang="en-US" sz="3600" b="0" dirty="0"/>
              <a:t>7</a:t>
            </a:r>
            <a:endParaRPr lang="en-US" sz="3600" b="0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5"/>
          </p:nvPr>
        </p:nvSpPr>
        <p:spPr>
          <a:xfrm>
            <a:off x="1051490" y="1363080"/>
            <a:ext cx="15661696" cy="6382529"/>
          </a:xfrm>
        </p:spPr>
        <p:txBody>
          <a:bodyPr/>
          <a:lstStyle/>
          <a:p>
            <a:r>
              <a:rPr lang="en-US" altLang="zh-TW" sz="4000" dirty="0" err="1" smtClean="0">
                <a:latin typeface="+mn-ea"/>
              </a:rPr>
              <a:t>CountVectorizer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smtClean="0">
                <a:latin typeface="+mn-ea"/>
              </a:rPr>
              <a:t/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b="1" dirty="0" smtClean="0">
                <a:solidFill>
                  <a:srgbClr val="7030A0"/>
                </a:solidFill>
                <a:latin typeface="+mn-ea"/>
              </a:rPr>
              <a:t>from</a:t>
            </a:r>
            <a:r>
              <a:rPr lang="en-US" altLang="zh-TW" sz="4000" dirty="0" smtClean="0">
                <a:latin typeface="+mn-ea"/>
              </a:rPr>
              <a:t> </a:t>
            </a:r>
            <a:r>
              <a:rPr lang="en-US" altLang="zh-TW" sz="4000" dirty="0" err="1">
                <a:latin typeface="+mn-ea"/>
              </a:rPr>
              <a:t>sklearn.feature_extraction.text</a:t>
            </a:r>
            <a:r>
              <a:rPr lang="en-US" altLang="zh-TW" sz="4000" dirty="0">
                <a:latin typeface="+mn-ea"/>
              </a:rPr>
              <a:t> </a:t>
            </a:r>
            <a:r>
              <a:rPr lang="en-US" altLang="zh-TW" sz="4000" b="1" dirty="0">
                <a:solidFill>
                  <a:srgbClr val="7030A0"/>
                </a:solidFill>
                <a:latin typeface="+mn-ea"/>
              </a:rPr>
              <a:t>import</a:t>
            </a:r>
            <a:r>
              <a:rPr lang="en-US" altLang="zh-TW" sz="4000" dirty="0">
                <a:latin typeface="+mn-ea"/>
              </a:rPr>
              <a:t> </a:t>
            </a:r>
            <a:r>
              <a:rPr lang="en-US" altLang="zh-TW" sz="4000" dirty="0" err="1" smtClean="0">
                <a:latin typeface="+mn-ea"/>
              </a:rPr>
              <a:t>CountVectorizer</a:t>
            </a:r>
            <a:r>
              <a:rPr lang="en-US" altLang="zh-TW" sz="4000" dirty="0">
                <a:latin typeface="+mn-ea"/>
              </a:rPr>
              <a:t/>
            </a:r>
            <a:br>
              <a:rPr lang="en-US" altLang="zh-TW" sz="4000" dirty="0">
                <a:latin typeface="+mn-ea"/>
              </a:rPr>
            </a:br>
            <a:r>
              <a:rPr lang="en-US" altLang="zh-TW" sz="4000" dirty="0" err="1" smtClean="0">
                <a:latin typeface="+mn-ea"/>
              </a:rPr>
              <a:t>vectorizer</a:t>
            </a:r>
            <a:r>
              <a:rPr lang="en-US" altLang="zh-TW" sz="4000" dirty="0" smtClean="0">
                <a:latin typeface="+mn-ea"/>
              </a:rPr>
              <a:t> </a:t>
            </a:r>
            <a:r>
              <a:rPr lang="en-US" altLang="zh-TW" sz="4000" dirty="0">
                <a:latin typeface="+mn-ea"/>
              </a:rPr>
              <a:t>= </a:t>
            </a:r>
            <a:r>
              <a:rPr lang="en-US" altLang="zh-TW" sz="4000" dirty="0" err="1">
                <a:latin typeface="+mn-ea"/>
              </a:rPr>
              <a:t>CountVectorizer</a:t>
            </a:r>
            <a:r>
              <a:rPr lang="en-US" altLang="zh-TW" sz="4000" dirty="0">
                <a:latin typeface="+mn-ea"/>
              </a:rPr>
              <a:t>(</a:t>
            </a:r>
            <a:r>
              <a:rPr lang="en-US" altLang="zh-TW" sz="4000" dirty="0" err="1">
                <a:latin typeface="+mn-ea"/>
              </a:rPr>
              <a:t>min_df</a:t>
            </a:r>
            <a:r>
              <a:rPr lang="en-US" altLang="zh-TW" sz="4000" dirty="0">
                <a:latin typeface="+mn-ea"/>
              </a:rPr>
              <a:t> = </a:t>
            </a:r>
            <a:r>
              <a:rPr lang="en-US" altLang="zh-TW" sz="4000" dirty="0" smtClean="0">
                <a:latin typeface="+mn-ea"/>
              </a:rPr>
              <a:t>1) </a:t>
            </a:r>
            <a:r>
              <a:rPr lang="en-US" altLang="zh-TW" sz="4000" i="1" dirty="0" smtClean="0">
                <a:solidFill>
                  <a:srgbClr val="00B050"/>
                </a:solidFill>
                <a:latin typeface="+mn-ea"/>
              </a:rPr>
              <a:t>#Integer digitals</a:t>
            </a:r>
            <a:br>
              <a:rPr lang="en-US" altLang="zh-TW" sz="4000" i="1" dirty="0" smtClean="0">
                <a:solidFill>
                  <a:srgbClr val="00B050"/>
                </a:solidFill>
                <a:latin typeface="+mn-ea"/>
              </a:rPr>
            </a:br>
            <a:r>
              <a:rPr lang="en-US" altLang="zh-TW" sz="4000" dirty="0" err="1" smtClean="0">
                <a:latin typeface="+mn-ea"/>
              </a:rPr>
              <a:t>vectorizer.fit</a:t>
            </a:r>
            <a:r>
              <a:rPr lang="en-US" altLang="zh-TW" sz="4000" dirty="0" smtClean="0">
                <a:latin typeface="+mn-ea"/>
              </a:rPr>
              <a:t>(sentences) </a:t>
            </a:r>
            <a:r>
              <a:rPr lang="en-US" altLang="zh-TW" sz="4000" i="1" dirty="0" smtClean="0">
                <a:solidFill>
                  <a:srgbClr val="00B050"/>
                </a:solidFill>
                <a:latin typeface="+mn-ea"/>
              </a:rPr>
              <a:t>#Build a library</a:t>
            </a:r>
            <a:r>
              <a:rPr lang="en-US" altLang="zh-TW" sz="4000" dirty="0" smtClean="0">
                <a:latin typeface="+mn-ea"/>
              </a:rPr>
              <a:t/>
            </a:r>
            <a:br>
              <a:rPr lang="en-US" altLang="zh-TW" sz="4000" dirty="0" smtClean="0">
                <a:latin typeface="+mn-ea"/>
              </a:rPr>
            </a:br>
            <a:r>
              <a:rPr lang="en-US" altLang="zh-TW" sz="4000" dirty="0" err="1" smtClean="0">
                <a:latin typeface="+mn-ea"/>
              </a:rPr>
              <a:t>vectorizer.transform</a:t>
            </a:r>
            <a:r>
              <a:rPr lang="en-US" altLang="zh-TW" sz="4000" dirty="0" smtClean="0">
                <a:latin typeface="+mn-ea"/>
              </a:rPr>
              <a:t>(sentences</a:t>
            </a:r>
            <a:r>
              <a:rPr lang="en-US" altLang="zh-TW" sz="4000" dirty="0">
                <a:latin typeface="+mn-ea"/>
              </a:rPr>
              <a:t>).</a:t>
            </a:r>
            <a:r>
              <a:rPr lang="en-US" altLang="zh-TW" sz="4000" dirty="0" err="1">
                <a:latin typeface="+mn-ea"/>
              </a:rPr>
              <a:t>toarray</a:t>
            </a:r>
            <a:r>
              <a:rPr lang="en-US" altLang="zh-TW" sz="4000" dirty="0" smtClean="0">
                <a:latin typeface="+mn-ea"/>
              </a:rPr>
              <a:t>() </a:t>
            </a:r>
            <a:r>
              <a:rPr lang="en-US" altLang="zh-TW" sz="4000" i="1" dirty="0" smtClean="0">
                <a:solidFill>
                  <a:srgbClr val="00B050"/>
                </a:solidFill>
                <a:latin typeface="+mn-ea"/>
              </a:rPr>
              <a:t>#Convert sentences to a matrix</a:t>
            </a:r>
            <a:endParaRPr lang="en-US" altLang="zh-TW" sz="4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5303104"/>
      </p:ext>
    </p:extLst>
  </p:cSld>
  <p:clrMapOvr>
    <a:masterClrMapping/>
  </p:clrMapOvr>
  <p:transition spd="slow" advTm="7962">
    <p:wipe/>
  </p:transition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46073</TotalTime>
  <Words>681</Words>
  <Application>Microsoft Macintosh PowerPoint</Application>
  <PresentationFormat>自訂</PresentationFormat>
  <Paragraphs>171</Paragraphs>
  <Slides>33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33</vt:i4>
      </vt:variant>
    </vt:vector>
  </HeadingPairs>
  <TitlesOfParts>
    <vt:vector size="54" baseType="lpstr">
      <vt:lpstr>BiauKai</vt:lpstr>
      <vt:lpstr>Calibri</vt:lpstr>
      <vt:lpstr>HG明朝B</vt:lpstr>
      <vt:lpstr>Mangal</vt:lpstr>
      <vt:lpstr>ＭＳ Ｐゴシック</vt:lpstr>
      <vt:lpstr>Roboto Condensed Light</vt:lpstr>
      <vt:lpstr>Roboto Light</vt:lpstr>
      <vt:lpstr>Rockwell</vt:lpstr>
      <vt:lpstr>Rockwell Condensed</vt:lpstr>
      <vt:lpstr>Rockwell Extra Bold</vt:lpstr>
      <vt:lpstr>Spica Neue</vt:lpstr>
      <vt:lpstr>Spica Neue Light</vt:lpstr>
      <vt:lpstr>Wingdings</vt:lpstr>
      <vt:lpstr>微軟正黑體</vt:lpstr>
      <vt:lpstr>新細明體</vt:lpstr>
      <vt:lpstr>標楷體</vt:lpstr>
      <vt:lpstr>Arial</vt:lpstr>
      <vt:lpstr>No Decoration</vt:lpstr>
      <vt:lpstr>Contents</vt:lpstr>
      <vt:lpstr>1_Contents</vt:lpstr>
      <vt:lpstr>木刻字型</vt:lpstr>
      <vt:lpstr>Final Project Presentation</vt:lpstr>
      <vt:lpstr>PowerPoint 簡報</vt:lpstr>
      <vt:lpstr>PowerPoint 簡報</vt:lpstr>
      <vt:lpstr>DATA Source</vt:lpstr>
      <vt:lpstr>gaol</vt:lpstr>
      <vt:lpstr>Input format</vt:lpstr>
      <vt:lpstr>DATA Details</vt:lpstr>
      <vt:lpstr>PowerPoint 簡報</vt:lpstr>
      <vt:lpstr>Digitalize the sentences</vt:lpstr>
      <vt:lpstr>Digitalize the sentences</vt:lpstr>
      <vt:lpstr>Digitalize the sentences</vt:lpstr>
      <vt:lpstr>natural language processing</vt:lpstr>
      <vt:lpstr>NLTK</vt:lpstr>
      <vt:lpstr>NLTK</vt:lpstr>
      <vt:lpstr>NLTK</vt:lpstr>
      <vt:lpstr>NLTK</vt:lpstr>
      <vt:lpstr>preprocessing</vt:lpstr>
      <vt:lpstr>PowerPoint 簡報</vt:lpstr>
      <vt:lpstr>Models</vt:lpstr>
      <vt:lpstr>Word2vec</vt:lpstr>
      <vt:lpstr>Word2vec</vt:lpstr>
      <vt:lpstr>Word2vec</vt:lpstr>
      <vt:lpstr>Word2vec</vt:lpstr>
      <vt:lpstr>Models</vt:lpstr>
      <vt:lpstr>Models</vt:lpstr>
      <vt:lpstr>NULl model</vt:lpstr>
      <vt:lpstr>evaluation</vt:lpstr>
      <vt:lpstr>PowerPoint 簡報</vt:lpstr>
      <vt:lpstr>prediction</vt:lpstr>
      <vt:lpstr>PowerPoint 簡報</vt:lpstr>
      <vt:lpstr>challenges</vt:lpstr>
      <vt:lpstr>references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Microsoft Office 使用者</cp:lastModifiedBy>
  <cp:revision>907</cp:revision>
  <dcterms:created xsi:type="dcterms:W3CDTF">2015-01-09T17:56:04Z</dcterms:created>
  <dcterms:modified xsi:type="dcterms:W3CDTF">2019-06-24T20:41:40Z</dcterms:modified>
</cp:coreProperties>
</file>