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2" r:id="rId4"/>
    <p:sldId id="290" r:id="rId5"/>
    <p:sldId id="291" r:id="rId6"/>
    <p:sldId id="298" r:id="rId7"/>
    <p:sldId id="300" r:id="rId8"/>
    <p:sldId id="302" r:id="rId9"/>
    <p:sldId id="315" r:id="rId10"/>
    <p:sldId id="294" r:id="rId11"/>
    <p:sldId id="307" r:id="rId12"/>
    <p:sldId id="297" r:id="rId13"/>
    <p:sldId id="308" r:id="rId14"/>
    <p:sldId id="309" r:id="rId15"/>
    <p:sldId id="310" r:id="rId16"/>
    <p:sldId id="305" r:id="rId17"/>
    <p:sldId id="314" r:id="rId18"/>
    <p:sldId id="306" r:id="rId19"/>
    <p:sldId id="313" r:id="rId20"/>
    <p:sldId id="31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3" pos="4089" userDrawn="1">
          <p15:clr>
            <a:srgbClr val="A4A3A4"/>
          </p15:clr>
        </p15:guide>
        <p15:guide id="4" pos="6267" userDrawn="1">
          <p15:clr>
            <a:srgbClr val="A4A3A4"/>
          </p15:clr>
        </p15:guide>
        <p15:guide id="5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A39"/>
    <a:srgbClr val="032025"/>
    <a:srgbClr val="A3764D"/>
    <a:srgbClr val="95775B"/>
    <a:srgbClr val="5E85A0"/>
    <a:srgbClr val="C4742C"/>
    <a:srgbClr val="B1753F"/>
    <a:srgbClr val="2A4556"/>
    <a:srgbClr val="7699B0"/>
    <a:srgbClr val="B8B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4" autoAdjust="0"/>
    <p:restoredTop sz="94659"/>
  </p:normalViewPr>
  <p:slideViewPr>
    <p:cSldViewPr snapToGrid="0" showGuides="1">
      <p:cViewPr varScale="1">
        <p:scale>
          <a:sx n="110" d="100"/>
          <a:sy n="110" d="100"/>
        </p:scale>
        <p:origin x="432" y="184"/>
      </p:cViewPr>
      <p:guideLst>
        <p:guide orient="horz" pos="2137"/>
        <p:guide pos="4089"/>
        <p:guide pos="6267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8ACF9-C64D-4E21-AFDB-72A22A1E67F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C6C10-BDD3-41D2-9166-A4C69F366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2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4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2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3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2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1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4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0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6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5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7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0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92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hyperlink" Target="https://shutong.shinyapps.io/shiny/?fbclid=IwAR0sBHDTocnjohXaRWQflzx50aGm0nKOKwzkbZICX_LwgY2NGuUQlEYgLYo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50815" cy="784425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0"/>
            <a:ext cx="12550815" cy="7709095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92752" y="5480819"/>
            <a:ext cx="5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7200" b="1" spc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1554148" y="2488978"/>
            <a:ext cx="10761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Predicting JPY using machine learning</a:t>
            </a:r>
            <a:endParaRPr lang="en-US" altLang="zh-CN" sz="48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0447" y="2296778"/>
            <a:ext cx="9395744" cy="1126193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98933" y="4555702"/>
            <a:ext cx="8551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金碩一 彭昱齊 金碩一 賴映筑 </a:t>
            </a:r>
            <a:endParaRPr lang="en-US" altLang="zh-TW" sz="2000" b="1" dirty="0" smtClean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統計</a:t>
            </a:r>
            <a:r>
              <a:rPr lang="zh-TW" altLang="en-US" sz="20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四 劉書宏 統計三 許凱淳 統計三 游凱全 </a:t>
            </a:r>
          </a:p>
        </p:txBody>
      </p:sp>
    </p:spTree>
    <p:extLst>
      <p:ext uri="{BB962C8B-B14F-4D97-AF65-F5344CB8AC3E}">
        <p14:creationId xmlns:p14="http://schemas.microsoft.com/office/powerpoint/2010/main" val="19048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33579" cy="1323439"/>
            <a:chOff x="4861831" y="424542"/>
            <a:chExt cx="2533579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335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模型建立</a:t>
              </a:r>
              <a:endParaRPr kumimoji="1" lang="en-US" altLang="zh-TW" sz="4400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六边形 3"/>
          <p:cNvSpPr/>
          <p:nvPr/>
        </p:nvSpPr>
        <p:spPr>
          <a:xfrm>
            <a:off x="763929" y="1591715"/>
            <a:ext cx="3171462" cy="782087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724626" y="1680413"/>
            <a:ext cx="125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ANN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8" name="六边形 3"/>
          <p:cNvSpPr/>
          <p:nvPr/>
        </p:nvSpPr>
        <p:spPr>
          <a:xfrm>
            <a:off x="763928" y="3463583"/>
            <a:ext cx="3171463" cy="782087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724626" y="3559350"/>
            <a:ext cx="125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SVM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0" name="六边形 3"/>
          <p:cNvSpPr/>
          <p:nvPr/>
        </p:nvSpPr>
        <p:spPr>
          <a:xfrm>
            <a:off x="763929" y="5335451"/>
            <a:ext cx="3171463" cy="782087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49124" y="5485345"/>
            <a:ext cx="391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Random Forest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36208" y="1591715"/>
            <a:ext cx="904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ann_model</a:t>
            </a:r>
            <a:r>
              <a:rPr kumimoji="1" lang="en-US" altLang="zh-TW" b="1" dirty="0">
                <a:solidFill>
                  <a:schemeClr val="bg1"/>
                </a:solidFill>
              </a:rPr>
              <a:t> &lt;- </a:t>
            </a:r>
            <a:endParaRPr kumimoji="1" lang="en-US" altLang="zh-TW" b="1" dirty="0" smtClean="0">
              <a:solidFill>
                <a:schemeClr val="bg1"/>
              </a:solidFill>
            </a:endParaRP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neuralnet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(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dir</a:t>
            </a:r>
            <a:r>
              <a:rPr kumimoji="1" lang="en-US" altLang="zh-TW" b="1" dirty="0">
                <a:solidFill>
                  <a:schemeClr val="bg1"/>
                </a:solidFill>
              </a:rPr>
              <a:t>=='1' ~., data=</a:t>
            </a:r>
            <a:r>
              <a:rPr kumimoji="1" lang="en-US" altLang="zh-TW" b="1" dirty="0" err="1">
                <a:solidFill>
                  <a:schemeClr val="bg1"/>
                </a:solidFill>
              </a:rPr>
              <a:t>d_ps_train</a:t>
            </a:r>
            <a:r>
              <a:rPr kumimoji="1" lang="en-US" altLang="zh-TW" b="1" dirty="0">
                <a:solidFill>
                  <a:schemeClr val="bg1"/>
                </a:solidFill>
              </a:rPr>
              <a:t>, 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hidden=n,</a:t>
            </a: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learningrate</a:t>
            </a:r>
            <a:r>
              <a:rPr kumimoji="1" lang="en-US" altLang="zh-TW" b="1" dirty="0">
                <a:solidFill>
                  <a:schemeClr val="bg1"/>
                </a:solidFill>
              </a:rPr>
              <a:t>=0.1,linear.output = </a:t>
            </a:r>
            <a:r>
              <a:rPr kumimoji="1" lang="en-US" altLang="zh-TW" b="1" dirty="0" err="1">
                <a:solidFill>
                  <a:schemeClr val="bg1"/>
                </a:solidFill>
              </a:rPr>
              <a:t>FALSE,stepmax</a:t>
            </a:r>
            <a:r>
              <a:rPr kumimoji="1" lang="en-US" altLang="zh-TW" b="1" dirty="0">
                <a:solidFill>
                  <a:schemeClr val="bg1"/>
                </a:solidFill>
              </a:rPr>
              <a:t>=1e+06)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36207" y="3333509"/>
            <a:ext cx="7219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svm_model</a:t>
            </a:r>
            <a:r>
              <a:rPr kumimoji="1" lang="en-US" altLang="zh-TW" b="1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&lt;-</a:t>
            </a: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ksvm</a:t>
            </a:r>
            <a:r>
              <a:rPr kumimoji="1" lang="en-US" altLang="zh-TW" b="1" dirty="0">
                <a:solidFill>
                  <a:schemeClr val="bg1"/>
                </a:solidFill>
              </a:rPr>
              <a:t>(</a:t>
            </a:r>
            <a:r>
              <a:rPr kumimoji="1" lang="en-US" altLang="zh-TW" b="1" dirty="0" err="1">
                <a:solidFill>
                  <a:schemeClr val="bg1"/>
                </a:solidFill>
              </a:rPr>
              <a:t>dir</a:t>
            </a:r>
            <a:r>
              <a:rPr kumimoji="1" lang="en-US" altLang="zh-TW" b="1" dirty="0">
                <a:solidFill>
                  <a:schemeClr val="bg1"/>
                </a:solidFill>
              </a:rPr>
              <a:t>~., data=</a:t>
            </a:r>
            <a:r>
              <a:rPr kumimoji="1" lang="en-US" altLang="zh-TW" b="1" dirty="0" err="1">
                <a:solidFill>
                  <a:schemeClr val="bg1"/>
                </a:solidFill>
              </a:rPr>
              <a:t>d_ps_train</a:t>
            </a:r>
            <a:r>
              <a:rPr kumimoji="1" lang="en-US" altLang="zh-TW" b="1" dirty="0">
                <a:solidFill>
                  <a:schemeClr val="bg1"/>
                </a:solidFill>
              </a:rPr>
              <a:t>, 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kernel=kernel,  </a:t>
            </a:r>
          </a:p>
          <a:p>
            <a:r>
              <a:rPr kumimoji="1" lang="en-US" altLang="zh-TW" b="1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degree=degree, C=c)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36207" y="5285592"/>
            <a:ext cx="522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rf_model</a:t>
            </a:r>
            <a:r>
              <a:rPr kumimoji="1" lang="en-US" altLang="zh-TW" b="1" dirty="0">
                <a:solidFill>
                  <a:schemeClr val="bg1"/>
                </a:solidFill>
              </a:rPr>
              <a:t> &lt;- </a:t>
            </a:r>
            <a:r>
              <a:rPr kumimoji="1" lang="en-US" altLang="zh-TW" b="1" dirty="0" err="1">
                <a:solidFill>
                  <a:schemeClr val="bg1"/>
                </a:solidFill>
              </a:rPr>
              <a:t>randomForest</a:t>
            </a:r>
            <a:r>
              <a:rPr kumimoji="1" lang="en-US" altLang="zh-TW" b="1" dirty="0">
                <a:solidFill>
                  <a:schemeClr val="bg1"/>
                </a:solidFill>
              </a:rPr>
              <a:t>(</a:t>
            </a:r>
            <a:r>
              <a:rPr kumimoji="1" lang="en-US" altLang="zh-TW" b="1" dirty="0" err="1">
                <a:solidFill>
                  <a:schemeClr val="bg1"/>
                </a:solidFill>
              </a:rPr>
              <a:t>dir</a:t>
            </a:r>
            <a:r>
              <a:rPr kumimoji="1" lang="en-US" altLang="zh-TW" b="1" dirty="0">
                <a:solidFill>
                  <a:schemeClr val="bg1"/>
                </a:solidFill>
              </a:rPr>
              <a:t>~., </a:t>
            </a:r>
            <a:endParaRPr kumimoji="1" lang="en-US" altLang="zh-TW" b="1" dirty="0" smtClean="0">
              <a:solidFill>
                <a:schemeClr val="bg1"/>
              </a:solidFill>
            </a:endParaRP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data=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d_ps_train</a:t>
            </a:r>
            <a:r>
              <a:rPr kumimoji="1" lang="en-US" altLang="zh-TW" b="1" dirty="0">
                <a:solidFill>
                  <a:schemeClr val="bg1"/>
                </a:solidFill>
              </a:rPr>
              <a:t>, </a:t>
            </a:r>
            <a:r>
              <a:rPr kumimoji="1" lang="en-US" altLang="zh-TW" b="1" dirty="0" err="1">
                <a:solidFill>
                  <a:schemeClr val="bg1"/>
                </a:solidFill>
              </a:rPr>
              <a:t>ntree</a:t>
            </a:r>
            <a:r>
              <a:rPr kumimoji="1" lang="en-US" altLang="zh-TW" b="1" dirty="0">
                <a:solidFill>
                  <a:schemeClr val="bg1"/>
                </a:solidFill>
              </a:rPr>
              <a:t>=</a:t>
            </a:r>
            <a:r>
              <a:rPr kumimoji="1" lang="en-US" altLang="zh-TW" b="1" dirty="0" err="1">
                <a:solidFill>
                  <a:schemeClr val="bg1"/>
                </a:solidFill>
              </a:rPr>
              <a:t>i,importance</a:t>
            </a:r>
            <a:r>
              <a:rPr kumimoji="1" lang="en-US" altLang="zh-TW" b="1" dirty="0">
                <a:solidFill>
                  <a:schemeClr val="bg1"/>
                </a:solidFill>
              </a:rPr>
              <a:t> = T)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46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33579" cy="1323439"/>
            <a:chOff x="4861831" y="424542"/>
            <a:chExt cx="2533579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335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模型建立</a:t>
              </a:r>
              <a:endParaRPr kumimoji="1" lang="en-US" altLang="zh-TW" sz="4400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六边形 3"/>
          <p:cNvSpPr/>
          <p:nvPr/>
        </p:nvSpPr>
        <p:spPr>
          <a:xfrm>
            <a:off x="763929" y="1618586"/>
            <a:ext cx="3009419" cy="782087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22744" y="1686463"/>
            <a:ext cx="229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naive Bayes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8" name="六边形 3"/>
          <p:cNvSpPr/>
          <p:nvPr/>
        </p:nvSpPr>
        <p:spPr>
          <a:xfrm>
            <a:off x="763928" y="3422575"/>
            <a:ext cx="3009419" cy="782087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759352" y="3531462"/>
            <a:ext cx="125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KNN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0" name="六边形 3"/>
          <p:cNvSpPr/>
          <p:nvPr/>
        </p:nvSpPr>
        <p:spPr>
          <a:xfrm>
            <a:off x="763928" y="5356213"/>
            <a:ext cx="3009419" cy="782087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759352" y="5424090"/>
            <a:ext cx="391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logit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36207" y="1637068"/>
            <a:ext cx="904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err="1">
                <a:solidFill>
                  <a:schemeClr val="bg1"/>
                </a:solidFill>
              </a:rPr>
              <a:t>NB_model</a:t>
            </a:r>
            <a:r>
              <a:rPr kumimoji="1" lang="en-US" altLang="zh-TW" b="1" dirty="0">
                <a:solidFill>
                  <a:schemeClr val="bg1"/>
                </a:solidFill>
              </a:rPr>
              <a:t> &lt;- </a:t>
            </a:r>
            <a:endParaRPr kumimoji="1" lang="en-US" altLang="zh-TW" b="1" dirty="0" smtClean="0">
              <a:solidFill>
                <a:schemeClr val="bg1"/>
              </a:solidFill>
            </a:endParaRPr>
          </a:p>
          <a:p>
            <a:r>
              <a:rPr kumimoji="1" lang="en-US" altLang="zh-TW" b="1" dirty="0" err="1" smtClean="0">
                <a:solidFill>
                  <a:schemeClr val="bg1"/>
                </a:solidFill>
              </a:rPr>
              <a:t>naive_bayes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(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dir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>
                <a:solidFill>
                  <a:schemeClr val="bg1"/>
                </a:solidFill>
              </a:rPr>
              <a:t>~ ., data = 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d_train</a:t>
            </a:r>
            <a:r>
              <a:rPr kumimoji="1" lang="en-US" altLang="zh-TW" b="1" dirty="0">
                <a:solidFill>
                  <a:schemeClr val="bg1"/>
                </a:solidFill>
              </a:rPr>
              <a:t>[,c('</a:t>
            </a:r>
            <a:r>
              <a:rPr kumimoji="1" lang="en-US" altLang="zh-TW" b="1" dirty="0" err="1">
                <a:solidFill>
                  <a:schemeClr val="bg1"/>
                </a:solidFill>
              </a:rPr>
              <a:t>dir</a:t>
            </a:r>
            <a:r>
              <a:rPr kumimoji="1" lang="en-US" altLang="zh-TW" b="1" dirty="0">
                <a:solidFill>
                  <a:schemeClr val="bg1"/>
                </a:solidFill>
              </a:rPr>
              <a:t>',</a:t>
            </a:r>
            <a:r>
              <a:rPr kumimoji="1" lang="en-US" altLang="zh-TW" b="1" dirty="0" err="1">
                <a:solidFill>
                  <a:schemeClr val="bg1"/>
                </a:solidFill>
              </a:rPr>
              <a:t>norm_vars</a:t>
            </a:r>
            <a:r>
              <a:rPr kumimoji="1" lang="en-US" altLang="zh-TW" b="1" dirty="0">
                <a:solidFill>
                  <a:schemeClr val="bg1"/>
                </a:solidFill>
              </a:rPr>
              <a:t>)])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36207" y="3403593"/>
            <a:ext cx="7219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knn_pred_train</a:t>
            </a:r>
            <a:r>
              <a:rPr kumimoji="1" lang="en-US" altLang="zh-TW" b="1" dirty="0">
                <a:solidFill>
                  <a:schemeClr val="bg1"/>
                </a:solidFill>
              </a:rPr>
              <a:t> &lt;- </a:t>
            </a:r>
            <a:endParaRPr kumimoji="1" lang="en-US" altLang="zh-TW" b="1" dirty="0" smtClean="0">
              <a:solidFill>
                <a:schemeClr val="bg1"/>
              </a:solidFill>
            </a:endParaRPr>
          </a:p>
          <a:p>
            <a:r>
              <a:rPr kumimoji="1" lang="en-US" altLang="zh-TW" b="1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knn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(train=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d_train</a:t>
            </a:r>
            <a:r>
              <a:rPr kumimoji="1" lang="en-US" altLang="zh-TW" b="1" dirty="0">
                <a:solidFill>
                  <a:schemeClr val="bg1"/>
                </a:solidFill>
              </a:rPr>
              <a:t>[,</a:t>
            </a:r>
            <a:r>
              <a:rPr kumimoji="1" lang="en-US" altLang="zh-TW" b="1" dirty="0" err="1">
                <a:solidFill>
                  <a:schemeClr val="bg1"/>
                </a:solidFill>
              </a:rPr>
              <a:t>norm_vars</a:t>
            </a:r>
            <a:r>
              <a:rPr kumimoji="1" lang="en-US" altLang="zh-TW" b="1" dirty="0">
                <a:solidFill>
                  <a:schemeClr val="bg1"/>
                </a:solidFill>
              </a:rPr>
              <a:t>], </a:t>
            </a:r>
            <a:endParaRPr kumimoji="1" lang="en-US" altLang="zh-TW" b="1" dirty="0" smtClean="0">
              <a:solidFill>
                <a:schemeClr val="bg1"/>
              </a:solidFill>
            </a:endParaRP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test=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d_train</a:t>
            </a:r>
            <a:r>
              <a:rPr kumimoji="1" lang="en-US" altLang="zh-TW" b="1" dirty="0">
                <a:solidFill>
                  <a:schemeClr val="bg1"/>
                </a:solidFill>
              </a:rPr>
              <a:t>[,</a:t>
            </a:r>
            <a:r>
              <a:rPr kumimoji="1" lang="en-US" altLang="zh-TW" b="1" dirty="0" err="1">
                <a:solidFill>
                  <a:schemeClr val="bg1"/>
                </a:solidFill>
              </a:rPr>
              <a:t>norm_vars</a:t>
            </a:r>
            <a:r>
              <a:rPr kumimoji="1" lang="en-US" altLang="zh-TW" b="1" dirty="0">
                <a:solidFill>
                  <a:schemeClr val="bg1"/>
                </a:solidFill>
              </a:rPr>
              <a:t>], cl=</a:t>
            </a:r>
            <a:r>
              <a:rPr kumimoji="1" lang="en-US" altLang="zh-TW" b="1" dirty="0" err="1">
                <a:solidFill>
                  <a:schemeClr val="bg1"/>
                </a:solidFill>
              </a:rPr>
              <a:t>d_train</a:t>
            </a:r>
            <a:r>
              <a:rPr kumimoji="1" lang="en-US" altLang="zh-TW" b="1" dirty="0">
                <a:solidFill>
                  <a:schemeClr val="bg1"/>
                </a:solidFill>
              </a:rPr>
              <a:t>[,'</a:t>
            </a:r>
            <a:r>
              <a:rPr kumimoji="1" lang="en-US" altLang="zh-TW" b="1" dirty="0" err="1">
                <a:solidFill>
                  <a:schemeClr val="bg1"/>
                </a:solidFill>
              </a:rPr>
              <a:t>dir</a:t>
            </a:r>
            <a:r>
              <a:rPr kumimoji="1" lang="en-US" altLang="zh-TW" b="1" dirty="0">
                <a:solidFill>
                  <a:schemeClr val="bg1"/>
                </a:solidFill>
              </a:rPr>
              <a:t>'],k=k)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36206" y="5285592"/>
            <a:ext cx="6316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logit_model</a:t>
            </a:r>
            <a:r>
              <a:rPr kumimoji="1" lang="en-US" altLang="zh-TW" b="1" dirty="0">
                <a:solidFill>
                  <a:schemeClr val="bg1"/>
                </a:solidFill>
              </a:rPr>
              <a:t> &lt;- </a:t>
            </a:r>
            <a:endParaRPr kumimoji="1" lang="en-US" altLang="zh-TW" b="1" dirty="0" smtClean="0">
              <a:solidFill>
                <a:schemeClr val="bg1"/>
              </a:solidFill>
            </a:endParaRP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glm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(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dir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>
                <a:solidFill>
                  <a:schemeClr val="bg1"/>
                </a:solidFill>
              </a:rPr>
              <a:t>~ ., data 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= 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d_train</a:t>
            </a:r>
            <a:r>
              <a:rPr kumimoji="1" lang="en-US" altLang="zh-TW" b="1" dirty="0">
                <a:solidFill>
                  <a:schemeClr val="bg1"/>
                </a:solidFill>
              </a:rPr>
              <a:t>[,c('</a:t>
            </a:r>
            <a:r>
              <a:rPr kumimoji="1" lang="en-US" altLang="zh-TW" b="1" dirty="0" err="1">
                <a:solidFill>
                  <a:schemeClr val="bg1"/>
                </a:solidFill>
              </a:rPr>
              <a:t>dir</a:t>
            </a:r>
            <a:r>
              <a:rPr kumimoji="1" lang="en-US" altLang="zh-TW" b="1" dirty="0">
                <a:solidFill>
                  <a:schemeClr val="bg1"/>
                </a:solidFill>
              </a:rPr>
              <a:t>',</a:t>
            </a:r>
            <a:r>
              <a:rPr kumimoji="1" lang="en-US" altLang="zh-TW" b="1" dirty="0" err="1">
                <a:solidFill>
                  <a:schemeClr val="bg1"/>
                </a:solidFill>
              </a:rPr>
              <a:t>norm_vars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)],</a:t>
            </a: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>
                <a:solidFill>
                  <a:schemeClr val="bg1"/>
                </a:solidFill>
              </a:rPr>
              <a:t>family = binomial(link="logit"))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411665" y="374478"/>
            <a:ext cx="4043018" cy="757950"/>
            <a:chOff x="4411665" y="374478"/>
            <a:chExt cx="4043018" cy="757950"/>
          </a:xfrm>
        </p:grpSpPr>
        <p:sp>
          <p:nvSpPr>
            <p:cNvPr id="2" name="文本框 1"/>
            <p:cNvSpPr txBox="1"/>
            <p:nvPr/>
          </p:nvSpPr>
          <p:spPr>
            <a:xfrm>
              <a:off x="4411665" y="374478"/>
              <a:ext cx="40430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mtClean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分析討論（連續）</a:t>
              </a:r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38284" y="1423685"/>
            <a:ext cx="10131286" cy="5275083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67617" y="1620456"/>
            <a:ext cx="10001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$ANN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  n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1  80   0.9787942   0.7860717   0.9788995  0.7894953   0.8824330   0.8841974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2  70   0.9758836   0.7927440   0.9760132  0.7978853   0.8843138   0.8869493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3 100   0.9858628   0.7835696   0.9859155  0.7892814   0.8847162   0.8875984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$SVM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 kernel degree gamma  c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</a:t>
            </a:r>
            <a:r>
              <a:rPr lang="en-US" altLang="zh-TW" b="1" dirty="0" err="1">
                <a:solidFill>
                  <a:schemeClr val="bg1"/>
                </a:solidFill>
              </a:rPr>
              <a:t>polydot</a:t>
            </a:r>
            <a:r>
              <a:rPr lang="en-US" altLang="zh-TW" b="1" dirty="0">
                <a:solidFill>
                  <a:schemeClr val="bg1"/>
                </a:solidFill>
              </a:rPr>
              <a:t>   1   NA   10    0.8282744     0.8302752   0.8268344  0.8310502   0.8292748 0.8289423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 </a:t>
            </a:r>
            <a:r>
              <a:rPr lang="en-US" altLang="zh-TW" b="1" dirty="0" err="1">
                <a:solidFill>
                  <a:schemeClr val="bg1"/>
                </a:solidFill>
              </a:rPr>
              <a:t>rbfdot</a:t>
            </a:r>
            <a:r>
              <a:rPr lang="en-US" altLang="zh-TW" b="1" dirty="0">
                <a:solidFill>
                  <a:schemeClr val="bg1"/>
                </a:solidFill>
              </a:rPr>
              <a:t>   NA   3   10    0.8698545     0.8202669   0.8705006  0.8238660   0.8450607 0.8471833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</a:t>
            </a:r>
            <a:r>
              <a:rPr lang="en-US" altLang="zh-TW" b="1" dirty="0" err="1">
                <a:solidFill>
                  <a:schemeClr val="bg1"/>
                </a:solidFill>
              </a:rPr>
              <a:t>RandomForest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</a:t>
            </a:r>
            <a:r>
              <a:rPr lang="en-US" altLang="zh-TW" b="1" dirty="0" err="1">
                <a:solidFill>
                  <a:schemeClr val="bg1"/>
                </a:solidFill>
              </a:rPr>
              <a:t>ntree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1   120       1        0.8060884      1  0.8085632   0.9030442   0.9042816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2   140       1        0.8081735      1  0.8108553   0.9040867   0.9054276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3   150       1        0.8085905      1  0.8110333   0.9042952   0.9055167</a:t>
            </a:r>
            <a:endParaRPr lang="zh-TW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cxnSp>
        <p:nvCxnSpPr>
          <p:cNvPr id="34" name="直接连接符 33"/>
          <p:cNvCxnSpPr/>
          <p:nvPr/>
        </p:nvCxnSpPr>
        <p:spPr>
          <a:xfrm>
            <a:off x="5325533" y="1132428"/>
            <a:ext cx="1540934" cy="0"/>
          </a:xfrm>
          <a:prstGeom prst="line">
            <a:avLst/>
          </a:prstGeom>
          <a:ln w="76200">
            <a:solidFill>
              <a:srgbClr val="8F7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38284" y="1423685"/>
            <a:ext cx="10131286" cy="417525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67617" y="1620456"/>
            <a:ext cx="100019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$NB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1    0.6407484     0.6309425   0.6366695  0.6362515   0.6358454  0.6364605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$KNN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 k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1  1   1.0000000     0.7018349   1.0000000  0.7073271   0.8509174   0.8536635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2  3   0.8623701     0.7368641   0.8632796  0.7404360   0.7996171   0.8018578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3 14   0.8037422     0.7689741   0.8038238  0.7723911   0.7863582   0.7881074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$logit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1    0.8282744     0.8311093   0.8284171  0.8327138   0.8296918   0.8305654</a:t>
            </a:r>
            <a:endParaRPr lang="zh-TW" altLang="zh-TW" b="1" dirty="0">
              <a:solidFill>
                <a:schemeClr val="bg1"/>
              </a:solidFill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4411665" y="374478"/>
            <a:ext cx="4043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分析討論（連續）</a:t>
            </a:r>
            <a:endParaRPr lang="zh-CN" altLang="en-US" sz="40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59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130310" y="424542"/>
            <a:ext cx="4577592" cy="707886"/>
            <a:chOff x="4192835" y="424542"/>
            <a:chExt cx="4186341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192835" y="424542"/>
              <a:ext cx="41863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mtClean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分析討論（離散）</a:t>
              </a:r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38284" y="1423685"/>
            <a:ext cx="10131286" cy="5159995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67617" y="1620456"/>
            <a:ext cx="10001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$ANN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 n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1 10      0.9646570     0.9599666  0.9647741  0.9601990   0.9623118  0.9624866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2 30      0.9650728     0.9599666  0.9652605  0.9602649   0.9625197  0.9627627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3 40      0.9650728     0.9603837  0.9652605  0.9606299   0.9627282  0.9629452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$SVM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 kernel degree gamma   c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</a:t>
            </a:r>
            <a:r>
              <a:rPr lang="en-US" altLang="zh-TW" b="1" dirty="0" err="1">
                <a:solidFill>
                  <a:schemeClr val="bg1"/>
                </a:solidFill>
              </a:rPr>
              <a:t>polydot</a:t>
            </a:r>
            <a:r>
              <a:rPr lang="en-US" altLang="zh-TW" b="1" dirty="0">
                <a:solidFill>
                  <a:schemeClr val="bg1"/>
                </a:solidFill>
              </a:rPr>
              <a:t>    1    NA  0.5   0.9559252     0.9612177  0.9558701  0.9612338   0.9585714 0.9585520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 </a:t>
            </a:r>
            <a:r>
              <a:rPr lang="en-US" altLang="zh-TW" b="1" dirty="0" err="1">
                <a:solidFill>
                  <a:schemeClr val="bg1"/>
                </a:solidFill>
              </a:rPr>
              <a:t>rbfdot</a:t>
            </a:r>
            <a:r>
              <a:rPr lang="en-US" altLang="zh-TW" b="1" dirty="0">
                <a:solidFill>
                  <a:schemeClr val="bg1"/>
                </a:solidFill>
              </a:rPr>
              <a:t>   NA   0.5  5.0   0.9638254     0.9603837  0.9641237  0.9607276   0.9621045 0.9624256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</a:t>
            </a:r>
            <a:r>
              <a:rPr lang="en-US" altLang="zh-TW" b="1" dirty="0" err="1">
                <a:solidFill>
                  <a:schemeClr val="bg1"/>
                </a:solidFill>
              </a:rPr>
              <a:t>RandomForest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</a:t>
            </a:r>
            <a:r>
              <a:rPr lang="en-US" altLang="zh-TW" b="1" dirty="0" err="1">
                <a:solidFill>
                  <a:schemeClr val="bg1"/>
                </a:solidFill>
              </a:rPr>
              <a:t>ntree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1    60      0.9629938     0.9603837  0.9630245  0.9605973   0.9616887  0.9618109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2   150      0.9625780     0.9616347  0.9625935  0.9617940   0.9621063  0.9621938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3   180      0.9625780     0.9612177  0.9625935  0.9613948   0.9618978  0.9619941</a:t>
            </a:r>
            <a:endParaRPr lang="zh-TW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97747" cy="707886"/>
            <a:chOff x="4861831" y="424542"/>
            <a:chExt cx="2597747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97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38284" y="1423685"/>
            <a:ext cx="10131286" cy="417525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67617" y="1620456"/>
            <a:ext cx="100019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$NB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1    0.9397089     0.9482902  0.939759  0.9482902   0.9439996  0.9440246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$KNN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k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1 6    0.9509356     0.9557965  0.9509151  0.9557596   0.9533660  0.9533374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2 4    0.9563410     0.9570475  0.9566653  0.9572081   0.9566942  0.9569367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3 7    0.9509356     0.9557965  0.9509151  0.9558333   0.9533660  0.9533742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$logit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1      0.95842     0.9608007   0.9582986  0.9607679   0.9596103  0.9595333</a:t>
            </a:r>
            <a:endParaRPr lang="zh-TW" altLang="zh-TW" b="1" dirty="0">
              <a:solidFill>
                <a:schemeClr val="bg1"/>
              </a:solidFill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4130310" y="424542"/>
            <a:ext cx="457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分析討論（離散）</a:t>
            </a:r>
            <a:endParaRPr lang="zh-CN" altLang="en-US" sz="40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97747" cy="707886"/>
            <a:chOff x="4861831" y="424542"/>
            <a:chExt cx="2597747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97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結論</a:t>
              </a:r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1030357" y="1666754"/>
            <a:ext cx="10131286" cy="3773348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6911" y="2010440"/>
            <a:ext cx="84340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       </a:t>
            </a:r>
            <a:r>
              <a:rPr lang="en-US" altLang="zh-TW" sz="2400" b="1" kern="100" dirty="0" err="1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accuracy_norm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f1_norm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 err="1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accuracy_dc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f1_dc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ANN   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0.884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0.886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0.963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0.963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SVM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0.837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0.838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0.960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0.960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RF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0.904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0.905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0.962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0.962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err="1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NaiveBayes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0.636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0.636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0.944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0.944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KNN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0.812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0.815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0.954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0.955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logit  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0.830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0.831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0.960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0.960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97747" cy="707886"/>
            <a:chOff x="4861831" y="424542"/>
            <a:chExt cx="2597747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97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結論</a:t>
              </a:r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1030357" y="1666754"/>
            <a:ext cx="10131286" cy="3773348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6911" y="2010440"/>
            <a:ext cx="84340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       </a:t>
            </a:r>
            <a:r>
              <a:rPr lang="en-US" altLang="zh-TW" sz="2400" b="1" kern="100" dirty="0" err="1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accuracy_norm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f1_norm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 err="1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accuracy_dc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f1_dc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ANN   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0.884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0.886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0.963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0.963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SVM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0.837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0.838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0.960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0.960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RF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0.904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0.905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0.962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0.962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err="1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NaiveBayes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0.636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0.636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0.944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0.944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KNN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0.812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0.815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0.954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0.955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logit  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0.830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0.831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0.960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0.960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97747" cy="707886"/>
            <a:chOff x="4861831" y="424542"/>
            <a:chExt cx="2597747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97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後續探討</a:t>
              </a:r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圆角矩形 19"/>
          <p:cNvSpPr/>
          <p:nvPr/>
        </p:nvSpPr>
        <p:spPr>
          <a:xfrm>
            <a:off x="1158751" y="2573790"/>
            <a:ext cx="2738000" cy="959485"/>
          </a:xfrm>
          <a:prstGeom prst="roundRect">
            <a:avLst>
              <a:gd name="adj" fmla="val 36254"/>
            </a:avLst>
          </a:prstGeom>
          <a:solidFill>
            <a:srgbClr val="D8213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589649" y="2808959"/>
            <a:ext cx="215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困難與挑戰</a:t>
            </a:r>
            <a:endParaRPr kumimoji="1" lang="zh-TW" altLang="en-US" sz="2400" b="1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圆角矩形 19"/>
          <p:cNvSpPr/>
          <p:nvPr/>
        </p:nvSpPr>
        <p:spPr>
          <a:xfrm>
            <a:off x="1158751" y="4652029"/>
            <a:ext cx="2738000" cy="959485"/>
          </a:xfrm>
          <a:prstGeom prst="roundRect">
            <a:avLst>
              <a:gd name="adj" fmla="val 36254"/>
            </a:avLst>
          </a:prstGeom>
          <a:solidFill>
            <a:srgbClr val="D8213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322363" y="4920295"/>
            <a:ext cx="215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其他研究</a:t>
            </a:r>
            <a:endParaRPr kumimoji="1" lang="zh-TW" altLang="en-US" sz="2400" b="1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61831" y="2476891"/>
            <a:ext cx="6266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一開始我們是針對股價做預測，但發現股價（台指期）並不如預期容易預測，於是轉而向波動相對較小的匯率市場做分析。</a:t>
            </a:r>
            <a:endParaRPr kumimoji="1" lang="en-US" altLang="zh-TW" sz="2400" b="1" dirty="0" smtClean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861830" y="4560017"/>
            <a:ext cx="6266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除了對日元匯率做模型分析以外，也對英鎊做了同樣研究，證明結果有可複製性。</a:t>
            </a:r>
            <a:endParaRPr kumimoji="1" lang="en-US" altLang="zh-TW" sz="2400" b="1" dirty="0" smtClean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hlinkClick r:id="rId3"/>
              </a:rPr>
              <a:t>https://shutong.shinyapps.io/shiny/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41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97747" cy="707886"/>
            <a:chOff x="4861831" y="424542"/>
            <a:chExt cx="2597747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97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參考資料</a:t>
              </a:r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2164466" y="2141316"/>
            <a:ext cx="560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66723" y="2141316"/>
            <a:ext cx="9618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Predicting-stock-and-stock-price-index-movement-using-Trend-Deterministic-Data-Preparation-and-machine-learning-techniques </a:t>
            </a:r>
            <a:r>
              <a:rPr lang="en-US" altLang="zh-TW" sz="24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.pdf</a:t>
            </a:r>
            <a:endParaRPr lang="en-US" altLang="zh-TW" sz="24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TW" sz="2400" b="1" dirty="0" smtClean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library(</a:t>
            </a:r>
            <a:r>
              <a:rPr lang="en-US" altLang="zh-TW" sz="2400" b="1" dirty="0" err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randomForest</a:t>
            </a: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)library(</a:t>
            </a:r>
            <a:r>
              <a:rPr lang="en-US" altLang="zh-TW" sz="2400" b="1" dirty="0" err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neuralnet</a:t>
            </a: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)library(</a:t>
            </a:r>
            <a:r>
              <a:rPr lang="en-US" altLang="zh-TW" sz="2400" b="1" dirty="0" err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nnet</a:t>
            </a: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)library(caret)library(</a:t>
            </a:r>
            <a:r>
              <a:rPr lang="en-US" altLang="zh-TW" sz="2400" b="1" dirty="0" err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kernlab</a:t>
            </a: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)library(e1071)library(</a:t>
            </a:r>
            <a:r>
              <a:rPr lang="en-US" altLang="zh-TW" sz="2400" b="1" dirty="0" err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naivebayes</a:t>
            </a: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altLang="zh-TW" sz="24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TW" dirty="0"/>
          </a:p>
          <a:p>
            <a:r>
              <a:rPr lang="en-US" altLang="zh-TW" dirty="0" smtClean="0"/>
              <a:t>  </a:t>
            </a:r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21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40331" cy="772893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707886"/>
            <a:chOff x="4861832" y="424542"/>
            <a:chExt cx="2468336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 smtClean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目錄</a:t>
              </a:r>
              <a:endParaRPr lang="zh-CN" altLang="en-US" sz="40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內容版面配置區 2"/>
          <p:cNvSpPr txBox="1">
            <a:spLocks/>
          </p:cNvSpPr>
          <p:nvPr/>
        </p:nvSpPr>
        <p:spPr>
          <a:xfrm>
            <a:off x="2948618" y="2124313"/>
            <a:ext cx="421593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1.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摘要介紹</a:t>
            </a: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2.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資料描述</a:t>
            </a: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3.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資料處理</a:t>
            </a: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sz="3600" dirty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sz="3600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4.</a:t>
            </a:r>
            <a:r>
              <a:rPr kumimoji="1" lang="zh-TW" altLang="en-US" sz="3600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模型建立</a:t>
            </a:r>
            <a:endParaRPr kumimoji="1" lang="en-US" altLang="zh-TW" sz="3600" dirty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b="1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b="1" dirty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</p:txBody>
      </p:sp>
      <p:sp>
        <p:nvSpPr>
          <p:cNvPr id="47" name="內容版面配置區 2"/>
          <p:cNvSpPr txBox="1">
            <a:spLocks/>
          </p:cNvSpPr>
          <p:nvPr/>
        </p:nvSpPr>
        <p:spPr>
          <a:xfrm>
            <a:off x="6578919" y="2124313"/>
            <a:ext cx="421593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5.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分析討論</a:t>
            </a: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6.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結論</a:t>
            </a: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7.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後續探討</a:t>
            </a: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sz="3600" dirty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8.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參考資料</a:t>
            </a:r>
            <a:endParaRPr kumimoji="1" lang="en-US" altLang="zh-TW" sz="3600" dirty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15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023"/>
            <a:ext cx="13067818" cy="98008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2598" y="1979271"/>
            <a:ext cx="12793408" cy="175935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671668" y="2447778"/>
            <a:ext cx="5317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b="1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謝謝聆聽</a:t>
            </a:r>
            <a:endParaRPr kumimoji="1" lang="zh-TW" altLang="en-US" sz="4000" b="1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34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1323439"/>
            <a:chOff x="4861832" y="424542"/>
            <a:chExt cx="2468336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摘要介紹</a:t>
              </a:r>
              <a:endParaRPr kumimoji="1" lang="en-US" altLang="zh-TW" sz="4000" b="1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63" y="1663725"/>
            <a:ext cx="3478309" cy="465729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38284" y="1663725"/>
            <a:ext cx="4978488" cy="444724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16887" y="1870238"/>
            <a:ext cx="45907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研究動機從這篇論文得來，本次報告使用日本匯市自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2000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年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月開始到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2019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年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6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月的指數資料，從基本交易數據中加入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10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種技術指標，研究各模型（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ANN, SVM, random forest, naïve-Bayes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）對資料作分析後的結果。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41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707886"/>
            <a:chOff x="4861832" y="424542"/>
            <a:chExt cx="2468336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 smtClean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資料描述</a:t>
              </a:r>
              <a:endParaRPr lang="zh-CN" altLang="en-US" sz="40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28" y="1659831"/>
            <a:ext cx="4102057" cy="31513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385" y="1659831"/>
            <a:ext cx="3215852" cy="315132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28" y="4994031"/>
            <a:ext cx="7317909" cy="267370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93405" y="2287383"/>
            <a:ext cx="2577113" cy="94740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14313" y="2453920"/>
            <a:ext cx="2335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目標值：</a:t>
            </a:r>
            <a:r>
              <a:rPr kumimoji="1" lang="en-US" altLang="zh-TW" sz="2800" b="1" dirty="0" err="1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dir</a:t>
            </a:r>
            <a:endParaRPr kumimoji="1" lang="en-US" altLang="zh-TW" sz="2800" b="1" dirty="0" smtClean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ctr"/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0450" y="5245907"/>
            <a:ext cx="4037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日本匯市</a:t>
            </a:r>
            <a:r>
              <a:rPr kumimoji="1" lang="en-US" altLang="zh-TW" sz="2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kumimoji="1" lang="zh-TW" altLang="en-US" sz="2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台灣股市？</a:t>
            </a:r>
            <a:endParaRPr kumimoji="1" lang="zh-TW" altLang="en-US" sz="2800" b="1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2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1323439"/>
            <a:chOff x="4861832" y="424542"/>
            <a:chExt cx="2468336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資料處理</a:t>
              </a:r>
              <a:endParaRPr kumimoji="1" lang="en-US" altLang="zh-TW" sz="4000" b="1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1029634" y="4218317"/>
            <a:ext cx="233809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從資料集中選取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20%</a:t>
            </a: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的數據，替模型找適當參數。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18822" y="4223520"/>
            <a:ext cx="261450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將資料切割為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50%</a:t>
            </a: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訓練集和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50%</a:t>
            </a: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測試集。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84420" y="4218317"/>
            <a:ext cx="2740762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技術指標為連續型變數，試著更近一步分割為離散型變數，探討變數的間斷對目標值影響。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2"/>
          <p:cNvSpPr txBox="1"/>
          <p:nvPr/>
        </p:nvSpPr>
        <p:spPr>
          <a:xfrm>
            <a:off x="1208665" y="33088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找適當參數</a:t>
            </a:r>
            <a:endParaRPr lang="zh-CN" alt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3"/>
          <p:cNvSpPr txBox="1"/>
          <p:nvPr/>
        </p:nvSpPr>
        <p:spPr>
          <a:xfrm>
            <a:off x="4965307" y="33088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訓練測試集</a:t>
            </a:r>
            <a:endParaRPr lang="zh-CN" alt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4"/>
          <p:cNvSpPr txBox="1"/>
          <p:nvPr/>
        </p:nvSpPr>
        <p:spPr>
          <a:xfrm>
            <a:off x="8758601" y="33088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分連續離散</a:t>
            </a:r>
            <a:endParaRPr lang="zh-CN" alt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20680" y="3932784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32"/>
          <p:cNvCxnSpPr/>
          <p:nvPr/>
        </p:nvCxnSpPr>
        <p:spPr>
          <a:xfrm>
            <a:off x="4677322" y="3932784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3"/>
          <p:cNvCxnSpPr/>
          <p:nvPr/>
        </p:nvCxnSpPr>
        <p:spPr>
          <a:xfrm>
            <a:off x="8422611" y="3932784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4"/>
          <p:cNvCxnSpPr/>
          <p:nvPr/>
        </p:nvCxnSpPr>
        <p:spPr>
          <a:xfrm>
            <a:off x="920680" y="3162763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5"/>
          <p:cNvCxnSpPr/>
          <p:nvPr/>
        </p:nvCxnSpPr>
        <p:spPr>
          <a:xfrm>
            <a:off x="4677322" y="3162763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8422611" y="3162763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六边形 3"/>
          <p:cNvSpPr/>
          <p:nvPr/>
        </p:nvSpPr>
        <p:spPr>
          <a:xfrm>
            <a:off x="1632897" y="1836356"/>
            <a:ext cx="1131564" cy="917845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六边形 3"/>
          <p:cNvSpPr/>
          <p:nvPr/>
        </p:nvSpPr>
        <p:spPr>
          <a:xfrm>
            <a:off x="5530218" y="1836355"/>
            <a:ext cx="1131564" cy="917845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六边形 3"/>
          <p:cNvSpPr/>
          <p:nvPr/>
        </p:nvSpPr>
        <p:spPr>
          <a:xfrm>
            <a:off x="9182833" y="1836354"/>
            <a:ext cx="1131564" cy="917845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6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1323439"/>
            <a:chOff x="4861832" y="424542"/>
            <a:chExt cx="2468336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資料處理</a:t>
              </a:r>
              <a:endParaRPr kumimoji="1" lang="en-US" altLang="zh-TW" sz="4000" b="1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31" y="2861460"/>
            <a:ext cx="3723531" cy="3723531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52" y="2861459"/>
            <a:ext cx="3723531" cy="3723531"/>
          </a:xfrm>
          <a:prstGeom prst="rect">
            <a:avLst/>
          </a:prstGeom>
        </p:spPr>
      </p:pic>
      <p:sp>
        <p:nvSpPr>
          <p:cNvPr id="8" name="六边形 3"/>
          <p:cNvSpPr/>
          <p:nvPr/>
        </p:nvSpPr>
        <p:spPr>
          <a:xfrm>
            <a:off x="4643810" y="1538022"/>
            <a:ext cx="2904379" cy="917845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028721" y="1673778"/>
            <a:ext cx="251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</a:t>
            </a:r>
            <a:r>
              <a:rPr kumimoji="1" lang="en-US" altLang="zh-TW" sz="36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ontinuous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1323439"/>
            <a:chOff x="4861832" y="424542"/>
            <a:chExt cx="2468336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資料處理</a:t>
              </a:r>
              <a:endParaRPr kumimoji="1" lang="en-US" altLang="zh-TW" sz="4000" b="1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六边形 3"/>
          <p:cNvSpPr/>
          <p:nvPr/>
        </p:nvSpPr>
        <p:spPr>
          <a:xfrm>
            <a:off x="3753729" y="1557573"/>
            <a:ext cx="4684541" cy="917845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097691" y="1693329"/>
            <a:ext cx="470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Continuous need scale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17" y="2861459"/>
            <a:ext cx="3795418" cy="362374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10" y="2861459"/>
            <a:ext cx="3881511" cy="36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1323439"/>
            <a:chOff x="4861832" y="424542"/>
            <a:chExt cx="2468336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資料處理</a:t>
              </a:r>
              <a:endParaRPr kumimoji="1" lang="en-US" altLang="zh-TW" sz="4000" b="1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六边形 3"/>
          <p:cNvSpPr/>
          <p:nvPr/>
        </p:nvSpPr>
        <p:spPr>
          <a:xfrm>
            <a:off x="3165231" y="1538022"/>
            <a:ext cx="6006904" cy="917845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432516" y="1662551"/>
            <a:ext cx="635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Continuous transform discrete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64" y="2978675"/>
            <a:ext cx="3483069" cy="348306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75" y="2978675"/>
            <a:ext cx="3530992" cy="353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4" name="组合 16"/>
          <p:cNvGrpSpPr/>
          <p:nvPr/>
        </p:nvGrpSpPr>
        <p:grpSpPr>
          <a:xfrm>
            <a:off x="4861832" y="424542"/>
            <a:ext cx="2468336" cy="1323439"/>
            <a:chOff x="4861832" y="424542"/>
            <a:chExt cx="2468336" cy="1323439"/>
          </a:xfrm>
        </p:grpSpPr>
        <p:sp>
          <p:nvSpPr>
            <p:cNvPr id="5" name="文本框 1"/>
            <p:cNvSpPr txBox="1"/>
            <p:nvPr/>
          </p:nvSpPr>
          <p:spPr>
            <a:xfrm>
              <a:off x="4861832" y="424542"/>
              <a:ext cx="2468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資料處理</a:t>
              </a:r>
              <a:endParaRPr kumimoji="1" lang="en-US" altLang="zh-TW" sz="4000" b="1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6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83" y="1941029"/>
            <a:ext cx="6509637" cy="228975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832" y="4230782"/>
            <a:ext cx="4422388" cy="217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608</Words>
  <Application>Microsoft Macintosh PowerPoint</Application>
  <PresentationFormat>寬螢幕</PresentationFormat>
  <Paragraphs>154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3" baseType="lpstr">
      <vt:lpstr>Abadi MT Condensed Extra Bold</vt:lpstr>
      <vt:lpstr>Agency FB</vt:lpstr>
      <vt:lpstr>AR JingXiRunHeiB5HK Demi-bold</vt:lpstr>
      <vt:lpstr>Arial Rounded MT Bold</vt:lpstr>
      <vt:lpstr>Calibri</vt:lpstr>
      <vt:lpstr>Microsoft JhengHei</vt:lpstr>
      <vt:lpstr>Times New Roman</vt:lpstr>
      <vt:lpstr>等线</vt:lpstr>
      <vt:lpstr>等线 Light</vt:lpstr>
      <vt:lpstr>微软雅黑</vt:lpstr>
      <vt:lpstr>新細明體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Microsoft Office 使用者</cp:lastModifiedBy>
  <cp:revision>144</cp:revision>
  <dcterms:created xsi:type="dcterms:W3CDTF">2016-04-16T04:39:00Z</dcterms:created>
  <dcterms:modified xsi:type="dcterms:W3CDTF">2019-06-25T02:07:47Z</dcterms:modified>
</cp:coreProperties>
</file>