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4" r:id="rId5"/>
    <p:sldId id="298" r:id="rId6"/>
    <p:sldId id="274" r:id="rId7"/>
    <p:sldId id="277" r:id="rId8"/>
    <p:sldId id="282" r:id="rId9"/>
    <p:sldId id="300" r:id="rId10"/>
    <p:sldId id="261" r:id="rId11"/>
    <p:sldId id="299" r:id="rId12"/>
    <p:sldId id="279" r:id="rId13"/>
    <p:sldId id="301" r:id="rId14"/>
    <p:sldId id="284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59" d="100"/>
          <a:sy n="159" d="100"/>
        </p:scale>
        <p:origin x="480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2019-06-23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1923678"/>
            <a:ext cx="3024336" cy="1368152"/>
          </a:xfrm>
        </p:spPr>
        <p:txBody>
          <a:bodyPr/>
          <a:lstStyle/>
          <a:p>
            <a:pPr lvl="0"/>
            <a:r>
              <a:rPr lang="zh-TW" altLang="en-US" sz="3200" dirty="0">
                <a:ea typeface="맑은 고딕" pitchFamily="50" charset="-127"/>
              </a:rPr>
              <a:t>預</a:t>
            </a:r>
            <a:r>
              <a:rPr lang="zh-TW" altLang="en-US" sz="3200" dirty="0" smtClean="0">
                <a:ea typeface="맑은 고딕" pitchFamily="50" charset="-127"/>
              </a:rPr>
              <a:t>測台灣未來空氣品質 </a:t>
            </a:r>
            <a:endParaRPr lang="en-US" altLang="zh-TW" sz="3200" dirty="0" smtClean="0">
              <a:ea typeface="맑은 고딕" pitchFamily="50" charset="-127"/>
            </a:endParaRPr>
          </a:p>
          <a:p>
            <a:pPr lvl="0"/>
            <a:r>
              <a:rPr lang="en-US" altLang="zh-TW" sz="3200" dirty="0" smtClean="0">
                <a:ea typeface="맑은 고딕" pitchFamily="50" charset="-127"/>
              </a:rPr>
              <a:t>- PM2.5</a:t>
            </a:r>
            <a:endParaRPr lang="en-US" altLang="ko-KR" sz="3200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812" y="3387117"/>
            <a:ext cx="3384376" cy="481178"/>
          </a:xfrm>
        </p:spPr>
        <p:txBody>
          <a:bodyPr/>
          <a:lstStyle/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陳嘉葳、黃品硯、劉容任</a:t>
            </a:r>
            <a:endParaRPr lang="ko-KR" altLang="en-US" b="1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6678815" y="12301"/>
            <a:ext cx="2435762" cy="4578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4642394" y="26958"/>
            <a:ext cx="2039910" cy="383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038"/>
          <a:stretch/>
        </p:blipFill>
        <p:spPr>
          <a:xfrm>
            <a:off x="2460725" y="12301"/>
            <a:ext cx="2101594" cy="3849126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 r="35825"/>
          <a:stretch/>
        </p:blipFill>
        <p:spPr>
          <a:xfrm>
            <a:off x="-9680" y="0"/>
            <a:ext cx="2479076" cy="4659982"/>
          </a:xfrm>
        </p:spPr>
      </p:pic>
      <p:sp>
        <p:nvSpPr>
          <p:cNvPr id="19" name="Isosceles Triangle 18"/>
          <p:cNvSpPr/>
          <p:nvPr/>
        </p:nvSpPr>
        <p:spPr>
          <a:xfrm>
            <a:off x="-9681" y="3822534"/>
            <a:ext cx="9144000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4105119" y="342444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4269278" y="3586027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906135" y="4371950"/>
            <a:ext cx="3312368" cy="7384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02428"/>
            <a:ext cx="6032049" cy="4308606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16200000">
            <a:off x="5906489" y="1894996"/>
            <a:ext cx="5176042" cy="1320966"/>
          </a:xfrm>
          <a:prstGeom prst="triangle">
            <a:avLst>
              <a:gd name="adj" fmla="val 5001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7308304" y="2098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Freeform 63"/>
          <p:cNvSpPr/>
          <p:nvPr/>
        </p:nvSpPr>
        <p:spPr>
          <a:xfrm>
            <a:off x="7472463" y="2283718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8494510" y="1250155"/>
            <a:ext cx="648072" cy="2610648"/>
          </a:xfrm>
          <a:prstGeom prst="rect">
            <a:avLst/>
          </a:prstGeom>
        </p:spPr>
        <p:txBody>
          <a:bodyPr vert="eaVer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資料視覺化</a:t>
            </a:r>
            <a:endParaRPr lang="en-US" altLang="ko-KR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0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C214FE5-B543-4805-97F3-7CB9497E3D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r>
              <a:rPr lang="en-US" altLang="zh-TW" sz="5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027662"/>
            <a:ext cx="4618327" cy="473576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2051720" y="2211710"/>
            <a:ext cx="776223" cy="89924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025910"/>
            <a:ext cx="4402303" cy="3270840"/>
          </a:xfrm>
        </p:spPr>
        <p:txBody>
          <a:bodyPr/>
          <a:lstStyle/>
          <a:p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我們想要透過歷史的資料來訓練一個模型，這個模型可以用來預測台灣未來一天的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數據。最終把結果以網站的形式呈現，並視覺化的在台灣地圖上用顏色來呈現空氣品質。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41775"/>
            <a:ext cx="2915816" cy="576064"/>
          </a:xfrm>
        </p:spPr>
        <p:txBody>
          <a:bodyPr/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ko-KR" altLang="en-US" sz="6000" dirty="0">
              <a:latin typeface="微軟正黑體" panose="020B0604030504040204" pitchFamily="34" charset="-12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5576" y="4158453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35469" y="3092602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9126" y="638707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3588" y="4266465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2733883" y="320061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7047139" y="74671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9425" y="2865730"/>
            <a:ext cx="1832379" cy="1274741"/>
            <a:chOff x="3017859" y="4337228"/>
            <a:chExt cx="1870812" cy="100052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748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使用網路上政府所提供的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Open Data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來當作我們的訓練資料。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資料取得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&amp;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清理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30099" y="1440167"/>
            <a:ext cx="2020557" cy="831529"/>
            <a:chOff x="3017859" y="4337228"/>
            <a:chExt cx="1870812" cy="656474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0631"/>
              <a:ext cx="1866815" cy="413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使用多種不同的方法來訓練模型。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用不同的模型做訓練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7626" y="3812682"/>
            <a:ext cx="2124744" cy="990324"/>
            <a:chOff x="3017859" y="4337228"/>
            <a:chExt cx="1870812" cy="990324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從全部的訓練資料當中，把對預測結果影響力不大的 </a:t>
              </a:r>
              <a:r>
                <a:rPr lang="en-US" altLang="zh-TW" sz="1400" dirty="0" smtClean="0">
                  <a:solidFill>
                    <a:schemeClr val="bg1"/>
                  </a:solidFill>
                  <a:cs typeface="Arial" pitchFamily="34" charset="0"/>
                </a:rPr>
                <a:t>Features </a:t>
              </a:r>
              <a:r>
                <a:rPr lang="zh-TW" altLang="en-US" sz="1400" dirty="0" smtClean="0">
                  <a:solidFill>
                    <a:schemeClr val="bg1"/>
                  </a:solidFill>
                  <a:cs typeface="Arial" pitchFamily="34" charset="0"/>
                </a:rPr>
                <a:t>去掉。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挑選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Features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85489" y="2243610"/>
            <a:ext cx="1907273" cy="817373"/>
            <a:chOff x="3021856" y="4342376"/>
            <a:chExt cx="1879579" cy="708177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K-Fold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來找出其中成效最好的模型。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0623" y="4342376"/>
              <a:ext cx="187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K-Fold Validation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37" name="Rounded Rectangle 7"/>
          <p:cNvSpPr/>
          <p:nvPr/>
        </p:nvSpPr>
        <p:spPr>
          <a:xfrm>
            <a:off x="7164288" y="871198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Oval 37"/>
          <p:cNvSpPr/>
          <p:nvPr/>
        </p:nvSpPr>
        <p:spPr>
          <a:xfrm>
            <a:off x="4044492" y="2253662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2504" y="2361674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Rectangle 9"/>
          <p:cNvSpPr/>
          <p:nvPr/>
        </p:nvSpPr>
        <p:spPr>
          <a:xfrm>
            <a:off x="4255525" y="2473315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5498966" y="1440167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06978" y="1548179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40433" y="189311"/>
            <a:ext cx="1732253" cy="789360"/>
            <a:chOff x="3021856" y="4386627"/>
            <a:chExt cx="1875208" cy="599898"/>
          </a:xfrm>
        </p:grpSpPr>
        <p:sp>
          <p:nvSpPr>
            <p:cNvPr id="45" name="TextBox 44"/>
            <p:cNvSpPr txBox="1"/>
            <p:nvPr/>
          </p:nvSpPr>
          <p:spPr>
            <a:xfrm>
              <a:off x="3021856" y="4588888"/>
              <a:ext cx="1866815" cy="397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用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Shiny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顯示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視覺化資料的結果。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6252" y="4386627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資料視覺化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47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992139" y="4348021"/>
            <a:ext cx="286341" cy="34094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2834489" y="329162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5642204" y="1572952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 flipH="1">
            <a:off x="1287060" y="140430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51071" y="1358690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06666" y="999930"/>
            <a:ext cx="3339884" cy="3096344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24491" y="1635654"/>
            <a:ext cx="1908212" cy="1782040"/>
            <a:chOff x="803640" y="3362835"/>
            <a:chExt cx="2059657" cy="664851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行政院環保署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內政部戶政司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經濟部工業局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交通部氣象局</a:t>
              </a:r>
              <a:endParaRPr lang="ko-KR" altLang="en-US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42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資料來源</a:t>
              </a:r>
              <a:endParaRPr lang="ko-KR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13075" y="1781636"/>
            <a:ext cx="127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老化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</a:b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汽機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車登記數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所得中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位數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2521" y="1635646"/>
            <a:ext cx="1124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大氣溫度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溼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造業密度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電力及燃氧供應業密度</a:t>
            </a:r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ctr"/>
            <a:endParaRPr lang="en-US" altLang="zh-TW" sz="1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0924" y="4037169"/>
            <a:ext cx="3482151" cy="746412"/>
            <a:chOff x="1062658" y="3986014"/>
            <a:chExt cx="1728192" cy="746412"/>
          </a:xfrm>
        </p:grpSpPr>
        <p:sp>
          <p:nvSpPr>
            <p:cNvPr id="28" name="TextBox 2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2658" y="4147651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資料時間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algn="ctr"/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2011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– 2016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</a:t>
              </a:r>
              <a:r>
                <a:rPr lang="en-US" altLang="zh-TW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12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月</a:t>
              </a:r>
              <a:endParaRPr lang="en-US" altLang="ko-KR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0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endParaRPr lang="ko-KR" altLang="en-US" sz="4800" dirty="0">
              <a:latin typeface="微軟正黑體" panose="020B0604030504040204" pitchFamily="34" charset="-12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68294" y="1300874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97026" y="1276524"/>
            <a:ext cx="2871268" cy="1292660"/>
            <a:chOff x="3017860" y="4363106"/>
            <a:chExt cx="1812891" cy="1292660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許多格的資料缺失，我們首先會評估那一欄是否缺失過多資料，沒有的話就會使用平均值的方式來填補。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Missing &amp; NA DATA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026" y="3272086"/>
            <a:ext cx="2871268" cy="1292660"/>
            <a:chOff x="3017860" y="4363106"/>
            <a:chExt cx="1812891" cy="1292660"/>
          </a:xfrm>
        </p:grpSpPr>
        <p:sp>
          <p:nvSpPr>
            <p:cNvPr id="14" name="TextBox 13"/>
            <p:cNvSpPr txBox="1"/>
            <p:nvPr/>
          </p:nvSpPr>
          <p:spPr>
            <a:xfrm>
              <a:off x="3176187" y="4701659"/>
              <a:ext cx="1654564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資料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時間格式為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YEAR/MONTH/DAY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，轉換成兩欄資料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Year (2011~2016)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跟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Day of Year (1~365)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3.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時間格式轉換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300874"/>
            <a:ext cx="2871268" cy="1508104"/>
            <a:chOff x="3017860" y="4363104"/>
            <a:chExt cx="1812891" cy="1508104"/>
          </a:xfrm>
        </p:grpSpPr>
        <p:sp>
          <p:nvSpPr>
            <p:cNvPr id="17" name="TextBox 16"/>
            <p:cNvSpPr txBox="1"/>
            <p:nvPr/>
          </p:nvSpPr>
          <p:spPr>
            <a:xfrm>
              <a:off x="3176187" y="4701657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預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測目標為隔一天的 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PM2.5 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數據，由於資料上的時間數據並非連續的，中間有缺少一些日期的數據，所以處理上格外困難。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4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2.</a:t>
              </a:r>
              <a:r>
                <a:rPr lang="zh-TW" altLang="en-US" sz="16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製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作預測目標 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Label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 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0152" y="3296436"/>
            <a:ext cx="2871268" cy="1508104"/>
            <a:chOff x="3017860" y="4363106"/>
            <a:chExt cx="1812891" cy="1508104"/>
          </a:xfrm>
        </p:grpSpPr>
        <p:sp>
          <p:nvSpPr>
            <p:cNvPr id="20" name="TextBox 19"/>
            <p:cNvSpPr txBox="1"/>
            <p:nvPr/>
          </p:nvSpPr>
          <p:spPr>
            <a:xfrm>
              <a:off x="3176187" y="4701659"/>
              <a:ext cx="16545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由於資料來源都不相同，因此有些資料的時間、地點不是完全一樣，最終則是取其中共擁有同的資料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。並且合併成為份檔案。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4. 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統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整資料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04048" y="3368961"/>
            <a:ext cx="357996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特徵值的重要程度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由高往低排序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</a:p>
          <a:p>
            <a:pPr algn="ctr"/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PM2.5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前一天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)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相對濕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對溫度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製造業密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度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監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測日期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人口密度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508" r="508"/>
          <a:stretch>
            <a:fillRect/>
          </a:stretch>
        </p:blipFill>
        <p:spPr>
          <a:xfrm>
            <a:off x="4355976" y="771550"/>
            <a:ext cx="4608512" cy="2597411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6979" y="1779662"/>
            <a:ext cx="3109482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全部的特徵值</a:t>
            </a:r>
            <a:endParaRPr lang="en-US" altLang="zh-TW" sz="2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-------------------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[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COUNTY_ID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TOWN_ID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 </a:t>
            </a:r>
            <a:r>
              <a:rPr lang="en-US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測站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監測日期</a:t>
            </a:r>
            <a:r>
              <a:rPr lang="en-US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,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'Y_target_PM25', 'PM25',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大氣溫度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相對濕度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人口密度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老化指數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製造業密度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電力及燃氣供應業密度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汽機車登記數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所得稅中位數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'  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1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 txBox="1">
            <a:spLocks/>
          </p:cNvSpPr>
          <p:nvPr/>
        </p:nvSpPr>
        <p:spPr>
          <a:xfrm>
            <a:off x="395536" y="267494"/>
            <a:ext cx="3312368" cy="110998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挑選特徵值</a:t>
            </a:r>
            <a:endParaRPr lang="en-US" altLang="ko-KR" sz="4400" b="1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" y="1851670"/>
            <a:ext cx="3600140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6" r="16346"/>
          <a:stretch/>
        </p:blipFill>
        <p:spPr>
          <a:xfrm>
            <a:off x="3416595" y="293149"/>
            <a:ext cx="572740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Linear Regression Model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8"/>
            <a:chOff x="3017859" y="4363106"/>
            <a:chExt cx="1879883" cy="434700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lm(target~., data=train)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glm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data=train)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740694"/>
            <a:chOff x="3017859" y="4363106"/>
            <a:chExt cx="1871890" cy="53355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程式碼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rpart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(target~.,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anova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data=train)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842490"/>
            <a:ext cx="6264696" cy="1609580"/>
            <a:chOff x="3017859" y="4363106"/>
            <a:chExt cx="1870812" cy="1179889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repeatedcv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number=2, repeats=1)</a:t>
              </a:r>
            </a:p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model 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&lt;- train(target~., data=train, method="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gbm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", 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=</a:t>
              </a:r>
              <a:r>
                <a:rPr lang="en-US" altLang="ko-KR" sz="14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fitControl</a:t>
              </a:r>
              <a:r>
                <a:rPr lang="en-US" altLang="ko-KR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verbose=FALSE)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Cross K-Fold Validation</a:t>
            </a:r>
            <a:r>
              <a:rPr lang="zh-TW" altLang="en-US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cs typeface="Arial" pitchFamily="34" charset="0"/>
              </a:rPr>
              <a:t>(5-Fold)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21"/>
            <a:ext cx="5860929" cy="640392"/>
            <a:chOff x="3017859" y="4363106"/>
            <a:chExt cx="1879883" cy="434696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4"/>
              <a:ext cx="1866815" cy="20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 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(8.7848)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(8.7859)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5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Linear </a:t>
              </a:r>
              <a:r>
                <a:rPr lang="en-US" altLang="ko-KR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4"/>
            <a:ext cx="5848470" cy="669252"/>
            <a:chOff x="3017859" y="4363106"/>
            <a:chExt cx="1875887" cy="418024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192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(8.7857)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(8.7856)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1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Logistic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Regression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66"/>
            <a:ext cx="5836009" cy="621210"/>
            <a:chOff x="3017859" y="4363106"/>
            <a:chExt cx="1871890" cy="447489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21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(9.2185)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(9.2261)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(9.2273)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Decision Tree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53000"/>
            <a:ext cx="6264696" cy="615781"/>
            <a:chOff x="3017859" y="4363108"/>
            <a:chExt cx="1870812" cy="451393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256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RSME: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Training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(8.3504)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Validation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(8.3750)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, Testing</a:t>
              </a:r>
              <a:r>
                <a: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(8.3742)</a:t>
              </a:r>
              <a:endParaRPr lang="en-US" altLang="ko-KR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方法</a:t>
              </a:r>
              <a:r>
                <a:rPr lang="en-US" altLang="zh-TW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:</a:t>
              </a:r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Gradient </a:t>
              </a:r>
              <a:r>
                <a:rPr lang="en-US" altLang="ko-KR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Boosting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Algorithms</a:t>
              </a:r>
              <a:endParaRPr lang="ko-KR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4459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779</Words>
  <Application>Microsoft Office PowerPoint</Application>
  <PresentationFormat>On-screen Show (16:9)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Malgun Gothic</vt:lpstr>
      <vt:lpstr>微軟正黑體</vt:lpstr>
      <vt:lpstr>Arial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Jason Huang</cp:lastModifiedBy>
  <cp:revision>119</cp:revision>
  <dcterms:created xsi:type="dcterms:W3CDTF">2016-12-05T23:26:54Z</dcterms:created>
  <dcterms:modified xsi:type="dcterms:W3CDTF">2019-06-23T15:55:55Z</dcterms:modified>
</cp:coreProperties>
</file>