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sldIdLst>
    <p:sldId id="256" r:id="rId4"/>
    <p:sldId id="264" r:id="rId5"/>
    <p:sldId id="298" r:id="rId6"/>
    <p:sldId id="274" r:id="rId7"/>
    <p:sldId id="277" r:id="rId8"/>
    <p:sldId id="282" r:id="rId9"/>
    <p:sldId id="300" r:id="rId10"/>
    <p:sldId id="261" r:id="rId11"/>
    <p:sldId id="299" r:id="rId12"/>
    <p:sldId id="279" r:id="rId13"/>
    <p:sldId id="301" r:id="rId14"/>
    <p:sldId id="284" r:id="rId15"/>
    <p:sldId id="26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159" d="100"/>
          <a:sy n="159" d="100"/>
        </p:scale>
        <p:origin x="48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2019-06-24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80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illwill.shinyapps.io/testonly/?fbclid=IwAR3GkicbdLGRXDPC0Wl-0EZ9QUP8z5OXD93V4Bl5zRSvuTmb4MmysDjJHm0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59832" y="1923678"/>
            <a:ext cx="3024336" cy="1368152"/>
          </a:xfrm>
        </p:spPr>
        <p:txBody>
          <a:bodyPr/>
          <a:lstStyle/>
          <a:p>
            <a:pPr lvl="0"/>
            <a:r>
              <a:rPr lang="zh-TW" altLang="en-US" sz="3200" dirty="0">
                <a:ea typeface="맑은 고딕" pitchFamily="50" charset="-127"/>
              </a:rPr>
              <a:t>預</a:t>
            </a:r>
            <a:r>
              <a:rPr lang="zh-TW" altLang="en-US" sz="3200" dirty="0" smtClean="0">
                <a:ea typeface="맑은 고딕" pitchFamily="50" charset="-127"/>
              </a:rPr>
              <a:t>測台灣未來空氣品質 </a:t>
            </a:r>
            <a:endParaRPr lang="en-US" altLang="zh-TW" sz="3200" dirty="0" smtClean="0">
              <a:ea typeface="맑은 고딕" pitchFamily="50" charset="-127"/>
            </a:endParaRPr>
          </a:p>
          <a:p>
            <a:pPr lvl="0"/>
            <a:r>
              <a:rPr lang="en-US" altLang="zh-TW" sz="3200" dirty="0" smtClean="0">
                <a:ea typeface="맑은 고딕" pitchFamily="50" charset="-127"/>
              </a:rPr>
              <a:t>- PM2.5</a:t>
            </a:r>
            <a:endParaRPr lang="en-US" altLang="ko-KR" sz="3200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9812" y="3387117"/>
            <a:ext cx="3384376" cy="481178"/>
          </a:xfrm>
        </p:spPr>
        <p:txBody>
          <a:bodyPr/>
          <a:lstStyle/>
          <a:p>
            <a:pPr lvl="0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陳嘉葳、黃品硯、劉容任</a:t>
            </a:r>
            <a:endParaRPr lang="ko-KR" altLang="en-US" b="1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0" r="35825"/>
          <a:stretch/>
        </p:blipFill>
        <p:spPr>
          <a:xfrm>
            <a:off x="6678815" y="12301"/>
            <a:ext cx="2435762" cy="4578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0" r="35825"/>
          <a:stretch/>
        </p:blipFill>
        <p:spPr>
          <a:xfrm>
            <a:off x="4642394" y="26958"/>
            <a:ext cx="2039910" cy="3834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0" r="35038"/>
          <a:stretch/>
        </p:blipFill>
        <p:spPr>
          <a:xfrm>
            <a:off x="2460725" y="12301"/>
            <a:ext cx="2101594" cy="3849126"/>
          </a:xfrm>
          <a:prstGeom prst="rect">
            <a:avLst/>
          </a:prstGeom>
        </p:spPr>
      </p:pic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0" r="35825"/>
          <a:stretch/>
        </p:blipFill>
        <p:spPr>
          <a:xfrm>
            <a:off x="-9680" y="0"/>
            <a:ext cx="2479076" cy="4659982"/>
          </a:xfrm>
        </p:spPr>
      </p:pic>
      <p:sp>
        <p:nvSpPr>
          <p:cNvPr id="19" name="Isosceles Triangle 18"/>
          <p:cNvSpPr/>
          <p:nvPr/>
        </p:nvSpPr>
        <p:spPr>
          <a:xfrm>
            <a:off x="-9681" y="3822534"/>
            <a:ext cx="9144000" cy="1320966"/>
          </a:xfrm>
          <a:prstGeom prst="triangle">
            <a:avLst>
              <a:gd name="adj" fmla="val 50018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4105119" y="3424440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Freeform 63"/>
          <p:cNvSpPr/>
          <p:nvPr/>
        </p:nvSpPr>
        <p:spPr>
          <a:xfrm>
            <a:off x="4269278" y="3586027"/>
            <a:ext cx="586082" cy="47301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  <p:sp>
        <p:nvSpPr>
          <p:cNvPr id="65" name="Text Placeholder 1"/>
          <p:cNvSpPr txBox="1">
            <a:spLocks/>
          </p:cNvSpPr>
          <p:nvPr/>
        </p:nvSpPr>
        <p:spPr>
          <a:xfrm>
            <a:off x="2906135" y="4371950"/>
            <a:ext cx="3312368" cy="7384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資料視覺化</a:t>
            </a:r>
            <a:endParaRPr lang="en-US" altLang="ko-KR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2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02428"/>
            <a:ext cx="6032049" cy="4308606"/>
          </a:xfrm>
          <a:prstGeom prst="rect">
            <a:avLst/>
          </a:prstGeom>
        </p:spPr>
      </p:pic>
      <p:sp>
        <p:nvSpPr>
          <p:cNvPr id="19" name="Isosceles Triangle 18"/>
          <p:cNvSpPr/>
          <p:nvPr/>
        </p:nvSpPr>
        <p:spPr>
          <a:xfrm rot="16200000">
            <a:off x="5906489" y="1894996"/>
            <a:ext cx="5176042" cy="1320966"/>
          </a:xfrm>
          <a:prstGeom prst="triangle">
            <a:avLst>
              <a:gd name="adj" fmla="val 50018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7308304" y="2098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Freeform 63"/>
          <p:cNvSpPr/>
          <p:nvPr/>
        </p:nvSpPr>
        <p:spPr>
          <a:xfrm>
            <a:off x="7472463" y="2283718"/>
            <a:ext cx="586082" cy="47301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  <p:sp>
        <p:nvSpPr>
          <p:cNvPr id="65" name="Text Placeholder 1"/>
          <p:cNvSpPr txBox="1">
            <a:spLocks/>
          </p:cNvSpPr>
          <p:nvPr/>
        </p:nvSpPr>
        <p:spPr>
          <a:xfrm>
            <a:off x="8494510" y="1250155"/>
            <a:ext cx="648072" cy="2610648"/>
          </a:xfrm>
          <a:prstGeom prst="rect">
            <a:avLst/>
          </a:prstGeom>
        </p:spPr>
        <p:txBody>
          <a:bodyPr vert="eaVer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資料視覺化</a:t>
            </a:r>
            <a:endParaRPr lang="en-US" altLang="ko-KR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0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資料視覺化</a:t>
            </a:r>
            <a:endParaRPr lang="ko-KR" altLang="en-US" sz="4800" dirty="0">
              <a:latin typeface="微軟正黑體" panose="020B0604030504040204" pitchFamily="34" charset="-12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C214FE5-B543-4805-97F3-7CB9497E3DD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" name="Rectangle 2"/>
          <p:cNvSpPr/>
          <p:nvPr/>
        </p:nvSpPr>
        <p:spPr>
          <a:xfrm>
            <a:off x="4355976" y="228371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https://willwill.shinyapps.io/testonly/?fbclid=IwAR3GkicbdLGRXDPC0Wl-0EZ9QUP8z5OXD93V4Bl5zRSvuTmb4MmysDjJHm0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60" y="1446783"/>
            <a:ext cx="3325137" cy="232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5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感謝聆聽</a:t>
            </a:r>
            <a:r>
              <a:rPr lang="en-US" altLang="zh-TW" sz="5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ko-KR" altLang="en-US" sz="54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1027662"/>
            <a:ext cx="4618327" cy="473576"/>
          </a:xfrm>
        </p:spPr>
        <p:txBody>
          <a:bodyPr/>
          <a:lstStyle/>
          <a:p>
            <a:pPr algn="ctr"/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6" name="Chord 14">
            <a:extLst>
              <a:ext uri="{FF2B5EF4-FFF2-40B4-BE49-F238E27FC236}">
                <a16:creationId xmlns:a16="http://schemas.microsoft.com/office/drawing/2014/main" id="{96E00082-FF61-4B9D-8D47-EFB7D7290006}"/>
              </a:ext>
            </a:extLst>
          </p:cNvPr>
          <p:cNvSpPr/>
          <p:nvPr/>
        </p:nvSpPr>
        <p:spPr>
          <a:xfrm>
            <a:off x="2051720" y="2211710"/>
            <a:ext cx="776223" cy="89924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1025910"/>
            <a:ext cx="4402303" cy="3270840"/>
          </a:xfrm>
        </p:spPr>
        <p:txBody>
          <a:bodyPr/>
          <a:lstStyle/>
          <a:p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我們想要透過歷史的資料來訓練一個模型，這個模型可以用來預測台灣未來一天的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PM2.5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數據。最終把結果以網站的形式呈現，並視覺化的在台灣地圖上用顏色來呈現空氣品質。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41775"/>
            <a:ext cx="2915816" cy="576064"/>
          </a:xfrm>
        </p:spPr>
        <p:txBody>
          <a:bodyPr/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ko-KR" altLang="en-US" sz="6000" dirty="0">
              <a:latin typeface="微軟正黑體" panose="020B0604030504040204" pitchFamily="34" charset="-12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0"/>
            <a:ext cx="9144000" cy="51435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55576" y="4158453"/>
            <a:ext cx="720080" cy="72008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635469" y="3092602"/>
            <a:ext cx="720080" cy="720080"/>
          </a:xfrm>
          <a:prstGeom prst="ellipse">
            <a:avLst/>
          </a:prstGeom>
          <a:solidFill>
            <a:schemeClr val="accent4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939126" y="638707"/>
            <a:ext cx="720080" cy="720080"/>
          </a:xfrm>
          <a:prstGeom prst="ellipse">
            <a:avLst/>
          </a:prstGeom>
          <a:solidFill>
            <a:schemeClr val="accent4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63588" y="4266465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2733883" y="3200614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Oval 16"/>
          <p:cNvSpPr/>
          <p:nvPr/>
        </p:nvSpPr>
        <p:spPr>
          <a:xfrm>
            <a:off x="7047139" y="746719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99425" y="2865730"/>
            <a:ext cx="1832379" cy="1274741"/>
            <a:chOff x="3017859" y="4337228"/>
            <a:chExt cx="1870812" cy="1000520"/>
          </a:xfrm>
        </p:grpSpPr>
        <p:sp>
          <p:nvSpPr>
            <p:cNvPr id="20" name="TextBox 19"/>
            <p:cNvSpPr txBox="1"/>
            <p:nvPr/>
          </p:nvSpPr>
          <p:spPr>
            <a:xfrm>
              <a:off x="3021856" y="4588888"/>
              <a:ext cx="1866815" cy="7488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使用網路上政府所提供的 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Open Data 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來當作我們的訓練資料。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59" y="4337228"/>
              <a:ext cx="1870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資料取得 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&amp;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清理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30099" y="1440167"/>
            <a:ext cx="2020557" cy="831529"/>
            <a:chOff x="3017859" y="4337228"/>
            <a:chExt cx="1870812" cy="656474"/>
          </a:xfrm>
        </p:grpSpPr>
        <p:sp>
          <p:nvSpPr>
            <p:cNvPr id="24" name="TextBox 23"/>
            <p:cNvSpPr txBox="1"/>
            <p:nvPr/>
          </p:nvSpPr>
          <p:spPr>
            <a:xfrm>
              <a:off x="3021856" y="4580631"/>
              <a:ext cx="1866815" cy="4130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使用多種不同的方法來訓練模型。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17859" y="4337228"/>
              <a:ext cx="18708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用不同的模型做訓練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27626" y="3812682"/>
            <a:ext cx="2124744" cy="990324"/>
            <a:chOff x="3017859" y="4337228"/>
            <a:chExt cx="1870812" cy="990324"/>
          </a:xfrm>
        </p:grpSpPr>
        <p:sp>
          <p:nvSpPr>
            <p:cNvPr id="28" name="TextBox 27"/>
            <p:cNvSpPr txBox="1"/>
            <p:nvPr/>
          </p:nvSpPr>
          <p:spPr>
            <a:xfrm>
              <a:off x="3021856" y="4588888"/>
              <a:ext cx="1866815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cs typeface="Arial" pitchFamily="34" charset="0"/>
                </a:rPr>
                <a:t>從全部的訓練資料當中，把對預測結果影響力不大的 </a:t>
              </a:r>
              <a:r>
                <a:rPr lang="en-US" altLang="zh-TW" sz="1400" dirty="0" smtClean="0">
                  <a:solidFill>
                    <a:schemeClr val="bg1"/>
                  </a:solidFill>
                  <a:cs typeface="Arial" pitchFamily="34" charset="0"/>
                </a:rPr>
                <a:t>Features </a:t>
              </a:r>
              <a:r>
                <a:rPr lang="zh-TW" altLang="en-US" sz="1400" dirty="0" smtClean="0">
                  <a:solidFill>
                    <a:schemeClr val="bg1"/>
                  </a:solidFill>
                  <a:cs typeface="Arial" pitchFamily="34" charset="0"/>
                </a:rPr>
                <a:t>去掉。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17859" y="4337228"/>
              <a:ext cx="1870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挑選 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Features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85489" y="2243610"/>
            <a:ext cx="1907273" cy="817373"/>
            <a:chOff x="3021856" y="4342376"/>
            <a:chExt cx="1879579" cy="708177"/>
          </a:xfrm>
        </p:grpSpPr>
        <p:sp>
          <p:nvSpPr>
            <p:cNvPr id="32" name="TextBox 31"/>
            <p:cNvSpPr txBox="1"/>
            <p:nvPr/>
          </p:nvSpPr>
          <p:spPr>
            <a:xfrm>
              <a:off x="3021856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用 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K-Fold 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來找出其中成效最好的模型。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0623" y="4342376"/>
              <a:ext cx="18708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K-Fold Validation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37" name="Rounded Rectangle 7"/>
          <p:cNvSpPr/>
          <p:nvPr/>
        </p:nvSpPr>
        <p:spPr>
          <a:xfrm>
            <a:off x="7164288" y="871198"/>
            <a:ext cx="295600" cy="255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8" name="Oval 37"/>
          <p:cNvSpPr/>
          <p:nvPr/>
        </p:nvSpPr>
        <p:spPr>
          <a:xfrm>
            <a:off x="4044492" y="2253662"/>
            <a:ext cx="720080" cy="72008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152504" y="2361674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Rectangle 9"/>
          <p:cNvSpPr/>
          <p:nvPr/>
        </p:nvSpPr>
        <p:spPr>
          <a:xfrm>
            <a:off x="4255525" y="2473315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Oval 40"/>
          <p:cNvSpPr/>
          <p:nvPr/>
        </p:nvSpPr>
        <p:spPr>
          <a:xfrm>
            <a:off x="5498966" y="1440167"/>
            <a:ext cx="720080" cy="72008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606978" y="1548179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340433" y="189311"/>
            <a:ext cx="1732253" cy="789360"/>
            <a:chOff x="3021856" y="4386627"/>
            <a:chExt cx="1875208" cy="599898"/>
          </a:xfrm>
        </p:grpSpPr>
        <p:sp>
          <p:nvSpPr>
            <p:cNvPr id="45" name="TextBox 44"/>
            <p:cNvSpPr txBox="1"/>
            <p:nvPr/>
          </p:nvSpPr>
          <p:spPr>
            <a:xfrm>
              <a:off x="3021856" y="4588888"/>
              <a:ext cx="1866815" cy="3976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用 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Shiny 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來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顯示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視覺化資料的結果。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6252" y="4386627"/>
              <a:ext cx="1870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資料視覺化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47" name="Oval 44">
            <a:extLst>
              <a:ext uri="{FF2B5EF4-FFF2-40B4-BE49-F238E27FC236}">
                <a16:creationId xmlns:a16="http://schemas.microsoft.com/office/drawing/2014/main" id="{B3EC5627-842F-47B3-AE96-1173F73A8BF5}"/>
              </a:ext>
            </a:extLst>
          </p:cNvPr>
          <p:cNvSpPr>
            <a:spLocks noChangeAspect="1"/>
          </p:cNvSpPr>
          <p:nvPr/>
        </p:nvSpPr>
        <p:spPr>
          <a:xfrm>
            <a:off x="992139" y="4348021"/>
            <a:ext cx="286341" cy="340943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4ECFC111-AE12-4F1A-A52B-4A85FA9EF01D}"/>
              </a:ext>
            </a:extLst>
          </p:cNvPr>
          <p:cNvSpPr/>
          <p:nvPr/>
        </p:nvSpPr>
        <p:spPr>
          <a:xfrm>
            <a:off x="2834489" y="329162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9" name="Donut 24">
            <a:extLst>
              <a:ext uri="{FF2B5EF4-FFF2-40B4-BE49-F238E27FC236}">
                <a16:creationId xmlns:a16="http://schemas.microsoft.com/office/drawing/2014/main" id="{9ECA9D79-5AAF-4370-86BE-D323EAD24FA9}"/>
              </a:ext>
            </a:extLst>
          </p:cNvPr>
          <p:cNvSpPr/>
          <p:nvPr/>
        </p:nvSpPr>
        <p:spPr>
          <a:xfrm>
            <a:off x="5642204" y="1572952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7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 flipH="1">
            <a:off x="1287060" y="1404309"/>
            <a:ext cx="1800000" cy="1800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51071" y="1358690"/>
            <a:ext cx="1800000" cy="1800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資料取得</a:t>
            </a:r>
            <a:endParaRPr lang="ko-KR" altLang="en-US" sz="4800" dirty="0">
              <a:latin typeface="微軟正黑體" panose="020B0604030504040204" pitchFamily="34" charset="-12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06666" y="999930"/>
            <a:ext cx="3339884" cy="3096344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624491" y="1635654"/>
            <a:ext cx="1908212" cy="1782040"/>
            <a:chOff x="803640" y="3362835"/>
            <a:chExt cx="2059657" cy="664851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4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行政院環保署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內政部戶政司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經濟部工業局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交通部氣象局</a:t>
              </a:r>
              <a:endParaRPr lang="ko-KR" altLang="en-US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42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資料來源</a:t>
              </a:r>
              <a:endParaRPr lang="ko-KR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313075" y="1781636"/>
            <a:ext cx="1279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人口密度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老化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指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數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/>
            </a:r>
            <a:b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汽機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車登記數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所得中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位數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2521" y="1635646"/>
            <a:ext cx="11245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大氣溫度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相對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溼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度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PM2.5</a:t>
            </a:r>
          </a:p>
          <a:p>
            <a:pPr algn="ctr"/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製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造業密度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電力及燃氧供應業密度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ctr"/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830924" y="4037169"/>
            <a:ext cx="3482151" cy="746412"/>
            <a:chOff x="1062658" y="3986014"/>
            <a:chExt cx="1728192" cy="746412"/>
          </a:xfrm>
        </p:grpSpPr>
        <p:sp>
          <p:nvSpPr>
            <p:cNvPr id="28" name="TextBox 27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2658" y="4147651"/>
              <a:ext cx="17281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資料時間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endParaRPr lang="en-US" altLang="zh-TW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 algn="ctr"/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2011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年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1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月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– 2016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年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12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月</a:t>
              </a:r>
              <a:endParaRPr lang="en-US" altLang="ko-KR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00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資料清理</a:t>
            </a:r>
            <a:endParaRPr lang="ko-KR" altLang="en-US" sz="4800" dirty="0">
              <a:latin typeface="微軟正黑體" panose="020B0604030504040204" pitchFamily="34" charset="-12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368294" y="1300874"/>
            <a:ext cx="2407412" cy="2927060"/>
          </a:xfrm>
          <a:prstGeom prst="downArrow">
            <a:avLst>
              <a:gd name="adj1" fmla="val 61467"/>
              <a:gd name="adj2" fmla="val 50000"/>
            </a:avLst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97026" y="1276524"/>
            <a:ext cx="2871268" cy="1292660"/>
            <a:chOff x="3017860" y="4363106"/>
            <a:chExt cx="1812891" cy="1292660"/>
          </a:xfrm>
        </p:grpSpPr>
        <p:sp>
          <p:nvSpPr>
            <p:cNvPr id="11" name="TextBox 10"/>
            <p:cNvSpPr txBox="1"/>
            <p:nvPr/>
          </p:nvSpPr>
          <p:spPr>
            <a:xfrm>
              <a:off x="3176187" y="4701659"/>
              <a:ext cx="1654564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許多格的資料缺失，我們首先會評估那一欄是否缺失過多資料，沒有的話就會使用平均值的方式來填補。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60" y="4363106"/>
              <a:ext cx="1812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r>
                <a:rPr lang="zh-TW" altLang="en-US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Missing &amp; NA DATA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7026" y="3272086"/>
            <a:ext cx="2871268" cy="1292660"/>
            <a:chOff x="3017860" y="4363106"/>
            <a:chExt cx="1812891" cy="1292660"/>
          </a:xfrm>
        </p:grpSpPr>
        <p:sp>
          <p:nvSpPr>
            <p:cNvPr id="14" name="TextBox 13"/>
            <p:cNvSpPr txBox="1"/>
            <p:nvPr/>
          </p:nvSpPr>
          <p:spPr>
            <a:xfrm>
              <a:off x="3176187" y="4701659"/>
              <a:ext cx="1654564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資料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的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時間格式為 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YEAR/MONTH/DAY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，轉換成兩欄資料 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Year (2011~2016) 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跟 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Day of Year (1~365)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0" y="4363106"/>
              <a:ext cx="1812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3.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時間格式轉換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300874"/>
            <a:ext cx="2871268" cy="1508104"/>
            <a:chOff x="3017860" y="4363104"/>
            <a:chExt cx="1812891" cy="1508104"/>
          </a:xfrm>
        </p:grpSpPr>
        <p:sp>
          <p:nvSpPr>
            <p:cNvPr id="17" name="TextBox 16"/>
            <p:cNvSpPr txBox="1"/>
            <p:nvPr/>
          </p:nvSpPr>
          <p:spPr>
            <a:xfrm>
              <a:off x="3176187" y="4701657"/>
              <a:ext cx="1654564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預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測目標為隔一天的 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PM2.5 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數據，由於資料上的時間數據並非連續的，中間有缺少一些日期的數據，所以處理上格外困難。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7860" y="4363104"/>
              <a:ext cx="1812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2.</a:t>
              </a:r>
              <a:r>
                <a:rPr lang="zh-TW" altLang="en-US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zh-TW" altLang="en-US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製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作預測目標 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Label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 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40152" y="3296436"/>
            <a:ext cx="2871268" cy="1508104"/>
            <a:chOff x="3017860" y="4363106"/>
            <a:chExt cx="1812891" cy="1508104"/>
          </a:xfrm>
        </p:grpSpPr>
        <p:sp>
          <p:nvSpPr>
            <p:cNvPr id="20" name="TextBox 19"/>
            <p:cNvSpPr txBox="1"/>
            <p:nvPr/>
          </p:nvSpPr>
          <p:spPr>
            <a:xfrm>
              <a:off x="3176187" y="4701659"/>
              <a:ext cx="1654564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由於資料來源都不相同，因此有些資料的時間、地點不是完全一樣，最終則是取其中共擁有同的資料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。並且合併成為份檔案。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60" y="4363106"/>
              <a:ext cx="1812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4. 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統</a:t>
              </a:r>
              <a:r>
                <a:rPr lang="zh-TW" altLang="en-US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整資料</a:t>
              </a:r>
              <a:r>
                <a:rPr lang="en-US" altLang="ko-KR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20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395536" y="267494"/>
            <a:ext cx="3312368" cy="110998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b="1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挑選特徵值</a:t>
            </a:r>
            <a:endParaRPr lang="en-US" altLang="ko-KR" sz="4400" b="1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5004048" y="3368961"/>
            <a:ext cx="357996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特徵值的重要程度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由高往低排序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)</a:t>
            </a:r>
          </a:p>
          <a:p>
            <a:pPr algn="ctr"/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PM2.5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前一天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)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相對濕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度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相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對溫度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製造業密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度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監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測日期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人口密度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l="508" r="508"/>
          <a:stretch>
            <a:fillRect/>
          </a:stretch>
        </p:blipFill>
        <p:spPr>
          <a:xfrm>
            <a:off x="4355976" y="771550"/>
            <a:ext cx="4608512" cy="2597411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96979" y="1779662"/>
            <a:ext cx="3109482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全部的特徵值</a:t>
            </a:r>
            <a:endParaRPr lang="en-US" altLang="zh-TW" sz="2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-------------------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[</a:t>
            </a:r>
            <a:r>
              <a:rPr lang="en-US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COUNTY_ID</a:t>
            </a:r>
            <a:r>
              <a:rPr lang="en-US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,  </a:t>
            </a:r>
            <a:r>
              <a:rPr lang="en-US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TOWN_ID</a:t>
            </a:r>
            <a:r>
              <a:rPr lang="en-US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,  </a:t>
            </a:r>
            <a:r>
              <a:rPr lang="en-US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測站</a:t>
            </a:r>
            <a:r>
              <a:rPr lang="en-US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監測日期</a:t>
            </a:r>
            <a:r>
              <a:rPr lang="en-US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,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'Y_target_PM25', 'PM25',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大氣溫度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相對濕度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人口密度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老化指數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製造業密度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電力及燃氣供應業密度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汽機車登記數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所得稅中位數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  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417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395536" y="267494"/>
            <a:ext cx="3312368" cy="110998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b="1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挑選特徵值</a:t>
            </a:r>
            <a:endParaRPr lang="en-US" altLang="ko-KR" sz="4400" b="1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" y="1851670"/>
            <a:ext cx="3600140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6" r="16346"/>
          <a:stretch/>
        </p:blipFill>
        <p:spPr>
          <a:xfrm>
            <a:off x="3416595" y="293149"/>
            <a:ext cx="572740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7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/>
                </a:solidFill>
                <a:cs typeface="Arial" pitchFamily="34" charset="0"/>
              </a:rPr>
              <a:t>Linear Regression Model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75998" y="11413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75998" y="2073597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5998" y="300582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75998" y="393805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55776" y="1194621"/>
            <a:ext cx="5860929" cy="640398"/>
            <a:chOff x="3017859" y="4363106"/>
            <a:chExt cx="1879883" cy="434700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208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程式碼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model 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&lt;- lm(target~., data=train)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250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Linear </a:t>
              </a:r>
              <a:r>
                <a:rPr lang="en-US" altLang="ko-KR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Regression</a:t>
              </a:r>
              <a:endParaRPr lang="ko-KR" altLang="en-US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55776" y="2126844"/>
            <a:ext cx="5848470" cy="669252"/>
            <a:chOff x="3017859" y="4363106"/>
            <a:chExt cx="1875887" cy="418024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1922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程式碼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model 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&lt;- 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glm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(target~., data=train)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21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Logistic </a:t>
              </a:r>
              <a:r>
                <a:rPr lang="en-US" altLang="ko-KR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Regression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5776" y="3059070"/>
            <a:ext cx="5836009" cy="740694"/>
            <a:chOff x="3017859" y="4363106"/>
            <a:chExt cx="1871890" cy="533559"/>
          </a:xfrm>
        </p:grpSpPr>
        <p:sp>
          <p:nvSpPr>
            <p:cNvPr id="16" name="TextBox 15"/>
            <p:cNvSpPr txBox="1"/>
            <p:nvPr/>
          </p:nvSpPr>
          <p:spPr>
            <a:xfrm>
              <a:off x="3017859" y="4588888"/>
              <a:ext cx="18668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程式碼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model 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&lt;- 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rpart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(target~., method="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anova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", data=train)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63106"/>
              <a:ext cx="1871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Decision Tree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55776" y="3842490"/>
            <a:ext cx="6264696" cy="1609580"/>
            <a:chOff x="3017859" y="4363106"/>
            <a:chExt cx="1870812" cy="1179889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fitControl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&lt;- 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trainControl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(method="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repeatedcv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", number=2, repeats=1)</a:t>
              </a: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model 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&lt;- train(target~., data=train, method="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gbm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", 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trControl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=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fitControl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verbose=FALSE)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Gradient </a:t>
              </a:r>
              <a:r>
                <a:rPr lang="en-US" altLang="ko-KR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Boosting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Algorithms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21" name="Oval 21"/>
          <p:cNvSpPr>
            <a:spLocks noChangeAspect="1"/>
          </p:cNvSpPr>
          <p:nvPr/>
        </p:nvSpPr>
        <p:spPr>
          <a:xfrm>
            <a:off x="1799001" y="3227374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Rectangle 9"/>
          <p:cNvSpPr/>
          <p:nvPr/>
        </p:nvSpPr>
        <p:spPr>
          <a:xfrm>
            <a:off x="1823962" y="4190046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Rounded Rectangle 27"/>
          <p:cNvSpPr/>
          <p:nvPr/>
        </p:nvSpPr>
        <p:spPr>
          <a:xfrm>
            <a:off x="1807179" y="2343219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7"/>
          <p:cNvSpPr/>
          <p:nvPr/>
        </p:nvSpPr>
        <p:spPr>
          <a:xfrm>
            <a:off x="1812422" y="1376277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/>
                </a:solidFill>
                <a:cs typeface="Arial" pitchFamily="34" charset="0"/>
              </a:rPr>
              <a:t>Cross K-Fold Validation</a:t>
            </a:r>
            <a:r>
              <a:rPr lang="zh-TW" altLang="en-US" sz="3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cs typeface="Arial" pitchFamily="34" charset="0"/>
              </a:rPr>
              <a:t>(5-Fold)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75998" y="11413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75998" y="2073597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5998" y="300582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75998" y="393805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55776" y="1194621"/>
            <a:ext cx="5860929" cy="640392"/>
            <a:chOff x="3017859" y="4363106"/>
            <a:chExt cx="1879883" cy="434696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4"/>
              <a:ext cx="1866815" cy="208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RSME: Training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(8.7848)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Validation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(8.7859)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Testing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(8.7859)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250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Linear </a:t>
              </a:r>
              <a:r>
                <a:rPr lang="en-US" altLang="ko-KR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Regression</a:t>
              </a:r>
              <a:endParaRPr lang="ko-KR" altLang="en-US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55776" y="2126844"/>
            <a:ext cx="5848470" cy="669252"/>
            <a:chOff x="3017859" y="4363106"/>
            <a:chExt cx="1875887" cy="418024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1922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RSME: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Training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(8.7850)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Validation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(8.7857)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Testing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(8.7856)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21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Logistic </a:t>
              </a:r>
              <a:r>
                <a:rPr lang="en-US" altLang="ko-KR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Regression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5776" y="3059066"/>
            <a:ext cx="5836009" cy="621210"/>
            <a:chOff x="3017859" y="4363106"/>
            <a:chExt cx="1871890" cy="447489"/>
          </a:xfrm>
        </p:grpSpPr>
        <p:sp>
          <p:nvSpPr>
            <p:cNvPr id="16" name="TextBox 15"/>
            <p:cNvSpPr txBox="1"/>
            <p:nvPr/>
          </p:nvSpPr>
          <p:spPr>
            <a:xfrm>
              <a:off x="3017859" y="4588888"/>
              <a:ext cx="1866815" cy="221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RSME: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Training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(9.2185)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Validation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(9.2261)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Testing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(9.2273)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63106"/>
              <a:ext cx="1871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Decision Tree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55776" y="3953000"/>
            <a:ext cx="6264696" cy="615781"/>
            <a:chOff x="3017859" y="4363108"/>
            <a:chExt cx="1870812" cy="451393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2256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RSME: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Training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(8.3504)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Validation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(8.3750)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Testing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(8.3742)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8"/>
              <a:ext cx="1870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Gradient </a:t>
              </a:r>
              <a:r>
                <a:rPr lang="en-US" altLang="ko-KR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Boosting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Algorithms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21" name="Oval 21"/>
          <p:cNvSpPr>
            <a:spLocks noChangeAspect="1"/>
          </p:cNvSpPr>
          <p:nvPr/>
        </p:nvSpPr>
        <p:spPr>
          <a:xfrm>
            <a:off x="1799001" y="3227374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Rectangle 9"/>
          <p:cNvSpPr/>
          <p:nvPr/>
        </p:nvSpPr>
        <p:spPr>
          <a:xfrm>
            <a:off x="1823962" y="4190046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Rounded Rectangle 27"/>
          <p:cNvSpPr/>
          <p:nvPr/>
        </p:nvSpPr>
        <p:spPr>
          <a:xfrm>
            <a:off x="1807179" y="2343219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7"/>
          <p:cNvSpPr/>
          <p:nvPr/>
        </p:nvSpPr>
        <p:spPr>
          <a:xfrm>
            <a:off x="1812422" y="1376277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44597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784</Words>
  <Application>Microsoft Office PowerPoint</Application>
  <PresentationFormat>On-screen Show (16:9)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Unicode MS</vt:lpstr>
      <vt:lpstr>Malgun Gothic</vt:lpstr>
      <vt:lpstr>微軟正黑體</vt:lpstr>
      <vt:lpstr>Arial</vt:lpstr>
      <vt:lpstr>Courier New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Jason Huang</cp:lastModifiedBy>
  <cp:revision>120</cp:revision>
  <dcterms:created xsi:type="dcterms:W3CDTF">2016-12-05T23:26:54Z</dcterms:created>
  <dcterms:modified xsi:type="dcterms:W3CDTF">2019-06-24T15:38:38Z</dcterms:modified>
</cp:coreProperties>
</file>