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9" r:id="rId2"/>
    <p:sldId id="334" r:id="rId3"/>
    <p:sldId id="304" r:id="rId4"/>
    <p:sldId id="305" r:id="rId5"/>
    <p:sldId id="262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265" r:id="rId30"/>
    <p:sldId id="329" r:id="rId31"/>
    <p:sldId id="330" r:id="rId32"/>
    <p:sldId id="331" r:id="rId33"/>
    <p:sldId id="332" r:id="rId34"/>
    <p:sldId id="271" r:id="rId35"/>
    <p:sldId id="333" r:id="rId36"/>
    <p:sldId id="303" r:id="rId37"/>
    <p:sldId id="28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D4E"/>
    <a:srgbClr val="0D2232"/>
    <a:srgbClr val="0D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7"/>
    <p:restoredTop sz="77984"/>
  </p:normalViewPr>
  <p:slideViewPr>
    <p:cSldViewPr snapToGrid="0" snapToObjects="1">
      <p:cViewPr>
        <p:scale>
          <a:sx n="57" d="100"/>
          <a:sy n="57" d="100"/>
        </p:scale>
        <p:origin x="18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A947-AA08-B44E-956A-D728AE592533}" type="datetimeFigureOut">
              <a:rPr kumimoji="1" lang="zh-TW" altLang="en-US" smtClean="0"/>
              <a:t>2019/6/25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7FA6E-2143-DC4F-83BC-98B9AD9BBF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200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07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7618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43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563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8596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5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158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9353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201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317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795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3072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2465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7190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710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9582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052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786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4258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902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4204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87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3656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2899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0855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81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94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77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極高 高 中 低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281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861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795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FA6E-2143-DC4F-83BC-98B9AD9BBF1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691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2" r:id="rId7"/>
    <p:sldLayoutId id="2147483653" r:id="rId8"/>
    <p:sldLayoutId id="214748365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7" name="矩形 116"/>
          <p:cNvSpPr/>
          <p:nvPr/>
        </p:nvSpPr>
        <p:spPr>
          <a:xfrm>
            <a:off x="1576719" y="1055890"/>
            <a:ext cx="8904756" cy="5057259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83472" y="120697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34907" y="5813907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1761948" y="1725601"/>
            <a:ext cx="86973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IDHM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of </a:t>
            </a:r>
            <a:r>
              <a:rPr kumimoji="1" lang="en-US" altLang="zh-CN" sz="4800" b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Brazilian </a:t>
            </a:r>
            <a:r>
              <a:rPr kumimoji="1" lang="en-US" altLang="zh-CN" sz="48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C</a:t>
            </a:r>
            <a:r>
              <a:rPr kumimoji="1" lang="en-US" altLang="zh-CN" sz="4800" b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ities</a:t>
            </a:r>
            <a:endParaRPr kumimoji="1" lang="zh-CN" altLang="en-US" sz="36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1369210" y="2642201"/>
            <a:ext cx="9330612" cy="463846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z="2400" b="0" dirty="0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第四組</a:t>
            </a:r>
            <a:r>
              <a:rPr lang="en-US" altLang="ko-KR" sz="2400" b="0" dirty="0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: </a:t>
            </a:r>
            <a:r>
              <a:rPr lang="en-US" altLang="ko-KR" sz="2400" b="0" dirty="0" err="1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DS_fadatsai</a:t>
            </a:r>
            <a:r>
              <a:rPr lang="en-US" altLang="ko-KR" sz="2400" b="0" dirty="0">
                <a:solidFill>
                  <a:schemeClr val="accent4">
                    <a:lumMod val="25000"/>
                    <a:lumOff val="75000"/>
                  </a:schemeClr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</a:p>
        </p:txBody>
      </p:sp>
      <p:sp>
        <p:nvSpPr>
          <p:cNvPr id="121" name="Rectangle 3"/>
          <p:cNvSpPr txBox="1">
            <a:spLocks noChangeArrowheads="1"/>
          </p:cNvSpPr>
          <p:nvPr/>
        </p:nvSpPr>
        <p:spPr bwMode="auto">
          <a:xfrm>
            <a:off x="1591529" y="3202808"/>
            <a:ext cx="8873337" cy="2248950"/>
          </a:xfrm>
          <a:prstGeom prst="rect">
            <a:avLst/>
          </a:prstGeom>
          <a:noFill/>
          <a:extLst/>
        </p:spPr>
        <p:txBody>
          <a:bodyPr wrap="square" lIns="90000" tIns="46800" rIns="90000" bIns="46800" numCol="1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金融四 張璟榮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資碩一 陳海坤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資碩一 黃清昱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資科四 郭芷瑄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zh-TW" altLang="en-US" sz="2800" b="0" dirty="0">
                <a:latin typeface="Microsoft JhengHei" charset="-120"/>
                <a:ea typeface="Microsoft JhengHei" charset="-120"/>
                <a:cs typeface="Microsoft JhengHei" charset="-120"/>
              </a:rPr>
              <a:t>資科四 莊凱鈞</a:t>
            </a:r>
            <a:endParaRPr lang="en-US" altLang="zh-TW" sz="2800" b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Population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IBGE_RES_POP: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人口數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IBGE_RES_POP_ESTR: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外國人數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IBGE_RES_POP_BRAS: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本地人口數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72727" y="1767367"/>
            <a:ext cx="5674669" cy="4092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27" y="2071396"/>
            <a:ext cx="5625375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Estimated population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ESTIMATED_POP: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Estimated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Population the next year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945344" y="1740481"/>
            <a:ext cx="5031066" cy="4839928"/>
            <a:chOff x="6945344" y="1740481"/>
            <a:chExt cx="5031066" cy="4839928"/>
          </a:xfrm>
        </p:grpSpPr>
        <p:sp>
          <p:nvSpPr>
            <p:cNvPr id="2" name="矩形 1"/>
            <p:cNvSpPr/>
            <p:nvPr/>
          </p:nvSpPr>
          <p:spPr>
            <a:xfrm>
              <a:off x="6945344" y="1740481"/>
              <a:ext cx="5031066" cy="48399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344" y="1825625"/>
              <a:ext cx="4864994" cy="475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9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經緯度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海拔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959233" y="1761893"/>
            <a:ext cx="8589821" cy="50339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LONG: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Longitude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LAT: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Latitude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ALT: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Elevation (meters)</a:t>
            </a:r>
          </a:p>
        </p:txBody>
      </p:sp>
    </p:spTree>
    <p:extLst>
      <p:ext uri="{BB962C8B-B14F-4D97-AF65-F5344CB8AC3E}">
        <p14:creationId xmlns:p14="http://schemas.microsoft.com/office/powerpoint/2010/main" val="1697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Domestic units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Units Total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IBGE_DU_URBAN: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Units Urban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IBGE_DU_RURAL: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Units Rural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780567" y="3326595"/>
            <a:ext cx="5411433" cy="3531405"/>
            <a:chOff x="6646755" y="2047792"/>
            <a:chExt cx="5411433" cy="3531405"/>
          </a:xfrm>
        </p:grpSpPr>
        <p:sp>
          <p:nvSpPr>
            <p:cNvPr id="2" name="矩形 1"/>
            <p:cNvSpPr/>
            <p:nvPr/>
          </p:nvSpPr>
          <p:spPr>
            <a:xfrm>
              <a:off x="6646755" y="2047792"/>
              <a:ext cx="5411433" cy="35314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755" y="2047792"/>
              <a:ext cx="5411433" cy="3531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Age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IBGE_POP: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IBGE_1-4: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IBGE_5-9: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IBGE_10-14: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IBGE_15-59: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IBGE_60+: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2970" y="1834275"/>
            <a:ext cx="5996026" cy="4132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73" y="2039530"/>
            <a:ext cx="5915016" cy="38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扶養比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: (</a:t>
            </a: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小孩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+</a:t>
            </a: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老人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)/(15~59</a:t>
            </a:r>
            <a:r>
              <a:rPr lang="zh-TW" altLang="mr-I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歲</a:t>
            </a:r>
            <a:r>
              <a:rPr lang="mr-IN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845" y="1695692"/>
            <a:ext cx="6648180" cy="4611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32" y="1918024"/>
            <a:ext cx="6154763" cy="42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650381" y="1472667"/>
            <a:ext cx="9768468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IBGE_PLANTED_AREA: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 Planted Area (hectares)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IBGE_CROP_PRODUCTION_$: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Crop Production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Wheeled_tractor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拖拉機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number of wheeled tractor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植被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農產品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拖拉機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122341"/>
            <a:ext cx="12192000" cy="3735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12" y="3317798"/>
            <a:ext cx="3504910" cy="34255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4" y="3319562"/>
            <a:ext cx="3506360" cy="34269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0" y="3317072"/>
            <a:ext cx="3498812" cy="34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650381" y="1472667"/>
            <a:ext cx="9768468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PAY_TV: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PayTV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users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FIXED_PHONES: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Fixed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Fones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(not cell phones) users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付費電視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市內電話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497873"/>
            <a:ext cx="12192000" cy="4360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65" y="2609386"/>
            <a:ext cx="4301454" cy="42040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78" y="2609386"/>
            <a:ext cx="4301454" cy="42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REGIAO_TUR: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string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Turism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Category Region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CATEGORIA_TUR: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Turism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Category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觀光客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61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GVA + tax – subsidies= GDP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(GDP =  GVA + tax – subsidies)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GVA_AGROPEC: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農業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GVA_INDUSTRY: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工業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GVA_SERVICES: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服務業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GVA_PUBLIC: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公共服務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GVA_TOTAL: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TAXES: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GDP: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POP_GDP: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population 2016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800" y="1589365"/>
            <a:ext cx="5174166" cy="507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12" y="1683349"/>
            <a:ext cx="4789142" cy="49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931207" y="578414"/>
            <a:ext cx="4329586" cy="1038313"/>
            <a:chOff x="3957557" y="1328691"/>
            <a:chExt cx="4329586" cy="1038313"/>
          </a:xfrm>
        </p:grpSpPr>
        <p:sp>
          <p:nvSpPr>
            <p:cNvPr id="7" name="矩形 6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Outline</a:t>
              </a:r>
              <a:endParaRPr kumimoji="1" lang="zh-CN" altLang="en-US" sz="6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1" name="椭圆 10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6" name="椭圆 1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230357" y="2553767"/>
            <a:ext cx="28311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Goal</a:t>
            </a:r>
            <a:endParaRPr kumimoji="1" lang="zh-CN" altLang="en-US" sz="32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30357" y="3362299"/>
            <a:ext cx="56606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Feature	</a:t>
            </a:r>
            <a:endParaRPr kumimoji="1" lang="zh-CN" altLang="en-US" sz="32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53299" y="2533230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344289" y="3364840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44288" y="4192215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344288" y="4984445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smtClean="0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文本框 20"/>
          <p:cNvSpPr txBox="1"/>
          <p:nvPr/>
        </p:nvSpPr>
        <p:spPr>
          <a:xfrm>
            <a:off x="4230357" y="4187132"/>
            <a:ext cx="56606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Feature 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Engineering</a:t>
            </a:r>
            <a:endParaRPr kumimoji="1" lang="zh-CN" altLang="en-US" sz="32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文本框 20"/>
          <p:cNvSpPr txBox="1"/>
          <p:nvPr/>
        </p:nvSpPr>
        <p:spPr>
          <a:xfrm>
            <a:off x="4230357" y="4979362"/>
            <a:ext cx="56606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Model</a:t>
            </a:r>
            <a:endParaRPr kumimoji="1" lang="zh-CN" altLang="en-US" sz="32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GVA + tax – subsidies= GDP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GDP_CAPITA: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GDP/population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GVA_MAIN: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GVA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貢獻比例最高的產業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MUN_EXPENDIT: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zh-TW" alt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政府支出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0800" y="1589365"/>
            <a:ext cx="5174166" cy="507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19" y="1700462"/>
            <a:ext cx="4817327" cy="90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Company (numerical)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0984" y="1762598"/>
            <a:ext cx="12296079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COMP_TOT: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Total number of companies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COMP_A: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Agriculture, livestock, forestry, fishing and aquaculture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COMP_B: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Extractive industries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COMP_C: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Industries of transformation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COMP_D: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Electricity and gas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COMP_E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Water, sewage, waste management and decontamination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COMP_F: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Construction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COMP_G: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Trade; repair of motor vehicles and motorcycles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COMP_H: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Transport, storage and mail</a:t>
            </a:r>
          </a:p>
        </p:txBody>
      </p:sp>
    </p:spTree>
    <p:extLst>
      <p:ext uri="{BB962C8B-B14F-4D97-AF65-F5344CB8AC3E}">
        <p14:creationId xmlns:p14="http://schemas.microsoft.com/office/powerpoint/2010/main" val="7053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Company (numerical)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0984" y="1762598"/>
            <a:ext cx="12296079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COMP_I: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Accommodation and food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COMP_J: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Information and communication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COMP_K: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Financial, insurance and related services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COMP_L: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Real estate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COMP_M: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Professional, scientific and technical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COMP_N: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Administrative activities and complementary services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COMP_O: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administration, defense and social security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COMP_P: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Education</a:t>
            </a:r>
          </a:p>
        </p:txBody>
      </p:sp>
    </p:spTree>
    <p:extLst>
      <p:ext uri="{BB962C8B-B14F-4D97-AF65-F5344CB8AC3E}">
        <p14:creationId xmlns:p14="http://schemas.microsoft.com/office/powerpoint/2010/main" val="3461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Company (numerical)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0984" y="1762598"/>
            <a:ext cx="12296079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COMP_Q: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Human health and social services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COMP_R: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Arts, culture, sport and recreation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Other service activities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COMP_T: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Domestic services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COMP_U: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International and other extraterritorial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11736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57192" y="133812"/>
            <a:ext cx="6599038" cy="6589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61" y="316422"/>
            <a:ext cx="5947501" cy="61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HOTELS: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total number of hotels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BEDS: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total number of hotel beds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飯店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41" y="3629376"/>
            <a:ext cx="4433916" cy="19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Pr_Agencies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private bank agencies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Pu_Agencies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bank agencies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Pr_Bank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private banks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Pu_Bank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banks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Pr_Assets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private bank assets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Pu_Assets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public bank assets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銀行、資產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1959233" y="1918717"/>
            <a:ext cx="945961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Cars: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cars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Motorcycles: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motorcycles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UBER: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True if UBER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94321" y="409825"/>
            <a:ext cx="78033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交通工具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2" y="4051774"/>
            <a:ext cx="7134534" cy="20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重點商家</a:t>
            </a:r>
            <a:endParaRPr lang="en-US" altLang="zh-TW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81307" y="1767368"/>
            <a:ext cx="8006576" cy="538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MAC: </a:t>
            </a:r>
            <a:r>
              <a:rPr lang="en-US" altLang="zh-TW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Mac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Donalds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stores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WAL-MART: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number 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of </a:t>
            </a:r>
            <a:r>
              <a:rPr lang="en-US" altLang="zh-TW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wal-mart</a:t>
            </a:r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POST_OFFICES: 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number of post offices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09474" y="2377999"/>
            <a:ext cx="4306229" cy="4312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75" y="2444905"/>
            <a:ext cx="4306229" cy="42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TWO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0" y="3340019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Feature </a:t>
            </a:r>
            <a:r>
              <a:rPr kumimoji="1" lang="en-US" altLang="zh-CN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Engineering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Goal: 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預測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IDHM(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人類發展指數</a:t>
            </a: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959233" y="2538792"/>
                <a:ext cx="7878131" cy="2145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LEI: life expectancy index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EI: education index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II: income index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altLang="zh-TW" sz="3200" dirty="0" smtClean="0">
                    <a:solidFill>
                      <a:schemeClr val="bg1"/>
                    </a:solidFill>
                  </a:rPr>
                  <a:t>HDI</a:t>
                </a:r>
                <a:r>
                  <a:rPr lang="zh-TW" altLang="en-US" sz="3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3200" dirty="0" smtClean="0">
                    <a:solidFill>
                      <a:schemeClr val="bg1"/>
                    </a:solidFill>
                  </a:rPr>
                  <a:t>=</a:t>
                </a:r>
                <a:r>
                  <a:rPr lang="zh-TW" altLang="en-US" sz="3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32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𝐿𝐸𝐼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m:rPr>
                            <m:nor/>
                          </m:rPr>
                          <a:rPr lang="en-US" altLang="zh-TW" sz="3200" dirty="0">
                            <a:solidFill>
                              <a:schemeClr val="bg1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33" y="2538792"/>
                <a:ext cx="7878131" cy="2145844"/>
              </a:xfrm>
              <a:prstGeom prst="rect">
                <a:avLst/>
              </a:prstGeom>
              <a:blipFill rotWithShape="0">
                <a:blip r:embed="rId3"/>
                <a:stretch>
                  <a:fillRect l="-1779" t="-3409" b="-8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5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Convert to dummy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59233" y="2538792"/>
            <a:ext cx="7878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STATE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CATEGORIA_TUR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RURAL_URBAN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UBER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GVA_MAIN</a:t>
            </a:r>
          </a:p>
          <a:p>
            <a:pPr marL="457200" indent="-457200">
              <a:buFont typeface="Arial" charset="0"/>
              <a:buChar char="•"/>
            </a:pP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Deleted columns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59727" y="5038076"/>
            <a:ext cx="7878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</a:t>
            </a:r>
            <a:r>
              <a:rPr lang="zh-TW" altLang="en-US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類只留下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A,B,O,U, others</a:t>
            </a:r>
          </a:p>
          <a:p>
            <a:pPr marL="457200" indent="-457200">
              <a:buFont typeface="Arial" charset="0"/>
              <a:buChar char="•"/>
            </a:pP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47931"/>
              </p:ext>
            </p:extLst>
          </p:nvPr>
        </p:nvGraphicFramePr>
        <p:xfrm>
          <a:off x="1159727" y="1800460"/>
          <a:ext cx="10392936" cy="282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34"/>
                <a:gridCol w="2598234"/>
                <a:gridCol w="2598234"/>
                <a:gridCol w="2598234"/>
              </a:tblGrid>
              <a:tr h="418471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IBGE_1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chemeClr val="tx1"/>
                          </a:solidFill>
                        </a:rPr>
                        <a:t>IDHM_Renda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GDP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IBGE_RES_POP_BRAS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IBGE_1-4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IDHM_Longevidade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GVA_TOTAL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IBGE_RES_POP_ESTR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IBGE_5-9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IDHM_Educacao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IBGE_DU_RURAL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IBGE_10-14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IDHM Ranking 2010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IBGE_DU_URBAN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IBGE_15-59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IDHM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2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REGIAO_TUR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IBGE_60+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Added columns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59233" y="2538792"/>
            <a:ext cx="78781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IBGE_RES_Forpop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IBGE_DU_Pro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Pop_burden_ratio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COMP_others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Missing value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599" y="1472667"/>
            <a:ext cx="78781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</a:t>
            </a:r>
            <a:r>
              <a:rPr lang="zh-TW" altLang="en-US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、經緯度缺失的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row</a:t>
            </a:r>
            <a:r>
              <a:rPr lang="zh-TW" altLang="en-US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刪除</a:t>
            </a:r>
          </a:p>
          <a:p>
            <a:pPr indent="444500"/>
            <a:r>
              <a:rPr lang="zh-TW" altLang="en-US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平均值填補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IBGE_DU_Pro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Pr_Assets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Pu_Assets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Cars,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Motorcycles,</a:t>
            </a:r>
          </a:p>
          <a:p>
            <a:pPr indent="444500"/>
            <a:r>
              <a:rPr lang="en-US" altLang="zh-TW" sz="3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Wheeled_tractor</a:t>
            </a:r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indent="444500"/>
            <a:r>
              <a:rPr lang="en-US" altLang="zh-TW" sz="3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MUN_EXPENDIT</a:t>
            </a:r>
            <a:endParaRPr lang="en-US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28960" y="1472667"/>
            <a:ext cx="78781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TW" altLang="en-US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以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zh-TW" altLang="en-US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填補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HOTELS,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BEDS,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Pr_Agencies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Pu_Agencies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Pr_Bank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Pu_Bank</a:t>
            </a:r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MAC,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WAL-MART,</a:t>
            </a:r>
          </a:p>
          <a:p>
            <a:pPr marL="488950"/>
            <a:r>
              <a:rPr lang="en-US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POST_OFFICES</a:t>
            </a:r>
          </a:p>
        </p:txBody>
      </p:sp>
    </p:spTree>
    <p:extLst>
      <p:ext uri="{BB962C8B-B14F-4D97-AF65-F5344CB8AC3E}">
        <p14:creationId xmlns:p14="http://schemas.microsoft.com/office/powerpoint/2010/main" val="541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110" y="2137583"/>
            <a:ext cx="4329684" cy="1038313"/>
            <a:chOff x="3957460" y="1328691"/>
            <a:chExt cx="432968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57460" y="1328691"/>
              <a:ext cx="43296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THREE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8516" y="3340019"/>
            <a:ext cx="1122218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MODEL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Model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1825114"/>
            <a:ext cx="787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mr-IN" altLang="zh-TW" sz="3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70% </a:t>
            </a:r>
            <a:r>
              <a:rPr lang="mr-IN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train</a:t>
            </a:r>
            <a:r>
              <a:rPr lang="mr-IN" altLang="zh-TW" sz="3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30% </a:t>
            </a:r>
            <a:r>
              <a:rPr lang="mr-IN" altLang="zh-TW" sz="32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test</a:t>
            </a:r>
            <a:endParaRPr lang="mr-IN" altLang="zh-TW" sz="3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60846"/>
              </p:ext>
            </p:extLst>
          </p:nvPr>
        </p:nvGraphicFramePr>
        <p:xfrm>
          <a:off x="838200" y="284748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squared error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R-squared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Logistic regression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0.1451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0.7791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0.3828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0.7522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 Forest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0.5154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0.8096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BaggingRegressor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0.6636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0.3275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KNN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0.2321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0.1976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853755" y="2676520"/>
            <a:ext cx="4484394" cy="1038313"/>
            <a:chOff x="3880105" y="1328691"/>
            <a:chExt cx="4484394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0105" y="1328691"/>
              <a:ext cx="44843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Q &amp; A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566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4100882" y="2104752"/>
            <a:ext cx="404147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2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200" b="1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</a:rPr>
              <a:t>FOR YOUR</a:t>
            </a:r>
          </a:p>
          <a:p>
            <a:pPr algn="ctr"/>
            <a:r>
              <a:rPr kumimoji="1" lang="en-US" altLang="zh-CN" sz="5400" b="1" dirty="0" smtClean="0">
                <a:solidFill>
                  <a:schemeClr val="bg1"/>
                </a:solidFill>
              </a:rPr>
              <a:t>LISTENING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119" name="组 118"/>
          <p:cNvGrpSpPr/>
          <p:nvPr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2" name="椭圆 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>
              <a:stCxn id="2" idx="5"/>
              <a:endCxn id="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4" idx="7"/>
              <a:endCxn id="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9" idx="7"/>
              <a:endCxn id="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3" idx="7"/>
              <a:endCxn id="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stCxn id="5" idx="7"/>
              <a:endCxn id="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8" idx="0"/>
              <a:endCxn id="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7" idx="2"/>
              <a:endCxn id="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8" idx="4"/>
              <a:endCxn id="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4" idx="5"/>
              <a:endCxn id="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5" idx="7"/>
              <a:endCxn id="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" idx="4"/>
              <a:endCxn id="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1" name="直线连接符 70"/>
            <p:cNvCxnSpPr>
              <a:stCxn id="5" idx="5"/>
              <a:endCxn id="1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/>
            <p:cNvCxnSpPr>
              <a:stCxn id="10" idx="7"/>
              <a:endCxn id="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/>
            <p:cNvCxnSpPr>
              <a:stCxn id="10" idx="6"/>
              <a:endCxn id="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>
              <a:stCxn id="3" idx="0"/>
              <a:endCxn id="1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3" idx="6"/>
              <a:endCxn id="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75" name="椭圆 7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0" name="直线连接符 89"/>
            <p:cNvCxnSpPr>
              <a:stCxn id="75" idx="5"/>
              <a:endCxn id="82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78" idx="7"/>
              <a:endCxn id="82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4" idx="7"/>
              <a:endCxn id="82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77" idx="7"/>
              <a:endCxn id="78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0" idx="7"/>
              <a:endCxn id="7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98"/>
            <p:cNvCxnSpPr>
              <a:stCxn id="83" idx="0"/>
              <a:endCxn id="7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stCxn id="82" idx="2"/>
              <a:endCxn id="83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/>
            <p:cNvCxnSpPr>
              <a:stCxn id="83" idx="4"/>
              <a:endCxn id="78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>
              <a:stCxn id="78" idx="5"/>
              <a:endCxn id="84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>
              <a:stCxn id="80" idx="7"/>
              <a:endCxn id="83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>
              <a:stCxn id="80" idx="4"/>
              <a:endCxn id="77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6" name="直线连接符 105"/>
            <p:cNvCxnSpPr>
              <a:stCxn id="80" idx="5"/>
              <a:endCxn id="86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/>
            <p:cNvCxnSpPr>
              <a:stCxn id="86" idx="7"/>
              <a:endCxn id="83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/>
            <p:cNvCxnSpPr>
              <a:stCxn id="86" idx="6"/>
              <a:endCxn id="78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/>
            <p:cNvCxnSpPr>
              <a:stCxn id="77" idx="0"/>
              <a:endCxn id="86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/>
            <p:cNvCxnSpPr>
              <a:stCxn id="77" idx="6"/>
              <a:endCxn id="84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120" name="椭圆 11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126" name="椭圆 125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6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Packages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959232" y="1895635"/>
            <a:ext cx="827353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pandas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matplotlib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Numpy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seaborn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scipy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Math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os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sklearn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913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931207" y="2137583"/>
            <a:ext cx="4329586" cy="1038313"/>
            <a:chOff x="3957557" y="1328691"/>
            <a:chExt cx="4329586" cy="1038313"/>
          </a:xfrm>
        </p:grpSpPr>
        <p:sp>
          <p:nvSpPr>
            <p:cNvPr id="3" name="矩形 2"/>
            <p:cNvSpPr/>
            <p:nvPr/>
          </p:nvSpPr>
          <p:spPr>
            <a:xfrm>
              <a:off x="3957557" y="1328692"/>
              <a:ext cx="4329586" cy="1038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01566" y="1328691"/>
              <a:ext cx="40414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PART</a:t>
              </a:r>
              <a:r>
                <a:rPr kumimoji="1" lang="zh-CN" altLang="en-US" sz="6000" b="1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6000" b="1" dirty="0" smtClean="0">
                  <a:solidFill>
                    <a:schemeClr val="bg1"/>
                  </a:solidFill>
                </a:rPr>
                <a:t>ONE</a:t>
              </a:r>
              <a:endParaRPr kumimoji="1"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672920" y="3254962"/>
            <a:ext cx="684606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Feature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8" name="椭圆 7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0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First few rows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20414"/>
          <a:stretch/>
        </p:blipFill>
        <p:spPr>
          <a:xfrm>
            <a:off x="241610" y="1880501"/>
            <a:ext cx="11708780" cy="31565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97546" y="5438530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5576 Row * 81 column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IDHM: </a:t>
            </a:r>
            <a:r>
              <a:rPr lang="zh-TW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人類發展指數</a:t>
            </a:r>
            <a:endParaRPr lang="en-US" altLang="zh-CN" sz="4000" b="1" dirty="0">
              <a:solidFill>
                <a:schemeClr val="accent3">
                  <a:lumMod val="20000"/>
                  <a:lumOff val="8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959233" y="1410530"/>
            <a:ext cx="8589821" cy="538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 Ranking 2010: </a:t>
            </a:r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HDI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排名</a:t>
            </a:r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 :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float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-&gt;   </a:t>
            </a:r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IDHM_y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: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categorical (LABEL)</a:t>
            </a: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IDHM_Renda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float, GNI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指標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GDP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+ factor incomes earned by foreign residents - income earned in the domestic economy by nonresidents</a:t>
            </a:r>
          </a:p>
          <a:p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IDHM_Longevidade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float,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預期壽命</a:t>
            </a:r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IDHM_Educacao</a:t>
            </a:r>
            <a:r>
              <a:rPr lang="en-US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float, </a:t>
            </a:r>
            <a:r>
              <a:rPr lang="zh-TW" alt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教育程度</a:t>
            </a:r>
            <a:endParaRPr lang="en-US" altLang="zh-TW" dirty="0" smtClean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78402"/>
              </p:ext>
            </p:extLst>
          </p:nvPr>
        </p:nvGraphicFramePr>
        <p:xfrm>
          <a:off x="1959233" y="2523977"/>
          <a:ext cx="8128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原數值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新類別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HDI&gt;=0.8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0.8&gt;HDI&gt;=0.7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0.7&gt;HDI&gt;=0.55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0.55&gt;HDI&gt;=0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59233" y="324680"/>
            <a:ext cx="8273534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29410" y="409825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City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8062" y="1767368"/>
            <a:ext cx="8589821" cy="538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City: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string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AREA: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float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City area (square kilometers)</a:t>
            </a:r>
          </a:p>
          <a:p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RURAL_URBAN: 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r>
              <a:rPr lang="en-US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Rural or Urban</a:t>
            </a:r>
          </a:p>
          <a:p>
            <a:endParaRPr lang="en-US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631258" y="1450365"/>
            <a:ext cx="5516138" cy="5385333"/>
            <a:chOff x="6631258" y="1450365"/>
            <a:chExt cx="5516138" cy="5385333"/>
          </a:xfrm>
        </p:grpSpPr>
        <p:sp>
          <p:nvSpPr>
            <p:cNvPr id="2" name="矩形 1"/>
            <p:cNvSpPr/>
            <p:nvPr/>
          </p:nvSpPr>
          <p:spPr>
            <a:xfrm>
              <a:off x="6735337" y="1450365"/>
              <a:ext cx="5412059" cy="53231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258" y="1512502"/>
              <a:ext cx="5446581" cy="532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4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5077" y="254765"/>
            <a:ext cx="4843011" cy="1062842"/>
          </a:xfrm>
          <a:prstGeom prst="rect">
            <a:avLst/>
          </a:prstGeom>
          <a:solidFill>
            <a:srgbClr val="162D4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310008" y="314501"/>
            <a:ext cx="7333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TW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City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35077" y="1408194"/>
            <a:ext cx="4843011" cy="5385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State:  </a:t>
            </a:r>
            <a:r>
              <a:rPr lang="de-DE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category</a:t>
            </a:r>
            <a:endParaRPr lang="de-DE" altLang="zh-TW" dirty="0" smtClean="0">
              <a:solidFill>
                <a:schemeClr val="accent1">
                  <a:lumMod val="40000"/>
                  <a:lumOff val="6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zh-TW" altLang="de-DE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州	城市數</a:t>
            </a:r>
          </a:p>
          <a:p>
            <a:r>
              <a:rPr lang="zh-TW" altLang="de-DE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MG    853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SP    646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RS    498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BA    418</a:t>
            </a:r>
          </a:p>
          <a:p>
            <a:r>
              <a:rPr lang="de-DE" altLang="zh-TW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Capital</a:t>
            </a:r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de-DE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Boolean</a:t>
            </a:r>
          </a:p>
          <a:p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TW" altLang="de-D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州首都  城市數	</a:t>
            </a:r>
          </a:p>
          <a:p>
            <a:r>
              <a:rPr lang="zh-TW" altLang="de-D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0    5549</a:t>
            </a:r>
          </a:p>
          <a:p>
            <a:r>
              <a:rPr lang="de-DE" altLang="zh-TW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	1      27</a:t>
            </a:r>
          </a:p>
          <a:p>
            <a:endParaRPr lang="de-DE" altLang="zh-TW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1522" y="155511"/>
            <a:ext cx="5345152" cy="6618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50" y="155511"/>
            <a:ext cx="4724351" cy="33870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50" y="3542545"/>
            <a:ext cx="4877911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932</Words>
  <Application>Microsoft Macintosh PowerPoint</Application>
  <PresentationFormat>寬螢幕</PresentationFormat>
  <Paragraphs>281</Paragraphs>
  <Slides>37</Slides>
  <Notes>32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8" baseType="lpstr">
      <vt:lpstr>Calibri</vt:lpstr>
      <vt:lpstr>Cambria Math</vt:lpstr>
      <vt:lpstr>Century Gothic</vt:lpstr>
      <vt:lpstr>Microsoft JhengHei</vt:lpstr>
      <vt:lpstr>Microsoft YaHei</vt:lpstr>
      <vt:lpstr>Segoe UI Light</vt:lpstr>
      <vt:lpstr>宋体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刘瑶</dc:creator>
  <cp:lastModifiedBy>芷瑄 郭</cp:lastModifiedBy>
  <cp:revision>285</cp:revision>
  <dcterms:created xsi:type="dcterms:W3CDTF">2015-09-05T08:54:39Z</dcterms:created>
  <dcterms:modified xsi:type="dcterms:W3CDTF">2019-06-25T01:13:31Z</dcterms:modified>
</cp:coreProperties>
</file>