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3" r:id="rId3"/>
    <p:sldMasterId id="2147483675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23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8" r:id="rId51"/>
    <p:sldId id="309" r:id="rId52"/>
    <p:sldId id="310" r:id="rId53"/>
    <p:sldId id="311" r:id="rId54"/>
    <p:sldId id="312" r:id="rId55"/>
    <p:sldId id="321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5" r:id="rId64"/>
    <p:sldId id="324" r:id="rId65"/>
    <p:sldId id="322" r:id="rId66"/>
    <p:sldId id="307" r:id="rId67"/>
  </p:sldIdLst>
  <p:sldSz cx="12192000" cy="6858000"/>
  <p:notesSz cx="6858000" cy="9144000"/>
  <p:embeddedFontLst>
    <p:embeddedFont>
      <p:font typeface="Nunito" panose="02020500000000000000" charset="0"/>
      <p:regular r:id="rId69"/>
      <p:bold r:id="rId70"/>
      <p:italic r:id="rId71"/>
      <p:boldItalic r:id="rId72"/>
    </p:embeddedFont>
    <p:embeddedFont>
      <p:font typeface="標楷體" panose="03000509000000000000" pitchFamily="65" charset="-120"/>
      <p:regular r:id="rId73"/>
    </p:embeddedFont>
    <p:embeddedFont>
      <p:font typeface="Maven Pro" panose="02020500000000000000" charset="0"/>
      <p:regular r:id="rId74"/>
      <p:bold r:id="rId75"/>
    </p:embeddedFont>
    <p:embeddedFont>
      <p:font typeface="華康新特明體" panose="02020909000000000000" pitchFamily="49" charset="-120"/>
      <p:regular r:id="rId76"/>
    </p:embeddedFont>
    <p:embeddedFont>
      <p:font typeface="Calibri Light" panose="020F0302020204030204" pitchFamily="34" charset="0"/>
      <p:regular r:id="rId77"/>
      <p:italic r:id="rId78"/>
    </p:embeddedFont>
    <p:embeddedFont>
      <p:font typeface="Lucida Console" panose="020B0609040504020204" pitchFamily="49" charset="0"/>
      <p:regular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Cambria Math" panose="02040503050406030204" pitchFamily="18" charset="0"/>
      <p:regular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5" roundtripDataSignature="AMtx7mj36xx1zNHG1V+/A8voGNmSaH07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AD32D-ECAB-4099-A5FF-9DA0D404C78E}">
  <a:tblStyle styleId="{4D5AD32D-ECAB-4099-A5FF-9DA0D404C7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44EF60-C9A3-496D-A146-0D13799217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84" Type="http://schemas.openxmlformats.org/officeDocument/2006/relationships/font" Target="fonts/font16.fntdata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font" Target="fonts/font1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font" Target="fonts/font14.fntdata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b8f95992e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5b8f95992e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b8f95992e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b8f95992e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c24f29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c24f29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c24f2906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c24f2906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c24f290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c24f290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c24f2906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c24f2906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c24f2906e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c24f2906e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c24f2906e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c24f2906e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c24f2906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c24f2906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c24f2906e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c24f2906e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c24f2906e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c24f2906e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c24f2906e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c24f2906e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c24f2906e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c24f2906e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8f95992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8f95992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c24f2906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c24f2906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b8f95992e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b8f95992e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b8f95992e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5b8f95992e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b8f95992e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5b8f95992e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185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b8f95992e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b8f95992e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b8f95992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5b8f95992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b8f95992e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5b8f95992e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8f95992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5b8f95992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b8f95992e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5b8f95992e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b8f95992e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5b8f95992e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b8f95992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b8f95992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b8f95992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5b8f95992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8f95992e_4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8f95992e_4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b8f95992e_4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g5b8f95992e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b8f95992e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b8f95992e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c2afb3799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c2afb3799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c2afb3799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5c2afb3799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b8f95992e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b8f95992e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2315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1590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b8f95992e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b8f95992e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2"/>
                </a:solidFill>
              </a:rPr>
              <a:t>接者，我們觀察各項變數的NA數量。</a:t>
            </a:r>
            <a:endParaRPr/>
          </a:p>
        </p:txBody>
      </p:sp>
      <p:sp>
        <p:nvSpPr>
          <p:cNvPr id="407" name="Google Shape;4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5b8f95992e_0_297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5b8f95992e_0_29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5b8f95992e_0_29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5b8f95992e_0_29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5b8f95992e_0_29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5b8f95992e_0_29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5b8f95992e_0_29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5b8f95992e_0_29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5b8f95992e_0_29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5b8f95992e_0_29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5b8f95992e_0_29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5b8f95992e_0_29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5b8f95992e_0_29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5b8f95992e_0_29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5b8f95992e_0_29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5b8f95992e_0_29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5b8f95992e_0_29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5b8f95992e_0_29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5b8f95992e_0_29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5b8f95992e_0_297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5b8f95992e_0_29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5b8f95992e_0_29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5b8f95992e_0_29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5b8f95992e_0_29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5b8f95992e_0_29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5b8f95992e_0_29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5b8f95992e_0_29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5b8f95992e_0_29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5b8f95992e_0_29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5b8f95992e_0_29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5b8f95992e_0_29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5b8f95992e_0_29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5b8f95992e_0_29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5b8f95992e_0_29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5b8f95992e_0_29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5b8f95992e_0_29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5b8f95992e_0_297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5b8f95992e_0_297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5b8f95992e_0_29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5b8f95992e_0_429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5b8f95992e_0_42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5b8f95992e_0_4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5b8f95992e_0_4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5b8f95992e_0_4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5b8f95992e_0_4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5b8f95992e_0_42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5b8f95992e_0_4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5b8f95992e_0_4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5b8f95992e_0_4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5b8f95992e_0_42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5b8f95992e_0_4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5b8f95992e_0_42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5b8f95992e_0_4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5b8f95992e_0_4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5b8f95992e_0_4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5b8f95992e_0_4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5b8f95992e_0_42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5b8f95992e_0_4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5b8f95992e_0_4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5b8f95992e_0_4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5b8f95992e_0_42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5b8f95992e_0_42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5b8f95992e_0_42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5b8f95992e_0_42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5b8f95992e_0_42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5b8f95992e_0_42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5b8f95992e_0_42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5b8f95992e_0_42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5b8f95992e_0_42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5b8f95992e_0_42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5b8f95992e_0_42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5b8f95992e_0_42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5b8f95992e_0_42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5b8f95992e_0_42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5b8f95992e_0_42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5b8f95992e_0_42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5b8f95992e_0_42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5b8f95992e_0_42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5b8f95992e_0_42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5b8f95992e_0_42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5b8f95992e_0_42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5b8f95992e_0_42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5b8f95992e_0_42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5b8f95992e_0_42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5b8f95992e_0_42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5b8f95992e_0_42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5b8f95992e_0_42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5b8f95992e_0_42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5b8f95992e_0_42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5b8f95992e_0_42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5b8f95992e_0_42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5b8f95992e_0_42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5b8f95992e_0_42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5b8f95992e_0_42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5b8f95992e_0_42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5b8f95992e_0_42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5b8f95992e_0_42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5b8f95992e_0_42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5b8f95992e_0_42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5b8f95992e_0_42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5b8f95992e_0_42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5b8f95992e_0_42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5b8f95992e_0_42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5b8f95992e_0_42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5b8f95992e_0_42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5b8f95992e_0_42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5b8f95992e_0_42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5b8f95992e_0_42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5b8f95992e_0_42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5b8f95992e_0_42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5b8f95992e_0_42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5b8f95992e_0_42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5b8f95992e_0_42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5b8f95992e_0_42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5b8f95992e_0_42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5b8f95992e_0_42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5b8f95992e_0_42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5b8f95992e_0_42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5b8f95992e_0_42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5b8f95992e_0_42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5b8f95992e_0_42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5b8f95992e_0_42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5b8f95992e_0_42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5b8f95992e_0_42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5b8f95992e_0_42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5b8f95992e_0_42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5b8f95992e_0_4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5b8f95992e_0_42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5b8f95992e_0_42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5b8f95992e_0_42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5b8f95992e_0_42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5b8f95992e_0_42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5b8f95992e_0_42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5b8f95992e_0_42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5b8f95992e_0_42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5b8f95992e_0_42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5b8f95992e_0_42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5b8f95992e_0_42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5b8f95992e_0_42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5b8f95992e_0_42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5b8f95992e_0_42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5b8f95992e_0_42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5b8f95992e_0_42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5b8f95992e_0_42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5b8f95992e_0_42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5b8f95992e_0_42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5b8f95992e_0_42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5b8f95992e_0_42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5b8f95992e_0_42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5b8f95992e_0_42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5b8f95992e_0_42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5b8f95992e_0_42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5b8f95992e_0_42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5b8f95992e_0_42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5b8f95992e_0_42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5b8f95992e_0_42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5b8f95992e_0_42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5b8f95992e_0_42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5b8f95992e_0_42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5b8f95992e_0_42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5b8f95992e_0_42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5b8f95992e_0_42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5b8f95992e_0_42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5b8f95992e_0_42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5b8f95992e_0_42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5b8f95992e_0_429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5b8f95992e_0_429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5b8f95992e_0_42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b8f95992e_0_55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8f95992e_0_5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5b8f95992e_0_5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5b8f95992e_0_5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5b8f95992e_0_5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5b8f95992e_0_5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8f95992e_4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g5b8f95992e_4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8" name="Google Shape;288;g5b8f95992e_4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g5b8f95992e_4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g5b8f95992e_4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8f95992e_4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g5b8f95992e_4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g5b8f95992e_4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5b8f95992e_4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g5b8f95992e_4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b8f95992e_4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g5b8f95992e_4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g5b8f95992e_4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g5b8f95992e_4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g5b8f95992e_4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b8f95992e_4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g5b8f95992e_4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g5b8f95992e_4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g5b8f95992e_4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g5b8f95992e_4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g5b8f95992e_4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8f95992e_4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g5b8f95992e_4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3" name="Google Shape;313;g5b8f95992e_4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g5b8f95992e_4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5" name="Google Shape;315;g5b8f95992e_4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g5b8f95992e_4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g5b8f95992e_4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g5b8f95992e_4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8f95992e_4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g5b8f95992e_4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g5b8f95992e_4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g5b8f95992e_4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b8f95992e_4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g5b8f95992e_4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g5b8f95992e_4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5b8f95992e_0_337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5b8f95992e_0_33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5b8f95992e_0_33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5b8f95992e_0_33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5b8f95992e_0_33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5b8f95992e_0_33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5b8f95992e_0_33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5b8f95992e_0_33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5b8f95992e_0_33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5b8f95992e_0_33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5b8f95992e_0_33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5b8f95992e_0_33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5b8f95992e_0_33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5b8f95992e_0_337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5b8f95992e_0_33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5b8f95992e_0_33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5b8f95992e_0_33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5b8f95992e_0_33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5b8f95992e_0_33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5b8f95992e_0_33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5b8f95992e_0_33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5b8f95992e_0_33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5b8f95992e_0_33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5b8f95992e_0_33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5b8f95992e_0_33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5b8f95992e_0_33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5b8f95992e_0_33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5b8f95992e_0_33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5b8f95992e_0_33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5b8f95992e_0_33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5b8f95992e_0_33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5b8f95992e_0_33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5b8f95992e_0_337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5b8f95992e_0_33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b8f95992e_4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g5b8f95992e_4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1" name="Google Shape;331;g5b8f95992e_4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2" name="Google Shape;332;g5b8f95992e_4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g5b8f95992e_4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g5b8f95992e_4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8f95992e_4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g5b8f95992e_4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g5b8f95992e_4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9" name="Google Shape;339;g5b8f95992e_4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g5b8f95992e_4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g5b8f95992e_4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b8f95992e_4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g5b8f95992e_4_6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g5b8f95992e_4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g5b8f95992e_4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g5b8f95992e_4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8f95992e_4_6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g5b8f95992e_4_6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g5b8f95992e_4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g5b8f95992e_4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g5b8f95992e_4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104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976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179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595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88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5b8f95992e_0_37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5b8f95992e_0_37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5b8f95992e_0_37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5b8f95992e_0_37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5b8f95992e_0_372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5b8f95992e_0_37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71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396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846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486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047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07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5b8f95992e_0_37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5b8f95992e_0_3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5b8f95992e_0_3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5b8f95992e_0_37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5b8f95992e_0_37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5b8f95992e_0_379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5b8f95992e_0_37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5b8f95992e_0_38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5b8f95992e_0_38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5b8f95992e_0_3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5b8f95992e_0_38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5b8f95992e_0_38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b8f95992e_0_39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5b8f95992e_0_3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5b8f95992e_0_39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5b8f95992e_0_39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5b8f95992e_0_393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5b8f95992e_0_39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5b8f95992e_0_400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5b8f95992e_0_40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5b8f95992e_0_40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5b8f95992e_0_40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5b8f95992e_0_40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5b8f95992e_0_40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5b8f95992e_0_40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5b8f95992e_0_40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5b8f95992e_0_40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5b8f95992e_0_40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5b8f95992e_0_40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5b8f95992e_0_40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5b8f95992e_0_400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5b8f95992e_0_40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5b8f95992e_0_41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5b8f95992e_0_4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5b8f95992e_0_4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5b8f95992e_0_41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5b8f95992e_0_415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5b8f95992e_0_415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5b8f95992e_0_41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5b8f95992e_0_423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5b8f95992e_0_4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5b8f95992e_0_4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5b8f95992e_0_423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5b8f95992e_0_42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b8f95992e_0_29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5b8f95992e_0_2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5b8f95992e_0_29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8f95992e_4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g5b8f95992e_4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g5b8f95992e_4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g5b8f95992e_4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g5b8f95992e_4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E0491-FE5C-440F-AB8B-DE59C3C1B0F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2019/6/24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DA417-FBDF-4442-B14D-CA53C248D6A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2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epo/caret/issues/336" TargetMode="External"/><Relationship Id="rId13" Type="http://schemas.openxmlformats.org/officeDocument/2006/relationships/hyperlink" Target="http://kernelsvm.tripod.com/" TargetMode="External"/><Relationship Id="rId3" Type="http://schemas.openxmlformats.org/officeDocument/2006/relationships/hyperlink" Target="https://www.kaggle.com/c/house-prices-advanced-regression-techniques/overview" TargetMode="External"/><Relationship Id="rId7" Type="http://schemas.openxmlformats.org/officeDocument/2006/relationships/hyperlink" Target="https://cloud.tencent.com/developer/article/1005033" TargetMode="External"/><Relationship Id="rId12" Type="http://schemas.openxmlformats.org/officeDocument/2006/relationships/hyperlink" Target="https://www.rdocumentation.org/packages/xgboost/versions/0.6.4.1/topics/xgb.importanc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uanlan.zhihu.com/p/49049535" TargetMode="External"/><Relationship Id="rId11" Type="http://schemas.openxmlformats.org/officeDocument/2006/relationships/hyperlink" Target="http://www.dehong.space/XGBoost" TargetMode="External"/><Relationship Id="rId5" Type="http://schemas.openxmlformats.org/officeDocument/2006/relationships/hyperlink" Target="https://zhuanlan.zhihu.com/p/51586879" TargetMode="External"/><Relationship Id="rId10" Type="http://schemas.openxmlformats.org/officeDocument/2006/relationships/hyperlink" Target="http://steve-chen.tw/?p=369" TargetMode="External"/><Relationship Id="rId4" Type="http://schemas.openxmlformats.org/officeDocument/2006/relationships/hyperlink" Target="https://www.kaggle.com/erikbruin/house-prices-lasso-xgboost-and-a-detailed-eda" TargetMode="External"/><Relationship Id="rId9" Type="http://schemas.openxmlformats.org/officeDocument/2006/relationships/hyperlink" Target="https://zhuanlan.zhihu.com/p/24577989" TargetMode="External"/><Relationship Id="rId14" Type="http://schemas.openxmlformats.org/officeDocument/2006/relationships/hyperlink" Target="https://www.csie.ntu.edu.tw/~htlin/moo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5400"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latin typeface="Arial"/>
                <a:ea typeface="Arial"/>
                <a:cs typeface="Arial"/>
                <a:sym typeface="Arial"/>
              </a:rPr>
              <a:t>House Prices: Advanced Regression Techniques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"/>
          <p:cNvSpPr txBox="1">
            <a:spLocks noGrp="1"/>
          </p:cNvSpPr>
          <p:nvPr>
            <p:ph type="subTitle" idx="1"/>
          </p:nvPr>
        </p:nvSpPr>
        <p:spPr>
          <a:xfrm>
            <a:off x="6051667" y="3842566"/>
            <a:ext cx="5673900" cy="226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組員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：</a:t>
            </a:r>
          </a:p>
          <a:p>
            <a:pPr marL="0" lvl="0" indent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統計四 陳庭偉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統碩一 陳柏勳</a:t>
            </a: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統碩一 楊博安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統碩一 林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威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均</a:t>
            </a: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資管碩二 周平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</a:t>
            </a:r>
            <a:r>
              <a:rPr lang="en-US" dirty="0" smtClean="0"/>
              <a:t>Preprocessing</a:t>
            </a:r>
            <a:r>
              <a:rPr lang="en-US" dirty="0"/>
              <a:t>: Missing Value</a:t>
            </a:r>
            <a:endParaRPr dirty="0"/>
          </a:p>
        </p:txBody>
      </p:sp>
      <p:sp>
        <p:nvSpPr>
          <p:cNvPr id="418" name="Google Shape;418;p8"/>
          <p:cNvSpPr txBox="1">
            <a:spLocks noGrp="1"/>
          </p:cNvSpPr>
          <p:nvPr>
            <p:ph type="body" idx="1"/>
          </p:nvPr>
        </p:nvSpPr>
        <p:spPr>
          <a:xfrm>
            <a:off x="838200" y="156527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根據變數狀況，我們做了：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8"/>
          <p:cNvGraphicFramePr/>
          <p:nvPr/>
        </p:nvGraphicFramePr>
        <p:xfrm>
          <a:off x="952500" y="2525700"/>
          <a:ext cx="10287000" cy="2788800"/>
        </p:xfrm>
        <a:graphic>
          <a:graphicData uri="http://schemas.openxmlformats.org/drawingml/2006/table">
            <a:tbl>
              <a:tblPr>
                <a:noFill/>
                <a:tableStyleId>{A944EF60-C9A3-496D-A146-0D13799217F2}</a:tableStyleId>
              </a:tblPr>
              <a:tblGrid>
                <a:gridCol w="454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變數名稱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狀況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處理方法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PoolQC, MiscFeature, Alley, Fence, FireplaceQu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缺失值過多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刪除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Utilities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幾乎是同一個值(AllPub)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刪除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GarageType,GarageQual,GarageCond,GarageFinish,BsmtExposure,BsmtFinType2,BsmtQual,BsmtCond,BsmtFinType1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沒有這項設施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修改成None。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" name="Google Shape;420;p8"/>
          <p:cNvSpPr txBox="1">
            <a:spLocks noGrp="1"/>
          </p:cNvSpPr>
          <p:nvPr>
            <p:ph type="body" idx="1"/>
          </p:nvPr>
        </p:nvSpPr>
        <p:spPr>
          <a:xfrm>
            <a:off x="682650" y="5807750"/>
            <a:ext cx="108267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此外，針對變數缺失沒有這麼嚴重的變數，我們採用了KNN的方式進行插補。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/>
              <a:t>Data Preprocessing </a:t>
            </a:r>
            <a:r>
              <a:rPr lang="en-US" dirty="0" smtClean="0"/>
              <a:t>: </a:t>
            </a:r>
            <a:r>
              <a:rPr lang="en-US" dirty="0"/>
              <a:t>Order Variable </a:t>
            </a:r>
            <a:endParaRPr dirty="0"/>
          </a:p>
        </p:txBody>
      </p:sp>
      <p:sp>
        <p:nvSpPr>
          <p:cNvPr id="426" name="Google Shape;426;p9"/>
          <p:cNvSpPr txBox="1">
            <a:spLocks noGrp="1"/>
          </p:cNvSpPr>
          <p:nvPr>
            <p:ph type="body" idx="1"/>
          </p:nvPr>
        </p:nvSpPr>
        <p:spPr>
          <a:xfrm>
            <a:off x="838200" y="156527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針對次序(order)變數，我們做了：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Google Shape;427;p9"/>
          <p:cNvGraphicFramePr/>
          <p:nvPr/>
        </p:nvGraphicFramePr>
        <p:xfrm>
          <a:off x="1019075" y="2556150"/>
          <a:ext cx="4837200" cy="2801022"/>
        </p:xfrm>
        <a:graphic>
          <a:graphicData uri="http://schemas.openxmlformats.org/drawingml/2006/table">
            <a:tbl>
              <a:tblPr>
                <a:noFill/>
                <a:tableStyleId>{A944EF60-C9A3-496D-A146-0D13799217F2}</a:tableStyleId>
              </a:tblPr>
              <a:tblGrid>
                <a:gridCol w="24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變數名稱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資料變更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LotShape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IR3=0,IR2=1,IR1=2,Reg=3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LandContour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Low=0,HLS=1,Bnk=2,Lvl=3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LandSlope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Sev=0,Mod=1,Gtl=2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ExterQual,ExterCond,BsmtQual,BsmtCond,HeatingQC,KitchenQual,GarageQual,GarageCond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None=0,Po=1,Fa=2,TA=3,Gd=4,Ex=5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BsmtExposure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None=0,No=1,Mn=2,Av=3,Gd=4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8" name="Google Shape;428;p9"/>
          <p:cNvGraphicFramePr/>
          <p:nvPr/>
        </p:nvGraphicFramePr>
        <p:xfrm>
          <a:off x="6349525" y="2556150"/>
          <a:ext cx="4837200" cy="2752224"/>
        </p:xfrm>
        <a:graphic>
          <a:graphicData uri="http://schemas.openxmlformats.org/drawingml/2006/table">
            <a:tbl>
              <a:tblPr>
                <a:noFill/>
                <a:tableStyleId>{A944EF60-C9A3-496D-A146-0D13799217F2}</a:tableStyleId>
              </a:tblPr>
              <a:tblGrid>
                <a:gridCol w="24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變數名稱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資料變更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BsmtFinType1, BsmtFinType2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None=0,Unf=1,LwQ=2,Rec=3,BLQ=4,ALQ=5,GLQ=6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CentralAir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N=0,Y=1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Functional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Sal=0,Sev=1,Maj2=2,Maj1=3,Mod=4,Min2=5,Min1=6,Typ=7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GarageFinish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None=0,Unf=1,RFn=2,Fin=3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PavedDrive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N=0,P=1,Y=2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8f95992e_0_1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altLang="zh-TW" dirty="0"/>
              <a:t>Data Preprocessing </a:t>
            </a:r>
            <a:r>
              <a:rPr lang="en-US" dirty="0" smtClean="0"/>
              <a:t>:</a:t>
            </a:r>
            <a:r>
              <a:rPr lang="en-US" dirty="0"/>
              <a:t>Handling Outlier</a:t>
            </a:r>
            <a:endParaRPr dirty="0"/>
          </a:p>
        </p:txBody>
      </p:sp>
      <p:pic>
        <p:nvPicPr>
          <p:cNvPr id="434" name="Google Shape;434;g5b8f95992e_0_1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675" y="1622000"/>
            <a:ext cx="6868651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b8f95992e_0_587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EDA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445" name="Google Shape;445;p10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接下來看一下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SalePrice</a:t>
            </a:r>
            <a:r>
              <a:rPr lang="en-US" sz="2400"/>
              <a:t>的分佈，還有一些變數跟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SalePrice</a:t>
            </a:r>
            <a:r>
              <a:rPr lang="en-US" sz="2400"/>
              <a:t>的箱型圖:</a:t>
            </a:r>
            <a:endParaRPr sz="2400"/>
          </a:p>
        </p:txBody>
      </p:sp>
      <p:pic>
        <p:nvPicPr>
          <p:cNvPr id="446" name="Google Shape;4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9000" y="2342625"/>
            <a:ext cx="5792750" cy="4010350"/>
          </a:xfrm>
          <a:prstGeom prst="rect">
            <a:avLst/>
          </a:prstGeom>
          <a:noFill/>
          <a:ln>
            <a:noFill/>
          </a:ln>
          <a:effectLst>
            <a:outerShdw blurRad="328613" dist="38100" dir="30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452" name="Google Shape;45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1415" y="1538288"/>
            <a:ext cx="8238600" cy="4947000"/>
          </a:xfrm>
          <a:prstGeom prst="rect">
            <a:avLst/>
          </a:prstGeom>
          <a:noFill/>
          <a:ln>
            <a:noFill/>
          </a:ln>
          <a:effectLst>
            <a:outerShdw blurRad="371475" dist="38100" dir="27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458" name="Google Shape;45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63749" y="1435100"/>
            <a:ext cx="8229600" cy="4956000"/>
          </a:xfrm>
          <a:prstGeom prst="rect">
            <a:avLst/>
          </a:prstGeom>
          <a:noFill/>
          <a:ln>
            <a:noFill/>
          </a:ln>
          <a:effectLst>
            <a:outerShdw blurRad="342900" dist="19050" dir="258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464" name="Google Shape;464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2767" y="1520825"/>
            <a:ext cx="8229600" cy="4956000"/>
          </a:xfrm>
          <a:prstGeom prst="rect">
            <a:avLst/>
          </a:prstGeom>
          <a:noFill/>
          <a:ln>
            <a:noFill/>
          </a:ln>
          <a:effectLst>
            <a:outerShdw blurRad="342900" dist="57150" dir="2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470" name="Google Shape;470;p14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再來我們看一下相關係數大於0.5的相關矩陣，我們把它可視化。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14"/>
          <p:cNvPicPr preferRelativeResize="0"/>
          <p:nvPr/>
        </p:nvPicPr>
        <p:blipFill rotWithShape="1">
          <a:blip r:embed="rId3">
            <a:alphaModFix/>
          </a:blip>
          <a:srcRect l="20189" r="6313"/>
          <a:stretch/>
        </p:blipFill>
        <p:spPr>
          <a:xfrm>
            <a:off x="2605463" y="2198625"/>
            <a:ext cx="6981075" cy="4389500"/>
          </a:xfrm>
          <a:prstGeom prst="rect">
            <a:avLst/>
          </a:prstGeom>
          <a:noFill/>
          <a:ln>
            <a:noFill/>
          </a:ln>
          <a:effectLst>
            <a:outerShdw blurRad="414338" dist="76200" dir="27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c24f2906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477" name="Google Shape;477;g5c24f2906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Control Panel Setting: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Source: specify data source(train/test)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Sample Point: specify sample point to display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Relation Type: specify distribution type(1d/2d)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Attribute1: specify first feature to display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Attribute2: specify second feature(if needed)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5c24f2906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875" y="2041163"/>
            <a:ext cx="3850600" cy="3920125"/>
          </a:xfrm>
          <a:prstGeom prst="rect">
            <a:avLst/>
          </a:prstGeom>
          <a:noFill/>
          <a:ln>
            <a:noFill/>
          </a:ln>
          <a:effectLst>
            <a:outerShdw blurRad="271463" dist="76200" dir="31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367" name="Google Shape;36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27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Data Information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514350" lvl="0" indent="-527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Data Preprocessing 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514350" lvl="0" indent="-527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EDA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514350" lvl="0" indent="-527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Modeling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	(1)	Random Forest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	(2)	</a:t>
            </a:r>
            <a:r>
              <a:rPr lang="en-US" sz="3000" dirty="0" err="1">
                <a:latin typeface="Arial"/>
                <a:ea typeface="Arial"/>
                <a:cs typeface="Arial"/>
                <a:sym typeface="Arial"/>
              </a:rPr>
              <a:t>XGBoost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3)	Support Vector Regression	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altLang="zh-TW" sz="3000" dirty="0" smtClean="0">
                <a:solidFill>
                  <a:srgbClr val="C0791B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zh-TW" altLang="en-US" sz="3000" dirty="0" smtClean="0">
                <a:solidFill>
                  <a:srgbClr val="C0791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000" dirty="0" smtClean="0">
                <a:latin typeface="Arial"/>
                <a:ea typeface="Arial"/>
                <a:cs typeface="Arial"/>
                <a:sym typeface="Arial"/>
              </a:rPr>
              <a:t>Reference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c24f2906e_0_4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484" name="Google Shape;484;g5c24f2906e_0_4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Visualize Variable Distribution with Different Sample Number</a:t>
            </a:r>
            <a:endParaRPr sz="2000"/>
          </a:p>
        </p:txBody>
      </p:sp>
      <p:pic>
        <p:nvPicPr>
          <p:cNvPr id="485" name="Google Shape;485;g5c24f2906e_0_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75" y="2743375"/>
            <a:ext cx="3731400" cy="3333400"/>
          </a:xfrm>
          <a:prstGeom prst="rect">
            <a:avLst/>
          </a:prstGeom>
          <a:noFill/>
          <a:ln>
            <a:noFill/>
          </a:ln>
          <a:effectLst>
            <a:outerShdw blurRad="614363" dist="952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86" name="Google Shape;486;g5c24f2906e_0_421"/>
          <p:cNvPicPr preferRelativeResize="0"/>
          <p:nvPr/>
        </p:nvPicPr>
        <p:blipFill rotWithShape="1">
          <a:blip r:embed="rId4">
            <a:alphaModFix/>
          </a:blip>
          <a:srcRect t="1484" b="1484"/>
          <a:stretch/>
        </p:blipFill>
        <p:spPr>
          <a:xfrm>
            <a:off x="6857925" y="2743375"/>
            <a:ext cx="3731400" cy="3333400"/>
          </a:xfrm>
          <a:prstGeom prst="rect">
            <a:avLst/>
          </a:prstGeom>
          <a:noFill/>
          <a:ln>
            <a:noFill/>
          </a:ln>
          <a:effectLst>
            <a:outerShdw blurRad="614363" dist="952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87" name="Google Shape;487;g5c24f2906e_0_421"/>
          <p:cNvSpPr/>
          <p:nvPr/>
        </p:nvSpPr>
        <p:spPr>
          <a:xfrm>
            <a:off x="5480750" y="4084625"/>
            <a:ext cx="1131900" cy="56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  <a:effectLst>
            <a:outerShdw blurRad="600075" dist="1524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c24f2906e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493" name="Google Shape;493;g5c24f2906e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 Dimensional Category Variable Distribution Graph:</a:t>
            </a:r>
            <a:endParaRPr sz="2000"/>
          </a:p>
        </p:txBody>
      </p:sp>
      <p:pic>
        <p:nvPicPr>
          <p:cNvPr id="494" name="Google Shape;494;g5c24f2906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00" y="2654775"/>
            <a:ext cx="5274600" cy="3522050"/>
          </a:xfrm>
          <a:prstGeom prst="rect">
            <a:avLst/>
          </a:prstGeom>
          <a:noFill/>
          <a:ln>
            <a:noFill/>
          </a:ln>
          <a:effectLst>
            <a:outerShdw blurRad="428625" dist="114300" dir="42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95" name="Google Shape;495;g5c24f2906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100" y="2669300"/>
            <a:ext cx="3786219" cy="3493008"/>
          </a:xfrm>
          <a:prstGeom prst="rect">
            <a:avLst/>
          </a:prstGeom>
          <a:noFill/>
          <a:ln>
            <a:noFill/>
          </a:ln>
          <a:effectLst>
            <a:outerShdw blurRad="428625" dist="114300" dir="42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c24f2906e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01" name="Google Shape;501;g5c24f2906e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 Dimensional Real Number Variable Distribution Graph:</a:t>
            </a:r>
            <a:endParaRPr sz="2000"/>
          </a:p>
        </p:txBody>
      </p:sp>
      <p:pic>
        <p:nvPicPr>
          <p:cNvPr id="502" name="Google Shape;502;g5c24f2906e_0_329"/>
          <p:cNvPicPr preferRelativeResize="0"/>
          <p:nvPr/>
        </p:nvPicPr>
        <p:blipFill rotWithShape="1">
          <a:blip r:embed="rId3">
            <a:alphaModFix/>
          </a:blip>
          <a:srcRect t="970" b="970"/>
          <a:stretch/>
        </p:blipFill>
        <p:spPr>
          <a:xfrm>
            <a:off x="1347675" y="2822075"/>
            <a:ext cx="4773500" cy="3187450"/>
          </a:xfrm>
          <a:prstGeom prst="rect">
            <a:avLst/>
          </a:prstGeom>
          <a:noFill/>
          <a:ln>
            <a:noFill/>
          </a:ln>
          <a:effectLst>
            <a:outerShdw blurRad="385763" dist="95250" dir="186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03" name="Google Shape;503;g5c24f2906e_0_329"/>
          <p:cNvPicPr preferRelativeResize="0"/>
          <p:nvPr/>
        </p:nvPicPr>
        <p:blipFill rotWithShape="1">
          <a:blip r:embed="rId4">
            <a:alphaModFix/>
          </a:blip>
          <a:srcRect l="159" r="159"/>
          <a:stretch/>
        </p:blipFill>
        <p:spPr>
          <a:xfrm>
            <a:off x="6374350" y="2822075"/>
            <a:ext cx="4773499" cy="3187451"/>
          </a:xfrm>
          <a:prstGeom prst="rect">
            <a:avLst/>
          </a:prstGeom>
          <a:noFill/>
          <a:ln>
            <a:noFill/>
          </a:ln>
          <a:effectLst>
            <a:outerShdw blurRad="385763" dist="95250" dir="18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c24f2906e_0_5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09" name="Google Shape;509;g5c24f2906e_0_5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Dimensional Distribution Graph with 2 Category Variable:</a:t>
            </a:r>
            <a:endParaRPr sz="2000"/>
          </a:p>
        </p:txBody>
      </p:sp>
      <p:pic>
        <p:nvPicPr>
          <p:cNvPr id="510" name="Google Shape;510;g5c24f2906e_0_578"/>
          <p:cNvPicPr preferRelativeResize="0"/>
          <p:nvPr/>
        </p:nvPicPr>
        <p:blipFill rotWithShape="1">
          <a:blip r:embed="rId3">
            <a:alphaModFix/>
          </a:blip>
          <a:srcRect l="913" r="913"/>
          <a:stretch/>
        </p:blipFill>
        <p:spPr>
          <a:xfrm>
            <a:off x="1347675" y="2822075"/>
            <a:ext cx="4773501" cy="3187450"/>
          </a:xfrm>
          <a:prstGeom prst="rect">
            <a:avLst/>
          </a:prstGeom>
          <a:noFill/>
          <a:ln>
            <a:noFill/>
          </a:ln>
          <a:effectLst>
            <a:outerShdw blurRad="371475" dist="152400" dir="15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11" name="Google Shape;511;g5c24f2906e_0_578"/>
          <p:cNvPicPr preferRelativeResize="0"/>
          <p:nvPr/>
        </p:nvPicPr>
        <p:blipFill rotWithShape="1">
          <a:blip r:embed="rId4">
            <a:alphaModFix/>
          </a:blip>
          <a:srcRect t="1361" b="1361"/>
          <a:stretch/>
        </p:blipFill>
        <p:spPr>
          <a:xfrm>
            <a:off x="6374350" y="2822075"/>
            <a:ext cx="4773500" cy="3187450"/>
          </a:xfrm>
          <a:prstGeom prst="rect">
            <a:avLst/>
          </a:prstGeom>
          <a:noFill/>
          <a:ln>
            <a:noFill/>
          </a:ln>
          <a:effectLst>
            <a:outerShdw blurRad="371475" dist="152400" dir="15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24f2906e_0_5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17" name="Google Shape;517;g5c24f2906e_0_5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Dimensional Distribution Graph with 1 Cate Var 1 Number Var</a:t>
            </a:r>
            <a:endParaRPr sz="2000"/>
          </a:p>
        </p:txBody>
      </p:sp>
      <p:pic>
        <p:nvPicPr>
          <p:cNvPr id="518" name="Google Shape;518;g5c24f2906e_0_585"/>
          <p:cNvPicPr preferRelativeResize="0"/>
          <p:nvPr/>
        </p:nvPicPr>
        <p:blipFill rotWithShape="1">
          <a:blip r:embed="rId3">
            <a:alphaModFix/>
          </a:blip>
          <a:srcRect t="893" b="893"/>
          <a:stretch/>
        </p:blipFill>
        <p:spPr>
          <a:xfrm>
            <a:off x="1347675" y="2822075"/>
            <a:ext cx="4773500" cy="3187450"/>
          </a:xfrm>
          <a:prstGeom prst="rect">
            <a:avLst/>
          </a:prstGeom>
          <a:noFill/>
          <a:ln>
            <a:noFill/>
          </a:ln>
          <a:effectLst>
            <a:outerShdw blurRad="300038" dist="114300" dir="402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19" name="Google Shape;519;g5c24f2906e_0_5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4350" y="2822075"/>
            <a:ext cx="4773499" cy="3187450"/>
          </a:xfrm>
          <a:prstGeom prst="rect">
            <a:avLst/>
          </a:prstGeom>
          <a:noFill/>
          <a:ln>
            <a:noFill/>
          </a:ln>
          <a:effectLst>
            <a:outerShdw blurRad="300038" dist="114300" dir="40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c24f2906e_0_5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25" name="Google Shape;525;g5c24f2906e_0_5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Dimensional Distribution Graph with 2 Real Number Variable</a:t>
            </a:r>
            <a:endParaRPr sz="2000"/>
          </a:p>
        </p:txBody>
      </p:sp>
      <p:pic>
        <p:nvPicPr>
          <p:cNvPr id="526" name="Google Shape;526;g5c24f2906e_0_592"/>
          <p:cNvPicPr preferRelativeResize="0"/>
          <p:nvPr/>
        </p:nvPicPr>
        <p:blipFill rotWithShape="1">
          <a:blip r:embed="rId3">
            <a:alphaModFix/>
          </a:blip>
          <a:srcRect t="690" b="690"/>
          <a:stretch/>
        </p:blipFill>
        <p:spPr>
          <a:xfrm>
            <a:off x="1347675" y="2822075"/>
            <a:ext cx="4773500" cy="3187450"/>
          </a:xfrm>
          <a:prstGeom prst="rect">
            <a:avLst/>
          </a:prstGeom>
          <a:noFill/>
          <a:ln>
            <a:noFill/>
          </a:ln>
          <a:effectLst>
            <a:outerShdw blurRad="271463" dist="104775" dir="33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g5c24f2906e_0_592"/>
          <p:cNvPicPr preferRelativeResize="0"/>
          <p:nvPr/>
        </p:nvPicPr>
        <p:blipFill rotWithShape="1">
          <a:blip r:embed="rId4">
            <a:alphaModFix/>
          </a:blip>
          <a:srcRect t="1399" b="1399"/>
          <a:stretch/>
        </p:blipFill>
        <p:spPr>
          <a:xfrm>
            <a:off x="6374350" y="2822075"/>
            <a:ext cx="4773500" cy="3187450"/>
          </a:xfrm>
          <a:prstGeom prst="rect">
            <a:avLst/>
          </a:prstGeom>
          <a:noFill/>
          <a:ln>
            <a:noFill/>
          </a:ln>
          <a:effectLst>
            <a:outerShdw blurRad="271463" dist="104775" dir="33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c24f2906e_0_5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33" name="Google Shape;533;g5c24f2906e_0_5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Analysis Panel Setting: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Analysis Type: PCA or CA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Target Column: specify the column to be analysed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Number of Sample: specify analysed sample number</a:t>
            </a:r>
            <a:endParaRPr sz="2000"/>
          </a:p>
        </p:txBody>
      </p:sp>
      <p:pic>
        <p:nvPicPr>
          <p:cNvPr id="534" name="Google Shape;534;g5c24f2906e_0_599"/>
          <p:cNvPicPr preferRelativeResize="0"/>
          <p:nvPr/>
        </p:nvPicPr>
        <p:blipFill rotWithShape="1">
          <a:blip r:embed="rId3">
            <a:alphaModFix/>
          </a:blip>
          <a:srcRect t="4511" b="4521"/>
          <a:stretch/>
        </p:blipFill>
        <p:spPr>
          <a:xfrm>
            <a:off x="7491875" y="2041163"/>
            <a:ext cx="3850601" cy="3920125"/>
          </a:xfrm>
          <a:prstGeom prst="rect">
            <a:avLst/>
          </a:prstGeom>
          <a:noFill/>
          <a:ln>
            <a:noFill/>
          </a:ln>
          <a:effectLst>
            <a:outerShdw blurRad="285750" dist="66675" dir="16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c24f2906e_0_6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40" name="Google Shape;540;g5c24f2906e_0_6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Visualize Analysis Result by Different Target Column Set</a:t>
            </a:r>
            <a:endParaRPr sz="2000"/>
          </a:p>
        </p:txBody>
      </p:sp>
      <p:pic>
        <p:nvPicPr>
          <p:cNvPr id="541" name="Google Shape;541;g5c24f2906e_0_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25" y="2561163"/>
            <a:ext cx="3791950" cy="3697825"/>
          </a:xfrm>
          <a:prstGeom prst="rect">
            <a:avLst/>
          </a:prstGeom>
          <a:noFill/>
          <a:ln>
            <a:noFill/>
          </a:ln>
          <a:effectLst>
            <a:outerShdw blurRad="342900" dist="1333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42" name="Google Shape;542;g5c24f2906e_0_6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25" y="2562988"/>
            <a:ext cx="3794760" cy="3694176"/>
          </a:xfrm>
          <a:prstGeom prst="rect">
            <a:avLst/>
          </a:prstGeom>
          <a:noFill/>
          <a:ln>
            <a:noFill/>
          </a:ln>
          <a:effectLst>
            <a:outerShdw blurRad="342900" dist="1333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3" name="Google Shape;543;g5c24f2906e_0_634"/>
          <p:cNvSpPr/>
          <p:nvPr/>
        </p:nvSpPr>
        <p:spPr>
          <a:xfrm>
            <a:off x="5480750" y="4084625"/>
            <a:ext cx="1131900" cy="56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  <a:effectLst>
            <a:outerShdw blurRad="600075" dist="1524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c24f2906e_0_6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49" name="Google Shape;549;g5c24f2906e_0_6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Visualize Analysis Result by Different Sample Point</a:t>
            </a:r>
            <a:endParaRPr sz="2000"/>
          </a:p>
        </p:txBody>
      </p:sp>
      <p:pic>
        <p:nvPicPr>
          <p:cNvPr id="550" name="Google Shape;550;g5c24f2906e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75" y="2584200"/>
            <a:ext cx="3794760" cy="3694176"/>
          </a:xfrm>
          <a:prstGeom prst="rect">
            <a:avLst/>
          </a:prstGeom>
          <a:noFill/>
          <a:ln>
            <a:noFill/>
          </a:ln>
          <a:effectLst>
            <a:outerShdw blurRad="342900" dist="161925" dir="42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51" name="Google Shape;551;g5c24f2906e_0_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575" y="2584200"/>
            <a:ext cx="3794760" cy="3694176"/>
          </a:xfrm>
          <a:prstGeom prst="rect">
            <a:avLst/>
          </a:prstGeom>
          <a:noFill/>
          <a:ln>
            <a:noFill/>
          </a:ln>
          <a:effectLst>
            <a:outerShdw blurRad="342900" dist="161925" dir="42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2" name="Google Shape;552;g5c24f2906e_0_645"/>
          <p:cNvSpPr/>
          <p:nvPr/>
        </p:nvSpPr>
        <p:spPr>
          <a:xfrm>
            <a:off x="5480750" y="4084625"/>
            <a:ext cx="1131900" cy="56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  <a:effectLst>
            <a:outerShdw blurRad="600075" dist="1524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c24f2906e_0_6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58" name="Google Shape;558;g5c24f2906e_0_6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Principal Component Analysis(PCA)</a:t>
            </a:r>
            <a:endParaRPr/>
          </a:p>
        </p:txBody>
      </p:sp>
      <p:pic>
        <p:nvPicPr>
          <p:cNvPr id="559" name="Google Shape;559;g5c24f2906e_0_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00" y="2520600"/>
            <a:ext cx="3794760" cy="3694176"/>
          </a:xfrm>
          <a:prstGeom prst="rect">
            <a:avLst/>
          </a:prstGeom>
          <a:noFill/>
          <a:ln>
            <a:noFill/>
          </a:ln>
          <a:effectLst>
            <a:outerShdw blurRad="314325" dist="95250" dir="384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60" name="Google Shape;560;g5c24f2906e_0_6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150" y="2520588"/>
            <a:ext cx="5099250" cy="3694176"/>
          </a:xfrm>
          <a:prstGeom prst="rect">
            <a:avLst/>
          </a:prstGeom>
          <a:noFill/>
          <a:ln>
            <a:noFill/>
          </a:ln>
          <a:effectLst>
            <a:outerShdw blurRad="314325" dist="95250" dir="384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b8f95992e_0_102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Information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c24f2906e_0_6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with Shiny</a:t>
            </a:r>
            <a:endParaRPr/>
          </a:p>
        </p:txBody>
      </p:sp>
      <p:sp>
        <p:nvSpPr>
          <p:cNvPr id="566" name="Google Shape;566;g5c24f2906e_0_6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Correspondence Analysis(CA)</a:t>
            </a:r>
            <a:endParaRPr sz="2000"/>
          </a:p>
        </p:txBody>
      </p:sp>
      <p:pic>
        <p:nvPicPr>
          <p:cNvPr id="567" name="Google Shape;567;g5c24f2906e_0_6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300" y="2790775"/>
            <a:ext cx="4731300" cy="30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5c24f2906e_0_6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700" y="2777439"/>
            <a:ext cx="4731300" cy="310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b8f95992e_0_1144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b8f95992e_0_1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Feature </a:t>
            </a:r>
            <a:r>
              <a:rPr lang="en-US" dirty="0" err="1"/>
              <a:t>Enginering</a:t>
            </a:r>
            <a:endParaRPr dirty="0"/>
          </a:p>
        </p:txBody>
      </p:sp>
      <p:sp>
        <p:nvSpPr>
          <p:cNvPr id="579" name="Google Shape;579;g5b8f95992e_0_1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Add new variables: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Old &lt;- </a:t>
            </a:r>
            <a:r>
              <a:rPr lang="en-US" dirty="0" err="1"/>
              <a:t>YrSold</a:t>
            </a:r>
            <a:r>
              <a:rPr lang="en-US" dirty="0"/>
              <a:t> - </a:t>
            </a:r>
            <a:r>
              <a:rPr lang="en-US" dirty="0" err="1"/>
              <a:t>YearBuilt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OverallGrd</a:t>
            </a:r>
            <a:r>
              <a:rPr lang="en-US" dirty="0"/>
              <a:t> &lt;- </a:t>
            </a:r>
            <a:r>
              <a:rPr lang="en-US" dirty="0" err="1"/>
              <a:t>OverallQual</a:t>
            </a:r>
            <a:r>
              <a:rPr lang="en-US" dirty="0"/>
              <a:t> * </a:t>
            </a:r>
            <a:r>
              <a:rPr lang="en-US" dirty="0" err="1"/>
              <a:t>OverallCond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GarageScore</a:t>
            </a:r>
            <a:r>
              <a:rPr lang="en-US" dirty="0"/>
              <a:t> &lt;- </a:t>
            </a:r>
            <a:r>
              <a:rPr lang="en-US" dirty="0" err="1"/>
              <a:t>GarageArea</a:t>
            </a:r>
            <a:r>
              <a:rPr lang="en-US" dirty="0"/>
              <a:t> * </a:t>
            </a:r>
            <a:r>
              <a:rPr lang="en-US" dirty="0" err="1"/>
              <a:t>GarageQual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Delete variables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b8f95992e_0_1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Model 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Comparison</a:t>
            </a:r>
            <a:endParaRPr dirty="0"/>
          </a:p>
        </p:txBody>
      </p:sp>
      <p:sp>
        <p:nvSpPr>
          <p:cNvPr id="579" name="Google Shape;579;g5b8f95992e_0_1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競賽資料，所以原本就有測試資料集被切出，因此我們的訓練資料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1460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僅切割成訓練集和驗證集，採用的方式為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10-fold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，另外，為了公平比較模型，四個模型的訓練集與驗證集皆相同。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房價為連續型資料，所以我們針對四個模型分別計算訓練集與驗證集的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RMSE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RMSLE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，並且將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所給的測試資料預測後上傳，看測試資料的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RMSLE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，之後針對三個資料集的四個模型預測結果進行比較。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97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b8f95992e_0_1186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7200" b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endParaRPr sz="72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72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b8f95992e_0_1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Modeling – Decision tree</a:t>
            </a:r>
            <a:endParaRPr sz="3700"/>
          </a:p>
        </p:txBody>
      </p:sp>
      <p:sp>
        <p:nvSpPr>
          <p:cNvPr id="590" name="Google Shape;590;g5b8f95992e_0_11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09" r="-6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8f95992e_0_11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Tree</a:t>
            </a:r>
            <a:endParaRPr sz="3700"/>
          </a:p>
        </p:txBody>
      </p:sp>
      <p:pic>
        <p:nvPicPr>
          <p:cNvPr id="596" name="Google Shape;596;g5b8f95992e_0_1195"/>
          <p:cNvPicPr preferRelativeResize="0"/>
          <p:nvPr/>
        </p:nvPicPr>
        <p:blipFill rotWithShape="1">
          <a:blip r:embed="rId3">
            <a:alphaModFix/>
          </a:blip>
          <a:srcRect b="4997"/>
          <a:stretch/>
        </p:blipFill>
        <p:spPr>
          <a:xfrm>
            <a:off x="2354475" y="264137"/>
            <a:ext cx="9527850" cy="6329725"/>
          </a:xfrm>
          <a:prstGeom prst="rect">
            <a:avLst/>
          </a:prstGeom>
          <a:noFill/>
          <a:ln>
            <a:noFill/>
          </a:ln>
          <a:effectLst>
            <a:outerShdw blurRad="414338" dist="95250" dir="36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b8f95992e_0_1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CP</a:t>
            </a:r>
            <a:endParaRPr sz="3700"/>
          </a:p>
        </p:txBody>
      </p:sp>
      <p:pic>
        <p:nvPicPr>
          <p:cNvPr id="602" name="Google Shape;602;g5b8f95992e_0_1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657" y="1825625"/>
            <a:ext cx="6222686" cy="4351338"/>
          </a:xfrm>
          <a:prstGeom prst="rect">
            <a:avLst/>
          </a:prstGeom>
          <a:noFill/>
          <a:ln>
            <a:noFill/>
          </a:ln>
          <a:effectLst>
            <a:outerShdw blurRad="292100" dist="101600" dir="2640000" algn="ctr" rotWithShape="0">
              <a:srgbClr val="000000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b8f95992e_0_12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Prune tree</a:t>
            </a:r>
            <a:endParaRPr sz="3700"/>
          </a:p>
        </p:txBody>
      </p:sp>
      <p:pic>
        <p:nvPicPr>
          <p:cNvPr id="608" name="Google Shape;608;g5b8f95992e_0_1205"/>
          <p:cNvPicPr preferRelativeResize="0"/>
          <p:nvPr/>
        </p:nvPicPr>
        <p:blipFill rotWithShape="1">
          <a:blip r:embed="rId3">
            <a:alphaModFix/>
          </a:blip>
          <a:srcRect b="7209"/>
          <a:stretch/>
        </p:blipFill>
        <p:spPr>
          <a:xfrm>
            <a:off x="2180650" y="1425725"/>
            <a:ext cx="7830701" cy="5081100"/>
          </a:xfrm>
          <a:prstGeom prst="rect">
            <a:avLst/>
          </a:prstGeom>
          <a:noFill/>
          <a:ln>
            <a:noFill/>
          </a:ln>
          <a:effectLst>
            <a:outerShdw blurRad="485775" dist="123825" dir="4620000" algn="bl" rotWithShape="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8f95992e_0_12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Result</a:t>
            </a:r>
            <a:endParaRPr sz="370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55317"/>
              </p:ext>
            </p:extLst>
          </p:nvPr>
        </p:nvGraphicFramePr>
        <p:xfrm>
          <a:off x="2727081" y="2329214"/>
          <a:ext cx="6737838" cy="3631223"/>
        </p:xfrm>
        <a:graphic>
          <a:graphicData uri="http://schemas.openxmlformats.org/drawingml/2006/table">
            <a:tbl>
              <a:tblPr firstRow="1" bandRow="1">
                <a:effectLst>
                  <a:outerShdw blurRad="342900" dist="50800" dir="1620000" algn="ctr" rotWithShape="0">
                    <a:srgbClr val="000000">
                      <a:alpha val="90000"/>
                    </a:srgbClr>
                  </a:outerShdw>
                </a:effectLst>
                <a:tableStyleId>{2D5ABB26-0587-4C30-8999-92F81FD0307C}</a:tableStyleId>
              </a:tblPr>
              <a:tblGrid>
                <a:gridCol w="2245946">
                  <a:extLst>
                    <a:ext uri="{9D8B030D-6E8A-4147-A177-3AD203B41FA5}">
                      <a16:colId xmlns:a16="http://schemas.microsoft.com/office/drawing/2014/main" val="1412791660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3149885223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1093719506"/>
                    </a:ext>
                  </a:extLst>
                </a:gridCol>
              </a:tblGrid>
              <a:tr h="7010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MSLE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2964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42103.03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0.32294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7182083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48190.42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0.50644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45935676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0.26675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59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our goal?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Data Description and Our Goal : 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With 79 explanatory variables describing (almost) every aspect of residential homes in Ames, Iowa, this competition challenges us to predict the final price of each home.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assume that we are a bank, so we predict the final price of each home because of investment.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8f95992e_0_1148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b8f95992e_4_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Modeling – Random Forest</a:t>
            </a:r>
            <a:endParaRPr sz="3700"/>
          </a:p>
        </p:txBody>
      </p:sp>
      <p:sp>
        <p:nvSpPr>
          <p:cNvPr id="625" name="Google Shape;625;g5b8f95992e_4_1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41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b8f95992e_4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</a:t>
            </a:r>
            <a:endParaRPr/>
          </a:p>
        </p:txBody>
      </p:sp>
      <p:pic>
        <p:nvPicPr>
          <p:cNvPr id="631" name="Google Shape;631;g5b8f95992e_4_1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34402"/>
            <a:ext cx="6922800" cy="5007600"/>
          </a:xfrm>
          <a:prstGeom prst="rect">
            <a:avLst/>
          </a:prstGeom>
          <a:noFill/>
          <a:ln>
            <a:noFill/>
          </a:ln>
          <a:effectLst>
            <a:outerShdw blurRad="471488" dist="142875" dir="45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32" name="Google Shape;632;g5b8f95992e_4_125"/>
          <p:cNvSpPr txBox="1"/>
          <p:nvPr/>
        </p:nvSpPr>
        <p:spPr>
          <a:xfrm>
            <a:off x="8143100" y="2413325"/>
            <a:ext cx="38505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decrease in node impurities from splitting on the variable, averaged over all trees. For regression, it is measured by residual sum of squares.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b8f95992e_4_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/>
              <a:t>Result</a:t>
            </a:r>
            <a:endParaRPr sz="370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356810"/>
              </p:ext>
            </p:extLst>
          </p:nvPr>
        </p:nvGraphicFramePr>
        <p:xfrm>
          <a:off x="2727081" y="2329214"/>
          <a:ext cx="6737838" cy="3631223"/>
        </p:xfrm>
        <a:graphic>
          <a:graphicData uri="http://schemas.openxmlformats.org/drawingml/2006/table">
            <a:tbl>
              <a:tblPr firstRow="1" bandRow="1">
                <a:effectLst>
                  <a:outerShdw blurRad="342900" dist="50800" dir="1620000" algn="ctr" rotWithShape="0">
                    <a:srgbClr val="000000">
                      <a:alpha val="90000"/>
                    </a:srgbClr>
                  </a:outerShdw>
                </a:effectLst>
                <a:tableStyleId>{2D5ABB26-0587-4C30-8999-92F81FD0307C}</a:tableStyleId>
              </a:tblPr>
              <a:tblGrid>
                <a:gridCol w="2245946">
                  <a:extLst>
                    <a:ext uri="{9D8B030D-6E8A-4147-A177-3AD203B41FA5}">
                      <a16:colId xmlns:a16="http://schemas.microsoft.com/office/drawing/2014/main" val="1412791660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3149885223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1093719506"/>
                    </a:ext>
                  </a:extLst>
                </a:gridCol>
              </a:tblGrid>
              <a:tr h="7010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MSLE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2964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27830.70</a:t>
                      </a: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0.1406</a:t>
                      </a:r>
                      <a:r>
                        <a:rPr lang="en-US" altLang="zh-TW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2800" u="none" strike="noStrike" cap="none" dirty="0" smtClean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7182083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</a:t>
                      </a: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27577.5</a:t>
                      </a:r>
                      <a:r>
                        <a:rPr lang="en-US" altLang="zh-TW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2800" u="none" strike="noStrike" cap="none" dirty="0" smtClean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0.1399</a:t>
                      </a:r>
                      <a:r>
                        <a:rPr lang="en-US" altLang="zh-TW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lang="en-US" sz="2800" u="none" strike="noStrike" cap="none" dirty="0" smtClean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45935676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0.14814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59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b8f95992e_0_1224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2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2afb3799_4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/>
              <a:t>Modeling – </a:t>
            </a:r>
            <a:r>
              <a:rPr lang="en-US" sz="4400" b="1" dirty="0"/>
              <a:t>XGBoost</a:t>
            </a:r>
            <a:endParaRPr sz="4400" dirty="0"/>
          </a:p>
        </p:txBody>
      </p:sp>
      <p:sp>
        <p:nvSpPr>
          <p:cNvPr id="649" name="Google Shape;649;g5c2afb3799_4_5"/>
          <p:cNvSpPr txBox="1"/>
          <p:nvPr/>
        </p:nvSpPr>
        <p:spPr>
          <a:xfrm>
            <a:off x="698500" y="1762125"/>
            <a:ext cx="10731600" cy="4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Boosted tree </a:t>
            </a:r>
            <a:r>
              <a:rPr lang="en-US" sz="2400" dirty="0" err="1">
                <a:solidFill>
                  <a:schemeClr val="dk1"/>
                </a:solidFill>
              </a:rPr>
              <a:t>為基於cart樹的一種ensemble方法</a:t>
            </a:r>
            <a:r>
              <a:rPr lang="en-US" sz="2400" dirty="0">
                <a:solidFill>
                  <a:schemeClr val="dk1"/>
                </a:solidFill>
              </a:rPr>
              <a:t>。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err="1">
                <a:solidFill>
                  <a:schemeClr val="dk1"/>
                </a:solidFill>
              </a:rPr>
              <a:t>基本概念是將每次cart樹的預測分數f累加得到我們要的預測結果</a:t>
            </a:r>
            <a:r>
              <a:rPr lang="en-US" sz="2400" dirty="0">
                <a:solidFill>
                  <a:schemeClr val="dk1"/>
                </a:solidFill>
              </a:rPr>
              <a:t>，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</a:rPr>
              <a:t>每一輪都選取能使目標函數下降最多的cart樹的結果加入前一輪的結果</a:t>
            </a:r>
            <a:r>
              <a:rPr lang="en-US" sz="2400" dirty="0">
                <a:solidFill>
                  <a:schemeClr val="dk1"/>
                </a:solidFill>
              </a:rPr>
              <a:t>。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err="1">
                <a:solidFill>
                  <a:schemeClr val="dk1"/>
                </a:solidFill>
              </a:rPr>
              <a:t>Cart樹對資料點的預測分數，取決於資料點被劃到哪個葉子上，而該葉子會加減多少分稱之為權重w</a:t>
            </a:r>
            <a:r>
              <a:rPr lang="en-US" sz="2400" dirty="0">
                <a:solidFill>
                  <a:schemeClr val="dk1"/>
                </a:solidFill>
              </a:rPr>
              <a:t>。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err="1">
                <a:solidFill>
                  <a:schemeClr val="dk1"/>
                </a:solidFill>
              </a:rPr>
              <a:t>資料點如何分到特定葉子則稱為q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 err="1">
                <a:solidFill>
                  <a:schemeClr val="dk1"/>
                </a:solidFill>
              </a:rPr>
              <a:t>樹的結構</a:t>
            </a:r>
            <a:r>
              <a:rPr lang="en-US" sz="2400" dirty="0">
                <a:solidFill>
                  <a:schemeClr val="dk1"/>
                </a:solidFill>
              </a:rPr>
              <a:t>)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err="1">
                <a:solidFill>
                  <a:schemeClr val="dk1"/>
                </a:solidFill>
              </a:rPr>
              <a:t>定義複雜度函數Ω為W與T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 err="1">
                <a:solidFill>
                  <a:schemeClr val="dk1"/>
                </a:solidFill>
              </a:rPr>
              <a:t>葉子個數</a:t>
            </a:r>
            <a:r>
              <a:rPr lang="en-US" sz="2400" dirty="0">
                <a:solidFill>
                  <a:schemeClr val="dk1"/>
                </a:solidFill>
              </a:rPr>
              <a:t>)</a:t>
            </a:r>
            <a:r>
              <a:rPr lang="en-US" sz="2400" dirty="0" err="1">
                <a:solidFill>
                  <a:schemeClr val="dk1"/>
                </a:solidFill>
              </a:rPr>
              <a:t>的函數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FFFFFF"/>
            </a:gs>
            <a:gs pos="100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c2afb3799_4_10"/>
          <p:cNvSpPr txBox="1">
            <a:spLocks noGrp="1"/>
          </p:cNvSpPr>
          <p:nvPr>
            <p:ph type="title"/>
          </p:nvPr>
        </p:nvSpPr>
        <p:spPr>
          <a:xfrm>
            <a:off x="838200" y="1013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/>
              <a:t>Modeling – </a:t>
            </a:r>
            <a:r>
              <a:rPr lang="en-US" sz="4400" b="1" dirty="0"/>
              <a:t>XGBoost</a:t>
            </a:r>
            <a:endParaRPr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70346" y="3343095"/>
                <a:ext cx="1098434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Arial" panose="020B0604020202020204" pitchFamily="34" charset="0"/>
                  <a:buChar char="•"/>
                </a:pP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目標函數可視為真實值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y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與預測值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y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的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loss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function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與複雜度的函數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  <a:cs typeface="細明體" panose="02020509000000000000" pitchFamily="49" charset="-12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  <a:cs typeface="細明體" panose="02020509000000000000" pitchFamily="49" charset="-120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在給定樹的結構下，我們能計算出能使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object function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下降最多的樹的權重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  <a:cs typeface="細明體" panose="02020509000000000000" pitchFamily="49" charset="-12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  <a:cs typeface="細明體" panose="02020509000000000000" pitchFamily="49" charset="-120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為了找到最佳的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細明體" panose="02020509000000000000" pitchFamily="49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細明體" panose="02020509000000000000" pitchFamily="49" charset="-12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cs typeface="細明體" panose="02020509000000000000" pitchFamily="49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，每次迭代我們會一次列舉很多不同結構的樹，並利用上述</a:t>
                </a:r>
                <a:r>
                  <a:rPr lang="en-US" altLang="zh-TW" sz="2400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obj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找到對應該結構的最佳權重，接著再比較不同樹對</a:t>
                </a:r>
                <a:r>
                  <a:rPr lang="en-US" altLang="zh-TW" sz="2400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obj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細明體" panose="02020509000000000000" pitchFamily="49" charset="-120"/>
                  </a:rPr>
                  <a:t>下降的表現，找到最優表現的樹加入結果。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6" y="3343095"/>
                <a:ext cx="10984346" cy="2677656"/>
              </a:xfrm>
              <a:prstGeom prst="rect">
                <a:avLst/>
              </a:prstGeom>
              <a:blipFill>
                <a:blip r:embed="rId3"/>
                <a:stretch>
                  <a:fillRect l="-777" t="-1818" b="-4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2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1"/>
          <a:stretch/>
        </p:blipFill>
        <p:spPr bwMode="auto">
          <a:xfrm>
            <a:off x="1145931" y="1110729"/>
            <a:ext cx="9429750" cy="14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230065" y="2384476"/>
                <a:ext cx="1748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000000"/>
                    </a:solidFill>
                    <a:latin typeface="Lucida Console" panose="020B0609040504020204" pitchFamily="49" charset="0"/>
                    <a:cs typeface="細明體" panose="02020509000000000000" pitchFamily="49" charset="-120"/>
                  </a:rPr>
                  <a:t>想找到</a:t>
                </a:r>
                <a:r>
                  <a:rPr lang="zh-TW" altLang="en-US" dirty="0">
                    <a:solidFill>
                      <a:srgbClr val="000000"/>
                    </a:solidFill>
                    <a:latin typeface="Lucida Console" panose="020B0609040504020204" pitchFamily="49" charset="0"/>
                    <a:cs typeface="細明體" panose="02020509000000000000" pitchFamily="49" charset="-120"/>
                  </a:rPr>
                  <a:t>最佳的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細明體" panose="02020509000000000000" pitchFamily="49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細明體" panose="02020509000000000000" pitchFamily="49" charset="-12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細明體" panose="02020509000000000000" pitchFamily="49" charset="-12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65" y="2384476"/>
                <a:ext cx="1748043" cy="369332"/>
              </a:xfrm>
              <a:prstGeom prst="rect">
                <a:avLst/>
              </a:prstGeom>
              <a:blipFill>
                <a:blip r:embed="rId5"/>
                <a:stretch>
                  <a:fillRect l="-1045" t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035408"/>
            <a:ext cx="10406974" cy="30008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細明體" panose="02020509000000000000" pitchFamily="49" charset="-12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每次迭代列舉的樹都是把之前已分割的節點繼續切下去，由於有複雜度懲罰項的關係，一直切下去不一定會比較好，若是下降幅度太小會減掉這次樹的分枝。 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sz="24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  <a:cs typeface="細明體" panose="02020509000000000000" pitchFamily="49" charset="-120"/>
              </a:rPr>
              <a:t>XGBoost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是在目標函數中的模型複雜度中，使用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  <a:cs typeface="細明體" panose="02020509000000000000" pitchFamily="49" charset="-120"/>
              </a:rPr>
              <a:t>L2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的正規化項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權重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  <a:cs typeface="細明體" panose="02020509000000000000" pitchFamily="49" charset="-120"/>
              </a:rPr>
              <a:t>w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的平方和乘上給定的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  <a:cs typeface="細明體" panose="02020509000000000000" pitchFamily="49" charset="-120"/>
              </a:rPr>
              <a:t>lambda)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，並導入學習速率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  <a:cs typeface="細明體" panose="02020509000000000000" pitchFamily="49" charset="-120"/>
              </a:rPr>
              <a:t>eta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細明體" panose="02020509000000000000" pitchFamily="49" charset="-120"/>
              </a:rPr>
              <a:t>，讓我們能自己調整每次迭代影響的大小。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Modeling – </a:t>
            </a:r>
            <a:r>
              <a:rPr lang="en-US" altLang="zh-TW" b="1" dirty="0" smtClean="0"/>
              <a:t>XGBoost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2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78000">
              <a:srgbClr val="FFFFFF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Handling Outliers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825"/>
            <a:ext cx="10515600" cy="435133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首先先建立多元迴歸模型，並利用</a:t>
            </a:r>
            <a:r>
              <a:rPr lang="en-US" altLang="zh-TW" sz="2400" dirty="0" smtClean="0">
                <a:latin typeface="+mn-lt"/>
                <a:ea typeface="標楷體" panose="03000509000000000000" pitchFamily="65" charset="-120"/>
              </a:rPr>
              <a:t>cook distance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，幫助我們找到離群值，定義</a:t>
            </a:r>
            <a:r>
              <a:rPr lang="en-US" altLang="zh-TW" sz="2400" dirty="0" err="1" smtClean="0">
                <a:latin typeface="+mn-lt"/>
                <a:ea typeface="標楷體" panose="03000509000000000000" pitchFamily="65" charset="-120"/>
              </a:rPr>
              <a:t>cooksd</a:t>
            </a:r>
            <a:r>
              <a:rPr lang="en-US" altLang="zh-TW" sz="2400" dirty="0" smtClean="0">
                <a:latin typeface="+mn-lt"/>
                <a:ea typeface="標楷體" panose="03000509000000000000" pitchFamily="65" charset="-120"/>
              </a:rPr>
              <a:t>&gt;4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r>
              <a:rPr lang="en-US" altLang="zh-TW" sz="2400" dirty="0" smtClean="0">
                <a:latin typeface="+mn-lt"/>
                <a:ea typeface="標楷體" panose="03000509000000000000" pitchFamily="65" charset="-120"/>
              </a:rPr>
              <a:t>mean(</a:t>
            </a:r>
            <a:r>
              <a:rPr lang="en-US" altLang="zh-TW" sz="2400" dirty="0" err="1" smtClean="0">
                <a:latin typeface="+mn-lt"/>
                <a:ea typeface="標楷體" panose="03000509000000000000" pitchFamily="65" charset="-120"/>
              </a:rPr>
              <a:t>cooksd</a:t>
            </a:r>
            <a:r>
              <a:rPr lang="en-US" altLang="zh-TW" sz="2400" dirty="0" smtClean="0">
                <a:latin typeface="+mn-lt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者為離群值，移出訓練集。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88938" y="2969774"/>
            <a:ext cx="3768296" cy="3197562"/>
          </a:xfrm>
          <a:prstGeom prst="rect">
            <a:avLst/>
          </a:prstGeom>
          <a:effectLst>
            <a:outerShdw blurRad="304800" dist="76200" dir="3000000" algn="ctr" rotWithShape="0">
              <a:srgbClr val="000000">
                <a:alpha val="91000"/>
              </a:srgbClr>
            </a:outerShdw>
          </a:effectLst>
        </p:spPr>
      </p:pic>
      <p:sp>
        <p:nvSpPr>
          <p:cNvPr id="6" name="AutoShape 2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26577" t="56044" r="58253" b="32281"/>
          <a:stretch/>
        </p:blipFill>
        <p:spPr>
          <a:xfrm>
            <a:off x="2187746" y="3553241"/>
            <a:ext cx="3701902" cy="16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Choosing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對於模型參數</a:t>
            </a:r>
          </a:p>
          <a:p>
            <a:r>
              <a:rPr lang="en-US" altLang="zh-TW" dirty="0" err="1">
                <a:latin typeface="+mj-lt"/>
                <a:ea typeface="標楷體" panose="03000509000000000000" pitchFamily="65" charset="-120"/>
              </a:rPr>
              <a:t>nrounds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迭代次數</a:t>
            </a:r>
          </a:p>
          <a:p>
            <a:r>
              <a:rPr lang="en-US" altLang="zh-TW" dirty="0" err="1">
                <a:latin typeface="+mj-lt"/>
                <a:ea typeface="標楷體" panose="03000509000000000000" pitchFamily="65" charset="-120"/>
              </a:rPr>
              <a:t>max_depth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=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單一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CART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樹最大深度</a:t>
            </a:r>
          </a:p>
          <a:p>
            <a:r>
              <a:rPr lang="en-US" altLang="zh-TW" dirty="0">
                <a:latin typeface="+mn-lt"/>
                <a:ea typeface="標楷體" panose="03000509000000000000" pitchFamily="65" charset="-120"/>
              </a:rPr>
              <a:t>eta </a:t>
            </a:r>
            <a:r>
              <a:rPr lang="en-US" altLang="zh-TW" dirty="0" smtClean="0">
                <a:latin typeface="+mn-lt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</a:p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subsample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生成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每棵樹使用的樣本比率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caret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幫助我們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對參數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grid search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經過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嘗試後，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+mj-lt"/>
                <a:ea typeface="標楷體" panose="03000509000000000000" pitchFamily="65" charset="-120"/>
              </a:rPr>
              <a:t>nrounds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=100</a:t>
            </a:r>
            <a:endParaRPr lang="zh-TW" altLang="zh-TW" dirty="0">
              <a:latin typeface="+mj-lt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eta = 0.075,</a:t>
            </a:r>
            <a:endParaRPr lang="zh-TW" altLang="zh-TW" dirty="0">
              <a:latin typeface="+mj-lt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+mj-lt"/>
                <a:ea typeface="標楷體" panose="03000509000000000000" pitchFamily="65" charset="-120"/>
              </a:rPr>
              <a:t>max_depth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= 8, </a:t>
            </a:r>
            <a:endParaRPr lang="zh-TW" altLang="zh-TW" dirty="0">
              <a:latin typeface="+mj-lt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subsample = 0.5</a:t>
            </a:r>
            <a:endParaRPr lang="zh-TW" altLang="zh-TW" dirty="0">
              <a:latin typeface="+mj-lt"/>
              <a:ea typeface="標楷體" panose="03000509000000000000" pitchFamily="65" charset="-120"/>
            </a:endParaRP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L2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正規項係數的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lambda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經過嘗試後決定使用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3</a:t>
            </a:r>
            <a:endParaRPr lang="zh-TW" altLang="zh-TW" dirty="0">
              <a:latin typeface="+mj-lt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4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12927" cy="94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Information</a:t>
            </a:r>
            <a:endParaRPr dirty="0"/>
          </a:p>
        </p:txBody>
      </p:sp>
      <p:sp>
        <p:nvSpPr>
          <p:cNvPr id="384" name="Google Shape;384;p4"/>
          <p:cNvSpPr txBox="1">
            <a:spLocks noGrp="1"/>
          </p:cNvSpPr>
          <p:nvPr>
            <p:ph type="body" idx="1"/>
          </p:nvPr>
        </p:nvSpPr>
        <p:spPr>
          <a:xfrm>
            <a:off x="838200" y="13115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data is divided into the train and test, the train dataset has 1460, the test dataset has 1459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Train dataset: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4"/>
          <p:cNvGraphicFramePr/>
          <p:nvPr/>
        </p:nvGraphicFramePr>
        <p:xfrm>
          <a:off x="880903" y="2623652"/>
          <a:ext cx="9827500" cy="3799430"/>
        </p:xfrm>
        <a:graphic>
          <a:graphicData uri="http://schemas.openxmlformats.org/drawingml/2006/table">
            <a:tbl>
              <a:tblPr firstRow="1" bandRow="1">
                <a:noFill/>
                <a:tableStyleId>{4D5AD32D-ECAB-4099-A5FF-9DA0D404C78E}</a:tableStyleId>
              </a:tblPr>
              <a:tblGrid>
                <a:gridCol w="72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MSSubClass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MSZoning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LotFrontage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SaleCondition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SalePrice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208500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181500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1459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142125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.  .  .  .  .  .  .  .  .  .  .  .  .  .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147500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importance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92" t="7914"/>
          <a:stretch/>
        </p:blipFill>
        <p:spPr>
          <a:xfrm>
            <a:off x="838200" y="1395447"/>
            <a:ext cx="5035061" cy="5189878"/>
          </a:xfrm>
          <a:prstGeom prst="rect">
            <a:avLst/>
          </a:prstGeom>
          <a:effectLst>
            <a:outerShdw blurRad="215900" dist="50800" dir="1620000" algn="ctr" rotWithShape="0">
              <a:srgbClr val="000000">
                <a:alpha val="9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027469" y="2803717"/>
            <a:ext cx="59667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變數重要性如下，</a:t>
            </a:r>
            <a:r>
              <a:rPr lang="zh-TW" altLang="zh-TW" sz="28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en-US" altLang="zh-TW" sz="2800" kern="100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8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軸為</a:t>
            </a:r>
            <a:r>
              <a:rPr lang="en-US" altLang="zh-TW" sz="2800" kern="100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gain</a:t>
            </a:r>
            <a:r>
              <a:rPr lang="zh-TW" altLang="en-US" sz="28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8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目標函數下降的貢獻比例</a:t>
            </a:r>
            <a:r>
              <a:rPr lang="en-US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由每次迭代的樹加總</a:t>
            </a:r>
            <a:r>
              <a:rPr lang="en-US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，這裡僅列出前</a:t>
            </a:r>
            <a:r>
              <a:rPr lang="en-US" altLang="zh-TW" sz="2800" kern="1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重要</a:t>
            </a:r>
            <a:r>
              <a:rPr lang="zh-TW" altLang="zh-TW" sz="28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800" dirty="0" smtClean="0">
                <a:latin typeface="+mj-lt"/>
                <a:ea typeface="標楷體" panose="03000509000000000000" pitchFamily="65" charset="-120"/>
              </a:rPr>
              <a:t>特徵。</a:t>
            </a:r>
            <a:endParaRPr lang="zh-TW" altLang="zh-TW" sz="2800" kern="100" dirty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383233"/>
              </p:ext>
            </p:extLst>
          </p:nvPr>
        </p:nvGraphicFramePr>
        <p:xfrm>
          <a:off x="2980593" y="2154116"/>
          <a:ext cx="6737838" cy="3968556"/>
        </p:xfrm>
        <a:graphic>
          <a:graphicData uri="http://schemas.openxmlformats.org/drawingml/2006/table">
            <a:tbl>
              <a:tblPr firstRow="1" bandRow="1">
                <a:effectLst>
                  <a:outerShdw blurRad="342900" dist="50800" dir="1620000" algn="ctr" rotWithShape="0">
                    <a:srgbClr val="000000">
                      <a:alpha val="90000"/>
                    </a:srgbClr>
                  </a:outerShdw>
                </a:effectLst>
                <a:tableStyleId>{2D5ABB26-0587-4C30-8999-92F81FD0307C}</a:tableStyleId>
              </a:tblPr>
              <a:tblGrid>
                <a:gridCol w="2245946">
                  <a:extLst>
                    <a:ext uri="{9D8B030D-6E8A-4147-A177-3AD203B41FA5}">
                      <a16:colId xmlns:a16="http://schemas.microsoft.com/office/drawing/2014/main" val="1412791660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3149885223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1093719506"/>
                    </a:ext>
                  </a:extLst>
                </a:gridCol>
              </a:tblGrid>
              <a:tr h="701003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sz="28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MSLE</a:t>
                      </a:r>
                      <a:endParaRPr sz="280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29647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Train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9709.454</a:t>
                      </a:r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0.05482</a:t>
                      </a:r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7182083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zh-TW" altLang="en-US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zh-TW" sz="2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26980.14</a:t>
                      </a:r>
                    </a:p>
                    <a:p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0.13752</a:t>
                      </a:r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35676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0.13882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5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42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b8f95992e_0_1224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altLang="zh-TW" sz="7200" dirty="0"/>
              <a:t>Support Vector Regression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66" y="1371600"/>
            <a:ext cx="4829989" cy="4480185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17230" y="123091"/>
            <a:ext cx="4454770" cy="111845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8746" y="1468315"/>
            <a:ext cx="519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The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basic </a:t>
            </a:r>
            <a:r>
              <a:rPr lang="en-US" altLang="zh-TW" sz="2400" kern="1200" dirty="0">
                <a:solidFill>
                  <a:prstClr val="black"/>
                </a:solidFill>
                <a:latin typeface="Calibri" panose="020F0502020204030204"/>
                <a:ea typeface="華康新特明體" panose="02020909000000000000" pitchFamily="49" charset="-120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dea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of SVM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：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華康新特明體" panose="02020909000000000000" pitchFamily="49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63111" y="2983226"/>
            <a:ext cx="5302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Find a hyperplane to separate different categories and maximize margin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07337" y="6371774"/>
            <a:ext cx="107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9.3  An Introduction to Statistical Learning by Gareth James Daniela Witten Trevor Hastie Robert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Tibshirani</a:t>
            </a:r>
            <a:endParaRPr kumimoji="0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664623" y="696545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hyperplane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endCxn id="16" idx="2"/>
          </p:cNvCxnSpPr>
          <p:nvPr/>
        </p:nvCxnSpPr>
        <p:spPr>
          <a:xfrm flipV="1">
            <a:off x="10348546" y="1158210"/>
            <a:ext cx="115687" cy="371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7666892" y="4369777"/>
            <a:ext cx="703385" cy="1482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7666892" y="4202723"/>
            <a:ext cx="1186962" cy="1649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450175" y="5603510"/>
            <a:ext cx="105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margin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72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17230" y="123091"/>
            <a:ext cx="4454770" cy="111845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7796" y="1497326"/>
            <a:ext cx="620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The basic idea of support vector regression: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45526" y="2214771"/>
            <a:ext cx="920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Find a hyperplane to predict y and minimize the </a:t>
            </a:r>
            <a:r>
              <a:rPr kumimoji="0" lang="el-GR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ε-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insensitive loss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29" y="3032978"/>
            <a:ext cx="8353425" cy="33242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5315" y="6375191"/>
            <a:ext cx="11521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1 A tutorial on support vector regression, ALEX J. SMOLA and BERNHARD SCHOLKOPF, Statistics and Computing 14: 199–222, 2004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8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17230" y="123091"/>
            <a:ext cx="4454770" cy="111845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7796" y="1497326"/>
            <a:ext cx="620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The purpose of kernel:</a:t>
            </a:r>
          </a:p>
        </p:txBody>
      </p:sp>
      <p:pic>
        <p:nvPicPr>
          <p:cNvPr id="1026" name="Picture 2" descr="Mapping a non-linear SVR into feature space and its Îµ -insensitive loss setting [55].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67" y="2620473"/>
            <a:ext cx="8001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3918" y="6396335"/>
            <a:ext cx="11696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1 A support vector regression model for predicting tunnel boring machine penetration rates by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Satar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Mahdevaria,n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Kourosh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Shahriara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Saffet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Yagizb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 Mohsen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Akbarpour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Shirazi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International Journal of Rock Mechanics &amp; Mining Sciences 72 (2014) 214–229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541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17230" y="123091"/>
            <a:ext cx="4454770" cy="111845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7796" y="1497326"/>
            <a:ext cx="620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equations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華康新特明體" panose="02020909000000000000" pitchFamily="49" charset="-120"/>
                <a:cs typeface="+mn-cs"/>
              </a:rPr>
              <a:t> of SVR need to solve:</a:t>
            </a:r>
          </a:p>
        </p:txBody>
      </p:sp>
      <p:sp>
        <p:nvSpPr>
          <p:cNvPr id="9" name="矩形 8"/>
          <p:cNvSpPr/>
          <p:nvPr/>
        </p:nvSpPr>
        <p:spPr>
          <a:xfrm>
            <a:off x="2448794" y="5204231"/>
            <a:ext cx="1305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47929" y="2476729"/>
                <a:ext cx="3562835" cy="63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nary>
                      <m:naryPr>
                        <m:chr m:val="∑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sup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∗</m:t>
                            </m:r>
                          </m:sup>
                        </m:sSub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zh-TW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29" y="2476729"/>
                <a:ext cx="356283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43355" y="3523150"/>
                <a:ext cx="3656386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zh-TW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355" y="3523150"/>
                <a:ext cx="3656386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14704" y="2684752"/>
            <a:ext cx="13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4704" y="4054633"/>
            <a:ext cx="141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subject to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11521" y="5204231"/>
            <a:ext cx="1923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Nonlinear 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028240" y="2383006"/>
                <a:ext cx="3562835" cy="63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nary>
                      <m:naryPr>
                        <m:chr m:val="∑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sup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∗</m:t>
                            </m:r>
                          </m:sup>
                        </m:sSub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zh-TW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40" y="2383006"/>
                <a:ext cx="3562835" cy="638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923666" y="3429427"/>
                <a:ext cx="4129464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𝜙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𝜙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zh-TW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66" y="3429427"/>
                <a:ext cx="4129464" cy="1459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6295015" y="2591029"/>
            <a:ext cx="13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95015" y="3960910"/>
            <a:ext cx="141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subject to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02262" y="3523150"/>
            <a:ext cx="738553" cy="437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42838" y="3987286"/>
            <a:ext cx="738553" cy="437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單箭頭接點 32"/>
          <p:cNvCxnSpPr>
            <a:stCxn id="24" idx="0"/>
          </p:cNvCxnSpPr>
          <p:nvPr/>
        </p:nvCxnSpPr>
        <p:spPr>
          <a:xfrm flipH="1" flipV="1">
            <a:off x="9671538" y="1728158"/>
            <a:ext cx="1" cy="17949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2" idx="0"/>
          </p:cNvCxnSpPr>
          <p:nvPr/>
        </p:nvCxnSpPr>
        <p:spPr>
          <a:xfrm flipV="1">
            <a:off x="9012115" y="1728158"/>
            <a:ext cx="659423" cy="225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34512" y="1144919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新特明體" panose="02020909000000000000" pitchFamily="49" charset="-120"/>
                <a:ea typeface="華康新特明體" panose="02020909000000000000" pitchFamily="49" charset="-120"/>
                <a:cs typeface="+mn-cs"/>
              </a:rPr>
              <a:t>差異在是否對自變數做非線性轉換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新特明體" panose="02020909000000000000" pitchFamily="49" charset="-120"/>
                <a:ea typeface="華康新特明體" panose="02020909000000000000" pitchFamily="49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華康新特明體" panose="02020909000000000000" pitchFamily="49" charset="-120"/>
              <a:ea typeface="華康新特明體" panose="020209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971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16" y="3961295"/>
            <a:ext cx="7079303" cy="2511521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-411688" y="105162"/>
            <a:ext cx="10272864" cy="111845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 Package </a:t>
            </a:r>
            <a:r>
              <a:rPr lang="en-US" altLang="zh-TW" dirty="0"/>
              <a:t>T</a:t>
            </a:r>
            <a:r>
              <a:rPr lang="en-US" altLang="zh-TW" dirty="0" smtClean="0"/>
              <a:t>une </a:t>
            </a:r>
            <a:r>
              <a:rPr lang="en-US" altLang="zh-TW" dirty="0"/>
              <a:t>P</a:t>
            </a:r>
            <a:r>
              <a:rPr lang="en-US" altLang="zh-TW" dirty="0" smtClean="0"/>
              <a:t>arameter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9750" y="1569746"/>
            <a:ext cx="10489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Wingdings" panose="05000000000000000000" pitchFamily="2" charset="2"/>
              </a:rPr>
              <a:t>使用的套件：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e1071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Wingdings" panose="05000000000000000000" pitchFamily="2" charset="2"/>
              </a:rPr>
              <a:t>可調參數對照：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89750" y="2722865"/>
                <a:ext cx="11313991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 :         </a:t>
                </a:r>
                <a:r>
                  <a:rPr kumimoji="0" lang="zh-TW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cost </a:t>
                </a:r>
                <a:r>
                  <a:rPr kumimoji="0" lang="zh-TW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─</a:t>
                </a:r>
                <a:r>
                  <a:rPr kumimoji="0" lang="zh-TW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zh-TW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與容錯程度相關，越大則容錯程度越小</a:t>
                </a:r>
                <a:endPara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kernel: </a:t>
                </a:r>
                <a:r>
                  <a:rPr kumimoji="0" lang="zh-TW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𝜙</m:t>
                    </m:r>
                    <m:d>
                      <m:dPr>
                        <m:ctrlPr>
                          <a:rPr kumimoji="0" lang="en-US" altLang="zh-TW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TW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─</a:t>
                </a:r>
                <a:r>
                  <a:rPr kumimoji="0" lang="zh-TW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非線性轉換的函數</a:t>
                </a:r>
                <a:endPara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gamma:</a:t>
                </a:r>
                <a:r>
                  <a:rPr kumimoji="0" lang="zh-TW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 使用</a:t>
                </a:r>
                <a:r>
                  <a:rPr kumimoji="0" lang="en-US" altLang="zh-TW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Gaussian Kernel</a:t>
                </a:r>
                <a:r>
                  <a:rPr kumimoji="0" lang="zh-TW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才會用到的參數，越大越會導致過度配適</a:t>
                </a:r>
                <a:endPara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0" y="2722865"/>
                <a:ext cx="11313991" cy="2092881"/>
              </a:xfrm>
              <a:prstGeom prst="rect">
                <a:avLst/>
              </a:prstGeom>
              <a:blipFill>
                <a:blip r:embed="rId3"/>
                <a:stretch>
                  <a:fillRect l="-1078" t="-34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693732" y="6472816"/>
            <a:ext cx="69653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gamma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分別為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1,10,100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下的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SVM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配適情況，擷取自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林軒田教授機器學習技法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577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FFFFFF"/>
            </a:gs>
            <a:gs pos="100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-2555253" y="96956"/>
            <a:ext cx="10272864" cy="111845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Tune 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98" y="1095940"/>
            <a:ext cx="6211777" cy="53470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72099" y="4717802"/>
            <a:ext cx="701040" cy="589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8" idx="1"/>
          </p:cNvCxnSpPr>
          <p:nvPr/>
        </p:nvCxnSpPr>
        <p:spPr>
          <a:xfrm flipH="1" flipV="1">
            <a:off x="3909619" y="3752602"/>
            <a:ext cx="2062480" cy="1259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252738" y="3230880"/>
            <a:ext cx="2656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cost  : 3.4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gamma : 0.002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831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-1742453" y="147756"/>
            <a:ext cx="10272864" cy="111845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 Evaluation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423235"/>
              </p:ext>
            </p:extLst>
          </p:nvPr>
        </p:nvGraphicFramePr>
        <p:xfrm>
          <a:off x="3054578" y="2088711"/>
          <a:ext cx="6737838" cy="3631223"/>
        </p:xfrm>
        <a:graphic>
          <a:graphicData uri="http://schemas.openxmlformats.org/drawingml/2006/table">
            <a:tbl>
              <a:tblPr firstRow="1" bandRow="1">
                <a:effectLst>
                  <a:outerShdw blurRad="342900" dist="50800" dir="1620000" algn="ctr" rotWithShape="0">
                    <a:srgbClr val="000000">
                      <a:alpha val="90000"/>
                    </a:srgbClr>
                  </a:outerShdw>
                </a:effectLst>
              </a:tblPr>
              <a:tblGrid>
                <a:gridCol w="2245946">
                  <a:extLst>
                    <a:ext uri="{9D8B030D-6E8A-4147-A177-3AD203B41FA5}">
                      <a16:colId xmlns:a16="http://schemas.microsoft.com/office/drawing/2014/main" val="1412791660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3149885223"/>
                    </a:ext>
                  </a:extLst>
                </a:gridCol>
                <a:gridCol w="2245946">
                  <a:extLst>
                    <a:ext uri="{9D8B030D-6E8A-4147-A177-3AD203B41FA5}">
                      <a16:colId xmlns:a16="http://schemas.microsoft.com/office/drawing/2014/main" val="1093719506"/>
                    </a:ext>
                  </a:extLst>
                </a:gridCol>
              </a:tblGrid>
              <a:tr h="7010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altLang="zh-TW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MSLE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72964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Train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effectLst/>
                        </a:rPr>
                        <a:t>22990.07</a:t>
                      </a:r>
                      <a:endParaRPr lang="en-US" altLang="zh-TW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effectLst/>
                        </a:rPr>
                        <a:t>0.10166</a:t>
                      </a:r>
                      <a:endParaRPr lang="en-US" altLang="zh-TW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182083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Validation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27321.55</a:t>
                      </a:r>
                      <a:endParaRPr lang="en-US" altLang="zh-TW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effectLst/>
                        </a:rPr>
                        <a:t>0.12306</a:t>
                      </a:r>
                      <a:endParaRPr lang="en-US" altLang="zh-TW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35676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Test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0.11798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5955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98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"/>
          <p:cNvSpPr txBox="1">
            <a:spLocks noGrp="1"/>
          </p:cNvSpPr>
          <p:nvPr>
            <p:ph type="title"/>
          </p:nvPr>
        </p:nvSpPr>
        <p:spPr>
          <a:xfrm>
            <a:off x="838200" y="1068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Information</a:t>
            </a:r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body" idx="1"/>
          </p:nvPr>
        </p:nvSpPr>
        <p:spPr>
          <a:xfrm>
            <a:off x="838200" y="14324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Test dataset:</a:t>
            </a:r>
            <a:endParaRPr sz="2400"/>
          </a:p>
        </p:txBody>
      </p:sp>
      <p:graphicFrame>
        <p:nvGraphicFramePr>
          <p:cNvPr id="392" name="Google Shape;392;p5"/>
          <p:cNvGraphicFramePr/>
          <p:nvPr/>
        </p:nvGraphicFramePr>
        <p:xfrm>
          <a:off x="838200" y="2078418"/>
          <a:ext cx="9986600" cy="4317515"/>
        </p:xfrm>
        <a:graphic>
          <a:graphicData uri="http://schemas.openxmlformats.org/drawingml/2006/table">
            <a:tbl>
              <a:tblPr firstRow="1" bandRow="1">
                <a:noFill/>
                <a:tableStyleId>{4D5AD32D-ECAB-4099-A5FF-9DA0D404C78E}</a:tableStyleId>
              </a:tblPr>
              <a:tblGrid>
                <a:gridCol w="82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MSSubClass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MSZoning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LotFrontage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SaleCondition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1461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1462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2918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  .  .  .  .  .  .  .  .  .  .  .  .  .  .  .  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MnPrv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2919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.  .  .  .  .  .  .  .  .  .  .  .  .  .  .  .  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-1798737" y="231172"/>
            <a:ext cx="10272864" cy="111845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Comparison Result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86252"/>
              </p:ext>
            </p:extLst>
          </p:nvPr>
        </p:nvGraphicFramePr>
        <p:xfrm>
          <a:off x="1083191" y="2763832"/>
          <a:ext cx="9575570" cy="2898370"/>
        </p:xfrm>
        <a:graphic>
          <a:graphicData uri="http://schemas.openxmlformats.org/drawingml/2006/table">
            <a:tbl>
              <a:tblPr firstRow="1" bandRow="1">
                <a:effectLst>
                  <a:outerShdw blurRad="342900" dist="50800" dir="1620000" algn="ctr" rotWithShape="0">
                    <a:srgbClr val="000000">
                      <a:alpha val="90000"/>
                    </a:srgbClr>
                  </a:outerShdw>
                </a:effectLst>
              </a:tblPr>
              <a:tblGrid>
                <a:gridCol w="1915114">
                  <a:extLst>
                    <a:ext uri="{9D8B030D-6E8A-4147-A177-3AD203B41FA5}">
                      <a16:colId xmlns:a16="http://schemas.microsoft.com/office/drawing/2014/main" val="1412791660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279393068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234690516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290805306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352126019"/>
                    </a:ext>
                  </a:extLst>
                </a:gridCol>
              </a:tblGrid>
              <a:tr h="7010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</a:t>
                      </a:r>
                      <a:r>
                        <a:rPr lang="en-US" sz="280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Tree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Random</a:t>
                      </a:r>
                      <a:r>
                        <a:rPr lang="en-US" sz="280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Forest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72964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Train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42103.03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27830.70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9709.454</a:t>
                      </a:r>
                      <a:endParaRPr lang="en-US" altLang="zh-TW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effectLst/>
                        </a:rPr>
                        <a:t>22990.07</a:t>
                      </a:r>
                      <a:endParaRPr lang="en-US" altLang="zh-TW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182083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Validation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48190.42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27577.5</a:t>
                      </a:r>
                      <a:r>
                        <a:rPr lang="en-US" altLang="zh-TW" sz="2800" u="none" strike="noStrike" cap="none" dirty="0" smtClean="0">
                          <a:latin typeface="+mn-lt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2800" u="none" strike="noStrike" cap="none" dirty="0" smtClean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</a:rPr>
                        <a:t>26980.14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27321.55</a:t>
                      </a:r>
                      <a:endParaRPr lang="en-US" altLang="zh-TW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35676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449034" y="1991109"/>
            <a:ext cx="352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RMSE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 Four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206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-1798737" y="231172"/>
            <a:ext cx="10272864" cy="111845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Comparison Result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759617"/>
              </p:ext>
            </p:extLst>
          </p:nvPr>
        </p:nvGraphicFramePr>
        <p:xfrm>
          <a:off x="1092428" y="2117286"/>
          <a:ext cx="9575570" cy="3875110"/>
        </p:xfrm>
        <a:graphic>
          <a:graphicData uri="http://schemas.openxmlformats.org/drawingml/2006/table">
            <a:tbl>
              <a:tblPr firstRow="1" bandRow="1">
                <a:effectLst>
                  <a:outerShdw blurRad="342900" dist="50800" dir="1620000" algn="ctr" rotWithShape="0">
                    <a:srgbClr val="000000">
                      <a:alpha val="90000"/>
                    </a:srgbClr>
                  </a:outerShdw>
                </a:effectLst>
              </a:tblPr>
              <a:tblGrid>
                <a:gridCol w="1915114">
                  <a:extLst>
                    <a:ext uri="{9D8B030D-6E8A-4147-A177-3AD203B41FA5}">
                      <a16:colId xmlns:a16="http://schemas.microsoft.com/office/drawing/2014/main" val="1412791660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279393068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234690516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290805306"/>
                    </a:ext>
                  </a:extLst>
                </a:gridCol>
                <a:gridCol w="1915114">
                  <a:extLst>
                    <a:ext uri="{9D8B030D-6E8A-4147-A177-3AD203B41FA5}">
                      <a16:colId xmlns:a16="http://schemas.microsoft.com/office/drawing/2014/main" val="2352126019"/>
                    </a:ext>
                  </a:extLst>
                </a:gridCol>
              </a:tblGrid>
              <a:tr h="7010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</a:t>
                      </a:r>
                      <a:r>
                        <a:rPr lang="en-US" sz="280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Tree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Random</a:t>
                      </a:r>
                      <a:r>
                        <a:rPr lang="en-US" sz="280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Forest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72964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Train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0.32294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0.1406</a:t>
                      </a:r>
                      <a:r>
                        <a:rPr lang="en-US" altLang="zh-TW" sz="2800" u="none" strike="noStrike" cap="none" dirty="0" smtClean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3</a:t>
                      </a:r>
                      <a:endParaRPr lang="en-US" sz="2800" u="none" strike="noStrike" cap="none" dirty="0" smtClean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0.05482</a:t>
                      </a:r>
                      <a:endParaRPr lang="en-US" altLang="zh-TW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0.10166</a:t>
                      </a:r>
                      <a:endParaRPr lang="en-US" altLang="zh-TW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182083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Validation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0.50644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smtClean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0.1399</a:t>
                      </a:r>
                      <a:r>
                        <a:rPr lang="en-US" altLang="zh-TW" sz="2800" u="none" strike="noStrike" cap="none" dirty="0" smtClean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9</a:t>
                      </a:r>
                      <a:endParaRPr lang="en-US" sz="2800" u="none" strike="noStrike" cap="none" dirty="0" smtClean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0.13752</a:t>
                      </a:r>
                      <a:endParaRPr lang="en-US" altLang="zh-TW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0.12306</a:t>
                      </a:r>
                      <a:endParaRPr lang="en-US" altLang="zh-TW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356767"/>
                  </a:ext>
                </a:extLst>
              </a:tr>
              <a:tr h="976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Test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0.26675</a:t>
                      </a:r>
                      <a:endParaRPr sz="2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0.14814</a:t>
                      </a:r>
                      <a:endParaRPr sz="2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0.13882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0.11798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5955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449034" y="1502624"/>
            <a:ext cx="352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RMSLE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 Four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5835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702" name="Google Shape;7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US" altLang="zh-TW" sz="2800" dirty="0"/>
              <a:t>Packages:</a:t>
            </a:r>
          </a:p>
          <a:p>
            <a:pPr fontAlgn="base"/>
            <a:r>
              <a:rPr lang="en-US" altLang="zh-TW" sz="2800" dirty="0"/>
              <a:t>ggplot2</a:t>
            </a:r>
          </a:p>
          <a:p>
            <a:pPr fontAlgn="base"/>
            <a:r>
              <a:rPr lang="en-US" altLang="zh-TW" sz="2800" dirty="0" err="1" smtClean="0"/>
              <a:t>ggpubr</a:t>
            </a:r>
            <a:endParaRPr lang="en-US" altLang="zh-TW" sz="2800" dirty="0" smtClean="0"/>
          </a:p>
          <a:p>
            <a:pPr fontAlgn="base"/>
            <a:r>
              <a:rPr lang="en-US" altLang="zh-TW" sz="2800" dirty="0" err="1" smtClean="0"/>
              <a:t>rpart</a:t>
            </a:r>
            <a:endParaRPr lang="en-US" altLang="zh-TW" sz="2800" dirty="0" smtClean="0"/>
          </a:p>
          <a:p>
            <a:pPr fontAlgn="base"/>
            <a:r>
              <a:rPr lang="en-US" altLang="zh-TW" sz="2800" dirty="0" err="1" smtClean="0"/>
              <a:t>rpart.plot</a:t>
            </a:r>
            <a:endParaRPr lang="en-US" altLang="zh-TW" sz="2800" dirty="0" smtClean="0"/>
          </a:p>
          <a:p>
            <a:pPr fontAlgn="base"/>
            <a:r>
              <a:rPr lang="en-US" altLang="zh-TW" sz="2800" dirty="0" smtClean="0"/>
              <a:t>rattle</a:t>
            </a:r>
            <a:endParaRPr lang="en-US" altLang="zh-TW" sz="2800" dirty="0"/>
          </a:p>
          <a:p>
            <a:pPr fontAlgn="base"/>
            <a:r>
              <a:rPr lang="en-US" altLang="zh-TW" sz="2800" dirty="0" err="1"/>
              <a:t>randomForest</a:t>
            </a:r>
            <a:endParaRPr lang="en-US" altLang="zh-TW" sz="2800" dirty="0"/>
          </a:p>
          <a:p>
            <a:pPr fontAlgn="base"/>
            <a:r>
              <a:rPr lang="en-US" altLang="zh-TW" sz="2800" dirty="0"/>
              <a:t>e1071</a:t>
            </a:r>
          </a:p>
          <a:p>
            <a:pPr fontAlgn="base"/>
            <a:r>
              <a:rPr lang="en-US" altLang="zh-TW" sz="2800" dirty="0" err="1"/>
              <a:t>xgboost</a:t>
            </a:r>
            <a:endParaRPr lang="en-US" altLang="zh-TW"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381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702" name="Google Shape;7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https://www.kaggle.com/c/house-prices-advanced-regression-techniques/overview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https://www.kaggle.com/erikbruin/house-prices-lasso-xgboost-and-a-detailed-eda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https://zhuanlan.zhihu.com/p/51586879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6"/>
              </a:rPr>
              <a:t>https://zhuanlan.zhihu.com/p/49049535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https://cloud.tencent.com/developer/article/1005033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https://github.com/topepo/caret/issues/336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https://zhuanlan.zhihu.com/p/24577989 https://stackoverflow.com/questions/39371738/r-xgboost-importance-plot-with-many-features </a:t>
            </a:r>
            <a:r>
              <a:rPr lang="en-US" sz="1200"/>
              <a:t> 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http://steve-chen.tw/?p=369</a:t>
            </a:r>
            <a:r>
              <a:rPr lang="en-US" sz="1200"/>
              <a:t> 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http://www.dehong.space/XGBoost</a:t>
            </a:r>
            <a:r>
              <a:rPr lang="en-US" sz="1200"/>
              <a:t> 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https://www.rdocumentation.org/packages/xgboost/versions/0.6.4.1/topics/xgb.importance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A tutorial on support vector regression, ALEX J. SMOLA and BERNHARD SCHOLKOPF, Statistics and Computing 14: 199–222, 2004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A support vector regression model for predicting tunnel boring machine penetration rates, Satar Mahdevari, Kourosh Shahriar, Saffet Yagiz and Mohsen Akbarpour Shirazi, International Journal of Rock Mechanics &amp; Mining Sciences 72 (2014) 214–229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An Introduction to Statistical Learning, Gareth James Daniela Witten Trevor Hastie Robert Tibshirani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Support Vector Machine Regression, </a:t>
            </a:r>
            <a:r>
              <a:rPr lang="en-US" sz="1200" u="sng">
                <a:solidFill>
                  <a:schemeClr val="hlink"/>
                </a:solidFill>
                <a:hlinkClick r:id="rId13"/>
              </a:rPr>
              <a:t>http://kernelsvm.tripod.com/</a:t>
            </a:r>
            <a:r>
              <a:rPr lang="en-US" sz="1200"/>
              <a:t>,2019/06/24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林軒田教授機器學習技法，</a:t>
            </a:r>
            <a:r>
              <a:rPr lang="en-US" sz="1200" u="sng">
                <a:solidFill>
                  <a:schemeClr val="hlink"/>
                </a:solidFill>
                <a:hlinkClick r:id="rId14"/>
              </a:rPr>
              <a:t>https://www.csie.ntu.edu.tw/~htlin/mooc/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Information</a:t>
            </a:r>
            <a:endParaRPr/>
          </a:p>
        </p:txBody>
      </p:sp>
      <p:sp>
        <p:nvSpPr>
          <p:cNvPr id="398" name="Google Shape;39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Attribute Information: Due to the large number of variables, write the details into the PDF.</a:t>
            </a:r>
            <a:endParaRPr sz="240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251834"/>
              </p:ext>
            </p:extLst>
          </p:nvPr>
        </p:nvGraphicFramePr>
        <p:xfrm>
          <a:off x="4080886" y="3387005"/>
          <a:ext cx="3381411" cy="102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封裝程式殼層物件" showAsIcon="1" r:id="rId4" imgW="1425600" imgH="433440" progId="Package">
                  <p:embed/>
                </p:oleObj>
              </mc:Choice>
              <mc:Fallback>
                <p:oleObj name="封裝程式殼層物件" showAsIcon="1" r:id="rId4" imgW="1425600" imgH="433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0886" y="3387005"/>
                        <a:ext cx="3381411" cy="1027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b8f95992e_0_1170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965246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72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F3F3F3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0" name="Google Shape;410;p7"/>
          <p:cNvSpPr txBox="1">
            <a:spLocks noGrp="1"/>
          </p:cNvSpPr>
          <p:nvPr>
            <p:ph type="body" idx="1"/>
          </p:nvPr>
        </p:nvSpPr>
        <p:spPr>
          <a:xfrm>
            <a:off x="838200" y="18163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首先把訓練集(train dataset)跟測試集(test dataset)合併，所以前1460筆是訓練集的資料，後面的則是測試集。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圖為各項變數的NA數量: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sz="2400"/>
          </a:p>
        </p:txBody>
      </p:sp>
      <p:pic>
        <p:nvPicPr>
          <p:cNvPr id="411" name="Google Shape;41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75" y="2760225"/>
            <a:ext cx="5390975" cy="3732225"/>
          </a:xfrm>
          <a:prstGeom prst="rect">
            <a:avLst/>
          </a:prstGeom>
          <a:noFill/>
          <a:ln>
            <a:noFill/>
          </a:ln>
          <a:effectLst>
            <a:outerShdw blurRad="328613" dist="57150" dir="348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2" name="Google Shape;4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</a:t>
            </a:r>
            <a:r>
              <a:rPr lang="en-US" dirty="0" smtClean="0"/>
              <a:t>Preprocessing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1817</Words>
  <Application>Microsoft Office PowerPoint</Application>
  <PresentationFormat>寬螢幕</PresentationFormat>
  <Paragraphs>447</Paragraphs>
  <Slides>63</Slides>
  <Notes>49</Notes>
  <HiddenSlides>1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4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81" baseType="lpstr">
      <vt:lpstr>Nunito</vt:lpstr>
      <vt:lpstr>標楷體</vt:lpstr>
      <vt:lpstr>Maven Pro</vt:lpstr>
      <vt:lpstr>新細明體</vt:lpstr>
      <vt:lpstr>華康新特明體</vt:lpstr>
      <vt:lpstr>Calibri Light</vt:lpstr>
      <vt:lpstr>細明體</vt:lpstr>
      <vt:lpstr>Times New Roman</vt:lpstr>
      <vt:lpstr>Wingdings</vt:lpstr>
      <vt:lpstr>Lucida Console</vt:lpstr>
      <vt:lpstr>Calibri</vt:lpstr>
      <vt:lpstr>Cambria Math</vt:lpstr>
      <vt:lpstr>Arial</vt:lpstr>
      <vt:lpstr>Momentum</vt:lpstr>
      <vt:lpstr>Office 佈景主題</vt:lpstr>
      <vt:lpstr>Custom</vt:lpstr>
      <vt:lpstr>1_Office 佈景主題</vt:lpstr>
      <vt:lpstr>封裝</vt:lpstr>
      <vt:lpstr> House Prices: Advanced Regression Techniques</vt:lpstr>
      <vt:lpstr>Contents</vt:lpstr>
      <vt:lpstr>Data Information</vt:lpstr>
      <vt:lpstr>What is our goal?</vt:lpstr>
      <vt:lpstr>Data Information</vt:lpstr>
      <vt:lpstr>Data Information</vt:lpstr>
      <vt:lpstr>Data Information</vt:lpstr>
      <vt:lpstr>Data Preprocessing</vt:lpstr>
      <vt:lpstr> </vt:lpstr>
      <vt:lpstr>Data Preprocessing: Missing Value</vt:lpstr>
      <vt:lpstr>Data Preprocessing : Order Variable </vt:lpstr>
      <vt:lpstr>Data Preprocessing :Handling Outlier</vt:lpstr>
      <vt:lpstr>EDA</vt:lpstr>
      <vt:lpstr>EDA</vt:lpstr>
      <vt:lpstr>EDA</vt:lpstr>
      <vt:lpstr>EDA</vt:lpstr>
      <vt:lpstr>EDA</vt:lpstr>
      <vt:lpstr>EDA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Visualization with Shiny</vt:lpstr>
      <vt:lpstr>Modeling</vt:lpstr>
      <vt:lpstr>Feature Enginering</vt:lpstr>
      <vt:lpstr>Model Evaluation &amp; Comparison</vt:lpstr>
      <vt:lpstr>Null Model: Decision Tree</vt:lpstr>
      <vt:lpstr>Modeling – Decision tree</vt:lpstr>
      <vt:lpstr>Tree</vt:lpstr>
      <vt:lpstr>CP</vt:lpstr>
      <vt:lpstr>Prune tree</vt:lpstr>
      <vt:lpstr>Result</vt:lpstr>
      <vt:lpstr>Random Forest</vt:lpstr>
      <vt:lpstr>Modeling – Random Forest</vt:lpstr>
      <vt:lpstr>Importance</vt:lpstr>
      <vt:lpstr>Result</vt:lpstr>
      <vt:lpstr>XGBoost</vt:lpstr>
      <vt:lpstr>Modeling – XGBoost</vt:lpstr>
      <vt:lpstr>Modeling – XGBoost</vt:lpstr>
      <vt:lpstr>Modeling – XGBoost</vt:lpstr>
      <vt:lpstr>Handling Outliers</vt:lpstr>
      <vt:lpstr>Choosing parameters</vt:lpstr>
      <vt:lpstr>Feature importance</vt:lpstr>
      <vt:lpstr>Result</vt:lpstr>
      <vt:lpstr>Support Vector Regression</vt:lpstr>
      <vt:lpstr>Introduction</vt:lpstr>
      <vt:lpstr>Introduction</vt:lpstr>
      <vt:lpstr>Introduction</vt:lpstr>
      <vt:lpstr>Introduction</vt:lpstr>
      <vt:lpstr>R Package Tune Parameter </vt:lpstr>
      <vt:lpstr>Tune Result</vt:lpstr>
      <vt:lpstr>Model Evaluation</vt:lpstr>
      <vt:lpstr>Comparison Result</vt:lpstr>
      <vt:lpstr>Comparison Result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House Prices: Advanced Regression Techniques</dc:title>
  <dc:creator>user</dc:creator>
  <cp:lastModifiedBy>Barry</cp:lastModifiedBy>
  <cp:revision>29</cp:revision>
  <dcterms:created xsi:type="dcterms:W3CDTF">2019-06-17T13:09:25Z</dcterms:created>
  <dcterms:modified xsi:type="dcterms:W3CDTF">2019-06-24T14:16:32Z</dcterms:modified>
</cp:coreProperties>
</file>