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313" r:id="rId5"/>
    <p:sldId id="298" r:id="rId6"/>
    <p:sldId id="317" r:id="rId7"/>
    <p:sldId id="307" r:id="rId8"/>
    <p:sldId id="318" r:id="rId9"/>
    <p:sldId id="306" r:id="rId10"/>
    <p:sldId id="316" r:id="rId11"/>
    <p:sldId id="271" r:id="rId12"/>
    <p:sldId id="340" r:id="rId13"/>
    <p:sldId id="299" r:id="rId14"/>
    <p:sldId id="328" r:id="rId16"/>
    <p:sldId id="330" r:id="rId17"/>
    <p:sldId id="332" r:id="rId18"/>
    <p:sldId id="342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100"/>
    <a:srgbClr val="80A933"/>
    <a:srgbClr val="FF9300"/>
    <a:srgbClr val="FF9999"/>
    <a:srgbClr val="06AE02"/>
    <a:srgbClr val="ED4137"/>
    <a:srgbClr val="A9C578"/>
    <a:srgbClr val="A5A5A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079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tianya.cn/publicforum/content/no20/1/317960.shtml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 userDrawn="1"/>
        </p:nvGrpSpPr>
        <p:grpSpPr>
          <a:xfrm>
            <a:off x="0" y="1662279"/>
            <a:ext cx="5029199" cy="5195721"/>
            <a:chOff x="0" y="468311"/>
            <a:chExt cx="6184901" cy="63896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 userDrawn="1"/>
          </p:nvGrpSpPr>
          <p:grpSpPr>
            <a:xfrm>
              <a:off x="0" y="468311"/>
              <a:ext cx="6184901" cy="6389689"/>
              <a:chOff x="-7938" y="490537"/>
              <a:chExt cx="6184901" cy="6389689"/>
            </a:xfrm>
          </p:grpSpPr>
          <p:sp>
            <p:nvSpPr>
              <p:cNvPr id="10" name="Freeform 6"/>
              <p:cNvSpPr/>
              <p:nvPr/>
            </p:nvSpPr>
            <p:spPr bwMode="auto">
              <a:xfrm>
                <a:off x="1568450" y="490537"/>
                <a:ext cx="2960688" cy="2962275"/>
              </a:xfrm>
              <a:custGeom>
                <a:avLst/>
                <a:gdLst>
                  <a:gd name="T0" fmla="*/ 357 w 368"/>
                  <a:gd name="T1" fmla="*/ 200 h 368"/>
                  <a:gd name="T2" fmla="*/ 357 w 368"/>
                  <a:gd name="T3" fmla="*/ 168 h 368"/>
                  <a:gd name="T4" fmla="*/ 200 w 368"/>
                  <a:gd name="T5" fmla="*/ 11 h 368"/>
                  <a:gd name="T6" fmla="*/ 168 w 368"/>
                  <a:gd name="T7" fmla="*/ 11 h 368"/>
                  <a:gd name="T8" fmla="*/ 11 w 368"/>
                  <a:gd name="T9" fmla="*/ 168 h 368"/>
                  <a:gd name="T10" fmla="*/ 11 w 368"/>
                  <a:gd name="T11" fmla="*/ 200 h 368"/>
                  <a:gd name="T12" fmla="*/ 167 w 368"/>
                  <a:gd name="T13" fmla="*/ 357 h 368"/>
                  <a:gd name="T14" fmla="*/ 200 w 368"/>
                  <a:gd name="T15" fmla="*/ 357 h 368"/>
                  <a:gd name="T16" fmla="*/ 357 w 368"/>
                  <a:gd name="T17" fmla="*/ 20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8" h="368">
                    <a:moveTo>
                      <a:pt x="357" y="200"/>
                    </a:moveTo>
                    <a:cubicBezTo>
                      <a:pt x="368" y="190"/>
                      <a:pt x="367" y="179"/>
                      <a:pt x="357" y="168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189" y="0"/>
                      <a:pt x="178" y="0"/>
                      <a:pt x="168" y="11"/>
                    </a:cubicBezTo>
                    <a:cubicBezTo>
                      <a:pt x="11" y="168"/>
                      <a:pt x="11" y="168"/>
                      <a:pt x="11" y="168"/>
                    </a:cubicBezTo>
                    <a:cubicBezTo>
                      <a:pt x="0" y="179"/>
                      <a:pt x="0" y="190"/>
                      <a:pt x="11" y="200"/>
                    </a:cubicBezTo>
                    <a:cubicBezTo>
                      <a:pt x="167" y="357"/>
                      <a:pt x="167" y="357"/>
                      <a:pt x="167" y="357"/>
                    </a:cubicBezTo>
                    <a:cubicBezTo>
                      <a:pt x="178" y="368"/>
                      <a:pt x="189" y="368"/>
                      <a:pt x="200" y="357"/>
                    </a:cubicBezTo>
                    <a:cubicBezTo>
                      <a:pt x="357" y="200"/>
                      <a:pt x="357" y="200"/>
                      <a:pt x="357" y="200"/>
                    </a:cubicBezTo>
                    <a:close/>
                  </a:path>
                </a:pathLst>
              </a:custGeom>
              <a:solidFill>
                <a:srgbClr val="80A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3225800" y="2149475"/>
                <a:ext cx="2951163" cy="2952750"/>
              </a:xfrm>
              <a:custGeom>
                <a:avLst/>
                <a:gdLst>
                  <a:gd name="T0" fmla="*/ 200 w 367"/>
                  <a:gd name="T1" fmla="*/ 11 h 367"/>
                  <a:gd name="T2" fmla="*/ 167 w 367"/>
                  <a:gd name="T3" fmla="*/ 11 h 367"/>
                  <a:gd name="T4" fmla="*/ 11 w 367"/>
                  <a:gd name="T5" fmla="*/ 167 h 367"/>
                  <a:gd name="T6" fmla="*/ 11 w 367"/>
                  <a:gd name="T7" fmla="*/ 200 h 367"/>
                  <a:gd name="T8" fmla="*/ 167 w 367"/>
                  <a:gd name="T9" fmla="*/ 357 h 367"/>
                  <a:gd name="T10" fmla="*/ 200 w 367"/>
                  <a:gd name="T11" fmla="*/ 357 h 367"/>
                  <a:gd name="T12" fmla="*/ 356 w 367"/>
                  <a:gd name="T13" fmla="*/ 200 h 367"/>
                  <a:gd name="T14" fmla="*/ 356 w 367"/>
                  <a:gd name="T15" fmla="*/ 167 h 367"/>
                  <a:gd name="T16" fmla="*/ 200 w 367"/>
                  <a:gd name="T17" fmla="*/ 1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7" h="367">
                    <a:moveTo>
                      <a:pt x="200" y="11"/>
                    </a:moveTo>
                    <a:cubicBezTo>
                      <a:pt x="189" y="0"/>
                      <a:pt x="178" y="0"/>
                      <a:pt x="167" y="11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0" y="178"/>
                      <a:pt x="0" y="189"/>
                      <a:pt x="11" y="200"/>
                    </a:cubicBezTo>
                    <a:cubicBezTo>
                      <a:pt x="167" y="357"/>
                      <a:pt x="167" y="357"/>
                      <a:pt x="167" y="357"/>
                    </a:cubicBezTo>
                    <a:cubicBezTo>
                      <a:pt x="178" y="367"/>
                      <a:pt x="189" y="367"/>
                      <a:pt x="200" y="357"/>
                    </a:cubicBezTo>
                    <a:cubicBezTo>
                      <a:pt x="356" y="200"/>
                      <a:pt x="356" y="200"/>
                      <a:pt x="356" y="200"/>
                    </a:cubicBezTo>
                    <a:cubicBezTo>
                      <a:pt x="367" y="189"/>
                      <a:pt x="367" y="178"/>
                      <a:pt x="356" y="167"/>
                    </a:cubicBezTo>
                    <a:cubicBezTo>
                      <a:pt x="200" y="11"/>
                      <a:pt x="200" y="11"/>
                      <a:pt x="200" y="11"/>
                    </a:cubicBezTo>
                    <a:close/>
                  </a:path>
                </a:pathLst>
              </a:custGeom>
              <a:solidFill>
                <a:srgbClr val="80A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1528763" y="3806825"/>
                <a:ext cx="2959100" cy="2952750"/>
              </a:xfrm>
              <a:custGeom>
                <a:avLst/>
                <a:gdLst>
                  <a:gd name="T0" fmla="*/ 357 w 368"/>
                  <a:gd name="T1" fmla="*/ 200 h 367"/>
                  <a:gd name="T2" fmla="*/ 357 w 368"/>
                  <a:gd name="T3" fmla="*/ 167 h 367"/>
                  <a:gd name="T4" fmla="*/ 201 w 368"/>
                  <a:gd name="T5" fmla="*/ 11 h 367"/>
                  <a:gd name="T6" fmla="*/ 168 w 368"/>
                  <a:gd name="T7" fmla="*/ 11 h 367"/>
                  <a:gd name="T8" fmla="*/ 12 w 368"/>
                  <a:gd name="T9" fmla="*/ 167 h 367"/>
                  <a:gd name="T10" fmla="*/ 11 w 368"/>
                  <a:gd name="T11" fmla="*/ 200 h 367"/>
                  <a:gd name="T12" fmla="*/ 168 w 368"/>
                  <a:gd name="T13" fmla="*/ 356 h 367"/>
                  <a:gd name="T14" fmla="*/ 201 w 368"/>
                  <a:gd name="T15" fmla="*/ 356 h 367"/>
                  <a:gd name="T16" fmla="*/ 357 w 368"/>
                  <a:gd name="T17" fmla="*/ 20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8" h="367">
                    <a:moveTo>
                      <a:pt x="357" y="200"/>
                    </a:moveTo>
                    <a:cubicBezTo>
                      <a:pt x="368" y="189"/>
                      <a:pt x="368" y="178"/>
                      <a:pt x="357" y="167"/>
                    </a:cubicBezTo>
                    <a:cubicBezTo>
                      <a:pt x="201" y="11"/>
                      <a:pt x="201" y="11"/>
                      <a:pt x="201" y="11"/>
                    </a:cubicBezTo>
                    <a:cubicBezTo>
                      <a:pt x="190" y="0"/>
                      <a:pt x="179" y="0"/>
                      <a:pt x="168" y="11"/>
                    </a:cubicBezTo>
                    <a:cubicBezTo>
                      <a:pt x="12" y="167"/>
                      <a:pt x="12" y="167"/>
                      <a:pt x="12" y="167"/>
                    </a:cubicBezTo>
                    <a:cubicBezTo>
                      <a:pt x="1" y="178"/>
                      <a:pt x="0" y="189"/>
                      <a:pt x="11" y="200"/>
                    </a:cubicBezTo>
                    <a:cubicBezTo>
                      <a:pt x="168" y="356"/>
                      <a:pt x="168" y="356"/>
                      <a:pt x="168" y="356"/>
                    </a:cubicBezTo>
                    <a:cubicBezTo>
                      <a:pt x="179" y="367"/>
                      <a:pt x="190" y="367"/>
                      <a:pt x="201" y="356"/>
                    </a:cubicBezTo>
                    <a:cubicBezTo>
                      <a:pt x="357" y="200"/>
                      <a:pt x="357" y="200"/>
                      <a:pt x="357" y="200"/>
                    </a:cubicBez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-7938" y="2149475"/>
                <a:ext cx="2840038" cy="2952750"/>
              </a:xfrm>
              <a:custGeom>
                <a:avLst/>
                <a:gdLst>
                  <a:gd name="T0" fmla="*/ 0 w 353"/>
                  <a:gd name="T1" fmla="*/ 164 h 367"/>
                  <a:gd name="T2" fmla="*/ 0 w 353"/>
                  <a:gd name="T3" fmla="*/ 203 h 367"/>
                  <a:gd name="T4" fmla="*/ 153 w 353"/>
                  <a:gd name="T5" fmla="*/ 357 h 367"/>
                  <a:gd name="T6" fmla="*/ 186 w 353"/>
                  <a:gd name="T7" fmla="*/ 357 h 367"/>
                  <a:gd name="T8" fmla="*/ 342 w 353"/>
                  <a:gd name="T9" fmla="*/ 200 h 367"/>
                  <a:gd name="T10" fmla="*/ 342 w 353"/>
                  <a:gd name="T11" fmla="*/ 167 h 367"/>
                  <a:gd name="T12" fmla="*/ 186 w 353"/>
                  <a:gd name="T13" fmla="*/ 11 h 367"/>
                  <a:gd name="T14" fmla="*/ 153 w 353"/>
                  <a:gd name="T15" fmla="*/ 11 h 367"/>
                  <a:gd name="T16" fmla="*/ 0 w 353"/>
                  <a:gd name="T17" fmla="*/ 164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367">
                    <a:moveTo>
                      <a:pt x="0" y="164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153" y="357"/>
                      <a:pt x="153" y="357"/>
                      <a:pt x="153" y="357"/>
                    </a:cubicBezTo>
                    <a:cubicBezTo>
                      <a:pt x="164" y="367"/>
                      <a:pt x="175" y="367"/>
                      <a:pt x="186" y="357"/>
                    </a:cubicBezTo>
                    <a:cubicBezTo>
                      <a:pt x="342" y="200"/>
                      <a:pt x="342" y="200"/>
                      <a:pt x="342" y="200"/>
                    </a:cubicBezTo>
                    <a:cubicBezTo>
                      <a:pt x="353" y="189"/>
                      <a:pt x="353" y="178"/>
                      <a:pt x="342" y="167"/>
                    </a:cubicBezTo>
                    <a:cubicBezTo>
                      <a:pt x="186" y="11"/>
                      <a:pt x="186" y="11"/>
                      <a:pt x="186" y="11"/>
                    </a:cubicBezTo>
                    <a:cubicBezTo>
                      <a:pt x="175" y="0"/>
                      <a:pt x="164" y="0"/>
                      <a:pt x="153" y="11"/>
                    </a:cubicBezTo>
                    <a:cubicBezTo>
                      <a:pt x="0" y="164"/>
                      <a:pt x="0" y="164"/>
                      <a:pt x="0" y="164"/>
                    </a:cubicBezTo>
                    <a:close/>
                  </a:path>
                </a:pathLst>
              </a:custGeom>
              <a:solidFill>
                <a:srgbClr val="80A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-7938" y="4048125"/>
                <a:ext cx="1190625" cy="2470150"/>
              </a:xfrm>
              <a:custGeom>
                <a:avLst/>
                <a:gdLst>
                  <a:gd name="T0" fmla="*/ 137 w 148"/>
                  <a:gd name="T1" fmla="*/ 137 h 307"/>
                  <a:gd name="T2" fmla="*/ 0 w 148"/>
                  <a:gd name="T3" fmla="*/ 0 h 307"/>
                  <a:gd name="T4" fmla="*/ 0 w 148"/>
                  <a:gd name="T5" fmla="*/ 307 h 307"/>
                  <a:gd name="T6" fmla="*/ 137 w 148"/>
                  <a:gd name="T7" fmla="*/ 170 h 307"/>
                  <a:gd name="T8" fmla="*/ 137 w 148"/>
                  <a:gd name="T9" fmla="*/ 13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07">
                    <a:moveTo>
                      <a:pt x="137" y="13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37" y="170"/>
                      <a:pt x="137" y="170"/>
                      <a:pt x="137" y="170"/>
                    </a:cubicBezTo>
                    <a:cubicBezTo>
                      <a:pt x="148" y="159"/>
                      <a:pt x="148" y="148"/>
                      <a:pt x="137" y="137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-7938" y="5456238"/>
                <a:ext cx="2806700" cy="1423988"/>
              </a:xfrm>
              <a:custGeom>
                <a:avLst/>
                <a:gdLst>
                  <a:gd name="T0" fmla="*/ 349 w 349"/>
                  <a:gd name="T1" fmla="*/ 177 h 177"/>
                  <a:gd name="T2" fmla="*/ 342 w 349"/>
                  <a:gd name="T3" fmla="*/ 168 h 177"/>
                  <a:gd name="T4" fmla="*/ 186 w 349"/>
                  <a:gd name="T5" fmla="*/ 11 h 177"/>
                  <a:gd name="T6" fmla="*/ 153 w 349"/>
                  <a:gd name="T7" fmla="*/ 11 h 177"/>
                  <a:gd name="T8" fmla="*/ 0 w 349"/>
                  <a:gd name="T9" fmla="*/ 165 h 177"/>
                  <a:gd name="T10" fmla="*/ 0 w 349"/>
                  <a:gd name="T11" fmla="*/ 177 h 177"/>
                  <a:gd name="T12" fmla="*/ 349 w 349"/>
                  <a:gd name="T1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177">
                    <a:moveTo>
                      <a:pt x="349" y="177"/>
                    </a:moveTo>
                    <a:cubicBezTo>
                      <a:pt x="347" y="174"/>
                      <a:pt x="345" y="171"/>
                      <a:pt x="342" y="168"/>
                    </a:cubicBezTo>
                    <a:cubicBezTo>
                      <a:pt x="186" y="11"/>
                      <a:pt x="186" y="11"/>
                      <a:pt x="186" y="11"/>
                    </a:cubicBezTo>
                    <a:cubicBezTo>
                      <a:pt x="175" y="0"/>
                      <a:pt x="164" y="0"/>
                      <a:pt x="153" y="11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349" y="177"/>
                      <a:pt x="349" y="177"/>
                      <a:pt x="349" y="177"/>
                    </a:cubicBezTo>
                    <a:close/>
                  </a:path>
                </a:pathLst>
              </a:custGeom>
              <a:solidFill>
                <a:srgbClr val="80A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4200546" y="3075503"/>
              <a:ext cx="1017545" cy="950396"/>
              <a:chOff x="9999663" y="3278188"/>
              <a:chExt cx="312738" cy="292100"/>
            </a:xfrm>
            <a:solidFill>
              <a:schemeClr val="bg1"/>
            </a:solidFill>
          </p:grpSpPr>
          <p:sp>
            <p:nvSpPr>
              <p:cNvPr id="26" name="Freeform 329"/>
              <p:cNvSpPr/>
              <p:nvPr/>
            </p:nvSpPr>
            <p:spPr bwMode="auto">
              <a:xfrm>
                <a:off x="10037763" y="3421063"/>
                <a:ext cx="57150" cy="103188"/>
              </a:xfrm>
              <a:custGeom>
                <a:avLst/>
                <a:gdLst>
                  <a:gd name="T0" fmla="*/ 9 w 36"/>
                  <a:gd name="T1" fmla="*/ 0 h 66"/>
                  <a:gd name="T2" fmla="*/ 0 w 36"/>
                  <a:gd name="T3" fmla="*/ 9 h 66"/>
                  <a:gd name="T4" fmla="*/ 0 w 36"/>
                  <a:gd name="T5" fmla="*/ 56 h 66"/>
                  <a:gd name="T6" fmla="*/ 9 w 36"/>
                  <a:gd name="T7" fmla="*/ 66 h 66"/>
                  <a:gd name="T8" fmla="*/ 26 w 36"/>
                  <a:gd name="T9" fmla="*/ 66 h 66"/>
                  <a:gd name="T10" fmla="*/ 36 w 36"/>
                  <a:gd name="T11" fmla="*/ 56 h 66"/>
                  <a:gd name="T12" fmla="*/ 36 w 36"/>
                  <a:gd name="T13" fmla="*/ 9 h 66"/>
                  <a:gd name="T14" fmla="*/ 26 w 36"/>
                  <a:gd name="T15" fmla="*/ 0 h 66"/>
                  <a:gd name="T16" fmla="*/ 9 w 36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6"/>
                      <a:pt x="9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66"/>
                      <a:pt x="36" y="61"/>
                      <a:pt x="36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0"/>
              <p:cNvSpPr/>
              <p:nvPr/>
            </p:nvSpPr>
            <p:spPr bwMode="auto">
              <a:xfrm>
                <a:off x="10125076" y="3459163"/>
                <a:ext cx="57150" cy="65088"/>
              </a:xfrm>
              <a:custGeom>
                <a:avLst/>
                <a:gdLst>
                  <a:gd name="T0" fmla="*/ 9 w 36"/>
                  <a:gd name="T1" fmla="*/ 0 h 42"/>
                  <a:gd name="T2" fmla="*/ 0 w 36"/>
                  <a:gd name="T3" fmla="*/ 9 h 42"/>
                  <a:gd name="T4" fmla="*/ 0 w 36"/>
                  <a:gd name="T5" fmla="*/ 32 h 42"/>
                  <a:gd name="T6" fmla="*/ 9 w 36"/>
                  <a:gd name="T7" fmla="*/ 42 h 42"/>
                  <a:gd name="T8" fmla="*/ 26 w 36"/>
                  <a:gd name="T9" fmla="*/ 42 h 42"/>
                  <a:gd name="T10" fmla="*/ 36 w 36"/>
                  <a:gd name="T11" fmla="*/ 32 h 42"/>
                  <a:gd name="T12" fmla="*/ 36 w 36"/>
                  <a:gd name="T13" fmla="*/ 9 h 42"/>
                  <a:gd name="T14" fmla="*/ 26 w 36"/>
                  <a:gd name="T15" fmla="*/ 0 h 42"/>
                  <a:gd name="T16" fmla="*/ 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7"/>
                      <a:pt x="4" y="42"/>
                      <a:pt x="9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1" y="42"/>
                      <a:pt x="36" y="37"/>
                      <a:pt x="36" y="3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31"/>
              <p:cNvSpPr/>
              <p:nvPr/>
            </p:nvSpPr>
            <p:spPr bwMode="auto">
              <a:xfrm>
                <a:off x="10213976" y="3376613"/>
                <a:ext cx="55563" cy="147638"/>
              </a:xfrm>
              <a:custGeom>
                <a:avLst/>
                <a:gdLst>
                  <a:gd name="T0" fmla="*/ 26 w 36"/>
                  <a:gd name="T1" fmla="*/ 0 h 94"/>
                  <a:gd name="T2" fmla="*/ 9 w 36"/>
                  <a:gd name="T3" fmla="*/ 0 h 94"/>
                  <a:gd name="T4" fmla="*/ 0 w 36"/>
                  <a:gd name="T5" fmla="*/ 9 h 94"/>
                  <a:gd name="T6" fmla="*/ 0 w 36"/>
                  <a:gd name="T7" fmla="*/ 84 h 94"/>
                  <a:gd name="T8" fmla="*/ 9 w 36"/>
                  <a:gd name="T9" fmla="*/ 94 h 94"/>
                  <a:gd name="T10" fmla="*/ 26 w 36"/>
                  <a:gd name="T11" fmla="*/ 94 h 94"/>
                  <a:gd name="T12" fmla="*/ 36 w 36"/>
                  <a:gd name="T13" fmla="*/ 84 h 94"/>
                  <a:gd name="T14" fmla="*/ 36 w 36"/>
                  <a:gd name="T15" fmla="*/ 9 h 94"/>
                  <a:gd name="T16" fmla="*/ 26 w 36"/>
                  <a:gd name="T1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94">
                    <a:moveTo>
                      <a:pt x="2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4"/>
                      <a:pt x="9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31" y="94"/>
                      <a:pt x="36" y="89"/>
                      <a:pt x="36" y="8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32"/>
              <p:cNvSpPr/>
              <p:nvPr/>
            </p:nvSpPr>
            <p:spPr bwMode="auto">
              <a:xfrm>
                <a:off x="9999663" y="3544888"/>
                <a:ext cx="312738" cy="25400"/>
              </a:xfrm>
              <a:custGeom>
                <a:avLst/>
                <a:gdLst>
                  <a:gd name="T0" fmla="*/ 191 w 199"/>
                  <a:gd name="T1" fmla="*/ 0 h 16"/>
                  <a:gd name="T2" fmla="*/ 8 w 199"/>
                  <a:gd name="T3" fmla="*/ 0 h 16"/>
                  <a:gd name="T4" fmla="*/ 0 w 199"/>
                  <a:gd name="T5" fmla="*/ 8 h 16"/>
                  <a:gd name="T6" fmla="*/ 0 w 199"/>
                  <a:gd name="T7" fmla="*/ 8 h 16"/>
                  <a:gd name="T8" fmla="*/ 8 w 199"/>
                  <a:gd name="T9" fmla="*/ 16 h 16"/>
                  <a:gd name="T10" fmla="*/ 191 w 199"/>
                  <a:gd name="T11" fmla="*/ 16 h 16"/>
                  <a:gd name="T12" fmla="*/ 199 w 199"/>
                  <a:gd name="T13" fmla="*/ 8 h 16"/>
                  <a:gd name="T14" fmla="*/ 199 w 199"/>
                  <a:gd name="T15" fmla="*/ 8 h 16"/>
                  <a:gd name="T16" fmla="*/ 191 w 199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16">
                    <a:moveTo>
                      <a:pt x="19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96" y="16"/>
                      <a:pt x="199" y="13"/>
                      <a:pt x="199" y="8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3"/>
                      <a:pt x="196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3"/>
              <p:cNvSpPr/>
              <p:nvPr/>
            </p:nvSpPr>
            <p:spPr bwMode="auto">
              <a:xfrm>
                <a:off x="10020301" y="3278188"/>
                <a:ext cx="261938" cy="122238"/>
              </a:xfrm>
              <a:custGeom>
                <a:avLst/>
                <a:gdLst>
                  <a:gd name="T0" fmla="*/ 8 w 167"/>
                  <a:gd name="T1" fmla="*/ 68 h 78"/>
                  <a:gd name="T2" fmla="*/ 28 w 167"/>
                  <a:gd name="T3" fmla="*/ 48 h 78"/>
                  <a:gd name="T4" fmla="*/ 82 w 167"/>
                  <a:gd name="T5" fmla="*/ 77 h 78"/>
                  <a:gd name="T6" fmla="*/ 84 w 167"/>
                  <a:gd name="T7" fmla="*/ 78 h 78"/>
                  <a:gd name="T8" fmla="*/ 87 w 167"/>
                  <a:gd name="T9" fmla="*/ 77 h 78"/>
                  <a:gd name="T10" fmla="*/ 148 w 167"/>
                  <a:gd name="T11" fmla="*/ 22 h 78"/>
                  <a:gd name="T12" fmla="*/ 154 w 167"/>
                  <a:gd name="T13" fmla="*/ 28 h 78"/>
                  <a:gd name="T14" fmla="*/ 155 w 167"/>
                  <a:gd name="T15" fmla="*/ 29 h 78"/>
                  <a:gd name="T16" fmla="*/ 156 w 167"/>
                  <a:gd name="T17" fmla="*/ 28 h 78"/>
                  <a:gd name="T18" fmla="*/ 158 w 167"/>
                  <a:gd name="T19" fmla="*/ 26 h 78"/>
                  <a:gd name="T20" fmla="*/ 166 w 167"/>
                  <a:gd name="T21" fmla="*/ 2 h 78"/>
                  <a:gd name="T22" fmla="*/ 166 w 167"/>
                  <a:gd name="T23" fmla="*/ 0 h 78"/>
                  <a:gd name="T24" fmla="*/ 165 w 167"/>
                  <a:gd name="T25" fmla="*/ 0 h 78"/>
                  <a:gd name="T26" fmla="*/ 164 w 167"/>
                  <a:gd name="T27" fmla="*/ 0 h 78"/>
                  <a:gd name="T28" fmla="*/ 140 w 167"/>
                  <a:gd name="T29" fmla="*/ 9 h 78"/>
                  <a:gd name="T30" fmla="*/ 139 w 167"/>
                  <a:gd name="T31" fmla="*/ 10 h 78"/>
                  <a:gd name="T32" fmla="*/ 138 w 167"/>
                  <a:gd name="T33" fmla="*/ 12 h 78"/>
                  <a:gd name="T34" fmla="*/ 138 w 167"/>
                  <a:gd name="T35" fmla="*/ 13 h 78"/>
                  <a:gd name="T36" fmla="*/ 142 w 167"/>
                  <a:gd name="T37" fmla="*/ 17 h 78"/>
                  <a:gd name="T38" fmla="*/ 83 w 167"/>
                  <a:gd name="T39" fmla="*/ 69 h 78"/>
                  <a:gd name="T40" fmla="*/ 29 w 167"/>
                  <a:gd name="T41" fmla="*/ 40 h 78"/>
                  <a:gd name="T42" fmla="*/ 25 w 167"/>
                  <a:gd name="T43" fmla="*/ 41 h 78"/>
                  <a:gd name="T44" fmla="*/ 2 w 167"/>
                  <a:gd name="T45" fmla="*/ 63 h 78"/>
                  <a:gd name="T46" fmla="*/ 2 w 167"/>
                  <a:gd name="T47" fmla="*/ 68 h 78"/>
                  <a:gd name="T48" fmla="*/ 8 w 167"/>
                  <a:gd name="T49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78">
                    <a:moveTo>
                      <a:pt x="8" y="68"/>
                    </a:moveTo>
                    <a:cubicBezTo>
                      <a:pt x="28" y="48"/>
                      <a:pt x="28" y="48"/>
                      <a:pt x="28" y="48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3" y="78"/>
                      <a:pt x="83" y="78"/>
                      <a:pt x="84" y="78"/>
                    </a:cubicBezTo>
                    <a:cubicBezTo>
                      <a:pt x="85" y="78"/>
                      <a:pt x="86" y="78"/>
                      <a:pt x="87" y="77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54" y="28"/>
                      <a:pt x="154" y="28"/>
                      <a:pt x="154" y="28"/>
                    </a:cubicBezTo>
                    <a:cubicBezTo>
                      <a:pt x="154" y="29"/>
                      <a:pt x="154" y="29"/>
                      <a:pt x="155" y="29"/>
                    </a:cubicBezTo>
                    <a:cubicBezTo>
                      <a:pt x="155" y="29"/>
                      <a:pt x="156" y="28"/>
                      <a:pt x="156" y="28"/>
                    </a:cubicBezTo>
                    <a:cubicBezTo>
                      <a:pt x="157" y="27"/>
                      <a:pt x="157" y="26"/>
                      <a:pt x="158" y="26"/>
                    </a:cubicBezTo>
                    <a:cubicBezTo>
                      <a:pt x="158" y="26"/>
                      <a:pt x="163" y="11"/>
                      <a:pt x="166" y="2"/>
                    </a:cubicBezTo>
                    <a:cubicBezTo>
                      <a:pt x="166" y="2"/>
                      <a:pt x="167" y="1"/>
                      <a:pt x="166" y="0"/>
                    </a:cubicBezTo>
                    <a:cubicBezTo>
                      <a:pt x="166" y="0"/>
                      <a:pt x="165" y="0"/>
                      <a:pt x="165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39" y="10"/>
                      <a:pt x="139" y="10"/>
                    </a:cubicBezTo>
                    <a:cubicBezTo>
                      <a:pt x="138" y="11"/>
                      <a:pt x="138" y="12"/>
                      <a:pt x="138" y="12"/>
                    </a:cubicBezTo>
                    <a:cubicBezTo>
                      <a:pt x="138" y="12"/>
                      <a:pt x="138" y="13"/>
                      <a:pt x="138" y="13"/>
                    </a:cubicBezTo>
                    <a:cubicBezTo>
                      <a:pt x="142" y="17"/>
                      <a:pt x="142" y="17"/>
                      <a:pt x="142" y="17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8" y="39"/>
                      <a:pt x="26" y="39"/>
                      <a:pt x="25" y="41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4"/>
                      <a:pt x="0" y="67"/>
                      <a:pt x="2" y="68"/>
                    </a:cubicBezTo>
                    <a:cubicBezTo>
                      <a:pt x="4" y="70"/>
                      <a:pt x="6" y="70"/>
                      <a:pt x="8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2529386" y="1429719"/>
              <a:ext cx="982078" cy="1016941"/>
              <a:chOff x="7081419" y="2997200"/>
              <a:chExt cx="268288" cy="277812"/>
            </a:xfrm>
            <a:solidFill>
              <a:schemeClr val="bg1"/>
            </a:solidFill>
          </p:grpSpPr>
          <p:sp>
            <p:nvSpPr>
              <p:cNvPr id="34" name="Freeform 237"/>
              <p:cNvSpPr/>
              <p:nvPr userDrawn="1"/>
            </p:nvSpPr>
            <p:spPr bwMode="auto">
              <a:xfrm>
                <a:off x="7189369" y="2997200"/>
                <a:ext cx="100013" cy="131762"/>
              </a:xfrm>
              <a:custGeom>
                <a:avLst/>
                <a:gdLst>
                  <a:gd name="T0" fmla="*/ 126 w 126"/>
                  <a:gd name="T1" fmla="*/ 28 h 166"/>
                  <a:gd name="T2" fmla="*/ 38 w 126"/>
                  <a:gd name="T3" fmla="*/ 166 h 166"/>
                  <a:gd name="T4" fmla="*/ 36 w 126"/>
                  <a:gd name="T5" fmla="*/ 166 h 166"/>
                  <a:gd name="T6" fmla="*/ 0 w 126"/>
                  <a:gd name="T7" fmla="*/ 3 h 166"/>
                  <a:gd name="T8" fmla="*/ 0 w 126"/>
                  <a:gd name="T9" fmla="*/ 3 h 166"/>
                  <a:gd name="T10" fmla="*/ 17 w 126"/>
                  <a:gd name="T11" fmla="*/ 1 h 166"/>
                  <a:gd name="T12" fmla="*/ 33 w 126"/>
                  <a:gd name="T13" fmla="*/ 0 h 166"/>
                  <a:gd name="T14" fmla="*/ 48 w 126"/>
                  <a:gd name="T15" fmla="*/ 0 h 166"/>
                  <a:gd name="T16" fmla="*/ 63 w 126"/>
                  <a:gd name="T17" fmla="*/ 2 h 166"/>
                  <a:gd name="T18" fmla="*/ 79 w 126"/>
                  <a:gd name="T19" fmla="*/ 5 h 166"/>
                  <a:gd name="T20" fmla="*/ 94 w 126"/>
                  <a:gd name="T21" fmla="*/ 10 h 166"/>
                  <a:gd name="T22" fmla="*/ 108 w 126"/>
                  <a:gd name="T23" fmla="*/ 17 h 166"/>
                  <a:gd name="T24" fmla="*/ 123 w 126"/>
                  <a:gd name="T25" fmla="*/ 25 h 166"/>
                  <a:gd name="T26" fmla="*/ 123 w 126"/>
                  <a:gd name="T27" fmla="*/ 25 h 166"/>
                  <a:gd name="T28" fmla="*/ 126 w 126"/>
                  <a:gd name="T29" fmla="*/ 28 h 166"/>
                  <a:gd name="T30" fmla="*/ 126 w 126"/>
                  <a:gd name="T31" fmla="*/ 2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6" h="166">
                    <a:moveTo>
                      <a:pt x="126" y="28"/>
                    </a:moveTo>
                    <a:lnTo>
                      <a:pt x="38" y="166"/>
                    </a:lnTo>
                    <a:lnTo>
                      <a:pt x="36" y="16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7" y="1"/>
                    </a:lnTo>
                    <a:lnTo>
                      <a:pt x="33" y="0"/>
                    </a:lnTo>
                    <a:lnTo>
                      <a:pt x="48" y="0"/>
                    </a:lnTo>
                    <a:lnTo>
                      <a:pt x="63" y="2"/>
                    </a:lnTo>
                    <a:lnTo>
                      <a:pt x="79" y="5"/>
                    </a:lnTo>
                    <a:lnTo>
                      <a:pt x="94" y="10"/>
                    </a:lnTo>
                    <a:lnTo>
                      <a:pt x="108" y="17"/>
                    </a:lnTo>
                    <a:lnTo>
                      <a:pt x="123" y="25"/>
                    </a:lnTo>
                    <a:lnTo>
                      <a:pt x="123" y="25"/>
                    </a:lnTo>
                    <a:lnTo>
                      <a:pt x="126" y="28"/>
                    </a:lnTo>
                    <a:lnTo>
                      <a:pt x="12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8"/>
              <p:cNvSpPr/>
              <p:nvPr userDrawn="1"/>
            </p:nvSpPr>
            <p:spPr bwMode="auto">
              <a:xfrm>
                <a:off x="7222707" y="3035300"/>
                <a:ext cx="127000" cy="234950"/>
              </a:xfrm>
              <a:custGeom>
                <a:avLst/>
                <a:gdLst>
                  <a:gd name="T0" fmla="*/ 155 w 159"/>
                  <a:gd name="T1" fmla="*/ 101 h 296"/>
                  <a:gd name="T2" fmla="*/ 155 w 159"/>
                  <a:gd name="T3" fmla="*/ 101 h 296"/>
                  <a:gd name="T4" fmla="*/ 156 w 159"/>
                  <a:gd name="T5" fmla="*/ 105 h 296"/>
                  <a:gd name="T6" fmla="*/ 156 w 159"/>
                  <a:gd name="T7" fmla="*/ 105 h 296"/>
                  <a:gd name="T8" fmla="*/ 156 w 159"/>
                  <a:gd name="T9" fmla="*/ 105 h 296"/>
                  <a:gd name="T10" fmla="*/ 158 w 159"/>
                  <a:gd name="T11" fmla="*/ 120 h 296"/>
                  <a:gd name="T12" fmla="*/ 159 w 159"/>
                  <a:gd name="T13" fmla="*/ 136 h 296"/>
                  <a:gd name="T14" fmla="*/ 158 w 159"/>
                  <a:gd name="T15" fmla="*/ 151 h 296"/>
                  <a:gd name="T16" fmla="*/ 157 w 159"/>
                  <a:gd name="T17" fmla="*/ 166 h 296"/>
                  <a:gd name="T18" fmla="*/ 153 w 159"/>
                  <a:gd name="T19" fmla="*/ 182 h 296"/>
                  <a:gd name="T20" fmla="*/ 149 w 159"/>
                  <a:gd name="T21" fmla="*/ 196 h 296"/>
                  <a:gd name="T22" fmla="*/ 141 w 159"/>
                  <a:gd name="T23" fmla="*/ 211 h 296"/>
                  <a:gd name="T24" fmla="*/ 133 w 159"/>
                  <a:gd name="T25" fmla="*/ 225 h 296"/>
                  <a:gd name="T26" fmla="*/ 133 w 159"/>
                  <a:gd name="T27" fmla="*/ 225 h 296"/>
                  <a:gd name="T28" fmla="*/ 124 w 159"/>
                  <a:gd name="T29" fmla="*/ 238 h 296"/>
                  <a:gd name="T30" fmla="*/ 114 w 159"/>
                  <a:gd name="T31" fmla="*/ 250 h 296"/>
                  <a:gd name="T32" fmla="*/ 103 w 159"/>
                  <a:gd name="T33" fmla="*/ 261 h 296"/>
                  <a:gd name="T34" fmla="*/ 91 w 159"/>
                  <a:gd name="T35" fmla="*/ 271 h 296"/>
                  <a:gd name="T36" fmla="*/ 78 w 159"/>
                  <a:gd name="T37" fmla="*/ 278 h 296"/>
                  <a:gd name="T38" fmla="*/ 64 w 159"/>
                  <a:gd name="T39" fmla="*/ 286 h 296"/>
                  <a:gd name="T40" fmla="*/ 50 w 159"/>
                  <a:gd name="T41" fmla="*/ 291 h 296"/>
                  <a:gd name="T42" fmla="*/ 34 w 159"/>
                  <a:gd name="T43" fmla="*/ 296 h 296"/>
                  <a:gd name="T44" fmla="*/ 0 w 159"/>
                  <a:gd name="T45" fmla="*/ 138 h 296"/>
                  <a:gd name="T46" fmla="*/ 88 w 159"/>
                  <a:gd name="T47" fmla="*/ 0 h 296"/>
                  <a:gd name="T48" fmla="*/ 88 w 159"/>
                  <a:gd name="T49" fmla="*/ 0 h 296"/>
                  <a:gd name="T50" fmla="*/ 101 w 159"/>
                  <a:gd name="T51" fmla="*/ 10 h 296"/>
                  <a:gd name="T52" fmla="*/ 112 w 159"/>
                  <a:gd name="T53" fmla="*/ 21 h 296"/>
                  <a:gd name="T54" fmla="*/ 122 w 159"/>
                  <a:gd name="T55" fmla="*/ 32 h 296"/>
                  <a:gd name="T56" fmla="*/ 131 w 159"/>
                  <a:gd name="T57" fmla="*/ 44 h 296"/>
                  <a:gd name="T58" fmla="*/ 139 w 159"/>
                  <a:gd name="T59" fmla="*/ 57 h 296"/>
                  <a:gd name="T60" fmla="*/ 146 w 159"/>
                  <a:gd name="T61" fmla="*/ 71 h 296"/>
                  <a:gd name="T62" fmla="*/ 151 w 159"/>
                  <a:gd name="T63" fmla="*/ 86 h 296"/>
                  <a:gd name="T64" fmla="*/ 155 w 159"/>
                  <a:gd name="T65" fmla="*/ 101 h 296"/>
                  <a:gd name="T66" fmla="*/ 155 w 159"/>
                  <a:gd name="T67" fmla="*/ 10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9" h="296">
                    <a:moveTo>
                      <a:pt x="155" y="101"/>
                    </a:moveTo>
                    <a:lnTo>
                      <a:pt x="155" y="101"/>
                    </a:lnTo>
                    <a:lnTo>
                      <a:pt x="156" y="105"/>
                    </a:lnTo>
                    <a:lnTo>
                      <a:pt x="156" y="105"/>
                    </a:lnTo>
                    <a:lnTo>
                      <a:pt x="156" y="105"/>
                    </a:lnTo>
                    <a:lnTo>
                      <a:pt x="158" y="120"/>
                    </a:lnTo>
                    <a:lnTo>
                      <a:pt x="159" y="136"/>
                    </a:lnTo>
                    <a:lnTo>
                      <a:pt x="158" y="151"/>
                    </a:lnTo>
                    <a:lnTo>
                      <a:pt x="157" y="166"/>
                    </a:lnTo>
                    <a:lnTo>
                      <a:pt x="153" y="182"/>
                    </a:lnTo>
                    <a:lnTo>
                      <a:pt x="149" y="196"/>
                    </a:lnTo>
                    <a:lnTo>
                      <a:pt x="141" y="211"/>
                    </a:lnTo>
                    <a:lnTo>
                      <a:pt x="133" y="225"/>
                    </a:lnTo>
                    <a:lnTo>
                      <a:pt x="133" y="225"/>
                    </a:lnTo>
                    <a:lnTo>
                      <a:pt x="124" y="238"/>
                    </a:lnTo>
                    <a:lnTo>
                      <a:pt x="114" y="250"/>
                    </a:lnTo>
                    <a:lnTo>
                      <a:pt x="103" y="261"/>
                    </a:lnTo>
                    <a:lnTo>
                      <a:pt x="91" y="271"/>
                    </a:lnTo>
                    <a:lnTo>
                      <a:pt x="78" y="278"/>
                    </a:lnTo>
                    <a:lnTo>
                      <a:pt x="64" y="286"/>
                    </a:lnTo>
                    <a:lnTo>
                      <a:pt x="50" y="291"/>
                    </a:lnTo>
                    <a:lnTo>
                      <a:pt x="34" y="296"/>
                    </a:lnTo>
                    <a:lnTo>
                      <a:pt x="0" y="13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1" y="10"/>
                    </a:lnTo>
                    <a:lnTo>
                      <a:pt x="112" y="21"/>
                    </a:lnTo>
                    <a:lnTo>
                      <a:pt x="122" y="32"/>
                    </a:lnTo>
                    <a:lnTo>
                      <a:pt x="131" y="44"/>
                    </a:lnTo>
                    <a:lnTo>
                      <a:pt x="139" y="57"/>
                    </a:lnTo>
                    <a:lnTo>
                      <a:pt x="146" y="71"/>
                    </a:lnTo>
                    <a:lnTo>
                      <a:pt x="151" y="86"/>
                    </a:lnTo>
                    <a:lnTo>
                      <a:pt x="155" y="101"/>
                    </a:lnTo>
                    <a:lnTo>
                      <a:pt x="155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9"/>
              <p:cNvSpPr/>
              <p:nvPr userDrawn="1"/>
            </p:nvSpPr>
            <p:spPr bwMode="auto">
              <a:xfrm>
                <a:off x="7081419" y="3017837"/>
                <a:ext cx="158750" cy="257175"/>
              </a:xfrm>
              <a:custGeom>
                <a:avLst/>
                <a:gdLst>
                  <a:gd name="T0" fmla="*/ 131 w 201"/>
                  <a:gd name="T1" fmla="*/ 0 h 323"/>
                  <a:gd name="T2" fmla="*/ 201 w 201"/>
                  <a:gd name="T3" fmla="*/ 319 h 323"/>
                  <a:gd name="T4" fmla="*/ 201 w 201"/>
                  <a:gd name="T5" fmla="*/ 319 h 323"/>
                  <a:gd name="T6" fmla="*/ 200 w 201"/>
                  <a:gd name="T7" fmla="*/ 320 h 323"/>
                  <a:gd name="T8" fmla="*/ 200 w 201"/>
                  <a:gd name="T9" fmla="*/ 320 h 323"/>
                  <a:gd name="T10" fmla="*/ 184 w 201"/>
                  <a:gd name="T11" fmla="*/ 322 h 323"/>
                  <a:gd name="T12" fmla="*/ 168 w 201"/>
                  <a:gd name="T13" fmla="*/ 323 h 323"/>
                  <a:gd name="T14" fmla="*/ 152 w 201"/>
                  <a:gd name="T15" fmla="*/ 323 h 323"/>
                  <a:gd name="T16" fmla="*/ 136 w 201"/>
                  <a:gd name="T17" fmla="*/ 321 h 323"/>
                  <a:gd name="T18" fmla="*/ 121 w 201"/>
                  <a:gd name="T19" fmla="*/ 318 h 323"/>
                  <a:gd name="T20" fmla="*/ 106 w 201"/>
                  <a:gd name="T21" fmla="*/ 312 h 323"/>
                  <a:gd name="T22" fmla="*/ 91 w 201"/>
                  <a:gd name="T23" fmla="*/ 306 h 323"/>
                  <a:gd name="T24" fmla="*/ 77 w 201"/>
                  <a:gd name="T25" fmla="*/ 297 h 323"/>
                  <a:gd name="T26" fmla="*/ 77 w 201"/>
                  <a:gd name="T27" fmla="*/ 297 h 323"/>
                  <a:gd name="T28" fmla="*/ 63 w 201"/>
                  <a:gd name="T29" fmla="*/ 288 h 323"/>
                  <a:gd name="T30" fmla="*/ 50 w 201"/>
                  <a:gd name="T31" fmla="*/ 278 h 323"/>
                  <a:gd name="T32" fmla="*/ 40 w 201"/>
                  <a:gd name="T33" fmla="*/ 266 h 323"/>
                  <a:gd name="T34" fmla="*/ 30 w 201"/>
                  <a:gd name="T35" fmla="*/ 254 h 323"/>
                  <a:gd name="T36" fmla="*/ 22 w 201"/>
                  <a:gd name="T37" fmla="*/ 241 h 323"/>
                  <a:gd name="T38" fmla="*/ 15 w 201"/>
                  <a:gd name="T39" fmla="*/ 227 h 323"/>
                  <a:gd name="T40" fmla="*/ 9 w 201"/>
                  <a:gd name="T41" fmla="*/ 211 h 323"/>
                  <a:gd name="T42" fmla="*/ 5 w 201"/>
                  <a:gd name="T43" fmla="*/ 195 h 323"/>
                  <a:gd name="T44" fmla="*/ 5 w 201"/>
                  <a:gd name="T45" fmla="*/ 195 h 323"/>
                  <a:gd name="T46" fmla="*/ 2 w 201"/>
                  <a:gd name="T47" fmla="*/ 179 h 323"/>
                  <a:gd name="T48" fmla="*/ 0 w 201"/>
                  <a:gd name="T49" fmla="*/ 162 h 323"/>
                  <a:gd name="T50" fmla="*/ 2 w 201"/>
                  <a:gd name="T51" fmla="*/ 146 h 323"/>
                  <a:gd name="T52" fmla="*/ 3 w 201"/>
                  <a:gd name="T53" fmla="*/ 131 h 323"/>
                  <a:gd name="T54" fmla="*/ 7 w 201"/>
                  <a:gd name="T55" fmla="*/ 116 h 323"/>
                  <a:gd name="T56" fmla="*/ 11 w 201"/>
                  <a:gd name="T57" fmla="*/ 101 h 323"/>
                  <a:gd name="T58" fmla="*/ 18 w 201"/>
                  <a:gd name="T59" fmla="*/ 86 h 323"/>
                  <a:gd name="T60" fmla="*/ 27 w 201"/>
                  <a:gd name="T61" fmla="*/ 71 h 323"/>
                  <a:gd name="T62" fmla="*/ 27 w 201"/>
                  <a:gd name="T63" fmla="*/ 71 h 323"/>
                  <a:gd name="T64" fmla="*/ 36 w 201"/>
                  <a:gd name="T65" fmla="*/ 58 h 323"/>
                  <a:gd name="T66" fmla="*/ 47 w 201"/>
                  <a:gd name="T67" fmla="*/ 45 h 323"/>
                  <a:gd name="T68" fmla="*/ 58 w 201"/>
                  <a:gd name="T69" fmla="*/ 34 h 323"/>
                  <a:gd name="T70" fmla="*/ 71 w 201"/>
                  <a:gd name="T71" fmla="*/ 25 h 323"/>
                  <a:gd name="T72" fmla="*/ 84 w 201"/>
                  <a:gd name="T73" fmla="*/ 17 h 323"/>
                  <a:gd name="T74" fmla="*/ 98 w 201"/>
                  <a:gd name="T75" fmla="*/ 9 h 323"/>
                  <a:gd name="T76" fmla="*/ 113 w 201"/>
                  <a:gd name="T77" fmla="*/ 4 h 323"/>
                  <a:gd name="T78" fmla="*/ 130 w 201"/>
                  <a:gd name="T79" fmla="*/ 0 h 323"/>
                  <a:gd name="T80" fmla="*/ 130 w 201"/>
                  <a:gd name="T81" fmla="*/ 0 h 323"/>
                  <a:gd name="T82" fmla="*/ 131 w 201"/>
                  <a:gd name="T83" fmla="*/ 0 h 323"/>
                  <a:gd name="T84" fmla="*/ 131 w 201"/>
                  <a:gd name="T8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" h="323">
                    <a:moveTo>
                      <a:pt x="131" y="0"/>
                    </a:moveTo>
                    <a:lnTo>
                      <a:pt x="201" y="319"/>
                    </a:lnTo>
                    <a:lnTo>
                      <a:pt x="201" y="319"/>
                    </a:lnTo>
                    <a:lnTo>
                      <a:pt x="200" y="320"/>
                    </a:lnTo>
                    <a:lnTo>
                      <a:pt x="200" y="320"/>
                    </a:lnTo>
                    <a:lnTo>
                      <a:pt x="184" y="322"/>
                    </a:lnTo>
                    <a:lnTo>
                      <a:pt x="168" y="323"/>
                    </a:lnTo>
                    <a:lnTo>
                      <a:pt x="152" y="323"/>
                    </a:lnTo>
                    <a:lnTo>
                      <a:pt x="136" y="321"/>
                    </a:lnTo>
                    <a:lnTo>
                      <a:pt x="121" y="318"/>
                    </a:lnTo>
                    <a:lnTo>
                      <a:pt x="106" y="312"/>
                    </a:lnTo>
                    <a:lnTo>
                      <a:pt x="91" y="306"/>
                    </a:lnTo>
                    <a:lnTo>
                      <a:pt x="77" y="297"/>
                    </a:lnTo>
                    <a:lnTo>
                      <a:pt x="77" y="297"/>
                    </a:lnTo>
                    <a:lnTo>
                      <a:pt x="63" y="288"/>
                    </a:lnTo>
                    <a:lnTo>
                      <a:pt x="50" y="278"/>
                    </a:lnTo>
                    <a:lnTo>
                      <a:pt x="40" y="266"/>
                    </a:lnTo>
                    <a:lnTo>
                      <a:pt x="30" y="254"/>
                    </a:lnTo>
                    <a:lnTo>
                      <a:pt x="22" y="241"/>
                    </a:lnTo>
                    <a:lnTo>
                      <a:pt x="15" y="227"/>
                    </a:lnTo>
                    <a:lnTo>
                      <a:pt x="9" y="211"/>
                    </a:lnTo>
                    <a:lnTo>
                      <a:pt x="5" y="195"/>
                    </a:lnTo>
                    <a:lnTo>
                      <a:pt x="5" y="195"/>
                    </a:lnTo>
                    <a:lnTo>
                      <a:pt x="2" y="179"/>
                    </a:lnTo>
                    <a:lnTo>
                      <a:pt x="0" y="162"/>
                    </a:lnTo>
                    <a:lnTo>
                      <a:pt x="2" y="146"/>
                    </a:lnTo>
                    <a:lnTo>
                      <a:pt x="3" y="131"/>
                    </a:lnTo>
                    <a:lnTo>
                      <a:pt x="7" y="116"/>
                    </a:lnTo>
                    <a:lnTo>
                      <a:pt x="11" y="101"/>
                    </a:lnTo>
                    <a:lnTo>
                      <a:pt x="18" y="86"/>
                    </a:lnTo>
                    <a:lnTo>
                      <a:pt x="27" y="71"/>
                    </a:lnTo>
                    <a:lnTo>
                      <a:pt x="27" y="71"/>
                    </a:lnTo>
                    <a:lnTo>
                      <a:pt x="36" y="58"/>
                    </a:lnTo>
                    <a:lnTo>
                      <a:pt x="47" y="45"/>
                    </a:lnTo>
                    <a:lnTo>
                      <a:pt x="58" y="34"/>
                    </a:lnTo>
                    <a:lnTo>
                      <a:pt x="71" y="25"/>
                    </a:lnTo>
                    <a:lnTo>
                      <a:pt x="84" y="17"/>
                    </a:lnTo>
                    <a:lnTo>
                      <a:pt x="98" y="9"/>
                    </a:lnTo>
                    <a:lnTo>
                      <a:pt x="113" y="4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1" y="0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848024" y="3053725"/>
              <a:ext cx="1110651" cy="1107736"/>
              <a:chOff x="8534401" y="1931988"/>
              <a:chExt cx="2419350" cy="2413000"/>
            </a:xfrm>
          </p:grpSpPr>
          <p:sp>
            <p:nvSpPr>
              <p:cNvPr id="44" name="Freeform 55"/>
              <p:cNvSpPr/>
              <p:nvPr/>
            </p:nvSpPr>
            <p:spPr bwMode="auto">
              <a:xfrm>
                <a:off x="8534401" y="2427288"/>
                <a:ext cx="704850" cy="1428750"/>
              </a:xfrm>
              <a:custGeom>
                <a:avLst/>
                <a:gdLst>
                  <a:gd name="T0" fmla="*/ 27 w 114"/>
                  <a:gd name="T1" fmla="*/ 96 h 231"/>
                  <a:gd name="T2" fmla="*/ 0 w 114"/>
                  <a:gd name="T3" fmla="*/ 117 h 231"/>
                  <a:gd name="T4" fmla="*/ 27 w 114"/>
                  <a:gd name="T5" fmla="*/ 137 h 231"/>
                  <a:gd name="T6" fmla="*/ 70 w 114"/>
                  <a:gd name="T7" fmla="*/ 231 h 231"/>
                  <a:gd name="T8" fmla="*/ 111 w 114"/>
                  <a:gd name="T9" fmla="*/ 190 h 231"/>
                  <a:gd name="T10" fmla="*/ 84 w 114"/>
                  <a:gd name="T11" fmla="*/ 117 h 231"/>
                  <a:gd name="T12" fmla="*/ 114 w 114"/>
                  <a:gd name="T13" fmla="*/ 41 h 231"/>
                  <a:gd name="T14" fmla="*/ 73 w 114"/>
                  <a:gd name="T15" fmla="*/ 0 h 231"/>
                  <a:gd name="T16" fmla="*/ 27 w 114"/>
                  <a:gd name="T17" fmla="*/ 9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231">
                    <a:moveTo>
                      <a:pt x="27" y="96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27" y="137"/>
                      <a:pt x="27" y="137"/>
                      <a:pt x="27" y="137"/>
                    </a:cubicBezTo>
                    <a:cubicBezTo>
                      <a:pt x="32" y="173"/>
                      <a:pt x="47" y="205"/>
                      <a:pt x="70" y="231"/>
                    </a:cubicBezTo>
                    <a:cubicBezTo>
                      <a:pt x="111" y="190"/>
                      <a:pt x="111" y="190"/>
                      <a:pt x="111" y="190"/>
                    </a:cubicBezTo>
                    <a:cubicBezTo>
                      <a:pt x="94" y="170"/>
                      <a:pt x="84" y="145"/>
                      <a:pt x="84" y="117"/>
                    </a:cubicBezTo>
                    <a:cubicBezTo>
                      <a:pt x="84" y="87"/>
                      <a:pt x="95" y="61"/>
                      <a:pt x="114" y="41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25"/>
                      <a:pt x="32" y="59"/>
                      <a:pt x="27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6"/>
              <p:cNvSpPr/>
              <p:nvPr/>
            </p:nvSpPr>
            <p:spPr bwMode="auto">
              <a:xfrm>
                <a:off x="9004301" y="3640138"/>
                <a:ext cx="1473200" cy="704850"/>
              </a:xfrm>
              <a:custGeom>
                <a:avLst/>
                <a:gdLst>
                  <a:gd name="T0" fmla="*/ 41 w 238"/>
                  <a:gd name="T1" fmla="*/ 0 h 114"/>
                  <a:gd name="T2" fmla="*/ 0 w 238"/>
                  <a:gd name="T3" fmla="*/ 41 h 114"/>
                  <a:gd name="T4" fmla="*/ 102 w 238"/>
                  <a:gd name="T5" fmla="*/ 91 h 114"/>
                  <a:gd name="T6" fmla="*/ 119 w 238"/>
                  <a:gd name="T7" fmla="*/ 114 h 114"/>
                  <a:gd name="T8" fmla="*/ 136 w 238"/>
                  <a:gd name="T9" fmla="*/ 91 h 114"/>
                  <a:gd name="T10" fmla="*/ 238 w 238"/>
                  <a:gd name="T11" fmla="*/ 45 h 114"/>
                  <a:gd name="T12" fmla="*/ 197 w 238"/>
                  <a:gd name="T13" fmla="*/ 4 h 114"/>
                  <a:gd name="T14" fmla="*/ 121 w 238"/>
                  <a:gd name="T15" fmla="*/ 34 h 114"/>
                  <a:gd name="T16" fmla="*/ 41 w 238"/>
                  <a:gd name="T1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114">
                    <a:moveTo>
                      <a:pt x="41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26" y="68"/>
                      <a:pt x="62" y="86"/>
                      <a:pt x="102" y="91"/>
                    </a:cubicBezTo>
                    <a:cubicBezTo>
                      <a:pt x="119" y="114"/>
                      <a:pt x="119" y="114"/>
                      <a:pt x="119" y="114"/>
                    </a:cubicBezTo>
                    <a:cubicBezTo>
                      <a:pt x="136" y="91"/>
                      <a:pt x="136" y="91"/>
                      <a:pt x="136" y="91"/>
                    </a:cubicBezTo>
                    <a:cubicBezTo>
                      <a:pt x="176" y="88"/>
                      <a:pt x="211" y="71"/>
                      <a:pt x="238" y="45"/>
                    </a:cubicBezTo>
                    <a:cubicBezTo>
                      <a:pt x="197" y="4"/>
                      <a:pt x="197" y="4"/>
                      <a:pt x="197" y="4"/>
                    </a:cubicBezTo>
                    <a:cubicBezTo>
                      <a:pt x="177" y="23"/>
                      <a:pt x="151" y="34"/>
                      <a:pt x="121" y="34"/>
                    </a:cubicBezTo>
                    <a:cubicBezTo>
                      <a:pt x="90" y="34"/>
                      <a:pt x="61" y="21"/>
                      <a:pt x="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7"/>
              <p:cNvSpPr/>
              <p:nvPr/>
            </p:nvSpPr>
            <p:spPr bwMode="auto">
              <a:xfrm>
                <a:off x="9023351" y="1931988"/>
                <a:ext cx="1435100" cy="706438"/>
              </a:xfrm>
              <a:custGeom>
                <a:avLst/>
                <a:gdLst>
                  <a:gd name="T0" fmla="*/ 116 w 232"/>
                  <a:gd name="T1" fmla="*/ 0 h 114"/>
                  <a:gd name="T2" fmla="*/ 95 w 232"/>
                  <a:gd name="T3" fmla="*/ 27 h 114"/>
                  <a:gd name="T4" fmla="*/ 0 w 232"/>
                  <a:gd name="T5" fmla="*/ 73 h 114"/>
                  <a:gd name="T6" fmla="*/ 41 w 232"/>
                  <a:gd name="T7" fmla="*/ 114 h 114"/>
                  <a:gd name="T8" fmla="*/ 118 w 232"/>
                  <a:gd name="T9" fmla="*/ 84 h 114"/>
                  <a:gd name="T10" fmla="*/ 191 w 232"/>
                  <a:gd name="T11" fmla="*/ 110 h 114"/>
                  <a:gd name="T12" fmla="*/ 232 w 232"/>
                  <a:gd name="T13" fmla="*/ 69 h 114"/>
                  <a:gd name="T14" fmla="*/ 136 w 232"/>
                  <a:gd name="T15" fmla="*/ 27 h 114"/>
                  <a:gd name="T16" fmla="*/ 116 w 232"/>
                  <a:gd name="T1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14">
                    <a:moveTo>
                      <a:pt x="116" y="0"/>
                    </a:moveTo>
                    <a:cubicBezTo>
                      <a:pt x="95" y="27"/>
                      <a:pt x="95" y="27"/>
                      <a:pt x="95" y="27"/>
                    </a:cubicBezTo>
                    <a:cubicBezTo>
                      <a:pt x="59" y="32"/>
                      <a:pt x="25" y="49"/>
                      <a:pt x="0" y="73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61" y="95"/>
                      <a:pt x="88" y="84"/>
                      <a:pt x="118" y="84"/>
                    </a:cubicBezTo>
                    <a:cubicBezTo>
                      <a:pt x="146" y="84"/>
                      <a:pt x="171" y="94"/>
                      <a:pt x="191" y="110"/>
                    </a:cubicBezTo>
                    <a:cubicBezTo>
                      <a:pt x="232" y="69"/>
                      <a:pt x="232" y="69"/>
                      <a:pt x="232" y="69"/>
                    </a:cubicBezTo>
                    <a:cubicBezTo>
                      <a:pt x="206" y="46"/>
                      <a:pt x="173" y="30"/>
                      <a:pt x="136" y="27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58"/>
              <p:cNvSpPr/>
              <p:nvPr/>
            </p:nvSpPr>
            <p:spPr bwMode="auto">
              <a:xfrm>
                <a:off x="10248901" y="2397126"/>
                <a:ext cx="704850" cy="1484313"/>
              </a:xfrm>
              <a:custGeom>
                <a:avLst/>
                <a:gdLst>
                  <a:gd name="T0" fmla="*/ 91 w 114"/>
                  <a:gd name="T1" fmla="*/ 104 h 240"/>
                  <a:gd name="T2" fmla="*/ 41 w 114"/>
                  <a:gd name="T3" fmla="*/ 0 h 240"/>
                  <a:gd name="T4" fmla="*/ 0 w 114"/>
                  <a:gd name="T5" fmla="*/ 41 h 240"/>
                  <a:gd name="T6" fmla="*/ 33 w 114"/>
                  <a:gd name="T7" fmla="*/ 122 h 240"/>
                  <a:gd name="T8" fmla="*/ 3 w 114"/>
                  <a:gd name="T9" fmla="*/ 199 h 240"/>
                  <a:gd name="T10" fmla="*/ 44 w 114"/>
                  <a:gd name="T11" fmla="*/ 240 h 240"/>
                  <a:gd name="T12" fmla="*/ 90 w 114"/>
                  <a:gd name="T13" fmla="*/ 139 h 240"/>
                  <a:gd name="T14" fmla="*/ 114 w 114"/>
                  <a:gd name="T15" fmla="*/ 122 h 240"/>
                  <a:gd name="T16" fmla="*/ 91 w 114"/>
                  <a:gd name="T17" fmla="*/ 10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240">
                    <a:moveTo>
                      <a:pt x="91" y="104"/>
                    </a:moveTo>
                    <a:cubicBezTo>
                      <a:pt x="86" y="64"/>
                      <a:pt x="68" y="27"/>
                      <a:pt x="41" y="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0" y="62"/>
                      <a:pt x="33" y="90"/>
                      <a:pt x="33" y="122"/>
                    </a:cubicBezTo>
                    <a:cubicBezTo>
                      <a:pt x="33" y="152"/>
                      <a:pt x="22" y="179"/>
                      <a:pt x="3" y="199"/>
                    </a:cubicBezTo>
                    <a:cubicBezTo>
                      <a:pt x="44" y="240"/>
                      <a:pt x="44" y="240"/>
                      <a:pt x="44" y="240"/>
                    </a:cubicBezTo>
                    <a:cubicBezTo>
                      <a:pt x="69" y="213"/>
                      <a:pt x="87" y="178"/>
                      <a:pt x="90" y="139"/>
                    </a:cubicBezTo>
                    <a:cubicBezTo>
                      <a:pt x="114" y="122"/>
                      <a:pt x="114" y="122"/>
                      <a:pt x="114" y="122"/>
                    </a:cubicBezTo>
                    <a:lnTo>
                      <a:pt x="91" y="1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1011404" y="474414"/>
            <a:ext cx="200325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A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A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0A9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1297110"/>
            <a:ext cx="1868249" cy="149550"/>
          </a:xfrm>
          <a:prstGeom prst="rect">
            <a:avLst/>
          </a:prstGeom>
          <a:solidFill>
            <a:schemeClr val="bg1">
              <a:lumMod val="7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 userDrawn="1"/>
        </p:nvSpPr>
        <p:spPr>
          <a:xfrm>
            <a:off x="1909194" y="1297110"/>
            <a:ext cx="1009935" cy="149550"/>
          </a:xfrm>
          <a:prstGeom prst="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1011404" y="474414"/>
            <a:ext cx="200325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A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过渡页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A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0A9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TRANSITION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0" y="1297110"/>
            <a:ext cx="1868249" cy="149550"/>
          </a:xfrm>
          <a:prstGeom prst="rect">
            <a:avLst/>
          </a:prstGeom>
          <a:solidFill>
            <a:schemeClr val="bg1">
              <a:lumMod val="75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1909194" y="1297110"/>
            <a:ext cx="1009935" cy="149550"/>
          </a:xfrm>
          <a:prstGeom prst="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018075" y="1610044"/>
            <a:ext cx="42883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谢谢收看</a:t>
            </a:r>
            <a:endParaRPr lang="en-US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请多指点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85756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1490500" y="5188659"/>
            <a:ext cx="3265288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标题 1"/>
          <p:cNvSpPr txBox="1"/>
          <p:nvPr userDrawn="1"/>
        </p:nvSpPr>
        <p:spPr>
          <a:xfrm>
            <a:off x="6816378" y="457160"/>
            <a:ext cx="4895452" cy="1214995"/>
          </a:xfrm>
          <a:prstGeom prst="rect">
            <a:avLst/>
          </a:prstGeom>
        </p:spPr>
        <p:txBody>
          <a:bodyPr vert="horz" lIns="91417" tIns="45708" rIns="91417" bIns="45708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rgbClr val="FC6F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我的黄金十年</a:t>
            </a:r>
            <a:endParaRPr lang="zh-CN" altLang="en-US" sz="7200" b="1" dirty="0">
              <a:solidFill>
                <a:srgbClr val="FC6F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337" y="272493"/>
            <a:ext cx="2033736" cy="461665"/>
            <a:chOff x="8525122" y="157879"/>
            <a:chExt cx="651124" cy="461664"/>
          </a:xfrm>
        </p:grpSpPr>
        <p:sp>
          <p:nvSpPr>
            <p:cNvPr id="6" name="矩形 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TextBox 16"/>
            <p:cNvSpPr txBox="1"/>
            <p:nvPr/>
          </p:nvSpPr>
          <p:spPr>
            <a:xfrm>
              <a:off x="8525122" y="157879"/>
              <a:ext cx="651124" cy="461664"/>
            </a:xfrm>
            <a:prstGeom prst="rect">
              <a:avLst/>
            </a:prstGeom>
            <a:solidFill>
              <a:srgbClr val="80A93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专业字体设计服务/WWW.ZTSGC.COM/" pitchFamily="2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 panose="020B0503020204020204" pitchFamily="34" charset="-122"/>
                </a:rPr>
                <a:t>片尾广告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7342427" y="1647202"/>
            <a:ext cx="4164052" cy="430863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defTabSz="1218565"/>
            <a:r>
              <a:rPr lang="zh-CN" altLang="en-US" sz="2200" dirty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一位平凡</a:t>
            </a:r>
            <a:r>
              <a:rPr lang="en-US" altLang="zh-CN" sz="2200" dirty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dirty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后的职场与情感历程</a:t>
            </a:r>
            <a:endParaRPr lang="zh-CN" altLang="en-US" sz="2200" dirty="0">
              <a:solidFill>
                <a:srgbClr val="80A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9"/>
          <p:cNvSpPr txBox="1"/>
          <p:nvPr userDrawn="1"/>
        </p:nvSpPr>
        <p:spPr>
          <a:xfrm>
            <a:off x="6816378" y="2492896"/>
            <a:ext cx="4895452" cy="2166723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indent="-457200" defTabSz="121856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 defTabSz="121856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“我的黄金十年”写的就是毕业后，第一个十年所发生的职场与情感的那些事儿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103318" y="5469419"/>
            <a:ext cx="4369405" cy="335132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200" dirty="0">
                <a:solidFill>
                  <a:srgbClr val="80A933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  <a:hlinkClick r:id="rId4"/>
              </a:rPr>
              <a:t>http://www.tianya.cn/publicforum/content/no20/1/317960.shtml</a:t>
            </a:r>
            <a:endParaRPr lang="en-US" altLang="zh-CN" sz="1200" dirty="0">
              <a:solidFill>
                <a:srgbClr val="80A933"/>
              </a:solidFill>
              <a:latin typeface="Arial" panose="020B0604020202020204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486441" y="5849451"/>
            <a:ext cx="3124698" cy="4598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7" tIns="45708" rIns="91417" bIns="45708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A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自传体小说，请您多多捧场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A9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80A9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798" y="5841269"/>
            <a:ext cx="396045" cy="3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00" y="1673152"/>
            <a:ext cx="3265288" cy="32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/>
          <p:cNvSpPr txBox="1"/>
          <p:nvPr userDrawn="1"/>
        </p:nvSpPr>
        <p:spPr>
          <a:xfrm>
            <a:off x="1490500" y="5219377"/>
            <a:ext cx="326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800" b="1" dirty="0" err="1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hr-ppt</a:t>
            </a:r>
            <a:endParaRPr lang="zh-CN" altLang="en-US" sz="2800" b="1" dirty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0" y="382724"/>
            <a:ext cx="12193200" cy="5668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 userDrawn="1"/>
        </p:nvSpPr>
        <p:spPr>
          <a:xfrm>
            <a:off x="668215" y="252908"/>
            <a:ext cx="2584938" cy="826477"/>
          </a:xfrm>
          <a:prstGeom prst="homePlate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flipH="1">
            <a:off x="528663" y="252907"/>
            <a:ext cx="139551" cy="129817"/>
          </a:xfrm>
          <a:prstGeom prst="rtTriangle">
            <a:avLst/>
          </a:prstGeom>
          <a:solidFill>
            <a:srgbClr val="A6C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flipH="1" flipV="1">
            <a:off x="528660" y="949568"/>
            <a:ext cx="139551" cy="129816"/>
          </a:xfrm>
          <a:prstGeom prst="rtTriangle">
            <a:avLst/>
          </a:prstGeom>
          <a:solidFill>
            <a:srgbClr val="A6C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356958" y="479721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5"/>
          <p:cNvSpPr txBox="1"/>
          <p:nvPr userDrawn="1"/>
        </p:nvSpPr>
        <p:spPr>
          <a:xfrm>
            <a:off x="11211743" y="490444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hyperlink" Target="https://trade.taobao.com/trade/itemlist/list_sold_items.htm?spm=a313o.7775905.a1zvx.d28.o4wD94&amp;mytmenu=ymbb" TargetMode="External"/><Relationship Id="rId1" Type="http://schemas.openxmlformats.org/officeDocument/2006/relationships/hyperlink" Target="https://mai.taobao.com/seller_admin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文本框 7"/>
          <p:cNvSpPr txBox="1"/>
          <p:nvPr/>
        </p:nvSpPr>
        <p:spPr>
          <a:xfrm>
            <a:off x="5114290" y="2058670"/>
            <a:ext cx="6451634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anziPen SC Regular" charset="0"/>
              </a:rPr>
              <a:t>亲橙</a:t>
            </a: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anziPen SC Regular" charset="0"/>
              </a:rPr>
              <a:t>CRM</a:t>
            </a:r>
            <a:endParaRPr lang="en-US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anziPen SC Regular" charset="0"/>
            </a:endParaRPr>
          </a:p>
          <a:p>
            <a:pPr lvl="0" algn="ctr"/>
            <a:r>
              <a:rPr lang="zh-CN" altLang="en-US" sz="58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anziPen SC Regular" charset="0"/>
              </a:rPr>
              <a:t>产品使用手册</a:t>
            </a:r>
            <a:endParaRPr lang="en-US" altLang="zh-CN" sz="5800" b="1" dirty="0" smtClean="0">
              <a:solidFill>
                <a:srgbClr val="80A9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anziPen SC Regular" charset="0"/>
            </a:endParaRPr>
          </a:p>
          <a:p>
            <a:pPr lvl="0" algn="ctr"/>
            <a:endParaRPr lang="en-US" altLang="zh-CN" sz="5800" b="1" dirty="0">
              <a:solidFill>
                <a:srgbClr val="80A9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anziPen SC Regular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94" y="4942703"/>
            <a:ext cx="1097150" cy="1388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32583" y="4659381"/>
            <a:ext cx="28173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FF91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anziPen SC Regular" charset="0"/>
              </a:rPr>
              <a:t>因为倾心 </a:t>
            </a:r>
            <a:r>
              <a:rPr lang="zh-CN" altLang="en-US" sz="2000" b="1" dirty="0" smtClean="0">
                <a:solidFill>
                  <a:srgbClr val="FF91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anziPen SC Regular" charset="0"/>
              </a:rPr>
              <a:t>     所以有成</a:t>
            </a:r>
            <a:endParaRPr lang="en-US" altLang="zh-CN" sz="2000" b="1" dirty="0" smtClean="0">
              <a:solidFill>
                <a:srgbClr val="FF91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anziPen SC Regular" charset="0"/>
            </a:endParaRPr>
          </a:p>
          <a:p>
            <a:pPr lvl="0" algn="ctr"/>
            <a:endParaRPr lang="en-US" altLang="zh-CN" sz="2000" b="1" dirty="0" smtClean="0">
              <a:solidFill>
                <a:srgbClr val="FF91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anziPen SC Regular" charset="0"/>
            </a:endParaRPr>
          </a:p>
          <a:p>
            <a:pPr lvl="0" algn="ctr"/>
            <a:r>
              <a:rPr lang="zh-CN" altLang="en-US" sz="2000" b="1" dirty="0" smtClean="0">
                <a:solidFill>
                  <a:srgbClr val="FF91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anziPen SC Regular" charset="0"/>
              </a:rPr>
              <a:t>杭州莫名科技有限公司</a:t>
            </a:r>
            <a:endParaRPr lang="en-US" altLang="zh-CN" sz="2000" b="1" dirty="0">
              <a:solidFill>
                <a:srgbClr val="FF91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anziPen SC Regular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55189" y="342383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会员管理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1398" y="1344836"/>
            <a:ext cx="408215" cy="408215"/>
          </a:xfrm>
          <a:prstGeom prst="ellipse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1398" y="3165324"/>
            <a:ext cx="408215" cy="408215"/>
          </a:xfrm>
          <a:prstGeom prst="ellipse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31398" y="5580964"/>
            <a:ext cx="408215" cy="408215"/>
          </a:xfrm>
          <a:prstGeom prst="ellipse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7198"/>
          <p:cNvSpPr txBox="1"/>
          <p:nvPr/>
        </p:nvSpPr>
        <p:spPr>
          <a:xfrm>
            <a:off x="1211064" y="1344789"/>
            <a:ext cx="8534298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同步会员资料：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点“立即同步” 按钮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，系统开始帮您同步开店至今的所有会员基本信息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7198"/>
          <p:cNvSpPr txBox="1"/>
          <p:nvPr/>
        </p:nvSpPr>
        <p:spPr>
          <a:xfrm>
            <a:off x="1211063" y="3165324"/>
            <a:ext cx="911142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导入订单：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系统只能帮您同步近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个月订单的手机号码，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如果您需要对会员群发短信，需要您点击“点击下载订单”，跳转淘宝后台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我是卖家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交易管理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已卖出的宝贝，去下载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个月之前的订单报表，然后点击“点此导入订单”，将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订单报表文件上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传到亲橙，这样就能获取到所有会员的手机号了。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7198"/>
          <p:cNvSpPr txBox="1"/>
          <p:nvPr/>
        </p:nvSpPr>
        <p:spPr>
          <a:xfrm>
            <a:off x="1211064" y="5576212"/>
            <a:ext cx="9216181" cy="609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其它操作：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您完成好以上两步操作后，系统会对每日新增的订单和会员进行自动同步，接下来您可以根据需求进行其它操作了，如会员筛选、会员分组、会员导出、会员营销、添加黑名单等。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同步会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45" y="1818005"/>
            <a:ext cx="9344660" cy="1203325"/>
          </a:xfrm>
          <a:prstGeom prst="rect">
            <a:avLst/>
          </a:prstGeom>
        </p:spPr>
      </p:pic>
      <p:pic>
        <p:nvPicPr>
          <p:cNvPr id="5" name="图片 4" descr="导入订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45" y="4155440"/>
            <a:ext cx="934466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升级关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075" y="1735455"/>
            <a:ext cx="7923530" cy="440944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会员关怀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005796" y="10429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对老客户自动化关怀，让客户记住您！</a:t>
            </a:r>
            <a:endParaRPr lang="zh-CN" altLang="en-US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0353" y="627986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如果疏于联系，客户会慢慢的忘记您！</a:t>
            </a:r>
            <a:endParaRPr lang="zh-CN" altLang="en-US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198"/>
          <p:cNvSpPr txBox="1"/>
          <p:nvPr/>
        </p:nvSpPr>
        <p:spPr>
          <a:xfrm>
            <a:off x="961390" y="1571625"/>
            <a:ext cx="299974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客户在本店的会员等级提升了，自动发短信关怀客户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7198"/>
          <p:cNvSpPr txBox="1"/>
          <p:nvPr/>
        </p:nvSpPr>
        <p:spPr>
          <a:xfrm>
            <a:off x="961390" y="2499360"/>
            <a:ext cx="300037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给客户推送产品的使用手册，让客户更好的体验产品服务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7198"/>
          <p:cNvSpPr txBox="1"/>
          <p:nvPr/>
        </p:nvSpPr>
        <p:spPr>
          <a:xfrm>
            <a:off x="961390" y="3385820"/>
            <a:ext cx="300037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当客户购买的商品，快要使用完了自动发短信提醒客户再次购买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7198"/>
          <p:cNvSpPr txBox="1"/>
          <p:nvPr/>
        </p:nvSpPr>
        <p:spPr>
          <a:xfrm>
            <a:off x="956945" y="4256405"/>
            <a:ext cx="30041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对登记了会员生日信息的客户，生日到了自动发短信关怀客户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7198"/>
          <p:cNvSpPr txBox="1"/>
          <p:nvPr/>
        </p:nvSpPr>
        <p:spPr>
          <a:xfrm>
            <a:off x="956945" y="5148580"/>
            <a:ext cx="30041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对长时间未来本店购物的老客户，自动发短信来激活客户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033" y="2565320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使用关怀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033" y="164707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升级关怀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033" y="345117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复购关怀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33" y="434202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生日关怀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033" y="522271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休眠关怀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6012815" y="2003425"/>
            <a:ext cx="372110" cy="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7198"/>
          <p:cNvSpPr txBox="1"/>
          <p:nvPr/>
        </p:nvSpPr>
        <p:spPr>
          <a:xfrm>
            <a:off x="6320790" y="1842135"/>
            <a:ext cx="386651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设置开关，开启后根据设置条件自动发送短信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630160" y="2802255"/>
            <a:ext cx="377825" cy="1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198"/>
          <p:cNvSpPr txBox="1"/>
          <p:nvPr/>
        </p:nvSpPr>
        <p:spPr>
          <a:xfrm>
            <a:off x="7952740" y="2638425"/>
            <a:ext cx="272034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设置过滤部分客户不发送短信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7178040" y="3881120"/>
            <a:ext cx="452120" cy="1562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7198"/>
          <p:cNvSpPr txBox="1"/>
          <p:nvPr/>
        </p:nvSpPr>
        <p:spPr>
          <a:xfrm>
            <a:off x="7654290" y="3922395"/>
            <a:ext cx="119951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编辑短信内容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7198"/>
          <p:cNvSpPr txBox="1"/>
          <p:nvPr/>
        </p:nvSpPr>
        <p:spPr>
          <a:xfrm>
            <a:off x="9392920" y="4643120"/>
            <a:ext cx="257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，收到的短信会自动替换为买家的昵称和姓名等，点击积分短链自动跳转到手淘查看积分详情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9015095" y="4969510"/>
            <a:ext cx="377825" cy="1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会员积分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9"/>
          <p:cNvSpPr/>
          <p:nvPr/>
        </p:nvSpPr>
        <p:spPr bwMode="auto">
          <a:xfrm>
            <a:off x="4698657" y="3162537"/>
            <a:ext cx="544513" cy="469900"/>
          </a:xfrm>
          <a:custGeom>
            <a:avLst/>
            <a:gdLst>
              <a:gd name="T0" fmla="*/ 343 w 343"/>
              <a:gd name="T1" fmla="*/ 0 h 296"/>
              <a:gd name="T2" fmla="*/ 317 w 343"/>
              <a:gd name="T3" fmla="*/ 296 h 296"/>
              <a:gd name="T4" fmla="*/ 0 w 343"/>
              <a:gd name="T5" fmla="*/ 0 h 296"/>
              <a:gd name="T6" fmla="*/ 343 w 343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296">
                <a:moveTo>
                  <a:pt x="343" y="0"/>
                </a:moveTo>
                <a:lnTo>
                  <a:pt x="317" y="296"/>
                </a:lnTo>
                <a:lnTo>
                  <a:pt x="0" y="0"/>
                </a:lnTo>
                <a:lnTo>
                  <a:pt x="343" y="0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0"/>
          <p:cNvSpPr/>
          <p:nvPr/>
        </p:nvSpPr>
        <p:spPr bwMode="auto">
          <a:xfrm>
            <a:off x="3789019" y="1627424"/>
            <a:ext cx="1765300" cy="1065213"/>
          </a:xfrm>
          <a:custGeom>
            <a:avLst/>
            <a:gdLst>
              <a:gd name="T0" fmla="*/ 65 w 130"/>
              <a:gd name="T1" fmla="*/ 0 h 77"/>
              <a:gd name="T2" fmla="*/ 0 w 130"/>
              <a:gd name="T3" fmla="*/ 65 h 77"/>
              <a:gd name="T4" fmla="*/ 88 w 130"/>
              <a:gd name="T5" fmla="*/ 65 h 77"/>
              <a:gd name="T6" fmla="*/ 100 w 130"/>
              <a:gd name="T7" fmla="*/ 77 h 77"/>
              <a:gd name="T8" fmla="*/ 112 w 130"/>
              <a:gd name="T9" fmla="*/ 65 h 77"/>
              <a:gd name="T10" fmla="*/ 130 w 130"/>
              <a:gd name="T11" fmla="*/ 65 h 77"/>
              <a:gd name="T12" fmla="*/ 65 w 130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7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</a:path>
            </a:pathLst>
          </a:custGeom>
          <a:solidFill>
            <a:srgbClr val="FEA7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1"/>
          <p:cNvSpPr/>
          <p:nvPr/>
        </p:nvSpPr>
        <p:spPr bwMode="auto">
          <a:xfrm>
            <a:off x="3789019" y="2513250"/>
            <a:ext cx="1765300" cy="898525"/>
          </a:xfrm>
          <a:custGeom>
            <a:avLst/>
            <a:gdLst>
              <a:gd name="T0" fmla="*/ 100 w 130"/>
              <a:gd name="T1" fmla="*/ 12 h 65"/>
              <a:gd name="T2" fmla="*/ 88 w 130"/>
              <a:gd name="T3" fmla="*/ 0 h 65"/>
              <a:gd name="T4" fmla="*/ 0 w 130"/>
              <a:gd name="T5" fmla="*/ 0 h 65"/>
              <a:gd name="T6" fmla="*/ 65 w 130"/>
              <a:gd name="T7" fmla="*/ 65 h 65"/>
              <a:gd name="T8" fmla="*/ 130 w 130"/>
              <a:gd name="T9" fmla="*/ 0 h 65"/>
              <a:gd name="T10" fmla="*/ 112 w 130"/>
              <a:gd name="T11" fmla="*/ 0 h 65"/>
              <a:gd name="T12" fmla="*/ 100 w 130"/>
              <a:gd name="T13" fmla="*/ 1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5">
                <a:moveTo>
                  <a:pt x="100" y="12"/>
                </a:moveTo>
                <a:cubicBezTo>
                  <a:pt x="88" y="0"/>
                  <a:pt x="88" y="0"/>
                  <a:pt x="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29" y="65"/>
                  <a:pt x="65" y="65"/>
                </a:cubicBezTo>
                <a:cubicBezTo>
                  <a:pt x="101" y="65"/>
                  <a:pt x="130" y="36"/>
                  <a:pt x="130" y="0"/>
                </a:cubicBezTo>
                <a:cubicBezTo>
                  <a:pt x="112" y="0"/>
                  <a:pt x="112" y="0"/>
                  <a:pt x="112" y="0"/>
                </a:cubicBezTo>
                <a:lnTo>
                  <a:pt x="100" y="12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2"/>
          <p:cNvSpPr/>
          <p:nvPr/>
        </p:nvSpPr>
        <p:spPr bwMode="auto">
          <a:xfrm>
            <a:off x="3869982" y="2387837"/>
            <a:ext cx="476250" cy="234950"/>
          </a:xfrm>
          <a:custGeom>
            <a:avLst/>
            <a:gdLst>
              <a:gd name="T0" fmla="*/ 0 w 300"/>
              <a:gd name="T1" fmla="*/ 148 h 148"/>
              <a:gd name="T2" fmla="*/ 146 w 300"/>
              <a:gd name="T3" fmla="*/ 0 h 148"/>
              <a:gd name="T4" fmla="*/ 300 w 300"/>
              <a:gd name="T5" fmla="*/ 148 h 148"/>
              <a:gd name="T6" fmla="*/ 0 w 300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148">
                <a:moveTo>
                  <a:pt x="0" y="148"/>
                </a:moveTo>
                <a:lnTo>
                  <a:pt x="146" y="0"/>
                </a:lnTo>
                <a:lnTo>
                  <a:pt x="300" y="148"/>
                </a:lnTo>
                <a:lnTo>
                  <a:pt x="0" y="148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3"/>
          <p:cNvSpPr/>
          <p:nvPr/>
        </p:nvSpPr>
        <p:spPr bwMode="auto">
          <a:xfrm>
            <a:off x="7279932" y="3162537"/>
            <a:ext cx="530225" cy="469900"/>
          </a:xfrm>
          <a:custGeom>
            <a:avLst/>
            <a:gdLst>
              <a:gd name="T0" fmla="*/ 334 w 334"/>
              <a:gd name="T1" fmla="*/ 0 h 296"/>
              <a:gd name="T2" fmla="*/ 317 w 334"/>
              <a:gd name="T3" fmla="*/ 296 h 296"/>
              <a:gd name="T4" fmla="*/ 0 w 334"/>
              <a:gd name="T5" fmla="*/ 0 h 296"/>
              <a:gd name="T6" fmla="*/ 334 w 334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4" h="296">
                <a:moveTo>
                  <a:pt x="334" y="0"/>
                </a:moveTo>
                <a:lnTo>
                  <a:pt x="317" y="296"/>
                </a:lnTo>
                <a:lnTo>
                  <a:pt x="0" y="0"/>
                </a:lnTo>
                <a:lnTo>
                  <a:pt x="334" y="0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"/>
          <p:cNvSpPr/>
          <p:nvPr/>
        </p:nvSpPr>
        <p:spPr bwMode="auto">
          <a:xfrm>
            <a:off x="6356007" y="1627424"/>
            <a:ext cx="1779588" cy="1065213"/>
          </a:xfrm>
          <a:custGeom>
            <a:avLst/>
            <a:gdLst>
              <a:gd name="T0" fmla="*/ 66 w 131"/>
              <a:gd name="T1" fmla="*/ 0 h 77"/>
              <a:gd name="T2" fmla="*/ 0 w 131"/>
              <a:gd name="T3" fmla="*/ 65 h 77"/>
              <a:gd name="T4" fmla="*/ 89 w 131"/>
              <a:gd name="T5" fmla="*/ 65 h 77"/>
              <a:gd name="T6" fmla="*/ 101 w 131"/>
              <a:gd name="T7" fmla="*/ 77 h 77"/>
              <a:gd name="T8" fmla="*/ 113 w 131"/>
              <a:gd name="T9" fmla="*/ 65 h 77"/>
              <a:gd name="T10" fmla="*/ 131 w 131"/>
              <a:gd name="T11" fmla="*/ 65 h 77"/>
              <a:gd name="T12" fmla="*/ 66 w 131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77">
                <a:moveTo>
                  <a:pt x="66" y="0"/>
                </a:moveTo>
                <a:cubicBezTo>
                  <a:pt x="30" y="0"/>
                  <a:pt x="0" y="29"/>
                  <a:pt x="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31" y="65"/>
                  <a:pt x="131" y="65"/>
                  <a:pt x="131" y="65"/>
                </a:cubicBezTo>
                <a:cubicBezTo>
                  <a:pt x="131" y="29"/>
                  <a:pt x="101" y="0"/>
                  <a:pt x="66" y="0"/>
                </a:cubicBezTo>
                <a:close/>
              </a:path>
            </a:pathLst>
          </a:custGeom>
          <a:solidFill>
            <a:srgbClr val="FEA7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5"/>
          <p:cNvSpPr/>
          <p:nvPr/>
        </p:nvSpPr>
        <p:spPr bwMode="auto">
          <a:xfrm>
            <a:off x="6356007" y="2513250"/>
            <a:ext cx="1779588" cy="898525"/>
          </a:xfrm>
          <a:custGeom>
            <a:avLst/>
            <a:gdLst>
              <a:gd name="T0" fmla="*/ 101 w 131"/>
              <a:gd name="T1" fmla="*/ 12 h 65"/>
              <a:gd name="T2" fmla="*/ 89 w 131"/>
              <a:gd name="T3" fmla="*/ 0 h 65"/>
              <a:gd name="T4" fmla="*/ 0 w 131"/>
              <a:gd name="T5" fmla="*/ 0 h 65"/>
              <a:gd name="T6" fmla="*/ 66 w 131"/>
              <a:gd name="T7" fmla="*/ 65 h 65"/>
              <a:gd name="T8" fmla="*/ 131 w 131"/>
              <a:gd name="T9" fmla="*/ 0 h 65"/>
              <a:gd name="T10" fmla="*/ 112 w 131"/>
              <a:gd name="T11" fmla="*/ 0 h 65"/>
              <a:gd name="T12" fmla="*/ 101 w 131"/>
              <a:gd name="T13" fmla="*/ 1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65">
                <a:moveTo>
                  <a:pt x="101" y="12"/>
                </a:moveTo>
                <a:cubicBezTo>
                  <a:pt x="89" y="0"/>
                  <a:pt x="89" y="0"/>
                  <a:pt x="8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30" y="65"/>
                  <a:pt x="66" y="65"/>
                </a:cubicBezTo>
                <a:cubicBezTo>
                  <a:pt x="101" y="65"/>
                  <a:pt x="131" y="36"/>
                  <a:pt x="131" y="0"/>
                </a:cubicBezTo>
                <a:cubicBezTo>
                  <a:pt x="112" y="0"/>
                  <a:pt x="112" y="0"/>
                  <a:pt x="112" y="0"/>
                </a:cubicBezTo>
                <a:lnTo>
                  <a:pt x="101" y="12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6"/>
          <p:cNvSpPr/>
          <p:nvPr/>
        </p:nvSpPr>
        <p:spPr bwMode="auto">
          <a:xfrm>
            <a:off x="6451257" y="2387837"/>
            <a:ext cx="476250" cy="234950"/>
          </a:xfrm>
          <a:custGeom>
            <a:avLst/>
            <a:gdLst>
              <a:gd name="T0" fmla="*/ 0 w 300"/>
              <a:gd name="T1" fmla="*/ 148 h 148"/>
              <a:gd name="T2" fmla="*/ 146 w 300"/>
              <a:gd name="T3" fmla="*/ 0 h 148"/>
              <a:gd name="T4" fmla="*/ 300 w 300"/>
              <a:gd name="T5" fmla="*/ 148 h 148"/>
              <a:gd name="T6" fmla="*/ 0 w 300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148">
                <a:moveTo>
                  <a:pt x="0" y="148"/>
                </a:moveTo>
                <a:lnTo>
                  <a:pt x="146" y="0"/>
                </a:lnTo>
                <a:lnTo>
                  <a:pt x="300" y="148"/>
                </a:lnTo>
                <a:lnTo>
                  <a:pt x="0" y="148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7"/>
          <p:cNvSpPr/>
          <p:nvPr/>
        </p:nvSpPr>
        <p:spPr bwMode="auto">
          <a:xfrm>
            <a:off x="9848507" y="3162537"/>
            <a:ext cx="542925" cy="469900"/>
          </a:xfrm>
          <a:custGeom>
            <a:avLst/>
            <a:gdLst>
              <a:gd name="T0" fmla="*/ 342 w 342"/>
              <a:gd name="T1" fmla="*/ 0 h 296"/>
              <a:gd name="T2" fmla="*/ 325 w 342"/>
              <a:gd name="T3" fmla="*/ 296 h 296"/>
              <a:gd name="T4" fmla="*/ 0 w 342"/>
              <a:gd name="T5" fmla="*/ 0 h 296"/>
              <a:gd name="T6" fmla="*/ 342 w 34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" h="296">
                <a:moveTo>
                  <a:pt x="342" y="0"/>
                </a:moveTo>
                <a:lnTo>
                  <a:pt x="325" y="296"/>
                </a:lnTo>
                <a:lnTo>
                  <a:pt x="0" y="0"/>
                </a:lnTo>
                <a:lnTo>
                  <a:pt x="342" y="0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8"/>
          <p:cNvSpPr/>
          <p:nvPr/>
        </p:nvSpPr>
        <p:spPr bwMode="auto">
          <a:xfrm>
            <a:off x="8937282" y="1627424"/>
            <a:ext cx="1766888" cy="1065213"/>
          </a:xfrm>
          <a:custGeom>
            <a:avLst/>
            <a:gdLst>
              <a:gd name="T0" fmla="*/ 65 w 130"/>
              <a:gd name="T1" fmla="*/ 0 h 77"/>
              <a:gd name="T2" fmla="*/ 0 w 130"/>
              <a:gd name="T3" fmla="*/ 65 h 77"/>
              <a:gd name="T4" fmla="*/ 88 w 130"/>
              <a:gd name="T5" fmla="*/ 65 h 77"/>
              <a:gd name="T6" fmla="*/ 100 w 130"/>
              <a:gd name="T7" fmla="*/ 77 h 77"/>
              <a:gd name="T8" fmla="*/ 112 w 130"/>
              <a:gd name="T9" fmla="*/ 65 h 77"/>
              <a:gd name="T10" fmla="*/ 130 w 130"/>
              <a:gd name="T11" fmla="*/ 65 h 77"/>
              <a:gd name="T12" fmla="*/ 65 w 130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7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</a:path>
            </a:pathLst>
          </a:custGeom>
          <a:solidFill>
            <a:srgbClr val="FEA7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9"/>
          <p:cNvSpPr/>
          <p:nvPr/>
        </p:nvSpPr>
        <p:spPr bwMode="auto">
          <a:xfrm>
            <a:off x="8937282" y="2513250"/>
            <a:ext cx="1766888" cy="898525"/>
          </a:xfrm>
          <a:custGeom>
            <a:avLst/>
            <a:gdLst>
              <a:gd name="T0" fmla="*/ 100 w 130"/>
              <a:gd name="T1" fmla="*/ 12 h 65"/>
              <a:gd name="T2" fmla="*/ 89 w 130"/>
              <a:gd name="T3" fmla="*/ 0 h 65"/>
              <a:gd name="T4" fmla="*/ 0 w 130"/>
              <a:gd name="T5" fmla="*/ 0 h 65"/>
              <a:gd name="T6" fmla="*/ 65 w 130"/>
              <a:gd name="T7" fmla="*/ 65 h 65"/>
              <a:gd name="T8" fmla="*/ 130 w 130"/>
              <a:gd name="T9" fmla="*/ 0 h 65"/>
              <a:gd name="T10" fmla="*/ 112 w 130"/>
              <a:gd name="T11" fmla="*/ 0 h 65"/>
              <a:gd name="T12" fmla="*/ 100 w 130"/>
              <a:gd name="T13" fmla="*/ 1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5">
                <a:moveTo>
                  <a:pt x="100" y="12"/>
                </a:moveTo>
                <a:cubicBezTo>
                  <a:pt x="89" y="0"/>
                  <a:pt x="89" y="0"/>
                  <a:pt x="8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29" y="65"/>
                  <a:pt x="65" y="65"/>
                </a:cubicBezTo>
                <a:cubicBezTo>
                  <a:pt x="101" y="65"/>
                  <a:pt x="130" y="36"/>
                  <a:pt x="130" y="0"/>
                </a:cubicBezTo>
                <a:cubicBezTo>
                  <a:pt x="112" y="0"/>
                  <a:pt x="112" y="0"/>
                  <a:pt x="112" y="0"/>
                </a:cubicBezTo>
                <a:lnTo>
                  <a:pt x="100" y="12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/>
        </p:nvSpPr>
        <p:spPr bwMode="auto">
          <a:xfrm>
            <a:off x="9019832" y="2387837"/>
            <a:ext cx="474663" cy="234950"/>
          </a:xfrm>
          <a:custGeom>
            <a:avLst/>
            <a:gdLst>
              <a:gd name="T0" fmla="*/ 0 w 299"/>
              <a:gd name="T1" fmla="*/ 148 h 148"/>
              <a:gd name="T2" fmla="*/ 154 w 299"/>
              <a:gd name="T3" fmla="*/ 0 h 148"/>
              <a:gd name="T4" fmla="*/ 299 w 299"/>
              <a:gd name="T5" fmla="*/ 148 h 148"/>
              <a:gd name="T6" fmla="*/ 0 w 299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9" h="148">
                <a:moveTo>
                  <a:pt x="0" y="148"/>
                </a:moveTo>
                <a:lnTo>
                  <a:pt x="154" y="0"/>
                </a:lnTo>
                <a:lnTo>
                  <a:pt x="299" y="148"/>
                </a:lnTo>
                <a:lnTo>
                  <a:pt x="0" y="148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30"/>
          <p:cNvSpPr>
            <a:spLocks noEditPoints="1"/>
          </p:cNvSpPr>
          <p:nvPr/>
        </p:nvSpPr>
        <p:spPr bwMode="auto">
          <a:xfrm>
            <a:off x="4376951" y="1867211"/>
            <a:ext cx="546042" cy="546042"/>
          </a:xfrm>
          <a:custGeom>
            <a:avLst/>
            <a:gdLst>
              <a:gd name="T0" fmla="*/ 92 w 102"/>
              <a:gd name="T1" fmla="*/ 42 h 102"/>
              <a:gd name="T2" fmla="*/ 102 w 102"/>
              <a:gd name="T3" fmla="*/ 38 h 102"/>
              <a:gd name="T4" fmla="*/ 97 w 102"/>
              <a:gd name="T5" fmla="*/ 24 h 102"/>
              <a:gd name="T6" fmla="*/ 87 w 102"/>
              <a:gd name="T7" fmla="*/ 28 h 102"/>
              <a:gd name="T8" fmla="*/ 74 w 102"/>
              <a:gd name="T9" fmla="*/ 16 h 102"/>
              <a:gd name="T10" fmla="*/ 78 w 102"/>
              <a:gd name="T11" fmla="*/ 5 h 102"/>
              <a:gd name="T12" fmla="*/ 65 w 102"/>
              <a:gd name="T13" fmla="*/ 0 h 102"/>
              <a:gd name="T14" fmla="*/ 60 w 102"/>
              <a:gd name="T15" fmla="*/ 10 h 102"/>
              <a:gd name="T16" fmla="*/ 42 w 102"/>
              <a:gd name="T17" fmla="*/ 9 h 102"/>
              <a:gd name="T18" fmla="*/ 38 w 102"/>
              <a:gd name="T19" fmla="*/ 0 h 102"/>
              <a:gd name="T20" fmla="*/ 24 w 102"/>
              <a:gd name="T21" fmla="*/ 5 h 102"/>
              <a:gd name="T22" fmla="*/ 28 w 102"/>
              <a:gd name="T23" fmla="*/ 15 h 102"/>
              <a:gd name="T24" fmla="*/ 15 w 102"/>
              <a:gd name="T25" fmla="*/ 28 h 102"/>
              <a:gd name="T26" fmla="*/ 5 w 102"/>
              <a:gd name="T27" fmla="*/ 24 h 102"/>
              <a:gd name="T28" fmla="*/ 0 w 102"/>
              <a:gd name="T29" fmla="*/ 37 h 102"/>
              <a:gd name="T30" fmla="*/ 10 w 102"/>
              <a:gd name="T31" fmla="*/ 42 h 102"/>
              <a:gd name="T32" fmla="*/ 9 w 102"/>
              <a:gd name="T33" fmla="*/ 60 h 102"/>
              <a:gd name="T34" fmla="*/ 0 w 102"/>
              <a:gd name="T35" fmla="*/ 64 h 102"/>
              <a:gd name="T36" fmla="*/ 5 w 102"/>
              <a:gd name="T37" fmla="*/ 78 h 102"/>
              <a:gd name="T38" fmla="*/ 15 w 102"/>
              <a:gd name="T39" fmla="*/ 74 h 102"/>
              <a:gd name="T40" fmla="*/ 28 w 102"/>
              <a:gd name="T41" fmla="*/ 86 h 102"/>
              <a:gd name="T42" fmla="*/ 24 w 102"/>
              <a:gd name="T43" fmla="*/ 97 h 102"/>
              <a:gd name="T44" fmla="*/ 37 w 102"/>
              <a:gd name="T45" fmla="*/ 102 h 102"/>
              <a:gd name="T46" fmla="*/ 42 w 102"/>
              <a:gd name="T47" fmla="*/ 92 h 102"/>
              <a:gd name="T48" fmla="*/ 60 w 102"/>
              <a:gd name="T49" fmla="*/ 92 h 102"/>
              <a:gd name="T50" fmla="*/ 64 w 102"/>
              <a:gd name="T51" fmla="*/ 102 h 102"/>
              <a:gd name="T52" fmla="*/ 78 w 102"/>
              <a:gd name="T53" fmla="*/ 97 h 102"/>
              <a:gd name="T54" fmla="*/ 74 w 102"/>
              <a:gd name="T55" fmla="*/ 87 h 102"/>
              <a:gd name="T56" fmla="*/ 86 w 102"/>
              <a:gd name="T57" fmla="*/ 74 h 102"/>
              <a:gd name="T58" fmla="*/ 97 w 102"/>
              <a:gd name="T59" fmla="*/ 78 h 102"/>
              <a:gd name="T60" fmla="*/ 102 w 102"/>
              <a:gd name="T61" fmla="*/ 65 h 102"/>
              <a:gd name="T62" fmla="*/ 92 w 102"/>
              <a:gd name="T63" fmla="*/ 60 h 102"/>
              <a:gd name="T64" fmla="*/ 92 w 102"/>
              <a:gd name="T65" fmla="*/ 42 h 102"/>
              <a:gd name="T66" fmla="*/ 51 w 102"/>
              <a:gd name="T67" fmla="*/ 71 h 102"/>
              <a:gd name="T68" fmla="*/ 31 w 102"/>
              <a:gd name="T69" fmla="*/ 51 h 102"/>
              <a:gd name="T70" fmla="*/ 46 w 102"/>
              <a:gd name="T71" fmla="*/ 32 h 102"/>
              <a:gd name="T72" fmla="*/ 46 w 102"/>
              <a:gd name="T73" fmla="*/ 28 h 102"/>
              <a:gd name="T74" fmla="*/ 56 w 102"/>
              <a:gd name="T75" fmla="*/ 28 h 102"/>
              <a:gd name="T76" fmla="*/ 56 w 102"/>
              <a:gd name="T77" fmla="*/ 32 h 102"/>
              <a:gd name="T78" fmla="*/ 71 w 102"/>
              <a:gd name="T79" fmla="*/ 51 h 102"/>
              <a:gd name="T80" fmla="*/ 51 w 102"/>
              <a:gd name="T81" fmla="*/ 7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" h="102">
                <a:moveTo>
                  <a:pt x="92" y="42"/>
                </a:moveTo>
                <a:cubicBezTo>
                  <a:pt x="102" y="38"/>
                  <a:pt x="102" y="38"/>
                  <a:pt x="102" y="38"/>
                </a:cubicBezTo>
                <a:cubicBezTo>
                  <a:pt x="97" y="24"/>
                  <a:pt x="97" y="24"/>
                  <a:pt x="97" y="24"/>
                </a:cubicBezTo>
                <a:cubicBezTo>
                  <a:pt x="87" y="28"/>
                  <a:pt x="87" y="28"/>
                  <a:pt x="87" y="28"/>
                </a:cubicBezTo>
                <a:cubicBezTo>
                  <a:pt x="83" y="23"/>
                  <a:pt x="79" y="19"/>
                  <a:pt x="74" y="16"/>
                </a:cubicBezTo>
                <a:cubicBezTo>
                  <a:pt x="78" y="5"/>
                  <a:pt x="78" y="5"/>
                  <a:pt x="78" y="5"/>
                </a:cubicBezTo>
                <a:cubicBezTo>
                  <a:pt x="65" y="0"/>
                  <a:pt x="65" y="0"/>
                  <a:pt x="65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4" y="8"/>
                  <a:pt x="48" y="8"/>
                  <a:pt x="42" y="9"/>
                </a:cubicBezTo>
                <a:cubicBezTo>
                  <a:pt x="38" y="0"/>
                  <a:pt x="38" y="0"/>
                  <a:pt x="38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3" y="19"/>
                  <a:pt x="19" y="23"/>
                  <a:pt x="15" y="28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37"/>
                  <a:pt x="0" y="37"/>
                  <a:pt x="0" y="37"/>
                </a:cubicBezTo>
                <a:cubicBezTo>
                  <a:pt x="10" y="42"/>
                  <a:pt x="10" y="42"/>
                  <a:pt x="10" y="42"/>
                </a:cubicBezTo>
                <a:cubicBezTo>
                  <a:pt x="8" y="48"/>
                  <a:pt x="8" y="54"/>
                  <a:pt x="9" y="60"/>
                </a:cubicBezTo>
                <a:cubicBezTo>
                  <a:pt x="0" y="64"/>
                  <a:pt x="0" y="64"/>
                  <a:pt x="0" y="64"/>
                </a:cubicBezTo>
                <a:cubicBezTo>
                  <a:pt x="5" y="78"/>
                  <a:pt x="5" y="78"/>
                  <a:pt x="5" y="78"/>
                </a:cubicBezTo>
                <a:cubicBezTo>
                  <a:pt x="15" y="74"/>
                  <a:pt x="15" y="74"/>
                  <a:pt x="15" y="74"/>
                </a:cubicBezTo>
                <a:cubicBezTo>
                  <a:pt x="19" y="79"/>
                  <a:pt x="23" y="83"/>
                  <a:pt x="28" y="86"/>
                </a:cubicBezTo>
                <a:cubicBezTo>
                  <a:pt x="24" y="97"/>
                  <a:pt x="24" y="97"/>
                  <a:pt x="24" y="97"/>
                </a:cubicBezTo>
                <a:cubicBezTo>
                  <a:pt x="37" y="102"/>
                  <a:pt x="37" y="102"/>
                  <a:pt x="37" y="102"/>
                </a:cubicBezTo>
                <a:cubicBezTo>
                  <a:pt x="42" y="92"/>
                  <a:pt x="42" y="92"/>
                  <a:pt x="42" y="92"/>
                </a:cubicBezTo>
                <a:cubicBezTo>
                  <a:pt x="48" y="94"/>
                  <a:pt x="54" y="94"/>
                  <a:pt x="60" y="92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78" y="97"/>
                  <a:pt x="78" y="97"/>
                  <a:pt x="78" y="97"/>
                </a:cubicBezTo>
                <a:cubicBezTo>
                  <a:pt x="74" y="87"/>
                  <a:pt x="74" y="87"/>
                  <a:pt x="74" y="87"/>
                </a:cubicBezTo>
                <a:cubicBezTo>
                  <a:pt x="79" y="83"/>
                  <a:pt x="83" y="79"/>
                  <a:pt x="86" y="74"/>
                </a:cubicBezTo>
                <a:cubicBezTo>
                  <a:pt x="97" y="78"/>
                  <a:pt x="97" y="78"/>
                  <a:pt x="97" y="78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92" y="60"/>
                  <a:pt x="92" y="60"/>
                  <a:pt x="92" y="60"/>
                </a:cubicBezTo>
                <a:cubicBezTo>
                  <a:pt x="94" y="54"/>
                  <a:pt x="94" y="48"/>
                  <a:pt x="92" y="42"/>
                </a:cubicBezTo>
                <a:close/>
                <a:moveTo>
                  <a:pt x="51" y="71"/>
                </a:moveTo>
                <a:cubicBezTo>
                  <a:pt x="40" y="71"/>
                  <a:pt x="31" y="62"/>
                  <a:pt x="31" y="51"/>
                </a:cubicBezTo>
                <a:cubicBezTo>
                  <a:pt x="31" y="42"/>
                  <a:pt x="38" y="34"/>
                  <a:pt x="46" y="32"/>
                </a:cubicBezTo>
                <a:cubicBezTo>
                  <a:pt x="46" y="28"/>
                  <a:pt x="46" y="28"/>
                  <a:pt x="4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4"/>
                  <a:pt x="71" y="42"/>
                  <a:pt x="71" y="51"/>
                </a:cubicBezTo>
                <a:cubicBezTo>
                  <a:pt x="71" y="62"/>
                  <a:pt x="62" y="71"/>
                  <a:pt x="51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0"/>
          <p:cNvSpPr>
            <a:spLocks noEditPoints="1"/>
          </p:cNvSpPr>
          <p:nvPr/>
        </p:nvSpPr>
        <p:spPr bwMode="auto">
          <a:xfrm>
            <a:off x="6911100" y="1877407"/>
            <a:ext cx="620811" cy="525650"/>
          </a:xfrm>
          <a:custGeom>
            <a:avLst/>
            <a:gdLst>
              <a:gd name="T0" fmla="*/ 89 w 116"/>
              <a:gd name="T1" fmla="*/ 35 h 98"/>
              <a:gd name="T2" fmla="*/ 45 w 116"/>
              <a:gd name="T3" fmla="*/ 0 h 98"/>
              <a:gd name="T4" fmla="*/ 0 w 116"/>
              <a:gd name="T5" fmla="*/ 35 h 98"/>
              <a:gd name="T6" fmla="*/ 14 w 116"/>
              <a:gd name="T7" fmla="*/ 61 h 98"/>
              <a:gd name="T8" fmla="*/ 15 w 116"/>
              <a:gd name="T9" fmla="*/ 84 h 98"/>
              <a:gd name="T10" fmla="*/ 33 w 116"/>
              <a:gd name="T11" fmla="*/ 70 h 98"/>
              <a:gd name="T12" fmla="*/ 45 w 116"/>
              <a:gd name="T13" fmla="*/ 71 h 98"/>
              <a:gd name="T14" fmla="*/ 89 w 116"/>
              <a:gd name="T15" fmla="*/ 35 h 98"/>
              <a:gd name="T16" fmla="*/ 45 w 116"/>
              <a:gd name="T17" fmla="*/ 64 h 98"/>
              <a:gd name="T18" fmla="*/ 32 w 116"/>
              <a:gd name="T19" fmla="*/ 62 h 98"/>
              <a:gd name="T20" fmla="*/ 20 w 116"/>
              <a:gd name="T21" fmla="*/ 73 h 98"/>
              <a:gd name="T22" fmla="*/ 20 w 116"/>
              <a:gd name="T23" fmla="*/ 57 h 98"/>
              <a:gd name="T24" fmla="*/ 7 w 116"/>
              <a:gd name="T25" fmla="*/ 35 h 98"/>
              <a:gd name="T26" fmla="*/ 45 w 116"/>
              <a:gd name="T27" fmla="*/ 7 h 98"/>
              <a:gd name="T28" fmla="*/ 82 w 116"/>
              <a:gd name="T29" fmla="*/ 35 h 98"/>
              <a:gd name="T30" fmla="*/ 45 w 116"/>
              <a:gd name="T31" fmla="*/ 64 h 98"/>
              <a:gd name="T32" fmla="*/ 93 w 116"/>
              <a:gd name="T33" fmla="*/ 23 h 98"/>
              <a:gd name="T34" fmla="*/ 96 w 116"/>
              <a:gd name="T35" fmla="*/ 37 h 98"/>
              <a:gd name="T36" fmla="*/ 82 w 116"/>
              <a:gd name="T37" fmla="*/ 66 h 98"/>
              <a:gd name="T38" fmla="*/ 48 w 116"/>
              <a:gd name="T39" fmla="*/ 77 h 98"/>
              <a:gd name="T40" fmla="*/ 47 w 116"/>
              <a:gd name="T41" fmla="*/ 77 h 98"/>
              <a:gd name="T42" fmla="*/ 75 w 116"/>
              <a:gd name="T43" fmla="*/ 86 h 98"/>
              <a:gd name="T44" fmla="*/ 86 w 116"/>
              <a:gd name="T45" fmla="*/ 85 h 98"/>
              <a:gd name="T46" fmla="*/ 103 w 116"/>
              <a:gd name="T47" fmla="*/ 98 h 98"/>
              <a:gd name="T48" fmla="*/ 104 w 116"/>
              <a:gd name="T49" fmla="*/ 77 h 98"/>
              <a:gd name="T50" fmla="*/ 116 w 116"/>
              <a:gd name="T51" fmla="*/ 53 h 98"/>
              <a:gd name="T52" fmla="*/ 93 w 116"/>
              <a:gd name="T53" fmla="*/ 2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6" h="98">
                <a:moveTo>
                  <a:pt x="89" y="35"/>
                </a:moveTo>
                <a:cubicBezTo>
                  <a:pt x="89" y="16"/>
                  <a:pt x="69" y="0"/>
                  <a:pt x="45" y="0"/>
                </a:cubicBezTo>
                <a:cubicBezTo>
                  <a:pt x="20" y="0"/>
                  <a:pt x="0" y="16"/>
                  <a:pt x="0" y="35"/>
                </a:cubicBezTo>
                <a:cubicBezTo>
                  <a:pt x="0" y="45"/>
                  <a:pt x="5" y="55"/>
                  <a:pt x="14" y="61"/>
                </a:cubicBezTo>
                <a:cubicBezTo>
                  <a:pt x="15" y="84"/>
                  <a:pt x="15" y="84"/>
                  <a:pt x="15" y="84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1"/>
                  <a:pt x="41" y="71"/>
                  <a:pt x="45" y="71"/>
                </a:cubicBezTo>
                <a:cubicBezTo>
                  <a:pt x="69" y="71"/>
                  <a:pt x="89" y="55"/>
                  <a:pt x="89" y="35"/>
                </a:cubicBezTo>
                <a:close/>
                <a:moveTo>
                  <a:pt x="45" y="64"/>
                </a:moveTo>
                <a:cubicBezTo>
                  <a:pt x="40" y="64"/>
                  <a:pt x="36" y="63"/>
                  <a:pt x="32" y="62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57"/>
                  <a:pt x="20" y="57"/>
                  <a:pt x="20" y="57"/>
                </a:cubicBezTo>
                <a:cubicBezTo>
                  <a:pt x="12" y="52"/>
                  <a:pt x="7" y="44"/>
                  <a:pt x="7" y="35"/>
                </a:cubicBezTo>
                <a:cubicBezTo>
                  <a:pt x="7" y="20"/>
                  <a:pt x="24" y="7"/>
                  <a:pt x="45" y="7"/>
                </a:cubicBezTo>
                <a:cubicBezTo>
                  <a:pt x="65" y="7"/>
                  <a:pt x="82" y="20"/>
                  <a:pt x="82" y="35"/>
                </a:cubicBezTo>
                <a:cubicBezTo>
                  <a:pt x="82" y="51"/>
                  <a:pt x="65" y="64"/>
                  <a:pt x="45" y="64"/>
                </a:cubicBezTo>
                <a:close/>
                <a:moveTo>
                  <a:pt x="93" y="23"/>
                </a:moveTo>
                <a:cubicBezTo>
                  <a:pt x="95" y="28"/>
                  <a:pt x="96" y="32"/>
                  <a:pt x="96" y="37"/>
                </a:cubicBezTo>
                <a:cubicBezTo>
                  <a:pt x="96" y="49"/>
                  <a:pt x="90" y="59"/>
                  <a:pt x="82" y="66"/>
                </a:cubicBezTo>
                <a:cubicBezTo>
                  <a:pt x="73" y="73"/>
                  <a:pt x="61" y="77"/>
                  <a:pt x="48" y="77"/>
                </a:cubicBezTo>
                <a:cubicBezTo>
                  <a:pt x="48" y="77"/>
                  <a:pt x="47" y="77"/>
                  <a:pt x="47" y="77"/>
                </a:cubicBezTo>
                <a:cubicBezTo>
                  <a:pt x="54" y="82"/>
                  <a:pt x="64" y="86"/>
                  <a:pt x="75" y="86"/>
                </a:cubicBezTo>
                <a:cubicBezTo>
                  <a:pt x="79" y="86"/>
                  <a:pt x="82" y="86"/>
                  <a:pt x="86" y="85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12" y="71"/>
                  <a:pt x="116" y="62"/>
                  <a:pt x="116" y="53"/>
                </a:cubicBezTo>
                <a:cubicBezTo>
                  <a:pt x="116" y="40"/>
                  <a:pt x="107" y="29"/>
                  <a:pt x="93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6"/>
          <p:cNvSpPr/>
          <p:nvPr/>
        </p:nvSpPr>
        <p:spPr bwMode="auto">
          <a:xfrm>
            <a:off x="9520019" y="1841795"/>
            <a:ext cx="601413" cy="596875"/>
          </a:xfrm>
          <a:custGeom>
            <a:avLst/>
            <a:gdLst>
              <a:gd name="T0" fmla="*/ 56 w 112"/>
              <a:gd name="T1" fmla="*/ 37 h 111"/>
              <a:gd name="T2" fmla="*/ 56 w 112"/>
              <a:gd name="T3" fmla="*/ 37 h 111"/>
              <a:gd name="T4" fmla="*/ 56 w 112"/>
              <a:gd name="T5" fmla="*/ 37 h 111"/>
              <a:gd name="T6" fmla="*/ 0 w 112"/>
              <a:gd name="T7" fmla="*/ 44 h 111"/>
              <a:gd name="T8" fmla="*/ 56 w 112"/>
              <a:gd name="T9" fmla="*/ 111 h 111"/>
              <a:gd name="T10" fmla="*/ 56 w 112"/>
              <a:gd name="T11" fmla="*/ 111 h 111"/>
              <a:gd name="T12" fmla="*/ 56 w 112"/>
              <a:gd name="T13" fmla="*/ 111 h 111"/>
              <a:gd name="T14" fmla="*/ 112 w 112"/>
              <a:gd name="T15" fmla="*/ 44 h 111"/>
              <a:gd name="T16" fmla="*/ 56 w 112"/>
              <a:gd name="T17" fmla="*/ 3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1">
                <a:moveTo>
                  <a:pt x="56" y="37"/>
                </a:move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48" y="0"/>
                  <a:pt x="0" y="11"/>
                  <a:pt x="0" y="44"/>
                </a:cubicBezTo>
                <a:cubicBezTo>
                  <a:pt x="0" y="78"/>
                  <a:pt x="56" y="111"/>
                  <a:pt x="5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1"/>
                  <a:pt x="112" y="78"/>
                  <a:pt x="112" y="44"/>
                </a:cubicBezTo>
                <a:cubicBezTo>
                  <a:pt x="112" y="11"/>
                  <a:pt x="64" y="0"/>
                  <a:pt x="56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文本框 88"/>
          <p:cNvSpPr txBox="1"/>
          <p:nvPr/>
        </p:nvSpPr>
        <p:spPr>
          <a:xfrm>
            <a:off x="3963783" y="26849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设置任务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89"/>
          <p:cNvSpPr txBox="1"/>
          <p:nvPr/>
        </p:nvSpPr>
        <p:spPr>
          <a:xfrm>
            <a:off x="6536888" y="268499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设置奖品</a:t>
            </a:r>
            <a:endParaRPr lang="zh-CN" altLang="en-US" dirty="0"/>
          </a:p>
        </p:txBody>
      </p:sp>
      <p:sp>
        <p:nvSpPr>
          <p:cNvPr id="59" name="文本框 90"/>
          <p:cNvSpPr txBox="1"/>
          <p:nvPr/>
        </p:nvSpPr>
        <p:spPr>
          <a:xfrm>
            <a:off x="9119983" y="26926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发布手淘</a:t>
            </a:r>
            <a:endParaRPr lang="zh-CN" altLang="en-US" dirty="0"/>
          </a:p>
        </p:txBody>
      </p:sp>
      <p:sp>
        <p:nvSpPr>
          <p:cNvPr id="60" name="Freeform 9"/>
          <p:cNvSpPr/>
          <p:nvPr/>
        </p:nvSpPr>
        <p:spPr bwMode="auto">
          <a:xfrm rot="10800000">
            <a:off x="4100168" y="4424170"/>
            <a:ext cx="544513" cy="469900"/>
          </a:xfrm>
          <a:custGeom>
            <a:avLst/>
            <a:gdLst>
              <a:gd name="T0" fmla="*/ 343 w 343"/>
              <a:gd name="T1" fmla="*/ 0 h 296"/>
              <a:gd name="T2" fmla="*/ 317 w 343"/>
              <a:gd name="T3" fmla="*/ 296 h 296"/>
              <a:gd name="T4" fmla="*/ 0 w 343"/>
              <a:gd name="T5" fmla="*/ 0 h 296"/>
              <a:gd name="T6" fmla="*/ 343 w 343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296">
                <a:moveTo>
                  <a:pt x="343" y="0"/>
                </a:moveTo>
                <a:lnTo>
                  <a:pt x="317" y="296"/>
                </a:lnTo>
                <a:lnTo>
                  <a:pt x="0" y="0"/>
                </a:lnTo>
                <a:lnTo>
                  <a:pt x="343" y="0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10"/>
          <p:cNvSpPr/>
          <p:nvPr/>
        </p:nvSpPr>
        <p:spPr bwMode="auto">
          <a:xfrm rot="10800000">
            <a:off x="3789019" y="5363970"/>
            <a:ext cx="1765300" cy="1065213"/>
          </a:xfrm>
          <a:custGeom>
            <a:avLst/>
            <a:gdLst>
              <a:gd name="T0" fmla="*/ 65 w 130"/>
              <a:gd name="T1" fmla="*/ 0 h 77"/>
              <a:gd name="T2" fmla="*/ 0 w 130"/>
              <a:gd name="T3" fmla="*/ 65 h 77"/>
              <a:gd name="T4" fmla="*/ 88 w 130"/>
              <a:gd name="T5" fmla="*/ 65 h 77"/>
              <a:gd name="T6" fmla="*/ 100 w 130"/>
              <a:gd name="T7" fmla="*/ 77 h 77"/>
              <a:gd name="T8" fmla="*/ 112 w 130"/>
              <a:gd name="T9" fmla="*/ 65 h 77"/>
              <a:gd name="T10" fmla="*/ 130 w 130"/>
              <a:gd name="T11" fmla="*/ 65 h 77"/>
              <a:gd name="T12" fmla="*/ 65 w 130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7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</a:path>
            </a:pathLst>
          </a:cu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11"/>
          <p:cNvSpPr/>
          <p:nvPr/>
        </p:nvSpPr>
        <p:spPr bwMode="auto">
          <a:xfrm rot="10800000">
            <a:off x="3789019" y="4644832"/>
            <a:ext cx="1765300" cy="898525"/>
          </a:xfrm>
          <a:custGeom>
            <a:avLst/>
            <a:gdLst>
              <a:gd name="T0" fmla="*/ 100 w 130"/>
              <a:gd name="T1" fmla="*/ 12 h 65"/>
              <a:gd name="T2" fmla="*/ 88 w 130"/>
              <a:gd name="T3" fmla="*/ 0 h 65"/>
              <a:gd name="T4" fmla="*/ 0 w 130"/>
              <a:gd name="T5" fmla="*/ 0 h 65"/>
              <a:gd name="T6" fmla="*/ 65 w 130"/>
              <a:gd name="T7" fmla="*/ 65 h 65"/>
              <a:gd name="T8" fmla="*/ 130 w 130"/>
              <a:gd name="T9" fmla="*/ 0 h 65"/>
              <a:gd name="T10" fmla="*/ 112 w 130"/>
              <a:gd name="T11" fmla="*/ 0 h 65"/>
              <a:gd name="T12" fmla="*/ 100 w 130"/>
              <a:gd name="T13" fmla="*/ 1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5">
                <a:moveTo>
                  <a:pt x="100" y="12"/>
                </a:moveTo>
                <a:cubicBezTo>
                  <a:pt x="88" y="0"/>
                  <a:pt x="88" y="0"/>
                  <a:pt x="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29" y="65"/>
                  <a:pt x="65" y="65"/>
                </a:cubicBezTo>
                <a:cubicBezTo>
                  <a:pt x="101" y="65"/>
                  <a:pt x="130" y="36"/>
                  <a:pt x="130" y="0"/>
                </a:cubicBezTo>
                <a:cubicBezTo>
                  <a:pt x="112" y="0"/>
                  <a:pt x="112" y="0"/>
                  <a:pt x="112" y="0"/>
                </a:cubicBezTo>
                <a:lnTo>
                  <a:pt x="100" y="12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2"/>
          <p:cNvSpPr/>
          <p:nvPr/>
        </p:nvSpPr>
        <p:spPr bwMode="auto">
          <a:xfrm rot="10800000">
            <a:off x="4997106" y="5433820"/>
            <a:ext cx="476250" cy="234950"/>
          </a:xfrm>
          <a:custGeom>
            <a:avLst/>
            <a:gdLst>
              <a:gd name="T0" fmla="*/ 0 w 300"/>
              <a:gd name="T1" fmla="*/ 148 h 148"/>
              <a:gd name="T2" fmla="*/ 146 w 300"/>
              <a:gd name="T3" fmla="*/ 0 h 148"/>
              <a:gd name="T4" fmla="*/ 300 w 300"/>
              <a:gd name="T5" fmla="*/ 148 h 148"/>
              <a:gd name="T6" fmla="*/ 0 w 300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148">
                <a:moveTo>
                  <a:pt x="0" y="148"/>
                </a:moveTo>
                <a:lnTo>
                  <a:pt x="146" y="0"/>
                </a:lnTo>
                <a:lnTo>
                  <a:pt x="300" y="148"/>
                </a:lnTo>
                <a:lnTo>
                  <a:pt x="0" y="148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13"/>
          <p:cNvSpPr/>
          <p:nvPr/>
        </p:nvSpPr>
        <p:spPr bwMode="auto">
          <a:xfrm rot="10800000">
            <a:off x="6716369" y="4424170"/>
            <a:ext cx="530225" cy="469900"/>
          </a:xfrm>
          <a:custGeom>
            <a:avLst/>
            <a:gdLst>
              <a:gd name="T0" fmla="*/ 334 w 334"/>
              <a:gd name="T1" fmla="*/ 0 h 296"/>
              <a:gd name="T2" fmla="*/ 317 w 334"/>
              <a:gd name="T3" fmla="*/ 296 h 296"/>
              <a:gd name="T4" fmla="*/ 0 w 334"/>
              <a:gd name="T5" fmla="*/ 0 h 296"/>
              <a:gd name="T6" fmla="*/ 334 w 334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4" h="296">
                <a:moveTo>
                  <a:pt x="334" y="0"/>
                </a:moveTo>
                <a:lnTo>
                  <a:pt x="317" y="296"/>
                </a:lnTo>
                <a:lnTo>
                  <a:pt x="0" y="0"/>
                </a:lnTo>
                <a:lnTo>
                  <a:pt x="334" y="0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"/>
          <p:cNvSpPr/>
          <p:nvPr/>
        </p:nvSpPr>
        <p:spPr bwMode="auto">
          <a:xfrm rot="10800000">
            <a:off x="6390931" y="5363970"/>
            <a:ext cx="1779588" cy="1065213"/>
          </a:xfrm>
          <a:custGeom>
            <a:avLst/>
            <a:gdLst>
              <a:gd name="T0" fmla="*/ 66 w 131"/>
              <a:gd name="T1" fmla="*/ 0 h 77"/>
              <a:gd name="T2" fmla="*/ 0 w 131"/>
              <a:gd name="T3" fmla="*/ 65 h 77"/>
              <a:gd name="T4" fmla="*/ 89 w 131"/>
              <a:gd name="T5" fmla="*/ 65 h 77"/>
              <a:gd name="T6" fmla="*/ 101 w 131"/>
              <a:gd name="T7" fmla="*/ 77 h 77"/>
              <a:gd name="T8" fmla="*/ 113 w 131"/>
              <a:gd name="T9" fmla="*/ 65 h 77"/>
              <a:gd name="T10" fmla="*/ 131 w 131"/>
              <a:gd name="T11" fmla="*/ 65 h 77"/>
              <a:gd name="T12" fmla="*/ 66 w 131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77">
                <a:moveTo>
                  <a:pt x="66" y="0"/>
                </a:moveTo>
                <a:cubicBezTo>
                  <a:pt x="30" y="0"/>
                  <a:pt x="0" y="29"/>
                  <a:pt x="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31" y="65"/>
                  <a:pt x="131" y="65"/>
                  <a:pt x="131" y="65"/>
                </a:cubicBezTo>
                <a:cubicBezTo>
                  <a:pt x="131" y="29"/>
                  <a:pt x="101" y="0"/>
                  <a:pt x="66" y="0"/>
                </a:cubicBezTo>
                <a:close/>
              </a:path>
            </a:pathLst>
          </a:cu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5"/>
          <p:cNvSpPr/>
          <p:nvPr/>
        </p:nvSpPr>
        <p:spPr bwMode="auto">
          <a:xfrm rot="10800000">
            <a:off x="6390931" y="4644832"/>
            <a:ext cx="1779588" cy="898525"/>
          </a:xfrm>
          <a:custGeom>
            <a:avLst/>
            <a:gdLst>
              <a:gd name="T0" fmla="*/ 101 w 131"/>
              <a:gd name="T1" fmla="*/ 12 h 65"/>
              <a:gd name="T2" fmla="*/ 89 w 131"/>
              <a:gd name="T3" fmla="*/ 0 h 65"/>
              <a:gd name="T4" fmla="*/ 0 w 131"/>
              <a:gd name="T5" fmla="*/ 0 h 65"/>
              <a:gd name="T6" fmla="*/ 66 w 131"/>
              <a:gd name="T7" fmla="*/ 65 h 65"/>
              <a:gd name="T8" fmla="*/ 131 w 131"/>
              <a:gd name="T9" fmla="*/ 0 h 65"/>
              <a:gd name="T10" fmla="*/ 112 w 131"/>
              <a:gd name="T11" fmla="*/ 0 h 65"/>
              <a:gd name="T12" fmla="*/ 101 w 131"/>
              <a:gd name="T13" fmla="*/ 1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65">
                <a:moveTo>
                  <a:pt x="101" y="12"/>
                </a:moveTo>
                <a:cubicBezTo>
                  <a:pt x="89" y="0"/>
                  <a:pt x="89" y="0"/>
                  <a:pt x="8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30" y="65"/>
                  <a:pt x="66" y="65"/>
                </a:cubicBezTo>
                <a:cubicBezTo>
                  <a:pt x="101" y="65"/>
                  <a:pt x="131" y="36"/>
                  <a:pt x="131" y="0"/>
                </a:cubicBezTo>
                <a:cubicBezTo>
                  <a:pt x="112" y="0"/>
                  <a:pt x="112" y="0"/>
                  <a:pt x="112" y="0"/>
                </a:cubicBezTo>
                <a:lnTo>
                  <a:pt x="101" y="12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6"/>
          <p:cNvSpPr/>
          <p:nvPr/>
        </p:nvSpPr>
        <p:spPr bwMode="auto">
          <a:xfrm rot="10800000">
            <a:off x="7599019" y="5433820"/>
            <a:ext cx="476250" cy="234950"/>
          </a:xfrm>
          <a:custGeom>
            <a:avLst/>
            <a:gdLst>
              <a:gd name="T0" fmla="*/ 0 w 300"/>
              <a:gd name="T1" fmla="*/ 148 h 148"/>
              <a:gd name="T2" fmla="*/ 146 w 300"/>
              <a:gd name="T3" fmla="*/ 0 h 148"/>
              <a:gd name="T4" fmla="*/ 300 w 300"/>
              <a:gd name="T5" fmla="*/ 148 h 148"/>
              <a:gd name="T6" fmla="*/ 0 w 300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148">
                <a:moveTo>
                  <a:pt x="0" y="148"/>
                </a:moveTo>
                <a:lnTo>
                  <a:pt x="146" y="0"/>
                </a:lnTo>
                <a:lnTo>
                  <a:pt x="300" y="148"/>
                </a:lnTo>
                <a:lnTo>
                  <a:pt x="0" y="148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7"/>
          <p:cNvSpPr/>
          <p:nvPr/>
        </p:nvSpPr>
        <p:spPr bwMode="auto">
          <a:xfrm rot="10800000">
            <a:off x="9432721" y="4424170"/>
            <a:ext cx="542925" cy="469900"/>
          </a:xfrm>
          <a:custGeom>
            <a:avLst/>
            <a:gdLst>
              <a:gd name="T0" fmla="*/ 342 w 342"/>
              <a:gd name="T1" fmla="*/ 0 h 296"/>
              <a:gd name="T2" fmla="*/ 325 w 342"/>
              <a:gd name="T3" fmla="*/ 296 h 296"/>
              <a:gd name="T4" fmla="*/ 0 w 342"/>
              <a:gd name="T5" fmla="*/ 0 h 296"/>
              <a:gd name="T6" fmla="*/ 342 w 34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" h="296">
                <a:moveTo>
                  <a:pt x="342" y="0"/>
                </a:moveTo>
                <a:lnTo>
                  <a:pt x="325" y="296"/>
                </a:lnTo>
                <a:lnTo>
                  <a:pt x="0" y="0"/>
                </a:lnTo>
                <a:lnTo>
                  <a:pt x="342" y="0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8"/>
          <p:cNvSpPr/>
          <p:nvPr/>
        </p:nvSpPr>
        <p:spPr bwMode="auto">
          <a:xfrm rot="10800000">
            <a:off x="9119983" y="5363970"/>
            <a:ext cx="1766888" cy="1065213"/>
          </a:xfrm>
          <a:custGeom>
            <a:avLst/>
            <a:gdLst>
              <a:gd name="T0" fmla="*/ 65 w 130"/>
              <a:gd name="T1" fmla="*/ 0 h 77"/>
              <a:gd name="T2" fmla="*/ 0 w 130"/>
              <a:gd name="T3" fmla="*/ 65 h 77"/>
              <a:gd name="T4" fmla="*/ 88 w 130"/>
              <a:gd name="T5" fmla="*/ 65 h 77"/>
              <a:gd name="T6" fmla="*/ 100 w 130"/>
              <a:gd name="T7" fmla="*/ 77 h 77"/>
              <a:gd name="T8" fmla="*/ 112 w 130"/>
              <a:gd name="T9" fmla="*/ 65 h 77"/>
              <a:gd name="T10" fmla="*/ 130 w 130"/>
              <a:gd name="T11" fmla="*/ 65 h 77"/>
              <a:gd name="T12" fmla="*/ 65 w 130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7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</a:path>
            </a:pathLst>
          </a:cu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9"/>
          <p:cNvSpPr/>
          <p:nvPr/>
        </p:nvSpPr>
        <p:spPr bwMode="auto">
          <a:xfrm rot="10800000">
            <a:off x="9119983" y="4644832"/>
            <a:ext cx="1766888" cy="898525"/>
          </a:xfrm>
          <a:custGeom>
            <a:avLst/>
            <a:gdLst>
              <a:gd name="T0" fmla="*/ 100 w 130"/>
              <a:gd name="T1" fmla="*/ 12 h 65"/>
              <a:gd name="T2" fmla="*/ 89 w 130"/>
              <a:gd name="T3" fmla="*/ 0 h 65"/>
              <a:gd name="T4" fmla="*/ 0 w 130"/>
              <a:gd name="T5" fmla="*/ 0 h 65"/>
              <a:gd name="T6" fmla="*/ 65 w 130"/>
              <a:gd name="T7" fmla="*/ 65 h 65"/>
              <a:gd name="T8" fmla="*/ 130 w 130"/>
              <a:gd name="T9" fmla="*/ 0 h 65"/>
              <a:gd name="T10" fmla="*/ 112 w 130"/>
              <a:gd name="T11" fmla="*/ 0 h 65"/>
              <a:gd name="T12" fmla="*/ 100 w 130"/>
              <a:gd name="T13" fmla="*/ 1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5">
                <a:moveTo>
                  <a:pt x="100" y="12"/>
                </a:moveTo>
                <a:cubicBezTo>
                  <a:pt x="89" y="0"/>
                  <a:pt x="89" y="0"/>
                  <a:pt x="8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29" y="65"/>
                  <a:pt x="65" y="65"/>
                </a:cubicBezTo>
                <a:cubicBezTo>
                  <a:pt x="101" y="65"/>
                  <a:pt x="130" y="36"/>
                  <a:pt x="130" y="0"/>
                </a:cubicBezTo>
                <a:cubicBezTo>
                  <a:pt x="112" y="0"/>
                  <a:pt x="112" y="0"/>
                  <a:pt x="112" y="0"/>
                </a:cubicBezTo>
                <a:lnTo>
                  <a:pt x="100" y="12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20"/>
          <p:cNvSpPr/>
          <p:nvPr/>
        </p:nvSpPr>
        <p:spPr bwMode="auto">
          <a:xfrm rot="10800000">
            <a:off x="10329658" y="5433820"/>
            <a:ext cx="474663" cy="234950"/>
          </a:xfrm>
          <a:custGeom>
            <a:avLst/>
            <a:gdLst>
              <a:gd name="T0" fmla="*/ 0 w 299"/>
              <a:gd name="T1" fmla="*/ 148 h 148"/>
              <a:gd name="T2" fmla="*/ 154 w 299"/>
              <a:gd name="T3" fmla="*/ 0 h 148"/>
              <a:gd name="T4" fmla="*/ 299 w 299"/>
              <a:gd name="T5" fmla="*/ 148 h 148"/>
              <a:gd name="T6" fmla="*/ 0 w 299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9" h="148">
                <a:moveTo>
                  <a:pt x="0" y="148"/>
                </a:moveTo>
                <a:lnTo>
                  <a:pt x="154" y="0"/>
                </a:lnTo>
                <a:lnTo>
                  <a:pt x="299" y="148"/>
                </a:lnTo>
                <a:lnTo>
                  <a:pt x="0" y="148"/>
                </a:lnTo>
                <a:close/>
              </a:path>
            </a:pathLst>
          </a:custGeom>
          <a:solidFill>
            <a:srgbClr val="444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0"/>
          <p:cNvSpPr>
            <a:spLocks noEditPoints="1"/>
          </p:cNvSpPr>
          <p:nvPr/>
        </p:nvSpPr>
        <p:spPr bwMode="auto">
          <a:xfrm rot="10800000">
            <a:off x="4420345" y="5643354"/>
            <a:ext cx="546042" cy="546042"/>
          </a:xfrm>
          <a:custGeom>
            <a:avLst/>
            <a:gdLst>
              <a:gd name="T0" fmla="*/ 92 w 102"/>
              <a:gd name="T1" fmla="*/ 42 h 102"/>
              <a:gd name="T2" fmla="*/ 102 w 102"/>
              <a:gd name="T3" fmla="*/ 38 h 102"/>
              <a:gd name="T4" fmla="*/ 97 w 102"/>
              <a:gd name="T5" fmla="*/ 24 h 102"/>
              <a:gd name="T6" fmla="*/ 87 w 102"/>
              <a:gd name="T7" fmla="*/ 28 h 102"/>
              <a:gd name="T8" fmla="*/ 74 w 102"/>
              <a:gd name="T9" fmla="*/ 16 h 102"/>
              <a:gd name="T10" fmla="*/ 78 w 102"/>
              <a:gd name="T11" fmla="*/ 5 h 102"/>
              <a:gd name="T12" fmla="*/ 65 w 102"/>
              <a:gd name="T13" fmla="*/ 0 h 102"/>
              <a:gd name="T14" fmla="*/ 60 w 102"/>
              <a:gd name="T15" fmla="*/ 10 h 102"/>
              <a:gd name="T16" fmla="*/ 42 w 102"/>
              <a:gd name="T17" fmla="*/ 9 h 102"/>
              <a:gd name="T18" fmla="*/ 38 w 102"/>
              <a:gd name="T19" fmla="*/ 0 h 102"/>
              <a:gd name="T20" fmla="*/ 24 w 102"/>
              <a:gd name="T21" fmla="*/ 5 h 102"/>
              <a:gd name="T22" fmla="*/ 28 w 102"/>
              <a:gd name="T23" fmla="*/ 15 h 102"/>
              <a:gd name="T24" fmla="*/ 15 w 102"/>
              <a:gd name="T25" fmla="*/ 28 h 102"/>
              <a:gd name="T26" fmla="*/ 5 w 102"/>
              <a:gd name="T27" fmla="*/ 24 h 102"/>
              <a:gd name="T28" fmla="*/ 0 w 102"/>
              <a:gd name="T29" fmla="*/ 37 h 102"/>
              <a:gd name="T30" fmla="*/ 10 w 102"/>
              <a:gd name="T31" fmla="*/ 42 h 102"/>
              <a:gd name="T32" fmla="*/ 9 w 102"/>
              <a:gd name="T33" fmla="*/ 60 h 102"/>
              <a:gd name="T34" fmla="*/ 0 w 102"/>
              <a:gd name="T35" fmla="*/ 64 h 102"/>
              <a:gd name="T36" fmla="*/ 5 w 102"/>
              <a:gd name="T37" fmla="*/ 78 h 102"/>
              <a:gd name="T38" fmla="*/ 15 w 102"/>
              <a:gd name="T39" fmla="*/ 74 h 102"/>
              <a:gd name="T40" fmla="*/ 28 w 102"/>
              <a:gd name="T41" fmla="*/ 86 h 102"/>
              <a:gd name="T42" fmla="*/ 24 w 102"/>
              <a:gd name="T43" fmla="*/ 97 h 102"/>
              <a:gd name="T44" fmla="*/ 37 w 102"/>
              <a:gd name="T45" fmla="*/ 102 h 102"/>
              <a:gd name="T46" fmla="*/ 42 w 102"/>
              <a:gd name="T47" fmla="*/ 92 h 102"/>
              <a:gd name="T48" fmla="*/ 60 w 102"/>
              <a:gd name="T49" fmla="*/ 92 h 102"/>
              <a:gd name="T50" fmla="*/ 64 w 102"/>
              <a:gd name="T51" fmla="*/ 102 h 102"/>
              <a:gd name="T52" fmla="*/ 78 w 102"/>
              <a:gd name="T53" fmla="*/ 97 h 102"/>
              <a:gd name="T54" fmla="*/ 74 w 102"/>
              <a:gd name="T55" fmla="*/ 87 h 102"/>
              <a:gd name="T56" fmla="*/ 86 w 102"/>
              <a:gd name="T57" fmla="*/ 74 h 102"/>
              <a:gd name="T58" fmla="*/ 97 w 102"/>
              <a:gd name="T59" fmla="*/ 78 h 102"/>
              <a:gd name="T60" fmla="*/ 102 w 102"/>
              <a:gd name="T61" fmla="*/ 65 h 102"/>
              <a:gd name="T62" fmla="*/ 92 w 102"/>
              <a:gd name="T63" fmla="*/ 60 h 102"/>
              <a:gd name="T64" fmla="*/ 92 w 102"/>
              <a:gd name="T65" fmla="*/ 42 h 102"/>
              <a:gd name="T66" fmla="*/ 51 w 102"/>
              <a:gd name="T67" fmla="*/ 71 h 102"/>
              <a:gd name="T68" fmla="*/ 31 w 102"/>
              <a:gd name="T69" fmla="*/ 51 h 102"/>
              <a:gd name="T70" fmla="*/ 46 w 102"/>
              <a:gd name="T71" fmla="*/ 32 h 102"/>
              <a:gd name="T72" fmla="*/ 46 w 102"/>
              <a:gd name="T73" fmla="*/ 28 h 102"/>
              <a:gd name="T74" fmla="*/ 56 w 102"/>
              <a:gd name="T75" fmla="*/ 28 h 102"/>
              <a:gd name="T76" fmla="*/ 56 w 102"/>
              <a:gd name="T77" fmla="*/ 32 h 102"/>
              <a:gd name="T78" fmla="*/ 71 w 102"/>
              <a:gd name="T79" fmla="*/ 51 h 102"/>
              <a:gd name="T80" fmla="*/ 51 w 102"/>
              <a:gd name="T81" fmla="*/ 7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" h="102">
                <a:moveTo>
                  <a:pt x="92" y="42"/>
                </a:moveTo>
                <a:cubicBezTo>
                  <a:pt x="102" y="38"/>
                  <a:pt x="102" y="38"/>
                  <a:pt x="102" y="38"/>
                </a:cubicBezTo>
                <a:cubicBezTo>
                  <a:pt x="97" y="24"/>
                  <a:pt x="97" y="24"/>
                  <a:pt x="97" y="24"/>
                </a:cubicBezTo>
                <a:cubicBezTo>
                  <a:pt x="87" y="28"/>
                  <a:pt x="87" y="28"/>
                  <a:pt x="87" y="28"/>
                </a:cubicBezTo>
                <a:cubicBezTo>
                  <a:pt x="83" y="23"/>
                  <a:pt x="79" y="19"/>
                  <a:pt x="74" y="16"/>
                </a:cubicBezTo>
                <a:cubicBezTo>
                  <a:pt x="78" y="5"/>
                  <a:pt x="78" y="5"/>
                  <a:pt x="78" y="5"/>
                </a:cubicBezTo>
                <a:cubicBezTo>
                  <a:pt x="65" y="0"/>
                  <a:pt x="65" y="0"/>
                  <a:pt x="65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4" y="8"/>
                  <a:pt x="48" y="8"/>
                  <a:pt x="42" y="9"/>
                </a:cubicBezTo>
                <a:cubicBezTo>
                  <a:pt x="38" y="0"/>
                  <a:pt x="38" y="0"/>
                  <a:pt x="38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3" y="19"/>
                  <a:pt x="19" y="23"/>
                  <a:pt x="15" y="28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37"/>
                  <a:pt x="0" y="37"/>
                  <a:pt x="0" y="37"/>
                </a:cubicBezTo>
                <a:cubicBezTo>
                  <a:pt x="10" y="42"/>
                  <a:pt x="10" y="42"/>
                  <a:pt x="10" y="42"/>
                </a:cubicBezTo>
                <a:cubicBezTo>
                  <a:pt x="8" y="48"/>
                  <a:pt x="8" y="54"/>
                  <a:pt x="9" y="60"/>
                </a:cubicBezTo>
                <a:cubicBezTo>
                  <a:pt x="0" y="64"/>
                  <a:pt x="0" y="64"/>
                  <a:pt x="0" y="64"/>
                </a:cubicBezTo>
                <a:cubicBezTo>
                  <a:pt x="5" y="78"/>
                  <a:pt x="5" y="78"/>
                  <a:pt x="5" y="78"/>
                </a:cubicBezTo>
                <a:cubicBezTo>
                  <a:pt x="15" y="74"/>
                  <a:pt x="15" y="74"/>
                  <a:pt x="15" y="74"/>
                </a:cubicBezTo>
                <a:cubicBezTo>
                  <a:pt x="19" y="79"/>
                  <a:pt x="23" y="83"/>
                  <a:pt x="28" y="86"/>
                </a:cubicBezTo>
                <a:cubicBezTo>
                  <a:pt x="24" y="97"/>
                  <a:pt x="24" y="97"/>
                  <a:pt x="24" y="97"/>
                </a:cubicBezTo>
                <a:cubicBezTo>
                  <a:pt x="37" y="102"/>
                  <a:pt x="37" y="102"/>
                  <a:pt x="37" y="102"/>
                </a:cubicBezTo>
                <a:cubicBezTo>
                  <a:pt x="42" y="92"/>
                  <a:pt x="42" y="92"/>
                  <a:pt x="42" y="92"/>
                </a:cubicBezTo>
                <a:cubicBezTo>
                  <a:pt x="48" y="94"/>
                  <a:pt x="54" y="94"/>
                  <a:pt x="60" y="92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78" y="97"/>
                  <a:pt x="78" y="97"/>
                  <a:pt x="78" y="97"/>
                </a:cubicBezTo>
                <a:cubicBezTo>
                  <a:pt x="74" y="87"/>
                  <a:pt x="74" y="87"/>
                  <a:pt x="74" y="87"/>
                </a:cubicBezTo>
                <a:cubicBezTo>
                  <a:pt x="79" y="83"/>
                  <a:pt x="83" y="79"/>
                  <a:pt x="86" y="74"/>
                </a:cubicBezTo>
                <a:cubicBezTo>
                  <a:pt x="97" y="78"/>
                  <a:pt x="97" y="78"/>
                  <a:pt x="97" y="78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92" y="60"/>
                  <a:pt x="92" y="60"/>
                  <a:pt x="92" y="60"/>
                </a:cubicBezTo>
                <a:cubicBezTo>
                  <a:pt x="94" y="54"/>
                  <a:pt x="94" y="48"/>
                  <a:pt x="92" y="42"/>
                </a:cubicBezTo>
                <a:close/>
                <a:moveTo>
                  <a:pt x="51" y="71"/>
                </a:moveTo>
                <a:cubicBezTo>
                  <a:pt x="40" y="71"/>
                  <a:pt x="31" y="62"/>
                  <a:pt x="31" y="51"/>
                </a:cubicBezTo>
                <a:cubicBezTo>
                  <a:pt x="31" y="42"/>
                  <a:pt x="38" y="34"/>
                  <a:pt x="46" y="32"/>
                </a:cubicBezTo>
                <a:cubicBezTo>
                  <a:pt x="46" y="28"/>
                  <a:pt x="46" y="28"/>
                  <a:pt x="4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4"/>
                  <a:pt x="71" y="42"/>
                  <a:pt x="71" y="51"/>
                </a:cubicBezTo>
                <a:cubicBezTo>
                  <a:pt x="71" y="62"/>
                  <a:pt x="62" y="71"/>
                  <a:pt x="51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140"/>
          <p:cNvSpPr>
            <a:spLocks noEditPoints="1"/>
          </p:cNvSpPr>
          <p:nvPr/>
        </p:nvSpPr>
        <p:spPr bwMode="auto">
          <a:xfrm rot="10800000">
            <a:off x="6994615" y="5653550"/>
            <a:ext cx="620811" cy="525650"/>
          </a:xfrm>
          <a:custGeom>
            <a:avLst/>
            <a:gdLst>
              <a:gd name="T0" fmla="*/ 89 w 116"/>
              <a:gd name="T1" fmla="*/ 35 h 98"/>
              <a:gd name="T2" fmla="*/ 45 w 116"/>
              <a:gd name="T3" fmla="*/ 0 h 98"/>
              <a:gd name="T4" fmla="*/ 0 w 116"/>
              <a:gd name="T5" fmla="*/ 35 h 98"/>
              <a:gd name="T6" fmla="*/ 14 w 116"/>
              <a:gd name="T7" fmla="*/ 61 h 98"/>
              <a:gd name="T8" fmla="*/ 15 w 116"/>
              <a:gd name="T9" fmla="*/ 84 h 98"/>
              <a:gd name="T10" fmla="*/ 33 w 116"/>
              <a:gd name="T11" fmla="*/ 70 h 98"/>
              <a:gd name="T12" fmla="*/ 45 w 116"/>
              <a:gd name="T13" fmla="*/ 71 h 98"/>
              <a:gd name="T14" fmla="*/ 89 w 116"/>
              <a:gd name="T15" fmla="*/ 35 h 98"/>
              <a:gd name="T16" fmla="*/ 45 w 116"/>
              <a:gd name="T17" fmla="*/ 64 h 98"/>
              <a:gd name="T18" fmla="*/ 32 w 116"/>
              <a:gd name="T19" fmla="*/ 62 h 98"/>
              <a:gd name="T20" fmla="*/ 20 w 116"/>
              <a:gd name="T21" fmla="*/ 73 h 98"/>
              <a:gd name="T22" fmla="*/ 20 w 116"/>
              <a:gd name="T23" fmla="*/ 57 h 98"/>
              <a:gd name="T24" fmla="*/ 7 w 116"/>
              <a:gd name="T25" fmla="*/ 35 h 98"/>
              <a:gd name="T26" fmla="*/ 45 w 116"/>
              <a:gd name="T27" fmla="*/ 7 h 98"/>
              <a:gd name="T28" fmla="*/ 82 w 116"/>
              <a:gd name="T29" fmla="*/ 35 h 98"/>
              <a:gd name="T30" fmla="*/ 45 w 116"/>
              <a:gd name="T31" fmla="*/ 64 h 98"/>
              <a:gd name="T32" fmla="*/ 93 w 116"/>
              <a:gd name="T33" fmla="*/ 23 h 98"/>
              <a:gd name="T34" fmla="*/ 96 w 116"/>
              <a:gd name="T35" fmla="*/ 37 h 98"/>
              <a:gd name="T36" fmla="*/ 82 w 116"/>
              <a:gd name="T37" fmla="*/ 66 h 98"/>
              <a:gd name="T38" fmla="*/ 48 w 116"/>
              <a:gd name="T39" fmla="*/ 77 h 98"/>
              <a:gd name="T40" fmla="*/ 47 w 116"/>
              <a:gd name="T41" fmla="*/ 77 h 98"/>
              <a:gd name="T42" fmla="*/ 75 w 116"/>
              <a:gd name="T43" fmla="*/ 86 h 98"/>
              <a:gd name="T44" fmla="*/ 86 w 116"/>
              <a:gd name="T45" fmla="*/ 85 h 98"/>
              <a:gd name="T46" fmla="*/ 103 w 116"/>
              <a:gd name="T47" fmla="*/ 98 h 98"/>
              <a:gd name="T48" fmla="*/ 104 w 116"/>
              <a:gd name="T49" fmla="*/ 77 h 98"/>
              <a:gd name="T50" fmla="*/ 116 w 116"/>
              <a:gd name="T51" fmla="*/ 53 h 98"/>
              <a:gd name="T52" fmla="*/ 93 w 116"/>
              <a:gd name="T53" fmla="*/ 2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6" h="98">
                <a:moveTo>
                  <a:pt x="89" y="35"/>
                </a:moveTo>
                <a:cubicBezTo>
                  <a:pt x="89" y="16"/>
                  <a:pt x="69" y="0"/>
                  <a:pt x="45" y="0"/>
                </a:cubicBezTo>
                <a:cubicBezTo>
                  <a:pt x="20" y="0"/>
                  <a:pt x="0" y="16"/>
                  <a:pt x="0" y="35"/>
                </a:cubicBezTo>
                <a:cubicBezTo>
                  <a:pt x="0" y="45"/>
                  <a:pt x="5" y="55"/>
                  <a:pt x="14" y="61"/>
                </a:cubicBezTo>
                <a:cubicBezTo>
                  <a:pt x="15" y="84"/>
                  <a:pt x="15" y="84"/>
                  <a:pt x="15" y="84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1"/>
                  <a:pt x="41" y="71"/>
                  <a:pt x="45" y="71"/>
                </a:cubicBezTo>
                <a:cubicBezTo>
                  <a:pt x="69" y="71"/>
                  <a:pt x="89" y="55"/>
                  <a:pt x="89" y="35"/>
                </a:cubicBezTo>
                <a:close/>
                <a:moveTo>
                  <a:pt x="45" y="64"/>
                </a:moveTo>
                <a:cubicBezTo>
                  <a:pt x="40" y="64"/>
                  <a:pt x="36" y="63"/>
                  <a:pt x="32" y="62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57"/>
                  <a:pt x="20" y="57"/>
                  <a:pt x="20" y="57"/>
                </a:cubicBezTo>
                <a:cubicBezTo>
                  <a:pt x="12" y="52"/>
                  <a:pt x="7" y="44"/>
                  <a:pt x="7" y="35"/>
                </a:cubicBezTo>
                <a:cubicBezTo>
                  <a:pt x="7" y="20"/>
                  <a:pt x="24" y="7"/>
                  <a:pt x="45" y="7"/>
                </a:cubicBezTo>
                <a:cubicBezTo>
                  <a:pt x="65" y="7"/>
                  <a:pt x="82" y="20"/>
                  <a:pt x="82" y="35"/>
                </a:cubicBezTo>
                <a:cubicBezTo>
                  <a:pt x="82" y="51"/>
                  <a:pt x="65" y="64"/>
                  <a:pt x="45" y="64"/>
                </a:cubicBezTo>
                <a:close/>
                <a:moveTo>
                  <a:pt x="93" y="23"/>
                </a:moveTo>
                <a:cubicBezTo>
                  <a:pt x="95" y="28"/>
                  <a:pt x="96" y="32"/>
                  <a:pt x="96" y="37"/>
                </a:cubicBezTo>
                <a:cubicBezTo>
                  <a:pt x="96" y="49"/>
                  <a:pt x="90" y="59"/>
                  <a:pt x="82" y="66"/>
                </a:cubicBezTo>
                <a:cubicBezTo>
                  <a:pt x="73" y="73"/>
                  <a:pt x="61" y="77"/>
                  <a:pt x="48" y="77"/>
                </a:cubicBezTo>
                <a:cubicBezTo>
                  <a:pt x="48" y="77"/>
                  <a:pt x="47" y="77"/>
                  <a:pt x="47" y="77"/>
                </a:cubicBezTo>
                <a:cubicBezTo>
                  <a:pt x="54" y="82"/>
                  <a:pt x="64" y="86"/>
                  <a:pt x="75" y="86"/>
                </a:cubicBezTo>
                <a:cubicBezTo>
                  <a:pt x="79" y="86"/>
                  <a:pt x="82" y="86"/>
                  <a:pt x="86" y="85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12" y="71"/>
                  <a:pt x="116" y="62"/>
                  <a:pt x="116" y="53"/>
                </a:cubicBezTo>
                <a:cubicBezTo>
                  <a:pt x="116" y="40"/>
                  <a:pt x="107" y="29"/>
                  <a:pt x="93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6"/>
          <p:cNvSpPr/>
          <p:nvPr/>
        </p:nvSpPr>
        <p:spPr bwMode="auto">
          <a:xfrm rot="10800000">
            <a:off x="9702721" y="5617937"/>
            <a:ext cx="601413" cy="596875"/>
          </a:xfrm>
          <a:custGeom>
            <a:avLst/>
            <a:gdLst>
              <a:gd name="T0" fmla="*/ 56 w 112"/>
              <a:gd name="T1" fmla="*/ 37 h 111"/>
              <a:gd name="T2" fmla="*/ 56 w 112"/>
              <a:gd name="T3" fmla="*/ 37 h 111"/>
              <a:gd name="T4" fmla="*/ 56 w 112"/>
              <a:gd name="T5" fmla="*/ 37 h 111"/>
              <a:gd name="T6" fmla="*/ 0 w 112"/>
              <a:gd name="T7" fmla="*/ 44 h 111"/>
              <a:gd name="T8" fmla="*/ 56 w 112"/>
              <a:gd name="T9" fmla="*/ 111 h 111"/>
              <a:gd name="T10" fmla="*/ 56 w 112"/>
              <a:gd name="T11" fmla="*/ 111 h 111"/>
              <a:gd name="T12" fmla="*/ 56 w 112"/>
              <a:gd name="T13" fmla="*/ 111 h 111"/>
              <a:gd name="T14" fmla="*/ 112 w 112"/>
              <a:gd name="T15" fmla="*/ 44 h 111"/>
              <a:gd name="T16" fmla="*/ 56 w 112"/>
              <a:gd name="T17" fmla="*/ 3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1">
                <a:moveTo>
                  <a:pt x="56" y="37"/>
                </a:move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48" y="0"/>
                  <a:pt x="0" y="11"/>
                  <a:pt x="0" y="44"/>
                </a:cubicBezTo>
                <a:cubicBezTo>
                  <a:pt x="0" y="78"/>
                  <a:pt x="56" y="111"/>
                  <a:pt x="5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1"/>
                  <a:pt x="112" y="78"/>
                  <a:pt x="112" y="44"/>
                </a:cubicBezTo>
                <a:cubicBezTo>
                  <a:pt x="112" y="11"/>
                  <a:pt x="64" y="0"/>
                  <a:pt x="56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文本框 88"/>
          <p:cNvSpPr txBox="1"/>
          <p:nvPr/>
        </p:nvSpPr>
        <p:spPr>
          <a:xfrm>
            <a:off x="3985480" y="49221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完成任务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88"/>
          <p:cNvSpPr txBox="1"/>
          <p:nvPr/>
        </p:nvSpPr>
        <p:spPr>
          <a:xfrm>
            <a:off x="6597134" y="49023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赚取积分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8"/>
          <p:cNvSpPr txBox="1"/>
          <p:nvPr/>
        </p:nvSpPr>
        <p:spPr>
          <a:xfrm>
            <a:off x="9318281" y="48940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兑换奖品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74357" y="4003589"/>
            <a:ext cx="10997513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2"/>
          <p:cNvSpPr/>
          <p:nvPr/>
        </p:nvSpPr>
        <p:spPr bwMode="auto">
          <a:xfrm>
            <a:off x="937701" y="1627424"/>
            <a:ext cx="1913245" cy="1893330"/>
          </a:xfrm>
          <a:custGeom>
            <a:avLst/>
            <a:gdLst>
              <a:gd name="T0" fmla="*/ 568 w 568"/>
              <a:gd name="T1" fmla="*/ 427 h 562"/>
              <a:gd name="T2" fmla="*/ 568 w 568"/>
              <a:gd name="T3" fmla="*/ 290 h 562"/>
              <a:gd name="T4" fmla="*/ 291 w 568"/>
              <a:gd name="T5" fmla="*/ 18 h 562"/>
              <a:gd name="T6" fmla="*/ 74 w 568"/>
              <a:gd name="T7" fmla="*/ 18 h 562"/>
              <a:gd name="T8" fmla="*/ 24 w 568"/>
              <a:gd name="T9" fmla="*/ 68 h 562"/>
              <a:gd name="T10" fmla="*/ 24 w 568"/>
              <a:gd name="T11" fmla="*/ 290 h 562"/>
              <a:gd name="T12" fmla="*/ 296 w 568"/>
              <a:gd name="T13" fmla="*/ 562 h 562"/>
              <a:gd name="T14" fmla="*/ 438 w 568"/>
              <a:gd name="T15" fmla="*/ 562 h 562"/>
              <a:gd name="T16" fmla="*/ 568 w 568"/>
              <a:gd name="T17" fmla="*/ 427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8" h="562">
                <a:moveTo>
                  <a:pt x="568" y="427"/>
                </a:moveTo>
                <a:cubicBezTo>
                  <a:pt x="568" y="290"/>
                  <a:pt x="568" y="290"/>
                  <a:pt x="568" y="290"/>
                </a:cubicBezTo>
                <a:cubicBezTo>
                  <a:pt x="568" y="0"/>
                  <a:pt x="291" y="18"/>
                  <a:pt x="291" y="18"/>
                </a:cubicBezTo>
                <a:cubicBezTo>
                  <a:pt x="74" y="18"/>
                  <a:pt x="74" y="18"/>
                  <a:pt x="74" y="18"/>
                </a:cubicBezTo>
                <a:cubicBezTo>
                  <a:pt x="45" y="18"/>
                  <a:pt x="24" y="39"/>
                  <a:pt x="24" y="68"/>
                </a:cubicBezTo>
                <a:cubicBezTo>
                  <a:pt x="24" y="290"/>
                  <a:pt x="24" y="290"/>
                  <a:pt x="24" y="290"/>
                </a:cubicBezTo>
                <a:cubicBezTo>
                  <a:pt x="24" y="290"/>
                  <a:pt x="0" y="562"/>
                  <a:pt x="296" y="562"/>
                </a:cubicBezTo>
                <a:cubicBezTo>
                  <a:pt x="438" y="562"/>
                  <a:pt x="438" y="562"/>
                  <a:pt x="438" y="562"/>
                </a:cubicBezTo>
                <a:cubicBezTo>
                  <a:pt x="447" y="494"/>
                  <a:pt x="500" y="439"/>
                  <a:pt x="568" y="427"/>
                </a:cubicBezTo>
                <a:close/>
              </a:path>
            </a:pathLst>
          </a:custGeom>
          <a:solidFill>
            <a:srgbClr val="FEA7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"/>
          <p:cNvSpPr/>
          <p:nvPr/>
        </p:nvSpPr>
        <p:spPr bwMode="auto">
          <a:xfrm>
            <a:off x="926309" y="4445692"/>
            <a:ext cx="1913245" cy="1876260"/>
          </a:xfrm>
          <a:custGeom>
            <a:avLst/>
            <a:gdLst>
              <a:gd name="T0" fmla="*/ 439 w 568"/>
              <a:gd name="T1" fmla="*/ 0 h 557"/>
              <a:gd name="T2" fmla="*/ 296 w 568"/>
              <a:gd name="T3" fmla="*/ 0 h 557"/>
              <a:gd name="T4" fmla="*/ 24 w 568"/>
              <a:gd name="T5" fmla="*/ 267 h 557"/>
              <a:gd name="T6" fmla="*/ 24 w 568"/>
              <a:gd name="T7" fmla="*/ 489 h 557"/>
              <a:gd name="T8" fmla="*/ 74 w 568"/>
              <a:gd name="T9" fmla="*/ 544 h 557"/>
              <a:gd name="T10" fmla="*/ 291 w 568"/>
              <a:gd name="T11" fmla="*/ 544 h 557"/>
              <a:gd name="T12" fmla="*/ 568 w 568"/>
              <a:gd name="T13" fmla="*/ 267 h 557"/>
              <a:gd name="T14" fmla="*/ 568 w 568"/>
              <a:gd name="T15" fmla="*/ 130 h 557"/>
              <a:gd name="T16" fmla="*/ 439 w 568"/>
              <a:gd name="T1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8" h="557">
                <a:moveTo>
                  <a:pt x="439" y="0"/>
                </a:moveTo>
                <a:cubicBezTo>
                  <a:pt x="296" y="0"/>
                  <a:pt x="296" y="0"/>
                  <a:pt x="296" y="0"/>
                </a:cubicBezTo>
                <a:cubicBezTo>
                  <a:pt x="0" y="0"/>
                  <a:pt x="24" y="267"/>
                  <a:pt x="24" y="267"/>
                </a:cubicBezTo>
                <a:cubicBezTo>
                  <a:pt x="24" y="489"/>
                  <a:pt x="24" y="489"/>
                  <a:pt x="24" y="489"/>
                </a:cubicBezTo>
                <a:cubicBezTo>
                  <a:pt x="24" y="518"/>
                  <a:pt x="45" y="544"/>
                  <a:pt x="74" y="544"/>
                </a:cubicBezTo>
                <a:cubicBezTo>
                  <a:pt x="291" y="544"/>
                  <a:pt x="291" y="544"/>
                  <a:pt x="291" y="544"/>
                </a:cubicBezTo>
                <a:cubicBezTo>
                  <a:pt x="291" y="544"/>
                  <a:pt x="568" y="557"/>
                  <a:pt x="568" y="267"/>
                </a:cubicBezTo>
                <a:cubicBezTo>
                  <a:pt x="568" y="130"/>
                  <a:pt x="568" y="130"/>
                  <a:pt x="568" y="130"/>
                </a:cubicBezTo>
                <a:cubicBezTo>
                  <a:pt x="502" y="119"/>
                  <a:pt x="450" y="66"/>
                  <a:pt x="439" y="0"/>
                </a:cubicBezTo>
                <a:close/>
              </a:path>
            </a:pathLst>
          </a:cu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"/>
          <p:cNvSpPr>
            <a:spLocks noChangeArrowheads="1"/>
          </p:cNvSpPr>
          <p:nvPr/>
        </p:nvSpPr>
        <p:spPr bwMode="auto">
          <a:xfrm>
            <a:off x="1771030" y="2620348"/>
            <a:ext cx="308806" cy="3107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Freeform 7"/>
          <p:cNvSpPr/>
          <p:nvPr/>
        </p:nvSpPr>
        <p:spPr bwMode="auto">
          <a:xfrm>
            <a:off x="1641408" y="2948217"/>
            <a:ext cx="568050" cy="396492"/>
          </a:xfrm>
          <a:custGeom>
            <a:avLst/>
            <a:gdLst>
              <a:gd name="T0" fmla="*/ 172 w 172"/>
              <a:gd name="T1" fmla="*/ 73 h 120"/>
              <a:gd name="T2" fmla="*/ 122 w 172"/>
              <a:gd name="T3" fmla="*/ 0 h 120"/>
              <a:gd name="T4" fmla="*/ 86 w 172"/>
              <a:gd name="T5" fmla="*/ 98 h 120"/>
              <a:gd name="T6" fmla="*/ 50 w 172"/>
              <a:gd name="T7" fmla="*/ 0 h 120"/>
              <a:gd name="T8" fmla="*/ 1 w 172"/>
              <a:gd name="T9" fmla="*/ 73 h 120"/>
              <a:gd name="T10" fmla="*/ 0 w 172"/>
              <a:gd name="T11" fmla="*/ 75 h 120"/>
              <a:gd name="T12" fmla="*/ 1 w 172"/>
              <a:gd name="T13" fmla="*/ 76 h 120"/>
              <a:gd name="T14" fmla="*/ 86 w 172"/>
              <a:gd name="T15" fmla="*/ 120 h 120"/>
              <a:gd name="T16" fmla="*/ 172 w 172"/>
              <a:gd name="T17" fmla="*/ 76 h 120"/>
              <a:gd name="T18" fmla="*/ 172 w 172"/>
              <a:gd name="T19" fmla="*/ 75 h 120"/>
              <a:gd name="T20" fmla="*/ 172 w 172"/>
              <a:gd name="T21" fmla="*/ 73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120">
                <a:moveTo>
                  <a:pt x="172" y="73"/>
                </a:moveTo>
                <a:cubicBezTo>
                  <a:pt x="170" y="41"/>
                  <a:pt x="150" y="13"/>
                  <a:pt x="122" y="0"/>
                </a:cubicBezTo>
                <a:cubicBezTo>
                  <a:pt x="86" y="98"/>
                  <a:pt x="86" y="98"/>
                  <a:pt x="86" y="98"/>
                </a:cubicBezTo>
                <a:cubicBezTo>
                  <a:pt x="50" y="0"/>
                  <a:pt x="50" y="0"/>
                  <a:pt x="50" y="0"/>
                </a:cubicBezTo>
                <a:cubicBezTo>
                  <a:pt x="22" y="13"/>
                  <a:pt x="2" y="41"/>
                  <a:pt x="1" y="73"/>
                </a:cubicBezTo>
                <a:cubicBezTo>
                  <a:pt x="1" y="74"/>
                  <a:pt x="0" y="75"/>
                  <a:pt x="0" y="75"/>
                </a:cubicBezTo>
                <a:cubicBezTo>
                  <a:pt x="1" y="76"/>
                  <a:pt x="1" y="76"/>
                  <a:pt x="1" y="76"/>
                </a:cubicBezTo>
                <a:cubicBezTo>
                  <a:pt x="2" y="96"/>
                  <a:pt x="40" y="120"/>
                  <a:pt x="86" y="120"/>
                </a:cubicBezTo>
                <a:cubicBezTo>
                  <a:pt x="133" y="120"/>
                  <a:pt x="171" y="96"/>
                  <a:pt x="172" y="76"/>
                </a:cubicBezTo>
                <a:cubicBezTo>
                  <a:pt x="172" y="75"/>
                  <a:pt x="172" y="75"/>
                  <a:pt x="172" y="75"/>
                </a:cubicBezTo>
                <a:cubicBezTo>
                  <a:pt x="172" y="75"/>
                  <a:pt x="172" y="74"/>
                  <a:pt x="172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9"/>
          <p:cNvSpPr/>
          <p:nvPr/>
        </p:nvSpPr>
        <p:spPr bwMode="auto">
          <a:xfrm>
            <a:off x="1885403" y="2997778"/>
            <a:ext cx="83873" cy="211589"/>
          </a:xfrm>
          <a:custGeom>
            <a:avLst/>
            <a:gdLst>
              <a:gd name="T0" fmla="*/ 31 w 44"/>
              <a:gd name="T1" fmla="*/ 8 h 111"/>
              <a:gd name="T2" fmla="*/ 21 w 44"/>
              <a:gd name="T3" fmla="*/ 0 h 111"/>
              <a:gd name="T4" fmla="*/ 11 w 44"/>
              <a:gd name="T5" fmla="*/ 8 h 111"/>
              <a:gd name="T6" fmla="*/ 0 w 44"/>
              <a:gd name="T7" fmla="*/ 55 h 111"/>
              <a:gd name="T8" fmla="*/ 21 w 44"/>
              <a:gd name="T9" fmla="*/ 111 h 111"/>
              <a:gd name="T10" fmla="*/ 44 w 44"/>
              <a:gd name="T11" fmla="*/ 55 h 111"/>
              <a:gd name="T12" fmla="*/ 31 w 44"/>
              <a:gd name="T13" fmla="*/ 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111">
                <a:moveTo>
                  <a:pt x="31" y="8"/>
                </a:moveTo>
                <a:lnTo>
                  <a:pt x="21" y="0"/>
                </a:lnTo>
                <a:lnTo>
                  <a:pt x="11" y="8"/>
                </a:lnTo>
                <a:lnTo>
                  <a:pt x="0" y="55"/>
                </a:lnTo>
                <a:lnTo>
                  <a:pt x="21" y="111"/>
                </a:lnTo>
                <a:lnTo>
                  <a:pt x="44" y="55"/>
                </a:lnTo>
                <a:lnTo>
                  <a:pt x="31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1731000" y="5290068"/>
            <a:ext cx="308806" cy="3107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7"/>
          <p:cNvSpPr/>
          <p:nvPr/>
        </p:nvSpPr>
        <p:spPr bwMode="auto">
          <a:xfrm>
            <a:off x="1601378" y="5617937"/>
            <a:ext cx="568050" cy="396492"/>
          </a:xfrm>
          <a:custGeom>
            <a:avLst/>
            <a:gdLst>
              <a:gd name="T0" fmla="*/ 172 w 172"/>
              <a:gd name="T1" fmla="*/ 73 h 120"/>
              <a:gd name="T2" fmla="*/ 122 w 172"/>
              <a:gd name="T3" fmla="*/ 0 h 120"/>
              <a:gd name="T4" fmla="*/ 86 w 172"/>
              <a:gd name="T5" fmla="*/ 98 h 120"/>
              <a:gd name="T6" fmla="*/ 50 w 172"/>
              <a:gd name="T7" fmla="*/ 0 h 120"/>
              <a:gd name="T8" fmla="*/ 1 w 172"/>
              <a:gd name="T9" fmla="*/ 73 h 120"/>
              <a:gd name="T10" fmla="*/ 0 w 172"/>
              <a:gd name="T11" fmla="*/ 75 h 120"/>
              <a:gd name="T12" fmla="*/ 1 w 172"/>
              <a:gd name="T13" fmla="*/ 76 h 120"/>
              <a:gd name="T14" fmla="*/ 86 w 172"/>
              <a:gd name="T15" fmla="*/ 120 h 120"/>
              <a:gd name="T16" fmla="*/ 172 w 172"/>
              <a:gd name="T17" fmla="*/ 76 h 120"/>
              <a:gd name="T18" fmla="*/ 172 w 172"/>
              <a:gd name="T19" fmla="*/ 75 h 120"/>
              <a:gd name="T20" fmla="*/ 172 w 172"/>
              <a:gd name="T21" fmla="*/ 73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120">
                <a:moveTo>
                  <a:pt x="172" y="73"/>
                </a:moveTo>
                <a:cubicBezTo>
                  <a:pt x="170" y="41"/>
                  <a:pt x="150" y="13"/>
                  <a:pt x="122" y="0"/>
                </a:cubicBezTo>
                <a:cubicBezTo>
                  <a:pt x="86" y="98"/>
                  <a:pt x="86" y="98"/>
                  <a:pt x="86" y="98"/>
                </a:cubicBezTo>
                <a:cubicBezTo>
                  <a:pt x="50" y="0"/>
                  <a:pt x="50" y="0"/>
                  <a:pt x="50" y="0"/>
                </a:cubicBezTo>
                <a:cubicBezTo>
                  <a:pt x="22" y="13"/>
                  <a:pt x="2" y="41"/>
                  <a:pt x="1" y="73"/>
                </a:cubicBezTo>
                <a:cubicBezTo>
                  <a:pt x="1" y="74"/>
                  <a:pt x="0" y="75"/>
                  <a:pt x="0" y="75"/>
                </a:cubicBezTo>
                <a:cubicBezTo>
                  <a:pt x="1" y="76"/>
                  <a:pt x="1" y="76"/>
                  <a:pt x="1" y="76"/>
                </a:cubicBezTo>
                <a:cubicBezTo>
                  <a:pt x="2" y="96"/>
                  <a:pt x="40" y="120"/>
                  <a:pt x="86" y="120"/>
                </a:cubicBezTo>
                <a:cubicBezTo>
                  <a:pt x="133" y="120"/>
                  <a:pt x="171" y="96"/>
                  <a:pt x="172" y="76"/>
                </a:cubicBezTo>
                <a:cubicBezTo>
                  <a:pt x="172" y="75"/>
                  <a:pt x="172" y="75"/>
                  <a:pt x="172" y="75"/>
                </a:cubicBezTo>
                <a:cubicBezTo>
                  <a:pt x="172" y="75"/>
                  <a:pt x="172" y="74"/>
                  <a:pt x="172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文本框 88"/>
          <p:cNvSpPr txBox="1"/>
          <p:nvPr/>
        </p:nvSpPr>
        <p:spPr>
          <a:xfrm>
            <a:off x="1244535" y="20515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88"/>
          <p:cNvSpPr txBox="1"/>
          <p:nvPr/>
        </p:nvSpPr>
        <p:spPr>
          <a:xfrm>
            <a:off x="1205907" y="47517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717059" y="2282417"/>
            <a:ext cx="556054" cy="493287"/>
          </a:xfrm>
          <a:prstGeom prst="rightArrow">
            <a:avLst/>
          </a:prstGeom>
          <a:solidFill>
            <a:srgbClr val="FEA7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右箭头 100"/>
          <p:cNvSpPr/>
          <p:nvPr/>
        </p:nvSpPr>
        <p:spPr>
          <a:xfrm>
            <a:off x="8258411" y="2266606"/>
            <a:ext cx="556054" cy="493287"/>
          </a:xfrm>
          <a:prstGeom prst="rightArrow">
            <a:avLst/>
          </a:prstGeom>
          <a:solidFill>
            <a:srgbClr val="FEA7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5712210" y="5323331"/>
            <a:ext cx="556054" cy="493287"/>
          </a:xfrm>
          <a:prstGeom prst="rightArrow">
            <a:avLst/>
          </a:pr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8367224" y="5311393"/>
            <a:ext cx="556054" cy="493287"/>
          </a:xfrm>
          <a:prstGeom prst="rightArrow">
            <a:avLst/>
          </a:pr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积分任务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099185"/>
            <a:ext cx="11624945" cy="570103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设置任务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7198"/>
          <p:cNvSpPr txBox="1"/>
          <p:nvPr/>
        </p:nvSpPr>
        <p:spPr>
          <a:xfrm>
            <a:off x="3793490" y="5814695"/>
            <a:ext cx="724662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设置你的店铺积分规则，客户可以通过完成任务来赚取积分，积分可以兑换您设置的奖品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7198"/>
          <p:cNvSpPr txBox="1"/>
          <p:nvPr/>
        </p:nvSpPr>
        <p:spPr>
          <a:xfrm>
            <a:off x="3545840" y="1760220"/>
            <a:ext cx="8063865" cy="163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是您店铺的普通会员，每成交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元赠送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积分，若下单金额为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元，那么赠送积分就是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积分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是您店铺的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VIP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会员，每成交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元赠送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积分，若下单金额为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元，那么赠送积分就是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积分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注意：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设置会员等级划分在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卖家中心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营销中心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店铺营销工具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--vip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功能开启后，只针对新成交订单，确认收货后系统自动赠送积分，可以选择短信通知买家获得积分，提醒兑换奖品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5108575" y="5090160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10505" y="4500245"/>
            <a:ext cx="4498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可针对历史订单一键赠送积分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55285" y="4951730"/>
            <a:ext cx="4498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开启后客户绑定会员卡，需输入淘宝昵称、手机号、验证码绑定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42320" y="4471035"/>
            <a:ext cx="714375" cy="3663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962525" y="4636770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131185" y="2497455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455035" y="5979795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7025" y="5311140"/>
            <a:ext cx="11467465" cy="14382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积分奖品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1090295"/>
            <a:ext cx="9468485" cy="200723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设置奖品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9395" y="1608455"/>
            <a:ext cx="3309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设置奖品优惠券、流量红包、积分换购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712210" y="1744980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IMG_20171030_103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470" y="3179445"/>
            <a:ext cx="2150110" cy="3293745"/>
          </a:xfrm>
          <a:prstGeom prst="rect">
            <a:avLst/>
          </a:prstGeom>
        </p:spPr>
      </p:pic>
      <p:pic>
        <p:nvPicPr>
          <p:cNvPr id="11" name="图片 10" descr="IMG_20171030_1036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3179445"/>
            <a:ext cx="2104390" cy="3293745"/>
          </a:xfrm>
          <a:prstGeom prst="rect">
            <a:avLst/>
          </a:prstGeom>
        </p:spPr>
      </p:pic>
      <p:pic>
        <p:nvPicPr>
          <p:cNvPr id="12" name="图片 11" descr="IMG_20171030_1035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3180080"/>
            <a:ext cx="2218690" cy="3293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82055" y="6513830"/>
            <a:ext cx="202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手淘积分商城页面预览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2385" y="6513830"/>
            <a:ext cx="2036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手淘积分任务页面预览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535" y="6513830"/>
            <a:ext cx="2093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手淘会员积分首页预览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IMG_20171030_1034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355" y="3180080"/>
            <a:ext cx="2183765" cy="3293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87105" y="6513830"/>
            <a:ext cx="2161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手淘绑定会员卡页面预览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发布手淘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手淘宝发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1417320"/>
            <a:ext cx="8324850" cy="52520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80100" y="3736340"/>
            <a:ext cx="3309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点击手淘，扫描二维码查看效果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465445" y="3872865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68620" y="5833110"/>
            <a:ext cx="3309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点击查看帮助链接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103495" y="5963285"/>
            <a:ext cx="41465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积分清单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会员积分清单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1092200"/>
            <a:ext cx="10058400" cy="2404110"/>
          </a:xfrm>
          <a:prstGeom prst="rect">
            <a:avLst/>
          </a:prstGeom>
        </p:spPr>
      </p:pic>
      <p:pic>
        <p:nvPicPr>
          <p:cNvPr id="5" name="图片 4" descr="会员积分记录_看图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3709035"/>
            <a:ext cx="9958070" cy="30994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51300" y="2239645"/>
            <a:ext cx="46399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会员积分清单，可以查看单个会员的积分明细，还可手动调整积分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8608695" y="2360930"/>
            <a:ext cx="370840" cy="17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66540" y="3431540"/>
            <a:ext cx="46399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会员积分记录，查看会员积分的获取及消耗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650230" y="3656965"/>
            <a:ext cx="635" cy="370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94683" y="3719781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因为倾心    所以有成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73" y="1891456"/>
            <a:ext cx="1097150" cy="138807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088968" y="475949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杭州莫名科技有限公司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955189" y="342383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37594" y="1545262"/>
            <a:ext cx="2323690" cy="2323690"/>
          </a:xfrm>
          <a:prstGeom prst="ellipse">
            <a:avLst/>
          </a:prstGeom>
          <a:solidFill>
            <a:srgbClr val="80A9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8766" y="2031275"/>
            <a:ext cx="1854658" cy="4560199"/>
            <a:chOff x="381000" y="1447800"/>
            <a:chExt cx="1328738" cy="3267076"/>
          </a:xfrm>
        </p:grpSpPr>
        <p:sp>
          <p:nvSpPr>
            <p:cNvPr id="5" name="Freeform 60"/>
            <p:cNvSpPr/>
            <p:nvPr/>
          </p:nvSpPr>
          <p:spPr bwMode="auto">
            <a:xfrm>
              <a:off x="758825" y="1735138"/>
              <a:ext cx="214312" cy="322263"/>
            </a:xfrm>
            <a:custGeom>
              <a:avLst/>
              <a:gdLst>
                <a:gd name="T0" fmla="*/ 0 w 12"/>
                <a:gd name="T1" fmla="*/ 8 h 18"/>
                <a:gd name="T2" fmla="*/ 0 w 12"/>
                <a:gd name="T3" fmla="*/ 1 h 18"/>
                <a:gd name="T4" fmla="*/ 8 w 12"/>
                <a:gd name="T5" fmla="*/ 4 h 18"/>
                <a:gd name="T6" fmla="*/ 11 w 12"/>
                <a:gd name="T7" fmla="*/ 12 h 18"/>
                <a:gd name="T8" fmla="*/ 6 w 12"/>
                <a:gd name="T9" fmla="*/ 18 h 18"/>
                <a:gd name="T10" fmla="*/ 0 w 12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8"/>
                  </a:moveTo>
                  <a:cubicBezTo>
                    <a:pt x="0" y="8"/>
                    <a:pt x="0" y="2"/>
                    <a:pt x="0" y="1"/>
                  </a:cubicBezTo>
                  <a:cubicBezTo>
                    <a:pt x="0" y="0"/>
                    <a:pt x="8" y="4"/>
                    <a:pt x="8" y="4"/>
                  </a:cubicBezTo>
                  <a:cubicBezTo>
                    <a:pt x="8" y="4"/>
                    <a:pt x="11" y="10"/>
                    <a:pt x="11" y="12"/>
                  </a:cubicBezTo>
                  <a:cubicBezTo>
                    <a:pt x="12" y="15"/>
                    <a:pt x="6" y="18"/>
                    <a:pt x="6" y="1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1"/>
            <p:cNvSpPr/>
            <p:nvPr/>
          </p:nvSpPr>
          <p:spPr bwMode="auto">
            <a:xfrm>
              <a:off x="596900" y="4427538"/>
              <a:ext cx="322262" cy="287338"/>
            </a:xfrm>
            <a:custGeom>
              <a:avLst/>
              <a:gdLst>
                <a:gd name="T0" fmla="*/ 3 w 18"/>
                <a:gd name="T1" fmla="*/ 1 h 16"/>
                <a:gd name="T2" fmla="*/ 2 w 18"/>
                <a:gd name="T3" fmla="*/ 9 h 16"/>
                <a:gd name="T4" fmla="*/ 1 w 18"/>
                <a:gd name="T5" fmla="*/ 11 h 16"/>
                <a:gd name="T6" fmla="*/ 4 w 18"/>
                <a:gd name="T7" fmla="*/ 11 h 16"/>
                <a:gd name="T8" fmla="*/ 12 w 18"/>
                <a:gd name="T9" fmla="*/ 16 h 16"/>
                <a:gd name="T10" fmla="*/ 18 w 18"/>
                <a:gd name="T11" fmla="*/ 14 h 16"/>
                <a:gd name="T12" fmla="*/ 15 w 18"/>
                <a:gd name="T13" fmla="*/ 8 h 16"/>
                <a:gd name="T14" fmla="*/ 11 w 18"/>
                <a:gd name="T15" fmla="*/ 1 h 16"/>
                <a:gd name="T16" fmla="*/ 3 w 18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6">
                  <a:moveTo>
                    <a:pt x="3" y="1"/>
                  </a:moveTo>
                  <a:cubicBezTo>
                    <a:pt x="3" y="1"/>
                    <a:pt x="0" y="7"/>
                    <a:pt x="2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6"/>
                    <a:pt x="12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6" y="9"/>
                    <a:pt x="15" y="8"/>
                  </a:cubicBezTo>
                  <a:cubicBezTo>
                    <a:pt x="15" y="8"/>
                    <a:pt x="12" y="3"/>
                    <a:pt x="11" y="1"/>
                  </a:cubicBezTo>
                  <a:cubicBezTo>
                    <a:pt x="11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2"/>
            <p:cNvSpPr/>
            <p:nvPr/>
          </p:nvSpPr>
          <p:spPr bwMode="auto">
            <a:xfrm>
              <a:off x="1439863" y="2290763"/>
              <a:ext cx="269875" cy="179388"/>
            </a:xfrm>
            <a:custGeom>
              <a:avLst/>
              <a:gdLst>
                <a:gd name="T0" fmla="*/ 3 w 15"/>
                <a:gd name="T1" fmla="*/ 9 h 10"/>
                <a:gd name="T2" fmla="*/ 8 w 15"/>
                <a:gd name="T3" fmla="*/ 9 h 10"/>
                <a:gd name="T4" fmla="*/ 15 w 15"/>
                <a:gd name="T5" fmla="*/ 5 h 10"/>
                <a:gd name="T6" fmla="*/ 15 w 15"/>
                <a:gd name="T7" fmla="*/ 3 h 10"/>
                <a:gd name="T8" fmla="*/ 11 w 15"/>
                <a:gd name="T9" fmla="*/ 3 h 10"/>
                <a:gd name="T10" fmla="*/ 6 w 15"/>
                <a:gd name="T11" fmla="*/ 4 h 10"/>
                <a:gd name="T12" fmla="*/ 4 w 15"/>
                <a:gd name="T13" fmla="*/ 3 h 10"/>
                <a:gd name="T14" fmla="*/ 5 w 15"/>
                <a:gd name="T15" fmla="*/ 0 h 10"/>
                <a:gd name="T16" fmla="*/ 3 w 15"/>
                <a:gd name="T17" fmla="*/ 4 h 10"/>
                <a:gd name="T18" fmla="*/ 0 w 15"/>
                <a:gd name="T19" fmla="*/ 6 h 10"/>
                <a:gd name="T20" fmla="*/ 3 w 15"/>
                <a:gd name="T2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0">
                  <a:moveTo>
                    <a:pt x="3" y="9"/>
                  </a:moveTo>
                  <a:cubicBezTo>
                    <a:pt x="3" y="9"/>
                    <a:pt x="7" y="10"/>
                    <a:pt x="8" y="9"/>
                  </a:cubicBezTo>
                  <a:cubicBezTo>
                    <a:pt x="9" y="9"/>
                    <a:pt x="15" y="5"/>
                    <a:pt x="15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2" y="2"/>
                    <a:pt x="11" y="3"/>
                  </a:cubicBezTo>
                  <a:cubicBezTo>
                    <a:pt x="11" y="3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6" y="1"/>
                    <a:pt x="5" y="0"/>
                  </a:cubicBezTo>
                  <a:cubicBezTo>
                    <a:pt x="4" y="0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3"/>
            <p:cNvSpPr/>
            <p:nvPr/>
          </p:nvSpPr>
          <p:spPr bwMode="auto">
            <a:xfrm>
              <a:off x="776288" y="4356100"/>
              <a:ext cx="395287" cy="215900"/>
            </a:xfrm>
            <a:custGeom>
              <a:avLst/>
              <a:gdLst>
                <a:gd name="T0" fmla="*/ 1 w 22"/>
                <a:gd name="T1" fmla="*/ 10 h 12"/>
                <a:gd name="T2" fmla="*/ 10 w 22"/>
                <a:gd name="T3" fmla="*/ 12 h 12"/>
                <a:gd name="T4" fmla="*/ 20 w 22"/>
                <a:gd name="T5" fmla="*/ 12 h 12"/>
                <a:gd name="T6" fmla="*/ 18 w 22"/>
                <a:gd name="T7" fmla="*/ 10 h 12"/>
                <a:gd name="T8" fmla="*/ 11 w 22"/>
                <a:gd name="T9" fmla="*/ 7 h 12"/>
                <a:gd name="T10" fmla="*/ 5 w 22"/>
                <a:gd name="T11" fmla="*/ 0 h 12"/>
                <a:gd name="T12" fmla="*/ 0 w 22"/>
                <a:gd name="T13" fmla="*/ 1 h 12"/>
                <a:gd name="T14" fmla="*/ 1 w 22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1" y="10"/>
                  </a:moveTo>
                  <a:cubicBezTo>
                    <a:pt x="1" y="10"/>
                    <a:pt x="6" y="12"/>
                    <a:pt x="1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2" y="10"/>
                    <a:pt x="18" y="10"/>
                  </a:cubicBezTo>
                  <a:cubicBezTo>
                    <a:pt x="18" y="10"/>
                    <a:pt x="15" y="10"/>
                    <a:pt x="11" y="7"/>
                  </a:cubicBezTo>
                  <a:cubicBezTo>
                    <a:pt x="7" y="5"/>
                    <a:pt x="5" y="0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4"/>
            <p:cNvSpPr/>
            <p:nvPr/>
          </p:nvSpPr>
          <p:spPr bwMode="auto">
            <a:xfrm>
              <a:off x="722313" y="2847975"/>
              <a:ext cx="376237" cy="1579563"/>
            </a:xfrm>
            <a:custGeom>
              <a:avLst/>
              <a:gdLst>
                <a:gd name="T0" fmla="*/ 2 w 21"/>
                <a:gd name="T1" fmla="*/ 88 h 88"/>
                <a:gd name="T2" fmla="*/ 8 w 21"/>
                <a:gd name="T3" fmla="*/ 86 h 88"/>
                <a:gd name="T4" fmla="*/ 8 w 21"/>
                <a:gd name="T5" fmla="*/ 83 h 88"/>
                <a:gd name="T6" fmla="*/ 7 w 21"/>
                <a:gd name="T7" fmla="*/ 80 h 88"/>
                <a:gd name="T8" fmla="*/ 8 w 21"/>
                <a:gd name="T9" fmla="*/ 77 h 88"/>
                <a:gd name="T10" fmla="*/ 7 w 21"/>
                <a:gd name="T11" fmla="*/ 75 h 88"/>
                <a:gd name="T12" fmla="*/ 9 w 21"/>
                <a:gd name="T13" fmla="*/ 73 h 88"/>
                <a:gd name="T14" fmla="*/ 8 w 21"/>
                <a:gd name="T15" fmla="*/ 69 h 88"/>
                <a:gd name="T16" fmla="*/ 9 w 21"/>
                <a:gd name="T17" fmla="*/ 61 h 88"/>
                <a:gd name="T18" fmla="*/ 10 w 21"/>
                <a:gd name="T19" fmla="*/ 56 h 88"/>
                <a:gd name="T20" fmla="*/ 9 w 21"/>
                <a:gd name="T21" fmla="*/ 56 h 88"/>
                <a:gd name="T22" fmla="*/ 12 w 21"/>
                <a:gd name="T23" fmla="*/ 53 h 88"/>
                <a:gd name="T24" fmla="*/ 11 w 21"/>
                <a:gd name="T25" fmla="*/ 50 h 88"/>
                <a:gd name="T26" fmla="*/ 13 w 21"/>
                <a:gd name="T27" fmla="*/ 46 h 88"/>
                <a:gd name="T28" fmla="*/ 20 w 21"/>
                <a:gd name="T29" fmla="*/ 14 h 88"/>
                <a:gd name="T30" fmla="*/ 20 w 21"/>
                <a:gd name="T31" fmla="*/ 0 h 88"/>
                <a:gd name="T32" fmla="*/ 13 w 21"/>
                <a:gd name="T33" fmla="*/ 2 h 88"/>
                <a:gd name="T34" fmla="*/ 9 w 21"/>
                <a:gd name="T35" fmla="*/ 6 h 88"/>
                <a:gd name="T36" fmla="*/ 3 w 21"/>
                <a:gd name="T37" fmla="*/ 26 h 88"/>
                <a:gd name="T38" fmla="*/ 4 w 21"/>
                <a:gd name="T39" fmla="*/ 44 h 88"/>
                <a:gd name="T40" fmla="*/ 1 w 21"/>
                <a:gd name="T41" fmla="*/ 59 h 88"/>
                <a:gd name="T42" fmla="*/ 1 w 21"/>
                <a:gd name="T43" fmla="*/ 81 h 88"/>
                <a:gd name="T44" fmla="*/ 2 w 21"/>
                <a:gd name="T4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8">
                  <a:moveTo>
                    <a:pt x="2" y="88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6"/>
                    <a:pt x="9" y="83"/>
                    <a:pt x="8" y="83"/>
                  </a:cubicBezTo>
                  <a:cubicBezTo>
                    <a:pt x="8" y="82"/>
                    <a:pt x="7" y="80"/>
                    <a:pt x="7" y="80"/>
                  </a:cubicBezTo>
                  <a:cubicBezTo>
                    <a:pt x="7" y="80"/>
                    <a:pt x="8" y="79"/>
                    <a:pt x="8" y="77"/>
                  </a:cubicBezTo>
                  <a:cubicBezTo>
                    <a:pt x="7" y="76"/>
                    <a:pt x="7" y="75"/>
                    <a:pt x="7" y="75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7" y="70"/>
                    <a:pt x="8" y="69"/>
                  </a:cubicBezTo>
                  <a:cubicBezTo>
                    <a:pt x="8" y="68"/>
                    <a:pt x="9" y="61"/>
                    <a:pt x="9" y="61"/>
                  </a:cubicBezTo>
                  <a:cubicBezTo>
                    <a:pt x="9" y="61"/>
                    <a:pt x="10" y="57"/>
                    <a:pt x="10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21" y="16"/>
                    <a:pt x="20" y="14"/>
                  </a:cubicBezTo>
                  <a:cubicBezTo>
                    <a:pt x="19" y="13"/>
                    <a:pt x="20" y="0"/>
                    <a:pt x="2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0" y="5"/>
                    <a:pt x="9" y="6"/>
                  </a:cubicBezTo>
                  <a:cubicBezTo>
                    <a:pt x="9" y="7"/>
                    <a:pt x="3" y="26"/>
                    <a:pt x="3" y="26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80"/>
                    <a:pt x="1" y="81"/>
                  </a:cubicBezTo>
                  <a:cubicBezTo>
                    <a:pt x="0" y="81"/>
                    <a:pt x="2" y="88"/>
                    <a:pt x="2" y="88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5"/>
            <p:cNvSpPr/>
            <p:nvPr/>
          </p:nvSpPr>
          <p:spPr bwMode="auto">
            <a:xfrm>
              <a:off x="722313" y="2847975"/>
              <a:ext cx="358775" cy="1579563"/>
            </a:xfrm>
            <a:custGeom>
              <a:avLst/>
              <a:gdLst>
                <a:gd name="T0" fmla="*/ 20 w 20"/>
                <a:gd name="T1" fmla="*/ 0 h 88"/>
                <a:gd name="T2" fmla="*/ 13 w 20"/>
                <a:gd name="T3" fmla="*/ 2 h 88"/>
                <a:gd name="T4" fmla="*/ 9 w 20"/>
                <a:gd name="T5" fmla="*/ 6 h 88"/>
                <a:gd name="T6" fmla="*/ 3 w 20"/>
                <a:gd name="T7" fmla="*/ 26 h 88"/>
                <a:gd name="T8" fmla="*/ 4 w 20"/>
                <a:gd name="T9" fmla="*/ 44 h 88"/>
                <a:gd name="T10" fmla="*/ 1 w 20"/>
                <a:gd name="T11" fmla="*/ 59 h 88"/>
                <a:gd name="T12" fmla="*/ 1 w 20"/>
                <a:gd name="T13" fmla="*/ 81 h 88"/>
                <a:gd name="T14" fmla="*/ 2 w 20"/>
                <a:gd name="T15" fmla="*/ 88 h 88"/>
                <a:gd name="T16" fmla="*/ 8 w 20"/>
                <a:gd name="T17" fmla="*/ 86 h 88"/>
                <a:gd name="T18" fmla="*/ 9 w 20"/>
                <a:gd name="T19" fmla="*/ 84 h 88"/>
                <a:gd name="T20" fmla="*/ 6 w 20"/>
                <a:gd name="T21" fmla="*/ 82 h 88"/>
                <a:gd name="T22" fmla="*/ 7 w 20"/>
                <a:gd name="T23" fmla="*/ 80 h 88"/>
                <a:gd name="T24" fmla="*/ 7 w 20"/>
                <a:gd name="T25" fmla="*/ 80 h 88"/>
                <a:gd name="T26" fmla="*/ 8 w 20"/>
                <a:gd name="T27" fmla="*/ 78 h 88"/>
                <a:gd name="T28" fmla="*/ 5 w 20"/>
                <a:gd name="T29" fmla="*/ 74 h 88"/>
                <a:gd name="T30" fmla="*/ 7 w 20"/>
                <a:gd name="T31" fmla="*/ 75 h 88"/>
                <a:gd name="T32" fmla="*/ 9 w 20"/>
                <a:gd name="T33" fmla="*/ 73 h 88"/>
                <a:gd name="T34" fmla="*/ 9 w 20"/>
                <a:gd name="T35" fmla="*/ 73 h 88"/>
                <a:gd name="T36" fmla="*/ 5 w 20"/>
                <a:gd name="T37" fmla="*/ 71 h 88"/>
                <a:gd name="T38" fmla="*/ 4 w 20"/>
                <a:gd name="T39" fmla="*/ 66 h 88"/>
                <a:gd name="T40" fmla="*/ 8 w 20"/>
                <a:gd name="T41" fmla="*/ 70 h 88"/>
                <a:gd name="T42" fmla="*/ 6 w 20"/>
                <a:gd name="T43" fmla="*/ 62 h 88"/>
                <a:gd name="T44" fmla="*/ 8 w 20"/>
                <a:gd name="T45" fmla="*/ 66 h 88"/>
                <a:gd name="T46" fmla="*/ 9 w 20"/>
                <a:gd name="T47" fmla="*/ 62 h 88"/>
                <a:gd name="T48" fmla="*/ 6 w 20"/>
                <a:gd name="T49" fmla="*/ 56 h 88"/>
                <a:gd name="T50" fmla="*/ 7 w 20"/>
                <a:gd name="T51" fmla="*/ 51 h 88"/>
                <a:gd name="T52" fmla="*/ 10 w 20"/>
                <a:gd name="T53" fmla="*/ 55 h 88"/>
                <a:gd name="T54" fmla="*/ 12 w 20"/>
                <a:gd name="T55" fmla="*/ 53 h 88"/>
                <a:gd name="T56" fmla="*/ 7 w 20"/>
                <a:gd name="T57" fmla="*/ 48 h 88"/>
                <a:gd name="T58" fmla="*/ 9 w 20"/>
                <a:gd name="T59" fmla="*/ 45 h 88"/>
                <a:gd name="T60" fmla="*/ 13 w 20"/>
                <a:gd name="T61" fmla="*/ 47 h 88"/>
                <a:gd name="T62" fmla="*/ 13 w 20"/>
                <a:gd name="T63" fmla="*/ 46 h 88"/>
                <a:gd name="T64" fmla="*/ 9 w 20"/>
                <a:gd name="T65" fmla="*/ 41 h 88"/>
                <a:gd name="T66" fmla="*/ 13 w 20"/>
                <a:gd name="T67" fmla="*/ 27 h 88"/>
                <a:gd name="T68" fmla="*/ 20 w 20"/>
                <a:gd name="T69" fmla="*/ 14 h 88"/>
                <a:gd name="T70" fmla="*/ 20 w 2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" h="88">
                  <a:moveTo>
                    <a:pt x="20" y="0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0" y="5"/>
                    <a:pt x="9" y="6"/>
                  </a:cubicBezTo>
                  <a:cubicBezTo>
                    <a:pt x="9" y="7"/>
                    <a:pt x="3" y="26"/>
                    <a:pt x="3" y="26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80"/>
                    <a:pt x="1" y="81"/>
                  </a:cubicBezTo>
                  <a:cubicBezTo>
                    <a:pt x="0" y="81"/>
                    <a:pt x="2" y="88"/>
                    <a:pt x="2" y="88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6"/>
                    <a:pt x="9" y="85"/>
                    <a:pt x="9" y="84"/>
                  </a:cubicBezTo>
                  <a:cubicBezTo>
                    <a:pt x="7" y="83"/>
                    <a:pt x="5" y="82"/>
                    <a:pt x="6" y="82"/>
                  </a:cubicBezTo>
                  <a:cubicBezTo>
                    <a:pt x="6" y="81"/>
                    <a:pt x="7" y="81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8" y="79"/>
                    <a:pt x="8" y="78"/>
                  </a:cubicBezTo>
                  <a:cubicBezTo>
                    <a:pt x="3" y="80"/>
                    <a:pt x="5" y="74"/>
                    <a:pt x="5" y="74"/>
                  </a:cubicBezTo>
                  <a:cubicBezTo>
                    <a:pt x="5" y="75"/>
                    <a:pt x="6" y="75"/>
                    <a:pt x="7" y="75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7" y="72"/>
                    <a:pt x="6" y="72"/>
                    <a:pt x="5" y="71"/>
                  </a:cubicBezTo>
                  <a:cubicBezTo>
                    <a:pt x="4" y="70"/>
                    <a:pt x="4" y="66"/>
                    <a:pt x="4" y="66"/>
                  </a:cubicBezTo>
                  <a:cubicBezTo>
                    <a:pt x="5" y="68"/>
                    <a:pt x="8" y="70"/>
                    <a:pt x="8" y="7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4"/>
                    <a:pt x="9" y="62"/>
                    <a:pt x="9" y="62"/>
                  </a:cubicBezTo>
                  <a:cubicBezTo>
                    <a:pt x="8" y="59"/>
                    <a:pt x="6" y="57"/>
                    <a:pt x="6" y="56"/>
                  </a:cubicBezTo>
                  <a:cubicBezTo>
                    <a:pt x="6" y="54"/>
                    <a:pt x="7" y="51"/>
                    <a:pt x="7" y="51"/>
                  </a:cubicBezTo>
                  <a:cubicBezTo>
                    <a:pt x="8" y="53"/>
                    <a:pt x="9" y="54"/>
                    <a:pt x="10" y="55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12" y="46"/>
                    <a:pt x="13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38"/>
                    <a:pt x="12" y="29"/>
                    <a:pt x="13" y="27"/>
                  </a:cubicBezTo>
                  <a:cubicBezTo>
                    <a:pt x="14" y="26"/>
                    <a:pt x="17" y="20"/>
                    <a:pt x="20" y="14"/>
                  </a:cubicBezTo>
                  <a:cubicBezTo>
                    <a:pt x="19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6"/>
            <p:cNvSpPr/>
            <p:nvPr/>
          </p:nvSpPr>
          <p:spPr bwMode="auto">
            <a:xfrm>
              <a:off x="525463" y="2811463"/>
              <a:ext cx="501650" cy="1687513"/>
            </a:xfrm>
            <a:custGeom>
              <a:avLst/>
              <a:gdLst>
                <a:gd name="T0" fmla="*/ 4 w 28"/>
                <a:gd name="T1" fmla="*/ 80 h 94"/>
                <a:gd name="T2" fmla="*/ 6 w 28"/>
                <a:gd name="T3" fmla="*/ 94 h 94"/>
                <a:gd name="T4" fmla="*/ 12 w 28"/>
                <a:gd name="T5" fmla="*/ 94 h 94"/>
                <a:gd name="T6" fmla="*/ 15 w 28"/>
                <a:gd name="T7" fmla="*/ 91 h 94"/>
                <a:gd name="T8" fmla="*/ 15 w 28"/>
                <a:gd name="T9" fmla="*/ 84 h 94"/>
                <a:gd name="T10" fmla="*/ 14 w 28"/>
                <a:gd name="T11" fmla="*/ 79 h 94"/>
                <a:gd name="T12" fmla="*/ 14 w 28"/>
                <a:gd name="T13" fmla="*/ 70 h 94"/>
                <a:gd name="T14" fmla="*/ 15 w 28"/>
                <a:gd name="T15" fmla="*/ 54 h 94"/>
                <a:gd name="T16" fmla="*/ 17 w 28"/>
                <a:gd name="T17" fmla="*/ 46 h 94"/>
                <a:gd name="T18" fmla="*/ 17 w 28"/>
                <a:gd name="T19" fmla="*/ 36 h 94"/>
                <a:gd name="T20" fmla="*/ 21 w 28"/>
                <a:gd name="T21" fmla="*/ 27 h 94"/>
                <a:gd name="T22" fmla="*/ 26 w 28"/>
                <a:gd name="T23" fmla="*/ 10 h 94"/>
                <a:gd name="T24" fmla="*/ 28 w 28"/>
                <a:gd name="T25" fmla="*/ 3 h 94"/>
                <a:gd name="T26" fmla="*/ 17 w 28"/>
                <a:gd name="T27" fmla="*/ 1 h 94"/>
                <a:gd name="T28" fmla="*/ 5 w 28"/>
                <a:gd name="T29" fmla="*/ 1 h 94"/>
                <a:gd name="T30" fmla="*/ 2 w 28"/>
                <a:gd name="T31" fmla="*/ 15 h 94"/>
                <a:gd name="T32" fmla="*/ 3 w 28"/>
                <a:gd name="T33" fmla="*/ 26 h 94"/>
                <a:gd name="T34" fmla="*/ 3 w 28"/>
                <a:gd name="T35" fmla="*/ 32 h 94"/>
                <a:gd name="T36" fmla="*/ 4 w 28"/>
                <a:gd name="T37" fmla="*/ 42 h 94"/>
                <a:gd name="T38" fmla="*/ 2 w 28"/>
                <a:gd name="T39" fmla="*/ 48 h 94"/>
                <a:gd name="T40" fmla="*/ 1 w 28"/>
                <a:gd name="T41" fmla="*/ 68 h 94"/>
                <a:gd name="T42" fmla="*/ 4 w 28"/>
                <a:gd name="T43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94">
                  <a:moveTo>
                    <a:pt x="4" y="80"/>
                  </a:moveTo>
                  <a:cubicBezTo>
                    <a:pt x="4" y="80"/>
                    <a:pt x="2" y="91"/>
                    <a:pt x="6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7" y="86"/>
                    <a:pt x="15" y="84"/>
                  </a:cubicBezTo>
                  <a:cubicBezTo>
                    <a:pt x="14" y="82"/>
                    <a:pt x="14" y="79"/>
                    <a:pt x="14" y="79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60"/>
                    <a:pt x="15" y="54"/>
                  </a:cubicBezTo>
                  <a:cubicBezTo>
                    <a:pt x="17" y="49"/>
                    <a:pt x="17" y="46"/>
                    <a:pt x="17" y="46"/>
                  </a:cubicBezTo>
                  <a:cubicBezTo>
                    <a:pt x="17" y="46"/>
                    <a:pt x="17" y="37"/>
                    <a:pt x="17" y="36"/>
                  </a:cubicBezTo>
                  <a:cubicBezTo>
                    <a:pt x="18" y="35"/>
                    <a:pt x="21" y="28"/>
                    <a:pt x="21" y="27"/>
                  </a:cubicBezTo>
                  <a:cubicBezTo>
                    <a:pt x="21" y="26"/>
                    <a:pt x="26" y="11"/>
                    <a:pt x="26" y="10"/>
                  </a:cubicBezTo>
                  <a:cubicBezTo>
                    <a:pt x="27" y="9"/>
                    <a:pt x="28" y="3"/>
                    <a:pt x="28" y="3"/>
                  </a:cubicBezTo>
                  <a:cubicBezTo>
                    <a:pt x="28" y="3"/>
                    <a:pt x="17" y="1"/>
                    <a:pt x="17" y="1"/>
                  </a:cubicBezTo>
                  <a:cubicBezTo>
                    <a:pt x="16" y="0"/>
                    <a:pt x="5" y="1"/>
                    <a:pt x="5" y="1"/>
                  </a:cubicBezTo>
                  <a:cubicBezTo>
                    <a:pt x="5" y="1"/>
                    <a:pt x="1" y="13"/>
                    <a:pt x="2" y="15"/>
                  </a:cubicBezTo>
                  <a:cubicBezTo>
                    <a:pt x="2" y="18"/>
                    <a:pt x="3" y="25"/>
                    <a:pt x="3" y="26"/>
                  </a:cubicBezTo>
                  <a:cubicBezTo>
                    <a:pt x="2" y="28"/>
                    <a:pt x="3" y="32"/>
                    <a:pt x="3" y="32"/>
                  </a:cubicBezTo>
                  <a:cubicBezTo>
                    <a:pt x="3" y="32"/>
                    <a:pt x="4" y="40"/>
                    <a:pt x="4" y="42"/>
                  </a:cubicBezTo>
                  <a:cubicBezTo>
                    <a:pt x="4" y="43"/>
                    <a:pt x="0" y="46"/>
                    <a:pt x="2" y="48"/>
                  </a:cubicBezTo>
                  <a:cubicBezTo>
                    <a:pt x="3" y="50"/>
                    <a:pt x="1" y="66"/>
                    <a:pt x="1" y="68"/>
                  </a:cubicBezTo>
                  <a:cubicBezTo>
                    <a:pt x="2" y="70"/>
                    <a:pt x="4" y="80"/>
                    <a:pt x="4" y="8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7"/>
            <p:cNvSpPr/>
            <p:nvPr/>
          </p:nvSpPr>
          <p:spPr bwMode="auto">
            <a:xfrm>
              <a:off x="542925" y="3565525"/>
              <a:ext cx="269875" cy="933450"/>
            </a:xfrm>
            <a:custGeom>
              <a:avLst/>
              <a:gdLst>
                <a:gd name="T0" fmla="*/ 15 w 15"/>
                <a:gd name="T1" fmla="*/ 5 h 52"/>
                <a:gd name="T2" fmla="*/ 3 w 15"/>
                <a:gd name="T3" fmla="*/ 0 h 52"/>
                <a:gd name="T4" fmla="*/ 1 w 15"/>
                <a:gd name="T5" fmla="*/ 6 h 52"/>
                <a:gd name="T6" fmla="*/ 0 w 15"/>
                <a:gd name="T7" fmla="*/ 25 h 52"/>
                <a:gd name="T8" fmla="*/ 0 w 15"/>
                <a:gd name="T9" fmla="*/ 25 h 52"/>
                <a:gd name="T10" fmla="*/ 0 w 15"/>
                <a:gd name="T11" fmla="*/ 26 h 52"/>
                <a:gd name="T12" fmla="*/ 0 w 15"/>
                <a:gd name="T13" fmla="*/ 26 h 52"/>
                <a:gd name="T14" fmla="*/ 0 w 15"/>
                <a:gd name="T15" fmla="*/ 26 h 52"/>
                <a:gd name="T16" fmla="*/ 0 w 15"/>
                <a:gd name="T17" fmla="*/ 26 h 52"/>
                <a:gd name="T18" fmla="*/ 3 w 15"/>
                <a:gd name="T19" fmla="*/ 38 h 52"/>
                <a:gd name="T20" fmla="*/ 5 w 15"/>
                <a:gd name="T21" fmla="*/ 51 h 52"/>
                <a:gd name="T22" fmla="*/ 5 w 15"/>
                <a:gd name="T23" fmla="*/ 51 h 52"/>
                <a:gd name="T24" fmla="*/ 5 w 15"/>
                <a:gd name="T25" fmla="*/ 52 h 52"/>
                <a:gd name="T26" fmla="*/ 11 w 15"/>
                <a:gd name="T27" fmla="*/ 52 h 52"/>
                <a:gd name="T28" fmla="*/ 14 w 15"/>
                <a:gd name="T29" fmla="*/ 49 h 52"/>
                <a:gd name="T30" fmla="*/ 12 w 15"/>
                <a:gd name="T31" fmla="*/ 46 h 52"/>
                <a:gd name="T32" fmla="*/ 6 w 15"/>
                <a:gd name="T33" fmla="*/ 46 h 52"/>
                <a:gd name="T34" fmla="*/ 14 w 15"/>
                <a:gd name="T35" fmla="*/ 42 h 52"/>
                <a:gd name="T36" fmla="*/ 4 w 15"/>
                <a:gd name="T37" fmla="*/ 44 h 52"/>
                <a:gd name="T38" fmla="*/ 4 w 15"/>
                <a:gd name="T39" fmla="*/ 38 h 52"/>
                <a:gd name="T40" fmla="*/ 8 w 15"/>
                <a:gd name="T41" fmla="*/ 40 h 52"/>
                <a:gd name="T42" fmla="*/ 4 w 15"/>
                <a:gd name="T43" fmla="*/ 34 h 52"/>
                <a:gd name="T44" fmla="*/ 8 w 15"/>
                <a:gd name="T45" fmla="*/ 35 h 52"/>
                <a:gd name="T46" fmla="*/ 4 w 15"/>
                <a:gd name="T47" fmla="*/ 31 h 52"/>
                <a:gd name="T48" fmla="*/ 8 w 15"/>
                <a:gd name="T49" fmla="*/ 27 h 52"/>
                <a:gd name="T50" fmla="*/ 7 w 15"/>
                <a:gd name="T51" fmla="*/ 22 h 52"/>
                <a:gd name="T52" fmla="*/ 3 w 15"/>
                <a:gd name="T53" fmla="*/ 21 h 52"/>
                <a:gd name="T54" fmla="*/ 3 w 15"/>
                <a:gd name="T55" fmla="*/ 21 h 52"/>
                <a:gd name="T56" fmla="*/ 8 w 15"/>
                <a:gd name="T57" fmla="*/ 14 h 52"/>
                <a:gd name="T58" fmla="*/ 3 w 15"/>
                <a:gd name="T59" fmla="*/ 14 h 52"/>
                <a:gd name="T60" fmla="*/ 9 w 15"/>
                <a:gd name="T61" fmla="*/ 10 h 52"/>
                <a:gd name="T62" fmla="*/ 8 w 15"/>
                <a:gd name="T63" fmla="*/ 9 h 52"/>
                <a:gd name="T64" fmla="*/ 3 w 15"/>
                <a:gd name="T65" fmla="*/ 8 h 52"/>
                <a:gd name="T66" fmla="*/ 6 w 15"/>
                <a:gd name="T67" fmla="*/ 7 h 52"/>
                <a:gd name="T68" fmla="*/ 3 w 15"/>
                <a:gd name="T69" fmla="*/ 5 h 52"/>
                <a:gd name="T70" fmla="*/ 15 w 15"/>
                <a:gd name="T7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52">
                  <a:moveTo>
                    <a:pt x="15" y="5"/>
                  </a:moveTo>
                  <a:cubicBezTo>
                    <a:pt x="13" y="4"/>
                    <a:pt x="7" y="1"/>
                    <a:pt x="3" y="0"/>
                  </a:cubicBezTo>
                  <a:cubicBezTo>
                    <a:pt x="3" y="1"/>
                    <a:pt x="0" y="4"/>
                    <a:pt x="1" y="6"/>
                  </a:cubicBezTo>
                  <a:cubicBezTo>
                    <a:pt x="2" y="8"/>
                    <a:pt x="0" y="22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3" y="38"/>
                    <a:pt x="3" y="38"/>
                  </a:cubicBezTo>
                  <a:cubicBezTo>
                    <a:pt x="3" y="38"/>
                    <a:pt x="1" y="49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2" y="46"/>
                    <a:pt x="12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14" y="42"/>
                    <a:pt x="14" y="42"/>
                  </a:cubicBezTo>
                  <a:cubicBezTo>
                    <a:pt x="13" y="41"/>
                    <a:pt x="7" y="43"/>
                    <a:pt x="4" y="44"/>
                  </a:cubicBezTo>
                  <a:cubicBezTo>
                    <a:pt x="3" y="42"/>
                    <a:pt x="4" y="39"/>
                    <a:pt x="4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8" y="35"/>
                    <a:pt x="8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7" y="30"/>
                    <a:pt x="8" y="27"/>
                  </a:cubicBezTo>
                  <a:cubicBezTo>
                    <a:pt x="10" y="24"/>
                    <a:pt x="7" y="22"/>
                    <a:pt x="7" y="22"/>
                  </a:cubicBezTo>
                  <a:cubicBezTo>
                    <a:pt x="7" y="22"/>
                    <a:pt x="2" y="25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5" y="17"/>
                    <a:pt x="8" y="14"/>
                    <a:pt x="8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1"/>
                    <a:pt x="11" y="12"/>
                    <a:pt x="9" y="10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6" y="8"/>
                    <a:pt x="3" y="8"/>
                    <a:pt x="3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4"/>
                    <a:pt x="15" y="5"/>
                    <a:pt x="1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8"/>
            <p:cNvSpPr/>
            <p:nvPr/>
          </p:nvSpPr>
          <p:spPr bwMode="auto">
            <a:xfrm>
              <a:off x="525463" y="2811463"/>
              <a:ext cx="501650" cy="700088"/>
            </a:xfrm>
            <a:custGeom>
              <a:avLst/>
              <a:gdLst>
                <a:gd name="T0" fmla="*/ 17 w 28"/>
                <a:gd name="T1" fmla="*/ 1 h 39"/>
                <a:gd name="T2" fmla="*/ 5 w 28"/>
                <a:gd name="T3" fmla="*/ 1 h 39"/>
                <a:gd name="T4" fmla="*/ 0 w 28"/>
                <a:gd name="T5" fmla="*/ 14 h 39"/>
                <a:gd name="T6" fmla="*/ 0 w 28"/>
                <a:gd name="T7" fmla="*/ 25 h 39"/>
                <a:gd name="T8" fmla="*/ 1 w 28"/>
                <a:gd name="T9" fmla="*/ 32 h 39"/>
                <a:gd name="T10" fmla="*/ 4 w 28"/>
                <a:gd name="T11" fmla="*/ 39 h 39"/>
                <a:gd name="T12" fmla="*/ 9 w 28"/>
                <a:gd name="T13" fmla="*/ 31 h 39"/>
                <a:gd name="T14" fmla="*/ 5 w 28"/>
                <a:gd name="T15" fmla="*/ 33 h 39"/>
                <a:gd name="T16" fmla="*/ 8 w 28"/>
                <a:gd name="T17" fmla="*/ 20 h 39"/>
                <a:gd name="T18" fmla="*/ 9 w 28"/>
                <a:gd name="T19" fmla="*/ 10 h 39"/>
                <a:gd name="T20" fmla="*/ 21 w 28"/>
                <a:gd name="T21" fmla="*/ 10 h 39"/>
                <a:gd name="T22" fmla="*/ 26 w 28"/>
                <a:gd name="T23" fmla="*/ 11 h 39"/>
                <a:gd name="T24" fmla="*/ 26 w 28"/>
                <a:gd name="T25" fmla="*/ 10 h 39"/>
                <a:gd name="T26" fmla="*/ 28 w 28"/>
                <a:gd name="T27" fmla="*/ 3 h 39"/>
                <a:gd name="T28" fmla="*/ 17 w 28"/>
                <a:gd name="T2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9">
                  <a:moveTo>
                    <a:pt x="17" y="1"/>
                  </a:moveTo>
                  <a:cubicBezTo>
                    <a:pt x="16" y="0"/>
                    <a:pt x="5" y="1"/>
                    <a:pt x="5" y="1"/>
                  </a:cubicBezTo>
                  <a:cubicBezTo>
                    <a:pt x="5" y="1"/>
                    <a:pt x="0" y="11"/>
                    <a:pt x="0" y="14"/>
                  </a:cubicBezTo>
                  <a:cubicBezTo>
                    <a:pt x="1" y="16"/>
                    <a:pt x="1" y="23"/>
                    <a:pt x="0" y="25"/>
                  </a:cubicBezTo>
                  <a:cubicBezTo>
                    <a:pt x="0" y="27"/>
                    <a:pt x="1" y="32"/>
                    <a:pt x="1" y="32"/>
                  </a:cubicBezTo>
                  <a:cubicBezTo>
                    <a:pt x="1" y="32"/>
                    <a:pt x="4" y="36"/>
                    <a:pt x="4" y="39"/>
                  </a:cubicBezTo>
                  <a:cubicBezTo>
                    <a:pt x="7" y="36"/>
                    <a:pt x="9" y="31"/>
                    <a:pt x="9" y="31"/>
                  </a:cubicBezTo>
                  <a:cubicBezTo>
                    <a:pt x="8" y="32"/>
                    <a:pt x="5" y="33"/>
                    <a:pt x="5" y="33"/>
                  </a:cubicBezTo>
                  <a:cubicBezTo>
                    <a:pt x="5" y="30"/>
                    <a:pt x="8" y="20"/>
                    <a:pt x="8" y="20"/>
                  </a:cubicBezTo>
                  <a:cubicBezTo>
                    <a:pt x="8" y="20"/>
                    <a:pt x="18" y="12"/>
                    <a:pt x="9" y="10"/>
                  </a:cubicBezTo>
                  <a:cubicBezTo>
                    <a:pt x="10" y="6"/>
                    <a:pt x="21" y="10"/>
                    <a:pt x="21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7" y="9"/>
                    <a:pt x="28" y="3"/>
                    <a:pt x="28" y="3"/>
                  </a:cubicBezTo>
                  <a:cubicBezTo>
                    <a:pt x="28" y="3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9"/>
            <p:cNvSpPr/>
            <p:nvPr/>
          </p:nvSpPr>
          <p:spPr bwMode="auto">
            <a:xfrm>
              <a:off x="685800" y="2740025"/>
              <a:ext cx="395287" cy="142875"/>
            </a:xfrm>
            <a:custGeom>
              <a:avLst/>
              <a:gdLst>
                <a:gd name="T0" fmla="*/ 0 w 22"/>
                <a:gd name="T1" fmla="*/ 4 h 8"/>
                <a:gd name="T2" fmla="*/ 18 w 22"/>
                <a:gd name="T3" fmla="*/ 8 h 8"/>
                <a:gd name="T4" fmla="*/ 22 w 22"/>
                <a:gd name="T5" fmla="*/ 6 h 8"/>
                <a:gd name="T6" fmla="*/ 21 w 22"/>
                <a:gd name="T7" fmla="*/ 2 h 8"/>
                <a:gd name="T8" fmla="*/ 1 w 22"/>
                <a:gd name="T9" fmla="*/ 0 h 8"/>
                <a:gd name="T10" fmla="*/ 0 w 22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">
                  <a:moveTo>
                    <a:pt x="0" y="4"/>
                  </a:moveTo>
                  <a:cubicBezTo>
                    <a:pt x="0" y="4"/>
                    <a:pt x="13" y="8"/>
                    <a:pt x="18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0"/>
            <p:cNvSpPr/>
            <p:nvPr/>
          </p:nvSpPr>
          <p:spPr bwMode="auto">
            <a:xfrm>
              <a:off x="722313" y="1841500"/>
              <a:ext cx="341312" cy="989013"/>
            </a:xfrm>
            <a:custGeom>
              <a:avLst/>
              <a:gdLst>
                <a:gd name="T0" fmla="*/ 0 w 19"/>
                <a:gd name="T1" fmla="*/ 49 h 55"/>
                <a:gd name="T2" fmla="*/ 6 w 19"/>
                <a:gd name="T3" fmla="*/ 54 h 55"/>
                <a:gd name="T4" fmla="*/ 19 w 19"/>
                <a:gd name="T5" fmla="*/ 53 h 55"/>
                <a:gd name="T6" fmla="*/ 17 w 19"/>
                <a:gd name="T7" fmla="*/ 36 h 55"/>
                <a:gd name="T8" fmla="*/ 18 w 19"/>
                <a:gd name="T9" fmla="*/ 25 h 55"/>
                <a:gd name="T10" fmla="*/ 13 w 19"/>
                <a:gd name="T11" fmla="*/ 10 h 55"/>
                <a:gd name="T12" fmla="*/ 13 w 19"/>
                <a:gd name="T13" fmla="*/ 3 h 55"/>
                <a:gd name="T14" fmla="*/ 11 w 19"/>
                <a:gd name="T15" fmla="*/ 7 h 55"/>
                <a:gd name="T16" fmla="*/ 2 w 19"/>
                <a:gd name="T17" fmla="*/ 0 h 55"/>
                <a:gd name="T18" fmla="*/ 0 w 19"/>
                <a:gd name="T19" fmla="*/ 3 h 55"/>
                <a:gd name="T20" fmla="*/ 0 w 19"/>
                <a:gd name="T21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5">
                  <a:moveTo>
                    <a:pt x="0" y="49"/>
                  </a:moveTo>
                  <a:cubicBezTo>
                    <a:pt x="0" y="49"/>
                    <a:pt x="0" y="53"/>
                    <a:pt x="6" y="54"/>
                  </a:cubicBezTo>
                  <a:cubicBezTo>
                    <a:pt x="13" y="55"/>
                    <a:pt x="18" y="55"/>
                    <a:pt x="19" y="53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9" y="28"/>
                    <a:pt x="18" y="25"/>
                  </a:cubicBezTo>
                  <a:cubicBezTo>
                    <a:pt x="18" y="21"/>
                    <a:pt x="13" y="10"/>
                    <a:pt x="13" y="10"/>
                  </a:cubicBezTo>
                  <a:cubicBezTo>
                    <a:pt x="13" y="10"/>
                    <a:pt x="14" y="5"/>
                    <a:pt x="13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9" y="7"/>
                    <a:pt x="2" y="0"/>
                  </a:cubicBezTo>
                  <a:cubicBezTo>
                    <a:pt x="2" y="0"/>
                    <a:pt x="0" y="2"/>
                    <a:pt x="0" y="3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1"/>
            <p:cNvSpPr/>
            <p:nvPr/>
          </p:nvSpPr>
          <p:spPr bwMode="auto">
            <a:xfrm>
              <a:off x="722313" y="1841500"/>
              <a:ext cx="341312" cy="989013"/>
            </a:xfrm>
            <a:custGeom>
              <a:avLst/>
              <a:gdLst>
                <a:gd name="T0" fmla="*/ 13 w 19"/>
                <a:gd name="T1" fmla="*/ 53 h 55"/>
                <a:gd name="T2" fmla="*/ 3 w 19"/>
                <a:gd name="T3" fmla="*/ 47 h 55"/>
                <a:gd name="T4" fmla="*/ 4 w 19"/>
                <a:gd name="T5" fmla="*/ 43 h 55"/>
                <a:gd name="T6" fmla="*/ 13 w 19"/>
                <a:gd name="T7" fmla="*/ 49 h 55"/>
                <a:gd name="T8" fmla="*/ 4 w 19"/>
                <a:gd name="T9" fmla="*/ 34 h 55"/>
                <a:gd name="T10" fmla="*/ 3 w 19"/>
                <a:gd name="T11" fmla="*/ 7 h 55"/>
                <a:gd name="T12" fmla="*/ 7 w 19"/>
                <a:gd name="T13" fmla="*/ 11 h 55"/>
                <a:gd name="T14" fmla="*/ 4 w 19"/>
                <a:gd name="T15" fmla="*/ 6 h 55"/>
                <a:gd name="T16" fmla="*/ 8 w 19"/>
                <a:gd name="T17" fmla="*/ 6 h 55"/>
                <a:gd name="T18" fmla="*/ 2 w 19"/>
                <a:gd name="T19" fmla="*/ 0 h 55"/>
                <a:gd name="T20" fmla="*/ 0 w 19"/>
                <a:gd name="T21" fmla="*/ 3 h 55"/>
                <a:gd name="T22" fmla="*/ 0 w 19"/>
                <a:gd name="T23" fmla="*/ 49 h 55"/>
                <a:gd name="T24" fmla="*/ 6 w 19"/>
                <a:gd name="T25" fmla="*/ 54 h 55"/>
                <a:gd name="T26" fmla="*/ 19 w 19"/>
                <a:gd name="T27" fmla="*/ 53 h 55"/>
                <a:gd name="T28" fmla="*/ 19 w 19"/>
                <a:gd name="T29" fmla="*/ 53 h 55"/>
                <a:gd name="T30" fmla="*/ 13 w 19"/>
                <a:gd name="T31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55">
                  <a:moveTo>
                    <a:pt x="13" y="53"/>
                  </a:moveTo>
                  <a:cubicBezTo>
                    <a:pt x="6" y="53"/>
                    <a:pt x="3" y="47"/>
                    <a:pt x="3" y="47"/>
                  </a:cubicBezTo>
                  <a:cubicBezTo>
                    <a:pt x="3" y="47"/>
                    <a:pt x="1" y="43"/>
                    <a:pt x="4" y="43"/>
                  </a:cubicBezTo>
                  <a:cubicBezTo>
                    <a:pt x="6" y="43"/>
                    <a:pt x="13" y="49"/>
                    <a:pt x="13" y="49"/>
                  </a:cubicBezTo>
                  <a:cubicBezTo>
                    <a:pt x="12" y="45"/>
                    <a:pt x="7" y="39"/>
                    <a:pt x="4" y="34"/>
                  </a:cubicBezTo>
                  <a:cubicBezTo>
                    <a:pt x="1" y="29"/>
                    <a:pt x="3" y="7"/>
                    <a:pt x="3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8"/>
                    <a:pt x="8" y="7"/>
                    <a:pt x="8" y="6"/>
                  </a:cubicBezTo>
                  <a:cubicBezTo>
                    <a:pt x="7" y="5"/>
                    <a:pt x="5" y="3"/>
                    <a:pt x="2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3"/>
                    <a:pt x="6" y="54"/>
                  </a:cubicBezTo>
                  <a:cubicBezTo>
                    <a:pt x="13" y="55"/>
                    <a:pt x="18" y="55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5" y="53"/>
                    <a:pt x="13" y="53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2"/>
            <p:cNvSpPr/>
            <p:nvPr/>
          </p:nvSpPr>
          <p:spPr bwMode="auto">
            <a:xfrm>
              <a:off x="381000" y="1878013"/>
              <a:ext cx="520700" cy="1257300"/>
            </a:xfrm>
            <a:custGeom>
              <a:avLst/>
              <a:gdLst>
                <a:gd name="T0" fmla="*/ 0 w 29"/>
                <a:gd name="T1" fmla="*/ 67 h 70"/>
                <a:gd name="T2" fmla="*/ 10 w 29"/>
                <a:gd name="T3" fmla="*/ 70 h 70"/>
                <a:gd name="T4" fmla="*/ 24 w 29"/>
                <a:gd name="T5" fmla="*/ 45 h 70"/>
                <a:gd name="T6" fmla="*/ 28 w 29"/>
                <a:gd name="T7" fmla="*/ 33 h 70"/>
                <a:gd name="T8" fmla="*/ 18 w 29"/>
                <a:gd name="T9" fmla="*/ 0 h 70"/>
                <a:gd name="T10" fmla="*/ 10 w 29"/>
                <a:gd name="T11" fmla="*/ 4 h 70"/>
                <a:gd name="T12" fmla="*/ 10 w 29"/>
                <a:gd name="T13" fmla="*/ 22 h 70"/>
                <a:gd name="T14" fmla="*/ 0 w 29"/>
                <a:gd name="T1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70">
                  <a:moveTo>
                    <a:pt x="0" y="67"/>
                  </a:moveTo>
                  <a:cubicBezTo>
                    <a:pt x="10" y="70"/>
                    <a:pt x="10" y="70"/>
                    <a:pt x="10" y="70"/>
                  </a:cubicBezTo>
                  <a:cubicBezTo>
                    <a:pt x="10" y="70"/>
                    <a:pt x="23" y="46"/>
                    <a:pt x="24" y="45"/>
                  </a:cubicBezTo>
                  <a:cubicBezTo>
                    <a:pt x="25" y="44"/>
                    <a:pt x="29" y="40"/>
                    <a:pt x="28" y="33"/>
                  </a:cubicBezTo>
                  <a:cubicBezTo>
                    <a:pt x="27" y="26"/>
                    <a:pt x="26" y="9"/>
                    <a:pt x="18" y="0"/>
                  </a:cubicBezTo>
                  <a:cubicBezTo>
                    <a:pt x="18" y="0"/>
                    <a:pt x="15" y="5"/>
                    <a:pt x="10" y="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8" y="51"/>
                    <a:pt x="0" y="67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3"/>
            <p:cNvSpPr/>
            <p:nvPr/>
          </p:nvSpPr>
          <p:spPr bwMode="auto">
            <a:xfrm>
              <a:off x="865188" y="1968500"/>
              <a:ext cx="215900" cy="842963"/>
            </a:xfrm>
            <a:custGeom>
              <a:avLst/>
              <a:gdLst>
                <a:gd name="T0" fmla="*/ 6 w 12"/>
                <a:gd name="T1" fmla="*/ 44 h 47"/>
                <a:gd name="T2" fmla="*/ 9 w 12"/>
                <a:gd name="T3" fmla="*/ 47 h 47"/>
                <a:gd name="T4" fmla="*/ 12 w 12"/>
                <a:gd name="T5" fmla="*/ 44 h 47"/>
                <a:gd name="T6" fmla="*/ 9 w 12"/>
                <a:gd name="T7" fmla="*/ 20 h 47"/>
                <a:gd name="T8" fmla="*/ 4 w 12"/>
                <a:gd name="T9" fmla="*/ 5 h 47"/>
                <a:gd name="T10" fmla="*/ 3 w 12"/>
                <a:gd name="T11" fmla="*/ 0 h 47"/>
                <a:gd name="T12" fmla="*/ 0 w 12"/>
                <a:gd name="T13" fmla="*/ 3 h 47"/>
                <a:gd name="T14" fmla="*/ 1 w 12"/>
                <a:gd name="T15" fmla="*/ 6 h 47"/>
                <a:gd name="T16" fmla="*/ 4 w 12"/>
                <a:gd name="T17" fmla="*/ 17 h 47"/>
                <a:gd name="T18" fmla="*/ 6 w 12"/>
                <a:gd name="T1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47">
                  <a:moveTo>
                    <a:pt x="6" y="44"/>
                  </a:moveTo>
                  <a:cubicBezTo>
                    <a:pt x="9" y="47"/>
                    <a:pt x="9" y="47"/>
                    <a:pt x="9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0" y="25"/>
                    <a:pt x="9" y="20"/>
                  </a:cubicBezTo>
                  <a:cubicBezTo>
                    <a:pt x="8" y="16"/>
                    <a:pt x="4" y="5"/>
                    <a:pt x="4" y="5"/>
                  </a:cubicBezTo>
                  <a:cubicBezTo>
                    <a:pt x="4" y="5"/>
                    <a:pt x="6" y="2"/>
                    <a:pt x="3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3" y="14"/>
                    <a:pt x="4" y="17"/>
                  </a:cubicBezTo>
                  <a:cubicBezTo>
                    <a:pt x="4" y="21"/>
                    <a:pt x="5" y="42"/>
                    <a:pt x="6" y="44"/>
                  </a:cubicBezTo>
                  <a:close/>
                </a:path>
              </a:pathLst>
            </a:custGeom>
            <a:solidFill>
              <a:srgbClr val="A4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74"/>
            <p:cNvSpPr/>
            <p:nvPr/>
          </p:nvSpPr>
          <p:spPr bwMode="auto">
            <a:xfrm>
              <a:off x="1081088" y="2290763"/>
              <a:ext cx="466725" cy="323850"/>
            </a:xfrm>
            <a:custGeom>
              <a:avLst/>
              <a:gdLst>
                <a:gd name="T0" fmla="*/ 25 w 26"/>
                <a:gd name="T1" fmla="*/ 13 h 18"/>
                <a:gd name="T2" fmla="*/ 22 w 26"/>
                <a:gd name="T3" fmla="*/ 4 h 18"/>
                <a:gd name="T4" fmla="*/ 14 w 26"/>
                <a:gd name="T5" fmla="*/ 6 h 18"/>
                <a:gd name="T6" fmla="*/ 11 w 26"/>
                <a:gd name="T7" fmla="*/ 8 h 18"/>
                <a:gd name="T8" fmla="*/ 8 w 26"/>
                <a:gd name="T9" fmla="*/ 8 h 18"/>
                <a:gd name="T10" fmla="*/ 4 w 26"/>
                <a:gd name="T11" fmla="*/ 8 h 18"/>
                <a:gd name="T12" fmla="*/ 3 w 26"/>
                <a:gd name="T13" fmla="*/ 7 h 18"/>
                <a:gd name="T14" fmla="*/ 1 w 26"/>
                <a:gd name="T15" fmla="*/ 0 h 18"/>
                <a:gd name="T16" fmla="*/ 0 w 26"/>
                <a:gd name="T17" fmla="*/ 16 h 18"/>
                <a:gd name="T18" fmla="*/ 0 w 26"/>
                <a:gd name="T19" fmla="*/ 18 h 18"/>
                <a:gd name="T20" fmla="*/ 11 w 26"/>
                <a:gd name="T21" fmla="*/ 17 h 18"/>
                <a:gd name="T22" fmla="*/ 25 w 26"/>
                <a:gd name="T2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8">
                  <a:moveTo>
                    <a:pt x="25" y="13"/>
                  </a:moveTo>
                  <a:cubicBezTo>
                    <a:pt x="25" y="13"/>
                    <a:pt x="26" y="8"/>
                    <a:pt x="22" y="4"/>
                  </a:cubicBezTo>
                  <a:cubicBezTo>
                    <a:pt x="22" y="4"/>
                    <a:pt x="14" y="6"/>
                    <a:pt x="14" y="6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1" y="8"/>
                    <a:pt x="8" y="8"/>
                    <a:pt x="8" y="8"/>
                  </a:cubicBezTo>
                  <a:cubicBezTo>
                    <a:pt x="7" y="8"/>
                    <a:pt x="5" y="7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3"/>
                    <a:pt x="1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9" y="18"/>
                    <a:pt x="11" y="17"/>
                  </a:cubicBezTo>
                  <a:cubicBezTo>
                    <a:pt x="13" y="16"/>
                    <a:pt x="24" y="15"/>
                    <a:pt x="25" y="13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1117600" y="2362200"/>
              <a:ext cx="412750" cy="233363"/>
            </a:xfrm>
            <a:custGeom>
              <a:avLst/>
              <a:gdLst>
                <a:gd name="T0" fmla="*/ 20 w 23"/>
                <a:gd name="T1" fmla="*/ 0 h 13"/>
                <a:gd name="T2" fmla="*/ 12 w 23"/>
                <a:gd name="T3" fmla="*/ 2 h 13"/>
                <a:gd name="T4" fmla="*/ 9 w 23"/>
                <a:gd name="T5" fmla="*/ 4 h 13"/>
                <a:gd name="T6" fmla="*/ 6 w 23"/>
                <a:gd name="T7" fmla="*/ 4 h 13"/>
                <a:gd name="T8" fmla="*/ 3 w 23"/>
                <a:gd name="T9" fmla="*/ 3 h 13"/>
                <a:gd name="T10" fmla="*/ 2 w 23"/>
                <a:gd name="T11" fmla="*/ 7 h 13"/>
                <a:gd name="T12" fmla="*/ 4 w 23"/>
                <a:gd name="T13" fmla="*/ 6 h 13"/>
                <a:gd name="T14" fmla="*/ 0 w 23"/>
                <a:gd name="T15" fmla="*/ 13 h 13"/>
                <a:gd name="T16" fmla="*/ 6 w 23"/>
                <a:gd name="T17" fmla="*/ 6 h 13"/>
                <a:gd name="T18" fmla="*/ 11 w 23"/>
                <a:gd name="T19" fmla="*/ 5 h 13"/>
                <a:gd name="T20" fmla="*/ 8 w 23"/>
                <a:gd name="T21" fmla="*/ 11 h 13"/>
                <a:gd name="T22" fmla="*/ 15 w 23"/>
                <a:gd name="T23" fmla="*/ 4 h 13"/>
                <a:gd name="T24" fmla="*/ 19 w 23"/>
                <a:gd name="T25" fmla="*/ 5 h 13"/>
                <a:gd name="T26" fmla="*/ 23 w 23"/>
                <a:gd name="T27" fmla="*/ 6 h 13"/>
                <a:gd name="T28" fmla="*/ 23 w 23"/>
                <a:gd name="T29" fmla="*/ 6 h 13"/>
                <a:gd name="T30" fmla="*/ 20 w 2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3">
                  <a:moveTo>
                    <a:pt x="20" y="0"/>
                  </a:moveTo>
                  <a:cubicBezTo>
                    <a:pt x="20" y="0"/>
                    <a:pt x="12" y="2"/>
                    <a:pt x="12" y="2"/>
                  </a:cubicBezTo>
                  <a:cubicBezTo>
                    <a:pt x="12" y="3"/>
                    <a:pt x="9" y="4"/>
                    <a:pt x="9" y="4"/>
                  </a:cubicBezTo>
                  <a:cubicBezTo>
                    <a:pt x="9" y="4"/>
                    <a:pt x="6" y="4"/>
                    <a:pt x="6" y="4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3" y="5"/>
                    <a:pt x="2" y="6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1" y="12"/>
                    <a:pt x="0" y="13"/>
                  </a:cubicBezTo>
                  <a:cubicBezTo>
                    <a:pt x="0" y="13"/>
                    <a:pt x="6" y="9"/>
                    <a:pt x="6" y="6"/>
                  </a:cubicBezTo>
                  <a:cubicBezTo>
                    <a:pt x="6" y="4"/>
                    <a:pt x="11" y="5"/>
                    <a:pt x="11" y="5"/>
                  </a:cubicBezTo>
                  <a:cubicBezTo>
                    <a:pt x="11" y="5"/>
                    <a:pt x="13" y="7"/>
                    <a:pt x="8" y="11"/>
                  </a:cubicBezTo>
                  <a:cubicBezTo>
                    <a:pt x="8" y="11"/>
                    <a:pt x="14" y="7"/>
                    <a:pt x="15" y="4"/>
                  </a:cubicBezTo>
                  <a:cubicBezTo>
                    <a:pt x="17" y="0"/>
                    <a:pt x="19" y="5"/>
                    <a:pt x="19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4"/>
                    <a:pt x="22" y="2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668338" y="1895475"/>
              <a:ext cx="196850" cy="898525"/>
            </a:xfrm>
            <a:custGeom>
              <a:avLst/>
              <a:gdLst>
                <a:gd name="T0" fmla="*/ 4 w 11"/>
                <a:gd name="T1" fmla="*/ 50 h 50"/>
                <a:gd name="T2" fmla="*/ 8 w 11"/>
                <a:gd name="T3" fmla="*/ 44 h 50"/>
                <a:gd name="T4" fmla="*/ 11 w 11"/>
                <a:gd name="T5" fmla="*/ 40 h 50"/>
                <a:gd name="T6" fmla="*/ 11 w 11"/>
                <a:gd name="T7" fmla="*/ 31 h 50"/>
                <a:gd name="T8" fmla="*/ 2 w 11"/>
                <a:gd name="T9" fmla="*/ 7 h 50"/>
                <a:gd name="T10" fmla="*/ 3 w 11"/>
                <a:gd name="T11" fmla="*/ 6 h 50"/>
                <a:gd name="T12" fmla="*/ 1 w 11"/>
                <a:gd name="T13" fmla="*/ 0 h 50"/>
                <a:gd name="T14" fmla="*/ 0 w 11"/>
                <a:gd name="T15" fmla="*/ 1 h 50"/>
                <a:gd name="T16" fmla="*/ 1 w 11"/>
                <a:gd name="T17" fmla="*/ 5 h 50"/>
                <a:gd name="T18" fmla="*/ 1 w 11"/>
                <a:gd name="T19" fmla="*/ 7 h 50"/>
                <a:gd name="T20" fmla="*/ 10 w 11"/>
                <a:gd name="T21" fmla="*/ 31 h 50"/>
                <a:gd name="T22" fmla="*/ 6 w 11"/>
                <a:gd name="T23" fmla="*/ 43 h 50"/>
                <a:gd name="T24" fmla="*/ 4 w 11"/>
                <a:gd name="T2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50">
                  <a:moveTo>
                    <a:pt x="4" y="50"/>
                  </a:moveTo>
                  <a:cubicBezTo>
                    <a:pt x="6" y="47"/>
                    <a:pt x="7" y="44"/>
                    <a:pt x="8" y="44"/>
                  </a:cubicBezTo>
                  <a:cubicBezTo>
                    <a:pt x="8" y="43"/>
                    <a:pt x="10" y="42"/>
                    <a:pt x="11" y="40"/>
                  </a:cubicBezTo>
                  <a:cubicBezTo>
                    <a:pt x="11" y="36"/>
                    <a:pt x="11" y="32"/>
                    <a:pt x="11" y="31"/>
                  </a:cubicBezTo>
                  <a:cubicBezTo>
                    <a:pt x="10" y="28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9" y="29"/>
                    <a:pt x="10" y="31"/>
                  </a:cubicBezTo>
                  <a:cubicBezTo>
                    <a:pt x="11" y="34"/>
                    <a:pt x="7" y="40"/>
                    <a:pt x="6" y="43"/>
                  </a:cubicBezTo>
                  <a:cubicBezTo>
                    <a:pt x="6" y="44"/>
                    <a:pt x="5" y="47"/>
                    <a:pt x="4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Freeform 77"/>
            <p:cNvSpPr/>
            <p:nvPr/>
          </p:nvSpPr>
          <p:spPr bwMode="auto">
            <a:xfrm>
              <a:off x="506413" y="1968500"/>
              <a:ext cx="233362" cy="968375"/>
            </a:xfrm>
            <a:custGeom>
              <a:avLst/>
              <a:gdLst>
                <a:gd name="T0" fmla="*/ 9 w 13"/>
                <a:gd name="T1" fmla="*/ 12 h 54"/>
                <a:gd name="T2" fmla="*/ 13 w 13"/>
                <a:gd name="T3" fmla="*/ 15 h 54"/>
                <a:gd name="T4" fmla="*/ 6 w 13"/>
                <a:gd name="T5" fmla="*/ 4 h 54"/>
                <a:gd name="T6" fmla="*/ 3 w 13"/>
                <a:gd name="T7" fmla="*/ 0 h 54"/>
                <a:gd name="T8" fmla="*/ 3 w 13"/>
                <a:gd name="T9" fmla="*/ 17 h 54"/>
                <a:gd name="T10" fmla="*/ 0 w 13"/>
                <a:gd name="T11" fmla="*/ 37 h 54"/>
                <a:gd name="T12" fmla="*/ 3 w 13"/>
                <a:gd name="T13" fmla="*/ 43 h 54"/>
                <a:gd name="T14" fmla="*/ 9 w 13"/>
                <a:gd name="T15" fmla="*/ 54 h 54"/>
                <a:gd name="T16" fmla="*/ 12 w 13"/>
                <a:gd name="T17" fmla="*/ 48 h 54"/>
                <a:gd name="T18" fmla="*/ 8 w 13"/>
                <a:gd name="T19" fmla="*/ 36 h 54"/>
                <a:gd name="T20" fmla="*/ 11 w 13"/>
                <a:gd name="T21" fmla="*/ 36 h 54"/>
                <a:gd name="T22" fmla="*/ 8 w 13"/>
                <a:gd name="T23" fmla="*/ 35 h 54"/>
                <a:gd name="T24" fmla="*/ 7 w 13"/>
                <a:gd name="T25" fmla="*/ 27 h 54"/>
                <a:gd name="T26" fmla="*/ 8 w 13"/>
                <a:gd name="T27" fmla="*/ 22 h 54"/>
                <a:gd name="T28" fmla="*/ 9 w 13"/>
                <a:gd name="T29" fmla="*/ 18 h 54"/>
                <a:gd name="T30" fmla="*/ 9 w 13"/>
                <a:gd name="T31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54">
                  <a:moveTo>
                    <a:pt x="9" y="12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6" y="6"/>
                    <a:pt x="6" y="4"/>
                  </a:cubicBezTo>
                  <a:cubicBezTo>
                    <a:pt x="5" y="3"/>
                    <a:pt x="4" y="2"/>
                    <a:pt x="3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26"/>
                    <a:pt x="0" y="37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2"/>
                    <a:pt x="11" y="50"/>
                    <a:pt x="12" y="48"/>
                  </a:cubicBezTo>
                  <a:cubicBezTo>
                    <a:pt x="11" y="44"/>
                    <a:pt x="8" y="37"/>
                    <a:pt x="8" y="36"/>
                  </a:cubicBezTo>
                  <a:cubicBezTo>
                    <a:pt x="8" y="36"/>
                    <a:pt x="10" y="36"/>
                    <a:pt x="11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9" y="24"/>
                    <a:pt x="8" y="22"/>
                  </a:cubicBezTo>
                  <a:cubicBezTo>
                    <a:pt x="8" y="20"/>
                    <a:pt x="9" y="18"/>
                    <a:pt x="9" y="18"/>
                  </a:cubicBezTo>
                  <a:lnTo>
                    <a:pt x="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" name="Freeform 78"/>
            <p:cNvSpPr/>
            <p:nvPr/>
          </p:nvSpPr>
          <p:spPr bwMode="auto">
            <a:xfrm>
              <a:off x="596900" y="1949450"/>
              <a:ext cx="88900" cy="144463"/>
            </a:xfrm>
            <a:custGeom>
              <a:avLst/>
              <a:gdLst>
                <a:gd name="T0" fmla="*/ 5 w 5"/>
                <a:gd name="T1" fmla="*/ 8 h 8"/>
                <a:gd name="T2" fmla="*/ 2 w 5"/>
                <a:gd name="T3" fmla="*/ 0 h 8"/>
                <a:gd name="T4" fmla="*/ 0 w 5"/>
                <a:gd name="T5" fmla="*/ 0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3" y="4"/>
                    <a:pt x="5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9"/>
            <p:cNvSpPr/>
            <p:nvPr/>
          </p:nvSpPr>
          <p:spPr bwMode="auto">
            <a:xfrm>
              <a:off x="614363" y="2901950"/>
              <a:ext cx="144462" cy="233363"/>
            </a:xfrm>
            <a:custGeom>
              <a:avLst/>
              <a:gdLst>
                <a:gd name="T0" fmla="*/ 0 w 8"/>
                <a:gd name="T1" fmla="*/ 4 h 13"/>
                <a:gd name="T2" fmla="*/ 1 w 8"/>
                <a:gd name="T3" fmla="*/ 10 h 13"/>
                <a:gd name="T4" fmla="*/ 1 w 8"/>
                <a:gd name="T5" fmla="*/ 13 h 13"/>
                <a:gd name="T6" fmla="*/ 8 w 8"/>
                <a:gd name="T7" fmla="*/ 8 h 13"/>
                <a:gd name="T8" fmla="*/ 5 w 8"/>
                <a:gd name="T9" fmla="*/ 2 h 13"/>
                <a:gd name="T10" fmla="*/ 0 w 8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0" y="4"/>
                  </a:moveTo>
                  <a:cubicBezTo>
                    <a:pt x="0" y="4"/>
                    <a:pt x="0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7" y="4"/>
                    <a:pt x="5" y="2"/>
                  </a:cubicBezTo>
                  <a:cubicBezTo>
                    <a:pt x="4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0"/>
            <p:cNvSpPr/>
            <p:nvPr/>
          </p:nvSpPr>
          <p:spPr bwMode="auto">
            <a:xfrm>
              <a:off x="400050" y="1949450"/>
              <a:ext cx="322262" cy="1077913"/>
            </a:xfrm>
            <a:custGeom>
              <a:avLst/>
              <a:gdLst>
                <a:gd name="T0" fmla="*/ 10 w 18"/>
                <a:gd name="T1" fmla="*/ 60 h 60"/>
                <a:gd name="T2" fmla="*/ 18 w 18"/>
                <a:gd name="T3" fmla="*/ 54 h 60"/>
                <a:gd name="T4" fmla="*/ 12 w 18"/>
                <a:gd name="T5" fmla="*/ 36 h 60"/>
                <a:gd name="T6" fmla="*/ 13 w 18"/>
                <a:gd name="T7" fmla="*/ 23 h 60"/>
                <a:gd name="T8" fmla="*/ 15 w 18"/>
                <a:gd name="T9" fmla="*/ 13 h 60"/>
                <a:gd name="T10" fmla="*/ 9 w 18"/>
                <a:gd name="T11" fmla="*/ 0 h 60"/>
                <a:gd name="T12" fmla="*/ 5 w 18"/>
                <a:gd name="T13" fmla="*/ 3 h 60"/>
                <a:gd name="T14" fmla="*/ 4 w 18"/>
                <a:gd name="T15" fmla="*/ 4 h 60"/>
                <a:gd name="T16" fmla="*/ 2 w 18"/>
                <a:gd name="T17" fmla="*/ 9 h 60"/>
                <a:gd name="T18" fmla="*/ 2 w 18"/>
                <a:gd name="T19" fmla="*/ 15 h 60"/>
                <a:gd name="T20" fmla="*/ 0 w 18"/>
                <a:gd name="T21" fmla="*/ 16 h 60"/>
                <a:gd name="T22" fmla="*/ 0 w 18"/>
                <a:gd name="T23" fmla="*/ 20 h 60"/>
                <a:gd name="T24" fmla="*/ 2 w 18"/>
                <a:gd name="T25" fmla="*/ 21 h 60"/>
                <a:gd name="T26" fmla="*/ 1 w 18"/>
                <a:gd name="T27" fmla="*/ 27 h 60"/>
                <a:gd name="T28" fmla="*/ 1 w 18"/>
                <a:gd name="T29" fmla="*/ 33 h 60"/>
                <a:gd name="T30" fmla="*/ 2 w 18"/>
                <a:gd name="T31" fmla="*/ 40 h 60"/>
                <a:gd name="T32" fmla="*/ 10 w 18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60">
                  <a:moveTo>
                    <a:pt x="10" y="60"/>
                  </a:moveTo>
                  <a:cubicBezTo>
                    <a:pt x="10" y="60"/>
                    <a:pt x="15" y="55"/>
                    <a:pt x="18" y="54"/>
                  </a:cubicBezTo>
                  <a:cubicBezTo>
                    <a:pt x="18" y="54"/>
                    <a:pt x="13" y="38"/>
                    <a:pt x="12" y="36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6" y="15"/>
                    <a:pt x="15" y="13"/>
                  </a:cubicBezTo>
                  <a:cubicBezTo>
                    <a:pt x="15" y="10"/>
                    <a:pt x="9" y="0"/>
                    <a:pt x="9" y="0"/>
                  </a:cubicBezTo>
                  <a:cubicBezTo>
                    <a:pt x="9" y="0"/>
                    <a:pt x="6" y="2"/>
                    <a:pt x="5" y="3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2" y="8"/>
                    <a:pt x="2" y="9"/>
                  </a:cubicBezTo>
                  <a:cubicBezTo>
                    <a:pt x="1" y="9"/>
                    <a:pt x="2" y="15"/>
                    <a:pt x="2" y="15"/>
                  </a:cubicBezTo>
                  <a:cubicBezTo>
                    <a:pt x="2" y="15"/>
                    <a:pt x="0" y="15"/>
                    <a:pt x="0" y="16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1" y="26"/>
                    <a:pt x="1" y="27"/>
                  </a:cubicBezTo>
                  <a:cubicBezTo>
                    <a:pt x="1" y="28"/>
                    <a:pt x="1" y="32"/>
                    <a:pt x="1" y="33"/>
                  </a:cubicBezTo>
                  <a:cubicBezTo>
                    <a:pt x="1" y="35"/>
                    <a:pt x="2" y="40"/>
                    <a:pt x="2" y="40"/>
                  </a:cubicBezTo>
                  <a:cubicBezTo>
                    <a:pt x="2" y="40"/>
                    <a:pt x="8" y="58"/>
                    <a:pt x="10" y="6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1"/>
            <p:cNvSpPr>
              <a:spLocks noEditPoints="1"/>
            </p:cNvSpPr>
            <p:nvPr/>
          </p:nvSpPr>
          <p:spPr bwMode="auto">
            <a:xfrm>
              <a:off x="400050" y="1985963"/>
              <a:ext cx="250825" cy="1041400"/>
            </a:xfrm>
            <a:custGeom>
              <a:avLst/>
              <a:gdLst>
                <a:gd name="T0" fmla="*/ 6 w 14"/>
                <a:gd name="T1" fmla="*/ 45 h 58"/>
                <a:gd name="T2" fmla="*/ 2 w 14"/>
                <a:gd name="T3" fmla="*/ 31 h 58"/>
                <a:gd name="T4" fmla="*/ 4 w 14"/>
                <a:gd name="T5" fmla="*/ 31 h 58"/>
                <a:gd name="T6" fmla="*/ 10 w 14"/>
                <a:gd name="T7" fmla="*/ 27 h 58"/>
                <a:gd name="T8" fmla="*/ 5 w 14"/>
                <a:gd name="T9" fmla="*/ 30 h 58"/>
                <a:gd name="T10" fmla="*/ 2 w 14"/>
                <a:gd name="T11" fmla="*/ 27 h 58"/>
                <a:gd name="T12" fmla="*/ 4 w 14"/>
                <a:gd name="T13" fmla="*/ 23 h 58"/>
                <a:gd name="T14" fmla="*/ 5 w 14"/>
                <a:gd name="T15" fmla="*/ 18 h 58"/>
                <a:gd name="T16" fmla="*/ 12 w 14"/>
                <a:gd name="T17" fmla="*/ 22 h 58"/>
                <a:gd name="T18" fmla="*/ 9 w 14"/>
                <a:gd name="T19" fmla="*/ 18 h 58"/>
                <a:gd name="T20" fmla="*/ 5 w 14"/>
                <a:gd name="T21" fmla="*/ 16 h 58"/>
                <a:gd name="T22" fmla="*/ 11 w 14"/>
                <a:gd name="T23" fmla="*/ 16 h 58"/>
                <a:gd name="T24" fmla="*/ 6 w 14"/>
                <a:gd name="T25" fmla="*/ 13 h 58"/>
                <a:gd name="T26" fmla="*/ 9 w 14"/>
                <a:gd name="T27" fmla="*/ 12 h 58"/>
                <a:gd name="T28" fmla="*/ 2 w 14"/>
                <a:gd name="T29" fmla="*/ 12 h 58"/>
                <a:gd name="T30" fmla="*/ 5 w 14"/>
                <a:gd name="T31" fmla="*/ 9 h 58"/>
                <a:gd name="T32" fmla="*/ 3 w 14"/>
                <a:gd name="T33" fmla="*/ 10 h 58"/>
                <a:gd name="T34" fmla="*/ 3 w 14"/>
                <a:gd name="T35" fmla="*/ 8 h 58"/>
                <a:gd name="T36" fmla="*/ 5 w 14"/>
                <a:gd name="T37" fmla="*/ 3 h 58"/>
                <a:gd name="T38" fmla="*/ 5 w 14"/>
                <a:gd name="T39" fmla="*/ 0 h 58"/>
                <a:gd name="T40" fmla="*/ 5 w 14"/>
                <a:gd name="T41" fmla="*/ 1 h 58"/>
                <a:gd name="T42" fmla="*/ 4 w 14"/>
                <a:gd name="T43" fmla="*/ 1 h 58"/>
                <a:gd name="T44" fmla="*/ 2 w 14"/>
                <a:gd name="T45" fmla="*/ 7 h 58"/>
                <a:gd name="T46" fmla="*/ 2 w 14"/>
                <a:gd name="T47" fmla="*/ 13 h 58"/>
                <a:gd name="T48" fmla="*/ 0 w 14"/>
                <a:gd name="T49" fmla="*/ 14 h 58"/>
                <a:gd name="T50" fmla="*/ 0 w 14"/>
                <a:gd name="T51" fmla="*/ 18 h 58"/>
                <a:gd name="T52" fmla="*/ 2 w 14"/>
                <a:gd name="T53" fmla="*/ 19 h 58"/>
                <a:gd name="T54" fmla="*/ 1 w 14"/>
                <a:gd name="T55" fmla="*/ 25 h 58"/>
                <a:gd name="T56" fmla="*/ 1 w 14"/>
                <a:gd name="T57" fmla="*/ 31 h 58"/>
                <a:gd name="T58" fmla="*/ 2 w 14"/>
                <a:gd name="T59" fmla="*/ 38 h 58"/>
                <a:gd name="T60" fmla="*/ 10 w 14"/>
                <a:gd name="T61" fmla="*/ 58 h 58"/>
                <a:gd name="T62" fmla="*/ 14 w 14"/>
                <a:gd name="T63" fmla="*/ 55 h 58"/>
                <a:gd name="T64" fmla="*/ 10 w 14"/>
                <a:gd name="T65" fmla="*/ 53 h 58"/>
                <a:gd name="T66" fmla="*/ 6 w 14"/>
                <a:gd name="T67" fmla="*/ 45 h 58"/>
                <a:gd name="T68" fmla="*/ 3 w 14"/>
                <a:gd name="T69" fmla="*/ 10 h 58"/>
                <a:gd name="T70" fmla="*/ 3 w 14"/>
                <a:gd name="T71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58">
                  <a:moveTo>
                    <a:pt x="6" y="45"/>
                  </a:moveTo>
                  <a:cubicBezTo>
                    <a:pt x="5" y="44"/>
                    <a:pt x="2" y="31"/>
                    <a:pt x="2" y="31"/>
                  </a:cubicBezTo>
                  <a:cubicBezTo>
                    <a:pt x="2" y="31"/>
                    <a:pt x="1" y="30"/>
                    <a:pt x="4" y="31"/>
                  </a:cubicBezTo>
                  <a:cubicBezTo>
                    <a:pt x="7" y="31"/>
                    <a:pt x="10" y="27"/>
                    <a:pt x="10" y="27"/>
                  </a:cubicBezTo>
                  <a:cubicBezTo>
                    <a:pt x="10" y="27"/>
                    <a:pt x="6" y="29"/>
                    <a:pt x="5" y="30"/>
                  </a:cubicBezTo>
                  <a:cubicBezTo>
                    <a:pt x="4" y="30"/>
                    <a:pt x="2" y="28"/>
                    <a:pt x="2" y="27"/>
                  </a:cubicBezTo>
                  <a:cubicBezTo>
                    <a:pt x="3" y="27"/>
                    <a:pt x="3" y="24"/>
                    <a:pt x="4" y="23"/>
                  </a:cubicBezTo>
                  <a:cubicBezTo>
                    <a:pt x="5" y="22"/>
                    <a:pt x="5" y="20"/>
                    <a:pt x="5" y="18"/>
                  </a:cubicBezTo>
                  <a:cubicBezTo>
                    <a:pt x="9" y="17"/>
                    <a:pt x="12" y="22"/>
                    <a:pt x="12" y="22"/>
                  </a:cubicBezTo>
                  <a:cubicBezTo>
                    <a:pt x="12" y="22"/>
                    <a:pt x="11" y="19"/>
                    <a:pt x="9" y="18"/>
                  </a:cubicBezTo>
                  <a:cubicBezTo>
                    <a:pt x="7" y="16"/>
                    <a:pt x="5" y="16"/>
                    <a:pt x="5" y="16"/>
                  </a:cubicBezTo>
                  <a:cubicBezTo>
                    <a:pt x="7" y="15"/>
                    <a:pt x="10" y="16"/>
                    <a:pt x="11" y="16"/>
                  </a:cubicBezTo>
                  <a:cubicBezTo>
                    <a:pt x="10" y="15"/>
                    <a:pt x="7" y="14"/>
                    <a:pt x="6" y="13"/>
                  </a:cubicBezTo>
                  <a:cubicBezTo>
                    <a:pt x="7" y="11"/>
                    <a:pt x="9" y="12"/>
                    <a:pt x="9" y="12"/>
                  </a:cubicBezTo>
                  <a:cubicBezTo>
                    <a:pt x="7" y="9"/>
                    <a:pt x="2" y="12"/>
                    <a:pt x="2" y="12"/>
                  </a:cubicBezTo>
                  <a:cubicBezTo>
                    <a:pt x="2" y="11"/>
                    <a:pt x="5" y="9"/>
                    <a:pt x="5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6"/>
                    <a:pt x="2" y="7"/>
                  </a:cubicBezTo>
                  <a:cubicBezTo>
                    <a:pt x="1" y="7"/>
                    <a:pt x="2" y="13"/>
                    <a:pt x="2" y="13"/>
                  </a:cubicBezTo>
                  <a:cubicBezTo>
                    <a:pt x="2" y="13"/>
                    <a:pt x="0" y="13"/>
                    <a:pt x="0" y="14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1" y="19"/>
                    <a:pt x="2" y="19"/>
                    <a:pt x="2" y="19"/>
                  </a:cubicBezTo>
                  <a:cubicBezTo>
                    <a:pt x="2" y="19"/>
                    <a:pt x="1" y="24"/>
                    <a:pt x="1" y="25"/>
                  </a:cubicBezTo>
                  <a:cubicBezTo>
                    <a:pt x="1" y="26"/>
                    <a:pt x="1" y="30"/>
                    <a:pt x="1" y="31"/>
                  </a:cubicBezTo>
                  <a:cubicBezTo>
                    <a:pt x="1" y="33"/>
                    <a:pt x="2" y="38"/>
                    <a:pt x="2" y="38"/>
                  </a:cubicBezTo>
                  <a:cubicBezTo>
                    <a:pt x="2" y="38"/>
                    <a:pt x="8" y="56"/>
                    <a:pt x="10" y="58"/>
                  </a:cubicBezTo>
                  <a:cubicBezTo>
                    <a:pt x="10" y="58"/>
                    <a:pt x="12" y="56"/>
                    <a:pt x="14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7" y="46"/>
                    <a:pt x="6" y="45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82"/>
            <p:cNvSpPr/>
            <p:nvPr/>
          </p:nvSpPr>
          <p:spPr bwMode="auto">
            <a:xfrm>
              <a:off x="614363" y="2273300"/>
              <a:ext cx="36512" cy="174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83"/>
            <p:cNvSpPr/>
            <p:nvPr/>
          </p:nvSpPr>
          <p:spPr bwMode="auto">
            <a:xfrm>
              <a:off x="722313" y="1536700"/>
              <a:ext cx="323850" cy="412750"/>
            </a:xfrm>
            <a:custGeom>
              <a:avLst/>
              <a:gdLst>
                <a:gd name="T0" fmla="*/ 10 w 18"/>
                <a:gd name="T1" fmla="*/ 22 h 23"/>
                <a:gd name="T2" fmla="*/ 13 w 18"/>
                <a:gd name="T3" fmla="*/ 20 h 23"/>
                <a:gd name="T4" fmla="*/ 16 w 18"/>
                <a:gd name="T5" fmla="*/ 14 h 23"/>
                <a:gd name="T6" fmla="*/ 17 w 18"/>
                <a:gd name="T7" fmla="*/ 14 h 23"/>
                <a:gd name="T8" fmla="*/ 18 w 18"/>
                <a:gd name="T9" fmla="*/ 11 h 23"/>
                <a:gd name="T10" fmla="*/ 17 w 18"/>
                <a:gd name="T11" fmla="*/ 8 h 23"/>
                <a:gd name="T12" fmla="*/ 18 w 18"/>
                <a:gd name="T13" fmla="*/ 1 h 23"/>
                <a:gd name="T14" fmla="*/ 7 w 18"/>
                <a:gd name="T15" fmla="*/ 0 h 23"/>
                <a:gd name="T16" fmla="*/ 3 w 18"/>
                <a:gd name="T17" fmla="*/ 2 h 23"/>
                <a:gd name="T18" fmla="*/ 3 w 18"/>
                <a:gd name="T19" fmla="*/ 8 h 23"/>
                <a:gd name="T20" fmla="*/ 1 w 18"/>
                <a:gd name="T21" fmla="*/ 8 h 23"/>
                <a:gd name="T22" fmla="*/ 3 w 18"/>
                <a:gd name="T23" fmla="*/ 14 h 23"/>
                <a:gd name="T24" fmla="*/ 4 w 18"/>
                <a:gd name="T25" fmla="*/ 20 h 23"/>
                <a:gd name="T26" fmla="*/ 10 w 18"/>
                <a:gd name="T2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3">
                  <a:moveTo>
                    <a:pt x="10" y="22"/>
                  </a:moveTo>
                  <a:cubicBezTo>
                    <a:pt x="11" y="23"/>
                    <a:pt x="12" y="21"/>
                    <a:pt x="13" y="20"/>
                  </a:cubicBezTo>
                  <a:cubicBezTo>
                    <a:pt x="13" y="20"/>
                    <a:pt x="16" y="16"/>
                    <a:pt x="16" y="14"/>
                  </a:cubicBezTo>
                  <a:cubicBezTo>
                    <a:pt x="16" y="14"/>
                    <a:pt x="17" y="15"/>
                    <a:pt x="17" y="14"/>
                  </a:cubicBezTo>
                  <a:cubicBezTo>
                    <a:pt x="17" y="14"/>
                    <a:pt x="17" y="12"/>
                    <a:pt x="18" y="11"/>
                  </a:cubicBezTo>
                  <a:cubicBezTo>
                    <a:pt x="18" y="11"/>
                    <a:pt x="18" y="8"/>
                    <a:pt x="17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8"/>
                    <a:pt x="0" y="14"/>
                    <a:pt x="3" y="14"/>
                  </a:cubicBezTo>
                  <a:cubicBezTo>
                    <a:pt x="3" y="14"/>
                    <a:pt x="3" y="18"/>
                    <a:pt x="4" y="20"/>
                  </a:cubicBezTo>
                  <a:cubicBezTo>
                    <a:pt x="6" y="21"/>
                    <a:pt x="7" y="22"/>
                    <a:pt x="10" y="22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84"/>
            <p:cNvSpPr/>
            <p:nvPr/>
          </p:nvSpPr>
          <p:spPr bwMode="auto">
            <a:xfrm>
              <a:off x="722313" y="1536700"/>
              <a:ext cx="161925" cy="395288"/>
            </a:xfrm>
            <a:custGeom>
              <a:avLst/>
              <a:gdLst>
                <a:gd name="T0" fmla="*/ 7 w 9"/>
                <a:gd name="T1" fmla="*/ 22 h 22"/>
                <a:gd name="T2" fmla="*/ 5 w 9"/>
                <a:gd name="T3" fmla="*/ 16 h 22"/>
                <a:gd name="T4" fmla="*/ 6 w 9"/>
                <a:gd name="T5" fmla="*/ 12 h 22"/>
                <a:gd name="T6" fmla="*/ 5 w 9"/>
                <a:gd name="T7" fmla="*/ 10 h 22"/>
                <a:gd name="T8" fmla="*/ 7 w 9"/>
                <a:gd name="T9" fmla="*/ 9 h 22"/>
                <a:gd name="T10" fmla="*/ 8 w 9"/>
                <a:gd name="T11" fmla="*/ 5 h 22"/>
                <a:gd name="T12" fmla="*/ 9 w 9"/>
                <a:gd name="T13" fmla="*/ 0 h 22"/>
                <a:gd name="T14" fmla="*/ 7 w 9"/>
                <a:gd name="T15" fmla="*/ 0 h 22"/>
                <a:gd name="T16" fmla="*/ 3 w 9"/>
                <a:gd name="T17" fmla="*/ 2 h 22"/>
                <a:gd name="T18" fmla="*/ 3 w 9"/>
                <a:gd name="T19" fmla="*/ 8 h 22"/>
                <a:gd name="T20" fmla="*/ 1 w 9"/>
                <a:gd name="T21" fmla="*/ 8 h 22"/>
                <a:gd name="T22" fmla="*/ 3 w 9"/>
                <a:gd name="T23" fmla="*/ 14 h 22"/>
                <a:gd name="T24" fmla="*/ 4 w 9"/>
                <a:gd name="T25" fmla="*/ 20 h 22"/>
                <a:gd name="T26" fmla="*/ 7 w 9"/>
                <a:gd name="T2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22">
                  <a:moveTo>
                    <a:pt x="7" y="22"/>
                  </a:moveTo>
                  <a:cubicBezTo>
                    <a:pt x="6" y="20"/>
                    <a:pt x="5" y="16"/>
                    <a:pt x="5" y="16"/>
                  </a:cubicBezTo>
                  <a:cubicBezTo>
                    <a:pt x="5" y="14"/>
                    <a:pt x="6" y="12"/>
                    <a:pt x="6" y="1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7" y="9"/>
                    <a:pt x="7" y="9"/>
                  </a:cubicBezTo>
                  <a:cubicBezTo>
                    <a:pt x="7" y="9"/>
                    <a:pt x="8" y="6"/>
                    <a:pt x="8" y="5"/>
                  </a:cubicBezTo>
                  <a:cubicBezTo>
                    <a:pt x="8" y="5"/>
                    <a:pt x="8" y="2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8"/>
                    <a:pt x="0" y="14"/>
                    <a:pt x="3" y="14"/>
                  </a:cubicBezTo>
                  <a:cubicBezTo>
                    <a:pt x="3" y="14"/>
                    <a:pt x="3" y="18"/>
                    <a:pt x="4" y="20"/>
                  </a:cubicBezTo>
                  <a:cubicBezTo>
                    <a:pt x="5" y="21"/>
                    <a:pt x="6" y="21"/>
                    <a:pt x="7" y="22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85"/>
            <p:cNvSpPr/>
            <p:nvPr/>
          </p:nvSpPr>
          <p:spPr bwMode="auto">
            <a:xfrm>
              <a:off x="973138" y="1681163"/>
              <a:ext cx="73025" cy="196850"/>
            </a:xfrm>
            <a:custGeom>
              <a:avLst/>
              <a:gdLst>
                <a:gd name="T0" fmla="*/ 2 w 4"/>
                <a:gd name="T1" fmla="*/ 6 h 11"/>
                <a:gd name="T2" fmla="*/ 3 w 4"/>
                <a:gd name="T3" fmla="*/ 6 h 11"/>
                <a:gd name="T4" fmla="*/ 4 w 4"/>
                <a:gd name="T5" fmla="*/ 2 h 11"/>
                <a:gd name="T6" fmla="*/ 3 w 4"/>
                <a:gd name="T7" fmla="*/ 0 h 11"/>
                <a:gd name="T8" fmla="*/ 2 w 4"/>
                <a:gd name="T9" fmla="*/ 6 h 11"/>
                <a:gd name="T10" fmla="*/ 0 w 4"/>
                <a:gd name="T11" fmla="*/ 7 h 11"/>
                <a:gd name="T12" fmla="*/ 0 w 4"/>
                <a:gd name="T13" fmla="*/ 11 h 11"/>
                <a:gd name="T14" fmla="*/ 2 w 4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2" y="6"/>
                  </a:moveTo>
                  <a:cubicBezTo>
                    <a:pt x="2" y="6"/>
                    <a:pt x="3" y="7"/>
                    <a:pt x="3" y="6"/>
                  </a:cubicBezTo>
                  <a:cubicBezTo>
                    <a:pt x="3" y="6"/>
                    <a:pt x="4" y="4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5"/>
                    <a:pt x="2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1" y="10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86"/>
            <p:cNvSpPr/>
            <p:nvPr/>
          </p:nvSpPr>
          <p:spPr bwMode="auto">
            <a:xfrm>
              <a:off x="739775" y="1447800"/>
              <a:ext cx="323850" cy="304800"/>
            </a:xfrm>
            <a:custGeom>
              <a:avLst/>
              <a:gdLst>
                <a:gd name="T0" fmla="*/ 17 w 18"/>
                <a:gd name="T1" fmla="*/ 7 h 17"/>
                <a:gd name="T2" fmla="*/ 12 w 18"/>
                <a:gd name="T3" fmla="*/ 0 h 17"/>
                <a:gd name="T4" fmla="*/ 9 w 18"/>
                <a:gd name="T5" fmla="*/ 1 h 17"/>
                <a:gd name="T6" fmla="*/ 6 w 18"/>
                <a:gd name="T7" fmla="*/ 1 h 17"/>
                <a:gd name="T8" fmla="*/ 4 w 18"/>
                <a:gd name="T9" fmla="*/ 2 h 17"/>
                <a:gd name="T10" fmla="*/ 0 w 18"/>
                <a:gd name="T11" fmla="*/ 7 h 17"/>
                <a:gd name="T12" fmla="*/ 1 w 18"/>
                <a:gd name="T13" fmla="*/ 13 h 17"/>
                <a:gd name="T14" fmla="*/ 1 w 18"/>
                <a:gd name="T15" fmla="*/ 13 h 17"/>
                <a:gd name="T16" fmla="*/ 2 w 18"/>
                <a:gd name="T17" fmla="*/ 16 h 17"/>
                <a:gd name="T18" fmla="*/ 2 w 18"/>
                <a:gd name="T19" fmla="*/ 15 h 17"/>
                <a:gd name="T20" fmla="*/ 3 w 18"/>
                <a:gd name="T21" fmla="*/ 12 h 17"/>
                <a:gd name="T22" fmla="*/ 3 w 18"/>
                <a:gd name="T23" fmla="*/ 9 h 17"/>
                <a:gd name="T24" fmla="*/ 4 w 18"/>
                <a:gd name="T25" fmla="*/ 8 h 17"/>
                <a:gd name="T26" fmla="*/ 8 w 18"/>
                <a:gd name="T27" fmla="*/ 9 h 17"/>
                <a:gd name="T28" fmla="*/ 10 w 18"/>
                <a:gd name="T29" fmla="*/ 10 h 17"/>
                <a:gd name="T30" fmla="*/ 11 w 18"/>
                <a:gd name="T31" fmla="*/ 10 h 17"/>
                <a:gd name="T32" fmla="*/ 12 w 18"/>
                <a:gd name="T33" fmla="*/ 10 h 17"/>
                <a:gd name="T34" fmla="*/ 14 w 18"/>
                <a:gd name="T35" fmla="*/ 11 h 17"/>
                <a:gd name="T36" fmla="*/ 14 w 18"/>
                <a:gd name="T37" fmla="*/ 9 h 17"/>
                <a:gd name="T38" fmla="*/ 14 w 18"/>
                <a:gd name="T39" fmla="*/ 9 h 17"/>
                <a:gd name="T40" fmla="*/ 15 w 18"/>
                <a:gd name="T41" fmla="*/ 10 h 17"/>
                <a:gd name="T42" fmla="*/ 15 w 18"/>
                <a:gd name="T43" fmla="*/ 13 h 17"/>
                <a:gd name="T44" fmla="*/ 15 w 18"/>
                <a:gd name="T45" fmla="*/ 16 h 17"/>
                <a:gd name="T46" fmla="*/ 15 w 18"/>
                <a:gd name="T47" fmla="*/ 17 h 17"/>
                <a:gd name="T48" fmla="*/ 16 w 18"/>
                <a:gd name="T49" fmla="*/ 13 h 17"/>
                <a:gd name="T50" fmla="*/ 17 w 18"/>
                <a:gd name="T51" fmla="*/ 14 h 17"/>
                <a:gd name="T52" fmla="*/ 17 w 18"/>
                <a:gd name="T53" fmla="*/ 11 h 17"/>
                <a:gd name="T54" fmla="*/ 17 w 18"/>
                <a:gd name="T55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" h="17">
                  <a:moveTo>
                    <a:pt x="17" y="7"/>
                  </a:moveTo>
                  <a:cubicBezTo>
                    <a:pt x="17" y="7"/>
                    <a:pt x="17" y="2"/>
                    <a:pt x="12" y="0"/>
                  </a:cubicBezTo>
                  <a:cubicBezTo>
                    <a:pt x="12" y="0"/>
                    <a:pt x="11" y="0"/>
                    <a:pt x="9" y="1"/>
                  </a:cubicBezTo>
                  <a:cubicBezTo>
                    <a:pt x="9" y="1"/>
                    <a:pt x="6" y="1"/>
                    <a:pt x="6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1" y="3"/>
                    <a:pt x="0" y="7"/>
                  </a:cubicBezTo>
                  <a:cubicBezTo>
                    <a:pt x="0" y="7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3"/>
                    <a:pt x="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7" y="8"/>
                    <a:pt x="8" y="9"/>
                  </a:cubicBezTo>
                  <a:cubicBezTo>
                    <a:pt x="8" y="9"/>
                    <a:pt x="8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4" y="9"/>
                    <a:pt x="14" y="11"/>
                    <a:pt x="14" y="11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9"/>
                    <a:pt x="15" y="10"/>
                  </a:cubicBezTo>
                  <a:cubicBezTo>
                    <a:pt x="15" y="11"/>
                    <a:pt x="15" y="12"/>
                    <a:pt x="15" y="13"/>
                  </a:cubicBezTo>
                  <a:cubicBezTo>
                    <a:pt x="15" y="14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8" y="8"/>
                    <a:pt x="17" y="7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7"/>
            <p:cNvSpPr/>
            <p:nvPr/>
          </p:nvSpPr>
          <p:spPr bwMode="auto">
            <a:xfrm>
              <a:off x="1081088" y="2290763"/>
              <a:ext cx="53975" cy="323850"/>
            </a:xfrm>
            <a:custGeom>
              <a:avLst/>
              <a:gdLst>
                <a:gd name="T0" fmla="*/ 2 w 3"/>
                <a:gd name="T1" fmla="*/ 10 h 18"/>
                <a:gd name="T2" fmla="*/ 1 w 3"/>
                <a:gd name="T3" fmla="*/ 0 h 18"/>
                <a:gd name="T4" fmla="*/ 1 w 3"/>
                <a:gd name="T5" fmla="*/ 0 h 18"/>
                <a:gd name="T6" fmla="*/ 0 w 3"/>
                <a:gd name="T7" fmla="*/ 16 h 18"/>
                <a:gd name="T8" fmla="*/ 0 w 3"/>
                <a:gd name="T9" fmla="*/ 18 h 18"/>
                <a:gd name="T10" fmla="*/ 3 w 3"/>
                <a:gd name="T11" fmla="*/ 18 h 18"/>
                <a:gd name="T12" fmla="*/ 2 w 3"/>
                <a:gd name="T1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8">
                  <a:moveTo>
                    <a:pt x="2" y="10"/>
                  </a:moveTo>
                  <a:cubicBezTo>
                    <a:pt x="3" y="8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8"/>
                    <a:pt x="3" y="18"/>
                  </a:cubicBezTo>
                  <a:cubicBezTo>
                    <a:pt x="2" y="16"/>
                    <a:pt x="2" y="12"/>
                    <a:pt x="2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88"/>
            <p:cNvSpPr/>
            <p:nvPr/>
          </p:nvSpPr>
          <p:spPr bwMode="auto">
            <a:xfrm>
              <a:off x="955675" y="2003425"/>
              <a:ext cx="196850" cy="1166813"/>
            </a:xfrm>
            <a:custGeom>
              <a:avLst/>
              <a:gdLst>
                <a:gd name="T0" fmla="*/ 5 w 11"/>
                <a:gd name="T1" fmla="*/ 63 h 65"/>
                <a:gd name="T2" fmla="*/ 10 w 11"/>
                <a:gd name="T3" fmla="*/ 65 h 65"/>
                <a:gd name="T4" fmla="*/ 11 w 11"/>
                <a:gd name="T5" fmla="*/ 64 h 65"/>
                <a:gd name="T6" fmla="*/ 8 w 11"/>
                <a:gd name="T7" fmla="*/ 33 h 65"/>
                <a:gd name="T8" fmla="*/ 8 w 11"/>
                <a:gd name="T9" fmla="*/ 20 h 65"/>
                <a:gd name="T10" fmla="*/ 8 w 11"/>
                <a:gd name="T11" fmla="*/ 11 h 65"/>
                <a:gd name="T12" fmla="*/ 5 w 11"/>
                <a:gd name="T13" fmla="*/ 3 h 65"/>
                <a:gd name="T14" fmla="*/ 0 w 11"/>
                <a:gd name="T15" fmla="*/ 0 h 65"/>
                <a:gd name="T16" fmla="*/ 0 w 11"/>
                <a:gd name="T17" fmla="*/ 3 h 65"/>
                <a:gd name="T18" fmla="*/ 5 w 11"/>
                <a:gd name="T19" fmla="*/ 17 h 65"/>
                <a:gd name="T20" fmla="*/ 4 w 11"/>
                <a:gd name="T21" fmla="*/ 27 h 65"/>
                <a:gd name="T22" fmla="*/ 6 w 11"/>
                <a:gd name="T23" fmla="*/ 46 h 65"/>
                <a:gd name="T24" fmla="*/ 5 w 11"/>
                <a:gd name="T2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5">
                  <a:moveTo>
                    <a:pt x="5" y="63"/>
                  </a:moveTo>
                  <a:cubicBezTo>
                    <a:pt x="10" y="65"/>
                    <a:pt x="10" y="65"/>
                    <a:pt x="10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4"/>
                    <a:pt x="10" y="40"/>
                    <a:pt x="8" y="33"/>
                  </a:cubicBezTo>
                  <a:cubicBezTo>
                    <a:pt x="8" y="33"/>
                    <a:pt x="8" y="22"/>
                    <a:pt x="8" y="20"/>
                  </a:cubicBezTo>
                  <a:cubicBezTo>
                    <a:pt x="8" y="17"/>
                    <a:pt x="8" y="12"/>
                    <a:pt x="8" y="11"/>
                  </a:cubicBezTo>
                  <a:cubicBezTo>
                    <a:pt x="8" y="10"/>
                    <a:pt x="6" y="5"/>
                    <a:pt x="5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6" y="14"/>
                    <a:pt x="5" y="17"/>
                  </a:cubicBezTo>
                  <a:cubicBezTo>
                    <a:pt x="5" y="17"/>
                    <a:pt x="4" y="26"/>
                    <a:pt x="4" y="27"/>
                  </a:cubicBezTo>
                  <a:cubicBezTo>
                    <a:pt x="4" y="28"/>
                    <a:pt x="6" y="45"/>
                    <a:pt x="6" y="46"/>
                  </a:cubicBezTo>
                  <a:cubicBezTo>
                    <a:pt x="6" y="48"/>
                    <a:pt x="5" y="63"/>
                    <a:pt x="5" y="63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391552" y="2054831"/>
            <a:ext cx="141577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亲橙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98527" y="2983457"/>
            <a:ext cx="80182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CRM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98982" y="1558481"/>
            <a:ext cx="6778494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亲橙</a:t>
            </a:r>
            <a:r>
              <a:rPr lang="en-US" altLang="zh-CN" sz="36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CRM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是淘宝卖家服务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市场的一款会员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关系管理工具，帮助商家分层管理好店铺会员，在订单催付、订单关怀、会员关怀环节提供自动化短信通知服务，同时满足商家在举办促销、上新、清仓、周年庆等活动的短信群发服务。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V="1">
            <a:off x="4163060" y="5624195"/>
            <a:ext cx="1892300" cy="107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2838450" y="3641090"/>
            <a:ext cx="5734685" cy="1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781351" y="2388989"/>
            <a:ext cx="815715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838450" y="4413885"/>
            <a:ext cx="5670550" cy="133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74" idx="1"/>
          </p:cNvCxnSpPr>
          <p:nvPr/>
        </p:nvCxnSpPr>
        <p:spPr>
          <a:xfrm>
            <a:off x="1522095" y="6273165"/>
            <a:ext cx="4455795" cy="190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838501" y="5058461"/>
            <a:ext cx="815715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7" idx="3"/>
            <a:endCxn id="48" idx="3"/>
          </p:cNvCxnSpPr>
          <p:nvPr/>
        </p:nvCxnSpPr>
        <p:spPr>
          <a:xfrm>
            <a:off x="2837815" y="1732280"/>
            <a:ext cx="410908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55189" y="342383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功能地图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868260" y="1532238"/>
            <a:ext cx="969882" cy="400150"/>
          </a:xfrm>
          <a:prstGeom prst="round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短信群发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868260" y="2188689"/>
            <a:ext cx="969882" cy="400150"/>
          </a:xfrm>
          <a:prstGeom prst="round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订单关怀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68895" y="3441846"/>
            <a:ext cx="969882" cy="400150"/>
          </a:xfrm>
          <a:prstGeom prst="round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订单催付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868260" y="4214611"/>
            <a:ext cx="969882" cy="400150"/>
          </a:xfrm>
          <a:prstGeom prst="round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868260" y="4858085"/>
            <a:ext cx="969882" cy="400150"/>
          </a:xfrm>
          <a:prstGeom prst="round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会员管理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868895" y="6074868"/>
            <a:ext cx="969882" cy="400150"/>
          </a:xfrm>
          <a:prstGeom prst="round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会员积分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485084" y="153223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创建活动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731206" y="153223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发送记录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977327" y="153223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状态查询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16200" y="3444719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宝贝分组催付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731207" y="3444719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活动定时催付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485083" y="422096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升级关怀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731204" y="421461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使用关怀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977327" y="421461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复购关怀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208568" y="421461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生日关怀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485083" y="4858085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会员资料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731203" y="4858085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我的分组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977326" y="4858085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会员等级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7208567" y="4858085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会员标签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485083" y="548685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订单来源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731203" y="548685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手机类型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977961" y="607486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会员积分记录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439808" y="485820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购买频次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685931" y="485820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客单均价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0980411" y="485820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活跃程度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5083" y="6075165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会员积分设置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731206" y="6075165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会员积分清单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26528" y="3319261"/>
            <a:ext cx="969882" cy="64605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功能总览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6" name="肘形连接符 95"/>
          <p:cNvCxnSpPr/>
          <p:nvPr/>
        </p:nvCxnSpPr>
        <p:spPr>
          <a:xfrm>
            <a:off x="2822902" y="2389066"/>
            <a:ext cx="646941" cy="675307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82" idx="3"/>
            <a:endCxn id="37" idx="1"/>
          </p:cNvCxnSpPr>
          <p:nvPr/>
        </p:nvCxnSpPr>
        <p:spPr>
          <a:xfrm flipV="1">
            <a:off x="1196410" y="1732313"/>
            <a:ext cx="671850" cy="1909977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>
            <a:off x="1185545" y="3642360"/>
            <a:ext cx="347980" cy="264096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82" idx="3"/>
            <a:endCxn id="38" idx="1"/>
          </p:cNvCxnSpPr>
          <p:nvPr/>
        </p:nvCxnSpPr>
        <p:spPr>
          <a:xfrm flipV="1">
            <a:off x="1196410" y="2388764"/>
            <a:ext cx="671850" cy="1253526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82" idx="3"/>
            <a:endCxn id="39" idx="1"/>
          </p:cNvCxnSpPr>
          <p:nvPr/>
        </p:nvCxnSpPr>
        <p:spPr>
          <a:xfrm flipV="1">
            <a:off x="1196340" y="3641725"/>
            <a:ext cx="672465" cy="635"/>
          </a:xfrm>
          <a:prstGeom prst="bentConnector3">
            <a:avLst>
              <a:gd name="adj1" fmla="val 500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82" idx="3"/>
            <a:endCxn id="40" idx="1"/>
          </p:cNvCxnSpPr>
          <p:nvPr/>
        </p:nvCxnSpPr>
        <p:spPr>
          <a:xfrm>
            <a:off x="1196410" y="3642290"/>
            <a:ext cx="671850" cy="772396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/>
          <p:nvPr/>
        </p:nvCxnSpPr>
        <p:spPr>
          <a:xfrm>
            <a:off x="1197045" y="3642290"/>
            <a:ext cx="671850" cy="1415870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endCxn id="22" idx="1"/>
          </p:cNvCxnSpPr>
          <p:nvPr/>
        </p:nvCxnSpPr>
        <p:spPr>
          <a:xfrm flipV="1">
            <a:off x="3152140" y="3063240"/>
            <a:ext cx="1579245" cy="25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731840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发提醒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85718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付款关怀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62448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发货提醒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208569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到货提醒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39908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签收提醒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685394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售后关怀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685646" y="218899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好评提醒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80623" y="218865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好评感谢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85969" y="2862393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差评安抚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31457" y="286302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退款关怀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77962" y="3441513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催付效果统计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23832" y="344468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短信发送记录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439857" y="3441513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催付优秀案例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439833" y="4220961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休眠关怀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5400000" flipV="1">
            <a:off x="2994025" y="5117465"/>
            <a:ext cx="581025" cy="46228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962468" y="5486858"/>
            <a:ext cx="969882" cy="4001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黑名单管理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64021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短信群发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燕尾形箭头 77"/>
          <p:cNvSpPr/>
          <p:nvPr/>
        </p:nvSpPr>
        <p:spPr>
          <a:xfrm>
            <a:off x="477795" y="2178525"/>
            <a:ext cx="11261124" cy="987132"/>
          </a:xfrm>
          <a:prstGeom prst="notchedRightArrow">
            <a:avLst/>
          </a:prstGeom>
          <a:solidFill>
            <a:srgbClr val="CBB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Freeform 8"/>
          <p:cNvSpPr/>
          <p:nvPr/>
        </p:nvSpPr>
        <p:spPr bwMode="auto">
          <a:xfrm rot="16200000">
            <a:off x="1289180" y="1600719"/>
            <a:ext cx="1946982" cy="1946008"/>
          </a:xfrm>
          <a:custGeom>
            <a:avLst/>
            <a:gdLst>
              <a:gd name="T0" fmla="*/ 1999 w 1999"/>
              <a:gd name="T1" fmla="*/ 1036 h 1998"/>
              <a:gd name="T2" fmla="*/ 1997 w 1999"/>
              <a:gd name="T3" fmla="*/ 929 h 1998"/>
              <a:gd name="T4" fmla="*/ 1983 w 1999"/>
              <a:gd name="T5" fmla="*/ 824 h 1998"/>
              <a:gd name="T6" fmla="*/ 1959 w 1999"/>
              <a:gd name="T7" fmla="*/ 720 h 1998"/>
              <a:gd name="T8" fmla="*/ 1925 w 1999"/>
              <a:gd name="T9" fmla="*/ 620 h 1998"/>
              <a:gd name="T10" fmla="*/ 1878 w 1999"/>
              <a:gd name="T11" fmla="*/ 523 h 1998"/>
              <a:gd name="T12" fmla="*/ 1823 w 1999"/>
              <a:gd name="T13" fmla="*/ 432 h 1998"/>
              <a:gd name="T14" fmla="*/ 1759 w 1999"/>
              <a:gd name="T15" fmla="*/ 349 h 1998"/>
              <a:gd name="T16" fmla="*/ 1685 w 1999"/>
              <a:gd name="T17" fmla="*/ 271 h 1998"/>
              <a:gd name="T18" fmla="*/ 1604 w 1999"/>
              <a:gd name="T19" fmla="*/ 202 h 1998"/>
              <a:gd name="T20" fmla="*/ 1516 w 1999"/>
              <a:gd name="T21" fmla="*/ 143 h 1998"/>
              <a:gd name="T22" fmla="*/ 1422 w 1999"/>
              <a:gd name="T23" fmla="*/ 93 h 1998"/>
              <a:gd name="T24" fmla="*/ 1324 w 1999"/>
              <a:gd name="T25" fmla="*/ 54 h 1998"/>
              <a:gd name="T26" fmla="*/ 1220 w 1999"/>
              <a:gd name="T27" fmla="*/ 24 h 1998"/>
              <a:gd name="T28" fmla="*/ 1117 w 1999"/>
              <a:gd name="T29" fmla="*/ 5 h 1998"/>
              <a:gd name="T30" fmla="*/ 1010 w 1999"/>
              <a:gd name="T31" fmla="*/ 0 h 1998"/>
              <a:gd name="T32" fmla="*/ 903 w 1999"/>
              <a:gd name="T33" fmla="*/ 4 h 1998"/>
              <a:gd name="T34" fmla="*/ 798 w 1999"/>
              <a:gd name="T35" fmla="*/ 19 h 1998"/>
              <a:gd name="T36" fmla="*/ 696 w 1999"/>
              <a:gd name="T37" fmla="*/ 47 h 1998"/>
              <a:gd name="T38" fmla="*/ 596 w 1999"/>
              <a:gd name="T39" fmla="*/ 85 h 1998"/>
              <a:gd name="T40" fmla="*/ 501 w 1999"/>
              <a:gd name="T41" fmla="*/ 133 h 1998"/>
              <a:gd name="T42" fmla="*/ 413 w 1999"/>
              <a:gd name="T43" fmla="*/ 190 h 1998"/>
              <a:gd name="T44" fmla="*/ 330 w 1999"/>
              <a:gd name="T45" fmla="*/ 257 h 1998"/>
              <a:gd name="T46" fmla="*/ 254 w 1999"/>
              <a:gd name="T47" fmla="*/ 333 h 1998"/>
              <a:gd name="T48" fmla="*/ 188 w 1999"/>
              <a:gd name="T49" fmla="*/ 416 h 1998"/>
              <a:gd name="T50" fmla="*/ 131 w 1999"/>
              <a:gd name="T51" fmla="*/ 506 h 1998"/>
              <a:gd name="T52" fmla="*/ 83 w 1999"/>
              <a:gd name="T53" fmla="*/ 601 h 1998"/>
              <a:gd name="T54" fmla="*/ 47 w 1999"/>
              <a:gd name="T55" fmla="*/ 701 h 1998"/>
              <a:gd name="T56" fmla="*/ 19 w 1999"/>
              <a:gd name="T57" fmla="*/ 803 h 1998"/>
              <a:gd name="T58" fmla="*/ 5 w 1999"/>
              <a:gd name="T59" fmla="*/ 908 h 1998"/>
              <a:gd name="T60" fmla="*/ 0 w 1999"/>
              <a:gd name="T61" fmla="*/ 1015 h 1998"/>
              <a:gd name="T62" fmla="*/ 9 w 1999"/>
              <a:gd name="T63" fmla="*/ 1121 h 1998"/>
              <a:gd name="T64" fmla="*/ 26 w 1999"/>
              <a:gd name="T65" fmla="*/ 1226 h 1998"/>
              <a:gd name="T66" fmla="*/ 57 w 1999"/>
              <a:gd name="T67" fmla="*/ 1328 h 1998"/>
              <a:gd name="T68" fmla="*/ 97 w 1999"/>
              <a:gd name="T69" fmla="*/ 1426 h 1998"/>
              <a:gd name="T70" fmla="*/ 147 w 1999"/>
              <a:gd name="T71" fmla="*/ 1521 h 1998"/>
              <a:gd name="T72" fmla="*/ 207 w 1999"/>
              <a:gd name="T73" fmla="*/ 1608 h 1998"/>
              <a:gd name="T74" fmla="*/ 276 w 1999"/>
              <a:gd name="T75" fmla="*/ 1689 h 1998"/>
              <a:gd name="T76" fmla="*/ 354 w 1999"/>
              <a:gd name="T77" fmla="*/ 1761 h 1998"/>
              <a:gd name="T78" fmla="*/ 438 w 1999"/>
              <a:gd name="T79" fmla="*/ 1827 h 1998"/>
              <a:gd name="T80" fmla="*/ 530 w 1999"/>
              <a:gd name="T81" fmla="*/ 1880 h 1998"/>
              <a:gd name="T82" fmla="*/ 627 w 1999"/>
              <a:gd name="T83" fmla="*/ 1925 h 1998"/>
              <a:gd name="T84" fmla="*/ 727 w 1999"/>
              <a:gd name="T85" fmla="*/ 1960 h 1998"/>
              <a:gd name="T86" fmla="*/ 830 w 1999"/>
              <a:gd name="T87" fmla="*/ 1984 h 1998"/>
              <a:gd name="T88" fmla="*/ 937 w 1999"/>
              <a:gd name="T89" fmla="*/ 1996 h 1998"/>
              <a:gd name="T90" fmla="*/ 1043 w 1999"/>
              <a:gd name="T91" fmla="*/ 1998 h 1998"/>
              <a:gd name="T92" fmla="*/ 1148 w 1999"/>
              <a:gd name="T93" fmla="*/ 1987 h 1998"/>
              <a:gd name="T94" fmla="*/ 1253 w 1999"/>
              <a:gd name="T95" fmla="*/ 1965 h 1998"/>
              <a:gd name="T96" fmla="*/ 1355 w 1999"/>
              <a:gd name="T97" fmla="*/ 1934 h 1998"/>
              <a:gd name="T98" fmla="*/ 1452 w 1999"/>
              <a:gd name="T99" fmla="*/ 1891 h 1998"/>
              <a:gd name="T100" fmla="*/ 1543 w 1999"/>
              <a:gd name="T101" fmla="*/ 1837 h 1998"/>
              <a:gd name="T102" fmla="*/ 1630 w 1999"/>
              <a:gd name="T103" fmla="*/ 1775 h 1998"/>
              <a:gd name="T104" fmla="*/ 1709 w 1999"/>
              <a:gd name="T105" fmla="*/ 1703 h 1998"/>
              <a:gd name="T106" fmla="*/ 1780 w 1999"/>
              <a:gd name="T107" fmla="*/ 1625 h 1998"/>
              <a:gd name="T108" fmla="*/ 1842 w 1999"/>
              <a:gd name="T109" fmla="*/ 1537 h 1998"/>
              <a:gd name="T110" fmla="*/ 1894 w 1999"/>
              <a:gd name="T111" fmla="*/ 1445 h 1998"/>
              <a:gd name="T112" fmla="*/ 1937 w 1999"/>
              <a:gd name="T113" fmla="*/ 1347 h 1998"/>
              <a:gd name="T114" fmla="*/ 1968 w 1999"/>
              <a:gd name="T115" fmla="*/ 1245 h 1998"/>
              <a:gd name="T116" fmla="*/ 1989 w 1999"/>
              <a:gd name="T117" fmla="*/ 1141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9" h="1998">
                <a:moveTo>
                  <a:pt x="1957" y="1084"/>
                </a:moveTo>
                <a:lnTo>
                  <a:pt x="1999" y="1036"/>
                </a:lnTo>
                <a:lnTo>
                  <a:pt x="1961" y="983"/>
                </a:lnTo>
                <a:lnTo>
                  <a:pt x="1997" y="929"/>
                </a:lnTo>
                <a:lnTo>
                  <a:pt x="1954" y="881"/>
                </a:lnTo>
                <a:lnTo>
                  <a:pt x="1983" y="824"/>
                </a:lnTo>
                <a:lnTo>
                  <a:pt x="1937" y="781"/>
                </a:lnTo>
                <a:lnTo>
                  <a:pt x="1959" y="720"/>
                </a:lnTo>
                <a:lnTo>
                  <a:pt x="1907" y="682"/>
                </a:lnTo>
                <a:lnTo>
                  <a:pt x="1925" y="620"/>
                </a:lnTo>
                <a:lnTo>
                  <a:pt x="1869" y="587"/>
                </a:lnTo>
                <a:lnTo>
                  <a:pt x="1878" y="523"/>
                </a:lnTo>
                <a:lnTo>
                  <a:pt x="1819" y="497"/>
                </a:lnTo>
                <a:lnTo>
                  <a:pt x="1823" y="432"/>
                </a:lnTo>
                <a:lnTo>
                  <a:pt x="1762" y="413"/>
                </a:lnTo>
                <a:lnTo>
                  <a:pt x="1759" y="349"/>
                </a:lnTo>
                <a:lnTo>
                  <a:pt x="1695" y="335"/>
                </a:lnTo>
                <a:lnTo>
                  <a:pt x="1685" y="271"/>
                </a:lnTo>
                <a:lnTo>
                  <a:pt x="1621" y="264"/>
                </a:lnTo>
                <a:lnTo>
                  <a:pt x="1604" y="202"/>
                </a:lnTo>
                <a:lnTo>
                  <a:pt x="1540" y="202"/>
                </a:lnTo>
                <a:lnTo>
                  <a:pt x="1516" y="143"/>
                </a:lnTo>
                <a:lnTo>
                  <a:pt x="1452" y="150"/>
                </a:lnTo>
                <a:lnTo>
                  <a:pt x="1422" y="93"/>
                </a:lnTo>
                <a:lnTo>
                  <a:pt x="1359" y="107"/>
                </a:lnTo>
                <a:lnTo>
                  <a:pt x="1324" y="54"/>
                </a:lnTo>
                <a:lnTo>
                  <a:pt x="1262" y="73"/>
                </a:lnTo>
                <a:lnTo>
                  <a:pt x="1220" y="24"/>
                </a:lnTo>
                <a:lnTo>
                  <a:pt x="1162" y="50"/>
                </a:lnTo>
                <a:lnTo>
                  <a:pt x="1117" y="5"/>
                </a:lnTo>
                <a:lnTo>
                  <a:pt x="1060" y="38"/>
                </a:lnTo>
                <a:lnTo>
                  <a:pt x="1010" y="0"/>
                </a:lnTo>
                <a:lnTo>
                  <a:pt x="958" y="38"/>
                </a:lnTo>
                <a:lnTo>
                  <a:pt x="903" y="4"/>
                </a:lnTo>
                <a:lnTo>
                  <a:pt x="856" y="47"/>
                </a:lnTo>
                <a:lnTo>
                  <a:pt x="798" y="19"/>
                </a:lnTo>
                <a:lnTo>
                  <a:pt x="756" y="68"/>
                </a:lnTo>
                <a:lnTo>
                  <a:pt x="696" y="47"/>
                </a:lnTo>
                <a:lnTo>
                  <a:pt x="658" y="99"/>
                </a:lnTo>
                <a:lnTo>
                  <a:pt x="596" y="85"/>
                </a:lnTo>
                <a:lnTo>
                  <a:pt x="564" y="140"/>
                </a:lnTo>
                <a:lnTo>
                  <a:pt x="501" y="133"/>
                </a:lnTo>
                <a:lnTo>
                  <a:pt x="476" y="192"/>
                </a:lnTo>
                <a:lnTo>
                  <a:pt x="413" y="190"/>
                </a:lnTo>
                <a:lnTo>
                  <a:pt x="394" y="252"/>
                </a:lnTo>
                <a:lnTo>
                  <a:pt x="330" y="257"/>
                </a:lnTo>
                <a:lnTo>
                  <a:pt x="318" y="321"/>
                </a:lnTo>
                <a:lnTo>
                  <a:pt x="254" y="333"/>
                </a:lnTo>
                <a:lnTo>
                  <a:pt x="249" y="397"/>
                </a:lnTo>
                <a:lnTo>
                  <a:pt x="188" y="416"/>
                </a:lnTo>
                <a:lnTo>
                  <a:pt x="190" y="480"/>
                </a:lnTo>
                <a:lnTo>
                  <a:pt x="131" y="506"/>
                </a:lnTo>
                <a:lnTo>
                  <a:pt x="140" y="570"/>
                </a:lnTo>
                <a:lnTo>
                  <a:pt x="83" y="601"/>
                </a:lnTo>
                <a:lnTo>
                  <a:pt x="98" y="663"/>
                </a:lnTo>
                <a:lnTo>
                  <a:pt x="47" y="701"/>
                </a:lnTo>
                <a:lnTo>
                  <a:pt x="67" y="762"/>
                </a:lnTo>
                <a:lnTo>
                  <a:pt x="19" y="803"/>
                </a:lnTo>
                <a:lnTo>
                  <a:pt x="48" y="862"/>
                </a:lnTo>
                <a:lnTo>
                  <a:pt x="5" y="908"/>
                </a:lnTo>
                <a:lnTo>
                  <a:pt x="38" y="964"/>
                </a:lnTo>
                <a:lnTo>
                  <a:pt x="0" y="1015"/>
                </a:lnTo>
                <a:lnTo>
                  <a:pt x="40" y="1065"/>
                </a:lnTo>
                <a:lnTo>
                  <a:pt x="9" y="1121"/>
                </a:lnTo>
                <a:lnTo>
                  <a:pt x="54" y="1167"/>
                </a:lnTo>
                <a:lnTo>
                  <a:pt x="26" y="1226"/>
                </a:lnTo>
                <a:lnTo>
                  <a:pt x="76" y="1267"/>
                </a:lnTo>
                <a:lnTo>
                  <a:pt x="57" y="1328"/>
                </a:lnTo>
                <a:lnTo>
                  <a:pt x="111" y="1364"/>
                </a:lnTo>
                <a:lnTo>
                  <a:pt x="97" y="1426"/>
                </a:lnTo>
                <a:lnTo>
                  <a:pt x="154" y="1457"/>
                </a:lnTo>
                <a:lnTo>
                  <a:pt x="147" y="1521"/>
                </a:lnTo>
                <a:lnTo>
                  <a:pt x="207" y="1544"/>
                </a:lnTo>
                <a:lnTo>
                  <a:pt x="207" y="1608"/>
                </a:lnTo>
                <a:lnTo>
                  <a:pt x="269" y="1625"/>
                </a:lnTo>
                <a:lnTo>
                  <a:pt x="276" y="1689"/>
                </a:lnTo>
                <a:lnTo>
                  <a:pt x="340" y="1699"/>
                </a:lnTo>
                <a:lnTo>
                  <a:pt x="354" y="1761"/>
                </a:lnTo>
                <a:lnTo>
                  <a:pt x="418" y="1765"/>
                </a:lnTo>
                <a:lnTo>
                  <a:pt x="438" y="1827"/>
                </a:lnTo>
                <a:lnTo>
                  <a:pt x="502" y="1823"/>
                </a:lnTo>
                <a:lnTo>
                  <a:pt x="530" y="1880"/>
                </a:lnTo>
                <a:lnTo>
                  <a:pt x="594" y="1872"/>
                </a:lnTo>
                <a:lnTo>
                  <a:pt x="627" y="1925"/>
                </a:lnTo>
                <a:lnTo>
                  <a:pt x="689" y="1910"/>
                </a:lnTo>
                <a:lnTo>
                  <a:pt x="727" y="1960"/>
                </a:lnTo>
                <a:lnTo>
                  <a:pt x="787" y="1937"/>
                </a:lnTo>
                <a:lnTo>
                  <a:pt x="830" y="1984"/>
                </a:lnTo>
                <a:lnTo>
                  <a:pt x="887" y="1955"/>
                </a:lnTo>
                <a:lnTo>
                  <a:pt x="937" y="1996"/>
                </a:lnTo>
                <a:lnTo>
                  <a:pt x="991" y="1962"/>
                </a:lnTo>
                <a:lnTo>
                  <a:pt x="1043" y="1998"/>
                </a:lnTo>
                <a:lnTo>
                  <a:pt x="1093" y="1956"/>
                </a:lnTo>
                <a:lnTo>
                  <a:pt x="1148" y="1987"/>
                </a:lnTo>
                <a:lnTo>
                  <a:pt x="1193" y="1941"/>
                </a:lnTo>
                <a:lnTo>
                  <a:pt x="1253" y="1965"/>
                </a:lnTo>
                <a:lnTo>
                  <a:pt x="1293" y="1915"/>
                </a:lnTo>
                <a:lnTo>
                  <a:pt x="1355" y="1934"/>
                </a:lnTo>
                <a:lnTo>
                  <a:pt x="1388" y="1879"/>
                </a:lnTo>
                <a:lnTo>
                  <a:pt x="1452" y="1891"/>
                </a:lnTo>
                <a:lnTo>
                  <a:pt x="1479" y="1832"/>
                </a:lnTo>
                <a:lnTo>
                  <a:pt x="1543" y="1837"/>
                </a:lnTo>
                <a:lnTo>
                  <a:pt x="1566" y="1777"/>
                </a:lnTo>
                <a:lnTo>
                  <a:pt x="1630" y="1775"/>
                </a:lnTo>
                <a:lnTo>
                  <a:pt x="1645" y="1713"/>
                </a:lnTo>
                <a:lnTo>
                  <a:pt x="1709" y="1703"/>
                </a:lnTo>
                <a:lnTo>
                  <a:pt x="1718" y="1640"/>
                </a:lnTo>
                <a:lnTo>
                  <a:pt x="1780" y="1625"/>
                </a:lnTo>
                <a:lnTo>
                  <a:pt x="1781" y="1559"/>
                </a:lnTo>
                <a:lnTo>
                  <a:pt x="1842" y="1537"/>
                </a:lnTo>
                <a:lnTo>
                  <a:pt x="1837" y="1473"/>
                </a:lnTo>
                <a:lnTo>
                  <a:pt x="1894" y="1445"/>
                </a:lnTo>
                <a:lnTo>
                  <a:pt x="1882" y="1381"/>
                </a:lnTo>
                <a:lnTo>
                  <a:pt x="1937" y="1347"/>
                </a:lnTo>
                <a:lnTo>
                  <a:pt x="1918" y="1286"/>
                </a:lnTo>
                <a:lnTo>
                  <a:pt x="1968" y="1245"/>
                </a:lnTo>
                <a:lnTo>
                  <a:pt x="1944" y="1186"/>
                </a:lnTo>
                <a:lnTo>
                  <a:pt x="1989" y="1141"/>
                </a:lnTo>
                <a:lnTo>
                  <a:pt x="1957" y="1084"/>
                </a:lnTo>
                <a:close/>
              </a:path>
            </a:pathLst>
          </a:custGeom>
          <a:solidFill>
            <a:srgbClr val="D84C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5"/>
          <p:cNvSpPr/>
          <p:nvPr/>
        </p:nvSpPr>
        <p:spPr bwMode="auto">
          <a:xfrm rot="16200000">
            <a:off x="3841713" y="1671889"/>
            <a:ext cx="1945034" cy="1947956"/>
          </a:xfrm>
          <a:custGeom>
            <a:avLst/>
            <a:gdLst>
              <a:gd name="T0" fmla="*/ 1997 w 1997"/>
              <a:gd name="T1" fmla="*/ 1038 h 2000"/>
              <a:gd name="T2" fmla="*/ 1995 w 1997"/>
              <a:gd name="T3" fmla="*/ 931 h 2000"/>
              <a:gd name="T4" fmla="*/ 1983 w 1997"/>
              <a:gd name="T5" fmla="*/ 826 h 2000"/>
              <a:gd name="T6" fmla="*/ 1959 w 1997"/>
              <a:gd name="T7" fmla="*/ 722 h 2000"/>
              <a:gd name="T8" fmla="*/ 1923 w 1997"/>
              <a:gd name="T9" fmla="*/ 622 h 2000"/>
              <a:gd name="T10" fmla="*/ 1878 w 1997"/>
              <a:gd name="T11" fmla="*/ 525 h 2000"/>
              <a:gd name="T12" fmla="*/ 1823 w 1997"/>
              <a:gd name="T13" fmla="*/ 434 h 2000"/>
              <a:gd name="T14" fmla="*/ 1757 w 1997"/>
              <a:gd name="T15" fmla="*/ 349 h 2000"/>
              <a:gd name="T16" fmla="*/ 1685 w 1997"/>
              <a:gd name="T17" fmla="*/ 273 h 2000"/>
              <a:gd name="T18" fmla="*/ 1603 w 1997"/>
              <a:gd name="T19" fmla="*/ 204 h 2000"/>
              <a:gd name="T20" fmla="*/ 1515 w 1997"/>
              <a:gd name="T21" fmla="*/ 145 h 2000"/>
              <a:gd name="T22" fmla="*/ 1421 w 1997"/>
              <a:gd name="T23" fmla="*/ 95 h 2000"/>
              <a:gd name="T24" fmla="*/ 1322 w 1997"/>
              <a:gd name="T25" fmla="*/ 56 h 2000"/>
              <a:gd name="T26" fmla="*/ 1220 w 1997"/>
              <a:gd name="T27" fmla="*/ 26 h 2000"/>
              <a:gd name="T28" fmla="*/ 1115 w 1997"/>
              <a:gd name="T29" fmla="*/ 7 h 2000"/>
              <a:gd name="T30" fmla="*/ 1010 w 1997"/>
              <a:gd name="T31" fmla="*/ 0 h 2000"/>
              <a:gd name="T32" fmla="*/ 903 w 1997"/>
              <a:gd name="T33" fmla="*/ 5 h 2000"/>
              <a:gd name="T34" fmla="*/ 797 w 1997"/>
              <a:gd name="T35" fmla="*/ 21 h 2000"/>
              <a:gd name="T36" fmla="*/ 696 w 1997"/>
              <a:gd name="T37" fmla="*/ 49 h 2000"/>
              <a:gd name="T38" fmla="*/ 595 w 1997"/>
              <a:gd name="T39" fmla="*/ 87 h 2000"/>
              <a:gd name="T40" fmla="*/ 500 w 1997"/>
              <a:gd name="T41" fmla="*/ 135 h 2000"/>
              <a:gd name="T42" fmla="*/ 411 w 1997"/>
              <a:gd name="T43" fmla="*/ 192 h 2000"/>
              <a:gd name="T44" fmla="*/ 328 w 1997"/>
              <a:gd name="T45" fmla="*/ 259 h 2000"/>
              <a:gd name="T46" fmla="*/ 254 w 1997"/>
              <a:gd name="T47" fmla="*/ 335 h 2000"/>
              <a:gd name="T48" fmla="*/ 186 w 1997"/>
              <a:gd name="T49" fmla="*/ 418 h 2000"/>
              <a:gd name="T50" fmla="*/ 129 w 1997"/>
              <a:gd name="T51" fmla="*/ 508 h 2000"/>
              <a:gd name="T52" fmla="*/ 83 w 1997"/>
              <a:gd name="T53" fmla="*/ 603 h 2000"/>
              <a:gd name="T54" fmla="*/ 45 w 1997"/>
              <a:gd name="T55" fmla="*/ 703 h 2000"/>
              <a:gd name="T56" fmla="*/ 19 w 1997"/>
              <a:gd name="T57" fmla="*/ 805 h 2000"/>
              <a:gd name="T58" fmla="*/ 3 w 1997"/>
              <a:gd name="T59" fmla="*/ 910 h 2000"/>
              <a:gd name="T60" fmla="*/ 0 w 1997"/>
              <a:gd name="T61" fmla="*/ 1017 h 2000"/>
              <a:gd name="T62" fmla="*/ 7 w 1997"/>
              <a:gd name="T63" fmla="*/ 1123 h 2000"/>
              <a:gd name="T64" fmla="*/ 26 w 1997"/>
              <a:gd name="T65" fmla="*/ 1228 h 2000"/>
              <a:gd name="T66" fmla="*/ 55 w 1997"/>
              <a:gd name="T67" fmla="*/ 1330 h 2000"/>
              <a:gd name="T68" fmla="*/ 97 w 1997"/>
              <a:gd name="T69" fmla="*/ 1428 h 2000"/>
              <a:gd name="T70" fmla="*/ 147 w 1997"/>
              <a:gd name="T71" fmla="*/ 1521 h 2000"/>
              <a:gd name="T72" fmla="*/ 207 w 1997"/>
              <a:gd name="T73" fmla="*/ 1609 h 2000"/>
              <a:gd name="T74" fmla="*/ 276 w 1997"/>
              <a:gd name="T75" fmla="*/ 1691 h 2000"/>
              <a:gd name="T76" fmla="*/ 354 w 1997"/>
              <a:gd name="T77" fmla="*/ 1763 h 2000"/>
              <a:gd name="T78" fmla="*/ 438 w 1997"/>
              <a:gd name="T79" fmla="*/ 1827 h 2000"/>
              <a:gd name="T80" fmla="*/ 530 w 1997"/>
              <a:gd name="T81" fmla="*/ 1882 h 2000"/>
              <a:gd name="T82" fmla="*/ 627 w 1997"/>
              <a:gd name="T83" fmla="*/ 1927 h 2000"/>
              <a:gd name="T84" fmla="*/ 727 w 1997"/>
              <a:gd name="T85" fmla="*/ 1962 h 2000"/>
              <a:gd name="T86" fmla="*/ 830 w 1997"/>
              <a:gd name="T87" fmla="*/ 1986 h 2000"/>
              <a:gd name="T88" fmla="*/ 935 w 1997"/>
              <a:gd name="T89" fmla="*/ 1998 h 2000"/>
              <a:gd name="T90" fmla="*/ 1043 w 1997"/>
              <a:gd name="T91" fmla="*/ 2000 h 2000"/>
              <a:gd name="T92" fmla="*/ 1148 w 1997"/>
              <a:gd name="T93" fmla="*/ 1989 h 2000"/>
              <a:gd name="T94" fmla="*/ 1251 w 1997"/>
              <a:gd name="T95" fmla="*/ 1967 h 2000"/>
              <a:gd name="T96" fmla="*/ 1353 w 1997"/>
              <a:gd name="T97" fmla="*/ 1936 h 2000"/>
              <a:gd name="T98" fmla="*/ 1452 w 1997"/>
              <a:gd name="T99" fmla="*/ 1893 h 2000"/>
              <a:gd name="T100" fmla="*/ 1543 w 1997"/>
              <a:gd name="T101" fmla="*/ 1839 h 2000"/>
              <a:gd name="T102" fmla="*/ 1629 w 1997"/>
              <a:gd name="T103" fmla="*/ 1777 h 2000"/>
              <a:gd name="T104" fmla="*/ 1707 w 1997"/>
              <a:gd name="T105" fmla="*/ 1704 h 2000"/>
              <a:gd name="T106" fmla="*/ 1780 w 1997"/>
              <a:gd name="T107" fmla="*/ 1625 h 2000"/>
              <a:gd name="T108" fmla="*/ 1840 w 1997"/>
              <a:gd name="T109" fmla="*/ 1539 h 2000"/>
              <a:gd name="T110" fmla="*/ 1893 w 1997"/>
              <a:gd name="T111" fmla="*/ 1447 h 2000"/>
              <a:gd name="T112" fmla="*/ 1935 w 1997"/>
              <a:gd name="T113" fmla="*/ 1349 h 2000"/>
              <a:gd name="T114" fmla="*/ 1968 w 1997"/>
              <a:gd name="T115" fmla="*/ 1247 h 2000"/>
              <a:gd name="T116" fmla="*/ 1988 w 1997"/>
              <a:gd name="T117" fmla="*/ 1143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7" h="2000">
                <a:moveTo>
                  <a:pt x="1957" y="1086"/>
                </a:moveTo>
                <a:lnTo>
                  <a:pt x="1997" y="1038"/>
                </a:lnTo>
                <a:lnTo>
                  <a:pt x="1961" y="984"/>
                </a:lnTo>
                <a:lnTo>
                  <a:pt x="1995" y="931"/>
                </a:lnTo>
                <a:lnTo>
                  <a:pt x="1954" y="883"/>
                </a:lnTo>
                <a:lnTo>
                  <a:pt x="1983" y="826"/>
                </a:lnTo>
                <a:lnTo>
                  <a:pt x="1935" y="782"/>
                </a:lnTo>
                <a:lnTo>
                  <a:pt x="1959" y="722"/>
                </a:lnTo>
                <a:lnTo>
                  <a:pt x="1907" y="684"/>
                </a:lnTo>
                <a:lnTo>
                  <a:pt x="1923" y="622"/>
                </a:lnTo>
                <a:lnTo>
                  <a:pt x="1868" y="589"/>
                </a:lnTo>
                <a:lnTo>
                  <a:pt x="1878" y="525"/>
                </a:lnTo>
                <a:lnTo>
                  <a:pt x="1819" y="499"/>
                </a:lnTo>
                <a:lnTo>
                  <a:pt x="1823" y="434"/>
                </a:lnTo>
                <a:lnTo>
                  <a:pt x="1762" y="415"/>
                </a:lnTo>
                <a:lnTo>
                  <a:pt x="1757" y="349"/>
                </a:lnTo>
                <a:lnTo>
                  <a:pt x="1695" y="337"/>
                </a:lnTo>
                <a:lnTo>
                  <a:pt x="1685" y="273"/>
                </a:lnTo>
                <a:lnTo>
                  <a:pt x="1621" y="266"/>
                </a:lnTo>
                <a:lnTo>
                  <a:pt x="1603" y="204"/>
                </a:lnTo>
                <a:lnTo>
                  <a:pt x="1538" y="204"/>
                </a:lnTo>
                <a:lnTo>
                  <a:pt x="1515" y="145"/>
                </a:lnTo>
                <a:lnTo>
                  <a:pt x="1452" y="151"/>
                </a:lnTo>
                <a:lnTo>
                  <a:pt x="1421" y="95"/>
                </a:lnTo>
                <a:lnTo>
                  <a:pt x="1358" y="107"/>
                </a:lnTo>
                <a:lnTo>
                  <a:pt x="1322" y="56"/>
                </a:lnTo>
                <a:lnTo>
                  <a:pt x="1262" y="75"/>
                </a:lnTo>
                <a:lnTo>
                  <a:pt x="1220" y="26"/>
                </a:lnTo>
                <a:lnTo>
                  <a:pt x="1162" y="52"/>
                </a:lnTo>
                <a:lnTo>
                  <a:pt x="1115" y="7"/>
                </a:lnTo>
                <a:lnTo>
                  <a:pt x="1060" y="40"/>
                </a:lnTo>
                <a:lnTo>
                  <a:pt x="1010" y="0"/>
                </a:lnTo>
                <a:lnTo>
                  <a:pt x="958" y="40"/>
                </a:lnTo>
                <a:lnTo>
                  <a:pt x="903" y="5"/>
                </a:lnTo>
                <a:lnTo>
                  <a:pt x="856" y="49"/>
                </a:lnTo>
                <a:lnTo>
                  <a:pt x="797" y="21"/>
                </a:lnTo>
                <a:lnTo>
                  <a:pt x="756" y="69"/>
                </a:lnTo>
                <a:lnTo>
                  <a:pt x="696" y="49"/>
                </a:lnTo>
                <a:lnTo>
                  <a:pt x="658" y="100"/>
                </a:lnTo>
                <a:lnTo>
                  <a:pt x="595" y="87"/>
                </a:lnTo>
                <a:lnTo>
                  <a:pt x="564" y="142"/>
                </a:lnTo>
                <a:lnTo>
                  <a:pt x="500" y="135"/>
                </a:lnTo>
                <a:lnTo>
                  <a:pt x="475" y="194"/>
                </a:lnTo>
                <a:lnTo>
                  <a:pt x="411" y="192"/>
                </a:lnTo>
                <a:lnTo>
                  <a:pt x="392" y="254"/>
                </a:lnTo>
                <a:lnTo>
                  <a:pt x="328" y="259"/>
                </a:lnTo>
                <a:lnTo>
                  <a:pt x="316" y="323"/>
                </a:lnTo>
                <a:lnTo>
                  <a:pt x="254" y="335"/>
                </a:lnTo>
                <a:lnTo>
                  <a:pt x="248" y="399"/>
                </a:lnTo>
                <a:lnTo>
                  <a:pt x="186" y="418"/>
                </a:lnTo>
                <a:lnTo>
                  <a:pt x="188" y="482"/>
                </a:lnTo>
                <a:lnTo>
                  <a:pt x="129" y="508"/>
                </a:lnTo>
                <a:lnTo>
                  <a:pt x="138" y="572"/>
                </a:lnTo>
                <a:lnTo>
                  <a:pt x="83" y="603"/>
                </a:lnTo>
                <a:lnTo>
                  <a:pt x="98" y="665"/>
                </a:lnTo>
                <a:lnTo>
                  <a:pt x="45" y="703"/>
                </a:lnTo>
                <a:lnTo>
                  <a:pt x="67" y="763"/>
                </a:lnTo>
                <a:lnTo>
                  <a:pt x="19" y="805"/>
                </a:lnTo>
                <a:lnTo>
                  <a:pt x="47" y="864"/>
                </a:lnTo>
                <a:lnTo>
                  <a:pt x="3" y="910"/>
                </a:lnTo>
                <a:lnTo>
                  <a:pt x="38" y="965"/>
                </a:lnTo>
                <a:lnTo>
                  <a:pt x="0" y="1017"/>
                </a:lnTo>
                <a:lnTo>
                  <a:pt x="40" y="1067"/>
                </a:lnTo>
                <a:lnTo>
                  <a:pt x="7" y="1123"/>
                </a:lnTo>
                <a:lnTo>
                  <a:pt x="52" y="1169"/>
                </a:lnTo>
                <a:lnTo>
                  <a:pt x="26" y="1228"/>
                </a:lnTo>
                <a:lnTo>
                  <a:pt x="76" y="1269"/>
                </a:lnTo>
                <a:lnTo>
                  <a:pt x="55" y="1330"/>
                </a:lnTo>
                <a:lnTo>
                  <a:pt x="109" y="1366"/>
                </a:lnTo>
                <a:lnTo>
                  <a:pt x="97" y="1428"/>
                </a:lnTo>
                <a:lnTo>
                  <a:pt x="154" y="1458"/>
                </a:lnTo>
                <a:lnTo>
                  <a:pt x="147" y="1521"/>
                </a:lnTo>
                <a:lnTo>
                  <a:pt x="207" y="1546"/>
                </a:lnTo>
                <a:lnTo>
                  <a:pt x="207" y="1609"/>
                </a:lnTo>
                <a:lnTo>
                  <a:pt x="269" y="1627"/>
                </a:lnTo>
                <a:lnTo>
                  <a:pt x="276" y="1691"/>
                </a:lnTo>
                <a:lnTo>
                  <a:pt x="340" y="1701"/>
                </a:lnTo>
                <a:lnTo>
                  <a:pt x="354" y="1763"/>
                </a:lnTo>
                <a:lnTo>
                  <a:pt x="418" y="1767"/>
                </a:lnTo>
                <a:lnTo>
                  <a:pt x="438" y="1827"/>
                </a:lnTo>
                <a:lnTo>
                  <a:pt x="502" y="1825"/>
                </a:lnTo>
                <a:lnTo>
                  <a:pt x="530" y="1882"/>
                </a:lnTo>
                <a:lnTo>
                  <a:pt x="592" y="1872"/>
                </a:lnTo>
                <a:lnTo>
                  <a:pt x="627" y="1927"/>
                </a:lnTo>
                <a:lnTo>
                  <a:pt x="687" y="1912"/>
                </a:lnTo>
                <a:lnTo>
                  <a:pt x="727" y="1962"/>
                </a:lnTo>
                <a:lnTo>
                  <a:pt x="787" y="1939"/>
                </a:lnTo>
                <a:lnTo>
                  <a:pt x="830" y="1986"/>
                </a:lnTo>
                <a:lnTo>
                  <a:pt x="887" y="1957"/>
                </a:lnTo>
                <a:lnTo>
                  <a:pt x="935" y="1998"/>
                </a:lnTo>
                <a:lnTo>
                  <a:pt x="989" y="1963"/>
                </a:lnTo>
                <a:lnTo>
                  <a:pt x="1043" y="2000"/>
                </a:lnTo>
                <a:lnTo>
                  <a:pt x="1091" y="1958"/>
                </a:lnTo>
                <a:lnTo>
                  <a:pt x="1148" y="1989"/>
                </a:lnTo>
                <a:lnTo>
                  <a:pt x="1193" y="1943"/>
                </a:lnTo>
                <a:lnTo>
                  <a:pt x="1251" y="1967"/>
                </a:lnTo>
                <a:lnTo>
                  <a:pt x="1291" y="1917"/>
                </a:lnTo>
                <a:lnTo>
                  <a:pt x="1353" y="1936"/>
                </a:lnTo>
                <a:lnTo>
                  <a:pt x="1388" y="1881"/>
                </a:lnTo>
                <a:lnTo>
                  <a:pt x="1452" y="1893"/>
                </a:lnTo>
                <a:lnTo>
                  <a:pt x="1479" y="1834"/>
                </a:lnTo>
                <a:lnTo>
                  <a:pt x="1543" y="1839"/>
                </a:lnTo>
                <a:lnTo>
                  <a:pt x="1566" y="1779"/>
                </a:lnTo>
                <a:lnTo>
                  <a:pt x="1629" y="1777"/>
                </a:lnTo>
                <a:lnTo>
                  <a:pt x="1645" y="1715"/>
                </a:lnTo>
                <a:lnTo>
                  <a:pt x="1707" y="1704"/>
                </a:lnTo>
                <a:lnTo>
                  <a:pt x="1716" y="1641"/>
                </a:lnTo>
                <a:lnTo>
                  <a:pt x="1780" y="1625"/>
                </a:lnTo>
                <a:lnTo>
                  <a:pt x="1781" y="1561"/>
                </a:lnTo>
                <a:lnTo>
                  <a:pt x="1840" y="1539"/>
                </a:lnTo>
                <a:lnTo>
                  <a:pt x="1835" y="1475"/>
                </a:lnTo>
                <a:lnTo>
                  <a:pt x="1893" y="1447"/>
                </a:lnTo>
                <a:lnTo>
                  <a:pt x="1881" y="1383"/>
                </a:lnTo>
                <a:lnTo>
                  <a:pt x="1935" y="1349"/>
                </a:lnTo>
                <a:lnTo>
                  <a:pt x="1918" y="1288"/>
                </a:lnTo>
                <a:lnTo>
                  <a:pt x="1968" y="1247"/>
                </a:lnTo>
                <a:lnTo>
                  <a:pt x="1942" y="1188"/>
                </a:lnTo>
                <a:lnTo>
                  <a:pt x="1988" y="1143"/>
                </a:lnTo>
                <a:lnTo>
                  <a:pt x="1957" y="1086"/>
                </a:lnTo>
                <a:close/>
              </a:path>
            </a:pathLst>
          </a:custGeom>
          <a:solidFill>
            <a:srgbClr val="4D34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"/>
          <p:cNvSpPr/>
          <p:nvPr/>
        </p:nvSpPr>
        <p:spPr bwMode="auto">
          <a:xfrm rot="16200000">
            <a:off x="6393272" y="1644644"/>
            <a:ext cx="1945034" cy="1946008"/>
          </a:xfrm>
          <a:custGeom>
            <a:avLst/>
            <a:gdLst>
              <a:gd name="T0" fmla="*/ 1997 w 1997"/>
              <a:gd name="T1" fmla="*/ 1036 h 1998"/>
              <a:gd name="T2" fmla="*/ 1995 w 1997"/>
              <a:gd name="T3" fmla="*/ 931 h 1998"/>
              <a:gd name="T4" fmla="*/ 1982 w 1997"/>
              <a:gd name="T5" fmla="*/ 824 h 1998"/>
              <a:gd name="T6" fmla="*/ 1957 w 1997"/>
              <a:gd name="T7" fmla="*/ 720 h 1998"/>
              <a:gd name="T8" fmla="*/ 1923 w 1997"/>
              <a:gd name="T9" fmla="*/ 620 h 1998"/>
              <a:gd name="T10" fmla="*/ 1878 w 1997"/>
              <a:gd name="T11" fmla="*/ 525 h 1998"/>
              <a:gd name="T12" fmla="*/ 1823 w 1997"/>
              <a:gd name="T13" fmla="*/ 434 h 1998"/>
              <a:gd name="T14" fmla="*/ 1757 w 1997"/>
              <a:gd name="T15" fmla="*/ 349 h 1998"/>
              <a:gd name="T16" fmla="*/ 1683 w 1997"/>
              <a:gd name="T17" fmla="*/ 273 h 1998"/>
              <a:gd name="T18" fmla="*/ 1602 w 1997"/>
              <a:gd name="T19" fmla="*/ 204 h 1998"/>
              <a:gd name="T20" fmla="*/ 1514 w 1997"/>
              <a:gd name="T21" fmla="*/ 144 h 1998"/>
              <a:gd name="T22" fmla="*/ 1421 w 1997"/>
              <a:gd name="T23" fmla="*/ 93 h 1998"/>
              <a:gd name="T24" fmla="*/ 1322 w 1997"/>
              <a:gd name="T25" fmla="*/ 54 h 1998"/>
              <a:gd name="T26" fmla="*/ 1220 w 1997"/>
              <a:gd name="T27" fmla="*/ 24 h 1998"/>
              <a:gd name="T28" fmla="*/ 1115 w 1997"/>
              <a:gd name="T29" fmla="*/ 7 h 1998"/>
              <a:gd name="T30" fmla="*/ 1008 w 1997"/>
              <a:gd name="T31" fmla="*/ 0 h 1998"/>
              <a:gd name="T32" fmla="*/ 903 w 1997"/>
              <a:gd name="T33" fmla="*/ 5 h 1998"/>
              <a:gd name="T34" fmla="*/ 797 w 1997"/>
              <a:gd name="T35" fmla="*/ 21 h 1998"/>
              <a:gd name="T36" fmla="*/ 694 w 1997"/>
              <a:gd name="T37" fmla="*/ 49 h 1998"/>
              <a:gd name="T38" fmla="*/ 595 w 1997"/>
              <a:gd name="T39" fmla="*/ 85 h 1998"/>
              <a:gd name="T40" fmla="*/ 501 w 1997"/>
              <a:gd name="T41" fmla="*/ 133 h 1998"/>
              <a:gd name="T42" fmla="*/ 411 w 1997"/>
              <a:gd name="T43" fmla="*/ 192 h 1998"/>
              <a:gd name="T44" fmla="*/ 328 w 1997"/>
              <a:gd name="T45" fmla="*/ 259 h 1998"/>
              <a:gd name="T46" fmla="*/ 254 w 1997"/>
              <a:gd name="T47" fmla="*/ 333 h 1998"/>
              <a:gd name="T48" fmla="*/ 186 w 1997"/>
              <a:gd name="T49" fmla="*/ 416 h 1998"/>
              <a:gd name="T50" fmla="*/ 129 w 1997"/>
              <a:gd name="T51" fmla="*/ 506 h 1998"/>
              <a:gd name="T52" fmla="*/ 81 w 1997"/>
              <a:gd name="T53" fmla="*/ 601 h 1998"/>
              <a:gd name="T54" fmla="*/ 45 w 1997"/>
              <a:gd name="T55" fmla="*/ 701 h 1998"/>
              <a:gd name="T56" fmla="*/ 19 w 1997"/>
              <a:gd name="T57" fmla="*/ 805 h 1998"/>
              <a:gd name="T58" fmla="*/ 3 w 1997"/>
              <a:gd name="T59" fmla="*/ 910 h 1998"/>
              <a:gd name="T60" fmla="*/ 0 w 1997"/>
              <a:gd name="T61" fmla="*/ 1017 h 1998"/>
              <a:gd name="T62" fmla="*/ 7 w 1997"/>
              <a:gd name="T63" fmla="*/ 1123 h 1998"/>
              <a:gd name="T64" fmla="*/ 26 w 1997"/>
              <a:gd name="T65" fmla="*/ 1228 h 1998"/>
              <a:gd name="T66" fmla="*/ 55 w 1997"/>
              <a:gd name="T67" fmla="*/ 1330 h 1998"/>
              <a:gd name="T68" fmla="*/ 95 w 1997"/>
              <a:gd name="T69" fmla="*/ 1428 h 1998"/>
              <a:gd name="T70" fmla="*/ 147 w 1997"/>
              <a:gd name="T71" fmla="*/ 1521 h 1998"/>
              <a:gd name="T72" fmla="*/ 207 w 1997"/>
              <a:gd name="T73" fmla="*/ 1609 h 1998"/>
              <a:gd name="T74" fmla="*/ 276 w 1997"/>
              <a:gd name="T75" fmla="*/ 1691 h 1998"/>
              <a:gd name="T76" fmla="*/ 354 w 1997"/>
              <a:gd name="T77" fmla="*/ 1763 h 1998"/>
              <a:gd name="T78" fmla="*/ 438 w 1997"/>
              <a:gd name="T79" fmla="*/ 1827 h 1998"/>
              <a:gd name="T80" fmla="*/ 528 w 1997"/>
              <a:gd name="T81" fmla="*/ 1882 h 1998"/>
              <a:gd name="T82" fmla="*/ 625 w 1997"/>
              <a:gd name="T83" fmla="*/ 1927 h 1998"/>
              <a:gd name="T84" fmla="*/ 727 w 1997"/>
              <a:gd name="T85" fmla="*/ 1962 h 1998"/>
              <a:gd name="T86" fmla="*/ 830 w 1997"/>
              <a:gd name="T87" fmla="*/ 1986 h 1998"/>
              <a:gd name="T88" fmla="*/ 936 w 1997"/>
              <a:gd name="T89" fmla="*/ 1998 h 1998"/>
              <a:gd name="T90" fmla="*/ 1043 w 1997"/>
              <a:gd name="T91" fmla="*/ 1998 h 1998"/>
              <a:gd name="T92" fmla="*/ 1148 w 1997"/>
              <a:gd name="T93" fmla="*/ 1988 h 1998"/>
              <a:gd name="T94" fmla="*/ 1251 w 1997"/>
              <a:gd name="T95" fmla="*/ 1967 h 1998"/>
              <a:gd name="T96" fmla="*/ 1353 w 1997"/>
              <a:gd name="T97" fmla="*/ 1934 h 1998"/>
              <a:gd name="T98" fmla="*/ 1450 w 1997"/>
              <a:gd name="T99" fmla="*/ 1891 h 1998"/>
              <a:gd name="T100" fmla="*/ 1543 w 1997"/>
              <a:gd name="T101" fmla="*/ 1839 h 1998"/>
              <a:gd name="T102" fmla="*/ 1629 w 1997"/>
              <a:gd name="T103" fmla="*/ 1775 h 1998"/>
              <a:gd name="T104" fmla="*/ 1707 w 1997"/>
              <a:gd name="T105" fmla="*/ 1704 h 1998"/>
              <a:gd name="T106" fmla="*/ 1778 w 1997"/>
              <a:gd name="T107" fmla="*/ 1625 h 1998"/>
              <a:gd name="T108" fmla="*/ 1840 w 1997"/>
              <a:gd name="T109" fmla="*/ 1539 h 1998"/>
              <a:gd name="T110" fmla="*/ 1894 w 1997"/>
              <a:gd name="T111" fmla="*/ 1445 h 1998"/>
              <a:gd name="T112" fmla="*/ 1935 w 1997"/>
              <a:gd name="T113" fmla="*/ 1349 h 1998"/>
              <a:gd name="T114" fmla="*/ 1966 w 1997"/>
              <a:gd name="T115" fmla="*/ 1247 h 1998"/>
              <a:gd name="T116" fmla="*/ 1988 w 1997"/>
              <a:gd name="T117" fmla="*/ 1143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7" h="1998">
                <a:moveTo>
                  <a:pt x="1957" y="1086"/>
                </a:moveTo>
                <a:lnTo>
                  <a:pt x="1997" y="1036"/>
                </a:lnTo>
                <a:lnTo>
                  <a:pt x="1961" y="984"/>
                </a:lnTo>
                <a:lnTo>
                  <a:pt x="1995" y="931"/>
                </a:lnTo>
                <a:lnTo>
                  <a:pt x="1954" y="883"/>
                </a:lnTo>
                <a:lnTo>
                  <a:pt x="1982" y="824"/>
                </a:lnTo>
                <a:lnTo>
                  <a:pt x="1935" y="781"/>
                </a:lnTo>
                <a:lnTo>
                  <a:pt x="1957" y="720"/>
                </a:lnTo>
                <a:lnTo>
                  <a:pt x="1907" y="682"/>
                </a:lnTo>
                <a:lnTo>
                  <a:pt x="1923" y="620"/>
                </a:lnTo>
                <a:lnTo>
                  <a:pt x="1868" y="587"/>
                </a:lnTo>
                <a:lnTo>
                  <a:pt x="1878" y="525"/>
                </a:lnTo>
                <a:lnTo>
                  <a:pt x="1819" y="498"/>
                </a:lnTo>
                <a:lnTo>
                  <a:pt x="1823" y="434"/>
                </a:lnTo>
                <a:lnTo>
                  <a:pt x="1761" y="413"/>
                </a:lnTo>
                <a:lnTo>
                  <a:pt x="1757" y="349"/>
                </a:lnTo>
                <a:lnTo>
                  <a:pt x="1695" y="335"/>
                </a:lnTo>
                <a:lnTo>
                  <a:pt x="1683" y="273"/>
                </a:lnTo>
                <a:lnTo>
                  <a:pt x="1619" y="266"/>
                </a:lnTo>
                <a:lnTo>
                  <a:pt x="1602" y="204"/>
                </a:lnTo>
                <a:lnTo>
                  <a:pt x="1538" y="204"/>
                </a:lnTo>
                <a:lnTo>
                  <a:pt x="1514" y="144"/>
                </a:lnTo>
                <a:lnTo>
                  <a:pt x="1450" y="150"/>
                </a:lnTo>
                <a:lnTo>
                  <a:pt x="1421" y="93"/>
                </a:lnTo>
                <a:lnTo>
                  <a:pt x="1358" y="107"/>
                </a:lnTo>
                <a:lnTo>
                  <a:pt x="1322" y="54"/>
                </a:lnTo>
                <a:lnTo>
                  <a:pt x="1262" y="74"/>
                </a:lnTo>
                <a:lnTo>
                  <a:pt x="1220" y="24"/>
                </a:lnTo>
                <a:lnTo>
                  <a:pt x="1162" y="52"/>
                </a:lnTo>
                <a:lnTo>
                  <a:pt x="1115" y="7"/>
                </a:lnTo>
                <a:lnTo>
                  <a:pt x="1060" y="40"/>
                </a:lnTo>
                <a:lnTo>
                  <a:pt x="1008" y="0"/>
                </a:lnTo>
                <a:lnTo>
                  <a:pt x="956" y="38"/>
                </a:lnTo>
                <a:lnTo>
                  <a:pt x="903" y="5"/>
                </a:lnTo>
                <a:lnTo>
                  <a:pt x="854" y="49"/>
                </a:lnTo>
                <a:lnTo>
                  <a:pt x="797" y="21"/>
                </a:lnTo>
                <a:lnTo>
                  <a:pt x="754" y="69"/>
                </a:lnTo>
                <a:lnTo>
                  <a:pt x="694" y="49"/>
                </a:lnTo>
                <a:lnTo>
                  <a:pt x="658" y="100"/>
                </a:lnTo>
                <a:lnTo>
                  <a:pt x="595" y="85"/>
                </a:lnTo>
                <a:lnTo>
                  <a:pt x="564" y="142"/>
                </a:lnTo>
                <a:lnTo>
                  <a:pt x="501" y="133"/>
                </a:lnTo>
                <a:lnTo>
                  <a:pt x="475" y="194"/>
                </a:lnTo>
                <a:lnTo>
                  <a:pt x="411" y="192"/>
                </a:lnTo>
                <a:lnTo>
                  <a:pt x="392" y="252"/>
                </a:lnTo>
                <a:lnTo>
                  <a:pt x="328" y="259"/>
                </a:lnTo>
                <a:lnTo>
                  <a:pt x="316" y="321"/>
                </a:lnTo>
                <a:lnTo>
                  <a:pt x="254" y="333"/>
                </a:lnTo>
                <a:lnTo>
                  <a:pt x="249" y="397"/>
                </a:lnTo>
                <a:lnTo>
                  <a:pt x="186" y="416"/>
                </a:lnTo>
                <a:lnTo>
                  <a:pt x="188" y="482"/>
                </a:lnTo>
                <a:lnTo>
                  <a:pt x="129" y="506"/>
                </a:lnTo>
                <a:lnTo>
                  <a:pt x="138" y="570"/>
                </a:lnTo>
                <a:lnTo>
                  <a:pt x="81" y="601"/>
                </a:lnTo>
                <a:lnTo>
                  <a:pt x="97" y="665"/>
                </a:lnTo>
                <a:lnTo>
                  <a:pt x="45" y="701"/>
                </a:lnTo>
                <a:lnTo>
                  <a:pt x="67" y="762"/>
                </a:lnTo>
                <a:lnTo>
                  <a:pt x="19" y="805"/>
                </a:lnTo>
                <a:lnTo>
                  <a:pt x="47" y="862"/>
                </a:lnTo>
                <a:lnTo>
                  <a:pt x="3" y="910"/>
                </a:lnTo>
                <a:lnTo>
                  <a:pt x="38" y="965"/>
                </a:lnTo>
                <a:lnTo>
                  <a:pt x="0" y="1017"/>
                </a:lnTo>
                <a:lnTo>
                  <a:pt x="40" y="1067"/>
                </a:lnTo>
                <a:lnTo>
                  <a:pt x="7" y="1123"/>
                </a:lnTo>
                <a:lnTo>
                  <a:pt x="52" y="1169"/>
                </a:lnTo>
                <a:lnTo>
                  <a:pt x="26" y="1228"/>
                </a:lnTo>
                <a:lnTo>
                  <a:pt x="74" y="1268"/>
                </a:lnTo>
                <a:lnTo>
                  <a:pt x="55" y="1330"/>
                </a:lnTo>
                <a:lnTo>
                  <a:pt x="109" y="1364"/>
                </a:lnTo>
                <a:lnTo>
                  <a:pt x="95" y="1428"/>
                </a:lnTo>
                <a:lnTo>
                  <a:pt x="152" y="1457"/>
                </a:lnTo>
                <a:lnTo>
                  <a:pt x="147" y="1521"/>
                </a:lnTo>
                <a:lnTo>
                  <a:pt x="205" y="1546"/>
                </a:lnTo>
                <a:lnTo>
                  <a:pt x="207" y="1609"/>
                </a:lnTo>
                <a:lnTo>
                  <a:pt x="269" y="1627"/>
                </a:lnTo>
                <a:lnTo>
                  <a:pt x="276" y="1691"/>
                </a:lnTo>
                <a:lnTo>
                  <a:pt x="338" y="1701"/>
                </a:lnTo>
                <a:lnTo>
                  <a:pt x="354" y="1763"/>
                </a:lnTo>
                <a:lnTo>
                  <a:pt x="418" y="1767"/>
                </a:lnTo>
                <a:lnTo>
                  <a:pt x="438" y="1827"/>
                </a:lnTo>
                <a:lnTo>
                  <a:pt x="502" y="1824"/>
                </a:lnTo>
                <a:lnTo>
                  <a:pt x="528" y="1882"/>
                </a:lnTo>
                <a:lnTo>
                  <a:pt x="592" y="1872"/>
                </a:lnTo>
                <a:lnTo>
                  <a:pt x="625" y="1927"/>
                </a:lnTo>
                <a:lnTo>
                  <a:pt x="687" y="1910"/>
                </a:lnTo>
                <a:lnTo>
                  <a:pt x="727" y="1962"/>
                </a:lnTo>
                <a:lnTo>
                  <a:pt x="785" y="1937"/>
                </a:lnTo>
                <a:lnTo>
                  <a:pt x="830" y="1986"/>
                </a:lnTo>
                <a:lnTo>
                  <a:pt x="887" y="1955"/>
                </a:lnTo>
                <a:lnTo>
                  <a:pt x="936" y="1998"/>
                </a:lnTo>
                <a:lnTo>
                  <a:pt x="989" y="1962"/>
                </a:lnTo>
                <a:lnTo>
                  <a:pt x="1043" y="1998"/>
                </a:lnTo>
                <a:lnTo>
                  <a:pt x="1091" y="1958"/>
                </a:lnTo>
                <a:lnTo>
                  <a:pt x="1148" y="1988"/>
                </a:lnTo>
                <a:lnTo>
                  <a:pt x="1193" y="1943"/>
                </a:lnTo>
                <a:lnTo>
                  <a:pt x="1251" y="1967"/>
                </a:lnTo>
                <a:lnTo>
                  <a:pt x="1291" y="1917"/>
                </a:lnTo>
                <a:lnTo>
                  <a:pt x="1353" y="1934"/>
                </a:lnTo>
                <a:lnTo>
                  <a:pt x="1388" y="1880"/>
                </a:lnTo>
                <a:lnTo>
                  <a:pt x="1450" y="1891"/>
                </a:lnTo>
                <a:lnTo>
                  <a:pt x="1479" y="1834"/>
                </a:lnTo>
                <a:lnTo>
                  <a:pt x="1543" y="1839"/>
                </a:lnTo>
                <a:lnTo>
                  <a:pt x="1564" y="1779"/>
                </a:lnTo>
                <a:lnTo>
                  <a:pt x="1629" y="1775"/>
                </a:lnTo>
                <a:lnTo>
                  <a:pt x="1643" y="1713"/>
                </a:lnTo>
                <a:lnTo>
                  <a:pt x="1707" y="1704"/>
                </a:lnTo>
                <a:lnTo>
                  <a:pt x="1716" y="1641"/>
                </a:lnTo>
                <a:lnTo>
                  <a:pt x="1778" y="1625"/>
                </a:lnTo>
                <a:lnTo>
                  <a:pt x="1780" y="1561"/>
                </a:lnTo>
                <a:lnTo>
                  <a:pt x="1840" y="1539"/>
                </a:lnTo>
                <a:lnTo>
                  <a:pt x="1835" y="1475"/>
                </a:lnTo>
                <a:lnTo>
                  <a:pt x="1894" y="1445"/>
                </a:lnTo>
                <a:lnTo>
                  <a:pt x="1881" y="1383"/>
                </a:lnTo>
                <a:lnTo>
                  <a:pt x="1935" y="1349"/>
                </a:lnTo>
                <a:lnTo>
                  <a:pt x="1916" y="1287"/>
                </a:lnTo>
                <a:lnTo>
                  <a:pt x="1966" y="1247"/>
                </a:lnTo>
                <a:lnTo>
                  <a:pt x="1942" y="1188"/>
                </a:lnTo>
                <a:lnTo>
                  <a:pt x="1988" y="1143"/>
                </a:lnTo>
                <a:lnTo>
                  <a:pt x="1957" y="1086"/>
                </a:lnTo>
                <a:close/>
              </a:path>
            </a:pathLst>
          </a:custGeom>
          <a:solidFill>
            <a:srgbClr val="A1B7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7"/>
          <p:cNvSpPr/>
          <p:nvPr/>
        </p:nvSpPr>
        <p:spPr bwMode="auto">
          <a:xfrm rot="16200000">
            <a:off x="8943370" y="1643183"/>
            <a:ext cx="1946982" cy="1946982"/>
          </a:xfrm>
          <a:custGeom>
            <a:avLst/>
            <a:gdLst>
              <a:gd name="T0" fmla="*/ 1999 w 1999"/>
              <a:gd name="T1" fmla="*/ 1036 h 1999"/>
              <a:gd name="T2" fmla="*/ 1997 w 1999"/>
              <a:gd name="T3" fmla="*/ 930 h 1999"/>
              <a:gd name="T4" fmla="*/ 1983 w 1999"/>
              <a:gd name="T5" fmla="*/ 825 h 1999"/>
              <a:gd name="T6" fmla="*/ 1959 w 1999"/>
              <a:gd name="T7" fmla="*/ 721 h 1999"/>
              <a:gd name="T8" fmla="*/ 1925 w 1999"/>
              <a:gd name="T9" fmla="*/ 621 h 1999"/>
              <a:gd name="T10" fmla="*/ 1878 w 1999"/>
              <a:gd name="T11" fmla="*/ 525 h 1999"/>
              <a:gd name="T12" fmla="*/ 1823 w 1999"/>
              <a:gd name="T13" fmla="*/ 433 h 1999"/>
              <a:gd name="T14" fmla="*/ 1759 w 1999"/>
              <a:gd name="T15" fmla="*/ 349 h 1999"/>
              <a:gd name="T16" fmla="*/ 1685 w 1999"/>
              <a:gd name="T17" fmla="*/ 273 h 1999"/>
              <a:gd name="T18" fmla="*/ 1604 w 1999"/>
              <a:gd name="T19" fmla="*/ 204 h 1999"/>
              <a:gd name="T20" fmla="*/ 1516 w 1999"/>
              <a:gd name="T21" fmla="*/ 143 h 1999"/>
              <a:gd name="T22" fmla="*/ 1422 w 1999"/>
              <a:gd name="T23" fmla="*/ 93 h 1999"/>
              <a:gd name="T24" fmla="*/ 1324 w 1999"/>
              <a:gd name="T25" fmla="*/ 53 h 1999"/>
              <a:gd name="T26" fmla="*/ 1220 w 1999"/>
              <a:gd name="T27" fmla="*/ 26 h 1999"/>
              <a:gd name="T28" fmla="*/ 1117 w 1999"/>
              <a:gd name="T29" fmla="*/ 7 h 1999"/>
              <a:gd name="T30" fmla="*/ 1010 w 1999"/>
              <a:gd name="T31" fmla="*/ 0 h 1999"/>
              <a:gd name="T32" fmla="*/ 905 w 1999"/>
              <a:gd name="T33" fmla="*/ 5 h 1999"/>
              <a:gd name="T34" fmla="*/ 799 w 1999"/>
              <a:gd name="T35" fmla="*/ 20 h 1999"/>
              <a:gd name="T36" fmla="*/ 696 w 1999"/>
              <a:gd name="T37" fmla="*/ 48 h 1999"/>
              <a:gd name="T38" fmla="*/ 596 w 1999"/>
              <a:gd name="T39" fmla="*/ 86 h 1999"/>
              <a:gd name="T40" fmla="*/ 501 w 1999"/>
              <a:gd name="T41" fmla="*/ 134 h 1999"/>
              <a:gd name="T42" fmla="*/ 413 w 1999"/>
              <a:gd name="T43" fmla="*/ 191 h 1999"/>
              <a:gd name="T44" fmla="*/ 330 w 1999"/>
              <a:gd name="T45" fmla="*/ 259 h 1999"/>
              <a:gd name="T46" fmla="*/ 254 w 1999"/>
              <a:gd name="T47" fmla="*/ 335 h 1999"/>
              <a:gd name="T48" fmla="*/ 188 w 1999"/>
              <a:gd name="T49" fmla="*/ 418 h 1999"/>
              <a:gd name="T50" fmla="*/ 131 w 1999"/>
              <a:gd name="T51" fmla="*/ 507 h 1999"/>
              <a:gd name="T52" fmla="*/ 83 w 1999"/>
              <a:gd name="T53" fmla="*/ 602 h 1999"/>
              <a:gd name="T54" fmla="*/ 47 w 1999"/>
              <a:gd name="T55" fmla="*/ 702 h 1999"/>
              <a:gd name="T56" fmla="*/ 19 w 1999"/>
              <a:gd name="T57" fmla="*/ 804 h 1999"/>
              <a:gd name="T58" fmla="*/ 5 w 1999"/>
              <a:gd name="T59" fmla="*/ 910 h 1999"/>
              <a:gd name="T60" fmla="*/ 0 w 1999"/>
              <a:gd name="T61" fmla="*/ 1017 h 1999"/>
              <a:gd name="T62" fmla="*/ 9 w 1999"/>
              <a:gd name="T63" fmla="*/ 1122 h 1999"/>
              <a:gd name="T64" fmla="*/ 28 w 1999"/>
              <a:gd name="T65" fmla="*/ 1227 h 1999"/>
              <a:gd name="T66" fmla="*/ 57 w 1999"/>
              <a:gd name="T67" fmla="*/ 1329 h 1999"/>
              <a:gd name="T68" fmla="*/ 97 w 1999"/>
              <a:gd name="T69" fmla="*/ 1428 h 1999"/>
              <a:gd name="T70" fmla="*/ 147 w 1999"/>
              <a:gd name="T71" fmla="*/ 1521 h 1999"/>
              <a:gd name="T72" fmla="*/ 207 w 1999"/>
              <a:gd name="T73" fmla="*/ 1609 h 1999"/>
              <a:gd name="T74" fmla="*/ 276 w 1999"/>
              <a:gd name="T75" fmla="*/ 1690 h 1999"/>
              <a:gd name="T76" fmla="*/ 354 w 1999"/>
              <a:gd name="T77" fmla="*/ 1763 h 1999"/>
              <a:gd name="T78" fmla="*/ 439 w 1999"/>
              <a:gd name="T79" fmla="*/ 1826 h 1999"/>
              <a:gd name="T80" fmla="*/ 530 w 1999"/>
              <a:gd name="T81" fmla="*/ 1882 h 1999"/>
              <a:gd name="T82" fmla="*/ 627 w 1999"/>
              <a:gd name="T83" fmla="*/ 1927 h 1999"/>
              <a:gd name="T84" fmla="*/ 727 w 1999"/>
              <a:gd name="T85" fmla="*/ 1961 h 1999"/>
              <a:gd name="T86" fmla="*/ 830 w 1999"/>
              <a:gd name="T87" fmla="*/ 1985 h 1999"/>
              <a:gd name="T88" fmla="*/ 937 w 1999"/>
              <a:gd name="T89" fmla="*/ 1997 h 1999"/>
              <a:gd name="T90" fmla="*/ 1043 w 1999"/>
              <a:gd name="T91" fmla="*/ 1999 h 1999"/>
              <a:gd name="T92" fmla="*/ 1150 w 1999"/>
              <a:gd name="T93" fmla="*/ 1989 h 1999"/>
              <a:gd name="T94" fmla="*/ 1253 w 1999"/>
              <a:gd name="T95" fmla="*/ 1966 h 1999"/>
              <a:gd name="T96" fmla="*/ 1355 w 1999"/>
              <a:gd name="T97" fmla="*/ 1934 h 1999"/>
              <a:gd name="T98" fmla="*/ 1452 w 1999"/>
              <a:gd name="T99" fmla="*/ 1892 h 1999"/>
              <a:gd name="T100" fmla="*/ 1543 w 1999"/>
              <a:gd name="T101" fmla="*/ 1839 h 1999"/>
              <a:gd name="T102" fmla="*/ 1630 w 1999"/>
              <a:gd name="T103" fmla="*/ 1776 h 1999"/>
              <a:gd name="T104" fmla="*/ 1709 w 1999"/>
              <a:gd name="T105" fmla="*/ 1704 h 1999"/>
              <a:gd name="T106" fmla="*/ 1780 w 1999"/>
              <a:gd name="T107" fmla="*/ 1624 h 1999"/>
              <a:gd name="T108" fmla="*/ 1842 w 1999"/>
              <a:gd name="T109" fmla="*/ 1538 h 1999"/>
              <a:gd name="T110" fmla="*/ 1894 w 1999"/>
              <a:gd name="T111" fmla="*/ 1447 h 1999"/>
              <a:gd name="T112" fmla="*/ 1937 w 1999"/>
              <a:gd name="T113" fmla="*/ 1348 h 1999"/>
              <a:gd name="T114" fmla="*/ 1968 w 1999"/>
              <a:gd name="T115" fmla="*/ 1246 h 1999"/>
              <a:gd name="T116" fmla="*/ 1989 w 1999"/>
              <a:gd name="T117" fmla="*/ 1143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9" h="1999">
                <a:moveTo>
                  <a:pt x="1958" y="1086"/>
                </a:moveTo>
                <a:lnTo>
                  <a:pt x="1999" y="1036"/>
                </a:lnTo>
                <a:lnTo>
                  <a:pt x="1961" y="984"/>
                </a:lnTo>
                <a:lnTo>
                  <a:pt x="1997" y="930"/>
                </a:lnTo>
                <a:lnTo>
                  <a:pt x="1954" y="882"/>
                </a:lnTo>
                <a:lnTo>
                  <a:pt x="1983" y="825"/>
                </a:lnTo>
                <a:lnTo>
                  <a:pt x="1937" y="780"/>
                </a:lnTo>
                <a:lnTo>
                  <a:pt x="1959" y="721"/>
                </a:lnTo>
                <a:lnTo>
                  <a:pt x="1907" y="682"/>
                </a:lnTo>
                <a:lnTo>
                  <a:pt x="1925" y="621"/>
                </a:lnTo>
                <a:lnTo>
                  <a:pt x="1869" y="589"/>
                </a:lnTo>
                <a:lnTo>
                  <a:pt x="1878" y="525"/>
                </a:lnTo>
                <a:lnTo>
                  <a:pt x="1821" y="497"/>
                </a:lnTo>
                <a:lnTo>
                  <a:pt x="1823" y="433"/>
                </a:lnTo>
                <a:lnTo>
                  <a:pt x="1762" y="414"/>
                </a:lnTo>
                <a:lnTo>
                  <a:pt x="1759" y="349"/>
                </a:lnTo>
                <a:lnTo>
                  <a:pt x="1695" y="336"/>
                </a:lnTo>
                <a:lnTo>
                  <a:pt x="1685" y="273"/>
                </a:lnTo>
                <a:lnTo>
                  <a:pt x="1621" y="266"/>
                </a:lnTo>
                <a:lnTo>
                  <a:pt x="1604" y="204"/>
                </a:lnTo>
                <a:lnTo>
                  <a:pt x="1540" y="204"/>
                </a:lnTo>
                <a:lnTo>
                  <a:pt x="1516" y="143"/>
                </a:lnTo>
                <a:lnTo>
                  <a:pt x="1452" y="150"/>
                </a:lnTo>
                <a:lnTo>
                  <a:pt x="1422" y="93"/>
                </a:lnTo>
                <a:lnTo>
                  <a:pt x="1359" y="107"/>
                </a:lnTo>
                <a:lnTo>
                  <a:pt x="1324" y="53"/>
                </a:lnTo>
                <a:lnTo>
                  <a:pt x="1262" y="74"/>
                </a:lnTo>
                <a:lnTo>
                  <a:pt x="1220" y="26"/>
                </a:lnTo>
                <a:lnTo>
                  <a:pt x="1162" y="52"/>
                </a:lnTo>
                <a:lnTo>
                  <a:pt x="1117" y="7"/>
                </a:lnTo>
                <a:lnTo>
                  <a:pt x="1062" y="39"/>
                </a:lnTo>
                <a:lnTo>
                  <a:pt x="1010" y="0"/>
                </a:lnTo>
                <a:lnTo>
                  <a:pt x="958" y="39"/>
                </a:lnTo>
                <a:lnTo>
                  <a:pt x="905" y="5"/>
                </a:lnTo>
                <a:lnTo>
                  <a:pt x="856" y="48"/>
                </a:lnTo>
                <a:lnTo>
                  <a:pt x="799" y="20"/>
                </a:lnTo>
                <a:lnTo>
                  <a:pt x="756" y="69"/>
                </a:lnTo>
                <a:lnTo>
                  <a:pt x="696" y="48"/>
                </a:lnTo>
                <a:lnTo>
                  <a:pt x="659" y="100"/>
                </a:lnTo>
                <a:lnTo>
                  <a:pt x="596" y="86"/>
                </a:lnTo>
                <a:lnTo>
                  <a:pt x="565" y="141"/>
                </a:lnTo>
                <a:lnTo>
                  <a:pt x="501" y="134"/>
                </a:lnTo>
                <a:lnTo>
                  <a:pt x="476" y="193"/>
                </a:lnTo>
                <a:lnTo>
                  <a:pt x="413" y="191"/>
                </a:lnTo>
                <a:lnTo>
                  <a:pt x="394" y="254"/>
                </a:lnTo>
                <a:lnTo>
                  <a:pt x="330" y="259"/>
                </a:lnTo>
                <a:lnTo>
                  <a:pt x="318" y="321"/>
                </a:lnTo>
                <a:lnTo>
                  <a:pt x="254" y="335"/>
                </a:lnTo>
                <a:lnTo>
                  <a:pt x="249" y="399"/>
                </a:lnTo>
                <a:lnTo>
                  <a:pt x="188" y="418"/>
                </a:lnTo>
                <a:lnTo>
                  <a:pt x="190" y="481"/>
                </a:lnTo>
                <a:lnTo>
                  <a:pt x="131" y="507"/>
                </a:lnTo>
                <a:lnTo>
                  <a:pt x="140" y="571"/>
                </a:lnTo>
                <a:lnTo>
                  <a:pt x="83" y="602"/>
                </a:lnTo>
                <a:lnTo>
                  <a:pt x="98" y="665"/>
                </a:lnTo>
                <a:lnTo>
                  <a:pt x="47" y="702"/>
                </a:lnTo>
                <a:lnTo>
                  <a:pt x="67" y="763"/>
                </a:lnTo>
                <a:lnTo>
                  <a:pt x="19" y="804"/>
                </a:lnTo>
                <a:lnTo>
                  <a:pt x="48" y="863"/>
                </a:lnTo>
                <a:lnTo>
                  <a:pt x="5" y="910"/>
                </a:lnTo>
                <a:lnTo>
                  <a:pt x="38" y="965"/>
                </a:lnTo>
                <a:lnTo>
                  <a:pt x="0" y="1017"/>
                </a:lnTo>
                <a:lnTo>
                  <a:pt x="40" y="1067"/>
                </a:lnTo>
                <a:lnTo>
                  <a:pt x="9" y="1122"/>
                </a:lnTo>
                <a:lnTo>
                  <a:pt x="54" y="1169"/>
                </a:lnTo>
                <a:lnTo>
                  <a:pt x="28" y="1227"/>
                </a:lnTo>
                <a:lnTo>
                  <a:pt x="76" y="1269"/>
                </a:lnTo>
                <a:lnTo>
                  <a:pt x="57" y="1329"/>
                </a:lnTo>
                <a:lnTo>
                  <a:pt x="111" y="1365"/>
                </a:lnTo>
                <a:lnTo>
                  <a:pt x="97" y="1428"/>
                </a:lnTo>
                <a:lnTo>
                  <a:pt x="154" y="1457"/>
                </a:lnTo>
                <a:lnTo>
                  <a:pt x="147" y="1521"/>
                </a:lnTo>
                <a:lnTo>
                  <a:pt x="207" y="1545"/>
                </a:lnTo>
                <a:lnTo>
                  <a:pt x="207" y="1609"/>
                </a:lnTo>
                <a:lnTo>
                  <a:pt x="269" y="1626"/>
                </a:lnTo>
                <a:lnTo>
                  <a:pt x="276" y="1690"/>
                </a:lnTo>
                <a:lnTo>
                  <a:pt x="340" y="1700"/>
                </a:lnTo>
                <a:lnTo>
                  <a:pt x="354" y="1763"/>
                </a:lnTo>
                <a:lnTo>
                  <a:pt x="418" y="1766"/>
                </a:lnTo>
                <a:lnTo>
                  <a:pt x="439" y="1826"/>
                </a:lnTo>
                <a:lnTo>
                  <a:pt x="504" y="1823"/>
                </a:lnTo>
                <a:lnTo>
                  <a:pt x="530" y="1882"/>
                </a:lnTo>
                <a:lnTo>
                  <a:pt x="594" y="1871"/>
                </a:lnTo>
                <a:lnTo>
                  <a:pt x="627" y="1927"/>
                </a:lnTo>
                <a:lnTo>
                  <a:pt x="689" y="1909"/>
                </a:lnTo>
                <a:lnTo>
                  <a:pt x="727" y="1961"/>
                </a:lnTo>
                <a:lnTo>
                  <a:pt x="787" y="1939"/>
                </a:lnTo>
                <a:lnTo>
                  <a:pt x="830" y="1985"/>
                </a:lnTo>
                <a:lnTo>
                  <a:pt x="887" y="1956"/>
                </a:lnTo>
                <a:lnTo>
                  <a:pt x="937" y="1997"/>
                </a:lnTo>
                <a:lnTo>
                  <a:pt x="991" y="1961"/>
                </a:lnTo>
                <a:lnTo>
                  <a:pt x="1043" y="1999"/>
                </a:lnTo>
                <a:lnTo>
                  <a:pt x="1093" y="1958"/>
                </a:lnTo>
                <a:lnTo>
                  <a:pt x="1150" y="1989"/>
                </a:lnTo>
                <a:lnTo>
                  <a:pt x="1195" y="1942"/>
                </a:lnTo>
                <a:lnTo>
                  <a:pt x="1253" y="1966"/>
                </a:lnTo>
                <a:lnTo>
                  <a:pt x="1293" y="1916"/>
                </a:lnTo>
                <a:lnTo>
                  <a:pt x="1355" y="1934"/>
                </a:lnTo>
                <a:lnTo>
                  <a:pt x="1388" y="1880"/>
                </a:lnTo>
                <a:lnTo>
                  <a:pt x="1452" y="1892"/>
                </a:lnTo>
                <a:lnTo>
                  <a:pt x="1479" y="1833"/>
                </a:lnTo>
                <a:lnTo>
                  <a:pt x="1543" y="1839"/>
                </a:lnTo>
                <a:lnTo>
                  <a:pt x="1566" y="1778"/>
                </a:lnTo>
                <a:lnTo>
                  <a:pt x="1630" y="1776"/>
                </a:lnTo>
                <a:lnTo>
                  <a:pt x="1645" y="1713"/>
                </a:lnTo>
                <a:lnTo>
                  <a:pt x="1709" y="1704"/>
                </a:lnTo>
                <a:lnTo>
                  <a:pt x="1718" y="1640"/>
                </a:lnTo>
                <a:lnTo>
                  <a:pt x="1780" y="1624"/>
                </a:lnTo>
                <a:lnTo>
                  <a:pt x="1781" y="1561"/>
                </a:lnTo>
                <a:lnTo>
                  <a:pt x="1842" y="1538"/>
                </a:lnTo>
                <a:lnTo>
                  <a:pt x="1837" y="1474"/>
                </a:lnTo>
                <a:lnTo>
                  <a:pt x="1894" y="1447"/>
                </a:lnTo>
                <a:lnTo>
                  <a:pt x="1882" y="1383"/>
                </a:lnTo>
                <a:lnTo>
                  <a:pt x="1937" y="1348"/>
                </a:lnTo>
                <a:lnTo>
                  <a:pt x="1918" y="1286"/>
                </a:lnTo>
                <a:lnTo>
                  <a:pt x="1968" y="1246"/>
                </a:lnTo>
                <a:lnTo>
                  <a:pt x="1944" y="1188"/>
                </a:lnTo>
                <a:lnTo>
                  <a:pt x="1989" y="1143"/>
                </a:lnTo>
                <a:lnTo>
                  <a:pt x="1958" y="1086"/>
                </a:lnTo>
                <a:close/>
              </a:path>
            </a:pathLst>
          </a:custGeom>
          <a:solidFill>
            <a:srgbClr val="15A5B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文本框 5"/>
          <p:cNvSpPr txBox="1"/>
          <p:nvPr/>
        </p:nvSpPr>
        <p:spPr>
          <a:xfrm>
            <a:off x="1707010" y="2889068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STEP 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242426" y="2939736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STEP 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87471" y="2939736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STEP 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346031" y="2939736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STEP 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5"/>
          <p:cNvSpPr txBox="1"/>
          <p:nvPr/>
        </p:nvSpPr>
        <p:spPr>
          <a:xfrm>
            <a:off x="1578525" y="23804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创建活动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5"/>
          <p:cNvSpPr txBox="1"/>
          <p:nvPr/>
        </p:nvSpPr>
        <p:spPr>
          <a:xfrm>
            <a:off x="4105370" y="241503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选择客户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5"/>
          <p:cNvSpPr txBox="1"/>
          <p:nvPr/>
        </p:nvSpPr>
        <p:spPr>
          <a:xfrm>
            <a:off x="6639419" y="2385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编辑短信</a:t>
            </a:r>
            <a:endParaRPr lang="zh-CN" altLang="en-US" dirty="0"/>
          </a:p>
        </p:txBody>
      </p:sp>
      <p:sp>
        <p:nvSpPr>
          <p:cNvPr id="100" name="文本框 5"/>
          <p:cNvSpPr txBox="1"/>
          <p:nvPr/>
        </p:nvSpPr>
        <p:spPr>
          <a:xfrm>
            <a:off x="9190978" y="24274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确认发送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561950" y="4304627"/>
            <a:ext cx="5226258" cy="21789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512661" y="4302306"/>
            <a:ext cx="5226258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7198"/>
          <p:cNvSpPr txBox="1"/>
          <p:nvPr/>
        </p:nvSpPr>
        <p:spPr>
          <a:xfrm>
            <a:off x="660038" y="4407467"/>
            <a:ext cx="21517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短信优势：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文本框 7198"/>
          <p:cNvSpPr txBox="1"/>
          <p:nvPr/>
        </p:nvSpPr>
        <p:spPr>
          <a:xfrm>
            <a:off x="683533" y="4868898"/>
            <a:ext cx="4983540" cy="164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移动直连独享通道，速度快、品质好，价格同行业最低；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支持淘宝短链（商品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店铺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活动），营销效果跟踪；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违禁词检查工具，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360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防拦截测试；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成功失败有统计，不扣量，失败短信自动返还；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文本框 7198"/>
          <p:cNvSpPr txBox="1"/>
          <p:nvPr/>
        </p:nvSpPr>
        <p:spPr>
          <a:xfrm>
            <a:off x="6685181" y="4407467"/>
            <a:ext cx="21517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注意事项：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文本框 7198"/>
          <p:cNvSpPr txBox="1"/>
          <p:nvPr/>
        </p:nvSpPr>
        <p:spPr>
          <a:xfrm>
            <a:off x="6685181" y="4868898"/>
            <a:ext cx="4648120" cy="164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自定义签名请使用店铺名或品牌名；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插入短链前后请加空格，否则手机端无法打开网页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请勿发加群、加微信等淘客信息和非电商信息；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营销短信需要审核，发送时间为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8:00-22:00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短信群发-创建活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1228725"/>
            <a:ext cx="11687175" cy="50431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4021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短信群发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6345" y="1270000"/>
            <a:ext cx="1592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编辑活动名称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66235" y="1677035"/>
            <a:ext cx="6993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四种方式选择群发对象，注意：筛选会员和选择分组，需要先在会员管理补全会员资料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388360"/>
            <a:ext cx="164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编辑短信内容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78015" y="3569335"/>
            <a:ext cx="164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可参考短信模板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99087" y="3850159"/>
            <a:ext cx="0" cy="463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39570" y="3555365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776345" y="1819275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378200" y="1412875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219325" y="5419090"/>
            <a:ext cx="570230" cy="4152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0915650" y="6164580"/>
            <a:ext cx="413385" cy="5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651125" y="4763135"/>
            <a:ext cx="1003935" cy="3956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961245" y="6009005"/>
            <a:ext cx="1053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确认发送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0030" y="5987415"/>
            <a:ext cx="1969770" cy="2514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0807700" y="3890645"/>
            <a:ext cx="1905" cy="3822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791700" y="4232275"/>
            <a:ext cx="211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短信内容手机端预览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6600" y="5158740"/>
            <a:ext cx="446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点击此处检查短信内容有没有违禁词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597025" y="5309870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688715" y="4975860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79875" y="4829175"/>
            <a:ext cx="420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编辑自定义签名，使用店铺名或品牌名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275205" y="6122035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39060" y="5974715"/>
            <a:ext cx="2719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选择立即发送或者定时发送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13100" y="5482590"/>
            <a:ext cx="2719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输</a:t>
            </a:r>
            <a:r>
              <a:rPr lang="zh-CN" altLang="en-US" sz="1400">
                <a:solidFill>
                  <a:srgbClr val="FF0000"/>
                </a:solidFill>
              </a:rPr>
              <a:t>入自己的手机号测试短信效果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40355" y="5634990"/>
            <a:ext cx="45783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订单关怀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198"/>
          <p:cNvSpPr txBox="1"/>
          <p:nvPr/>
        </p:nvSpPr>
        <p:spPr>
          <a:xfrm>
            <a:off x="1134745" y="1692910"/>
            <a:ext cx="51733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买家付款完成之后，自动发短信通知买家，告知会尽快安排发货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7198"/>
          <p:cNvSpPr txBox="1"/>
          <p:nvPr/>
        </p:nvSpPr>
        <p:spPr>
          <a:xfrm>
            <a:off x="1134745" y="2201545"/>
            <a:ext cx="51720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短信提前安抚客户，告知延迟发货的原因，请求客户谅解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7198"/>
          <p:cNvSpPr txBox="1"/>
          <p:nvPr/>
        </p:nvSpPr>
        <p:spPr>
          <a:xfrm>
            <a:off x="1134745" y="2728595"/>
            <a:ext cx="51720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商家在卖家后台点发货后，系统将自动发短信通知买家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7198"/>
          <p:cNvSpPr txBox="1"/>
          <p:nvPr/>
        </p:nvSpPr>
        <p:spPr>
          <a:xfrm>
            <a:off x="1130300" y="3234690"/>
            <a:ext cx="503872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快递到达买家所在城市，发短信提醒买家注意留人在家签收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7198"/>
          <p:cNvSpPr txBox="1"/>
          <p:nvPr/>
        </p:nvSpPr>
        <p:spPr>
          <a:xfrm>
            <a:off x="1130300" y="3749675"/>
            <a:ext cx="517588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买家签收快递后立即发短信提醒：确认收货并给5分好评有奖励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7198"/>
          <p:cNvSpPr txBox="1"/>
          <p:nvPr/>
        </p:nvSpPr>
        <p:spPr>
          <a:xfrm>
            <a:off x="1130300" y="4258310"/>
            <a:ext cx="511429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/>
              <a:t>提醒收货未评价的客户，用优惠券、返现等方式引导买家好评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104265" y="4756785"/>
            <a:ext cx="534543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感谢客户对本店的支持，鼓励客户分享购物经验，欢迎下次再来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4265" y="5304790"/>
            <a:ext cx="536829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买家给差评后，第一时间安抚买家情绪，客服介入服务到满意为止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4265" y="5854700"/>
            <a:ext cx="506476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退款成功后告知客户成功退款并致歉，用真诚挽留客户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539230" y="1203960"/>
            <a:ext cx="5585460" cy="5213350"/>
          </a:xfrm>
          <a:prstGeom prst="roundRect">
            <a:avLst>
              <a:gd name="adj" fmla="val 23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716311" y="2382540"/>
            <a:ext cx="1284863" cy="1284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83169" y="2382540"/>
            <a:ext cx="1284863" cy="1284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648049" y="2387552"/>
            <a:ext cx="1284863" cy="1284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7198"/>
          <p:cNvSpPr txBox="1"/>
          <p:nvPr/>
        </p:nvSpPr>
        <p:spPr>
          <a:xfrm>
            <a:off x="6725091" y="2827551"/>
            <a:ext cx="1236106" cy="3877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设置短信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7198"/>
          <p:cNvSpPr txBox="1"/>
          <p:nvPr/>
        </p:nvSpPr>
        <p:spPr>
          <a:xfrm>
            <a:off x="8690065" y="2827551"/>
            <a:ext cx="1236106" cy="3877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开启功能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7198"/>
          <p:cNvSpPr txBox="1"/>
          <p:nvPr/>
        </p:nvSpPr>
        <p:spPr>
          <a:xfrm>
            <a:off x="10671421" y="2835789"/>
            <a:ext cx="1236106" cy="3877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自动发短信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065283" y="2765556"/>
            <a:ext cx="551799" cy="518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10047493" y="2765556"/>
            <a:ext cx="551799" cy="518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238420" y="1470603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订单关怀操作三步曲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547926" y="4115640"/>
            <a:ext cx="527908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、系统只会对功能开启之后新增订单自动发送短信；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、短信发送时间为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8:00-22:00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，超过时间次日发送；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、短信插入的“变量”是自动获取您订单中的信息，如：买家姓名、物流公司、物流编号；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、短信中的链接是自动生成的，对应的手机网页是您订单的信息。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5603" y="2176700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发提醒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5603" y="164707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付款关怀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5603" y="269552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发货提醒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603" y="321426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到货提醒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603" y="373300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签收提醒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603" y="4241708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好评提醒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603" y="4760535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好评感谢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35603" y="5290157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差评安抚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35603" y="5830574"/>
            <a:ext cx="969882" cy="400150"/>
          </a:xfrm>
          <a:prstGeom prst="roundRect">
            <a:avLst/>
          </a:prstGeom>
          <a:solidFill>
            <a:srgbClr val="80A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退款关怀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付款关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1118235"/>
            <a:ext cx="11599545" cy="566737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付款关怀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1496695" y="2166620"/>
            <a:ext cx="410210" cy="1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7198"/>
          <p:cNvSpPr txBox="1"/>
          <p:nvPr/>
        </p:nvSpPr>
        <p:spPr>
          <a:xfrm>
            <a:off x="1843405" y="1983105"/>
            <a:ext cx="371983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设置开关，开启后新订单立即自动发送短信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22915" y="6604000"/>
            <a:ext cx="402590" cy="1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198"/>
          <p:cNvSpPr txBox="1"/>
          <p:nvPr/>
        </p:nvSpPr>
        <p:spPr>
          <a:xfrm>
            <a:off x="7395845" y="6448425"/>
            <a:ext cx="330898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设置好后点下保存，新订单立即自动发送短信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645" y="2385695"/>
            <a:ext cx="6834505" cy="1670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225030" y="3177540"/>
            <a:ext cx="389255" cy="3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7196455" y="1700530"/>
            <a:ext cx="351155" cy="3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569845" y="5481955"/>
            <a:ext cx="368300" cy="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198"/>
          <p:cNvSpPr txBox="1"/>
          <p:nvPr/>
        </p:nvSpPr>
        <p:spPr>
          <a:xfrm>
            <a:off x="7543165" y="2976880"/>
            <a:ext cx="362966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设置相应条件，过滤部分客户不发送短信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7198"/>
          <p:cNvSpPr txBox="1"/>
          <p:nvPr/>
        </p:nvSpPr>
        <p:spPr>
          <a:xfrm>
            <a:off x="2880360" y="5171440"/>
            <a:ext cx="409257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插入买家昵称和姓名，收到的短信会自动替换为下单买家的昵称和姓名，点击订单短链自动跳转到手淘相应订单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198"/>
          <p:cNvSpPr txBox="1"/>
          <p:nvPr/>
        </p:nvSpPr>
        <p:spPr>
          <a:xfrm>
            <a:off x="7490460" y="1518920"/>
            <a:ext cx="312166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可以查看短信发送记录和发送效果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724140" y="4837430"/>
            <a:ext cx="102870" cy="386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7198"/>
          <p:cNvSpPr txBox="1"/>
          <p:nvPr/>
        </p:nvSpPr>
        <p:spPr>
          <a:xfrm>
            <a:off x="6811645" y="4525010"/>
            <a:ext cx="249872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短信模板提供参考，也可自己编辑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772410" y="6176645"/>
            <a:ext cx="353695" cy="2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7198"/>
          <p:cNvSpPr txBox="1"/>
          <p:nvPr/>
        </p:nvSpPr>
        <p:spPr>
          <a:xfrm>
            <a:off x="3119120" y="6019800"/>
            <a:ext cx="194818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输入自己手机号进行测试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0807700" y="4995545"/>
            <a:ext cx="1905" cy="3822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791700" y="5337175"/>
            <a:ext cx="211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短信内容手机端预览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宝贝分组催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102995"/>
            <a:ext cx="11127740" cy="571817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分组催付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771775" y="1864360"/>
            <a:ext cx="406400" cy="5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198"/>
          <p:cNvSpPr txBox="1"/>
          <p:nvPr/>
        </p:nvSpPr>
        <p:spPr>
          <a:xfrm>
            <a:off x="3108960" y="1694180"/>
            <a:ext cx="469328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选择催付方式，添加个性化催付针对某款宝贝，定制专属催付文案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687320" y="3126105"/>
            <a:ext cx="424180" cy="3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7198"/>
          <p:cNvSpPr txBox="1"/>
          <p:nvPr/>
        </p:nvSpPr>
        <p:spPr>
          <a:xfrm>
            <a:off x="3053080" y="2950845"/>
            <a:ext cx="207708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设置客户刚拍下催付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0631805" y="6671945"/>
            <a:ext cx="395605" cy="12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7198"/>
          <p:cNvSpPr txBox="1"/>
          <p:nvPr/>
        </p:nvSpPr>
        <p:spPr>
          <a:xfrm>
            <a:off x="3577590" y="5633720"/>
            <a:ext cx="583819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注意：测试短信中的订单链接是模板链接，正式发送会替换为客户下单的商品链接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7198"/>
          <p:cNvSpPr txBox="1"/>
          <p:nvPr/>
        </p:nvSpPr>
        <p:spPr>
          <a:xfrm>
            <a:off x="3061335" y="6062980"/>
            <a:ext cx="195199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设置订单关闭前催付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720340" y="6219190"/>
            <a:ext cx="405130" cy="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198"/>
          <p:cNvSpPr txBox="1"/>
          <p:nvPr/>
        </p:nvSpPr>
        <p:spPr>
          <a:xfrm>
            <a:off x="7295515" y="6506845"/>
            <a:ext cx="341312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设置好点下保存，下单未付款客户自动发送短信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7855" y="2482215"/>
            <a:ext cx="2760980" cy="367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387090" y="2665730"/>
            <a:ext cx="454025" cy="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198"/>
          <p:cNvSpPr txBox="1"/>
          <p:nvPr/>
        </p:nvSpPr>
        <p:spPr>
          <a:xfrm>
            <a:off x="3771900" y="2482215"/>
            <a:ext cx="194183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设置需要催付的商品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2985" y="3300095"/>
            <a:ext cx="4547235" cy="5600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619750" y="3582035"/>
            <a:ext cx="384175" cy="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7198"/>
          <p:cNvSpPr txBox="1"/>
          <p:nvPr/>
        </p:nvSpPr>
        <p:spPr>
          <a:xfrm>
            <a:off x="5928360" y="3415030"/>
            <a:ext cx="460565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开启后，根据设置的时间自动发短信提醒买家付款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2985" y="3917950"/>
            <a:ext cx="7317105" cy="9398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57935" y="5011420"/>
            <a:ext cx="2353310" cy="248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627755" y="5135245"/>
            <a:ext cx="405130" cy="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573655" y="4377055"/>
            <a:ext cx="452120" cy="1562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7198"/>
          <p:cNvSpPr txBox="1"/>
          <p:nvPr/>
        </p:nvSpPr>
        <p:spPr>
          <a:xfrm>
            <a:off x="2980055" y="4377055"/>
            <a:ext cx="119951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编辑短信内容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7198"/>
          <p:cNvSpPr txBox="1"/>
          <p:nvPr/>
        </p:nvSpPr>
        <p:spPr>
          <a:xfrm>
            <a:off x="3966210" y="4874260"/>
            <a:ext cx="406908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插入买家昵称和姓名，收到的短信会自动替换为下单买家的昵称和姓名，点击订单短链自动跳转到手淘相应订单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0403205" y="4792345"/>
            <a:ext cx="1905" cy="3822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535795" y="5133975"/>
            <a:ext cx="211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短信内容手机端预览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定时催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" y="1016635"/>
            <a:ext cx="9761220" cy="580199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964020" y="34238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定时催付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7198"/>
          <p:cNvSpPr txBox="1"/>
          <p:nvPr/>
        </p:nvSpPr>
        <p:spPr>
          <a:xfrm>
            <a:off x="9850120" y="1913890"/>
            <a:ext cx="2204720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1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使用说明：</a:t>
            </a:r>
            <a:endParaRPr lang="zh-CN" altLang="en-US" sz="1100" b="1" dirty="0" smtClean="0">
              <a:solidFill>
                <a:srgbClr val="80A9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1.通常情况下选择开启宝贝分组催付，即对不同的宝贝设置分组催付策略，在客户刚拍下、订单关闭前实时自动短信催付；</a:t>
            </a:r>
            <a:endParaRPr lang="zh-CN" alt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endParaRPr lang="zh-CN" alt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如果遇上双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大促、聚划算、周年庆等活动，对催付的频次和时间间隔要求比较高，您可以选择宝贝定时催付，即在固定的时间点统一对未付款的订单发短信催付。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文本框 7198"/>
          <p:cNvSpPr txBox="1"/>
          <p:nvPr/>
        </p:nvSpPr>
        <p:spPr>
          <a:xfrm>
            <a:off x="9849485" y="4788535"/>
            <a:ext cx="2205355" cy="1104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100" b="1" dirty="0" smtClean="0">
                <a:solidFill>
                  <a:srgbClr val="80A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功能特色：</a:t>
            </a:r>
            <a:endParaRPr lang="zh-CN" altLang="en-US" sz="1100" b="1" dirty="0" smtClean="0">
              <a:solidFill>
                <a:srgbClr val="80A9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亲橙的催付短信自带链接，客户点开链接后可以查看到未付款的商品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，点击立即付款能一键跳转手淘去付款。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1573530" y="2267585"/>
            <a:ext cx="390525" cy="1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7198"/>
          <p:cNvSpPr txBox="1"/>
          <p:nvPr/>
        </p:nvSpPr>
        <p:spPr>
          <a:xfrm>
            <a:off x="1910715" y="2075180"/>
            <a:ext cx="409575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设置开关，开启后未付款订单，定时自动发送短信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7900" y="3194685"/>
            <a:ext cx="6545580" cy="9398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1870075" y="3481705"/>
            <a:ext cx="339725" cy="984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7198"/>
          <p:cNvSpPr txBox="1"/>
          <p:nvPr/>
        </p:nvSpPr>
        <p:spPr>
          <a:xfrm>
            <a:off x="2178685" y="3426460"/>
            <a:ext cx="119951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编辑短信内容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" y="6043295"/>
            <a:ext cx="890905" cy="709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046480" y="6385560"/>
            <a:ext cx="37655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198"/>
          <p:cNvSpPr txBox="1"/>
          <p:nvPr/>
        </p:nvSpPr>
        <p:spPr>
          <a:xfrm>
            <a:off x="1351280" y="6196330"/>
            <a:ext cx="409575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设置第二阶段、第三阶段催付，分时间段定时催付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066415" y="4441825"/>
            <a:ext cx="405130" cy="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7198"/>
          <p:cNvSpPr txBox="1"/>
          <p:nvPr/>
        </p:nvSpPr>
        <p:spPr>
          <a:xfrm>
            <a:off x="3404870" y="4180840"/>
            <a:ext cx="546798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插入买家昵称和姓名，收到的短信会自动替换为下单买家的昵称和姓名，点击订单短链自动跳转到手淘相应订单付款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2175" y="4304665"/>
            <a:ext cx="2123440" cy="3187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198"/>
          <p:cNvSpPr txBox="1"/>
          <p:nvPr/>
        </p:nvSpPr>
        <p:spPr>
          <a:xfrm>
            <a:off x="3279140" y="5159375"/>
            <a:ext cx="615823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注意：测试短信中的订单链接是模板链接，正式发送会替换为客户下单的商品链接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205" y="5090795"/>
            <a:ext cx="2355215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自定义</PresentationFormat>
  <Paragraphs>382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专业字体设计服务/WWW.ZTSGC.COM/</vt:lpstr>
      <vt:lpstr>Arial</vt:lpstr>
      <vt:lpstr>HanziPen SC Regular</vt:lpstr>
      <vt:lpstr>Impact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admin</cp:lastModifiedBy>
  <cp:revision>684</cp:revision>
  <dcterms:created xsi:type="dcterms:W3CDTF">2014-02-19T12:24:00Z</dcterms:created>
  <dcterms:modified xsi:type="dcterms:W3CDTF">2017-10-30T07:42:34Z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