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49" d="100"/>
          <a:sy n="49" d="100"/>
        </p:scale>
        <p:origin x="72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1B2DC-1E59-441E-942B-38147477F805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B7B0-2764-43CE-9DF2-6977AE82D4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830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1B2DC-1E59-441E-942B-38147477F805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B7B0-2764-43CE-9DF2-6977AE82D4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1249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1B2DC-1E59-441E-942B-38147477F805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B7B0-2764-43CE-9DF2-6977AE82D4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168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1B2DC-1E59-441E-942B-38147477F805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B7B0-2764-43CE-9DF2-6977AE82D4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7431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1B2DC-1E59-441E-942B-38147477F805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B7B0-2764-43CE-9DF2-6977AE82D4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3891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1B2DC-1E59-441E-942B-38147477F805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B7B0-2764-43CE-9DF2-6977AE82D4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2742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1B2DC-1E59-441E-942B-38147477F805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B7B0-2764-43CE-9DF2-6977AE82D4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8941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1B2DC-1E59-441E-942B-38147477F805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B7B0-2764-43CE-9DF2-6977AE82D4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2507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1B2DC-1E59-441E-942B-38147477F805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B7B0-2764-43CE-9DF2-6977AE82D4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358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1B2DC-1E59-441E-942B-38147477F805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B7B0-2764-43CE-9DF2-6977AE82D4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027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1B2DC-1E59-441E-942B-38147477F805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B7B0-2764-43CE-9DF2-6977AE82D4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7123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1B2DC-1E59-441E-942B-38147477F805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2B7B0-2764-43CE-9DF2-6977AE82D4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324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530921"/>
            <a:ext cx="9144000" cy="2340684"/>
          </a:xfrm>
        </p:spPr>
        <p:txBody>
          <a:bodyPr>
            <a:normAutofit/>
          </a:bodyPr>
          <a:lstStyle/>
          <a:p>
            <a:r>
              <a:rPr lang="en-US" altLang="zh-TW" sz="4400" b="1" dirty="0" smtClean="0">
                <a:solidFill>
                  <a:schemeClr val="bg1"/>
                </a:solidFill>
              </a:rPr>
              <a:t>R</a:t>
            </a:r>
            <a:r>
              <a:rPr lang="zh-TW" altLang="en-US" sz="4400" b="1" dirty="0" smtClean="0">
                <a:solidFill>
                  <a:schemeClr val="bg1"/>
                </a:solidFill>
              </a:rPr>
              <a:t>與</a:t>
            </a:r>
            <a:r>
              <a:rPr lang="en-US" altLang="zh-TW" sz="4400" b="1" dirty="0" smtClean="0">
                <a:solidFill>
                  <a:schemeClr val="bg1"/>
                </a:solidFill>
              </a:rPr>
              <a:t>Python</a:t>
            </a:r>
            <a:r>
              <a:rPr lang="zh-TW" altLang="en-US" sz="4400" b="1" dirty="0" smtClean="0">
                <a:solidFill>
                  <a:schemeClr val="bg1"/>
                </a:solidFill>
              </a:rPr>
              <a:t>抓取歷史股價資料分析</a:t>
            </a:r>
            <a:endParaRPr lang="zh-TW" altLang="en-US" sz="4400" b="1" dirty="0">
              <a:solidFill>
                <a:schemeClr val="bg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243861"/>
            <a:ext cx="9144000" cy="447448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10732003</a:t>
            </a:r>
            <a:r>
              <a:rPr lang="zh-TW" altLang="en-US" dirty="0" smtClean="0">
                <a:solidFill>
                  <a:schemeClr val="bg1"/>
                </a:solidFill>
              </a:rPr>
              <a:t>戴宜佑　</a:t>
            </a:r>
            <a:r>
              <a:rPr lang="en-US" altLang="zh-TW" dirty="0" smtClean="0">
                <a:solidFill>
                  <a:schemeClr val="bg1"/>
                </a:solidFill>
              </a:rPr>
              <a:t>10732035</a:t>
            </a:r>
            <a:r>
              <a:rPr lang="zh-TW" altLang="en-US" dirty="0" smtClean="0">
                <a:solidFill>
                  <a:schemeClr val="bg1"/>
                </a:solidFill>
              </a:rPr>
              <a:t>廖郁涵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52183" y1="40359" x2="52183" y2="40359"/>
                        <a14:foregroundMark x1="54803" y1="33632" x2="54803" y2="33632"/>
                        <a14:foregroundMark x1="55240" y1="23767" x2="55240" y2="23767"/>
                        <a14:foregroundMark x1="51310" y1="21076" x2="45852" y2="22870"/>
                        <a14:foregroundMark x1="41266" y1="39013" x2="24017" y2="60090"/>
                        <a14:foregroundMark x1="25546" y1="64126" x2="16594" y2="42152"/>
                        <a14:foregroundMark x1="47162" y1="45067" x2="64410" y2="304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498" y="1337629"/>
            <a:ext cx="1685830" cy="148833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62167" y1="64200" x2="62167" y2="64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441" y="1375278"/>
            <a:ext cx="3259663" cy="133521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342853" y="1555636"/>
            <a:ext cx="1537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b="1" dirty="0" smtClean="0">
                <a:solidFill>
                  <a:schemeClr val="bg1"/>
                </a:solidFill>
              </a:rPr>
              <a:t>VS</a:t>
            </a:r>
            <a:endParaRPr lang="zh-TW" altLang="en-US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94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Python</a:t>
            </a:r>
            <a:r>
              <a:rPr lang="zh-TW" altLang="en-US" b="1" dirty="0" smtClean="0">
                <a:solidFill>
                  <a:schemeClr val="bg1"/>
                </a:solidFill>
              </a:rPr>
              <a:t>程式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22067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TW" sz="9600" dirty="0" smtClean="0">
                <a:solidFill>
                  <a:schemeClr val="bg1"/>
                </a:solidFill>
              </a:rPr>
              <a:t>pip install </a:t>
            </a:r>
            <a:r>
              <a:rPr lang="en-US" altLang="zh-TW" sz="9600" dirty="0" err="1" smtClean="0">
                <a:solidFill>
                  <a:schemeClr val="bg1"/>
                </a:solidFill>
              </a:rPr>
              <a:t>yahoo_historical</a:t>
            </a:r>
            <a:r>
              <a:rPr lang="en-US" altLang="zh-TW" sz="9600" dirty="0" smtClean="0">
                <a:solidFill>
                  <a:schemeClr val="bg1"/>
                </a:solidFill>
              </a:rPr>
              <a:t> </a:t>
            </a:r>
            <a:r>
              <a:rPr lang="en-US" altLang="zh-TW" sz="9600" dirty="0" smtClean="0">
                <a:solidFill>
                  <a:schemeClr val="accent4"/>
                </a:solidFill>
              </a:rPr>
              <a:t># </a:t>
            </a:r>
            <a:r>
              <a:rPr lang="zh-TW" altLang="en-US" sz="9600" dirty="0" smtClean="0">
                <a:solidFill>
                  <a:schemeClr val="accent4"/>
                </a:solidFill>
              </a:rPr>
              <a:t>安裝</a:t>
            </a:r>
            <a:r>
              <a:rPr lang="en-US" altLang="zh-TW" sz="9600" dirty="0" smtClean="0">
                <a:solidFill>
                  <a:schemeClr val="accent4"/>
                </a:solidFill>
              </a:rPr>
              <a:t>yahoo historical</a:t>
            </a:r>
          </a:p>
          <a:p>
            <a:pPr>
              <a:lnSpc>
                <a:spcPct val="120000"/>
              </a:lnSpc>
            </a:pPr>
            <a:endParaRPr lang="en-US" altLang="zh-TW" sz="96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TW" sz="9600" dirty="0" smtClean="0">
                <a:solidFill>
                  <a:schemeClr val="bg1"/>
                </a:solidFill>
              </a:rPr>
              <a:t>import pandas as </a:t>
            </a:r>
            <a:r>
              <a:rPr lang="en-US" altLang="zh-TW" sz="9600" dirty="0" err="1">
                <a:solidFill>
                  <a:schemeClr val="bg1"/>
                </a:solidFill>
              </a:rPr>
              <a:t>pd</a:t>
            </a:r>
            <a:r>
              <a:rPr lang="en-US" altLang="zh-TW" sz="9600" dirty="0">
                <a:solidFill>
                  <a:schemeClr val="bg1"/>
                </a:solidFill>
              </a:rPr>
              <a:t>  </a:t>
            </a:r>
            <a:r>
              <a:rPr lang="en-US" altLang="zh-TW" sz="9600" dirty="0">
                <a:solidFill>
                  <a:schemeClr val="accent4"/>
                </a:solidFill>
              </a:rPr>
              <a:t># </a:t>
            </a:r>
            <a:r>
              <a:rPr lang="zh-TW" altLang="en-US" sz="9600" dirty="0">
                <a:solidFill>
                  <a:schemeClr val="accent4"/>
                </a:solidFill>
              </a:rPr>
              <a:t>引用套件並縮寫為 </a:t>
            </a:r>
            <a:r>
              <a:rPr lang="en-US" altLang="zh-TW" sz="9600" dirty="0" err="1">
                <a:solidFill>
                  <a:schemeClr val="accent4"/>
                </a:solidFill>
              </a:rPr>
              <a:t>pd</a:t>
            </a:r>
            <a:endParaRPr lang="en-US" altLang="zh-TW" sz="9600" dirty="0">
              <a:solidFill>
                <a:schemeClr val="accent4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TW" sz="9600" dirty="0" smtClean="0">
                <a:solidFill>
                  <a:schemeClr val="bg1"/>
                </a:solidFill>
              </a:rPr>
              <a:t>from </a:t>
            </a:r>
            <a:r>
              <a:rPr lang="en-US" altLang="zh-TW" sz="9600" dirty="0" err="1" smtClean="0">
                <a:solidFill>
                  <a:schemeClr val="bg1"/>
                </a:solidFill>
              </a:rPr>
              <a:t>datetime</a:t>
            </a:r>
            <a:r>
              <a:rPr lang="en-US" altLang="zh-TW" sz="9600" dirty="0" smtClean="0">
                <a:solidFill>
                  <a:schemeClr val="bg1"/>
                </a:solidFill>
              </a:rPr>
              <a:t> import date, </a:t>
            </a:r>
            <a:r>
              <a:rPr lang="en-US" altLang="zh-TW" sz="9600" dirty="0" err="1" smtClean="0">
                <a:solidFill>
                  <a:schemeClr val="bg1"/>
                </a:solidFill>
              </a:rPr>
              <a:t>datetime</a:t>
            </a:r>
            <a:r>
              <a:rPr lang="en-US" altLang="zh-TW" sz="9600" dirty="0" smtClean="0">
                <a:solidFill>
                  <a:schemeClr val="bg1"/>
                </a:solidFill>
              </a:rPr>
              <a:t>  </a:t>
            </a:r>
            <a:r>
              <a:rPr lang="en-US" altLang="zh-TW" sz="9600" dirty="0">
                <a:solidFill>
                  <a:schemeClr val="accent4"/>
                </a:solidFill>
              </a:rPr>
              <a:t># </a:t>
            </a:r>
            <a:r>
              <a:rPr lang="zh-TW" altLang="en-US" sz="9600" dirty="0">
                <a:solidFill>
                  <a:schemeClr val="accent4"/>
                </a:solidFill>
              </a:rPr>
              <a:t>從</a:t>
            </a:r>
            <a:r>
              <a:rPr lang="en-US" altLang="zh-TW" sz="9600" dirty="0" err="1">
                <a:solidFill>
                  <a:schemeClr val="accent4"/>
                </a:solidFill>
              </a:rPr>
              <a:t>datetime</a:t>
            </a:r>
            <a:r>
              <a:rPr lang="zh-TW" altLang="en-US" sz="9600" dirty="0">
                <a:solidFill>
                  <a:schemeClr val="accent4"/>
                </a:solidFill>
              </a:rPr>
              <a:t>模組中</a:t>
            </a:r>
            <a:r>
              <a:rPr lang="en-US" altLang="zh-TW" sz="9600" dirty="0">
                <a:solidFill>
                  <a:schemeClr val="accent4"/>
                </a:solidFill>
              </a:rPr>
              <a:t>, </a:t>
            </a:r>
            <a:r>
              <a:rPr lang="zh-TW" altLang="en-US" sz="9600" dirty="0">
                <a:solidFill>
                  <a:schemeClr val="accent4"/>
                </a:solidFill>
              </a:rPr>
              <a:t>匯入</a:t>
            </a:r>
            <a:r>
              <a:rPr lang="en-US" altLang="zh-TW" sz="9600" dirty="0">
                <a:solidFill>
                  <a:schemeClr val="accent4"/>
                </a:solidFill>
              </a:rPr>
              <a:t>date, </a:t>
            </a:r>
            <a:r>
              <a:rPr lang="en-US" altLang="zh-TW" sz="9600" dirty="0" err="1">
                <a:solidFill>
                  <a:schemeClr val="accent4"/>
                </a:solidFill>
              </a:rPr>
              <a:t>datetime</a:t>
            </a:r>
            <a:r>
              <a:rPr lang="zh-TW" altLang="en-US" sz="9600" dirty="0">
                <a:solidFill>
                  <a:schemeClr val="accent4"/>
                </a:solidFill>
              </a:rPr>
              <a:t>類別   </a:t>
            </a:r>
            <a:r>
              <a:rPr lang="en-US" altLang="zh-TW" sz="9600" dirty="0">
                <a:solidFill>
                  <a:schemeClr val="accent4"/>
                </a:solidFill>
              </a:rPr>
              <a:t>(</a:t>
            </a:r>
            <a:r>
              <a:rPr lang="en-US" altLang="zh-TW" sz="9600" dirty="0" err="1">
                <a:solidFill>
                  <a:schemeClr val="accent4"/>
                </a:solidFill>
              </a:rPr>
              <a:t>datetime</a:t>
            </a:r>
            <a:r>
              <a:rPr lang="zh-TW" altLang="en-US" sz="9600" dirty="0">
                <a:solidFill>
                  <a:schemeClr val="accent4"/>
                </a:solidFill>
              </a:rPr>
              <a:t>混合 </a:t>
            </a:r>
            <a:r>
              <a:rPr lang="en-US" altLang="zh-TW" sz="9600" dirty="0">
                <a:solidFill>
                  <a:schemeClr val="accent4"/>
                </a:solidFill>
              </a:rPr>
              <a:t>date </a:t>
            </a:r>
            <a:r>
              <a:rPr lang="zh-TW" altLang="en-US" sz="9600" dirty="0">
                <a:solidFill>
                  <a:schemeClr val="accent4"/>
                </a:solidFill>
              </a:rPr>
              <a:t>及 </a:t>
            </a:r>
            <a:r>
              <a:rPr lang="en-US" altLang="zh-TW" sz="9600" dirty="0">
                <a:solidFill>
                  <a:schemeClr val="accent4"/>
                </a:solidFill>
              </a:rPr>
              <a:t>time </a:t>
            </a:r>
            <a:r>
              <a:rPr lang="zh-TW" altLang="en-US" sz="9600" dirty="0">
                <a:solidFill>
                  <a:schemeClr val="accent4"/>
                </a:solidFill>
              </a:rPr>
              <a:t>的物件。</a:t>
            </a:r>
            <a:r>
              <a:rPr lang="en-US" altLang="zh-TW" sz="9600" dirty="0">
                <a:solidFill>
                  <a:schemeClr val="accent4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endParaRPr lang="en-US" altLang="zh-TW" sz="96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TW" sz="9600" dirty="0">
                <a:solidFill>
                  <a:schemeClr val="accent4"/>
                </a:solidFill>
              </a:rPr>
              <a:t># Fetcher </a:t>
            </a:r>
            <a:r>
              <a:rPr lang="zh-TW" altLang="en-US" sz="9600" dirty="0">
                <a:solidFill>
                  <a:schemeClr val="accent4"/>
                </a:solidFill>
              </a:rPr>
              <a:t>提取器、收件系統</a:t>
            </a:r>
          </a:p>
          <a:p>
            <a:pPr>
              <a:lnSpc>
                <a:spcPct val="120000"/>
              </a:lnSpc>
            </a:pPr>
            <a:r>
              <a:rPr lang="en-US" altLang="zh-TW" sz="9600" dirty="0" smtClean="0">
                <a:solidFill>
                  <a:schemeClr val="bg1"/>
                </a:solidFill>
              </a:rPr>
              <a:t>from </a:t>
            </a:r>
            <a:r>
              <a:rPr lang="en-US" altLang="zh-TW" sz="9600" dirty="0" err="1" smtClean="0">
                <a:solidFill>
                  <a:schemeClr val="bg1"/>
                </a:solidFill>
              </a:rPr>
              <a:t>yahoo_historical</a:t>
            </a:r>
            <a:r>
              <a:rPr lang="en-US" altLang="zh-TW" sz="9600" dirty="0" smtClean="0">
                <a:solidFill>
                  <a:schemeClr val="bg1"/>
                </a:solidFill>
              </a:rPr>
              <a:t> import Fetcher</a:t>
            </a:r>
          </a:p>
          <a:p>
            <a:pPr>
              <a:lnSpc>
                <a:spcPct val="120000"/>
              </a:lnSpc>
            </a:pPr>
            <a:endParaRPr lang="en-US" altLang="zh-TW" sz="9600" dirty="0" smtClean="0">
              <a:solidFill>
                <a:schemeClr val="bg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52183" y1="40359" x2="52183" y2="40359"/>
                        <a14:foregroundMark x1="54803" y1="33632" x2="54803" y2="33632"/>
                        <a14:foregroundMark x1="55240" y1="23767" x2="55240" y2="23767"/>
                        <a14:foregroundMark x1="51310" y1="21076" x2="45852" y2="22870"/>
                        <a14:foregroundMark x1="41266" y1="39013" x2="24017" y2="60090"/>
                        <a14:foregroundMark x1="25546" y1="64126" x2="16594" y2="42152"/>
                        <a14:foregroundMark x1="47162" y1="45067" x2="64410" y2="304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406" y="522117"/>
            <a:ext cx="1975394" cy="192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20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6" dur="1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85092" y="700208"/>
            <a:ext cx="10515600" cy="5958499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4"/>
                </a:solidFill>
              </a:rPr>
              <a:t>#</a:t>
            </a:r>
            <a:r>
              <a:rPr lang="zh-TW" altLang="en-US" sz="2400" dirty="0">
                <a:solidFill>
                  <a:schemeClr val="accent4"/>
                </a:solidFill>
              </a:rPr>
              <a:t>要選取某個欄位使用中括號 </a:t>
            </a:r>
            <a:r>
              <a:rPr lang="en-US" altLang="zh-TW" sz="2400" dirty="0">
                <a:solidFill>
                  <a:schemeClr val="accent4"/>
                </a:solidFill>
              </a:rPr>
              <a:t>[</a:t>
            </a:r>
            <a:r>
              <a:rPr lang="zh-TW" altLang="en-US" sz="2400" dirty="0">
                <a:solidFill>
                  <a:schemeClr val="accent4"/>
                </a:solidFill>
              </a:rPr>
              <a:t> </a:t>
            </a:r>
            <a:r>
              <a:rPr lang="en-US" altLang="zh-TW" sz="2400" dirty="0">
                <a:solidFill>
                  <a:schemeClr val="accent4"/>
                </a:solidFill>
              </a:rPr>
              <a:t>]  </a:t>
            </a:r>
          </a:p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4"/>
                </a:solidFill>
              </a:rPr>
              <a:t>#TSM </a:t>
            </a:r>
            <a:r>
              <a:rPr lang="zh-TW" altLang="en-US" sz="2400" dirty="0">
                <a:solidFill>
                  <a:schemeClr val="accent4"/>
                </a:solidFill>
              </a:rPr>
              <a:t>台積電代碼以美元計價 </a:t>
            </a:r>
            <a:r>
              <a:rPr lang="en-US" altLang="zh-TW" sz="2400" dirty="0">
                <a:solidFill>
                  <a:schemeClr val="accent4"/>
                </a:solidFill>
              </a:rPr>
              <a:t>or 2330.tw </a:t>
            </a:r>
            <a:r>
              <a:rPr lang="zh-TW" altLang="en-US" sz="2400" dirty="0">
                <a:solidFill>
                  <a:schemeClr val="accent4"/>
                </a:solidFill>
              </a:rPr>
              <a:t>以台幣計價</a:t>
            </a:r>
          </a:p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4"/>
                </a:solidFill>
              </a:rPr>
              <a:t>#</a:t>
            </a:r>
            <a:r>
              <a:rPr lang="zh-TW" altLang="en-US" sz="2400" dirty="0">
                <a:solidFill>
                  <a:schemeClr val="accent4"/>
                </a:solidFill>
              </a:rPr>
              <a:t>取得台積電自</a:t>
            </a:r>
            <a:r>
              <a:rPr lang="en-US" altLang="zh-TW" sz="2400" dirty="0">
                <a:solidFill>
                  <a:schemeClr val="accent4"/>
                </a:solidFill>
              </a:rPr>
              <a:t>2007/1/1</a:t>
            </a:r>
            <a:r>
              <a:rPr lang="zh-TW" altLang="en-US" sz="2400" dirty="0">
                <a:solidFill>
                  <a:schemeClr val="accent4"/>
                </a:solidFill>
              </a:rPr>
              <a:t>到</a:t>
            </a:r>
            <a:r>
              <a:rPr lang="en-US" altLang="zh-TW" sz="2400" dirty="0">
                <a:solidFill>
                  <a:schemeClr val="accent4"/>
                </a:solidFill>
              </a:rPr>
              <a:t>2019/6/14</a:t>
            </a:r>
            <a:r>
              <a:rPr lang="zh-TW" altLang="en-US" sz="2400" dirty="0">
                <a:solidFill>
                  <a:schemeClr val="accent4"/>
                </a:solidFill>
              </a:rPr>
              <a:t>的股價</a:t>
            </a:r>
          </a:p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bg1"/>
                </a:solidFill>
              </a:rPr>
              <a:t>data2330  = Fetcher('TSM', [2007, 1, 3], [2019, 10, 24]) </a:t>
            </a:r>
          </a:p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4"/>
                </a:solidFill>
              </a:rPr>
              <a:t>#</a:t>
            </a:r>
            <a:r>
              <a:rPr lang="zh-TW" altLang="en-US" sz="2400" dirty="0">
                <a:solidFill>
                  <a:schemeClr val="accent4"/>
                </a:solidFill>
              </a:rPr>
              <a:t>整理表格</a:t>
            </a:r>
          </a:p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bg1"/>
                </a:solidFill>
              </a:rPr>
              <a:t>df2330 = data2330.getHistorical()</a:t>
            </a:r>
          </a:p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4"/>
                </a:solidFill>
              </a:rPr>
              <a:t>#</a:t>
            </a:r>
            <a:r>
              <a:rPr lang="zh-TW" altLang="en-US" sz="2400" dirty="0">
                <a:solidFill>
                  <a:schemeClr val="accent4"/>
                </a:solidFill>
              </a:rPr>
              <a:t>印出來</a:t>
            </a:r>
          </a:p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bg1"/>
                </a:solidFill>
              </a:rPr>
              <a:t>print (df2330</a:t>
            </a:r>
            <a:r>
              <a:rPr lang="en-US" altLang="zh-TW" sz="2400" dirty="0" smtClean="0">
                <a:solidFill>
                  <a:schemeClr val="bg1"/>
                </a:solidFill>
              </a:rPr>
              <a:t>)</a:t>
            </a:r>
            <a:br>
              <a:rPr lang="en-US" altLang="zh-TW" sz="2400" dirty="0" smtClean="0">
                <a:solidFill>
                  <a:schemeClr val="bg1"/>
                </a:solidFill>
              </a:rPr>
            </a:br>
            <a:endParaRPr lang="en-US" altLang="zh-TW" sz="24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bg1"/>
                </a:solidFill>
              </a:rPr>
              <a:t>df2330.head(10) / df2330.tail(10)</a:t>
            </a:r>
          </a:p>
          <a:p>
            <a:pPr>
              <a:lnSpc>
                <a:spcPct val="120000"/>
              </a:lnSpc>
            </a:pPr>
            <a:endParaRPr lang="en-US" altLang="zh-TW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72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81645"/>
            <a:ext cx="10515600" cy="1325563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Pandas </a:t>
            </a:r>
            <a:r>
              <a:rPr lang="zh-TW" altLang="en-US" b="1" dirty="0" smtClean="0">
                <a:solidFill>
                  <a:schemeClr val="bg1"/>
                </a:solidFill>
              </a:rPr>
              <a:t>介紹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01088"/>
            <a:ext cx="10515600" cy="545691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TW" sz="2400" dirty="0" smtClean="0">
                <a:solidFill>
                  <a:schemeClr val="bg1"/>
                </a:solidFill>
              </a:rPr>
              <a:t>Pandas </a:t>
            </a:r>
            <a:r>
              <a:rPr lang="zh-TW" altLang="en-US" sz="2400" dirty="0" smtClean="0">
                <a:solidFill>
                  <a:schemeClr val="bg1"/>
                </a:solidFill>
              </a:rPr>
              <a:t>是 </a:t>
            </a:r>
            <a:r>
              <a:rPr lang="en-US" altLang="zh-TW" sz="2400" dirty="0" smtClean="0">
                <a:solidFill>
                  <a:schemeClr val="bg1"/>
                </a:solidFill>
              </a:rPr>
              <a:t>python </a:t>
            </a:r>
            <a:r>
              <a:rPr lang="zh-TW" altLang="en-US" sz="2400" dirty="0" smtClean="0">
                <a:solidFill>
                  <a:schemeClr val="bg1"/>
                </a:solidFill>
              </a:rPr>
              <a:t>的一個數據分析 </a:t>
            </a:r>
            <a:r>
              <a:rPr lang="en-US" altLang="zh-TW" sz="2400" dirty="0" smtClean="0">
                <a:solidFill>
                  <a:schemeClr val="bg1"/>
                </a:solidFill>
              </a:rPr>
              <a:t>lib</a:t>
            </a:r>
            <a:r>
              <a:rPr lang="zh-TW" altLang="en-US" sz="2400" dirty="0" smtClean="0">
                <a:solidFill>
                  <a:schemeClr val="bg1"/>
                </a:solidFill>
              </a:rPr>
              <a:t>，提供高效能、簡易使用的資料格式</a:t>
            </a:r>
            <a:r>
              <a:rPr lang="en-US" altLang="zh-TW" sz="2400" dirty="0" smtClean="0">
                <a:solidFill>
                  <a:schemeClr val="bg1"/>
                </a:solidFill>
              </a:rPr>
              <a:t>(Data Frame)</a:t>
            </a:r>
            <a:r>
              <a:rPr lang="zh-TW" altLang="en-US" sz="2400" dirty="0" smtClean="0">
                <a:solidFill>
                  <a:schemeClr val="bg1"/>
                </a:solidFill>
              </a:rPr>
              <a:t>讓使用者可以快速操作及分析資料，主要特色描述如下：</a:t>
            </a:r>
          </a:p>
          <a:p>
            <a:pPr>
              <a:lnSpc>
                <a:spcPct val="100000"/>
              </a:lnSpc>
            </a:pPr>
            <a:r>
              <a:rPr lang="zh-TW" altLang="en-US" sz="2400" dirty="0" smtClean="0">
                <a:solidFill>
                  <a:schemeClr val="bg1"/>
                </a:solidFill>
              </a:rPr>
              <a:t>在異質數據的讀取、轉換和處理上，都讓分析人員更容易處理，例如：從列欄試算表中找到想要的值。</a:t>
            </a:r>
          </a:p>
          <a:p>
            <a:pPr>
              <a:lnSpc>
                <a:spcPct val="100000"/>
              </a:lnSpc>
            </a:pPr>
            <a:r>
              <a:rPr lang="en-US" altLang="zh-TW" sz="2400" dirty="0" smtClean="0">
                <a:solidFill>
                  <a:schemeClr val="bg1"/>
                </a:solidFill>
              </a:rPr>
              <a:t>Pandas </a:t>
            </a:r>
            <a:r>
              <a:rPr lang="zh-TW" altLang="en-US" sz="2400" dirty="0" smtClean="0">
                <a:solidFill>
                  <a:schemeClr val="bg1"/>
                </a:solidFill>
              </a:rPr>
              <a:t>提供兩種主要的資料結構，</a:t>
            </a:r>
            <a:r>
              <a:rPr lang="en-US" altLang="zh-TW" sz="2400" dirty="0" smtClean="0">
                <a:solidFill>
                  <a:schemeClr val="bg1"/>
                </a:solidFill>
              </a:rPr>
              <a:t>Series </a:t>
            </a:r>
            <a:r>
              <a:rPr lang="zh-TW" altLang="en-US" sz="2400" dirty="0" smtClean="0">
                <a:solidFill>
                  <a:schemeClr val="bg1"/>
                </a:solidFill>
              </a:rPr>
              <a:t>與 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DataFrame</a:t>
            </a:r>
            <a:r>
              <a:rPr lang="zh-TW" altLang="en-US" sz="2400" dirty="0" smtClean="0">
                <a:solidFill>
                  <a:schemeClr val="bg1"/>
                </a:solidFill>
              </a:rPr>
              <a:t>。</a:t>
            </a:r>
            <a:r>
              <a:rPr lang="en-US" altLang="zh-TW" sz="2400" dirty="0" smtClean="0">
                <a:solidFill>
                  <a:schemeClr val="bg1"/>
                </a:solidFill>
              </a:rPr>
              <a:t>Series </a:t>
            </a:r>
            <a:r>
              <a:rPr lang="zh-TW" altLang="en-US" sz="2400" dirty="0" smtClean="0">
                <a:solidFill>
                  <a:schemeClr val="bg1"/>
                </a:solidFill>
              </a:rPr>
              <a:t>顧名思義就是用來處理時間序列相關的資料</a:t>
            </a:r>
            <a:r>
              <a:rPr lang="en-US" altLang="zh-TW" sz="2400" dirty="0" smtClean="0">
                <a:solidFill>
                  <a:schemeClr val="bg1"/>
                </a:solidFill>
              </a:rPr>
              <a:t>(</a:t>
            </a:r>
            <a:r>
              <a:rPr lang="zh-TW" altLang="en-US" sz="2400" dirty="0" smtClean="0">
                <a:solidFill>
                  <a:schemeClr val="bg1"/>
                </a:solidFill>
              </a:rPr>
              <a:t>如感測器資料等</a:t>
            </a:r>
            <a:r>
              <a:rPr lang="en-US" altLang="zh-TW" sz="2400" dirty="0" smtClean="0">
                <a:solidFill>
                  <a:schemeClr val="bg1"/>
                </a:solidFill>
              </a:rPr>
              <a:t>)</a:t>
            </a:r>
            <a:r>
              <a:rPr lang="zh-TW" altLang="en-US" sz="2400" dirty="0" smtClean="0">
                <a:solidFill>
                  <a:schemeClr val="bg1"/>
                </a:solidFill>
              </a:rPr>
              <a:t>，主要為建立索引的一維陣列。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DataFrame</a:t>
            </a:r>
            <a:r>
              <a:rPr lang="en-US" altLang="zh-TW" sz="2400" dirty="0" smtClean="0">
                <a:solidFill>
                  <a:schemeClr val="bg1"/>
                </a:solidFill>
              </a:rPr>
              <a:t> </a:t>
            </a:r>
            <a:r>
              <a:rPr lang="zh-TW" altLang="en-US" sz="2400" dirty="0" smtClean="0">
                <a:solidFill>
                  <a:schemeClr val="bg1"/>
                </a:solidFill>
              </a:rPr>
              <a:t>則是用來處理結構化</a:t>
            </a:r>
            <a:r>
              <a:rPr lang="en-US" altLang="zh-TW" sz="2400" dirty="0" smtClean="0">
                <a:solidFill>
                  <a:schemeClr val="bg1"/>
                </a:solidFill>
              </a:rPr>
              <a:t>(Table like)</a:t>
            </a:r>
            <a:r>
              <a:rPr lang="zh-TW" altLang="en-US" sz="2400" dirty="0" smtClean="0">
                <a:solidFill>
                  <a:schemeClr val="bg1"/>
                </a:solidFill>
              </a:rPr>
              <a:t>的資料，有列索引與欄標籤的二維資料集，例如關聯式資料庫、</a:t>
            </a:r>
            <a:r>
              <a:rPr lang="en-US" altLang="zh-TW" sz="2400" dirty="0" smtClean="0">
                <a:solidFill>
                  <a:schemeClr val="bg1"/>
                </a:solidFill>
              </a:rPr>
              <a:t>CSV </a:t>
            </a:r>
            <a:r>
              <a:rPr lang="zh-TW" altLang="en-US" sz="2400" dirty="0" smtClean="0">
                <a:solidFill>
                  <a:schemeClr val="bg1"/>
                </a:solidFill>
              </a:rPr>
              <a:t>等等。</a:t>
            </a:r>
          </a:p>
          <a:p>
            <a:pPr>
              <a:lnSpc>
                <a:spcPct val="100000"/>
              </a:lnSpc>
            </a:pPr>
            <a:r>
              <a:rPr lang="zh-TW" altLang="en-US" sz="2400" dirty="0" smtClean="0">
                <a:solidFill>
                  <a:schemeClr val="bg1"/>
                </a:solidFill>
              </a:rPr>
              <a:t>透過載入至 </a:t>
            </a:r>
            <a:r>
              <a:rPr lang="en-US" altLang="zh-TW" sz="2400" dirty="0" smtClean="0">
                <a:solidFill>
                  <a:schemeClr val="bg1"/>
                </a:solidFill>
              </a:rPr>
              <a:t>Pandas </a:t>
            </a:r>
            <a:r>
              <a:rPr lang="zh-TW" altLang="en-US" sz="2400" dirty="0" smtClean="0">
                <a:solidFill>
                  <a:schemeClr val="bg1"/>
                </a:solidFill>
              </a:rPr>
              <a:t>的資料結構物件後，可以透過結構化物件所提供的方法，來快速地進行資料的前處理，如資料補值，空值去除或取代等。</a:t>
            </a:r>
          </a:p>
          <a:p>
            <a:pPr>
              <a:lnSpc>
                <a:spcPct val="100000"/>
              </a:lnSpc>
            </a:pPr>
            <a:r>
              <a:rPr lang="zh-TW" altLang="en-US" sz="2400" dirty="0" smtClean="0">
                <a:solidFill>
                  <a:schemeClr val="bg1"/>
                </a:solidFill>
              </a:rPr>
              <a:t>更多的輸入來源及輸出整合性，例如：可以從資料庫讀取資料進入 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Dataframe</a:t>
            </a:r>
            <a:r>
              <a:rPr lang="zh-TW" altLang="en-US" sz="2400" dirty="0" smtClean="0">
                <a:solidFill>
                  <a:schemeClr val="bg1"/>
                </a:solidFill>
              </a:rPr>
              <a:t>，也可將處理完的資料存回資料庫。</a:t>
            </a:r>
          </a:p>
        </p:txBody>
      </p:sp>
    </p:spTree>
    <p:extLst>
      <p:ext uri="{BB962C8B-B14F-4D97-AF65-F5344CB8AC3E}">
        <p14:creationId xmlns:p14="http://schemas.microsoft.com/office/powerpoint/2010/main" val="122790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R-</a:t>
            </a:r>
            <a:r>
              <a:rPr lang="zh-TW" altLang="en-US" b="1" dirty="0" smtClean="0">
                <a:solidFill>
                  <a:schemeClr val="bg1"/>
                </a:solidFill>
              </a:rPr>
              <a:t>利用</a:t>
            </a:r>
            <a:r>
              <a:rPr lang="en-US" altLang="zh-TW" b="1" dirty="0" err="1">
                <a:solidFill>
                  <a:schemeClr val="bg1"/>
                </a:solidFill>
              </a:rPr>
              <a:t>quantmod</a:t>
            </a:r>
            <a:r>
              <a:rPr lang="zh-TW" altLang="en-US" b="1" dirty="0">
                <a:solidFill>
                  <a:schemeClr val="bg1"/>
                </a:solidFill>
              </a:rPr>
              <a:t>抓取股市資料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sz="2400" dirty="0">
                <a:solidFill>
                  <a:schemeClr val="accent4"/>
                </a:solidFill>
              </a:rPr>
              <a:t>#</a:t>
            </a:r>
            <a:r>
              <a:rPr lang="en-US" altLang="zh-TW" sz="2400" dirty="0" err="1">
                <a:solidFill>
                  <a:schemeClr val="accent4"/>
                </a:solidFill>
              </a:rPr>
              <a:t>安裝</a:t>
            </a:r>
            <a:r>
              <a:rPr lang="en-US" altLang="zh-TW" sz="2400" dirty="0">
                <a:solidFill>
                  <a:schemeClr val="accent4"/>
                </a:solidFill>
              </a:rPr>
              <a:t> </a:t>
            </a:r>
            <a:r>
              <a:rPr lang="en-US" altLang="zh-TW" sz="2400" dirty="0" err="1">
                <a:solidFill>
                  <a:schemeClr val="accent4"/>
                </a:solidFill>
              </a:rPr>
              <a:t>quantmod</a:t>
            </a:r>
            <a:r>
              <a:rPr lang="en-US" altLang="zh-TW" sz="2400" dirty="0">
                <a:solidFill>
                  <a:schemeClr val="accent4"/>
                </a:solidFill>
              </a:rPr>
              <a:t> </a:t>
            </a:r>
            <a:r>
              <a:rPr lang="en-US" altLang="zh-TW" sz="2400" dirty="0" err="1">
                <a:solidFill>
                  <a:schemeClr val="accent4"/>
                </a:solidFill>
              </a:rPr>
              <a:t>套件</a:t>
            </a:r>
            <a:endParaRPr lang="zh-TW" altLang="zh-TW" sz="2400" dirty="0">
              <a:solidFill>
                <a:schemeClr val="accent4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TW" sz="2400" dirty="0" err="1">
                <a:solidFill>
                  <a:schemeClr val="bg1"/>
                </a:solidFill>
              </a:rPr>
              <a:t>install.packages</a:t>
            </a:r>
            <a:r>
              <a:rPr lang="en-US" altLang="zh-TW" sz="2400" dirty="0">
                <a:solidFill>
                  <a:schemeClr val="bg1"/>
                </a:solidFill>
              </a:rPr>
              <a:t>("</a:t>
            </a:r>
            <a:r>
              <a:rPr lang="en-US" altLang="zh-TW" sz="2400" dirty="0" err="1">
                <a:solidFill>
                  <a:schemeClr val="bg1"/>
                </a:solidFill>
              </a:rPr>
              <a:t>quantmod</a:t>
            </a:r>
            <a:r>
              <a:rPr lang="en-US" altLang="zh-TW" sz="2400" dirty="0">
                <a:solidFill>
                  <a:schemeClr val="bg1"/>
                </a:solidFill>
              </a:rPr>
              <a:t>")</a:t>
            </a:r>
            <a:endParaRPr lang="zh-TW" altLang="zh-TW" sz="24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TW" sz="2400" dirty="0">
                <a:solidFill>
                  <a:schemeClr val="accent4"/>
                </a:solidFill>
              </a:rPr>
              <a:t>#</a:t>
            </a:r>
            <a:r>
              <a:rPr lang="en-US" altLang="zh-TW" sz="2400" dirty="0" err="1">
                <a:solidFill>
                  <a:schemeClr val="accent4"/>
                </a:solidFill>
              </a:rPr>
              <a:t>引用quantmod</a:t>
            </a:r>
            <a:r>
              <a:rPr lang="en-US" altLang="zh-TW" sz="2400" dirty="0" err="1" smtClean="0">
                <a:solidFill>
                  <a:schemeClr val="accent4"/>
                </a:solidFill>
              </a:rPr>
              <a:t>套件</a:t>
            </a:r>
            <a:r>
              <a:rPr lang="zh-TW" altLang="en-US" sz="2400" dirty="0" smtClean="0">
                <a:solidFill>
                  <a:schemeClr val="accent4"/>
                </a:solidFill>
              </a:rPr>
              <a:t>，只要</a:t>
            </a:r>
            <a:r>
              <a:rPr lang="zh-TW" altLang="en-US" sz="2400" dirty="0">
                <a:solidFill>
                  <a:schemeClr val="accent4"/>
                </a:solidFill>
              </a:rPr>
              <a:t>看到</a:t>
            </a:r>
            <a:r>
              <a:rPr lang="en-US" altLang="zh-TW" sz="2400" dirty="0" smtClean="0">
                <a:solidFill>
                  <a:schemeClr val="accent4"/>
                </a:solidFill>
              </a:rPr>
              <a:t>R</a:t>
            </a:r>
            <a:r>
              <a:rPr lang="zh-TW" altLang="en-US" sz="2400" dirty="0" smtClean="0">
                <a:solidFill>
                  <a:schemeClr val="accent4"/>
                </a:solidFill>
              </a:rPr>
              <a:t>裡面</a:t>
            </a:r>
            <a:r>
              <a:rPr lang="zh-TW" altLang="en-US" sz="2400" dirty="0">
                <a:solidFill>
                  <a:schemeClr val="accent4"/>
                </a:solidFill>
              </a:rPr>
              <a:t>有出現：</a:t>
            </a:r>
            <a:r>
              <a:rPr lang="en-US" altLang="zh-TW" sz="2400" dirty="0">
                <a:solidFill>
                  <a:schemeClr val="accent4"/>
                </a:solidFill>
              </a:rPr>
              <a:t>library</a:t>
            </a:r>
            <a:r>
              <a:rPr lang="zh-TW" altLang="en-US" sz="2400" dirty="0">
                <a:solidFill>
                  <a:schemeClr val="accent4"/>
                </a:solidFill>
              </a:rPr>
              <a:t>，或者</a:t>
            </a:r>
            <a:r>
              <a:rPr lang="en-US" altLang="zh-TW" sz="2400" dirty="0">
                <a:solidFill>
                  <a:schemeClr val="accent4"/>
                </a:solidFill>
              </a:rPr>
              <a:t>require</a:t>
            </a:r>
            <a:r>
              <a:rPr lang="zh-TW" altLang="en-US" sz="2400" dirty="0">
                <a:solidFill>
                  <a:schemeClr val="accent4"/>
                </a:solidFill>
              </a:rPr>
              <a:t>，表示要</a:t>
            </a:r>
            <a:r>
              <a:rPr lang="zh-TW" altLang="en-US" sz="2400" dirty="0" smtClean="0">
                <a:solidFill>
                  <a:schemeClr val="accent4"/>
                </a:solidFill>
              </a:rPr>
              <a:t>載入到目前的套件。</a:t>
            </a:r>
            <a:endParaRPr lang="zh-TW" altLang="zh-TW" sz="2400" dirty="0">
              <a:solidFill>
                <a:schemeClr val="accent4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TW" sz="2400" dirty="0">
                <a:solidFill>
                  <a:schemeClr val="bg1"/>
                </a:solidFill>
              </a:rPr>
              <a:t>library(</a:t>
            </a:r>
            <a:r>
              <a:rPr lang="en-US" altLang="zh-TW" sz="2400" dirty="0" err="1">
                <a:solidFill>
                  <a:schemeClr val="bg1"/>
                </a:solidFill>
              </a:rPr>
              <a:t>quantmod</a:t>
            </a:r>
            <a:r>
              <a:rPr lang="en-US" altLang="zh-TW" sz="2400" dirty="0">
                <a:solidFill>
                  <a:schemeClr val="bg1"/>
                </a:solidFill>
              </a:rPr>
              <a:t>)</a:t>
            </a:r>
            <a:endParaRPr lang="zh-TW" altLang="zh-TW" sz="24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TW" sz="2400" dirty="0">
                <a:solidFill>
                  <a:schemeClr val="accent4"/>
                </a:solidFill>
              </a:rPr>
              <a:t># </a:t>
            </a:r>
            <a:r>
              <a:rPr lang="en-US" altLang="zh-TW" sz="2400" dirty="0" err="1">
                <a:solidFill>
                  <a:schemeClr val="accent4"/>
                </a:solidFill>
              </a:rPr>
              <a:t>抓取數據YAHOO中</a:t>
            </a:r>
            <a:r>
              <a:rPr lang="en-US" altLang="zh-TW" sz="2400" dirty="0">
                <a:solidFill>
                  <a:schemeClr val="accent4"/>
                </a:solidFill>
              </a:rPr>
              <a:t> TSM(</a:t>
            </a:r>
            <a:r>
              <a:rPr lang="en-US" altLang="zh-TW" sz="2400" dirty="0" err="1">
                <a:solidFill>
                  <a:schemeClr val="accent4"/>
                </a:solidFill>
              </a:rPr>
              <a:t>台積電</a:t>
            </a:r>
            <a:r>
              <a:rPr lang="en-US" altLang="zh-TW" sz="2400" dirty="0">
                <a:solidFill>
                  <a:schemeClr val="accent4"/>
                </a:solidFill>
              </a:rPr>
              <a:t>)</a:t>
            </a:r>
            <a:r>
              <a:rPr lang="en-US" altLang="zh-TW" sz="2400" dirty="0" err="1">
                <a:solidFill>
                  <a:schemeClr val="accent4"/>
                </a:solidFill>
              </a:rPr>
              <a:t>的數據</a:t>
            </a:r>
            <a:endParaRPr lang="zh-TW" altLang="zh-TW" sz="2400" dirty="0">
              <a:solidFill>
                <a:schemeClr val="accent4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TW" sz="2400" dirty="0" err="1">
                <a:solidFill>
                  <a:schemeClr val="bg1"/>
                </a:solidFill>
              </a:rPr>
              <a:t>getSymbols</a:t>
            </a:r>
            <a:r>
              <a:rPr lang="en-US" altLang="zh-TW" sz="2400" dirty="0">
                <a:solidFill>
                  <a:schemeClr val="bg1"/>
                </a:solidFill>
              </a:rPr>
              <a:t>("TSM", </a:t>
            </a:r>
            <a:r>
              <a:rPr lang="en-US" altLang="zh-TW" sz="2400" dirty="0" err="1">
                <a:solidFill>
                  <a:schemeClr val="bg1"/>
                </a:solidFill>
              </a:rPr>
              <a:t>src</a:t>
            </a:r>
            <a:r>
              <a:rPr lang="en-US" altLang="zh-TW" sz="2400" dirty="0">
                <a:solidFill>
                  <a:schemeClr val="bg1"/>
                </a:solidFill>
              </a:rPr>
              <a:t>="yahoo")</a:t>
            </a:r>
            <a:endParaRPr lang="zh-TW" altLang="zh-TW" sz="24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TW" sz="2400" dirty="0">
                <a:solidFill>
                  <a:schemeClr val="accent4"/>
                </a:solidFill>
              </a:rPr>
              <a:t>#</a:t>
            </a:r>
            <a:r>
              <a:rPr lang="en-US" altLang="zh-TW" sz="2400" dirty="0" err="1">
                <a:solidFill>
                  <a:schemeClr val="accent4"/>
                </a:solidFill>
              </a:rPr>
              <a:t>列出所有抓取的資料</a:t>
            </a:r>
            <a:endParaRPr lang="zh-TW" altLang="zh-TW" sz="2400" dirty="0">
              <a:solidFill>
                <a:schemeClr val="accent4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TW" sz="2400" dirty="0">
                <a:solidFill>
                  <a:schemeClr val="bg1"/>
                </a:solidFill>
              </a:rPr>
              <a:t>TSM</a:t>
            </a:r>
            <a:endParaRPr lang="zh-TW" altLang="zh-TW" sz="2400" dirty="0">
              <a:solidFill>
                <a:schemeClr val="bg1"/>
              </a:solidFill>
            </a:endParaRPr>
          </a:p>
          <a:p>
            <a:endParaRPr lang="zh-TW" altLang="en-US" sz="2400" dirty="0">
              <a:solidFill>
                <a:schemeClr val="bg1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62167" y1="64200" x2="62167" y2="64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91" y="689478"/>
            <a:ext cx="3259663" cy="133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76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>
                <a:solidFill>
                  <a:schemeClr val="bg1"/>
                </a:solidFill>
              </a:rPr>
              <a:t>Quantmod</a:t>
            </a:r>
            <a:r>
              <a:rPr lang="zh-TW" altLang="en-US" b="1" dirty="0" smtClean="0">
                <a:solidFill>
                  <a:schemeClr val="bg1"/>
                </a:solidFill>
              </a:rPr>
              <a:t>套件介紹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sz="2400" dirty="0">
                <a:solidFill>
                  <a:schemeClr val="bg1"/>
                </a:solidFill>
              </a:rPr>
              <a:t> 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能夠幫助使用者完成提取數據</a:t>
            </a:r>
            <a:r>
              <a:rPr lang="en-US" altLang="zh-TW" sz="2400" dirty="0" err="1">
                <a:solidFill>
                  <a:schemeClr val="bg1"/>
                </a:solidFill>
              </a:rPr>
              <a:t>、數據重整、金融建模、交易回測和模型可視化等諸多環節</a:t>
            </a:r>
            <a:r>
              <a:rPr lang="en-US" altLang="zh-TW" sz="2400" dirty="0">
                <a:solidFill>
                  <a:schemeClr val="bg1"/>
                </a:solidFill>
              </a:rPr>
              <a:t>。</a:t>
            </a:r>
            <a:endParaRPr lang="zh-TW" altLang="zh-TW" sz="2400" dirty="0">
              <a:solidFill>
                <a:schemeClr val="bg1"/>
              </a:solidFill>
            </a:endParaRPr>
          </a:p>
          <a:p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39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>
                <a:solidFill>
                  <a:schemeClr val="bg1"/>
                </a:solidFill>
              </a:rPr>
              <a:t>getSymbols</a:t>
            </a:r>
            <a:r>
              <a:rPr lang="en-US" altLang="zh-TW" b="1" dirty="0">
                <a:solidFill>
                  <a:schemeClr val="bg1"/>
                </a:solidFill>
              </a:rPr>
              <a:t>()</a:t>
            </a:r>
            <a:r>
              <a:rPr lang="en-US" altLang="zh-TW" b="1" dirty="0" err="1" smtClean="0">
                <a:solidFill>
                  <a:schemeClr val="bg1"/>
                </a:solidFill>
              </a:rPr>
              <a:t>函數</a:t>
            </a:r>
            <a:r>
              <a:rPr lang="zh-TW" altLang="en-US" b="1" dirty="0" smtClean="0">
                <a:solidFill>
                  <a:schemeClr val="bg1"/>
                </a:solidFill>
              </a:rPr>
              <a:t>介紹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err="1" smtClean="0">
                <a:solidFill>
                  <a:schemeClr val="bg1"/>
                </a:solidFill>
              </a:rPr>
              <a:t>可以從網絡上常用金融數據庫中抓取金融數據</a:t>
            </a:r>
            <a:r>
              <a:rPr lang="en-US" altLang="zh-TW" sz="2400" dirty="0" err="1">
                <a:solidFill>
                  <a:schemeClr val="bg1"/>
                </a:solidFill>
              </a:rPr>
              <a:t>，目前支持的數據庫包括：yahoo、google、FRED、oanda</a:t>
            </a:r>
            <a:r>
              <a:rPr lang="en-US" altLang="zh-TW" sz="2400" dirty="0">
                <a:solidFill>
                  <a:schemeClr val="bg1"/>
                </a:solidFill>
              </a:rPr>
              <a:t>。</a:t>
            </a:r>
            <a:endParaRPr lang="zh-TW" altLang="zh-TW" sz="2400" dirty="0">
              <a:solidFill>
                <a:schemeClr val="bg1"/>
              </a:solidFill>
            </a:endParaRPr>
          </a:p>
          <a:p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65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5130"/>
          </a:xfrm>
        </p:spPr>
        <p:txBody>
          <a:bodyPr/>
          <a:lstStyle/>
          <a:p>
            <a:pPr algn="ctr"/>
            <a:r>
              <a:rPr lang="zh-TW" altLang="en-US" b="1" dirty="0" smtClean="0">
                <a:solidFill>
                  <a:schemeClr val="bg1"/>
                </a:solidFill>
              </a:rPr>
              <a:t>謝謝大家</a:t>
            </a:r>
            <a:endParaRPr lang="zh-TW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91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430</Words>
  <Application>Microsoft Office PowerPoint</Application>
  <PresentationFormat>寬螢幕</PresentationFormat>
  <Paragraphs>40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1" baseType="lpstr">
      <vt:lpstr>微軟正黑體</vt:lpstr>
      <vt:lpstr>Arial</vt:lpstr>
      <vt:lpstr>Office 佈景主題</vt:lpstr>
      <vt:lpstr>R與Python抓取歷史股價資料分析</vt:lpstr>
      <vt:lpstr>Python程式</vt:lpstr>
      <vt:lpstr>PowerPoint 簡報</vt:lpstr>
      <vt:lpstr>Pandas 介紹</vt:lpstr>
      <vt:lpstr>R-利用quantmod抓取股市資料</vt:lpstr>
      <vt:lpstr>Quantmod套件介紹</vt:lpstr>
      <vt:lpstr>getSymbols()函數介紹</vt:lpstr>
      <vt:lpstr>謝謝大家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11</cp:revision>
  <dcterms:created xsi:type="dcterms:W3CDTF">2019-10-28T02:01:20Z</dcterms:created>
  <dcterms:modified xsi:type="dcterms:W3CDTF">2019-10-31T06:36:56Z</dcterms:modified>
</cp:coreProperties>
</file>