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677" y="-1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FD2A-4486-498A-ABE1-BE3FED595D0C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39F2-606C-4D98-9DF3-DA79240A35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5830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FD2A-4486-498A-ABE1-BE3FED595D0C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39F2-606C-4D98-9DF3-DA79240A35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257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FD2A-4486-498A-ABE1-BE3FED595D0C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39F2-606C-4D98-9DF3-DA79240A35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1455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FD2A-4486-498A-ABE1-BE3FED595D0C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39F2-606C-4D98-9DF3-DA79240A35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0167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FD2A-4486-498A-ABE1-BE3FED595D0C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39F2-606C-4D98-9DF3-DA79240A35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8713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FD2A-4486-498A-ABE1-BE3FED595D0C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39F2-606C-4D98-9DF3-DA79240A35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5325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FD2A-4486-498A-ABE1-BE3FED595D0C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39F2-606C-4D98-9DF3-DA79240A35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300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FD2A-4486-498A-ABE1-BE3FED595D0C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39F2-606C-4D98-9DF3-DA79240A35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023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FD2A-4486-498A-ABE1-BE3FED595D0C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39F2-606C-4D98-9DF3-DA79240A35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838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FD2A-4486-498A-ABE1-BE3FED595D0C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39F2-606C-4D98-9DF3-DA79240A35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8622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FD2A-4486-498A-ABE1-BE3FED595D0C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39F2-606C-4D98-9DF3-DA79240A35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9575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6FD2A-4486-498A-ABE1-BE3FED595D0C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D39F2-606C-4D98-9DF3-DA79240A35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2261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R</a:t>
            </a:r>
            <a:r>
              <a:rPr lang="zh-TW" altLang="en-US" dirty="0" smtClean="0"/>
              <a:t>語言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307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滾動迴歸分析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#</a:t>
            </a:r>
            <a:r>
              <a:rPr lang="zh-TW" altLang="zh-TW" dirty="0"/>
              <a:t>兩種估計資料進行滾動迴歸分析</a:t>
            </a:r>
          </a:p>
          <a:p>
            <a:r>
              <a:rPr lang="en-US" altLang="zh-TW" dirty="0" err="1"/>
              <a:t>BTreg</a:t>
            </a:r>
            <a:r>
              <a:rPr lang="en-US" altLang="zh-TW" dirty="0"/>
              <a:t>&lt;- </a:t>
            </a:r>
            <a:r>
              <a:rPr lang="en-US" altLang="zh-TW" dirty="0" err="1"/>
              <a:t>EstimateParametersHistorically</a:t>
            </a:r>
            <a:r>
              <a:rPr lang="en-US" altLang="zh-TW" dirty="0"/>
              <a:t>(</a:t>
            </a:r>
            <a:r>
              <a:rPr lang="en-US" altLang="zh-TW" dirty="0" err="1"/>
              <a:t>prcdata,period</a:t>
            </a:r>
            <a:r>
              <a:rPr lang="en-US" altLang="zh-TW" dirty="0"/>
              <a:t>=250,method=lm)</a:t>
            </a:r>
            <a:endParaRPr lang="zh-TW" altLang="zh-TW" dirty="0"/>
          </a:p>
          <a:p>
            <a:r>
              <a:rPr lang="en-US" altLang="zh-TW" dirty="0"/>
              <a:t># period</a:t>
            </a:r>
            <a:r>
              <a:rPr lang="zh-TW" altLang="zh-TW" dirty="0"/>
              <a:t>滾動期間的長度</a:t>
            </a:r>
          </a:p>
          <a:p>
            <a:r>
              <a:rPr lang="en-US" altLang="zh-TW" dirty="0" err="1"/>
              <a:t>str</a:t>
            </a:r>
            <a:r>
              <a:rPr lang="en-US" altLang="zh-TW" dirty="0"/>
              <a:t>(</a:t>
            </a:r>
            <a:r>
              <a:rPr lang="en-US" altLang="zh-TW" dirty="0" err="1"/>
              <a:t>BTreg</a:t>
            </a:r>
            <a:r>
              <a:rPr lang="en-US" altLang="zh-TW" dirty="0" smtClean="0"/>
              <a:t>)</a:t>
            </a:r>
          </a:p>
          <a:p>
            <a:endParaRPr lang="zh-TW" altLang="zh-TW" dirty="0"/>
          </a:p>
          <a:p>
            <a:r>
              <a:rPr lang="en-US" altLang="zh-TW" dirty="0"/>
              <a:t>head(</a:t>
            </a:r>
            <a:r>
              <a:rPr lang="en-US" altLang="zh-TW" dirty="0" err="1"/>
              <a:t>na.omit</a:t>
            </a:r>
            <a:r>
              <a:rPr lang="en-US" altLang="zh-TW" dirty="0"/>
              <a:t>(</a:t>
            </a:r>
            <a:r>
              <a:rPr lang="en-US" altLang="zh-TW" dirty="0" err="1"/>
              <a:t>BTreg$hedge.ratio</a:t>
            </a:r>
            <a:r>
              <a:rPr lang="en-US" altLang="zh-TW" dirty="0"/>
              <a:t>))</a:t>
            </a:r>
            <a:endParaRPr lang="zh-TW" altLang="zh-TW" dirty="0"/>
          </a:p>
          <a:p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586" y="3284984"/>
            <a:ext cx="3888431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269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b="1" dirty="0"/>
              <a:t>殘差序列定態性</a:t>
            </a:r>
            <a:r>
              <a:rPr lang="zh-TW" altLang="zh-TW" b="1" dirty="0" smtClean="0"/>
              <a:t>檢定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#</a:t>
            </a:r>
            <a:r>
              <a:rPr lang="zh-TW" altLang="zh-TW" dirty="0"/>
              <a:t>對</a:t>
            </a:r>
            <a:r>
              <a:rPr lang="en-US" altLang="zh-TW" dirty="0"/>
              <a:t>AB</a:t>
            </a:r>
            <a:r>
              <a:rPr lang="zh-TW" altLang="zh-TW" dirty="0"/>
              <a:t>公司股價的價差序列進行定態性檢定</a:t>
            </a:r>
          </a:p>
          <a:p>
            <a:r>
              <a:rPr lang="en-US" altLang="zh-TW" dirty="0"/>
              <a:t># </a:t>
            </a:r>
            <a:r>
              <a:rPr lang="en-US" altLang="zh-TW" dirty="0" err="1"/>
              <a:t>ABreg$spread</a:t>
            </a:r>
            <a:r>
              <a:rPr lang="zh-TW" altLang="zh-TW" dirty="0"/>
              <a:t>要檢驗的殘差序列，是時間物件</a:t>
            </a:r>
          </a:p>
          <a:p>
            <a:r>
              <a:rPr lang="en-US" altLang="zh-TW" dirty="0"/>
              <a:t>#0.5</a:t>
            </a:r>
            <a:r>
              <a:rPr lang="zh-TW" altLang="zh-TW" dirty="0"/>
              <a:t>是檢驗的</a:t>
            </a:r>
            <a:r>
              <a:rPr lang="en-US" altLang="zh-TW" dirty="0"/>
              <a:t>P</a:t>
            </a:r>
            <a:r>
              <a:rPr lang="zh-TW" altLang="zh-TW" dirty="0"/>
              <a:t>值零件值</a:t>
            </a:r>
          </a:p>
          <a:p>
            <a:r>
              <a:rPr lang="en-US" altLang="zh-TW" dirty="0" err="1"/>
              <a:t>IsStationary</a:t>
            </a:r>
            <a:r>
              <a:rPr lang="en-US" altLang="zh-TW" dirty="0"/>
              <a:t>(ABreg$spread,0.5)</a:t>
            </a:r>
            <a:endParaRPr lang="zh-TW" altLang="zh-TW" dirty="0"/>
          </a:p>
          <a:p>
            <a:r>
              <a:rPr lang="en-US" altLang="zh-TW" dirty="0"/>
              <a:t>#</a:t>
            </a:r>
            <a:r>
              <a:rPr lang="zh-TW" altLang="zh-TW" dirty="0"/>
              <a:t>對滾動回歸殘差序列進行定態性檢定</a:t>
            </a:r>
          </a:p>
          <a:p>
            <a:r>
              <a:rPr lang="en-US" altLang="zh-TW" dirty="0"/>
              <a:t>spread&lt;-</a:t>
            </a:r>
            <a:r>
              <a:rPr lang="en-US" altLang="zh-TW" dirty="0" err="1"/>
              <a:t>na.omit</a:t>
            </a:r>
            <a:r>
              <a:rPr lang="en-US" altLang="zh-TW" dirty="0"/>
              <a:t>(</a:t>
            </a:r>
            <a:r>
              <a:rPr lang="en-US" altLang="zh-TW" dirty="0" err="1"/>
              <a:t>BTreg$spread</a:t>
            </a:r>
            <a:r>
              <a:rPr lang="en-US" altLang="zh-TW" dirty="0"/>
              <a:t>)</a:t>
            </a:r>
            <a:endParaRPr lang="zh-TW" altLang="zh-TW" dirty="0"/>
          </a:p>
          <a:p>
            <a:r>
              <a:rPr lang="en-US" altLang="zh-TW" dirty="0" err="1"/>
              <a:t>IsStationary</a:t>
            </a:r>
            <a:r>
              <a:rPr lang="en-US" altLang="zh-TW" dirty="0"/>
              <a:t>(spread,0.5</a:t>
            </a:r>
            <a:r>
              <a:rPr lang="en-US" altLang="zh-TW" dirty="0" smtClean="0"/>
              <a:t>)</a:t>
            </a:r>
            <a:endParaRPr lang="zh-TW" altLang="zh-TW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5877272"/>
            <a:ext cx="3681600" cy="648072"/>
          </a:xfrm>
          <a:prstGeom prst="rect">
            <a:avLst/>
          </a:prstGeo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38"/>
          <a:stretch/>
        </p:blipFill>
        <p:spPr>
          <a:xfrm>
            <a:off x="4716016" y="5829300"/>
            <a:ext cx="3612665" cy="79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89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制定交易信號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#</a:t>
            </a:r>
            <a:r>
              <a:rPr lang="zh-TW" altLang="zh-TW" dirty="0"/>
              <a:t>捕捉交易幸浩，設定價差</a:t>
            </a:r>
            <a:r>
              <a:rPr lang="en-US" altLang="zh-TW" dirty="0"/>
              <a:t>spread</a:t>
            </a:r>
            <a:r>
              <a:rPr lang="zh-TW" altLang="zh-TW" dirty="0"/>
              <a:t>的交易臨界值為</a:t>
            </a:r>
            <a:r>
              <a:rPr lang="en-US" altLang="zh-TW" dirty="0" smtClean="0"/>
              <a:t>0.0001</a:t>
            </a:r>
            <a:endParaRPr lang="zh-TW" altLang="zh-TW" dirty="0"/>
          </a:p>
          <a:p>
            <a:r>
              <a:rPr lang="en-US" altLang="zh-TW" dirty="0"/>
              <a:t>signal&lt;-Simple(</a:t>
            </a:r>
            <a:r>
              <a:rPr lang="en-US" altLang="zh-TW" dirty="0" err="1"/>
              <a:t>spread,spread.entry</a:t>
            </a:r>
            <a:r>
              <a:rPr lang="en-US" altLang="zh-TW" dirty="0"/>
              <a:t>=0.0001)</a:t>
            </a:r>
            <a:endParaRPr lang="zh-TW" altLang="zh-TW" dirty="0"/>
          </a:p>
          <a:p>
            <a:r>
              <a:rPr lang="en-US" altLang="zh-TW" dirty="0"/>
              <a:t>head(signal)</a:t>
            </a:r>
            <a:endParaRPr lang="zh-TW" altLang="zh-TW" dirty="0"/>
          </a:p>
          <a:p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717032"/>
            <a:ext cx="2931054" cy="235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922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#</a:t>
            </a:r>
            <a:r>
              <a:rPr lang="zh-TW" altLang="zh-TW" dirty="0" smtClean="0"/>
              <a:t>繪圖</a:t>
            </a:r>
            <a:r>
              <a:rPr lang="zh-TW" altLang="zh-TW" dirty="0"/>
              <a:t>交易信號柱狀</a:t>
            </a:r>
            <a:r>
              <a:rPr lang="zh-TW" altLang="zh-TW" dirty="0" smtClean="0"/>
              <a:t>圖</a:t>
            </a:r>
            <a:endParaRPr lang="en-US" altLang="zh-TW" dirty="0" smtClean="0"/>
          </a:p>
          <a:p>
            <a:r>
              <a:rPr lang="en-US" altLang="zh-TW" dirty="0" err="1"/>
              <a:t>barplot</a:t>
            </a:r>
            <a:r>
              <a:rPr lang="en-US" altLang="zh-TW" dirty="0"/>
              <a:t>(</a:t>
            </a:r>
            <a:r>
              <a:rPr lang="en-US" altLang="zh-TW" dirty="0" err="1"/>
              <a:t>signal,col</a:t>
            </a:r>
            <a:r>
              <a:rPr lang="en-US" altLang="zh-TW" dirty="0"/>
              <a:t>="</a:t>
            </a:r>
            <a:r>
              <a:rPr lang="en-US" altLang="zh-TW" dirty="0" err="1"/>
              <a:t>green",space</a:t>
            </a:r>
            <a:r>
              <a:rPr lang="en-US" altLang="zh-TW" dirty="0"/>
              <a:t>=0,border = "green",</a:t>
            </a:r>
            <a:r>
              <a:rPr lang="en-US" altLang="zh-TW" dirty="0" err="1"/>
              <a:t>xaxt</a:t>
            </a:r>
            <a:r>
              <a:rPr lang="en-US" altLang="zh-TW" dirty="0"/>
              <a:t>="n",</a:t>
            </a:r>
            <a:r>
              <a:rPr lang="en-US" altLang="zh-TW" dirty="0" err="1"/>
              <a:t>yaxt</a:t>
            </a:r>
            <a:r>
              <a:rPr lang="en-US" altLang="zh-TW" dirty="0"/>
              <a:t>="n",</a:t>
            </a:r>
            <a:r>
              <a:rPr lang="en-US" altLang="zh-TW" dirty="0" err="1"/>
              <a:t>xlab</a:t>
            </a:r>
            <a:r>
              <a:rPr lang="en-US" altLang="zh-TW" dirty="0"/>
              <a:t>="",</a:t>
            </a:r>
            <a:r>
              <a:rPr lang="en-US" altLang="zh-TW" dirty="0" err="1"/>
              <a:t>ylab</a:t>
            </a:r>
            <a:r>
              <a:rPr lang="en-US" altLang="zh-TW" dirty="0"/>
              <a:t>="")</a:t>
            </a:r>
            <a:endParaRPr lang="zh-TW" altLang="zh-TW" dirty="0"/>
          </a:p>
          <a:p>
            <a:endParaRPr lang="zh-TW" altLang="zh-TW" dirty="0"/>
          </a:p>
          <a:p>
            <a:r>
              <a:rPr lang="en-US" altLang="zh-TW" dirty="0"/>
              <a:t>par(new=TRUE)</a:t>
            </a:r>
            <a:endParaRPr lang="zh-TW" altLang="zh-TW" dirty="0"/>
          </a:p>
          <a:p>
            <a:r>
              <a:rPr lang="en-US" altLang="zh-TW" dirty="0"/>
              <a:t>#</a:t>
            </a:r>
            <a:r>
              <a:rPr lang="zh-TW" altLang="zh-TW" dirty="0"/>
              <a:t>繪製殘差</a:t>
            </a:r>
            <a:r>
              <a:rPr lang="en-US" altLang="zh-TW" dirty="0"/>
              <a:t>spread</a:t>
            </a:r>
            <a:r>
              <a:rPr lang="zh-TW" altLang="zh-TW" dirty="0"/>
              <a:t>序列圖</a:t>
            </a:r>
          </a:p>
          <a:p>
            <a:r>
              <a:rPr lang="en-US" altLang="zh-TW" dirty="0"/>
              <a:t>plot(spread)</a:t>
            </a:r>
            <a:endParaRPr lang="zh-TW" altLang="zh-TW" dirty="0"/>
          </a:p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506001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500959"/>
            <a:ext cx="6607113" cy="416088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8" t="14488" r="7963" b="18001"/>
          <a:stretch/>
        </p:blipFill>
        <p:spPr>
          <a:xfrm>
            <a:off x="2072640" y="2377441"/>
            <a:ext cx="5283200" cy="2824480"/>
          </a:xfr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89" t="18135" r="7866" b="7391"/>
          <a:stretch/>
        </p:blipFill>
        <p:spPr>
          <a:xfrm>
            <a:off x="1849120" y="2103120"/>
            <a:ext cx="550672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826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b="1" dirty="0"/>
              <a:t>交易後測</a:t>
            </a:r>
            <a:r>
              <a:rPr lang="zh-TW" altLang="zh-TW" b="1" dirty="0" smtClean="0"/>
              <a:t>表現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#</a:t>
            </a:r>
            <a:r>
              <a:rPr lang="zh-TW" altLang="zh-TW" dirty="0"/>
              <a:t>用這兩個跑假設報酬</a:t>
            </a:r>
          </a:p>
          <a:p>
            <a:r>
              <a:rPr lang="en-US" altLang="zh-TW" dirty="0"/>
              <a:t># </a:t>
            </a:r>
            <a:r>
              <a:rPr lang="en-US" altLang="zh-TW" dirty="0" err="1"/>
              <a:t>prcdata</a:t>
            </a:r>
            <a:r>
              <a:rPr lang="zh-TW" altLang="zh-TW" dirty="0"/>
              <a:t>配對的股票價格</a:t>
            </a:r>
          </a:p>
          <a:p>
            <a:r>
              <a:rPr lang="en-US" altLang="zh-TW" dirty="0"/>
              <a:t># lag(signal)</a:t>
            </a:r>
            <a:r>
              <a:rPr lang="zh-TW" altLang="zh-TW" dirty="0"/>
              <a:t>停滯後一定期數的交易信號</a:t>
            </a:r>
          </a:p>
          <a:p>
            <a:r>
              <a:rPr lang="en-US" altLang="zh-TW" dirty="0"/>
              <a:t>#lag(</a:t>
            </a:r>
            <a:r>
              <a:rPr lang="en-US" altLang="zh-TW" dirty="0" err="1"/>
              <a:t>BTreg$hedge.ratio</a:t>
            </a:r>
            <a:r>
              <a:rPr lang="en-US" altLang="zh-TW" dirty="0"/>
              <a:t>)</a:t>
            </a:r>
            <a:r>
              <a:rPr lang="zh-TW" altLang="zh-TW" dirty="0"/>
              <a:t>停滯一定時間後的配對比率</a:t>
            </a:r>
          </a:p>
          <a:p>
            <a:r>
              <a:rPr lang="en-US" altLang="zh-TW" dirty="0" err="1"/>
              <a:t>return.pairtrading</a:t>
            </a:r>
            <a:r>
              <a:rPr lang="en-US" altLang="zh-TW" dirty="0"/>
              <a:t> &lt;- Return(</a:t>
            </a:r>
            <a:r>
              <a:rPr lang="en-US" altLang="zh-TW" dirty="0" err="1"/>
              <a:t>prcdata</a:t>
            </a:r>
            <a:r>
              <a:rPr lang="en-US" altLang="zh-TW" dirty="0"/>
              <a:t>, lag(signal), lag(</a:t>
            </a:r>
            <a:r>
              <a:rPr lang="en-US" altLang="zh-TW" dirty="0" err="1"/>
              <a:t>BTreg$hedge.ratio</a:t>
            </a:r>
            <a:r>
              <a:rPr lang="en-US" altLang="zh-TW" dirty="0"/>
              <a:t>))</a:t>
            </a:r>
            <a:endParaRPr lang="zh-TW" altLang="zh-TW" dirty="0"/>
          </a:p>
          <a:p>
            <a:r>
              <a:rPr lang="en-US" altLang="zh-TW" dirty="0"/>
              <a:t>plot(100 * </a:t>
            </a:r>
            <a:r>
              <a:rPr lang="en-US" altLang="zh-TW" dirty="0" err="1"/>
              <a:t>cumprod</a:t>
            </a:r>
            <a:r>
              <a:rPr lang="en-US" altLang="zh-TW" dirty="0"/>
              <a:t>(1 + </a:t>
            </a:r>
            <a:r>
              <a:rPr lang="en-US" altLang="zh-TW" dirty="0" err="1"/>
              <a:t>return.pairtrading</a:t>
            </a:r>
            <a:r>
              <a:rPr lang="en-US" altLang="zh-TW" dirty="0"/>
              <a:t>))</a:t>
            </a:r>
            <a:endParaRPr lang="zh-TW" altLang="zh-TW" dirty="0"/>
          </a:p>
          <a:p>
            <a:pPr latinLnBrk="1"/>
            <a:r>
              <a:rPr lang="en-US" altLang="zh-TW" dirty="0"/>
              <a:t>head(</a:t>
            </a:r>
            <a:r>
              <a:rPr lang="en-US" altLang="zh-TW" dirty="0" err="1"/>
              <a:t>return.pairtrading</a:t>
            </a:r>
            <a:r>
              <a:rPr lang="en-US" altLang="zh-TW" dirty="0"/>
              <a:t> </a:t>
            </a:r>
            <a:r>
              <a:rPr lang="en-US" altLang="zh-TW" dirty="0" smtClean="0"/>
              <a:t>)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640393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4725144"/>
            <a:ext cx="3024336" cy="1584176"/>
          </a:xfrm>
        </p:spPr>
      </p:pic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56" y="332656"/>
            <a:ext cx="6469941" cy="39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956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dirty="0"/>
              <a:t>安裝</a:t>
            </a:r>
            <a:r>
              <a:rPr lang="en-US" altLang="zh-TW" dirty="0" err="1"/>
              <a:t>PerfomanceAnalytics</a:t>
            </a:r>
            <a:r>
              <a:rPr lang="zh-TW" altLang="zh-TW" dirty="0" smtClean="0"/>
              <a:t>套件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zh-TW" dirty="0" smtClean="0"/>
              <a:t>繪製</a:t>
            </a:r>
            <a:r>
              <a:rPr lang="zh-TW" altLang="zh-TW" dirty="0"/>
              <a:t>交易績效</a:t>
            </a:r>
            <a:r>
              <a:rPr lang="zh-TW" altLang="zh-TW" dirty="0" smtClean="0"/>
              <a:t>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#</a:t>
            </a:r>
            <a:r>
              <a:rPr lang="zh-TW" altLang="zh-TW" dirty="0"/>
              <a:t>安裝</a:t>
            </a:r>
            <a:r>
              <a:rPr lang="en-US" altLang="zh-TW" dirty="0" err="1"/>
              <a:t>PerfomanceAnalytics</a:t>
            </a:r>
            <a:r>
              <a:rPr lang="zh-TW" altLang="zh-TW" dirty="0"/>
              <a:t>套件繪製交易績效圖</a:t>
            </a:r>
          </a:p>
          <a:p>
            <a:r>
              <a:rPr lang="en-US" altLang="zh-TW" dirty="0"/>
              <a:t>#</a:t>
            </a:r>
            <a:r>
              <a:rPr lang="en-US" altLang="zh-TW" dirty="0" err="1"/>
              <a:t>install.packages</a:t>
            </a:r>
            <a:r>
              <a:rPr lang="en-US" altLang="zh-TW" dirty="0"/>
              <a:t>("</a:t>
            </a:r>
            <a:r>
              <a:rPr lang="en-US" altLang="zh-TW" dirty="0" err="1"/>
              <a:t>PerformanceAnalytics</a:t>
            </a:r>
            <a:r>
              <a:rPr lang="en-US" altLang="zh-TW" dirty="0"/>
              <a:t>")</a:t>
            </a:r>
            <a:endParaRPr lang="zh-TW" altLang="zh-TW" dirty="0"/>
          </a:p>
          <a:p>
            <a:r>
              <a:rPr lang="en-US" altLang="zh-TW" dirty="0"/>
              <a:t>library("</a:t>
            </a:r>
            <a:r>
              <a:rPr lang="en-US" altLang="zh-TW" dirty="0" err="1"/>
              <a:t>PerformanceAnalytics</a:t>
            </a:r>
            <a:r>
              <a:rPr lang="en-US" altLang="zh-TW" dirty="0"/>
              <a:t>")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 </a:t>
            </a:r>
            <a:endParaRPr lang="zh-TW" altLang="zh-TW" dirty="0"/>
          </a:p>
          <a:p>
            <a:r>
              <a:rPr lang="en-US" altLang="zh-TW" dirty="0" err="1"/>
              <a:t>charts.PerformanceSummary</a:t>
            </a:r>
            <a:r>
              <a:rPr lang="en-US" altLang="zh-TW" dirty="0"/>
              <a:t>(</a:t>
            </a:r>
            <a:r>
              <a:rPr lang="en-US" altLang="zh-TW" dirty="0" err="1"/>
              <a:t>pairReturn</a:t>
            </a:r>
            <a:r>
              <a:rPr lang="en-US" altLang="zh-TW" dirty="0"/>
              <a:t>,</a:t>
            </a:r>
            <a:endParaRPr lang="zh-TW" altLang="zh-TW" dirty="0"/>
          </a:p>
          <a:p>
            <a:r>
              <a:rPr lang="en-US" altLang="zh-TW" dirty="0"/>
              <a:t>#main=”A</a:t>
            </a:r>
            <a:r>
              <a:rPr lang="zh-TW" altLang="zh-TW" dirty="0"/>
              <a:t>與</a:t>
            </a:r>
            <a:r>
              <a:rPr lang="en-US" altLang="zh-TW" dirty="0"/>
              <a:t>B</a:t>
            </a:r>
            <a:r>
              <a:rPr lang="zh-TW" altLang="zh-TW" dirty="0"/>
              <a:t>公司配對交易績效</a:t>
            </a:r>
            <a:r>
              <a:rPr lang="en-US" altLang="zh-TW" dirty="0"/>
              <a:t>”,</a:t>
            </a:r>
            <a:endParaRPr lang="zh-TW" altLang="zh-TW" dirty="0"/>
          </a:p>
          <a:p>
            <a:r>
              <a:rPr lang="en-US" altLang="zh-TW" dirty="0"/>
              <a:t>geometric=FALSE)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0994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219" y="1908482"/>
            <a:ext cx="6477561" cy="3909399"/>
          </a:xfrm>
        </p:spPr>
      </p:pic>
    </p:spTree>
    <p:extLst>
      <p:ext uri="{BB962C8B-B14F-4D97-AF65-F5344CB8AC3E}">
        <p14:creationId xmlns:p14="http://schemas.microsoft.com/office/powerpoint/2010/main" val="4093670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dirty="0"/>
              <a:t>抓去四家公司的全部股票行情数据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TW" dirty="0"/>
              <a:t>library(</a:t>
            </a:r>
            <a:r>
              <a:rPr lang="en-US" altLang="zh-TW" dirty="0" err="1"/>
              <a:t>quantmod</a:t>
            </a:r>
            <a:r>
              <a:rPr lang="en-US" altLang="zh-TW" dirty="0"/>
              <a:t>)</a:t>
            </a:r>
            <a:endParaRPr lang="zh-TW" altLang="zh-TW" dirty="0"/>
          </a:p>
          <a:p>
            <a:r>
              <a:rPr lang="en-US" altLang="zh-TW" dirty="0" err="1"/>
              <a:t>getSymbols</a:t>
            </a:r>
            <a:r>
              <a:rPr lang="en-US" altLang="zh-TW" dirty="0"/>
              <a:t>("CVX", from="2007-01-01",to="2017-12-31",src = "yahoo")</a:t>
            </a:r>
            <a:endParaRPr lang="zh-TW" altLang="zh-TW" dirty="0"/>
          </a:p>
          <a:p>
            <a:r>
              <a:rPr lang="en-US" altLang="zh-TW" dirty="0" err="1"/>
              <a:t>getSymbols</a:t>
            </a:r>
            <a:r>
              <a:rPr lang="en-US" altLang="zh-TW" dirty="0"/>
              <a:t>("XOM", from="2007-01-01",to="2017-12-31",src = "yahoo")</a:t>
            </a:r>
            <a:endParaRPr lang="zh-TW" altLang="zh-TW" dirty="0"/>
          </a:p>
          <a:p>
            <a:r>
              <a:rPr lang="en-US" altLang="zh-TW" dirty="0" err="1"/>
              <a:t>getSymbols</a:t>
            </a:r>
            <a:r>
              <a:rPr lang="en-US" altLang="zh-TW" dirty="0"/>
              <a:t>("GOOG", from="2007-01-01",to="2017-12-31",src = "yahoo")</a:t>
            </a:r>
            <a:endParaRPr lang="zh-TW" altLang="zh-TW" dirty="0"/>
          </a:p>
          <a:p>
            <a:r>
              <a:rPr lang="en-US" altLang="zh-TW" dirty="0" err="1"/>
              <a:t>getSymbols</a:t>
            </a:r>
            <a:r>
              <a:rPr lang="en-US" altLang="zh-TW" dirty="0"/>
              <a:t>("AAPL", from="2007-01-01",to="2017-12-31",src = "yahoo")</a:t>
            </a:r>
            <a:endParaRPr lang="zh-TW" altLang="zh-TW" dirty="0"/>
          </a:p>
          <a:p>
            <a:r>
              <a:rPr lang="en-US" altLang="zh-TW" dirty="0"/>
              <a:t> </a:t>
            </a:r>
            <a:endParaRPr lang="zh-TW" altLang="zh-TW" dirty="0"/>
          </a:p>
          <a:p>
            <a:r>
              <a:rPr lang="en-US" altLang="zh-TW" dirty="0"/>
              <a:t>A&lt;- CVX</a:t>
            </a:r>
            <a:endParaRPr lang="zh-TW" altLang="zh-TW" dirty="0"/>
          </a:p>
          <a:p>
            <a:r>
              <a:rPr lang="en-US" altLang="zh-TW" dirty="0"/>
              <a:t>B&lt;- XOM</a:t>
            </a:r>
            <a:endParaRPr lang="zh-TW" altLang="zh-TW" dirty="0"/>
          </a:p>
          <a:p>
            <a:r>
              <a:rPr lang="en-US" altLang="zh-TW" dirty="0"/>
              <a:t>C&lt;-GOOG</a:t>
            </a:r>
            <a:endParaRPr lang="zh-TW" altLang="zh-TW" dirty="0"/>
          </a:p>
          <a:p>
            <a:r>
              <a:rPr lang="en-US" altLang="zh-TW" dirty="0"/>
              <a:t>D&lt;- AAPL </a:t>
            </a:r>
            <a:endParaRPr lang="zh-TW" altLang="zh-TW" dirty="0"/>
          </a:p>
          <a:p>
            <a:r>
              <a:rPr lang="zh-TW" altLang="zh-TW" dirty="0"/>
              <a:t>→</a:t>
            </a:r>
            <a:r>
              <a:rPr lang="en-US" altLang="zh-TW" dirty="0" err="1"/>
              <a:t>getSymbols</a:t>
            </a:r>
            <a:r>
              <a:rPr lang="zh-TW" altLang="zh-TW" dirty="0"/>
              <a:t>是用來下載刻度數據對於給定的股票代碼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3497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dirty="0"/>
              <a:t>将四家公司股票的每天调整价</a:t>
            </a:r>
            <a:r>
              <a:rPr lang="zh-TW" altLang="zh-TW" dirty="0" smtClean="0"/>
              <a:t>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zh-TW" dirty="0" smtClean="0"/>
              <a:t>整理</a:t>
            </a:r>
            <a:r>
              <a:rPr lang="zh-TW" altLang="zh-TW" dirty="0"/>
              <a:t>在一个数据框中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m&lt;-</a:t>
            </a:r>
            <a:r>
              <a:rPr lang="en-US" altLang="zh-TW" dirty="0" err="1"/>
              <a:t>cbind</a:t>
            </a:r>
            <a:r>
              <a:rPr lang="en-US" altLang="zh-TW" dirty="0"/>
              <a:t>(Ad(get("A")),Ad(get("B")),Ad(get("C")),Ad(get("D")))</a:t>
            </a:r>
            <a:endParaRPr lang="zh-TW" altLang="zh-TW" dirty="0"/>
          </a:p>
          <a:p>
            <a:r>
              <a:rPr lang="en-US" altLang="zh-TW" dirty="0"/>
              <a:t>names(m) &lt;- c("CVX","XOM","GOOG","AAPL")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6413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dirty="0"/>
              <a:t>计</a:t>
            </a:r>
            <a:r>
              <a:rPr lang="zh-TW" altLang="zh-TW" dirty="0" smtClean="0"/>
              <a:t>算相</a:t>
            </a:r>
            <a:r>
              <a:rPr lang="zh-TW" altLang="zh-TW" dirty="0"/>
              <a:t>关系数和概率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#</a:t>
            </a:r>
            <a:r>
              <a:rPr lang="en-US" altLang="zh-TW" dirty="0" err="1"/>
              <a:t>install.packages</a:t>
            </a:r>
            <a:r>
              <a:rPr lang="en-US" altLang="zh-TW" dirty="0"/>
              <a:t>("psych")</a:t>
            </a:r>
            <a:endParaRPr lang="zh-TW" altLang="zh-TW" dirty="0"/>
          </a:p>
          <a:p>
            <a:r>
              <a:rPr lang="en-US" altLang="zh-TW" dirty="0"/>
              <a:t>library(psych)</a:t>
            </a:r>
            <a:endParaRPr lang="zh-TW" altLang="zh-TW" dirty="0"/>
          </a:p>
          <a:p>
            <a:r>
              <a:rPr lang="en-US" altLang="zh-TW" dirty="0" err="1"/>
              <a:t>corr.test</a:t>
            </a:r>
            <a:r>
              <a:rPr lang="en-US" altLang="zh-TW" dirty="0"/>
              <a:t>(</a:t>
            </a:r>
            <a:r>
              <a:rPr lang="en-US" altLang="zh-TW" dirty="0" err="1"/>
              <a:t>as.data.frame</a:t>
            </a:r>
            <a:r>
              <a:rPr lang="en-US" altLang="zh-TW" dirty="0"/>
              <a:t>(m))</a:t>
            </a:r>
            <a:endParaRPr lang="zh-TW" altLang="zh-TW" dirty="0"/>
          </a:p>
          <a:p>
            <a:r>
              <a:rPr lang="en-US" altLang="zh-TW" dirty="0"/>
              <a:t>#</a:t>
            </a:r>
            <a:r>
              <a:rPr lang="en-US" altLang="zh-TW" dirty="0" err="1"/>
              <a:t>install.packages</a:t>
            </a:r>
            <a:r>
              <a:rPr lang="en-US" altLang="zh-TW" dirty="0"/>
              <a:t>("</a:t>
            </a:r>
            <a:r>
              <a:rPr lang="en-US" altLang="zh-TW" dirty="0" err="1"/>
              <a:t>corrplot</a:t>
            </a:r>
            <a:r>
              <a:rPr lang="en-US" altLang="zh-TW" dirty="0"/>
              <a:t>")</a:t>
            </a:r>
            <a:endParaRPr lang="zh-TW" altLang="zh-TW" dirty="0"/>
          </a:p>
          <a:p>
            <a:r>
              <a:rPr lang="en-US" altLang="zh-TW" dirty="0"/>
              <a:t>library(</a:t>
            </a:r>
            <a:r>
              <a:rPr lang="en-US" altLang="zh-TW" dirty="0" err="1"/>
              <a:t>corrplot</a:t>
            </a:r>
            <a:r>
              <a:rPr lang="en-US" altLang="zh-TW" dirty="0"/>
              <a:t>)</a:t>
            </a:r>
            <a:endParaRPr lang="zh-TW" altLang="zh-TW" dirty="0"/>
          </a:p>
          <a:p>
            <a:r>
              <a:rPr lang="en-US" altLang="zh-TW" dirty="0" err="1"/>
              <a:t>corrplot.mixed</a:t>
            </a:r>
            <a:r>
              <a:rPr lang="en-US" altLang="zh-TW" dirty="0"/>
              <a:t>(</a:t>
            </a:r>
            <a:r>
              <a:rPr lang="en-US" altLang="zh-TW" dirty="0" err="1"/>
              <a:t>cor</a:t>
            </a:r>
            <a:r>
              <a:rPr lang="en-US" altLang="zh-TW" dirty="0"/>
              <a:t>(m),lower="</a:t>
            </a:r>
            <a:r>
              <a:rPr lang="en-US" altLang="zh-TW" dirty="0" err="1"/>
              <a:t>circle",upper</a:t>
            </a:r>
            <a:r>
              <a:rPr lang="en-US" altLang="zh-TW" dirty="0"/>
              <a:t>="number")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520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620688"/>
            <a:ext cx="6677145" cy="5976665"/>
          </a:xfrm>
        </p:spPr>
      </p:pic>
    </p:spTree>
    <p:extLst>
      <p:ext uri="{BB962C8B-B14F-4D97-AF65-F5344CB8AC3E}">
        <p14:creationId xmlns:p14="http://schemas.microsoft.com/office/powerpoint/2010/main" val="604466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PairTrading</a:t>
            </a:r>
            <a:r>
              <a:rPr lang="zh-TW" altLang="zh-TW" b="1" dirty="0"/>
              <a:t>套件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#</a:t>
            </a:r>
            <a:r>
              <a:rPr lang="zh-TW" altLang="zh-TW" b="1" dirty="0"/>
              <a:t>安裝</a:t>
            </a:r>
          </a:p>
          <a:p>
            <a:r>
              <a:rPr lang="en-US" altLang="zh-TW" dirty="0" err="1"/>
              <a:t>install.packages</a:t>
            </a:r>
            <a:r>
              <a:rPr lang="en-US" altLang="zh-TW" dirty="0"/>
              <a:t>("</a:t>
            </a:r>
            <a:r>
              <a:rPr lang="en-US" altLang="zh-TW" dirty="0" err="1"/>
              <a:t>PairTrading</a:t>
            </a:r>
            <a:r>
              <a:rPr lang="en-US" altLang="zh-TW" dirty="0"/>
              <a:t>", repos="http://R-Forge.R-project.org")</a:t>
            </a:r>
            <a:endParaRPr lang="zh-TW" altLang="zh-TW" dirty="0"/>
          </a:p>
          <a:p>
            <a:r>
              <a:rPr lang="en-US" altLang="zh-TW" dirty="0"/>
              <a:t>#library(“</a:t>
            </a:r>
            <a:r>
              <a:rPr lang="en-US" altLang="zh-TW" dirty="0" err="1"/>
              <a:t>PairTrading</a:t>
            </a:r>
            <a:r>
              <a:rPr lang="en-US" altLang="zh-TW" dirty="0"/>
              <a:t>”,</a:t>
            </a:r>
            <a:r>
              <a:rPr lang="en-US" altLang="zh-TW" dirty="0" err="1"/>
              <a:t>lib.loc</a:t>
            </a:r>
            <a:r>
              <a:rPr lang="en-US" altLang="zh-TW" dirty="0"/>
              <a:t>=”/R/win-library/3.2”)</a:t>
            </a:r>
            <a:endParaRPr lang="zh-TW" altLang="zh-TW" dirty="0"/>
          </a:p>
          <a:p>
            <a:r>
              <a:rPr lang="en-US" altLang="zh-TW" dirty="0"/>
              <a:t>library(</a:t>
            </a:r>
            <a:r>
              <a:rPr lang="en-US" altLang="zh-TW" dirty="0" err="1"/>
              <a:t>PairTrading</a:t>
            </a:r>
            <a:r>
              <a:rPr lang="en-US" altLang="zh-TW" dirty="0"/>
              <a:t>)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4245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配對參數估計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#</a:t>
            </a:r>
            <a:r>
              <a:rPr lang="zh-TW" altLang="zh-TW" dirty="0"/>
              <a:t>定義配對形成期</a:t>
            </a:r>
          </a:p>
          <a:p>
            <a:r>
              <a:rPr lang="en-US" altLang="zh-TW" dirty="0" err="1"/>
              <a:t>formStart</a:t>
            </a:r>
            <a:r>
              <a:rPr lang="en-US" altLang="zh-TW" dirty="0"/>
              <a:t>&lt;-"2009-01-01"</a:t>
            </a:r>
            <a:endParaRPr lang="zh-TW" altLang="zh-TW" dirty="0"/>
          </a:p>
          <a:p>
            <a:r>
              <a:rPr lang="en-US" altLang="zh-TW" dirty="0" err="1"/>
              <a:t>formEnd</a:t>
            </a:r>
            <a:r>
              <a:rPr lang="en-US" altLang="zh-TW" dirty="0"/>
              <a:t>&lt;-"2011-12-31"</a:t>
            </a:r>
            <a:endParaRPr lang="zh-TW" altLang="zh-TW" dirty="0"/>
          </a:p>
          <a:p>
            <a:r>
              <a:rPr lang="en-US" altLang="zh-TW" dirty="0" err="1"/>
              <a:t>formPeriod</a:t>
            </a:r>
            <a:r>
              <a:rPr lang="en-US" altLang="zh-TW" dirty="0"/>
              <a:t>&lt;-paste(</a:t>
            </a:r>
            <a:r>
              <a:rPr lang="en-US" altLang="zh-TW" dirty="0" err="1"/>
              <a:t>formStart</a:t>
            </a:r>
            <a:r>
              <a:rPr lang="en-US" altLang="zh-TW" dirty="0"/>
              <a:t>," ",</a:t>
            </a:r>
            <a:r>
              <a:rPr lang="en-US" altLang="zh-TW" dirty="0" err="1"/>
              <a:t>formEnd,sep</a:t>
            </a:r>
            <a:r>
              <a:rPr lang="en-US" altLang="zh-TW" dirty="0"/>
              <a:t> =" ")</a:t>
            </a:r>
            <a:endParaRPr lang="zh-TW" altLang="zh-TW" dirty="0"/>
          </a:p>
          <a:p>
            <a:r>
              <a:rPr lang="en-US" altLang="zh-TW" dirty="0"/>
              <a:t>	</a:t>
            </a:r>
            <a:endParaRPr lang="zh-TW" altLang="zh-TW" dirty="0"/>
          </a:p>
          <a:p>
            <a:r>
              <a:rPr lang="en-US" altLang="zh-TW" dirty="0"/>
              <a:t>#</a:t>
            </a:r>
            <a:r>
              <a:rPr lang="zh-TW" altLang="zh-TW" dirty="0"/>
              <a:t>提取資公司形成期內價格資料</a:t>
            </a:r>
          </a:p>
          <a:p>
            <a:r>
              <a:rPr lang="en-US" altLang="zh-TW" dirty="0"/>
              <a:t>A&lt;-A[</a:t>
            </a:r>
            <a:r>
              <a:rPr lang="en-US" altLang="zh-TW" dirty="0" err="1"/>
              <a:t>formPeriod</a:t>
            </a:r>
            <a:r>
              <a:rPr lang="en-US" altLang="zh-TW" dirty="0"/>
              <a:t>]</a:t>
            </a:r>
            <a:endParaRPr lang="zh-TW" altLang="zh-TW" dirty="0"/>
          </a:p>
          <a:p>
            <a:r>
              <a:rPr lang="en-US" altLang="zh-TW" dirty="0"/>
              <a:t>B&lt;-B[</a:t>
            </a:r>
            <a:r>
              <a:rPr lang="en-US" altLang="zh-TW" dirty="0" err="1"/>
              <a:t>formPeriod</a:t>
            </a:r>
            <a:r>
              <a:rPr lang="en-US" altLang="zh-TW" dirty="0"/>
              <a:t>]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7527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線性回歸檢定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#</a:t>
            </a:r>
            <a:r>
              <a:rPr lang="zh-TW" altLang="zh-TW" dirty="0"/>
              <a:t>合併股票資料</a:t>
            </a:r>
          </a:p>
          <a:p>
            <a:r>
              <a:rPr lang="en-US" altLang="zh-TW" dirty="0" err="1"/>
              <a:t>prcdata</a:t>
            </a:r>
            <a:r>
              <a:rPr lang="en-US" altLang="zh-TW" dirty="0"/>
              <a:t>&lt;-merge(A,B)</a:t>
            </a:r>
            <a:endParaRPr lang="zh-TW" altLang="zh-TW" dirty="0"/>
          </a:p>
          <a:p>
            <a:r>
              <a:rPr lang="en-US" altLang="zh-TW" dirty="0"/>
              <a:t>#</a:t>
            </a:r>
            <a:r>
              <a:rPr lang="zh-TW" altLang="zh-TW" dirty="0"/>
              <a:t>線性回歸</a:t>
            </a:r>
          </a:p>
          <a:p>
            <a:r>
              <a:rPr lang="en-US" altLang="zh-TW" dirty="0" err="1"/>
              <a:t>ABreg</a:t>
            </a:r>
            <a:r>
              <a:rPr lang="en-US" altLang="zh-TW" dirty="0"/>
              <a:t>&lt;-</a:t>
            </a:r>
            <a:r>
              <a:rPr lang="en-US" altLang="zh-TW" dirty="0" err="1"/>
              <a:t>EstimateParameters</a:t>
            </a:r>
            <a:r>
              <a:rPr lang="en-US" altLang="zh-TW" dirty="0"/>
              <a:t>(</a:t>
            </a:r>
            <a:r>
              <a:rPr lang="en-US" altLang="zh-TW" dirty="0" err="1"/>
              <a:t>prcdata,method</a:t>
            </a:r>
            <a:r>
              <a:rPr lang="en-US" altLang="zh-TW" dirty="0"/>
              <a:t>=lm)</a:t>
            </a:r>
            <a:endParaRPr lang="zh-TW" altLang="zh-TW" dirty="0"/>
          </a:p>
          <a:p>
            <a:r>
              <a:rPr lang="en-US" altLang="zh-TW" dirty="0"/>
              <a:t>#</a:t>
            </a:r>
            <a:r>
              <a:rPr lang="zh-TW" altLang="zh-TW" dirty="0"/>
              <a:t>查詢</a:t>
            </a:r>
            <a:r>
              <a:rPr lang="en-US" altLang="zh-TW" dirty="0"/>
              <a:t>lm</a:t>
            </a:r>
            <a:r>
              <a:rPr lang="zh-TW" altLang="zh-TW" dirty="0"/>
              <a:t>結果</a:t>
            </a:r>
          </a:p>
          <a:p>
            <a:r>
              <a:rPr lang="en-US" altLang="zh-TW" dirty="0" err="1"/>
              <a:t>str</a:t>
            </a:r>
            <a:r>
              <a:rPr lang="en-US" altLang="zh-TW" dirty="0"/>
              <a:t>(</a:t>
            </a:r>
            <a:r>
              <a:rPr lang="en-US" altLang="zh-TW" dirty="0" err="1"/>
              <a:t>ABreg</a:t>
            </a:r>
            <a:r>
              <a:rPr lang="en-US" altLang="zh-TW" dirty="0"/>
              <a:t>)</a:t>
            </a:r>
            <a:endParaRPr lang="zh-TW" altLang="zh-TW" dirty="0"/>
          </a:p>
          <a:p>
            <a:r>
              <a:rPr lang="en-US" altLang="zh-TW" dirty="0"/>
              <a:t>#$</a:t>
            </a:r>
            <a:r>
              <a:rPr lang="en-US" altLang="zh-TW" dirty="0" err="1"/>
              <a:t>hedge.ratio:num</a:t>
            </a:r>
            <a:r>
              <a:rPr lang="zh-TW" altLang="zh-TW" dirty="0"/>
              <a:t>是對沖比例</a:t>
            </a:r>
            <a:r>
              <a:rPr lang="en-US" altLang="zh-TW" dirty="0"/>
              <a:t>(</a:t>
            </a:r>
            <a:r>
              <a:rPr lang="zh-TW" altLang="zh-TW" dirty="0"/>
              <a:t>迴歸係數</a:t>
            </a:r>
            <a:r>
              <a:rPr lang="en-US" altLang="zh-TW" dirty="0"/>
              <a:t>)</a:t>
            </a:r>
            <a:endParaRPr lang="zh-TW" altLang="zh-TW" dirty="0"/>
          </a:p>
          <a:p>
            <a:r>
              <a:rPr lang="en-US" altLang="zh-TW" dirty="0"/>
              <a:t>#</a:t>
            </a:r>
            <a:r>
              <a:rPr lang="zh-TW" altLang="zh-TW" dirty="0"/>
              <a:t>繪圖</a:t>
            </a:r>
          </a:p>
          <a:p>
            <a:r>
              <a:rPr lang="en-US" altLang="zh-TW" dirty="0" smtClean="0"/>
              <a:t>plot(</a:t>
            </a:r>
            <a:r>
              <a:rPr lang="en-US" altLang="zh-TW" dirty="0" err="1" smtClean="0"/>
              <a:t>ABreg$spread</a:t>
            </a:r>
            <a:r>
              <a:rPr lang="en-US" altLang="zh-TW" dirty="0" smtClean="0"/>
              <a:t>)</a:t>
            </a:r>
            <a:endParaRPr lang="zh-TW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847" y="4941168"/>
            <a:ext cx="5059153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149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064" y="1828465"/>
            <a:ext cx="6591871" cy="4069433"/>
          </a:xfrm>
        </p:spPr>
      </p:pic>
    </p:spTree>
    <p:extLst>
      <p:ext uri="{BB962C8B-B14F-4D97-AF65-F5344CB8AC3E}">
        <p14:creationId xmlns:p14="http://schemas.microsoft.com/office/powerpoint/2010/main" val="2614929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474</Words>
  <Application>Microsoft Office PowerPoint</Application>
  <PresentationFormat>如螢幕大小 (4:3)</PresentationFormat>
  <Paragraphs>88</Paragraphs>
  <Slides>18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19" baseType="lpstr">
      <vt:lpstr>Office 佈景主題</vt:lpstr>
      <vt:lpstr>R語言</vt:lpstr>
      <vt:lpstr>抓去四家公司的全部股票行情数据</vt:lpstr>
      <vt:lpstr>将四家公司股票的每天调整价格 整理在一个数据框中</vt:lpstr>
      <vt:lpstr>计算相关系数和概率</vt:lpstr>
      <vt:lpstr>PowerPoint 簡報</vt:lpstr>
      <vt:lpstr>PairTrading套件</vt:lpstr>
      <vt:lpstr>配對參數估計</vt:lpstr>
      <vt:lpstr>線性回歸檢定</vt:lpstr>
      <vt:lpstr>PowerPoint 簡報</vt:lpstr>
      <vt:lpstr>滾動迴歸分析</vt:lpstr>
      <vt:lpstr>殘差序列定態性檢定</vt:lpstr>
      <vt:lpstr>制定交易信號</vt:lpstr>
      <vt:lpstr>PowerPoint 簡報</vt:lpstr>
      <vt:lpstr>PowerPoint 簡報</vt:lpstr>
      <vt:lpstr>交易後測表現</vt:lpstr>
      <vt:lpstr>PowerPoint 簡報</vt:lpstr>
      <vt:lpstr>安裝PerfomanceAnalytics套件 繪製交易績效圖</vt:lpstr>
      <vt:lpstr>PowerPoint 簡報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R語言</dc:title>
  <dc:creator>HP</dc:creator>
  <cp:lastModifiedBy>HP</cp:lastModifiedBy>
  <cp:revision>4</cp:revision>
  <dcterms:created xsi:type="dcterms:W3CDTF">2020-01-02T02:40:17Z</dcterms:created>
  <dcterms:modified xsi:type="dcterms:W3CDTF">2020-01-02T03:13:59Z</dcterms:modified>
</cp:coreProperties>
</file>