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7" r:id="rId3"/>
    <p:sldId id="258" r:id="rId4"/>
    <p:sldId id="260" r:id="rId5"/>
    <p:sldId id="1926" r:id="rId6"/>
    <p:sldId id="1923" r:id="rId7"/>
    <p:sldId id="1929" r:id="rId8"/>
    <p:sldId id="1928" r:id="rId9"/>
    <p:sldId id="1914" r:id="rId10"/>
    <p:sldId id="1920" r:id="rId11"/>
    <p:sldId id="1915" r:id="rId12"/>
    <p:sldId id="261" r:id="rId13"/>
    <p:sldId id="1925" r:id="rId14"/>
    <p:sldId id="1916" r:id="rId15"/>
    <p:sldId id="1930" r:id="rId16"/>
    <p:sldId id="1931" r:id="rId17"/>
    <p:sldId id="1932" r:id="rId18"/>
    <p:sldId id="1933" r:id="rId19"/>
    <p:sldId id="1934" r:id="rId20"/>
    <p:sldId id="1935" r:id="rId21"/>
    <p:sldId id="1936" r:id="rId22"/>
    <p:sldId id="1937" r:id="rId23"/>
    <p:sldId id="19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684"/>
    <a:srgbClr val="D64E44"/>
    <a:srgbClr val="454A8F"/>
    <a:srgbClr val="C48645"/>
    <a:srgbClr val="33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4" autoAdjust="0"/>
    <p:restoredTop sz="86675" autoAdjust="0"/>
  </p:normalViewPr>
  <p:slideViewPr>
    <p:cSldViewPr snapToGrid="0">
      <p:cViewPr>
        <p:scale>
          <a:sx n="75" d="100"/>
          <a:sy n="75" d="100"/>
        </p:scale>
        <p:origin x="97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A8FD2-5B56-4463-91B0-BCB68DA270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7918AD7-7305-4B25-9C6F-3E9D6743E3A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平均絕對誤差</a:t>
          </a:r>
        </a:p>
      </dgm:t>
    </dgm:pt>
    <dgm:pt modelId="{BDC0633A-096F-440B-8343-052BE5095604}" type="parTrans" cxnId="{6F972D76-8001-42D8-8E9B-DD76B816BE85}">
      <dgm:prSet/>
      <dgm:spPr/>
      <dgm:t>
        <a:bodyPr/>
        <a:lstStyle/>
        <a:p>
          <a:endParaRPr lang="zh-TW" altLang="en-US"/>
        </a:p>
      </dgm:t>
    </dgm:pt>
    <dgm:pt modelId="{8E1DC458-3A70-425D-96D9-7674030986CA}" type="sibTrans" cxnId="{6F972D76-8001-42D8-8E9B-DD76B816BE85}">
      <dgm:prSet/>
      <dgm:spPr/>
      <dgm:t>
        <a:bodyPr/>
        <a:lstStyle/>
        <a:p>
          <a:endParaRPr lang="zh-TW" altLang="en-US"/>
        </a:p>
      </dgm:t>
    </dgm:pt>
    <dgm:pt modelId="{6B83659B-89B5-43ED-B84F-0FCF1D363AC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平均平方誤差</a:t>
          </a:r>
        </a:p>
      </dgm:t>
    </dgm:pt>
    <dgm:pt modelId="{451E7C72-386D-40A9-A602-05FB4B4FACBF}" type="parTrans" cxnId="{4B75A0D3-4086-4965-972C-6051F8C4A9C6}">
      <dgm:prSet/>
      <dgm:spPr/>
      <dgm:t>
        <a:bodyPr/>
        <a:lstStyle/>
        <a:p>
          <a:endParaRPr lang="zh-TW" altLang="en-US"/>
        </a:p>
      </dgm:t>
    </dgm:pt>
    <dgm:pt modelId="{A2019970-D43E-4B7E-9B7B-07139F339557}" type="sibTrans" cxnId="{4B75A0D3-4086-4965-972C-6051F8C4A9C6}">
      <dgm:prSet/>
      <dgm:spPr/>
      <dgm:t>
        <a:bodyPr/>
        <a:lstStyle/>
        <a:p>
          <a:endParaRPr lang="zh-TW" altLang="en-US"/>
        </a:p>
      </dgm:t>
    </dgm:pt>
    <dgm:pt modelId="{E6776DBE-B17C-402C-B745-4C08E86DBE8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TW" altLang="en-US" dirty="0">
              <a:latin typeface="FangSong" panose="02010609060101010101" pitchFamily="49" charset="-122"/>
              <a:ea typeface="FangSong" panose="02010609060101010101" pitchFamily="49" charset="-122"/>
            </a:rPr>
            <a:t>均方根误差</a:t>
          </a:r>
        </a:p>
      </dgm:t>
    </dgm:pt>
    <dgm:pt modelId="{C66721FF-9AEA-493E-8EB5-68AF921C1C1F}" type="parTrans" cxnId="{5E70924F-F47C-4772-8B1A-3A1090F67A8F}">
      <dgm:prSet/>
      <dgm:spPr/>
      <dgm:t>
        <a:bodyPr/>
        <a:lstStyle/>
        <a:p>
          <a:endParaRPr lang="zh-TW" altLang="en-US"/>
        </a:p>
      </dgm:t>
    </dgm:pt>
    <dgm:pt modelId="{44F89409-692E-4D65-BBBF-6C48FE597D63}" type="sibTrans" cxnId="{5E70924F-F47C-4772-8B1A-3A1090F67A8F}">
      <dgm:prSet/>
      <dgm:spPr/>
      <dgm:t>
        <a:bodyPr/>
        <a:lstStyle/>
        <a:p>
          <a:endParaRPr lang="zh-TW" altLang="en-US"/>
        </a:p>
      </dgm:t>
    </dgm:pt>
    <dgm:pt modelId="{FC82419F-595F-4F6E-9FEA-C308F06E2BAA}" type="pres">
      <dgm:prSet presAssocID="{F73A8FD2-5B56-4463-91B0-BCB68DA27017}" presName="Name0" presStyleCnt="0">
        <dgm:presLayoutVars>
          <dgm:chMax val="7"/>
          <dgm:chPref val="7"/>
          <dgm:dir/>
        </dgm:presLayoutVars>
      </dgm:prSet>
      <dgm:spPr/>
    </dgm:pt>
    <dgm:pt modelId="{8845BB42-09A7-497F-B950-80B3DBCA1078}" type="pres">
      <dgm:prSet presAssocID="{F73A8FD2-5B56-4463-91B0-BCB68DA27017}" presName="Name1" presStyleCnt="0"/>
      <dgm:spPr/>
    </dgm:pt>
    <dgm:pt modelId="{BBC0FEBF-BFC1-46FD-9B2C-48BC974C6625}" type="pres">
      <dgm:prSet presAssocID="{F73A8FD2-5B56-4463-91B0-BCB68DA27017}" presName="cycle" presStyleCnt="0"/>
      <dgm:spPr/>
    </dgm:pt>
    <dgm:pt modelId="{92820CA2-DA4E-43F8-BFA2-13264F418B8D}" type="pres">
      <dgm:prSet presAssocID="{F73A8FD2-5B56-4463-91B0-BCB68DA27017}" presName="srcNode" presStyleLbl="node1" presStyleIdx="0" presStyleCnt="3"/>
      <dgm:spPr/>
    </dgm:pt>
    <dgm:pt modelId="{A0826DF1-7A1B-4A74-A3DB-A96D0A70D500}" type="pres">
      <dgm:prSet presAssocID="{F73A8FD2-5B56-4463-91B0-BCB68DA27017}" presName="conn" presStyleLbl="parChTrans1D2" presStyleIdx="0" presStyleCnt="1"/>
      <dgm:spPr/>
    </dgm:pt>
    <dgm:pt modelId="{DBAA79B5-31E3-4870-84DC-B40CAE40730F}" type="pres">
      <dgm:prSet presAssocID="{F73A8FD2-5B56-4463-91B0-BCB68DA27017}" presName="extraNode" presStyleLbl="node1" presStyleIdx="0" presStyleCnt="3"/>
      <dgm:spPr/>
    </dgm:pt>
    <dgm:pt modelId="{AC1DE816-0F0B-4083-8109-A1182FC7CE45}" type="pres">
      <dgm:prSet presAssocID="{F73A8FD2-5B56-4463-91B0-BCB68DA27017}" presName="dstNode" presStyleLbl="node1" presStyleIdx="0" presStyleCnt="3"/>
      <dgm:spPr/>
    </dgm:pt>
    <dgm:pt modelId="{C265F1A9-21DF-45CB-A55A-015E7DACF60E}" type="pres">
      <dgm:prSet presAssocID="{27918AD7-7305-4B25-9C6F-3E9D6743E3A7}" presName="text_1" presStyleLbl="node1" presStyleIdx="0" presStyleCnt="3">
        <dgm:presLayoutVars>
          <dgm:bulletEnabled val="1"/>
        </dgm:presLayoutVars>
      </dgm:prSet>
      <dgm:spPr/>
    </dgm:pt>
    <dgm:pt modelId="{E6DDEA51-D8D0-4F6E-9C00-77BFB3C37312}" type="pres">
      <dgm:prSet presAssocID="{27918AD7-7305-4B25-9C6F-3E9D6743E3A7}" presName="accent_1" presStyleCnt="0"/>
      <dgm:spPr/>
    </dgm:pt>
    <dgm:pt modelId="{A590E61E-7032-4B88-8839-519A75E5F394}" type="pres">
      <dgm:prSet presAssocID="{27918AD7-7305-4B25-9C6F-3E9D6743E3A7}" presName="accentRepeatNode" presStyleLbl="solidFgAcc1" presStyleIdx="0" presStyleCnt="3"/>
      <dgm:spPr/>
    </dgm:pt>
    <dgm:pt modelId="{1A7BCEEF-5289-4A09-A422-F3CC23AFF45E}" type="pres">
      <dgm:prSet presAssocID="{6B83659B-89B5-43ED-B84F-0FCF1D363AC0}" presName="text_2" presStyleLbl="node1" presStyleIdx="1" presStyleCnt="3">
        <dgm:presLayoutVars>
          <dgm:bulletEnabled val="1"/>
        </dgm:presLayoutVars>
      </dgm:prSet>
      <dgm:spPr/>
    </dgm:pt>
    <dgm:pt modelId="{397FF429-62E1-41E2-9691-C82F41D1B36E}" type="pres">
      <dgm:prSet presAssocID="{6B83659B-89B5-43ED-B84F-0FCF1D363AC0}" presName="accent_2" presStyleCnt="0"/>
      <dgm:spPr/>
    </dgm:pt>
    <dgm:pt modelId="{4D864921-062C-4E07-8FCA-FA9AB5CE68A3}" type="pres">
      <dgm:prSet presAssocID="{6B83659B-89B5-43ED-B84F-0FCF1D363AC0}" presName="accentRepeatNode" presStyleLbl="solidFgAcc1" presStyleIdx="1" presStyleCnt="3"/>
      <dgm:spPr/>
    </dgm:pt>
    <dgm:pt modelId="{7B1FE9B5-4887-477D-A88D-E3B4D4B2C941}" type="pres">
      <dgm:prSet presAssocID="{E6776DBE-B17C-402C-B745-4C08E86DBE88}" presName="text_3" presStyleLbl="node1" presStyleIdx="2" presStyleCnt="3">
        <dgm:presLayoutVars>
          <dgm:bulletEnabled val="1"/>
        </dgm:presLayoutVars>
      </dgm:prSet>
      <dgm:spPr/>
    </dgm:pt>
    <dgm:pt modelId="{C4AA66F4-57DC-4A05-8450-A899A24C3417}" type="pres">
      <dgm:prSet presAssocID="{E6776DBE-B17C-402C-B745-4C08E86DBE88}" presName="accent_3" presStyleCnt="0"/>
      <dgm:spPr/>
    </dgm:pt>
    <dgm:pt modelId="{39A99DC6-8C95-461D-BB2F-69F39623855A}" type="pres">
      <dgm:prSet presAssocID="{E6776DBE-B17C-402C-B745-4C08E86DBE88}" presName="accentRepeatNode" presStyleLbl="solidFgAcc1" presStyleIdx="2" presStyleCnt="3"/>
      <dgm:spPr/>
    </dgm:pt>
  </dgm:ptLst>
  <dgm:cxnLst>
    <dgm:cxn modelId="{63446C0B-A553-4976-9A5C-61D102C00C95}" type="presOf" srcId="{E6776DBE-B17C-402C-B745-4C08E86DBE88}" destId="{7B1FE9B5-4887-477D-A88D-E3B4D4B2C941}" srcOrd="0" destOrd="0" presId="urn:microsoft.com/office/officeart/2008/layout/VerticalCurvedList"/>
    <dgm:cxn modelId="{B6166E37-3C45-4A59-A319-B5D6716A4B8F}" type="presOf" srcId="{8E1DC458-3A70-425D-96D9-7674030986CA}" destId="{A0826DF1-7A1B-4A74-A3DB-A96D0A70D500}" srcOrd="0" destOrd="0" presId="urn:microsoft.com/office/officeart/2008/layout/VerticalCurvedList"/>
    <dgm:cxn modelId="{21F25C5C-8C67-4B4B-973A-965C49C70A39}" type="presOf" srcId="{27918AD7-7305-4B25-9C6F-3E9D6743E3A7}" destId="{C265F1A9-21DF-45CB-A55A-015E7DACF60E}" srcOrd="0" destOrd="0" presId="urn:microsoft.com/office/officeart/2008/layout/VerticalCurvedList"/>
    <dgm:cxn modelId="{5E70924F-F47C-4772-8B1A-3A1090F67A8F}" srcId="{F73A8FD2-5B56-4463-91B0-BCB68DA27017}" destId="{E6776DBE-B17C-402C-B745-4C08E86DBE88}" srcOrd="2" destOrd="0" parTransId="{C66721FF-9AEA-493E-8EB5-68AF921C1C1F}" sibTransId="{44F89409-692E-4D65-BBBF-6C48FE597D63}"/>
    <dgm:cxn modelId="{6F972D76-8001-42D8-8E9B-DD76B816BE85}" srcId="{F73A8FD2-5B56-4463-91B0-BCB68DA27017}" destId="{27918AD7-7305-4B25-9C6F-3E9D6743E3A7}" srcOrd="0" destOrd="0" parTransId="{BDC0633A-096F-440B-8343-052BE5095604}" sibTransId="{8E1DC458-3A70-425D-96D9-7674030986CA}"/>
    <dgm:cxn modelId="{268F0F97-6DED-43F6-B550-ADB7E871BEC1}" type="presOf" srcId="{F73A8FD2-5B56-4463-91B0-BCB68DA27017}" destId="{FC82419F-595F-4F6E-9FEA-C308F06E2BAA}" srcOrd="0" destOrd="0" presId="urn:microsoft.com/office/officeart/2008/layout/VerticalCurvedList"/>
    <dgm:cxn modelId="{4B75A0D3-4086-4965-972C-6051F8C4A9C6}" srcId="{F73A8FD2-5B56-4463-91B0-BCB68DA27017}" destId="{6B83659B-89B5-43ED-B84F-0FCF1D363AC0}" srcOrd="1" destOrd="0" parTransId="{451E7C72-386D-40A9-A602-05FB4B4FACBF}" sibTransId="{A2019970-D43E-4B7E-9B7B-07139F339557}"/>
    <dgm:cxn modelId="{A92858EF-6567-4C1A-A850-C058E150BD54}" type="presOf" srcId="{6B83659B-89B5-43ED-B84F-0FCF1D363AC0}" destId="{1A7BCEEF-5289-4A09-A422-F3CC23AFF45E}" srcOrd="0" destOrd="0" presId="urn:microsoft.com/office/officeart/2008/layout/VerticalCurvedList"/>
    <dgm:cxn modelId="{A8007C8A-AA4F-48CD-9EB9-BDA6534EF245}" type="presParOf" srcId="{FC82419F-595F-4F6E-9FEA-C308F06E2BAA}" destId="{8845BB42-09A7-497F-B950-80B3DBCA1078}" srcOrd="0" destOrd="0" presId="urn:microsoft.com/office/officeart/2008/layout/VerticalCurvedList"/>
    <dgm:cxn modelId="{3A504737-9710-43C5-B4BE-EA53BB38CFBE}" type="presParOf" srcId="{8845BB42-09A7-497F-B950-80B3DBCA1078}" destId="{BBC0FEBF-BFC1-46FD-9B2C-48BC974C6625}" srcOrd="0" destOrd="0" presId="urn:microsoft.com/office/officeart/2008/layout/VerticalCurvedList"/>
    <dgm:cxn modelId="{1D98EEC6-ED07-4280-B09A-C7E96727A895}" type="presParOf" srcId="{BBC0FEBF-BFC1-46FD-9B2C-48BC974C6625}" destId="{92820CA2-DA4E-43F8-BFA2-13264F418B8D}" srcOrd="0" destOrd="0" presId="urn:microsoft.com/office/officeart/2008/layout/VerticalCurvedList"/>
    <dgm:cxn modelId="{2AA00E92-DAFE-41E9-AAB9-0E331E9BC692}" type="presParOf" srcId="{BBC0FEBF-BFC1-46FD-9B2C-48BC974C6625}" destId="{A0826DF1-7A1B-4A74-A3DB-A96D0A70D500}" srcOrd="1" destOrd="0" presId="urn:microsoft.com/office/officeart/2008/layout/VerticalCurvedList"/>
    <dgm:cxn modelId="{89D58AB1-B167-488A-8DB1-F023480E7428}" type="presParOf" srcId="{BBC0FEBF-BFC1-46FD-9B2C-48BC974C6625}" destId="{DBAA79B5-31E3-4870-84DC-B40CAE40730F}" srcOrd="2" destOrd="0" presId="urn:microsoft.com/office/officeart/2008/layout/VerticalCurvedList"/>
    <dgm:cxn modelId="{04C611DE-5672-4323-8072-C83B6F0186CB}" type="presParOf" srcId="{BBC0FEBF-BFC1-46FD-9B2C-48BC974C6625}" destId="{AC1DE816-0F0B-4083-8109-A1182FC7CE45}" srcOrd="3" destOrd="0" presId="urn:microsoft.com/office/officeart/2008/layout/VerticalCurvedList"/>
    <dgm:cxn modelId="{03F5671D-9B4A-4F64-AD53-CDE90110B1AF}" type="presParOf" srcId="{8845BB42-09A7-497F-B950-80B3DBCA1078}" destId="{C265F1A9-21DF-45CB-A55A-015E7DACF60E}" srcOrd="1" destOrd="0" presId="urn:microsoft.com/office/officeart/2008/layout/VerticalCurvedList"/>
    <dgm:cxn modelId="{95B5008E-8406-4530-AB84-4D486DFB3486}" type="presParOf" srcId="{8845BB42-09A7-497F-B950-80B3DBCA1078}" destId="{E6DDEA51-D8D0-4F6E-9C00-77BFB3C37312}" srcOrd="2" destOrd="0" presId="urn:microsoft.com/office/officeart/2008/layout/VerticalCurvedList"/>
    <dgm:cxn modelId="{6CB4CF6F-F35A-451F-A3C7-64C37840AC6F}" type="presParOf" srcId="{E6DDEA51-D8D0-4F6E-9C00-77BFB3C37312}" destId="{A590E61E-7032-4B88-8839-519A75E5F394}" srcOrd="0" destOrd="0" presId="urn:microsoft.com/office/officeart/2008/layout/VerticalCurvedList"/>
    <dgm:cxn modelId="{7AAB0B97-8B92-4BBD-BC71-C16EDFDB8789}" type="presParOf" srcId="{8845BB42-09A7-497F-B950-80B3DBCA1078}" destId="{1A7BCEEF-5289-4A09-A422-F3CC23AFF45E}" srcOrd="3" destOrd="0" presId="urn:microsoft.com/office/officeart/2008/layout/VerticalCurvedList"/>
    <dgm:cxn modelId="{04B2E0A1-8622-4EA1-8ACC-7DA44E2C48A8}" type="presParOf" srcId="{8845BB42-09A7-497F-B950-80B3DBCA1078}" destId="{397FF429-62E1-41E2-9691-C82F41D1B36E}" srcOrd="4" destOrd="0" presId="urn:microsoft.com/office/officeart/2008/layout/VerticalCurvedList"/>
    <dgm:cxn modelId="{C47B9D10-1298-48F1-BFD0-F54B60C1BD19}" type="presParOf" srcId="{397FF429-62E1-41E2-9691-C82F41D1B36E}" destId="{4D864921-062C-4E07-8FCA-FA9AB5CE68A3}" srcOrd="0" destOrd="0" presId="urn:microsoft.com/office/officeart/2008/layout/VerticalCurvedList"/>
    <dgm:cxn modelId="{C7E949FA-3516-45AC-A9A4-5AE8404769BA}" type="presParOf" srcId="{8845BB42-09A7-497F-B950-80B3DBCA1078}" destId="{7B1FE9B5-4887-477D-A88D-E3B4D4B2C941}" srcOrd="5" destOrd="0" presId="urn:microsoft.com/office/officeart/2008/layout/VerticalCurvedList"/>
    <dgm:cxn modelId="{2047D7CC-9FA8-460C-9313-82CFCCEE3C04}" type="presParOf" srcId="{8845BB42-09A7-497F-B950-80B3DBCA1078}" destId="{C4AA66F4-57DC-4A05-8450-A899A24C3417}" srcOrd="6" destOrd="0" presId="urn:microsoft.com/office/officeart/2008/layout/VerticalCurvedList"/>
    <dgm:cxn modelId="{B46538D7-FCB3-4F4C-A06C-27BBA597D56A}" type="presParOf" srcId="{C4AA66F4-57DC-4A05-8450-A899A24C3417}" destId="{39A99DC6-8C95-461D-BB2F-69F3962385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26DF1-7A1B-4A74-A3DB-A96D0A70D500}">
      <dsp:nvSpPr>
        <dsp:cNvPr id="0" name=""/>
        <dsp:cNvSpPr/>
      </dsp:nvSpPr>
      <dsp:spPr>
        <a:xfrm>
          <a:off x="-5066102" y="-776129"/>
          <a:ext cx="6033241" cy="6033241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F1A9-21DF-45CB-A55A-015E7DACF60E}">
      <dsp:nvSpPr>
        <dsp:cNvPr id="0" name=""/>
        <dsp:cNvSpPr/>
      </dsp:nvSpPr>
      <dsp:spPr>
        <a:xfrm>
          <a:off x="622025" y="448098"/>
          <a:ext cx="6037675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平均絕對誤差</a:t>
          </a:r>
        </a:p>
      </dsp:txBody>
      <dsp:txXfrm>
        <a:off x="622025" y="448098"/>
        <a:ext cx="6037675" cy="896196"/>
      </dsp:txXfrm>
    </dsp:sp>
    <dsp:sp modelId="{A590E61E-7032-4B88-8839-519A75E5F394}">
      <dsp:nvSpPr>
        <dsp:cNvPr id="0" name=""/>
        <dsp:cNvSpPr/>
      </dsp:nvSpPr>
      <dsp:spPr>
        <a:xfrm>
          <a:off x="61902" y="336073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BCEEF-5289-4A09-A422-F3CC23AFF45E}">
      <dsp:nvSpPr>
        <dsp:cNvPr id="0" name=""/>
        <dsp:cNvSpPr/>
      </dsp:nvSpPr>
      <dsp:spPr>
        <a:xfrm>
          <a:off x="947793" y="1792393"/>
          <a:ext cx="5711908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平均平方誤差</a:t>
          </a:r>
        </a:p>
      </dsp:txBody>
      <dsp:txXfrm>
        <a:off x="947793" y="1792393"/>
        <a:ext cx="5711908" cy="896196"/>
      </dsp:txXfrm>
    </dsp:sp>
    <dsp:sp modelId="{4D864921-062C-4E07-8FCA-FA9AB5CE68A3}">
      <dsp:nvSpPr>
        <dsp:cNvPr id="0" name=""/>
        <dsp:cNvSpPr/>
      </dsp:nvSpPr>
      <dsp:spPr>
        <a:xfrm>
          <a:off x="387670" y="1680368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E9B5-4887-477D-A88D-E3B4D4B2C941}">
      <dsp:nvSpPr>
        <dsp:cNvPr id="0" name=""/>
        <dsp:cNvSpPr/>
      </dsp:nvSpPr>
      <dsp:spPr>
        <a:xfrm>
          <a:off x="622025" y="3136688"/>
          <a:ext cx="6037675" cy="896196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3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>
              <a:latin typeface="FangSong" panose="02010609060101010101" pitchFamily="49" charset="-122"/>
              <a:ea typeface="FangSong" panose="02010609060101010101" pitchFamily="49" charset="-122"/>
            </a:rPr>
            <a:t>均方根误差</a:t>
          </a:r>
        </a:p>
      </dsp:txBody>
      <dsp:txXfrm>
        <a:off x="622025" y="3136688"/>
        <a:ext cx="6037675" cy="896196"/>
      </dsp:txXfrm>
    </dsp:sp>
    <dsp:sp modelId="{39A99DC6-8C95-461D-BB2F-69F39623855A}">
      <dsp:nvSpPr>
        <dsp:cNvPr id="0" name=""/>
        <dsp:cNvSpPr/>
      </dsp:nvSpPr>
      <dsp:spPr>
        <a:xfrm>
          <a:off x="61902" y="3024663"/>
          <a:ext cx="1120245" cy="11202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97CA-C234-4C68-B632-6E166F960AC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0B14-7054-4879-9F6E-19C94311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老師好，今天我們要報告是關於台灣人口預測，以上是我們組員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這段程式碼則是把原始資料劃分成測試集和訓練集，樣本占比為</a:t>
            </a:r>
            <a:r>
              <a:rPr lang="en-US" altLang="zh-TW" dirty="0"/>
              <a:t>0.3</a:t>
            </a:r>
            <a:r>
              <a:rPr lang="zh-TW" altLang="en-US" dirty="0"/>
              <a:t>，隨機樹種子取</a:t>
            </a:r>
            <a:r>
              <a:rPr lang="en-US" altLang="zh-TW" dirty="0"/>
              <a:t>101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2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接著，是會講解模型與效率的評估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6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我們是用五種模型去進行訓練，對比選出最好的模型，第一</a:t>
            </a:r>
            <a:r>
              <a:rPr lang="en-US" altLang="zh-CN" dirty="0"/>
              <a:t>linear regression</a:t>
            </a:r>
            <a:r>
              <a:rPr lang="zh-CN" altLang="en-US" dirty="0"/>
              <a:t>綫性回歸，第二</a:t>
            </a:r>
            <a:r>
              <a:rPr lang="en-US" altLang="zh-CN" dirty="0"/>
              <a:t>Logistics 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邏輯斯迴歸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決策樹，第四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支援向量機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隨機森林，其中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棵樹去做訓練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5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我們是用</a:t>
            </a:r>
            <a:r>
              <a:rPr lang="zh-TW" altLang="en-US" dirty="0"/>
              <a:t>平均絕對誤差（</a:t>
            </a:r>
            <a:r>
              <a:rPr lang="en-US" altLang="zh-TW" dirty="0"/>
              <a:t>MAE</a:t>
            </a:r>
            <a:r>
              <a:rPr lang="zh-TW" altLang="en-US" dirty="0"/>
              <a:t>）</a:t>
            </a:r>
            <a:r>
              <a:rPr lang="zh-CN" altLang="en-US" dirty="0"/>
              <a:t>，</a:t>
            </a:r>
            <a:r>
              <a:rPr lang="zh-TW" altLang="en-US" dirty="0"/>
              <a:t>平均平方誤差</a:t>
            </a:r>
            <a:r>
              <a:rPr lang="zh-CN" altLang="en-US" dirty="0"/>
              <a:t>（</a:t>
            </a:r>
            <a:r>
              <a:rPr lang="en-US" altLang="zh-CN" dirty="0"/>
              <a:t>MSE</a:t>
            </a:r>
            <a:r>
              <a:rPr lang="zh-CN" altLang="en-US" dirty="0"/>
              <a:t>），</a:t>
            </a:r>
            <a:r>
              <a:rPr lang="zh-TW" altLang="en-US" dirty="0"/>
              <a:t>均方根误差（</a:t>
            </a:r>
            <a:r>
              <a:rPr lang="en-US" altLang="zh-TW" dirty="0"/>
              <a:t>RMSE</a:t>
            </a:r>
            <a:r>
              <a:rPr lang="zh-TW" altLang="en-US" dirty="0"/>
              <a:t>）</a:t>
            </a:r>
            <a:r>
              <a:rPr lang="zh-CN" altLang="en-US" dirty="0"/>
              <a:t>來去評估我們的訓練結果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77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以上是我們用</a:t>
            </a:r>
            <a:r>
              <a:rPr lang="en-US" altLang="zh-CN" dirty="0"/>
              <a:t>linear regression</a:t>
            </a:r>
            <a:r>
              <a:rPr lang="zh-CN" altLang="en-US" dirty="0"/>
              <a:t>訓練出來的結果。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0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接著這是</a:t>
            </a:r>
            <a:r>
              <a:rPr lang="en-US" altLang="zh-CN" dirty="0"/>
              <a:t>Logistics regression</a:t>
            </a:r>
            <a:r>
              <a:rPr lang="zh-CN" altLang="en-US" dirty="0"/>
              <a:t>的結果</a:t>
            </a:r>
            <a:br>
              <a:rPr lang="en-US" altLang="zh-CN" dirty="0"/>
            </a:br>
            <a:r>
              <a:rPr lang="zh-CN" altLang="en-US" dirty="0"/>
              <a:t>對比與上一個模型的訓練結果相比</a:t>
            </a:r>
            <a:r>
              <a:rPr lang="en-US" altLang="zh-CN" dirty="0"/>
              <a:t>Linear Regression</a:t>
            </a:r>
            <a:r>
              <a:rPr lang="zh-CN" altLang="en-US" dirty="0"/>
              <a:t>結果較好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74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這是使用</a:t>
            </a:r>
            <a:r>
              <a:rPr lang="en-US" altLang="zh-CN" dirty="0"/>
              <a:t>Decision tree</a:t>
            </a:r>
            <a:r>
              <a:rPr lang="zh-CN" altLang="en-US" dirty="0"/>
              <a:t>訓練的結果相比較之下</a:t>
            </a:r>
            <a:r>
              <a:rPr lang="en-US" altLang="zh-CN" dirty="0"/>
              <a:t>Decision tree</a:t>
            </a:r>
            <a:r>
              <a:rPr lang="zh-CN" altLang="en-US" dirty="0"/>
              <a:t>的結果比起</a:t>
            </a:r>
            <a:r>
              <a:rPr lang="en-US" altLang="zh-CN" dirty="0"/>
              <a:t>Linear Regression</a:t>
            </a:r>
            <a:r>
              <a:rPr lang="zh-CN" altLang="en-US" dirty="0"/>
              <a:t>來得更好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0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支援向量機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</a:t>
            </a:r>
            <a:r>
              <a:rPr lang="zh-CN" altLang="en-US" dirty="0"/>
              <a:t>訓練出來的結果，比起</a:t>
            </a:r>
            <a:r>
              <a:rPr lang="en-US" altLang="zh-CN" dirty="0"/>
              <a:t>Decision Tree </a:t>
            </a:r>
            <a:r>
              <a:rPr lang="zh-CN" altLang="en-US" dirty="0"/>
              <a:t>的結果</a:t>
            </a:r>
            <a:r>
              <a:rPr lang="en-US" altLang="zh-CN" dirty="0"/>
              <a:t>SVM</a:t>
            </a:r>
            <a:r>
              <a:rPr lang="zh-CN" altLang="en-US" dirty="0"/>
              <a:t>來得並沒有那麼好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這是我們用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隨機森林設定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</a:t>
            </a:r>
            <a:r>
              <a:rPr lang="zh-CN" altLang="en-US" dirty="0"/>
              <a:t>訓練出來的結果，比較。。。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棵樹所</a:t>
            </a:r>
            <a:r>
              <a:rPr lang="zh-CN" altLang="en-US" dirty="0"/>
              <a:t>訓練出來的結果，比較與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Decision Tree </a:t>
            </a:r>
            <a:r>
              <a:rPr lang="zh-CN" altLang="en-US" dirty="0"/>
              <a:t>其實</a:t>
            </a:r>
            <a:r>
              <a:rPr lang="en-US" altLang="zh-CN" dirty="0"/>
              <a:t>Random Forest50</a:t>
            </a:r>
            <a:r>
              <a:rPr lang="zh-CN" altLang="en-US" dirty="0"/>
              <a:t>結果會是較好的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那首先我們會先說一說我們的的專案動機與目的，接著是資料的處理方式，最後是模型與效率的評估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7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最後</a:t>
            </a:r>
            <a:r>
              <a:rPr lang="en-US" altLang="zh-CN" dirty="0"/>
              <a:t>5</a:t>
            </a:r>
            <a:r>
              <a:rPr lang="zh-CN" altLang="en-US" dirty="0"/>
              <a:t>個模型做個同整可以看出</a:t>
            </a:r>
            <a:r>
              <a:rPr lang="en-US" altLang="zh-CN" dirty="0"/>
              <a:t>Random Forest 50</a:t>
            </a:r>
            <a:r>
              <a:rPr lang="zh-CN" altLang="en-US" dirty="0"/>
              <a:t>棵樹的結果會是最佳的！而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Random Forest 100 </a:t>
            </a:r>
            <a:r>
              <a:rPr lang="zh-CN" altLang="en-US" dirty="0"/>
              <a:t>數值是相同的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4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那首先是專案動機的目的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隨著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時代的進步加上科技</a:t>
            </a:r>
            <a:r>
              <a:rPr lang="zh-TW" altLang="en-US" b="0" i="0" dirty="0">
                <a:solidFill>
                  <a:srgbClr val="FF7866"/>
                </a:solidFill>
                <a:effectLst/>
                <a:latin typeface="arial" panose="020B0604020202020204" pitchFamily="34" charset="0"/>
              </a:rPr>
              <a:t>日新月異</a:t>
            </a:r>
            <a:r>
              <a:rPr lang="zh-CN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，台灣的人口結構面臨重大違紀。</a:t>
            </a:r>
            <a:r>
              <a:rPr lang="zh-TW" altLang="en-US" b="0" i="0" dirty="0">
                <a:solidFill>
                  <a:srgbClr val="3B3B3B"/>
                </a:solidFill>
                <a:effectLst/>
                <a:latin typeface="Noto Sans TC"/>
              </a:rPr>
              <a:t>台灣人口結構在高齡化、少子化的趨勢下，早已迅速老化，長期將導致工作年齡人口減少、老年人口占比增加，加重扶養負擔。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4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這邊是我們所引用的一些模組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2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以上是我們的檔案</a:t>
            </a:r>
            <a:r>
              <a:rPr lang="zh-TW" altLang="en-US" dirty="0"/>
              <a:t>，每一列的數據分別是西元年分、台灣總人口數、年成長比率、年改變數量、淨移入人數（若移出人數大於移入人數則為負數）、年齡中位數、生育率、人口密度（這邊是以每平方公里為單位）、都市人口比率、都市人口數、世界人口中台灣總人口的占比、世界人口數、台灣人口數排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1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我們先將統計好的資料用點圖表現出來，首先是台灣總人口數，從圖中可知近幾年台灣人口成長逐漸趨緩。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1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再來是世界人口總數，依照之前的數據來看，還是持續增張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2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最後是台灣人口總數在世界中的排名，由於這幾年緩慢的人口增長，因此排名數字也越來越大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C0B14-7054-4879-9F6E-19C94311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7F9B-35B0-4E64-BEE4-37F25AF9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792BD-3413-43F6-9AB2-B80971FE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D211D-E87B-45DC-9DAA-0212602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3D689-36E8-49EC-8EC1-1A0C3212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259DC-330C-49D2-824D-F521CC0E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D4D6-749D-4F7D-BBA3-E32FF85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A6BEF-0A49-4F93-A734-843F06D6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B78C7-1ADD-49EE-B3C3-CD9E84E2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17585-A0D4-44C8-B9AA-EC25F60C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2C954-F489-4F2C-B1C2-566614A8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990AC-2D40-4F8A-AC88-4322384D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9EC53-AF43-4820-AA86-9A64C70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FCAF2-5282-4C25-8688-175DCB01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78EFF-92C2-4ABB-A18A-FEC4FDEF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71039-2B61-42B5-A76F-B91884F5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39AB-DD02-4C0F-9F99-8B09EBB0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CABE7B-1829-4CF6-94D3-68DA537F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CB633-4B56-490D-8494-7F88259C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B3CD7-DFC3-4098-857C-5D50B14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440C-08DE-48AD-A638-ADEFE1E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13AA3-FB23-4741-8803-F299EAE2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6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1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2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9A4D-9C5E-4E90-B992-33164B3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84BC-C0A6-465E-B7DC-AB1F642B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667C6-14FF-4E30-87F1-947933FA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2F694-042A-4F93-A1C6-32666EE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21C5A-257B-4D94-9B01-2633DFD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1E307-C1F8-4A04-9068-C33F3A0C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98656-657F-4484-B16B-9D4892CD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9923-6F5D-4B90-A5EC-4B56646B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C922-7C64-4DC0-A875-CB09604D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98238-D4DC-4F70-BCC1-A4EA505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F6244-96B4-4BB2-964B-CD3B95E9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2A65D-816B-44B7-AD8E-5CA6906B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6CAE0-CFA6-495D-96EC-E61A7912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4D272-27E8-4892-9C44-1989C8FD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D0843-FA69-47E4-B710-32760923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36CEC-0BB0-4E71-AE82-9E2DA68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79A1-E034-44D9-A3E8-409F261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C2B3-5139-4590-908F-7818A59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4A834-6609-49A9-B085-8B1045CB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D077A-712E-4F93-9B00-D4E48A3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05E69-61F8-4EE3-890D-F4DE839A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69DE4-7885-449E-A958-54F752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FDA1A-D95B-4AD7-A63B-BD93B6A1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575C3-4080-45A7-BA68-F6AD25B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3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79A1-E034-44D9-A3E8-409F261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C2B3-5139-4590-908F-7818A59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4A834-6609-49A9-B085-8B1045CB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D077A-712E-4F93-9B00-D4E48A3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05E69-61F8-4EE3-890D-F4DE839A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C69DE4-7885-449E-A958-54F75293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FDA1A-D95B-4AD7-A63B-BD93B6A1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575C3-4080-45A7-BA68-F6AD25B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DFF47-2835-4995-A754-B9A6FE7B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9B6CC-FE61-4C6E-8F77-91FB74EC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FEB9F-8CBE-4087-8739-CEB0B965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0EF62-0B5F-43EB-83F9-4B58958F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14D29-FF9E-4D90-A32E-6ADE1F33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63063-3EA4-4671-A270-FD1F8454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631CE-7542-44CF-94CE-79757E3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1928C-D565-450D-9A1B-FC3E1724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BA63A-FC89-40AE-92F6-1C7A9B6B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0695D-057B-4E48-8941-FBBFA796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0DB9B-4831-466B-9F61-335E2297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36E3A-06FB-4BD1-A93F-79CCE770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7059A-3E47-47E1-A2ED-BEB24FC4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B43B1-8CF1-429F-8DCD-4F7C324A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45E7F-726E-4C73-AD65-D38D3E75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BBEF0-86A4-4324-877E-6742E3995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E7F5-39B1-4467-946B-AD91241533A1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29367-2D4B-40C0-8D55-EE2285F5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83690-A3B9-4C5F-A24A-72FD832F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C096-ED32-410D-ACC0-6A48E641E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 xmlns:a16="http://schemas.microsoft.com/office/drawing/2014/main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image" Target="../media/image1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11" Type="http://schemas.openxmlformats.org/officeDocument/2006/relationships/image" Target="../media/image23.tmp"/><Relationship Id="rId5" Type="http://schemas.openxmlformats.org/officeDocument/2006/relationships/image" Target="../media/image5.png"/><Relationship Id="rId10" Type="http://schemas.openxmlformats.org/officeDocument/2006/relationships/image" Target="../media/image22.tmp"/><Relationship Id="rId4" Type="http://schemas.openxmlformats.org/officeDocument/2006/relationships/image" Target="../media/image4.png"/><Relationship Id="rId9" Type="http://schemas.openxmlformats.org/officeDocument/2006/relationships/image" Target="../media/image21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.pn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3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.pn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61828C-6A2F-450C-9B3E-11781A0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97C37C4-0AD3-4272-9B9C-C960A540CD2A}"/>
              </a:ext>
            </a:extLst>
          </p:cNvPr>
          <p:cNvGrpSpPr/>
          <p:nvPr/>
        </p:nvGrpSpPr>
        <p:grpSpPr>
          <a:xfrm>
            <a:off x="586876" y="4247223"/>
            <a:ext cx="11008224" cy="2044986"/>
            <a:chOff x="-8572829" y="849954"/>
            <a:chExt cx="20314898" cy="37738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A8E448-6ECD-4804-BA6A-9BCEB54F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94" y="861456"/>
              <a:ext cx="9896475" cy="37623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EB9FF7-0663-4AE3-B71F-DCF09993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572829" y="849954"/>
              <a:ext cx="10610850" cy="37623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A82F0C-CA42-46D2-9ED2-888EA3D08A6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58F7AB7-EC18-4B18-BE9B-299FE3692953}"/>
              </a:ext>
            </a:extLst>
          </p:cNvPr>
          <p:cNvSpPr txBox="1">
            <a:spLocks/>
          </p:cNvSpPr>
          <p:nvPr/>
        </p:nvSpPr>
        <p:spPr>
          <a:xfrm>
            <a:off x="1584028" y="2326698"/>
            <a:ext cx="902393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spc="600" dirty="0">
                <a:blipFill>
                  <a:blip r:embed="rId7"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機器學習期中專題報告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1AF3AD-16D0-4EDF-A545-B0D35F20BD02}"/>
              </a:ext>
            </a:extLst>
          </p:cNvPr>
          <p:cNvSpPr/>
          <p:nvPr/>
        </p:nvSpPr>
        <p:spPr>
          <a:xfrm>
            <a:off x="3316402" y="1603983"/>
            <a:ext cx="5569324" cy="557951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臺灣人口預測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C8E1-52C4-A9A3-E01D-3F35D2F0831B}"/>
              </a:ext>
            </a:extLst>
          </p:cNvPr>
          <p:cNvSpPr txBox="1"/>
          <p:nvPr/>
        </p:nvSpPr>
        <p:spPr>
          <a:xfrm>
            <a:off x="8573728" y="3873910"/>
            <a:ext cx="1729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組員：林育如</a:t>
            </a:r>
            <a:endParaRPr lang="en-US" altLang="zh-CN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          羅安惠</a:t>
            </a:r>
            <a:endParaRPr lang="en-US" altLang="zh-CN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          葉貽燕</a:t>
            </a:r>
            <a:endParaRPr lang="zh-TW" altLang="en-US" sz="20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Inverted="1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E86354EC-ED0F-CCFB-CE2D-11C8F6572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49" y="1728788"/>
            <a:ext cx="5155945" cy="3866959"/>
          </a:xfrm>
        </p:spPr>
      </p:pic>
      <p:pic>
        <p:nvPicPr>
          <p:cNvPr id="19" name="圖片 3" descr="畫面剪輯">
            <a:extLst>
              <a:ext uri="{FF2B5EF4-FFF2-40B4-BE49-F238E27FC236}">
                <a16:creationId xmlns:a16="http://schemas.microsoft.com/office/drawing/2014/main" id="{B4900868-5C5E-DBCA-6221-F5BBFCF92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54" y="1371599"/>
            <a:ext cx="4175933" cy="4690211"/>
          </a:xfrm>
          <a:prstGeom prst="rect">
            <a:avLst/>
          </a:prstGeom>
        </p:spPr>
      </p:pic>
      <p:sp>
        <p:nvSpPr>
          <p:cNvPr id="20" name="文字方塊 5">
            <a:extLst>
              <a:ext uri="{FF2B5EF4-FFF2-40B4-BE49-F238E27FC236}">
                <a16:creationId xmlns:a16="http://schemas.microsoft.com/office/drawing/2014/main" id="{E6B3A7DF-B3B3-A4D4-651F-25B6192750BB}"/>
              </a:ext>
            </a:extLst>
          </p:cNvPr>
          <p:cNvSpPr txBox="1"/>
          <p:nvPr/>
        </p:nvSpPr>
        <p:spPr>
          <a:xfrm>
            <a:off x="1161549" y="4027135"/>
            <a:ext cx="5155945" cy="1568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0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3" descr="畫面剪輯">
            <a:extLst>
              <a:ext uri="{FF2B5EF4-FFF2-40B4-BE49-F238E27FC236}">
                <a16:creationId xmlns:a16="http://schemas.microsoft.com/office/drawing/2014/main" id="{70FFB022-406E-7629-F642-9BD2A7185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1" y="2548718"/>
            <a:ext cx="10311358" cy="2279955"/>
          </a:xfrm>
        </p:spPr>
      </p:pic>
    </p:spTree>
    <p:extLst>
      <p:ext uri="{BB962C8B-B14F-4D97-AF65-F5344CB8AC3E}">
        <p14:creationId xmlns:p14="http://schemas.microsoft.com/office/powerpoint/2010/main" val="38880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THREE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48">
            <a:extLst>
              <a:ext uri="{FF2B5EF4-FFF2-40B4-BE49-F238E27FC236}">
                <a16:creationId xmlns:a16="http://schemas.microsoft.com/office/drawing/2014/main" id="{65D82C63-3D34-BF5D-F62C-01BA6BCE568B}"/>
              </a:ext>
            </a:extLst>
          </p:cNvPr>
          <p:cNvSpPr txBox="1"/>
          <p:nvPr/>
        </p:nvSpPr>
        <p:spPr>
          <a:xfrm>
            <a:off x="8066288" y="3821195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模型與效率評估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91D20E-44F3-27BB-D74C-B2A7C8A93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42" y="1565940"/>
            <a:ext cx="3726121" cy="37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67607" y="-2443408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2518874-FD96-DAA4-B66B-51448E2DBF8B}"/>
              </a:ext>
            </a:extLst>
          </p:cNvPr>
          <p:cNvSpPr/>
          <p:nvPr/>
        </p:nvSpPr>
        <p:spPr>
          <a:xfrm>
            <a:off x="1129159" y="1678893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1.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Linear regression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CF93A6D-82A5-7F17-FF66-702809AEA8D5}"/>
              </a:ext>
            </a:extLst>
          </p:cNvPr>
          <p:cNvSpPr/>
          <p:nvPr/>
        </p:nvSpPr>
        <p:spPr>
          <a:xfrm>
            <a:off x="1129159" y="4444852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4.</a:t>
            </a:r>
            <a:r>
              <a:rPr lang="en-US" altLang="zh-CN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SVM</a:t>
            </a:r>
            <a:endParaRPr lang="en-US" altLang="zh-CN" sz="2400" dirty="0">
              <a:latin typeface="Bahnschrift SemiBold SemiConden" panose="020B0502040204020203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16C1F56-E473-B3D6-23EA-503C58093BB2}"/>
              </a:ext>
            </a:extLst>
          </p:cNvPr>
          <p:cNvSpPr/>
          <p:nvPr/>
        </p:nvSpPr>
        <p:spPr>
          <a:xfrm>
            <a:off x="4574382" y="2932757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3.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Decision tree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00A5E418-1C0F-2913-F0ED-8F46813CFA5E}"/>
              </a:ext>
            </a:extLst>
          </p:cNvPr>
          <p:cNvSpPr/>
          <p:nvPr/>
        </p:nvSpPr>
        <p:spPr>
          <a:xfrm>
            <a:off x="7882385" y="1678893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2.</a:t>
            </a:r>
            <a:r>
              <a:rPr lang="en-US" altLang="zh-CN" sz="2400" dirty="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Logistics regression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52D0C6E-A0D9-2837-0938-44E831A32818}"/>
              </a:ext>
            </a:extLst>
          </p:cNvPr>
          <p:cNvSpPr/>
          <p:nvPr/>
        </p:nvSpPr>
        <p:spPr>
          <a:xfrm>
            <a:off x="7882385" y="4444852"/>
            <a:ext cx="3043237" cy="900113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5.</a:t>
            </a:r>
            <a:r>
              <a:rPr lang="en-US" altLang="zh-CN" sz="2400">
                <a:latin typeface="Bahnschrift SemiBold SemiConden" panose="020B0502040204020203" pitchFamily="34" charset="0"/>
                <a:cs typeface="Cascadia Mono SemiBold" panose="020B0609020000020004" pitchFamily="49" charset="0"/>
              </a:rPr>
              <a:t>Random forest</a:t>
            </a:r>
            <a:endParaRPr lang="zh-TW" altLang="en-US" sz="2400" dirty="0">
              <a:latin typeface="Bahnschrift SemiBold SemiConden" panose="020B0502040204020203" pitchFamily="34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C502E-72DF-ED9C-A6F1-9ECEB6F4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69926"/>
              </p:ext>
            </p:extLst>
          </p:nvPr>
        </p:nvGraphicFramePr>
        <p:xfrm>
          <a:off x="617539" y="1514474"/>
          <a:ext cx="6721474" cy="448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F096E7-7575-DA51-F3F5-C2AC9CD5C128}"/>
              </a:ext>
            </a:extLst>
          </p:cNvPr>
          <p:cNvSpPr txBox="1"/>
          <p:nvPr/>
        </p:nvSpPr>
        <p:spPr>
          <a:xfrm>
            <a:off x="814388" y="2114552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BFC09-0FB9-C5BB-1A09-9A30C2686EB6}"/>
              </a:ext>
            </a:extLst>
          </p:cNvPr>
          <p:cNvSpPr txBox="1"/>
          <p:nvPr/>
        </p:nvSpPr>
        <p:spPr>
          <a:xfrm>
            <a:off x="695326" y="4824415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RMSE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C3C83-D810-BC02-461A-817B9064B017}"/>
              </a:ext>
            </a:extLst>
          </p:cNvPr>
          <p:cNvSpPr txBox="1"/>
          <p:nvPr/>
        </p:nvSpPr>
        <p:spPr>
          <a:xfrm>
            <a:off x="1147764" y="3462340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MSE</a:t>
            </a:r>
            <a:endParaRPr lang="zh-TW" altLang="en-US" sz="32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7129" y="-249770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497381" y="740929"/>
            <a:ext cx="3195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Linear Regression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B46A0-20CE-43C2-6AC4-9FAD6E79C4C5}"/>
              </a:ext>
            </a:extLst>
          </p:cNvPr>
          <p:cNvGrpSpPr/>
          <p:nvPr/>
        </p:nvGrpSpPr>
        <p:grpSpPr>
          <a:xfrm>
            <a:off x="1662875" y="2032794"/>
            <a:ext cx="8889401" cy="2792413"/>
            <a:chOff x="1007823" y="1758607"/>
            <a:chExt cx="8889401" cy="27924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8A8DC2-8E37-883D-9DAF-4A59214EF032}"/>
                </a:ext>
              </a:extLst>
            </p:cNvPr>
            <p:cNvGrpSpPr/>
            <p:nvPr/>
          </p:nvGrpSpPr>
          <p:grpSpPr>
            <a:xfrm>
              <a:off x="1007823" y="1758607"/>
              <a:ext cx="5094944" cy="2792413"/>
              <a:chOff x="996249" y="1608137"/>
              <a:chExt cx="5094944" cy="2792413"/>
            </a:xfrm>
          </p:grpSpPr>
          <p:pic>
            <p:nvPicPr>
              <p:cNvPr id="11" name="圖片 4">
                <a:extLst>
                  <a:ext uri="{FF2B5EF4-FFF2-40B4-BE49-F238E27FC236}">
                    <a16:creationId xmlns:a16="http://schemas.microsoft.com/office/drawing/2014/main" id="{F0AA362D-61FF-7082-FBAC-D715512AF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249" y="1608137"/>
                <a:ext cx="5089591" cy="982059"/>
              </a:xfrm>
              <a:prstGeom prst="rect">
                <a:avLst/>
              </a:prstGeom>
            </p:spPr>
          </p:pic>
          <p:pic>
            <p:nvPicPr>
              <p:cNvPr id="18" name="圖片 2">
                <a:extLst>
                  <a:ext uri="{FF2B5EF4-FFF2-40B4-BE49-F238E27FC236}">
                    <a16:creationId xmlns:a16="http://schemas.microsoft.com/office/drawing/2014/main" id="{EC5031E7-E8B8-7A3A-5A27-A7959CEF5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125" y="2564863"/>
                <a:ext cx="5086350" cy="980906"/>
              </a:xfrm>
              <a:prstGeom prst="rect">
                <a:avLst/>
              </a:prstGeom>
            </p:spPr>
          </p:pic>
          <p:pic>
            <p:nvPicPr>
              <p:cNvPr id="19" name="圖片 3">
                <a:extLst>
                  <a:ext uri="{FF2B5EF4-FFF2-40B4-BE49-F238E27FC236}">
                    <a16:creationId xmlns:a16="http://schemas.microsoft.com/office/drawing/2014/main" id="{BB2D728F-72B6-5C3E-E8AC-15A8DE9F19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" r="-1" b="7241"/>
              <a:stretch/>
            </p:blipFill>
            <p:spPr>
              <a:xfrm>
                <a:off x="1000124" y="3540637"/>
                <a:ext cx="5091069" cy="859913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ACB13B-0CB2-1D2F-15DE-C45E055C0AA6}"/>
                </a:ext>
              </a:extLst>
            </p:cNvPr>
            <p:cNvGrpSpPr/>
            <p:nvPr/>
          </p:nvGrpSpPr>
          <p:grpSpPr>
            <a:xfrm>
              <a:off x="7035008" y="2050804"/>
              <a:ext cx="2862216" cy="2500216"/>
              <a:chOff x="7127605" y="2311769"/>
              <a:chExt cx="2862216" cy="2500216"/>
            </a:xfrm>
          </p:grpSpPr>
          <p:pic>
            <p:nvPicPr>
              <p:cNvPr id="20" name="圖片 5">
                <a:extLst>
                  <a:ext uri="{FF2B5EF4-FFF2-40B4-BE49-F238E27FC236}">
                    <a16:creationId xmlns:a16="http://schemas.microsoft.com/office/drawing/2014/main" id="{C7FD58A8-757A-0214-0350-0421442AD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128510" y="2311769"/>
                <a:ext cx="2860443" cy="847843"/>
              </a:xfrm>
              <a:prstGeom prst="rect">
                <a:avLst/>
              </a:prstGeom>
            </p:spPr>
          </p:pic>
          <p:pic>
            <p:nvPicPr>
              <p:cNvPr id="21" name="圖片 6">
                <a:extLst>
                  <a:ext uri="{FF2B5EF4-FFF2-40B4-BE49-F238E27FC236}">
                    <a16:creationId xmlns:a16="http://schemas.microsoft.com/office/drawing/2014/main" id="{71B597B2-E601-BD63-86BA-CD202F5A7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132320" y="3157008"/>
                <a:ext cx="2857500" cy="847843"/>
              </a:xfrm>
              <a:prstGeom prst="rect">
                <a:avLst/>
              </a:prstGeom>
            </p:spPr>
          </p:pic>
          <p:pic>
            <p:nvPicPr>
              <p:cNvPr id="22" name="圖片 7">
                <a:extLst>
                  <a:ext uri="{FF2B5EF4-FFF2-40B4-BE49-F238E27FC236}">
                    <a16:creationId xmlns:a16="http://schemas.microsoft.com/office/drawing/2014/main" id="{935DD122-7828-9A31-ABC9-512C3025F7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127605" y="4002247"/>
                <a:ext cx="2862216" cy="809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05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297002" y="740929"/>
            <a:ext cx="359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Logistics Regression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93327"/>
            <a:ext cx="3122669" cy="87741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8026400" y="991700"/>
            <a:ext cx="3031230" cy="85172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圖片 2">
            <a:extLst>
              <a:ext uri="{FF2B5EF4-FFF2-40B4-BE49-F238E27FC236}">
                <a16:creationId xmlns:a16="http://schemas.microsoft.com/office/drawing/2014/main" id="{5C7925E0-98C2-7324-7147-511DC7DCBD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r="-1" b="44037"/>
          <a:stretch/>
        </p:blipFill>
        <p:spPr>
          <a:xfrm>
            <a:off x="3286760" y="1372701"/>
            <a:ext cx="5618480" cy="251857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F9A0D2-C47E-441A-B935-BBB38159B79A}"/>
              </a:ext>
            </a:extLst>
          </p:cNvPr>
          <p:cNvGrpSpPr/>
          <p:nvPr/>
        </p:nvGrpSpPr>
        <p:grpSpPr>
          <a:xfrm>
            <a:off x="7100780" y="3985492"/>
            <a:ext cx="3536740" cy="2064129"/>
            <a:chOff x="7273500" y="4042031"/>
            <a:chExt cx="3536740" cy="20641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857B8-C2EE-9828-D54E-076E16634A43}"/>
                </a:ext>
              </a:extLst>
            </p:cNvPr>
            <p:cNvGrpSpPr/>
            <p:nvPr/>
          </p:nvGrpSpPr>
          <p:grpSpPr>
            <a:xfrm>
              <a:off x="7273500" y="4042031"/>
              <a:ext cx="3506260" cy="2064129"/>
              <a:chOff x="7690060" y="2324991"/>
              <a:chExt cx="2862216" cy="2500216"/>
            </a:xfrm>
          </p:grpSpPr>
          <p:pic>
            <p:nvPicPr>
              <p:cNvPr id="27" name="圖片 5">
                <a:extLst>
                  <a:ext uri="{FF2B5EF4-FFF2-40B4-BE49-F238E27FC236}">
                    <a16:creationId xmlns:a16="http://schemas.microsoft.com/office/drawing/2014/main" id="{760C5623-DCB9-7F2E-40EE-9F5D85276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690965" y="2324991"/>
                <a:ext cx="2860443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圖片 6">
                <a:extLst>
                  <a:ext uri="{FF2B5EF4-FFF2-40B4-BE49-F238E27FC236}">
                    <a16:creationId xmlns:a16="http://schemas.microsoft.com/office/drawing/2014/main" id="{828422D0-8B0E-2C14-18C5-72C307A79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694775" y="3170230"/>
                <a:ext cx="2857500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圖片 7">
                <a:extLst>
                  <a:ext uri="{FF2B5EF4-FFF2-40B4-BE49-F238E27FC236}">
                    <a16:creationId xmlns:a16="http://schemas.microsoft.com/office/drawing/2014/main" id="{0CBAE02D-5A2D-DFE0-B312-AAC53488D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690060" y="4015469"/>
                <a:ext cx="2862216" cy="80973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DA2B7E-A913-E92A-077D-C31DCD6DE359}"/>
                </a:ext>
              </a:extLst>
            </p:cNvPr>
            <p:cNvSpPr txBox="1"/>
            <p:nvPr/>
          </p:nvSpPr>
          <p:spPr>
            <a:xfrm>
              <a:off x="8930640" y="4074160"/>
              <a:ext cx="187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Linear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4F18F4-B984-48DC-6098-DEF28776062D}"/>
              </a:ext>
            </a:extLst>
          </p:cNvPr>
          <p:cNvGrpSpPr/>
          <p:nvPr/>
        </p:nvGrpSpPr>
        <p:grpSpPr>
          <a:xfrm>
            <a:off x="2153920" y="3975854"/>
            <a:ext cx="4236720" cy="2083404"/>
            <a:chOff x="1778000" y="3975854"/>
            <a:chExt cx="4236720" cy="2083404"/>
          </a:xfrm>
        </p:grpSpPr>
        <p:pic>
          <p:nvPicPr>
            <p:cNvPr id="26" name="圖片 2">
              <a:extLst>
                <a:ext uri="{FF2B5EF4-FFF2-40B4-BE49-F238E27FC236}">
                  <a16:creationId xmlns:a16="http://schemas.microsoft.com/office/drawing/2014/main" id="{9D328DEF-2DD8-1179-F48B-D4475B142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" t="56209" r="37518"/>
            <a:stretch/>
          </p:blipFill>
          <p:spPr>
            <a:xfrm>
              <a:off x="1778000" y="3982719"/>
              <a:ext cx="4236720" cy="20765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C5BFDB-475C-B6EB-F746-6927B1CF032A}"/>
                </a:ext>
              </a:extLst>
            </p:cNvPr>
            <p:cNvSpPr txBox="1"/>
            <p:nvPr/>
          </p:nvSpPr>
          <p:spPr>
            <a:xfrm>
              <a:off x="3708400" y="3975854"/>
              <a:ext cx="2113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Logistics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FA5C566-1316-D889-57CA-95B90BEC6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9967265" y="3550920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887708" y="740929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Decision tree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02F55B7B-78B6-A39D-7FFD-436BCC459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50"/>
          <a:stretch/>
        </p:blipFill>
        <p:spPr>
          <a:xfrm>
            <a:off x="3768554" y="1364674"/>
            <a:ext cx="4674406" cy="25164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A02C05-2B97-EDF7-93AF-9E5E192AFF55}"/>
              </a:ext>
            </a:extLst>
          </p:cNvPr>
          <p:cNvGrpSpPr/>
          <p:nvPr/>
        </p:nvGrpSpPr>
        <p:grpSpPr>
          <a:xfrm>
            <a:off x="1411434" y="4072676"/>
            <a:ext cx="4492333" cy="2032000"/>
            <a:chOff x="1411434" y="4074160"/>
            <a:chExt cx="4492333" cy="2032000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10CAFD61-C215-702C-FC4F-74421DC85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17F91E-2A4C-3687-364D-1C9D47C9CCFE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2D7B52-4B4A-C71E-C8A9-EC21F0E241FD}"/>
              </a:ext>
            </a:extLst>
          </p:cNvPr>
          <p:cNvGrpSpPr/>
          <p:nvPr/>
        </p:nvGrpSpPr>
        <p:grpSpPr>
          <a:xfrm>
            <a:off x="7100780" y="3985492"/>
            <a:ext cx="3536740" cy="2064129"/>
            <a:chOff x="7273500" y="4042031"/>
            <a:chExt cx="3536740" cy="206412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1ECD3A-BB9C-813A-EE79-1590B93ABCA6}"/>
                </a:ext>
              </a:extLst>
            </p:cNvPr>
            <p:cNvGrpSpPr/>
            <p:nvPr/>
          </p:nvGrpSpPr>
          <p:grpSpPr>
            <a:xfrm>
              <a:off x="7273500" y="4042031"/>
              <a:ext cx="3506260" cy="2064129"/>
              <a:chOff x="7690060" y="2324991"/>
              <a:chExt cx="2862216" cy="2500216"/>
            </a:xfrm>
          </p:grpSpPr>
          <p:pic>
            <p:nvPicPr>
              <p:cNvPr id="32" name="圖片 5">
                <a:extLst>
                  <a:ext uri="{FF2B5EF4-FFF2-40B4-BE49-F238E27FC236}">
                    <a16:creationId xmlns:a16="http://schemas.microsoft.com/office/drawing/2014/main" id="{7135CACA-7C6C-44F2-F539-315734659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" r="19849"/>
              <a:stretch/>
            </p:blipFill>
            <p:spPr>
              <a:xfrm>
                <a:off x="7690965" y="2324991"/>
                <a:ext cx="2860443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圖片 6">
                <a:extLst>
                  <a:ext uri="{FF2B5EF4-FFF2-40B4-BE49-F238E27FC236}">
                    <a16:creationId xmlns:a16="http://schemas.microsoft.com/office/drawing/2014/main" id="{EBE04276-A539-DE68-397A-F60F95EC17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" r="1"/>
              <a:stretch/>
            </p:blipFill>
            <p:spPr>
              <a:xfrm>
                <a:off x="7694775" y="3170230"/>
                <a:ext cx="2857500" cy="84784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圖片 7">
                <a:extLst>
                  <a:ext uri="{FF2B5EF4-FFF2-40B4-BE49-F238E27FC236}">
                    <a16:creationId xmlns:a16="http://schemas.microsoft.com/office/drawing/2014/main" id="{20282C62-79E3-F39B-6643-6160E5F1A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19"/>
              <a:stretch/>
            </p:blipFill>
            <p:spPr>
              <a:xfrm>
                <a:off x="7690060" y="4015469"/>
                <a:ext cx="2862216" cy="80973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45B0F1-40F2-7B7A-DCFC-34DCB24F1F94}"/>
                </a:ext>
              </a:extLst>
            </p:cNvPr>
            <p:cNvSpPr txBox="1"/>
            <p:nvPr/>
          </p:nvSpPr>
          <p:spPr>
            <a:xfrm>
              <a:off x="8930640" y="4074160"/>
              <a:ext cx="187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Linear Regression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62F9EECF-901C-DC84-F8C0-AFAE37E52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5110785" y="3886200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605854" y="740929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SVM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DC38AA87-06AF-7A2B-F8E2-128702C398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9"/>
          <a:stretch/>
        </p:blipFill>
        <p:spPr>
          <a:xfrm>
            <a:off x="3214504" y="1329911"/>
            <a:ext cx="5762993" cy="245976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4AFDD-01B3-C9AB-011E-FB891C99BCCA}"/>
              </a:ext>
            </a:extLst>
          </p:cNvPr>
          <p:cNvGrpSpPr/>
          <p:nvPr/>
        </p:nvGrpSpPr>
        <p:grpSpPr>
          <a:xfrm>
            <a:off x="6091251" y="3989261"/>
            <a:ext cx="4278166" cy="2032000"/>
            <a:chOff x="1411434" y="4074160"/>
            <a:chExt cx="4492333" cy="2032000"/>
          </a:xfrm>
        </p:grpSpPr>
        <p:pic>
          <p:nvPicPr>
            <p:cNvPr id="20" name="圖片 2">
              <a:extLst>
                <a:ext uri="{FF2B5EF4-FFF2-40B4-BE49-F238E27FC236}">
                  <a16:creationId xmlns:a16="http://schemas.microsoft.com/office/drawing/2014/main" id="{16F7C430-1ABC-E137-D64D-123D1E435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B4C2F9-098F-793F-8B3D-12EFEA0008C5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E2BE1E-D005-68AC-18EF-AB76BC88F42D}"/>
              </a:ext>
            </a:extLst>
          </p:cNvPr>
          <p:cNvGrpSpPr/>
          <p:nvPr/>
        </p:nvGrpSpPr>
        <p:grpSpPr>
          <a:xfrm>
            <a:off x="1822583" y="3870960"/>
            <a:ext cx="3378961" cy="2268603"/>
            <a:chOff x="1822583" y="3870960"/>
            <a:chExt cx="3378961" cy="2268603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D6217B51-35C1-D3A1-63E2-46F0B6B15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33" r="38433"/>
            <a:stretch/>
          </p:blipFill>
          <p:spPr>
            <a:xfrm>
              <a:off x="1822583" y="3870960"/>
              <a:ext cx="3378961" cy="226860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1F0A5-890F-12FB-FCAF-F4585A2C20F0}"/>
                </a:ext>
              </a:extLst>
            </p:cNvPr>
            <p:cNvSpPr txBox="1"/>
            <p:nvPr/>
          </p:nvSpPr>
          <p:spPr>
            <a:xfrm>
              <a:off x="4124960" y="3884414"/>
              <a:ext cx="660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SVM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7DD57F1-4FB2-D9C1-C11C-CAA1B30C7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9438945" y="401828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326661" y="740929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Random Forest 100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92757"/>
            <a:ext cx="3142989" cy="88312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924800" y="988844"/>
            <a:ext cx="3132830" cy="88027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2660A870-9540-F2C7-A707-78B2FAD530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4"/>
          <a:stretch/>
        </p:blipFill>
        <p:spPr>
          <a:xfrm>
            <a:off x="3525165" y="1370999"/>
            <a:ext cx="5141671" cy="24593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B76E6F6-CA97-4E7B-B1AB-B2F27B4D5E0F}"/>
              </a:ext>
            </a:extLst>
          </p:cNvPr>
          <p:cNvGrpSpPr/>
          <p:nvPr/>
        </p:nvGrpSpPr>
        <p:grpSpPr>
          <a:xfrm>
            <a:off x="6690691" y="3968941"/>
            <a:ext cx="4278166" cy="2032000"/>
            <a:chOff x="1411434" y="4074160"/>
            <a:chExt cx="4492333" cy="2032000"/>
          </a:xfrm>
        </p:grpSpPr>
        <p:pic>
          <p:nvPicPr>
            <p:cNvPr id="20" name="圖片 2">
              <a:extLst>
                <a:ext uri="{FF2B5EF4-FFF2-40B4-BE49-F238E27FC236}">
                  <a16:creationId xmlns:a16="http://schemas.microsoft.com/office/drawing/2014/main" id="{1604B56D-EFE9-836A-F920-F35F8B230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445776-DB80-47FC-6065-4B6900CFB8C2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670A09-D5FB-3ADE-4C66-3FDEFE10AE63}"/>
              </a:ext>
            </a:extLst>
          </p:cNvPr>
          <p:cNvGrpSpPr/>
          <p:nvPr/>
        </p:nvGrpSpPr>
        <p:grpSpPr>
          <a:xfrm>
            <a:off x="1188009" y="3874254"/>
            <a:ext cx="5141671" cy="2242598"/>
            <a:chOff x="1188009" y="3874254"/>
            <a:chExt cx="5141671" cy="2242598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A33E6A7E-3EAA-7CC0-2877-384B7AE96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86"/>
            <a:stretch/>
          </p:blipFill>
          <p:spPr>
            <a:xfrm>
              <a:off x="1188009" y="3881119"/>
              <a:ext cx="5141671" cy="22357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F7483-AE54-B9D8-BD2A-8BD98ECE1D0F}"/>
                </a:ext>
              </a:extLst>
            </p:cNvPr>
            <p:cNvSpPr txBox="1"/>
            <p:nvPr/>
          </p:nvSpPr>
          <p:spPr>
            <a:xfrm>
              <a:off x="2976880" y="3874254"/>
              <a:ext cx="2123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Random Forest 100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F9DF320-3AEF-2511-E030-C75E15AED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10221265" y="396748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8A1061-5F45-4FE6-8C72-259B43F6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98EC860-0D45-4691-BF07-D763E9155E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48" y="3687990"/>
            <a:ext cx="11250492" cy="2619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3132F3-F712-4AFC-9176-F8F0FB490EE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2BF663-D36A-4404-BE7A-68D27CC8A22E}"/>
              </a:ext>
            </a:extLst>
          </p:cNvPr>
          <p:cNvSpPr/>
          <p:nvPr/>
        </p:nvSpPr>
        <p:spPr>
          <a:xfrm>
            <a:off x="7970293" y="866260"/>
            <a:ext cx="3148752" cy="545053"/>
          </a:xfrm>
          <a:prstGeom prst="rect">
            <a:avLst/>
          </a:prstGeom>
          <a:solidFill>
            <a:srgbClr val="C4864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390B9D-0374-46B8-A595-2E61C1213FE5}"/>
              </a:ext>
            </a:extLst>
          </p:cNvPr>
          <p:cNvSpPr/>
          <p:nvPr/>
        </p:nvSpPr>
        <p:spPr>
          <a:xfrm>
            <a:off x="9666627" y="1546114"/>
            <a:ext cx="1468855" cy="656311"/>
          </a:xfrm>
          <a:prstGeom prst="rect">
            <a:avLst/>
          </a:prstGeom>
          <a:solidFill>
            <a:srgbClr val="3B4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170B42-E11C-4208-B2C5-B9A08C4EA901}"/>
              </a:ext>
            </a:extLst>
          </p:cNvPr>
          <p:cNvSpPr txBox="1"/>
          <p:nvPr/>
        </p:nvSpPr>
        <p:spPr>
          <a:xfrm>
            <a:off x="2157101" y="2962278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u="none" strike="noStrike" kern="1200" cap="none" spc="300" normalizeH="0" baseline="0" noProof="0" dirty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  <a:sym typeface="+mn-lt"/>
              </a:rPr>
              <a:t>專案動機與目的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096C4F-22D3-4751-A31B-4D2B221682BC}"/>
              </a:ext>
            </a:extLst>
          </p:cNvPr>
          <p:cNvSpPr/>
          <p:nvPr/>
        </p:nvSpPr>
        <p:spPr>
          <a:xfrm>
            <a:off x="1582630" y="2806053"/>
            <a:ext cx="483414" cy="897224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9E3D1F-F365-4AE9-9248-83B70E81ACDA}"/>
              </a:ext>
            </a:extLst>
          </p:cNvPr>
          <p:cNvSpPr txBox="1"/>
          <p:nvPr/>
        </p:nvSpPr>
        <p:spPr>
          <a:xfrm>
            <a:off x="7136506" y="296227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資料處理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4A359A-155C-4CD7-ACFF-95203B177C5B}"/>
              </a:ext>
            </a:extLst>
          </p:cNvPr>
          <p:cNvSpPr/>
          <p:nvPr/>
        </p:nvSpPr>
        <p:spPr>
          <a:xfrm>
            <a:off x="6552203" y="2806053"/>
            <a:ext cx="483414" cy="897224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DEC70E-67AE-10D6-482A-76DD8A05308F}"/>
              </a:ext>
            </a:extLst>
          </p:cNvPr>
          <p:cNvGrpSpPr/>
          <p:nvPr/>
        </p:nvGrpSpPr>
        <p:grpSpPr>
          <a:xfrm>
            <a:off x="4155321" y="4432339"/>
            <a:ext cx="3881358" cy="897224"/>
            <a:chOff x="1582630" y="4432339"/>
            <a:chExt cx="3881358" cy="897224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8A4AC96-783E-4C32-9BB2-7F950A33EB09}"/>
                </a:ext>
              </a:extLst>
            </p:cNvPr>
            <p:cNvSpPr txBox="1"/>
            <p:nvPr/>
          </p:nvSpPr>
          <p:spPr>
            <a:xfrm>
              <a:off x="2137436" y="4588564"/>
              <a:ext cx="3326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1" u="none" strike="noStrike" cap="none" spc="300" normalizeH="0" baseline="0">
                  <a:ln>
                    <a:noFill/>
                  </a:ln>
                  <a:blipFill>
                    <a:blip r:embed="rId6"/>
                    <a:stretch>
                      <a:fillRect/>
                    </a:stretch>
                  </a:blipFill>
                  <a:effectLst/>
                  <a:uLnTx/>
                  <a:uFillTx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模型與效率評估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80B0241-F127-4CBD-A604-F9700F255ACD}"/>
                </a:ext>
              </a:extLst>
            </p:cNvPr>
            <p:cNvSpPr/>
            <p:nvPr/>
          </p:nvSpPr>
          <p:spPr>
            <a:xfrm>
              <a:off x="1582630" y="4432339"/>
              <a:ext cx="483414" cy="897224"/>
            </a:xfrm>
            <a:prstGeom prst="rect">
              <a:avLst/>
            </a:prstGeom>
            <a:solidFill>
              <a:srgbClr val="D64E4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3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4432456" y="740929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Random Forest 50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6191"/>
            <a:ext cx="3376669" cy="94878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904480" y="988274"/>
            <a:ext cx="3153150" cy="88598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2">
            <a:extLst>
              <a:ext uri="{FF2B5EF4-FFF2-40B4-BE49-F238E27FC236}">
                <a16:creationId xmlns:a16="http://schemas.microsoft.com/office/drawing/2014/main" id="{4593AF6C-7946-AE53-0355-DD44756D34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" b="48259"/>
          <a:stretch/>
        </p:blipFill>
        <p:spPr>
          <a:xfrm>
            <a:off x="3662963" y="1330959"/>
            <a:ext cx="4866075" cy="231648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B99C0E5-A322-89F2-1931-5843D9932EE7}"/>
              </a:ext>
            </a:extLst>
          </p:cNvPr>
          <p:cNvGrpSpPr/>
          <p:nvPr/>
        </p:nvGrpSpPr>
        <p:grpSpPr>
          <a:xfrm>
            <a:off x="1087120" y="3799840"/>
            <a:ext cx="4876235" cy="2119988"/>
            <a:chOff x="1087120" y="3799840"/>
            <a:chExt cx="4876235" cy="2119988"/>
          </a:xfrm>
        </p:grpSpPr>
        <p:pic>
          <p:nvPicPr>
            <p:cNvPr id="18" name="圖片 2">
              <a:extLst>
                <a:ext uri="{FF2B5EF4-FFF2-40B4-BE49-F238E27FC236}">
                  <a16:creationId xmlns:a16="http://schemas.microsoft.com/office/drawing/2014/main" id="{8A4A3F10-DBC2-3F96-A43F-0E30F81A1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" t="52648"/>
            <a:stretch/>
          </p:blipFill>
          <p:spPr>
            <a:xfrm>
              <a:off x="1087120" y="3799840"/>
              <a:ext cx="4876235" cy="21199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62E3A-6E4E-C55D-4FB4-AA6B410717C0}"/>
                </a:ext>
              </a:extLst>
            </p:cNvPr>
            <p:cNvSpPr txBox="1"/>
            <p:nvPr/>
          </p:nvSpPr>
          <p:spPr>
            <a:xfrm>
              <a:off x="2905760" y="3843774"/>
              <a:ext cx="20218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Random Forest 50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3DAC5A6-2E95-97F5-50EC-83734A14A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5080304" y="3865881"/>
            <a:ext cx="639775" cy="6397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FA19F4-EF04-B1FC-0C06-9DFE44EABAB5}"/>
              </a:ext>
            </a:extLst>
          </p:cNvPr>
          <p:cNvGrpSpPr/>
          <p:nvPr/>
        </p:nvGrpSpPr>
        <p:grpSpPr>
          <a:xfrm>
            <a:off x="6639891" y="3877501"/>
            <a:ext cx="4278166" cy="2032000"/>
            <a:chOff x="1411434" y="4074160"/>
            <a:chExt cx="4492333" cy="2032000"/>
          </a:xfrm>
        </p:grpSpPr>
        <p:pic>
          <p:nvPicPr>
            <p:cNvPr id="26" name="圖片 2">
              <a:extLst>
                <a:ext uri="{FF2B5EF4-FFF2-40B4-BE49-F238E27FC236}">
                  <a16:creationId xmlns:a16="http://schemas.microsoft.com/office/drawing/2014/main" id="{651592BA-8827-8453-8CE3-52A6A1400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49" b="1953"/>
            <a:stretch/>
          </p:blipFill>
          <p:spPr>
            <a:xfrm>
              <a:off x="1411434" y="4074160"/>
              <a:ext cx="4492333" cy="2032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2CFFBD-8ABB-BF53-5A72-9A27B9C7860E}"/>
                </a:ext>
              </a:extLst>
            </p:cNvPr>
            <p:cNvSpPr txBox="1"/>
            <p:nvPr/>
          </p:nvSpPr>
          <p:spPr>
            <a:xfrm>
              <a:off x="3180080" y="4077454"/>
              <a:ext cx="1554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DengXian Light" panose="02010600030101010101" pitchFamily="2" charset="-122"/>
                  <a:ea typeface="DengXian Light" panose="02010600030101010101" pitchFamily="2" charset="-122"/>
                  <a:cs typeface="+mn-ea"/>
                  <a:sym typeface="+mn-lt"/>
                </a:rPr>
                <a:t>Decision tree</a:t>
              </a:r>
              <a:endPara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03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F4F6CF9-57A6-49AC-BA78-98A6BD04E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07642"/>
              </p:ext>
            </p:extLst>
          </p:nvPr>
        </p:nvGraphicFramePr>
        <p:xfrm>
          <a:off x="1229360" y="1605280"/>
          <a:ext cx="9723120" cy="4522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704">
                  <a:extLst>
                    <a:ext uri="{9D8B030D-6E8A-4147-A177-3AD203B41FA5}">
                      <a16:colId xmlns:a16="http://schemas.microsoft.com/office/drawing/2014/main" val="2511022610"/>
                    </a:ext>
                  </a:extLst>
                </a:gridCol>
                <a:gridCol w="2199856">
                  <a:extLst>
                    <a:ext uri="{9D8B030D-6E8A-4147-A177-3AD203B41FA5}">
                      <a16:colId xmlns:a16="http://schemas.microsoft.com/office/drawing/2014/main" val="753908008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1809728586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1110487635"/>
                    </a:ext>
                  </a:extLst>
                </a:gridCol>
              </a:tblGrid>
              <a:tr h="62411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MAE</a:t>
                      </a:r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MSE</a:t>
                      </a:r>
                      <a:endParaRPr lang="zh-TW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RMSE</a:t>
                      </a:r>
                      <a:endParaRPr lang="zh-TW" altLang="en-US" sz="20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12402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Linear Regression</a:t>
                      </a:r>
                      <a:endParaRPr lang="zh-TW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73765.73287491997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10845681403.789587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104142.60129164043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1789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Logistics Regression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761193.6666666666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1378825047823.6667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1174233.813098425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50729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Decision tree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680722.3333333334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1092043563287.6666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1045008.8819180757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84051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SVM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704722.5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1169250214100.1667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1081318.738439396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52314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Random Forest 50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624251.1666666666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882468729564.1666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939398.0676817292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25103"/>
                  </a:ext>
                </a:extLst>
              </a:tr>
              <a:tr h="624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+mn-ea"/>
                          <a:sym typeface="+mn-lt"/>
                        </a:rPr>
                        <a:t>Random Forest 100</a:t>
                      </a:r>
                      <a:endParaRPr lang="zh-CN" altLang="en-US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704722.5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1169250214100.1667</a:t>
                      </a:r>
                      <a:endParaRPr lang="zh-TW" altLang="en-US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>
                          <a:latin typeface="DengXian Light" panose="02010600030101010101" pitchFamily="2" charset="-122"/>
                          <a:ea typeface="DengXian Light" panose="02010600030101010101" pitchFamily="2" charset="-122"/>
                          <a:cs typeface="Aharoni" panose="02010803020104030203" pitchFamily="2" charset="-79"/>
                        </a:rPr>
                        <a:t>1081318.738439396</a:t>
                      </a:r>
                      <a:endParaRPr lang="zh-TW" altLang="en-US" sz="20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Aharoni" panose="02010803020104030203" pitchFamily="2" charset="-79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85556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AA0A60B2-42A6-374C-08F7-DBDF0E645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557">
            <a:off x="10800384" y="4871721"/>
            <a:ext cx="639775" cy="6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F61828C-6A2F-450C-9B3E-11781A05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97C37C4-0AD3-4272-9B9C-C960A540CD2A}"/>
              </a:ext>
            </a:extLst>
          </p:cNvPr>
          <p:cNvGrpSpPr/>
          <p:nvPr/>
        </p:nvGrpSpPr>
        <p:grpSpPr>
          <a:xfrm>
            <a:off x="586876" y="4247223"/>
            <a:ext cx="11008224" cy="2044986"/>
            <a:chOff x="-8572829" y="849954"/>
            <a:chExt cx="20314898" cy="377387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A8E448-6ECD-4804-BA6A-9BCEB54F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94" y="861456"/>
              <a:ext cx="9896475" cy="37623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1EB9FF7-0663-4AE3-B71F-DCF09993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572829" y="849954"/>
              <a:ext cx="10610850" cy="376237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A82F0C-CA42-46D2-9ED2-888EA3D08A6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58F7AB7-EC18-4B18-BE9B-299FE3692953}"/>
              </a:ext>
            </a:extLst>
          </p:cNvPr>
          <p:cNvSpPr txBox="1">
            <a:spLocks/>
          </p:cNvSpPr>
          <p:nvPr/>
        </p:nvSpPr>
        <p:spPr>
          <a:xfrm>
            <a:off x="1584028" y="2381290"/>
            <a:ext cx="9023935" cy="1630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dirty="0">
                <a:blipFill>
                  <a:blip r:embed="rId6"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lt"/>
              </a:rPr>
              <a:t>感謝您的觀看</a:t>
            </a:r>
            <a:endParaRPr lang="en-US" altLang="zh-CN" sz="7200" dirty="0">
              <a:blipFill>
                <a:blip r:embed="rId6"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1AF3AD-16D0-4EDF-A545-B0D35F20BD02}"/>
              </a:ext>
            </a:extLst>
          </p:cNvPr>
          <p:cNvSpPr/>
          <p:nvPr/>
        </p:nvSpPr>
        <p:spPr>
          <a:xfrm>
            <a:off x="4458261" y="1630701"/>
            <a:ext cx="3275467" cy="557951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2400" spc="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indow dir="vert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ONE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F5F5EF2-20B3-444B-8371-D2C8F07379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765" y="2084438"/>
            <a:ext cx="5071773" cy="4195627"/>
          </a:xfrm>
          <a:prstGeom prst="rect">
            <a:avLst/>
          </a:prstGeom>
        </p:spPr>
      </p:pic>
      <p:sp>
        <p:nvSpPr>
          <p:cNvPr id="12" name="文本框 13">
            <a:extLst>
              <a:ext uri="{FF2B5EF4-FFF2-40B4-BE49-F238E27FC236}">
                <a16:creationId xmlns:a16="http://schemas.microsoft.com/office/drawing/2014/main" id="{18DBB1D4-5136-5FA5-BFE3-AA0896296112}"/>
              </a:ext>
            </a:extLst>
          </p:cNvPr>
          <p:cNvSpPr txBox="1"/>
          <p:nvPr/>
        </p:nvSpPr>
        <p:spPr>
          <a:xfrm>
            <a:off x="6896250" y="397454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u="none" strike="noStrike" kern="1200" cap="none" spc="300" normalizeH="0" baseline="0" noProof="0" dirty="0">
                <a:ln>
                  <a:noFill/>
                </a:ln>
                <a:blipFill>
                  <a:blip r:embed="rId6"/>
                  <a:stretch>
                    <a:fillRect/>
                  </a:stretch>
                </a:blipFill>
                <a:effectLst/>
                <a:uLnTx/>
                <a:uFillTx/>
                <a:cs typeface="+mn-ea"/>
                <a:sym typeface="+mn-lt"/>
              </a:rPr>
              <a:t>專案動機與目的</a:t>
            </a:r>
          </a:p>
        </p:txBody>
      </p:sp>
    </p:spTree>
    <p:extLst>
      <p:ext uri="{BB962C8B-B14F-4D97-AF65-F5344CB8AC3E}">
        <p14:creationId xmlns:p14="http://schemas.microsoft.com/office/powerpoint/2010/main" val="32444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6" y="740929"/>
            <a:ext cx="163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01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12319E-F5CE-4F62-6F32-0605793CB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53" y="1728172"/>
            <a:ext cx="3401657" cy="3401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D1226-9170-E73E-49AF-1F3AFDF5DF98}"/>
              </a:ext>
            </a:extLst>
          </p:cNvPr>
          <p:cNvSpPr txBox="1"/>
          <p:nvPr/>
        </p:nvSpPr>
        <p:spPr>
          <a:xfrm>
            <a:off x="5869859" y="317581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預測台灣人口數量</a:t>
            </a:r>
            <a:endParaRPr lang="zh-TW" altLang="en-US" sz="48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746688-CAAE-4E9E-83CA-E9A8ADFD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DBC9F-5B31-467A-A3D5-AFF062D04D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34AA150-5F80-400B-BB34-597F94723977}"/>
              </a:ext>
            </a:extLst>
          </p:cNvPr>
          <p:cNvSpPr/>
          <p:nvPr/>
        </p:nvSpPr>
        <p:spPr>
          <a:xfrm>
            <a:off x="6678523" y="3229997"/>
            <a:ext cx="2969716" cy="545053"/>
          </a:xfrm>
          <a:prstGeom prst="rect">
            <a:avLst/>
          </a:prstGeom>
          <a:solidFill>
            <a:srgbClr val="D64E4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TWO</a:t>
            </a:r>
            <a:endParaRPr lang="zh-CN" altLang="en-US" sz="28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44">
            <a:extLst>
              <a:ext uri="{FF2B5EF4-FFF2-40B4-BE49-F238E27FC236}">
                <a16:creationId xmlns:a16="http://schemas.microsoft.com/office/drawing/2014/main" id="{84182C14-904F-BAE6-499C-F189F8B4572D}"/>
              </a:ext>
            </a:extLst>
          </p:cNvPr>
          <p:cNvSpPr txBox="1"/>
          <p:nvPr/>
        </p:nvSpPr>
        <p:spPr>
          <a:xfrm>
            <a:off x="7559293" y="389588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u="none" strike="noStrike" cap="none" spc="300" normalizeH="0" baseline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資料處理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BC309-C5EF-3CFE-5D92-1A6FEC1ED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74" y="1762544"/>
            <a:ext cx="3332913" cy="33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 xmlns:a16="http://schemas.microsoft.com/office/drawing/2014/main" xmlns:a14="http://schemas.microsoft.com/office/drawing/2010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3" descr="畫面剪輯">
            <a:extLst>
              <a:ext uri="{FF2B5EF4-FFF2-40B4-BE49-F238E27FC236}">
                <a16:creationId xmlns:a16="http://schemas.microsoft.com/office/drawing/2014/main" id="{C0BF8C89-F5C0-61A2-BB6C-0C8F7B79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19198"/>
          <a:stretch/>
        </p:blipFill>
        <p:spPr>
          <a:xfrm>
            <a:off x="1058779" y="1748589"/>
            <a:ext cx="10134984" cy="3876653"/>
          </a:xfrm>
        </p:spPr>
      </p:pic>
    </p:spTree>
    <p:extLst>
      <p:ext uri="{BB962C8B-B14F-4D97-AF65-F5344CB8AC3E}">
        <p14:creationId xmlns:p14="http://schemas.microsoft.com/office/powerpoint/2010/main" val="925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內容版面配置區 3" descr="population_taiwan - Excel">
            <a:extLst>
              <a:ext uri="{FF2B5EF4-FFF2-40B4-BE49-F238E27FC236}">
                <a16:creationId xmlns:a16="http://schemas.microsoft.com/office/drawing/2014/main" id="{011314F1-BC0E-89D5-7B6C-46DC2EF94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3" r="14743" b="24646"/>
          <a:stretch/>
        </p:blipFill>
        <p:spPr>
          <a:xfrm>
            <a:off x="741946" y="1838848"/>
            <a:ext cx="10696901" cy="3486778"/>
          </a:xfrm>
        </p:spPr>
      </p:pic>
    </p:spTree>
    <p:extLst>
      <p:ext uri="{BB962C8B-B14F-4D97-AF65-F5344CB8AC3E}">
        <p14:creationId xmlns:p14="http://schemas.microsoft.com/office/powerpoint/2010/main" val="2727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1151737F-9A58-48B1-DC21-8C24BEAA3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93" y="1835066"/>
            <a:ext cx="4792993" cy="3594745"/>
          </a:xfrm>
        </p:spPr>
      </p:pic>
      <p:pic>
        <p:nvPicPr>
          <p:cNvPr id="19" name="圖片 5" descr="畫面剪輯">
            <a:extLst>
              <a:ext uri="{FF2B5EF4-FFF2-40B4-BE49-F238E27FC236}">
                <a16:creationId xmlns:a16="http://schemas.microsoft.com/office/drawing/2014/main" id="{E5972971-3C59-B4F0-5153-754B970DC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3" y="1835066"/>
            <a:ext cx="2956816" cy="3513124"/>
          </a:xfrm>
          <a:prstGeom prst="rect">
            <a:avLst/>
          </a:prstGeom>
        </p:spPr>
      </p:pic>
      <p:sp>
        <p:nvSpPr>
          <p:cNvPr id="20" name="文字方塊 6">
            <a:extLst>
              <a:ext uri="{FF2B5EF4-FFF2-40B4-BE49-F238E27FC236}">
                <a16:creationId xmlns:a16="http://schemas.microsoft.com/office/drawing/2014/main" id="{4F241B94-9272-BB6F-F4C2-08CC17915B67}"/>
              </a:ext>
            </a:extLst>
          </p:cNvPr>
          <p:cNvSpPr txBox="1"/>
          <p:nvPr/>
        </p:nvSpPr>
        <p:spPr>
          <a:xfrm>
            <a:off x="1864893" y="1835064"/>
            <a:ext cx="4792993" cy="972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24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962ADE-75D7-4570-99B2-DFA7AD5F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66960" y="-2667040"/>
            <a:ext cx="685808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636F34-EB99-42E8-A55E-8AEAB5CFE3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53319" y="-2486271"/>
            <a:ext cx="6494385" cy="11849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A5FC8-F936-448A-9BCE-AD58B021341E}"/>
              </a:ext>
            </a:extLst>
          </p:cNvPr>
          <p:cNvSpPr txBox="1"/>
          <p:nvPr/>
        </p:nvSpPr>
        <p:spPr>
          <a:xfrm>
            <a:off x="5275635" y="740929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u="none" strike="noStrike" cap="none" normalizeH="0" baseline="0">
                <a:ln>
                  <a:noFill/>
                </a:ln>
                <a:blipFill>
                  <a:blip r:embed="rId5"/>
                  <a:stretch>
                    <a:fillRect/>
                  </a:stretch>
                </a:blip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cs typeface="+mn-ea"/>
                <a:sym typeface="+mn-lt"/>
              </a:rPr>
              <a:t>PART 02</a:t>
            </a:r>
            <a:endParaRPr lang="zh-CN" altLang="en-US" dirty="0">
              <a:latin typeface="DengXian Light" panose="02010600030101010101" pitchFamily="2" charset="-122"/>
              <a:ea typeface="DengXian Light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9771F2-7F17-4993-ABD2-5894DEDFFA01}"/>
              </a:ext>
            </a:extLst>
          </p:cNvPr>
          <p:cNvGrpSpPr/>
          <p:nvPr/>
        </p:nvGrpSpPr>
        <p:grpSpPr>
          <a:xfrm>
            <a:off x="1134371" y="985563"/>
            <a:ext cx="3399011" cy="95506"/>
            <a:chOff x="1082842" y="5871410"/>
            <a:chExt cx="9769642" cy="9550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742E09-5963-44D0-B15D-0CC820883765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BA2EE18-8AE3-4AA8-8CF9-12ED44533F0C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C7E989-3A1D-4FF5-9CCD-58D3EB44D89F}"/>
              </a:ext>
            </a:extLst>
          </p:cNvPr>
          <p:cNvGrpSpPr/>
          <p:nvPr/>
        </p:nvGrpSpPr>
        <p:grpSpPr>
          <a:xfrm>
            <a:off x="7658619" y="981366"/>
            <a:ext cx="3399011" cy="95506"/>
            <a:chOff x="1082842" y="5871410"/>
            <a:chExt cx="9769642" cy="955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91F48A9-A9E3-4D7B-BA2B-298329E6CD34}"/>
                </a:ext>
              </a:extLst>
            </p:cNvPr>
            <p:cNvCxnSpPr/>
            <p:nvPr/>
          </p:nvCxnSpPr>
          <p:spPr>
            <a:xfrm>
              <a:off x="1082842" y="5871410"/>
              <a:ext cx="9769642" cy="0"/>
            </a:xfrm>
            <a:prstGeom prst="line">
              <a:avLst/>
            </a:prstGeom>
            <a:ln w="38100">
              <a:solidFill>
                <a:srgbClr val="C486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53CE79-E4AE-4CFE-B267-FD9E1041BA14}"/>
                </a:ext>
              </a:extLst>
            </p:cNvPr>
            <p:cNvCxnSpPr/>
            <p:nvPr/>
          </p:nvCxnSpPr>
          <p:spPr>
            <a:xfrm>
              <a:off x="1082842" y="5966916"/>
              <a:ext cx="9769642" cy="0"/>
            </a:xfrm>
            <a:prstGeom prst="line">
              <a:avLst/>
            </a:prstGeom>
            <a:ln w="76200">
              <a:solidFill>
                <a:srgbClr val="D64E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內容版面配置區 4" descr="畫面剪輯">
            <a:extLst>
              <a:ext uri="{FF2B5EF4-FFF2-40B4-BE49-F238E27FC236}">
                <a16:creationId xmlns:a16="http://schemas.microsoft.com/office/drawing/2014/main" id="{25B8D153-F62C-D12F-A802-DC13D765C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4" y="1770897"/>
            <a:ext cx="4792993" cy="3594745"/>
          </a:xfrm>
        </p:spPr>
      </p:pic>
      <p:pic>
        <p:nvPicPr>
          <p:cNvPr id="19" name="圖片 2" descr="畫面剪輯">
            <a:extLst>
              <a:ext uri="{FF2B5EF4-FFF2-40B4-BE49-F238E27FC236}">
                <a16:creationId xmlns:a16="http://schemas.microsoft.com/office/drawing/2014/main" id="{FC824656-4B02-36C6-3DF5-478858E4D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3" y="1890621"/>
            <a:ext cx="2834886" cy="3475021"/>
          </a:xfrm>
          <a:prstGeom prst="rect">
            <a:avLst/>
          </a:prstGeom>
        </p:spPr>
      </p:pic>
      <p:sp>
        <p:nvSpPr>
          <p:cNvPr id="20" name="文字方塊 6">
            <a:extLst>
              <a:ext uri="{FF2B5EF4-FFF2-40B4-BE49-F238E27FC236}">
                <a16:creationId xmlns:a16="http://schemas.microsoft.com/office/drawing/2014/main" id="{412CE2D8-0199-3C26-8D04-63456197FCB8}"/>
              </a:ext>
            </a:extLst>
          </p:cNvPr>
          <p:cNvSpPr txBox="1"/>
          <p:nvPr/>
        </p:nvSpPr>
        <p:spPr>
          <a:xfrm>
            <a:off x="1640304" y="2856117"/>
            <a:ext cx="4792993" cy="972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9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r3wddy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1074</Words>
  <Application>Microsoft Office PowerPoint</Application>
  <PresentationFormat>Widescreen</PresentationFormat>
  <Paragraphs>126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DengXian</vt:lpstr>
      <vt:lpstr>DengXian Light</vt:lpstr>
      <vt:lpstr>FangSong</vt:lpstr>
      <vt:lpstr>Microsoft YaHei</vt:lpstr>
      <vt:lpstr>Noto Sans TC</vt:lpstr>
      <vt:lpstr>方正粗黑宋简体</vt:lpstr>
      <vt:lpstr>Aharoni</vt:lpstr>
      <vt:lpstr>Arial</vt:lpstr>
      <vt:lpstr>Arial</vt:lpstr>
      <vt:lpstr>Bahnschrift SemiBold SemiConden</vt:lpstr>
      <vt:lpstr>Calibri</vt:lpstr>
      <vt:lpstr>Cascadia Mono SemiBold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复古</dc:title>
  <dc:creator>第一PPT</dc:creator>
  <cp:keywords>www.1ppt.com</cp:keywords>
  <dc:description>www.1ppt.com</dc:description>
  <cp:lastModifiedBy>Yy Y</cp:lastModifiedBy>
  <cp:revision>74</cp:revision>
  <dcterms:created xsi:type="dcterms:W3CDTF">2020-08-01T02:24:57Z</dcterms:created>
  <dcterms:modified xsi:type="dcterms:W3CDTF">2022-05-11T13:18:19Z</dcterms:modified>
</cp:coreProperties>
</file>