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8" r:id="rId4"/>
    <p:sldId id="259" r:id="rId5"/>
    <p:sldId id="261" r:id="rId6"/>
    <p:sldId id="339" r:id="rId7"/>
    <p:sldId id="302" r:id="rId8"/>
    <p:sldId id="340" r:id="rId9"/>
    <p:sldId id="313" r:id="rId11"/>
    <p:sldId id="350" r:id="rId12"/>
    <p:sldId id="358" r:id="rId13"/>
    <p:sldId id="303" r:id="rId14"/>
    <p:sldId id="342" r:id="rId15"/>
    <p:sldId id="304" r:id="rId16"/>
    <p:sldId id="343" r:id="rId17"/>
    <p:sldId id="305" r:id="rId18"/>
    <p:sldId id="346" r:id="rId19"/>
    <p:sldId id="34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131"/>
    <a:srgbClr val="2D2833"/>
    <a:srgbClr val="EB8D1B"/>
    <a:srgbClr val="01A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60" d="100"/>
          <a:sy n="60" d="100"/>
        </p:scale>
        <p:origin x="-96" y="-1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BE4BA-322E-40A3-894C-67D4443D9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E78A-1D74-4887-851C-0228622054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 cstate="screen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772119"/>
            <a:ext cx="12192000" cy="6085881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361" y="195942"/>
            <a:ext cx="10515600" cy="576177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0"/>
            <a:ext cx="457361" cy="80082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screen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416864" y="2823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矩形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46366" y="1826184"/>
            <a:ext cx="4061962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5" tIns="45697" rIns="91395" bIns="4569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0" kern="0" dirty="0">
                <a:solidFill>
                  <a:srgbClr val="2D2833"/>
                </a:solidFill>
                <a:latin typeface="+mn-lt"/>
                <a:ea typeface="+mn-ea"/>
                <a:cs typeface="+mn-ea"/>
                <a:sym typeface="+mn-lt"/>
              </a:rPr>
              <a:t>八维学校</a:t>
            </a:r>
            <a:endParaRPr lang="zh-CN" altLang="zh-CN" sz="2400" b="0" kern="0" dirty="0">
              <a:solidFill>
                <a:srgbClr val="2D28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PA_文本框 11"/>
          <p:cNvSpPr txBox="1"/>
          <p:nvPr>
            <p:custDataLst>
              <p:tags r:id="rId2"/>
            </p:custDataLst>
          </p:nvPr>
        </p:nvSpPr>
        <p:spPr>
          <a:xfrm>
            <a:off x="3389318" y="3183062"/>
            <a:ext cx="7176059" cy="489585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YII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操作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业务分析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需求分析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代码完善</a:t>
            </a:r>
            <a:endParaRPr lang="zh-CN" altLang="zh-CN" sz="2400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7" name="PA_文本框 15"/>
          <p:cNvSpPr txBox="1"/>
          <p:nvPr>
            <p:custDataLst>
              <p:tags r:id="rId3"/>
            </p:custDataLst>
          </p:nvPr>
        </p:nvSpPr>
        <p:spPr>
          <a:xfrm>
            <a:off x="2257398" y="2175931"/>
            <a:ext cx="9439898" cy="104394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yii</a:t>
            </a:r>
            <a:r>
              <a:rPr lang="zh-CN" altLang="en-US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框架教学</a:t>
            </a:r>
            <a:r>
              <a:rPr lang="en-US" altLang="zh-CN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PPT</a:t>
            </a:r>
            <a:endParaRPr lang="zh-CN" altLang="en-US" sz="6000" b="1" dirty="0">
              <a:ln w="12700">
                <a:noFill/>
                <a:prstDash val="solid"/>
              </a:ln>
              <a:solidFill>
                <a:srgbClr val="2D2833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72223" y="2452198"/>
            <a:ext cx="2215722" cy="387966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46366" y="4562146"/>
            <a:ext cx="4170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讲课时间：</a:t>
            </a:r>
            <a:r>
              <a:rPr lang="en-US" altLang="zh-CN" dirty="0" smtClean="0">
                <a:cs typeface="+mn-ea"/>
                <a:sym typeface="+mn-lt"/>
              </a:rPr>
              <a:t>2018</a:t>
            </a:r>
            <a:r>
              <a:rPr lang="zh-CN" altLang="en-US" dirty="0" smtClean="0">
                <a:cs typeface="+mn-ea"/>
                <a:sym typeface="+mn-lt"/>
              </a:rPr>
              <a:t>年</a:t>
            </a:r>
            <a:r>
              <a:rPr lang="en-US" altLang="zh-CN" dirty="0" smtClean="0">
                <a:cs typeface="+mn-ea"/>
                <a:sym typeface="+mn-lt"/>
              </a:rPr>
              <a:t>3</a:t>
            </a:r>
            <a:r>
              <a:rPr lang="zh-CN" altLang="en-US" dirty="0">
                <a:cs typeface="+mn-ea"/>
                <a:sym typeface="+mn-lt"/>
              </a:rPr>
              <a:t>月      讲课人</a:t>
            </a:r>
            <a:r>
              <a:rPr lang="zh-CN" altLang="en-US" dirty="0" smtClean="0">
                <a:cs typeface="+mn-ea"/>
                <a:sym typeface="+mn-lt"/>
              </a:rPr>
              <a:t>：张挺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Yii</a:t>
            </a:r>
            <a:r>
              <a:rPr lang="zh-CN" altLang="zh-CN"/>
              <a:t>源码下载安装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76275" y="1618615"/>
            <a:ext cx="97669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1</a:t>
            </a:r>
            <a:r>
              <a:rPr lang="zh-CN" altLang="en-US" sz="3600" b="1"/>
              <a:t>、</a:t>
            </a:r>
            <a:r>
              <a:rPr lang="zh-CN" altLang="zh-CN" sz="3600" b="1"/>
              <a:t>基础模板下载</a:t>
            </a:r>
            <a:endParaRPr lang="zh-CN" altLang="zh-CN" sz="3600" b="1"/>
          </a:p>
          <a:p>
            <a:r>
              <a:rPr lang="en-US" altLang="zh-CN" sz="3600" b="1"/>
              <a:t>	</a:t>
            </a:r>
            <a:endParaRPr lang="en-US" altLang="zh-CN" sz="3600" b="1"/>
          </a:p>
          <a:p>
            <a:endParaRPr lang="zh-CN" altLang="zh-CN" sz="3600" b="1"/>
          </a:p>
          <a:p>
            <a:endParaRPr lang="zh-CN" altLang="zh-CN" sz="3600" b="1"/>
          </a:p>
          <a:p>
            <a:r>
              <a:rPr lang="en-US" altLang="zh-CN" sz="3600" b="1"/>
              <a:t>2</a:t>
            </a:r>
            <a:r>
              <a:rPr lang="zh-CN" altLang="zh-CN" sz="3600" b="1"/>
              <a:t>、</a:t>
            </a:r>
            <a:r>
              <a:rPr lang="zh-CN" altLang="en-US" sz="3600" b="1"/>
              <a:t>高级模板下载【初始化】</a:t>
            </a:r>
            <a:endParaRPr lang="zh-CN" altLang="en-US" sz="3600" b="1"/>
          </a:p>
          <a:p>
            <a:r>
              <a:rPr lang="en-US" altLang="zh-CN" sz="3600" b="1"/>
              <a:t>	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50180" y="2445052"/>
            <a:ext cx="26886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目录结构介绍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是典型的</a:t>
            </a: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MVC</a:t>
            </a: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结构。结构很重要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99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YII</a:t>
            </a:r>
            <a:r>
              <a:rPr lang="zh-CN" altLang="zh-CN"/>
              <a:t>目录结构</a:t>
            </a:r>
            <a:endParaRPr lang="zh-CN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57200" y="1859915"/>
            <a:ext cx="111099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Assets========资源文件目录本地类库目录</a:t>
            </a:r>
            <a:endParaRPr lang="zh-CN" altLang="en-US"/>
          </a:p>
          <a:p>
            <a:r>
              <a:rPr lang="zh-CN" altLang="en-US"/>
              <a:t>Commands====控制台命令类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Config=======配置文件目录[连接数据库的类库]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 u="sng">
                <a:solidFill>
                  <a:srgbClr val="FF0000"/>
                </a:solidFill>
              </a:rPr>
              <a:t>Controllers====控制器目录</a:t>
            </a:r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Mail========邮件类库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Models=====模型目录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Runtime====缓存目录</a:t>
            </a:r>
            <a:endParaRPr lang="zh-CN" altLang="en-US"/>
          </a:p>
          <a:p>
            <a:r>
              <a:rPr lang="zh-CN" altLang="en-US"/>
              <a:t>Tests=====测试文件相关的目录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Vendor=====yii自身的目录和第三方目录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Views======视图目录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Web=======入口文件目录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3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3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3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3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3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3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3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3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3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49925" y="2444750"/>
            <a:ext cx="38614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r>
              <a:rPr lang="zh-CN" altLang="zh-CN" sz="3200" b="1" dirty="0">
                <a:solidFill>
                  <a:schemeClr val="bg1"/>
                </a:solidFill>
                <a:cs typeface="+mn-ea"/>
                <a:sym typeface="+mn-lt"/>
              </a:rPr>
              <a:t>框架运行流程</a:t>
            </a:r>
            <a:endParaRPr lang="zh-CN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r>
              <a:rPr lang="zh-CN" altLang="zh-CN" sz="1865" dirty="0">
                <a:solidFill>
                  <a:schemeClr val="bg1"/>
                </a:solidFill>
                <a:cs typeface="+mn-ea"/>
                <a:sym typeface="+mn-lt"/>
              </a:rPr>
              <a:t>典型的</a:t>
            </a: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mvc</a:t>
            </a: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有入口文件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4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YII</a:t>
            </a:r>
            <a:r>
              <a:rPr lang="zh-CN" altLang="zh-CN"/>
              <a:t>运行流程</a:t>
            </a:r>
            <a:endParaRPr lang="zh-CN" altLang="zh-CN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9485" y="772795"/>
            <a:ext cx="10012680" cy="58242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50180" y="2445052"/>
            <a:ext cx="26886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命名空间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r>
              <a:rPr lang="zh-CN" altLang="zh-CN" sz="1865" dirty="0">
                <a:solidFill>
                  <a:schemeClr val="bg1"/>
                </a:solidFill>
                <a:cs typeface="+mn-ea"/>
                <a:sym typeface="+mn-lt"/>
              </a:rPr>
              <a:t>里面有</a:t>
            </a: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php</a:t>
            </a: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命名空间的知识点</a:t>
            </a:r>
            <a:endParaRPr lang="en-US" altLang="zh-CN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5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命名空间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5440" y="1381125"/>
            <a:ext cx="1150112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4000" b="1"/>
          </a:p>
          <a:p>
            <a:r>
              <a:rPr lang="en-US" altLang="zh-CN" sz="4000" b="1"/>
              <a:t>1.</a:t>
            </a:r>
            <a:r>
              <a:rPr lang="zh-CN" altLang="zh-CN" sz="4000" b="1"/>
              <a:t>命名空间作用</a:t>
            </a:r>
            <a:endParaRPr lang="zh-CN" altLang="zh-CN" sz="4000" b="1"/>
          </a:p>
          <a:p>
            <a:r>
              <a:rPr lang="en-US" altLang="zh-CN" sz="2000" b="1"/>
              <a:t>	</a:t>
            </a:r>
            <a:r>
              <a:rPr lang="zh-CN" altLang="zh-CN" sz="2000" b="1"/>
              <a:t>在大中型项目里面为了防止类名重复所以有命名空间</a:t>
            </a:r>
            <a:endParaRPr lang="zh-CN" altLang="zh-CN" sz="2000" b="1"/>
          </a:p>
          <a:p>
            <a:endParaRPr lang="zh-CN" altLang="zh-CN" sz="4000" b="1"/>
          </a:p>
          <a:p>
            <a:r>
              <a:rPr lang="en-US" altLang="zh-CN" sz="4000" b="1"/>
              <a:t>2.</a:t>
            </a:r>
            <a:r>
              <a:rPr lang="zh-CN" altLang="en-US" sz="4000" b="1"/>
              <a:t>代码展示</a:t>
            </a:r>
            <a:endParaRPr lang="zh-CN" altLang="en-US" sz="4000" b="1"/>
          </a:p>
          <a:p>
            <a:r>
              <a:rPr lang="en-US" altLang="zh-CN" sz="4000" b="1"/>
              <a:t>	</a:t>
            </a:r>
            <a:r>
              <a:rPr lang="en-US" altLang="zh-CN" sz="2000" b="1"/>
              <a:t>namespace ==</a:t>
            </a:r>
            <a:r>
              <a:rPr lang="zh-CN" altLang="en-US" sz="2000" b="1"/>
              <a:t>定义命名空间</a:t>
            </a:r>
            <a:endParaRPr lang="zh-CN" altLang="en-US" sz="2000" b="1"/>
          </a:p>
          <a:p>
            <a:r>
              <a:rPr lang="en-US" altLang="zh-CN" sz="2000" b="1"/>
              <a:t>	use===</a:t>
            </a:r>
            <a:r>
              <a:rPr lang="zh-CN" altLang="zh-CN" sz="2000" b="1"/>
              <a:t>使用命名空间</a:t>
            </a:r>
            <a:endParaRPr lang="zh-CN" altLang="zh-CN" sz="2000" b="1"/>
          </a:p>
          <a:p>
            <a:r>
              <a:rPr lang="en-US" altLang="zh-CN" sz="2000" b="1"/>
              <a:t>	as ====</a:t>
            </a:r>
            <a:r>
              <a:rPr lang="zh-CN" altLang="zh-CN" sz="2000" b="1"/>
              <a:t>类名做别名</a:t>
            </a:r>
            <a:endParaRPr lang="zh-CN" altLang="zh-CN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72223" y="2452198"/>
            <a:ext cx="2215722" cy="3879669"/>
          </a:xfrm>
          <a:prstGeom prst="rect">
            <a:avLst/>
          </a:prstGeom>
        </p:spPr>
      </p:pic>
      <p:sp>
        <p:nvSpPr>
          <p:cNvPr id="5" name="PA_矩形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16015" y="2110098"/>
            <a:ext cx="4061962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5" tIns="45697" rIns="91395" bIns="4569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0" kern="0" dirty="0">
              <a:solidFill>
                <a:srgbClr val="2D28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PA_文本框 15"/>
          <p:cNvSpPr txBox="1"/>
          <p:nvPr>
            <p:custDataLst>
              <p:tags r:id="rId3"/>
            </p:custDataLst>
          </p:nvPr>
        </p:nvSpPr>
        <p:spPr>
          <a:xfrm>
            <a:off x="2327047" y="2459845"/>
            <a:ext cx="9439898" cy="104394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第一课时完</a:t>
            </a:r>
            <a:endParaRPr lang="zh-CN" altLang="en-US" sz="6000" b="1" dirty="0">
              <a:ln w="12700">
                <a:noFill/>
                <a:prstDash val="solid"/>
              </a:ln>
              <a:solidFill>
                <a:srgbClr val="2D283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1602603" y="593649"/>
            <a:ext cx="2821927" cy="1064393"/>
          </a:xfrm>
          <a:custGeom>
            <a:avLst/>
            <a:gdLst>
              <a:gd name="connsiteX0" fmla="*/ 0 w 2821927"/>
              <a:gd name="connsiteY0" fmla="*/ 0 h 1064393"/>
              <a:gd name="connsiteX1" fmla="*/ 2821927 w 2821927"/>
              <a:gd name="connsiteY1" fmla="*/ 0 h 1064393"/>
              <a:gd name="connsiteX2" fmla="*/ 2821927 w 2821927"/>
              <a:gd name="connsiteY2" fmla="*/ 1064393 h 1064393"/>
              <a:gd name="connsiteX3" fmla="*/ 0 w 2821927"/>
              <a:gd name="connsiteY3" fmla="*/ 1064393 h 1064393"/>
              <a:gd name="connsiteX4" fmla="*/ 0 w 2821927"/>
              <a:gd name="connsiteY4" fmla="*/ 0 h 1064393"/>
              <a:gd name="connsiteX0-1" fmla="*/ 78377 w 2821927"/>
              <a:gd name="connsiteY0-2" fmla="*/ 39188 h 1064393"/>
              <a:gd name="connsiteX1-3" fmla="*/ 2821927 w 2821927"/>
              <a:gd name="connsiteY1-4" fmla="*/ 0 h 1064393"/>
              <a:gd name="connsiteX2-5" fmla="*/ 2821927 w 2821927"/>
              <a:gd name="connsiteY2-6" fmla="*/ 1064393 h 1064393"/>
              <a:gd name="connsiteX3-7" fmla="*/ 0 w 2821927"/>
              <a:gd name="connsiteY3-8" fmla="*/ 1064393 h 1064393"/>
              <a:gd name="connsiteX4-9" fmla="*/ 78377 w 2821927"/>
              <a:gd name="connsiteY4-10" fmla="*/ 39188 h 10643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21927" h="1064393">
                <a:moveTo>
                  <a:pt x="78377" y="39188"/>
                </a:moveTo>
                <a:lnTo>
                  <a:pt x="2821927" y="0"/>
                </a:lnTo>
                <a:lnTo>
                  <a:pt x="2821927" y="1064393"/>
                </a:lnTo>
                <a:lnTo>
                  <a:pt x="0" y="1064393"/>
                </a:lnTo>
                <a:lnTo>
                  <a:pt x="78377" y="39188"/>
                </a:lnTo>
                <a:close/>
              </a:path>
            </a:pathLst>
          </a:custGeom>
          <a:solidFill>
            <a:srgbClr val="2D2833"/>
          </a:solidFill>
          <a:ln>
            <a:noFill/>
          </a:ln>
        </p:spPr>
        <p:txBody>
          <a:bodyPr/>
          <a:lstStyle/>
          <a:p>
            <a:endParaRPr lang="zh-CN" altLang="en-US" sz="1800" b="1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" name="TextBox 18"/>
          <p:cNvSpPr>
            <a:spLocks noChangeArrowheads="1"/>
          </p:cNvSpPr>
          <p:nvPr/>
        </p:nvSpPr>
        <p:spPr bwMode="auto">
          <a:xfrm>
            <a:off x="2001615" y="631547"/>
            <a:ext cx="2085866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5995" b="1" dirty="0">
                <a:solidFill>
                  <a:schemeClr val="bg1"/>
                </a:solidFill>
                <a:cs typeface="+mn-ea"/>
                <a:sym typeface="+mn-lt"/>
              </a:rPr>
              <a:t>总 述</a:t>
            </a:r>
            <a:endParaRPr lang="zh-CN" altLang="en-US" sz="599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1907178" y="2164325"/>
            <a:ext cx="8608422" cy="286004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0C0C0C"/>
                </a:solidFill>
                <a:cs typeface="+mn-ea"/>
                <a:sym typeface="+mn-lt"/>
              </a:rPr>
              <a:t>首先恭喜各位同学。进入第九个月的学习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.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在本月的课程里面大家要学习的技能是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Yii</a:t>
            </a:r>
            <a:r>
              <a:rPr lang="zh-CN" altLang="en-US" dirty="0">
                <a:solidFill>
                  <a:srgbClr val="0C0C0C"/>
                </a:solidFill>
                <a:cs typeface="+mn-ea"/>
                <a:sym typeface="+mn-lt"/>
              </a:rPr>
              <a:t>框架使用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.</a:t>
            </a:r>
            <a:r>
              <a:rPr lang="zh-CN" altLang="en-US" dirty="0">
                <a:solidFill>
                  <a:srgbClr val="0C0C0C"/>
                </a:solidFill>
                <a:cs typeface="+mn-ea"/>
                <a:sym typeface="+mn-lt"/>
              </a:rPr>
              <a:t>通过本月学习对大家的要求如下：</a:t>
            </a:r>
            <a:endParaRPr lang="zh-CN" altLang="zh-CN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1.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项目的开发流程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.</a:t>
            </a:r>
            <a:endParaRPr lang="en-US" altLang="zh-CN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2.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如何对需求进行分析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.</a:t>
            </a:r>
            <a:endParaRPr lang="en-US" altLang="zh-CN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3.Yii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框架的个个技能点掌握</a:t>
            </a:r>
            <a:endParaRPr lang="en-US" altLang="zh-CN" dirty="0">
              <a:solidFill>
                <a:srgbClr val="0C0C0C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912428" y="4040573"/>
            <a:ext cx="2913016" cy="2913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utoUpdateAnimBg="0"/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733232" y="2462928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2D2833"/>
                </a:solidFill>
                <a:cs typeface="+mn-ea"/>
                <a:sym typeface="+mn-lt"/>
              </a:rPr>
              <a:t>技能</a:t>
            </a:r>
            <a:endParaRPr lang="zh-CN" altLang="en-US" sz="3200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40" name="PA_文本框 8"/>
          <p:cNvSpPr txBox="1"/>
          <p:nvPr>
            <p:custDataLst>
              <p:tags r:id="rId1"/>
            </p:custDataLst>
          </p:nvPr>
        </p:nvSpPr>
        <p:spPr>
          <a:xfrm>
            <a:off x="5621380" y="838281"/>
            <a:ext cx="24174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D2833"/>
                </a:solidFill>
                <a:cs typeface="+mn-ea"/>
                <a:sym typeface="+mn-lt"/>
              </a:rPr>
              <a:t>1. </a:t>
            </a:r>
            <a:r>
              <a:rPr lang="zh-CN" altLang="zh-CN" sz="2400" b="1" dirty="0">
                <a:solidFill>
                  <a:srgbClr val="2D2833"/>
                </a:solidFill>
                <a:cs typeface="+mn-ea"/>
                <a:sym typeface="+mn-lt"/>
              </a:rPr>
              <a:t>为什么学习</a:t>
            </a:r>
            <a:r>
              <a:rPr lang="en-US" altLang="zh-CN" sz="2400" b="1" dirty="0">
                <a:solidFill>
                  <a:srgbClr val="2D2833"/>
                </a:solidFill>
                <a:cs typeface="+mn-ea"/>
                <a:sym typeface="+mn-lt"/>
              </a:rPr>
              <a:t>Yii</a:t>
            </a:r>
            <a:endParaRPr lang="en-US" altLang="zh-CN" sz="2400" b="1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41" name="PA_文本框 9"/>
          <p:cNvSpPr txBox="1"/>
          <p:nvPr>
            <p:custDataLst>
              <p:tags r:id="rId2"/>
            </p:custDataLst>
          </p:nvPr>
        </p:nvSpPr>
        <p:spPr>
          <a:xfrm>
            <a:off x="5621380" y="1947796"/>
            <a:ext cx="14693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D2833"/>
                </a:solidFill>
                <a:cs typeface="+mn-ea"/>
                <a:sym typeface="+mn-lt"/>
              </a:rPr>
              <a:t>2.</a:t>
            </a:r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 yii</a:t>
            </a:r>
            <a:r>
              <a:rPr lang="zh-CN" altLang="zh-CN" sz="2400" b="1" dirty="0">
                <a:solidFill>
                  <a:srgbClr val="FF0000"/>
                </a:solidFill>
                <a:cs typeface="+mn-ea"/>
                <a:sym typeface="+mn-lt"/>
              </a:rPr>
              <a:t>安装</a:t>
            </a:r>
            <a:endParaRPr lang="zh-CN" altLang="zh-CN" sz="24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42" name="PA_文本框 10"/>
          <p:cNvSpPr txBox="1"/>
          <p:nvPr>
            <p:custDataLst>
              <p:tags r:id="rId3"/>
            </p:custDataLst>
          </p:nvPr>
        </p:nvSpPr>
        <p:spPr>
          <a:xfrm>
            <a:off x="5641485" y="3057311"/>
            <a:ext cx="26549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D2833"/>
                </a:solidFill>
                <a:cs typeface="+mn-ea"/>
                <a:sym typeface="+mn-lt"/>
              </a:rPr>
              <a:t>3. </a:t>
            </a:r>
            <a:r>
              <a:rPr lang="zh-CN" altLang="zh-CN" sz="2400" b="1" dirty="0">
                <a:solidFill>
                  <a:srgbClr val="FF0000"/>
                </a:solidFill>
                <a:cs typeface="+mn-ea"/>
                <a:sym typeface="+mn-lt"/>
              </a:rPr>
              <a:t>目录结构的介绍</a:t>
            </a:r>
            <a:endParaRPr lang="zh-CN" altLang="zh-CN" sz="24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43" name="PA_文本框 11"/>
          <p:cNvSpPr txBox="1"/>
          <p:nvPr>
            <p:custDataLst>
              <p:tags r:id="rId4"/>
            </p:custDataLst>
          </p:nvPr>
        </p:nvSpPr>
        <p:spPr>
          <a:xfrm>
            <a:off x="5621380" y="4166824"/>
            <a:ext cx="2106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D2833"/>
                </a:solidFill>
                <a:cs typeface="+mn-ea"/>
                <a:sym typeface="+mn-lt"/>
              </a:rPr>
              <a:t>4.</a:t>
            </a:r>
            <a:r>
              <a:rPr lang="en-US" altLang="zh-CN" sz="2400" b="1" dirty="0">
                <a:solidFill>
                  <a:srgbClr val="00B050"/>
                </a:solidFill>
                <a:cs typeface="+mn-ea"/>
                <a:sym typeface="+mn-lt"/>
              </a:rPr>
              <a:t> YII</a:t>
            </a:r>
            <a:r>
              <a:rPr lang="zh-CN" altLang="zh-CN" sz="2400" b="1" dirty="0">
                <a:solidFill>
                  <a:srgbClr val="00B050"/>
                </a:solidFill>
                <a:cs typeface="+mn-ea"/>
                <a:sym typeface="+mn-lt"/>
              </a:rPr>
              <a:t>运行流程</a:t>
            </a:r>
            <a:endParaRPr lang="zh-CN" altLang="zh-CN" sz="2400" b="1" dirty="0">
              <a:solidFill>
                <a:srgbClr val="00B050"/>
              </a:solidFill>
              <a:cs typeface="+mn-ea"/>
              <a:sym typeface="+mn-lt"/>
            </a:endParaRPr>
          </a:p>
        </p:txBody>
      </p:sp>
      <p:sp>
        <p:nvSpPr>
          <p:cNvPr id="48" name="PA_文本框 16"/>
          <p:cNvSpPr txBox="1"/>
          <p:nvPr>
            <p:custDataLst>
              <p:tags r:id="rId5"/>
            </p:custDataLst>
          </p:nvPr>
        </p:nvSpPr>
        <p:spPr>
          <a:xfrm>
            <a:off x="5987775" y="5175817"/>
            <a:ext cx="17405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5. 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命名空间</a:t>
            </a:r>
            <a:endParaRPr lang="zh-CN" altLang="en-US" sz="24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49925" y="2444750"/>
            <a:ext cx="3770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为什么学习</a:t>
            </a: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简单、高效、</a:t>
            </a: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MVC</a:t>
            </a: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、上手快、安全</a:t>
            </a:r>
            <a:endParaRPr lang="en-US" altLang="zh-CN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1602603" y="593649"/>
            <a:ext cx="2821927" cy="1064393"/>
          </a:xfrm>
          <a:custGeom>
            <a:avLst/>
            <a:gdLst>
              <a:gd name="connsiteX0" fmla="*/ 0 w 2821927"/>
              <a:gd name="connsiteY0" fmla="*/ 0 h 1064393"/>
              <a:gd name="connsiteX1" fmla="*/ 2821927 w 2821927"/>
              <a:gd name="connsiteY1" fmla="*/ 0 h 1064393"/>
              <a:gd name="connsiteX2" fmla="*/ 2821927 w 2821927"/>
              <a:gd name="connsiteY2" fmla="*/ 1064393 h 1064393"/>
              <a:gd name="connsiteX3" fmla="*/ 0 w 2821927"/>
              <a:gd name="connsiteY3" fmla="*/ 1064393 h 1064393"/>
              <a:gd name="connsiteX4" fmla="*/ 0 w 2821927"/>
              <a:gd name="connsiteY4" fmla="*/ 0 h 1064393"/>
              <a:gd name="connsiteX0-1" fmla="*/ 78377 w 2821927"/>
              <a:gd name="connsiteY0-2" fmla="*/ 39188 h 1064393"/>
              <a:gd name="connsiteX1-3" fmla="*/ 2821927 w 2821927"/>
              <a:gd name="connsiteY1-4" fmla="*/ 0 h 1064393"/>
              <a:gd name="connsiteX2-5" fmla="*/ 2821927 w 2821927"/>
              <a:gd name="connsiteY2-6" fmla="*/ 1064393 h 1064393"/>
              <a:gd name="connsiteX3-7" fmla="*/ 0 w 2821927"/>
              <a:gd name="connsiteY3-8" fmla="*/ 1064393 h 1064393"/>
              <a:gd name="connsiteX4-9" fmla="*/ 78377 w 2821927"/>
              <a:gd name="connsiteY4-10" fmla="*/ 39188 h 10643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21927" h="1064393">
                <a:moveTo>
                  <a:pt x="78377" y="39188"/>
                </a:moveTo>
                <a:lnTo>
                  <a:pt x="2821927" y="0"/>
                </a:lnTo>
                <a:lnTo>
                  <a:pt x="2821927" y="1064393"/>
                </a:lnTo>
                <a:lnTo>
                  <a:pt x="0" y="1064393"/>
                </a:lnTo>
                <a:lnTo>
                  <a:pt x="78377" y="39188"/>
                </a:lnTo>
                <a:close/>
              </a:path>
            </a:pathLst>
          </a:custGeom>
          <a:solidFill>
            <a:srgbClr val="2D2833"/>
          </a:solidFill>
          <a:ln>
            <a:noFill/>
          </a:ln>
        </p:spPr>
        <p:txBody>
          <a:bodyPr/>
          <a:lstStyle/>
          <a:p>
            <a:endParaRPr lang="zh-CN" altLang="en-US" sz="1800" b="1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" name="TextBox 18"/>
          <p:cNvSpPr>
            <a:spLocks noChangeArrowheads="1"/>
          </p:cNvSpPr>
          <p:nvPr/>
        </p:nvSpPr>
        <p:spPr bwMode="auto">
          <a:xfrm>
            <a:off x="2001615" y="631547"/>
            <a:ext cx="2085866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zh-CN" sz="5995" b="1" dirty="0">
                <a:solidFill>
                  <a:schemeClr val="bg1"/>
                </a:solidFill>
                <a:cs typeface="+mn-ea"/>
                <a:sym typeface="+mn-lt"/>
              </a:rPr>
              <a:t>优 点</a:t>
            </a:r>
            <a:endParaRPr lang="zh-CN" altLang="zh-CN" sz="599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1792243" y="1940805"/>
            <a:ext cx="8608422" cy="396811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 1.从开发效率上来说，YII明显更胜一筹 </a:t>
            </a:r>
            <a:endParaRPr lang="en-US" altLang="zh-CN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 2.但是从入门难度上来说，TP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简单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，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但是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yii</a:t>
            </a:r>
            <a:r>
              <a:rPr lang="zh-CN" altLang="en-US" dirty="0">
                <a:solidFill>
                  <a:srgbClr val="0C0C0C"/>
                </a:solidFill>
                <a:cs typeface="+mn-ea"/>
                <a:sym typeface="+mn-lt"/>
              </a:rPr>
              <a:t>一旦熟悉后上手快</a:t>
            </a:r>
            <a:endParaRPr lang="en-US" altLang="zh-CN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 3.从支持来说，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YII的扩展要更多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，因为国外也有一拨人在开发，毕竟他在国外也算是主流框架之一。</a:t>
            </a:r>
            <a:endParaRPr lang="en-US" altLang="zh-CN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 4.tp的定位可能是轻量级的快速开发，yii可能是中小量级的高效开发。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使用用户上来来说。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yii</a:t>
            </a:r>
            <a:r>
              <a:rPr lang="zh-CN" altLang="en-US" dirty="0">
                <a:solidFill>
                  <a:srgbClr val="0C0C0C"/>
                </a:solidFill>
                <a:cs typeface="+mn-ea"/>
                <a:sym typeface="+mn-lt"/>
              </a:rPr>
              <a:t>要比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tp</a:t>
            </a:r>
            <a:r>
              <a:rPr lang="zh-CN" altLang="en-US" dirty="0">
                <a:solidFill>
                  <a:srgbClr val="0C0C0C"/>
                </a:solidFill>
                <a:cs typeface="+mn-ea"/>
                <a:sym typeface="+mn-lt"/>
              </a:rPr>
              <a:t>效率高</a:t>
            </a:r>
            <a:endParaRPr lang="zh-CN" altLang="en-US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5.有很多大站、高并发的站是用yii做的.</a:t>
            </a:r>
            <a:endParaRPr lang="en-US" altLang="zh-CN" dirty="0">
              <a:solidFill>
                <a:srgbClr val="0C0C0C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912428" y="4040573"/>
            <a:ext cx="2913016" cy="2913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utoUpdateAnimBg="0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50180" y="2445052"/>
            <a:ext cx="26886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r>
              <a:rPr lang="zh-CN" altLang="zh-CN" sz="3200" b="1" dirty="0">
                <a:solidFill>
                  <a:schemeClr val="bg1"/>
                </a:solidFill>
                <a:cs typeface="+mn-ea"/>
                <a:sym typeface="+mn-lt"/>
              </a:rPr>
              <a:t>安装</a:t>
            </a:r>
            <a:endParaRPr lang="zh-CN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composer</a:t>
            </a:r>
            <a:r>
              <a:rPr lang="zh-CN" altLang="zh-CN" sz="1865" dirty="0">
                <a:solidFill>
                  <a:schemeClr val="bg1"/>
                </a:solidFill>
                <a:cs typeface="+mn-ea"/>
                <a:sym typeface="+mn-lt"/>
              </a:rPr>
              <a:t>安装和源码下载</a:t>
            </a:r>
            <a:endParaRPr lang="zh-CN" altLang="zh-CN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449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AutoShape 5"/>
          <p:cNvSpPr/>
          <p:nvPr/>
        </p:nvSpPr>
        <p:spPr bwMode="auto">
          <a:xfrm>
            <a:off x="1514236" y="1362144"/>
            <a:ext cx="9406301" cy="4754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yii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框架的安装提供了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种安装方式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composer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和源码下载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918" name="AutoShape 6"/>
          <p:cNvSpPr/>
          <p:nvPr/>
        </p:nvSpPr>
        <p:spPr bwMode="auto">
          <a:xfrm flipH="1">
            <a:off x="7562297" y="4232299"/>
            <a:ext cx="1826181" cy="1824831"/>
          </a:xfrm>
          <a:custGeom>
            <a:avLst/>
            <a:gdLst>
              <a:gd name="T0" fmla="*/ 1826419 w 21600"/>
              <a:gd name="T1" fmla="*/ 1824832 h 21600"/>
              <a:gd name="T2" fmla="*/ 1826419 w 21600"/>
              <a:gd name="T3" fmla="*/ 1824832 h 21600"/>
              <a:gd name="T4" fmla="*/ 1826419 w 21600"/>
              <a:gd name="T5" fmla="*/ 1824832 h 21600"/>
              <a:gd name="T6" fmla="*/ 1826419 w 21600"/>
              <a:gd name="T7" fmla="*/ 182483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06" y="6511"/>
                </a:moveTo>
                <a:cubicBezTo>
                  <a:pt x="5261" y="14770"/>
                  <a:pt x="12461" y="20845"/>
                  <a:pt x="21125" y="21600"/>
                </a:cubicBezTo>
                <a:cubicBezTo>
                  <a:pt x="21600" y="15922"/>
                  <a:pt x="21600" y="15922"/>
                  <a:pt x="21600" y="15922"/>
                </a:cubicBezTo>
                <a:cubicBezTo>
                  <a:pt x="15349" y="15405"/>
                  <a:pt x="10325" y="11117"/>
                  <a:pt x="8545" y="5479"/>
                </a:cubicBezTo>
                <a:cubicBezTo>
                  <a:pt x="11907" y="4844"/>
                  <a:pt x="11907" y="4844"/>
                  <a:pt x="11907" y="4844"/>
                </a:cubicBezTo>
                <a:cubicBezTo>
                  <a:pt x="4826" y="0"/>
                  <a:pt x="4826" y="0"/>
                  <a:pt x="4826" y="0"/>
                </a:cubicBezTo>
                <a:cubicBezTo>
                  <a:pt x="0" y="7107"/>
                  <a:pt x="0" y="7107"/>
                  <a:pt x="0" y="7107"/>
                </a:cubicBezTo>
                <a:lnTo>
                  <a:pt x="3006" y="651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22854" tIns="22854" rIns="22854" bIns="22854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919" name="AutoShape 7"/>
          <p:cNvSpPr/>
          <p:nvPr/>
        </p:nvSpPr>
        <p:spPr bwMode="auto">
          <a:xfrm flipH="1">
            <a:off x="7627697" y="2162199"/>
            <a:ext cx="1696023" cy="1885950"/>
          </a:xfrm>
          <a:custGeom>
            <a:avLst/>
            <a:gdLst>
              <a:gd name="T0" fmla="*/ 1696244 w 21600"/>
              <a:gd name="T1" fmla="*/ 1885950 h 21600"/>
              <a:gd name="T2" fmla="*/ 1696244 w 21600"/>
              <a:gd name="T3" fmla="*/ 1885950 h 21600"/>
              <a:gd name="T4" fmla="*/ 1696244 w 21600"/>
              <a:gd name="T5" fmla="*/ 1885950 h 21600"/>
              <a:gd name="T6" fmla="*/ 1696244 w 21600"/>
              <a:gd name="T7" fmla="*/ 18859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4485" y="2877"/>
                </a:moveTo>
                <a:cubicBezTo>
                  <a:pt x="5836" y="5754"/>
                  <a:pt x="0" y="13197"/>
                  <a:pt x="0" y="21599"/>
                </a:cubicBezTo>
                <a:cubicBezTo>
                  <a:pt x="6049" y="21599"/>
                  <a:pt x="6049" y="21599"/>
                  <a:pt x="6049" y="21599"/>
                </a:cubicBezTo>
                <a:cubicBezTo>
                  <a:pt x="6049" y="15538"/>
                  <a:pt x="10224" y="10320"/>
                  <a:pt x="16104" y="8171"/>
                </a:cubicBezTo>
                <a:cubicBezTo>
                  <a:pt x="17084" y="11356"/>
                  <a:pt x="17084" y="11356"/>
                  <a:pt x="17084" y="11356"/>
                </a:cubicBezTo>
                <a:cubicBezTo>
                  <a:pt x="21599" y="4105"/>
                  <a:pt x="21599" y="4105"/>
                  <a:pt x="21599" y="4105"/>
                </a:cubicBezTo>
                <a:cubicBezTo>
                  <a:pt x="13590" y="0"/>
                  <a:pt x="13590" y="0"/>
                  <a:pt x="13590" y="0"/>
                </a:cubicBezTo>
                <a:lnTo>
                  <a:pt x="14485" y="28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22854" tIns="22854" rIns="22854" bIns="22854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920" name="AutoShape 8"/>
          <p:cNvSpPr/>
          <p:nvPr/>
        </p:nvSpPr>
        <p:spPr bwMode="auto">
          <a:xfrm flipH="1">
            <a:off x="5694372" y="4232298"/>
            <a:ext cx="1696023" cy="1888332"/>
          </a:xfrm>
          <a:custGeom>
            <a:avLst/>
            <a:gdLst>
              <a:gd name="T0" fmla="*/ 1696244 w 21600"/>
              <a:gd name="T1" fmla="*/ 1888332 h 21600"/>
              <a:gd name="T2" fmla="*/ 1696244 w 21600"/>
              <a:gd name="T3" fmla="*/ 1888332 h 21600"/>
              <a:gd name="T4" fmla="*/ 1696244 w 21600"/>
              <a:gd name="T5" fmla="*/ 1888332 h 21600"/>
              <a:gd name="T6" fmla="*/ 1696244 w 21600"/>
              <a:gd name="T7" fmla="*/ 188833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7114" y="18722"/>
                </a:moveTo>
                <a:cubicBezTo>
                  <a:pt x="15763" y="15845"/>
                  <a:pt x="21599" y="8402"/>
                  <a:pt x="21599" y="0"/>
                </a:cubicBezTo>
                <a:cubicBezTo>
                  <a:pt x="15507" y="0"/>
                  <a:pt x="15507" y="0"/>
                  <a:pt x="15507" y="0"/>
                </a:cubicBezTo>
                <a:cubicBezTo>
                  <a:pt x="15507" y="6061"/>
                  <a:pt x="11375" y="11279"/>
                  <a:pt x="5495" y="13428"/>
                </a:cubicBezTo>
                <a:cubicBezTo>
                  <a:pt x="4515" y="10282"/>
                  <a:pt x="4515" y="10282"/>
                  <a:pt x="4515" y="10282"/>
                </a:cubicBezTo>
                <a:cubicBezTo>
                  <a:pt x="0" y="17494"/>
                  <a:pt x="0" y="17494"/>
                  <a:pt x="0" y="17494"/>
                </a:cubicBezTo>
                <a:cubicBezTo>
                  <a:pt x="8009" y="21600"/>
                  <a:pt x="8009" y="21600"/>
                  <a:pt x="8009" y="21600"/>
                </a:cubicBezTo>
                <a:lnTo>
                  <a:pt x="7114" y="187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22854" tIns="22854" rIns="22854" bIns="22854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921" name="AutoShape 9"/>
          <p:cNvSpPr/>
          <p:nvPr/>
        </p:nvSpPr>
        <p:spPr bwMode="auto">
          <a:xfrm flipH="1">
            <a:off x="4426124" y="2217762"/>
            <a:ext cx="1882530" cy="1830387"/>
          </a:xfrm>
          <a:custGeom>
            <a:avLst/>
            <a:gdLst>
              <a:gd name="T0" fmla="*/ 1882775 w 21600"/>
              <a:gd name="T1" fmla="*/ 1887972 h 21265"/>
              <a:gd name="T2" fmla="*/ 1882775 w 21600"/>
              <a:gd name="T3" fmla="*/ 1887972 h 21265"/>
              <a:gd name="T4" fmla="*/ 1882775 w 21600"/>
              <a:gd name="T5" fmla="*/ 1887972 h 21265"/>
              <a:gd name="T6" fmla="*/ 1882775 w 21600"/>
              <a:gd name="T7" fmla="*/ 1887972 h 212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265">
                <a:moveTo>
                  <a:pt x="2762" y="13987"/>
                </a:moveTo>
                <a:cubicBezTo>
                  <a:pt x="5908" y="5308"/>
                  <a:pt x="13389" y="-335"/>
                  <a:pt x="21599" y="15"/>
                </a:cubicBezTo>
                <a:cubicBezTo>
                  <a:pt x="21369" y="6164"/>
                  <a:pt x="21369" y="6164"/>
                  <a:pt x="21369" y="6164"/>
                </a:cubicBezTo>
                <a:cubicBezTo>
                  <a:pt x="15461" y="5930"/>
                  <a:pt x="10205" y="9939"/>
                  <a:pt x="7865" y="15816"/>
                </a:cubicBezTo>
                <a:cubicBezTo>
                  <a:pt x="10934" y="16944"/>
                  <a:pt x="10934" y="16944"/>
                  <a:pt x="10934" y="16944"/>
                </a:cubicBezTo>
                <a:cubicBezTo>
                  <a:pt x="3683" y="21264"/>
                  <a:pt x="3683" y="21264"/>
                  <a:pt x="3683" y="21264"/>
                </a:cubicBezTo>
                <a:cubicBezTo>
                  <a:pt x="0" y="12975"/>
                  <a:pt x="0" y="12975"/>
                  <a:pt x="0" y="12975"/>
                </a:cubicBezTo>
                <a:lnTo>
                  <a:pt x="2762" y="1398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22854" tIns="22854" rIns="22854" bIns="22854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922" name="AutoShape 10"/>
          <p:cNvSpPr/>
          <p:nvPr/>
        </p:nvSpPr>
        <p:spPr bwMode="auto">
          <a:xfrm flipH="1">
            <a:off x="2358674" y="2209031"/>
            <a:ext cx="1886498" cy="1839119"/>
          </a:xfrm>
          <a:custGeom>
            <a:avLst/>
            <a:gdLst>
              <a:gd name="T0" fmla="*/ 1886744 w 21600"/>
              <a:gd name="T1" fmla="*/ 1839119 h 21600"/>
              <a:gd name="T2" fmla="*/ 1886744 w 21600"/>
              <a:gd name="T3" fmla="*/ 1839119 h 21600"/>
              <a:gd name="T4" fmla="*/ 1886744 w 21600"/>
              <a:gd name="T5" fmla="*/ 1839119 h 21600"/>
              <a:gd name="T6" fmla="*/ 1886744 w 21600"/>
              <a:gd name="T7" fmla="*/ 18391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7161" y="2832"/>
                </a:moveTo>
                <a:cubicBezTo>
                  <a:pt x="15778" y="5744"/>
                  <a:pt x="21600" y="13180"/>
                  <a:pt x="21600" y="21600"/>
                </a:cubicBezTo>
                <a:cubicBezTo>
                  <a:pt x="15548" y="21600"/>
                  <a:pt x="15548" y="21600"/>
                  <a:pt x="15548" y="21600"/>
                </a:cubicBezTo>
                <a:cubicBezTo>
                  <a:pt x="15510" y="15540"/>
                  <a:pt x="11374" y="10308"/>
                  <a:pt x="5514" y="8144"/>
                </a:cubicBezTo>
                <a:cubicBezTo>
                  <a:pt x="4557" y="11331"/>
                  <a:pt x="4557" y="11331"/>
                  <a:pt x="4557" y="11331"/>
                </a:cubicBezTo>
                <a:cubicBezTo>
                  <a:pt x="0" y="4091"/>
                  <a:pt x="0" y="4091"/>
                  <a:pt x="0" y="4091"/>
                </a:cubicBezTo>
                <a:cubicBezTo>
                  <a:pt x="8004" y="0"/>
                  <a:pt x="8004" y="0"/>
                  <a:pt x="8004" y="0"/>
                </a:cubicBezTo>
                <a:lnTo>
                  <a:pt x="7161" y="28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22854" tIns="22854" rIns="22854" bIns="22854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923" name="AutoShape 11"/>
          <p:cNvSpPr/>
          <p:nvPr/>
        </p:nvSpPr>
        <p:spPr bwMode="auto">
          <a:xfrm flipH="1">
            <a:off x="2178518" y="4232299"/>
            <a:ext cx="1837293" cy="1892300"/>
          </a:xfrm>
          <a:custGeom>
            <a:avLst/>
            <a:gdLst>
              <a:gd name="T0" fmla="*/ 1837532 w 21600"/>
              <a:gd name="T1" fmla="*/ 1892300 h 21600"/>
              <a:gd name="T2" fmla="*/ 1837532 w 21600"/>
              <a:gd name="T3" fmla="*/ 1892300 h 21600"/>
              <a:gd name="T4" fmla="*/ 1837532 w 21600"/>
              <a:gd name="T5" fmla="*/ 1892300 h 21600"/>
              <a:gd name="T6" fmla="*/ 1837532 w 21600"/>
              <a:gd name="T7" fmla="*/ 18923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767" y="7123"/>
                </a:moveTo>
                <a:cubicBezTo>
                  <a:pt x="15895" y="15778"/>
                  <a:pt x="8419" y="21600"/>
                  <a:pt x="0" y="21600"/>
                </a:cubicBezTo>
                <a:cubicBezTo>
                  <a:pt x="0" y="15510"/>
                  <a:pt x="0" y="15510"/>
                  <a:pt x="0" y="15510"/>
                </a:cubicBezTo>
                <a:cubicBezTo>
                  <a:pt x="6059" y="15510"/>
                  <a:pt x="11291" y="11374"/>
                  <a:pt x="13455" y="5514"/>
                </a:cubicBezTo>
                <a:cubicBezTo>
                  <a:pt x="10268" y="4557"/>
                  <a:pt x="10268" y="4557"/>
                  <a:pt x="10268" y="4557"/>
                </a:cubicBezTo>
                <a:cubicBezTo>
                  <a:pt x="17508" y="0"/>
                  <a:pt x="17508" y="0"/>
                  <a:pt x="17508" y="0"/>
                </a:cubicBezTo>
                <a:cubicBezTo>
                  <a:pt x="21599" y="8004"/>
                  <a:pt x="21599" y="8004"/>
                  <a:pt x="21599" y="8004"/>
                </a:cubicBezTo>
                <a:lnTo>
                  <a:pt x="18767" y="71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22854" tIns="22854" rIns="22854" bIns="22854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924" name="AutoShape 12"/>
          <p:cNvSpPr/>
          <p:nvPr/>
        </p:nvSpPr>
        <p:spPr bwMode="auto">
          <a:xfrm>
            <a:off x="3492500" y="3798570"/>
            <a:ext cx="1695450" cy="76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优点：将来升级框架的时候方便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缺点：首次下载慢。国内屏蔽一些网站也有关系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925" name="AutoShape 13"/>
          <p:cNvSpPr/>
          <p:nvPr/>
        </p:nvSpPr>
        <p:spPr bwMode="auto">
          <a:xfrm>
            <a:off x="6527800" y="3874770"/>
            <a:ext cx="1739900" cy="12338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优点：首次安装很快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缺点：不利于将来升级维护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926" name="AutoShape 14"/>
          <p:cNvSpPr/>
          <p:nvPr/>
        </p:nvSpPr>
        <p:spPr bwMode="auto">
          <a:xfrm>
            <a:off x="4295967" y="5602312"/>
            <a:ext cx="634917" cy="635000"/>
          </a:xfrm>
          <a:custGeom>
            <a:avLst/>
            <a:gdLst>
              <a:gd name="T0" fmla="*/ 635000 w 21600"/>
              <a:gd name="T1" fmla="*/ 635000 h 21600"/>
              <a:gd name="T2" fmla="*/ 635000 w 21600"/>
              <a:gd name="T3" fmla="*/ 635000 h 21600"/>
              <a:gd name="T4" fmla="*/ 635000 w 21600"/>
              <a:gd name="T5" fmla="*/ 635000 h 21600"/>
              <a:gd name="T6" fmla="*/ 635000 w 21600"/>
              <a:gd name="T7" fmla="*/ 6350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600" y="19177"/>
                  <a:pt x="21600" y="19436"/>
                </a:cubicBezTo>
                <a:cubicBezTo>
                  <a:pt x="21600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600"/>
                  <a:pt x="19447" y="21600"/>
                </a:cubicBezTo>
                <a:cubicBezTo>
                  <a:pt x="19189" y="21600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19046" tIns="19046" rIns="19046" bIns="19046" anchor="ctr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927" name="AutoShape 15"/>
          <p:cNvSpPr/>
          <p:nvPr/>
        </p:nvSpPr>
        <p:spPr bwMode="auto">
          <a:xfrm>
            <a:off x="6784843" y="2216175"/>
            <a:ext cx="634917" cy="529431"/>
          </a:xfrm>
          <a:custGeom>
            <a:avLst/>
            <a:gdLst>
              <a:gd name="T0" fmla="*/ 635000 w 21600"/>
              <a:gd name="T1" fmla="*/ 529407 h 21579"/>
              <a:gd name="T2" fmla="*/ 635000 w 21600"/>
              <a:gd name="T3" fmla="*/ 529407 h 21579"/>
              <a:gd name="T4" fmla="*/ 635000 w 21600"/>
              <a:gd name="T5" fmla="*/ 529407 h 21579"/>
              <a:gd name="T6" fmla="*/ 635000 w 21600"/>
              <a:gd name="T7" fmla="*/ 529407 h 215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579">
                <a:moveTo>
                  <a:pt x="21600" y="9391"/>
                </a:moveTo>
                <a:cubicBezTo>
                  <a:pt x="21600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600" y="8895"/>
                  <a:pt x="21600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1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46" tIns="19046" rIns="19046" bIns="19046" anchor="ctr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928" name="AutoShape 16"/>
          <p:cNvSpPr/>
          <p:nvPr/>
        </p:nvSpPr>
        <p:spPr bwMode="auto">
          <a:xfrm>
            <a:off x="3239951" y="3276874"/>
            <a:ext cx="2201576" cy="3048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6" tIns="19046" rIns="19046" bIns="19046" anchor="ctr"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composer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929" name="AutoShape 17"/>
          <p:cNvSpPr/>
          <p:nvPr/>
        </p:nvSpPr>
        <p:spPr bwMode="auto">
          <a:xfrm>
            <a:off x="6415173" y="3276874"/>
            <a:ext cx="2201576" cy="3048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6" tIns="19046" rIns="19046" bIns="19046" anchor="ctr"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download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Yii</a:t>
            </a:r>
            <a:r>
              <a:rPr lang="zh-CN" altLang="zh-CN" dirty="0">
                <a:latin typeface="+mn-lt"/>
                <a:ea typeface="+mn-ea"/>
                <a:cs typeface="+mn-ea"/>
                <a:sym typeface="+mn-lt"/>
              </a:rPr>
              <a:t>框架安装</a:t>
            </a:r>
            <a:endParaRPr lang="zh-CN" altLang="zh-CN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ldLvl="0" animBg="1"/>
      <p:bldP spid="38918" grpId="0" bldLvl="0" animBg="1"/>
      <p:bldP spid="38919" grpId="0" bldLvl="0" animBg="1"/>
      <p:bldP spid="38920" grpId="0" bldLvl="0" animBg="1"/>
      <p:bldP spid="38921" grpId="0" bldLvl="0" animBg="1"/>
      <p:bldP spid="38922" grpId="0" bldLvl="0" animBg="1"/>
      <p:bldP spid="38923" grpId="0" bldLvl="0" animBg="1"/>
      <p:bldP spid="38924" grpId="0" bldLvl="0" animBg="1" autoUpdateAnimBg="0"/>
      <p:bldP spid="38925" grpId="0" bldLvl="0" animBg="1" autoUpdateAnimBg="0"/>
      <p:bldP spid="38926" grpId="0" bldLvl="0" animBg="1"/>
      <p:bldP spid="38927" grpId="0" bldLvl="0" animBg="1"/>
      <p:bldP spid="38928" grpId="0" bldLvl="0" animBg="1" autoUpdateAnimBg="0"/>
      <p:bldP spid="38929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composer</a:t>
            </a:r>
            <a:r>
              <a:rPr lang="zh-CN" altLang="zh-CN" dirty="0">
                <a:latin typeface="+mn-lt"/>
                <a:ea typeface="+mn-ea"/>
                <a:cs typeface="+mn-ea"/>
                <a:sym typeface="+mn-lt"/>
              </a:rPr>
              <a:t>安装</a:t>
            </a:r>
            <a:endParaRPr lang="zh-CN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0390" y="2226310"/>
            <a:ext cx="1105725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/>
              <a:t>1.</a:t>
            </a:r>
            <a:r>
              <a:rPr lang="zh-CN" altLang="zh-CN" sz="4000" b="1"/>
              <a:t>什么是</a:t>
            </a:r>
            <a:r>
              <a:rPr lang="en-US" altLang="zh-CN" sz="4000" b="1"/>
              <a:t>composer</a:t>
            </a:r>
            <a:endParaRPr lang="en-US" altLang="zh-CN" sz="4000" b="1"/>
          </a:p>
          <a:p>
            <a:r>
              <a:rPr lang="en-US" altLang="zh-CN" sz="4000" b="1"/>
              <a:t>	</a:t>
            </a:r>
            <a:r>
              <a:rPr lang="zh-CN" altLang="zh-CN" sz="2000" b="1"/>
              <a:t>可以方便</a:t>
            </a:r>
            <a:r>
              <a:rPr lang="en-US" altLang="zh-CN" sz="2000" b="1"/>
              <a:t>php</a:t>
            </a:r>
            <a:r>
              <a:rPr lang="zh-CN" altLang="en-US" sz="2000" b="1"/>
              <a:t>下载各种扩展</a:t>
            </a:r>
            <a:r>
              <a:rPr lang="en-US" altLang="zh-CN" sz="2000" b="1"/>
              <a:t>.</a:t>
            </a:r>
            <a:endParaRPr lang="en-US" altLang="zh-CN" sz="2000" b="1"/>
          </a:p>
          <a:p>
            <a:r>
              <a:rPr lang="en-US" altLang="zh-CN" sz="2000" b="1"/>
              <a:t>	</a:t>
            </a:r>
            <a:r>
              <a:rPr lang="zh-CN" altLang="en-US" sz="2000" b="1"/>
              <a:t>安装</a:t>
            </a:r>
            <a:endParaRPr lang="zh-CN" altLang="en-US" sz="2000" b="1"/>
          </a:p>
          <a:p>
            <a:r>
              <a:rPr lang="en-US" altLang="zh-CN" sz="2000" b="1"/>
              <a:t>	</a:t>
            </a:r>
            <a:endParaRPr lang="en-US" altLang="zh-CN" sz="2000" b="1"/>
          </a:p>
          <a:p>
            <a:r>
              <a:rPr lang="en-US" altLang="zh-CN" sz="2000" b="1"/>
              <a:t>	</a:t>
            </a:r>
            <a:endParaRPr lang="en-US" altLang="zh-CN" sz="2000" b="1"/>
          </a:p>
          <a:p>
            <a:r>
              <a:rPr lang="en-US" altLang="zh-CN" sz="4000" b="1"/>
              <a:t>2.download</a:t>
            </a:r>
            <a:endParaRPr lang="zh-CN" altLang="zh-CN" sz="4000" b="1"/>
          </a:p>
          <a:p>
            <a:r>
              <a:rPr lang="en-US" altLang="zh-CN" sz="4000" b="1"/>
              <a:t>	</a:t>
            </a:r>
            <a:endParaRPr lang="en-US" altLang="zh-CN" sz="4000" b="1"/>
          </a:p>
          <a:p>
            <a:r>
              <a:rPr lang="en-US" altLang="zh-CN" sz="4000" b="1"/>
              <a:t>3.</a:t>
            </a:r>
            <a:r>
              <a:rPr lang="zh-CN" altLang="zh-CN" sz="4000" b="1"/>
              <a:t>检查安装成功</a:t>
            </a:r>
            <a:endParaRPr lang="zh-CN" altLang="zh-CN" sz="40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3980" y="3498850"/>
            <a:ext cx="4857115" cy="112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composer</a:t>
            </a:r>
            <a:r>
              <a:rPr lang="zh-CN" altLang="zh-CN"/>
              <a:t>安装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70865" y="1407795"/>
            <a:ext cx="1078039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1.</a:t>
            </a:r>
            <a:r>
              <a:rPr lang="zh-CN" altLang="zh-CN" sz="3600" b="1"/>
              <a:t>检查是否安装成功</a:t>
            </a:r>
            <a:endParaRPr lang="zh-CN" altLang="zh-CN" sz="3600" b="1"/>
          </a:p>
          <a:p>
            <a:r>
              <a:rPr lang="en-US" altLang="zh-CN" sz="3600" b="1"/>
              <a:t>	</a:t>
            </a:r>
            <a:r>
              <a:rPr lang="en-US" altLang="zh-CN" sz="3600"/>
              <a:t>composer</a:t>
            </a:r>
            <a:endParaRPr lang="en-US" altLang="zh-CN" sz="3600"/>
          </a:p>
          <a:p>
            <a:r>
              <a:rPr lang="en-US" altLang="zh-CN" sz="3600" b="1"/>
              <a:t>2.</a:t>
            </a:r>
            <a:r>
              <a:rPr lang="zh-CN" altLang="zh-CN" sz="3600" b="1"/>
              <a:t>安装</a:t>
            </a:r>
            <a:r>
              <a:rPr lang="en-US" altLang="zh-CN" sz="3600" b="1"/>
              <a:t>composer</a:t>
            </a:r>
            <a:r>
              <a:rPr lang="zh-CN" altLang="zh-CN" sz="3600" b="1"/>
              <a:t>资产插件</a:t>
            </a:r>
            <a:endParaRPr lang="zh-CN" altLang="zh-CN" sz="3600" b="1"/>
          </a:p>
          <a:p>
            <a:r>
              <a:rPr lang="en-US" altLang="zh-CN" sz="3600" b="1"/>
              <a:t>	</a:t>
            </a:r>
            <a:r>
              <a:rPr lang="zh-CN" altLang="zh-CN" sz="2000"/>
              <a:t>更新</a:t>
            </a:r>
            <a:r>
              <a:rPr lang="en-US" altLang="zh-CN" sz="2000"/>
              <a:t>:composer self-update</a:t>
            </a:r>
            <a:endParaRPr lang="en-US" altLang="zh-CN" sz="2000"/>
          </a:p>
          <a:p>
            <a:r>
              <a:rPr lang="en-US" altLang="zh-CN" sz="2000"/>
              <a:t>	</a:t>
            </a:r>
            <a:r>
              <a:rPr lang="zh-CN" altLang="zh-CN" sz="2000"/>
              <a:t>资产插件</a:t>
            </a:r>
            <a:r>
              <a:rPr lang="en-US" altLang="zh-CN" sz="2000"/>
              <a:t>:</a:t>
            </a:r>
            <a:r>
              <a:rPr lang="zh-CN" altLang="zh-CN" sz="2000"/>
              <a:t> composer global require "fxp/composer-asset-plugin:^1.3.1"</a:t>
            </a:r>
            <a:r>
              <a:rPr lang="zh-CN" altLang="zh-CN" sz="3600" b="1"/>
              <a:t> </a:t>
            </a:r>
            <a:endParaRPr lang="en-US" altLang="zh-CN" sz="3600" b="1"/>
          </a:p>
          <a:p>
            <a:r>
              <a:rPr lang="en-US" altLang="zh-CN" sz="3600" b="1"/>
              <a:t>3.</a:t>
            </a:r>
            <a:r>
              <a:rPr lang="zh-CN" altLang="zh-CN" sz="3600" b="1"/>
              <a:t>使用命令安装</a:t>
            </a:r>
            <a:r>
              <a:rPr lang="en-US" altLang="zh-CN" sz="3600" b="1"/>
              <a:t>yii</a:t>
            </a:r>
            <a:r>
              <a:rPr lang="zh-CN" altLang="zh-CN" sz="3600" b="1"/>
              <a:t>源代码</a:t>
            </a:r>
            <a:endParaRPr lang="zh-CN" altLang="zh-CN" sz="3600" b="1"/>
          </a:p>
          <a:p>
            <a:r>
              <a:rPr lang="en-US" altLang="zh-CN" sz="3600" b="1"/>
              <a:t>	</a:t>
            </a:r>
            <a:r>
              <a:rPr lang="zh-CN" altLang="zh-CN" sz="2000"/>
              <a:t>基础版 </a:t>
            </a:r>
            <a:r>
              <a:rPr lang="en-US" altLang="zh-CN" sz="2000"/>
              <a:t>:</a:t>
            </a:r>
            <a:r>
              <a:rPr lang="zh-CN" altLang="zh-CN" sz="2000"/>
              <a:t>composer create-project --prefer-dist yiisoft/yii2-app-basic yii</a:t>
            </a:r>
            <a:r>
              <a:rPr lang="zh-CN" altLang="zh-CN" sz="2000" b="1"/>
              <a:t> </a:t>
            </a:r>
            <a:endParaRPr lang="zh-CN" altLang="zh-CN" sz="2000" b="1"/>
          </a:p>
          <a:p>
            <a:r>
              <a:rPr lang="en-US" altLang="zh-CN" sz="2000" b="1"/>
              <a:t>	</a:t>
            </a:r>
            <a:r>
              <a:rPr lang="zh-CN" altLang="en-US" sz="2000"/>
              <a:t>高级版 </a:t>
            </a:r>
            <a:r>
              <a:rPr lang="en-US" altLang="zh-CN" sz="2000"/>
              <a:t>:composer create-project --prefer-dist yiisoft/yii2-app-advanced yii</a:t>
            </a: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1646">
      <a:dk1>
        <a:srgbClr val="000000"/>
      </a:dk1>
      <a:lt1>
        <a:srgbClr val="FFFFFF"/>
      </a:lt1>
      <a:dk2>
        <a:srgbClr val="F5C131"/>
      </a:dk2>
      <a:lt2>
        <a:srgbClr val="2D2833"/>
      </a:lt2>
      <a:accent1>
        <a:srgbClr val="2D2833"/>
      </a:accent1>
      <a:accent2>
        <a:srgbClr val="F5C131"/>
      </a:accent2>
      <a:accent3>
        <a:srgbClr val="2D2833"/>
      </a:accent3>
      <a:accent4>
        <a:srgbClr val="F5C131"/>
      </a:accent4>
      <a:accent5>
        <a:srgbClr val="2D2833"/>
      </a:accent5>
      <a:accent6>
        <a:srgbClr val="F5C131"/>
      </a:accent6>
      <a:hlink>
        <a:srgbClr val="0070C0"/>
      </a:hlink>
      <a:folHlink>
        <a:srgbClr val="0089D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1332</Words>
  <Application>WPS 演示</Application>
  <PresentationFormat>自定义</PresentationFormat>
  <Paragraphs>138</Paragraphs>
  <Slides>17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仿宋_GB2312</vt:lpstr>
      <vt:lpstr>微软雅黑</vt:lpstr>
      <vt:lpstr>Arial Unicode MS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Yii框架安装</vt:lpstr>
      <vt:lpstr>composer安装</vt:lpstr>
      <vt:lpstr>composer安装</vt:lpstr>
      <vt:lpstr>Yii源码下载安装</vt:lpstr>
      <vt:lpstr>PowerPoint 演示文稿</vt:lpstr>
      <vt:lpstr>YII目录结构</vt:lpstr>
      <vt:lpstr>PowerPoint 演示文稿</vt:lpstr>
      <vt:lpstr>YII运行流程</vt:lpstr>
      <vt:lpstr>PowerPoint 演示文稿</vt:lpstr>
      <vt:lpstr>命名空间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卡通铅笔纸张</dc:title>
  <dc:creator>第一PPT模板网-WWW.1PPT.COM</dc:creator>
  <cp:keywords>第一PPT模板网-WWW.1PPT.COM</cp:keywords>
  <cp:lastModifiedBy>大智若愚1407760471</cp:lastModifiedBy>
  <cp:revision>278</cp:revision>
  <dcterms:created xsi:type="dcterms:W3CDTF">2015-05-05T08:02:00Z</dcterms:created>
  <dcterms:modified xsi:type="dcterms:W3CDTF">2018-03-09T05:35:13Z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