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9" r:id="rId4"/>
    <p:sldId id="261" r:id="rId5"/>
    <p:sldId id="339" r:id="rId6"/>
    <p:sldId id="402" r:id="rId7"/>
    <p:sldId id="376" r:id="rId8"/>
    <p:sldId id="302" r:id="rId9"/>
    <p:sldId id="366" r:id="rId10"/>
    <p:sldId id="388" r:id="rId11"/>
    <p:sldId id="389" r:id="rId12"/>
    <p:sldId id="390" r:id="rId13"/>
    <p:sldId id="391" r:id="rId14"/>
    <p:sldId id="303" r:id="rId15"/>
    <p:sldId id="367" r:id="rId16"/>
    <p:sldId id="392" r:id="rId17"/>
    <p:sldId id="420" r:id="rId18"/>
    <p:sldId id="304" r:id="rId19"/>
    <p:sldId id="368" r:id="rId20"/>
    <p:sldId id="369" r:id="rId21"/>
    <p:sldId id="305" r:id="rId22"/>
    <p:sldId id="346" r:id="rId23"/>
    <p:sldId id="371" r:id="rId24"/>
    <p:sldId id="34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模型属性赋值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414905"/>
            <a:ext cx="5123815" cy="2028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825" y="1631950"/>
            <a:ext cx="409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         </a:t>
            </a:r>
            <a:r>
              <a:rPr lang="zh-CN" altLang="en-US" b="1"/>
              <a:t>属性赋值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2414905"/>
            <a:ext cx="5565140" cy="3018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2800" y="1631950"/>
            <a:ext cx="3830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控制器调用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属性标签格式化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" y="2048510"/>
            <a:ext cx="5481320" cy="2971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9420" y="1355090"/>
            <a:ext cx="544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模型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30" y="2048510"/>
            <a:ext cx="5000625" cy="29425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4240" y="1355090"/>
            <a:ext cx="304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控制器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模型场景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181860"/>
            <a:ext cx="5336540" cy="4075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2181860"/>
            <a:ext cx="5808980" cy="4076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2465" y="1355090"/>
            <a:ext cx="435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912610" y="1355090"/>
            <a:ext cx="405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</a:t>
            </a:r>
            <a:r>
              <a:rPr lang="zh-CN" altLang="en-US" b="1"/>
              <a:t>控制器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         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视图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里面的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层，数据渲染层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技能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396811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在根目录下的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views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里面创建和控制器同名的目录。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渲染的数据的方法有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render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renderPartial()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renderAjax() &amp;&amp; 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有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return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如何将数据传递给视图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 render('fileanme',['data'=&gt;$arr])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4.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视图如何访问数据 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===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常规的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php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代码来做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4.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在视图文件里面。嵌套视图   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$this-&gt;render(“fileName”);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5.</a:t>
            </a: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视图之间共享数据</a:t>
            </a:r>
            <a:endParaRPr lang="zh-CN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6.</a:t>
            </a:r>
            <a:r>
              <a:rPr lang="zh-CN" altLang="zh-CN" dirty="0">
                <a:solidFill>
                  <a:srgbClr val="FF0000"/>
                </a:solidFill>
                <a:cs typeface="+mn-ea"/>
                <a:sym typeface="+mn-lt"/>
              </a:rPr>
              <a:t>视图的布局</a:t>
            </a:r>
            <a:endParaRPr lang="zh-CN" altLang="zh-CN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视图代码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1627505"/>
            <a:ext cx="4472305" cy="3209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0045" y="1052830"/>
            <a:ext cx="3211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</a:t>
            </a:r>
            <a:r>
              <a:rPr lang="zh-CN" altLang="en-US" b="1"/>
              <a:t>视图渲染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5" y="1627505"/>
            <a:ext cx="5542915" cy="205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45" y="3982720"/>
            <a:ext cx="4371340" cy="971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68490" y="1170940"/>
            <a:ext cx="380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b="1"/>
              <a:t>嵌套渲染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20690"/>
            <a:ext cx="477139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655" y="5611495"/>
            <a:ext cx="4704715" cy="84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8980" y="5120005"/>
            <a:ext cx="326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zh-CN" b="1"/>
              <a:t>共享数据</a:t>
            </a:r>
            <a:endParaRPr lang="zh-CN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视图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397125"/>
            <a:ext cx="6390640" cy="2590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901700"/>
            <a:ext cx="3723640" cy="149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965575"/>
            <a:ext cx="3809365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861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arrayAccess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php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SPL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预定义接口其中的一个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ArrayAccess</a:t>
            </a:r>
            <a:r>
              <a:rPr lang="zh-CN" altLang="zh-CN"/>
              <a:t>描述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216025" y="1342390"/>
            <a:ext cx="105829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什么是</a:t>
            </a:r>
            <a:r>
              <a:rPr lang="en-US" altLang="zh-CN" b="1"/>
              <a:t>SPL</a:t>
            </a:r>
            <a:endParaRPr lang="en-US" altLang="zh-CN" b="1"/>
          </a:p>
          <a:p>
            <a:endParaRPr lang="zh-CN" altLang="en-US"/>
          </a:p>
          <a:p>
            <a:r>
              <a:rPr lang="zh-CN" altLang="en-US"/>
              <a:t>在 PHP5 中多了一系列新接口。同时这些接口和一些实现的 Class 被归为 Standard PHP Library(SPL)。</a:t>
            </a:r>
            <a:endParaRPr lang="zh-CN" altLang="en-US"/>
          </a:p>
          <a:p>
            <a:r>
              <a:rPr lang="zh-CN" altLang="en-US"/>
              <a:t>比如 </a:t>
            </a:r>
            <a:r>
              <a:rPr lang="en-US" altLang="zh-CN"/>
              <a:t>Arrayaccess</a:t>
            </a:r>
            <a:r>
              <a:rPr lang="zh-CN" altLang="zh-CN"/>
              <a:t>、</a:t>
            </a:r>
            <a:r>
              <a:rPr lang="en-US" altLang="zh-CN"/>
              <a:t>Iterator</a:t>
            </a:r>
            <a:r>
              <a:rPr lang="zh-CN" altLang="zh-CN"/>
              <a:t>等</a:t>
            </a:r>
            <a:endParaRPr lang="zh-CN" altLang="zh-CN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/>
              <a:t>2.ArrayAccess</a:t>
            </a:r>
            <a:endParaRPr lang="en-US" altLang="zh-CN" b="1"/>
          </a:p>
          <a:p>
            <a:r>
              <a:rPr lang="zh-CN" altLang="en-US"/>
              <a:t>ArrayAccess 的作用是使你的 Class 看起来像一个数组(PHP 的数组)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ArrayAccess</a:t>
            </a:r>
            <a:r>
              <a:rPr lang="zh-CN" altLang="zh-CN"/>
              <a:t>描述</a:t>
            </a:r>
            <a:endParaRPr lang="zh-CN" altLang="zh-CN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2648" y="976630"/>
            <a:ext cx="4838065" cy="5514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4930" y="1341120"/>
            <a:ext cx="690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		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27330" y="1709420"/>
            <a:ext cx="675132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		</a:t>
            </a:r>
            <a:r>
              <a:rPr lang="zh-CN" altLang="en-US" sz="2000" b="1">
                <a:sym typeface="+mn-ea"/>
              </a:rPr>
              <a:t>代码的具体实现</a:t>
            </a:r>
            <a:endParaRPr lang="zh-CN" altLang="en-US" sz="2000" b="1"/>
          </a:p>
          <a:p>
            <a:endParaRPr lang="en-US" altLang="zh-CN" sz="2000" b="1"/>
          </a:p>
          <a:p>
            <a:r>
              <a:rPr lang="en-US" altLang="zh-CN" sz="2000" b="1"/>
              <a:t>1.</a:t>
            </a:r>
            <a:r>
              <a:rPr lang="zh-CN" altLang="zh-CN" sz="2000" b="1"/>
              <a:t>要实现</a:t>
            </a:r>
            <a:r>
              <a:rPr lang="en-US" altLang="zh-CN" sz="2000" b="1"/>
              <a:t>4</a:t>
            </a:r>
            <a:r>
              <a:rPr lang="zh-CN" altLang="en-US" sz="2000" b="1"/>
              <a:t>个方法：</a:t>
            </a:r>
            <a:endParaRPr lang="zh-CN" altLang="en-US" sz="2000" b="1"/>
          </a:p>
          <a:p>
            <a:r>
              <a:rPr lang="en-US" altLang="zh-CN"/>
              <a:t>	offsetSet()  =====检查偏移位置是否存在</a:t>
            </a:r>
            <a:endParaRPr lang="en-US" altLang="zh-CN"/>
          </a:p>
          <a:p>
            <a:r>
              <a:rPr lang="en-US" altLang="zh-CN"/>
              <a:t>	offsetGet() =====获取一个偏移位置的值</a:t>
            </a:r>
            <a:endParaRPr lang="en-US" altLang="zh-CN"/>
          </a:p>
          <a:p>
            <a:r>
              <a:rPr lang="en-US" altLang="zh-CN"/>
              <a:t>	offsetExists()===设置一个偏移位置的值</a:t>
            </a:r>
            <a:endParaRPr lang="en-US" altLang="zh-CN"/>
          </a:p>
          <a:p>
            <a:r>
              <a:rPr lang="en-US" altLang="zh-CN"/>
              <a:t>	offsetUnset()===复位一个偏移位置的值</a:t>
            </a:r>
            <a:endParaRPr lang="en-US" altLang="zh-CN"/>
          </a:p>
          <a:p>
            <a:r>
              <a:rPr lang="en-US" altLang="zh-CN" sz="2000" b="1"/>
              <a:t>2.</a:t>
            </a:r>
            <a:r>
              <a:rPr lang="zh-CN" altLang="zh-CN" sz="2000" b="1"/>
              <a:t>下面是具体实现过程：</a:t>
            </a:r>
            <a:endParaRPr lang="zh-CN" altLang="zh-CN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4399915"/>
            <a:ext cx="6771640" cy="2091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0" name="PA_文本框 8"/>
          <p:cNvSpPr txBox="1"/>
          <p:nvPr>
            <p:custDataLst>
              <p:tags r:id="rId1"/>
            </p:custDataLst>
          </p:nvPr>
        </p:nvSpPr>
        <p:spPr>
          <a:xfrm>
            <a:off x="5621380" y="838281"/>
            <a:ext cx="143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1.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控制器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1" name="PA_文本框 9"/>
          <p:cNvSpPr txBox="1"/>
          <p:nvPr>
            <p:custDataLst>
              <p:tags r:id="rId2"/>
            </p:custDataLst>
          </p:nvPr>
        </p:nvSpPr>
        <p:spPr>
          <a:xfrm>
            <a:off x="5621380" y="1947796"/>
            <a:ext cx="1130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2.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模型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2" name="PA_文本框 10"/>
          <p:cNvSpPr txBox="1"/>
          <p:nvPr>
            <p:custDataLst>
              <p:tags r:id="rId3"/>
            </p:custDataLst>
          </p:nvPr>
        </p:nvSpPr>
        <p:spPr>
          <a:xfrm>
            <a:off x="5621800" y="3057311"/>
            <a:ext cx="1130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3.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视图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3" name="PA_文本框 11"/>
          <p:cNvSpPr txBox="1"/>
          <p:nvPr>
            <p:custDataLst>
              <p:tags r:id="rId4"/>
            </p:custDataLst>
          </p:nvPr>
        </p:nvSpPr>
        <p:spPr>
          <a:xfrm>
            <a:off x="5621380" y="4166824"/>
            <a:ext cx="2374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4. ArrayAccess</a:t>
            </a:r>
            <a:endParaRPr lang="en-US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8" name="PA_文本框 16"/>
          <p:cNvSpPr txBox="1"/>
          <p:nvPr>
            <p:custDataLst>
              <p:tags r:id="rId5"/>
            </p:custDataLst>
          </p:nvPr>
        </p:nvSpPr>
        <p:spPr>
          <a:xfrm>
            <a:off x="5621380" y="5175817"/>
            <a:ext cx="143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D2833"/>
                </a:solidFill>
                <a:cs typeface="+mn-ea"/>
                <a:sym typeface="+mn-lt"/>
              </a:rPr>
              <a:t>5. </a:t>
            </a:r>
            <a:r>
              <a:rPr lang="zh-CN" altLang="zh-CN" sz="2400" b="1" dirty="0">
                <a:solidFill>
                  <a:srgbClr val="2D2833"/>
                </a:solidFill>
                <a:cs typeface="+mn-ea"/>
                <a:sym typeface="+mn-lt"/>
              </a:rPr>
              <a:t>迭代器</a:t>
            </a:r>
            <a:endParaRPr lang="zh-CN" altLang="zh-CN" sz="2400" b="1" dirty="0"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迭代器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遍历一个聚合对象类的所有属性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4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迭代器Iterator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5440" y="1381125"/>
            <a:ext cx="115011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4000" b="1"/>
              <a:t>描述：</a:t>
            </a:r>
            <a:endParaRPr lang="zh-CN" altLang="zh-CN" sz="4000" b="1"/>
          </a:p>
          <a:p>
            <a:r>
              <a:rPr lang="zh-CN" altLang="zh-CN" sz="2000" b="1"/>
              <a:t>如果一个类里面成员变量非常多</a:t>
            </a:r>
            <a:r>
              <a:rPr lang="en-US" altLang="zh-CN" sz="2000" b="1"/>
              <a:t>[100]</a:t>
            </a:r>
            <a:r>
              <a:rPr lang="zh-CN" altLang="zh-CN" sz="2000" b="1"/>
              <a:t>。现在让你输出每个成员变量</a:t>
            </a:r>
            <a:r>
              <a:rPr lang="en-US" altLang="zh-CN" sz="2000" b="1"/>
              <a:t>.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//php</a:t>
            </a:r>
            <a:r>
              <a:rPr lang="zh-CN" altLang="zh-CN" sz="2000" b="1"/>
              <a:t>一个迭代器</a:t>
            </a:r>
            <a:endParaRPr lang="zh-CN" altLang="zh-CN" sz="2000" b="1"/>
          </a:p>
          <a:p>
            <a:endParaRPr lang="zh-CN" altLang="zh-CN" sz="4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690"/>
            <a:ext cx="10515600" cy="651510"/>
          </a:xfrm>
        </p:spPr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迭代器Iterator实现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838200"/>
            <a:ext cx="4906645" cy="59582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54940" y="838200"/>
            <a:ext cx="6096000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1.</a:t>
            </a:r>
            <a:r>
              <a:rPr lang="zh-CN" altLang="en-US" sz="2000" b="1"/>
              <a:t>使用场景。</a:t>
            </a:r>
            <a:endParaRPr lang="zh-CN" altLang="en-US" sz="2000" b="1"/>
          </a:p>
          <a:p>
            <a:r>
              <a:rPr lang="en-US" altLang="zh-CN"/>
              <a:t>	</a:t>
            </a:r>
            <a:r>
              <a:rPr lang="zh-CN" altLang="en-US"/>
              <a:t>对象属性的遍历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000" b="1"/>
              <a:t>2.</a:t>
            </a:r>
            <a:r>
              <a:rPr lang="zh-CN" altLang="zh-CN" sz="2000" b="1"/>
              <a:t>必须实现的方法</a:t>
            </a:r>
            <a:r>
              <a:rPr lang="en-US" altLang="zh-CN" sz="2000" b="1"/>
              <a:t>.</a:t>
            </a:r>
            <a:endParaRPr lang="en-US" altLang="zh-CN" sz="2000" b="1"/>
          </a:p>
          <a:p>
            <a:r>
              <a:rPr lang="en-US" altLang="zh-CN"/>
              <a:t>	current()—返回当前元素值,</a:t>
            </a:r>
            <a:endParaRPr lang="en-US" altLang="zh-CN"/>
          </a:p>
          <a:p>
            <a:r>
              <a:rPr lang="en-US" altLang="zh-CN"/>
              <a:t>	key()—返回当前元素的键值,</a:t>
            </a:r>
            <a:endParaRPr lang="en-US" altLang="zh-CN"/>
          </a:p>
          <a:p>
            <a:r>
              <a:rPr lang="en-US" altLang="zh-CN"/>
              <a:t>	next()—下移一个元素,</a:t>
            </a:r>
            <a:endParaRPr lang="en-US" altLang="zh-CN"/>
          </a:p>
          <a:p>
            <a:r>
              <a:rPr lang="en-US" altLang="zh-CN"/>
              <a:t>	valid()—判定是否还有后续元素, 如果有, 返回true,</a:t>
            </a:r>
            <a:endParaRPr lang="en-US" altLang="zh-CN"/>
          </a:p>
          <a:p>
            <a:r>
              <a:rPr lang="en-US" altLang="zh-CN"/>
              <a:t>	rewind()—移到首元素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4037330"/>
            <a:ext cx="6094730" cy="275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第二课时完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控制器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里面的控制器最重要一个概念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语法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230568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在根目录下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Controllers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目录下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,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创建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*.php 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文件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文件名要和类名一直有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controller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关键字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.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3.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继承基类的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Controller</a:t>
            </a:r>
            <a:endParaRPr lang="en-US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4.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控制器里面的动作或者是方法要有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action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关键字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4510" y="2065655"/>
            <a:ext cx="707644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代码展示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1376680"/>
            <a:ext cx="5384800" cy="3429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290" y="894080"/>
            <a:ext cx="641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	</a:t>
            </a:r>
            <a:r>
              <a:rPr lang="zh-CN" altLang="en-US" b="1"/>
              <a:t>控制器代码展示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805930" y="894080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       </a:t>
            </a:r>
            <a:r>
              <a:rPr lang="zh-CN" altLang="zh-CN" b="1"/>
              <a:t>请求</a:t>
            </a:r>
            <a:r>
              <a:rPr lang="en-US" altLang="zh-CN" b="1"/>
              <a:t>&amp;</a:t>
            </a:r>
            <a:r>
              <a:rPr lang="zh-CN" altLang="en-US" b="1"/>
              <a:t>响应</a:t>
            </a:r>
            <a:r>
              <a:rPr lang="en-US" altLang="zh-CN" b="1"/>
              <a:t>&amp;</a:t>
            </a:r>
            <a:r>
              <a:rPr lang="zh-CN" altLang="en-US" b="1"/>
              <a:t>参数传递</a:t>
            </a:r>
            <a:r>
              <a:rPr lang="en-US" altLang="zh-CN" b="1"/>
              <a:t>&amp;</a:t>
            </a:r>
            <a:r>
              <a:rPr lang="zh-CN" altLang="zh-CN" b="1"/>
              <a:t> 页面的跳转</a:t>
            </a:r>
            <a:endParaRPr lang="zh-CN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1376680"/>
            <a:ext cx="6257290" cy="354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50180" y="2445052"/>
            <a:ext cx="26886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模型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MVC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里面的</a:t>
            </a: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zh-CN" altLang="zh-CN" sz="1865" dirty="0">
                <a:solidFill>
                  <a:schemeClr val="bg1"/>
                </a:solidFill>
                <a:cs typeface="+mn-ea"/>
                <a:sym typeface="+mn-lt"/>
              </a:rPr>
              <a:t>层、业务层</a:t>
            </a:r>
            <a:endParaRPr lang="zh-CN" altLang="zh-CN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1602603" y="593649"/>
            <a:ext cx="2821927" cy="1064393"/>
          </a:xfrm>
          <a:custGeom>
            <a:avLst/>
            <a:gdLst>
              <a:gd name="connsiteX0" fmla="*/ 0 w 2821927"/>
              <a:gd name="connsiteY0" fmla="*/ 0 h 1064393"/>
              <a:gd name="connsiteX1" fmla="*/ 2821927 w 2821927"/>
              <a:gd name="connsiteY1" fmla="*/ 0 h 1064393"/>
              <a:gd name="connsiteX2" fmla="*/ 2821927 w 2821927"/>
              <a:gd name="connsiteY2" fmla="*/ 1064393 h 1064393"/>
              <a:gd name="connsiteX3" fmla="*/ 0 w 2821927"/>
              <a:gd name="connsiteY3" fmla="*/ 1064393 h 1064393"/>
              <a:gd name="connsiteX4" fmla="*/ 0 w 2821927"/>
              <a:gd name="connsiteY4" fmla="*/ 0 h 1064393"/>
              <a:gd name="connsiteX0-1" fmla="*/ 78377 w 2821927"/>
              <a:gd name="connsiteY0-2" fmla="*/ 39188 h 1064393"/>
              <a:gd name="connsiteX1-3" fmla="*/ 2821927 w 2821927"/>
              <a:gd name="connsiteY1-4" fmla="*/ 0 h 1064393"/>
              <a:gd name="connsiteX2-5" fmla="*/ 2821927 w 2821927"/>
              <a:gd name="connsiteY2-6" fmla="*/ 1064393 h 1064393"/>
              <a:gd name="connsiteX3-7" fmla="*/ 0 w 2821927"/>
              <a:gd name="connsiteY3-8" fmla="*/ 1064393 h 1064393"/>
              <a:gd name="connsiteX4-9" fmla="*/ 78377 w 2821927"/>
              <a:gd name="connsiteY4-10" fmla="*/ 39188 h 10643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21927" h="1064393">
                <a:moveTo>
                  <a:pt x="78377" y="39188"/>
                </a:moveTo>
                <a:lnTo>
                  <a:pt x="2821927" y="0"/>
                </a:lnTo>
                <a:lnTo>
                  <a:pt x="2821927" y="1064393"/>
                </a:lnTo>
                <a:lnTo>
                  <a:pt x="0" y="1064393"/>
                </a:lnTo>
                <a:lnTo>
                  <a:pt x="78377" y="39188"/>
                </a:lnTo>
                <a:close/>
              </a:path>
            </a:pathLst>
          </a:custGeom>
          <a:solidFill>
            <a:srgbClr val="2D2833"/>
          </a:solidFill>
          <a:ln>
            <a:noFill/>
          </a:ln>
        </p:spPr>
        <p:txBody>
          <a:bodyPr/>
          <a:lstStyle/>
          <a:p>
            <a:endParaRPr lang="zh-CN" altLang="en-US" sz="1800" b="1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TextBox 18"/>
          <p:cNvSpPr>
            <a:spLocks noChangeArrowheads="1"/>
          </p:cNvSpPr>
          <p:nvPr/>
        </p:nvSpPr>
        <p:spPr bwMode="auto">
          <a:xfrm>
            <a:off x="2001615" y="631547"/>
            <a:ext cx="2085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5995" b="1" dirty="0">
                <a:solidFill>
                  <a:schemeClr val="bg1"/>
                </a:solidFill>
                <a:cs typeface="+mn-ea"/>
                <a:sym typeface="+mn-lt"/>
              </a:rPr>
              <a:t>技能</a:t>
            </a:r>
            <a:endParaRPr lang="zh-CN" altLang="zh-CN" sz="599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1792243" y="1940805"/>
            <a:ext cx="8608422" cy="286004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1.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创建的文件在根目录下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models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创建文件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2.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继承基类的模型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&amp;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或者继承别的比如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AR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模式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3.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模型的赋值 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&amp; 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属性的迭代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4.SPL 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数据接口</a:t>
            </a: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arrayAccess</a:t>
            </a:r>
            <a:r>
              <a:rPr lang="zh-CN" altLang="zh-CN" dirty="0">
                <a:solidFill>
                  <a:srgbClr val="0C0C0C"/>
                </a:solidFill>
                <a:cs typeface="+mn-ea"/>
                <a:sym typeface="+mn-lt"/>
              </a:rPr>
              <a:t>接口实现</a:t>
            </a:r>
            <a:endParaRPr lang="zh-CN" altLang="zh-CN" dirty="0">
              <a:solidFill>
                <a:srgbClr val="0C0C0C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C0C0C"/>
                </a:solidFill>
                <a:cs typeface="+mn-ea"/>
                <a:sym typeface="+mn-lt"/>
              </a:rPr>
              <a:t>5.php</a:t>
            </a:r>
            <a:r>
              <a:rPr lang="zh-CN" altLang="en-US" dirty="0">
                <a:solidFill>
                  <a:srgbClr val="0C0C0C"/>
                </a:solidFill>
                <a:cs typeface="+mn-ea"/>
                <a:sym typeface="+mn-lt"/>
              </a:rPr>
              <a:t>迭代器实现</a:t>
            </a:r>
            <a:endParaRPr lang="zh-CN" altLang="en-US" dirty="0">
              <a:solidFill>
                <a:srgbClr val="0C0C0C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12428" y="4040573"/>
            <a:ext cx="2913016" cy="291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代码展示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1905000"/>
            <a:ext cx="5400040" cy="30473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0675" y="1329055"/>
            <a:ext cx="450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b="1"/>
              <a:t>模型实现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905000"/>
            <a:ext cx="6171565" cy="3075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70955" y="1329055"/>
            <a:ext cx="481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		</a:t>
            </a:r>
            <a:r>
              <a:rPr lang="zh-CN" altLang="en-US" b="1"/>
              <a:t>控制器调用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自定义</PresentationFormat>
  <Paragraphs>165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代码</vt:lpstr>
      <vt:lpstr>代码展示</vt:lpstr>
      <vt:lpstr>PowerPoint 演示文稿</vt:lpstr>
      <vt:lpstr>PowerPoint 演示文稿</vt:lpstr>
      <vt:lpstr>代码展示</vt:lpstr>
      <vt:lpstr>模型属性赋值</vt:lpstr>
      <vt:lpstr>属性标签格式化</vt:lpstr>
      <vt:lpstr>模型场景</vt:lpstr>
      <vt:lpstr>PowerPoint 演示文稿</vt:lpstr>
      <vt:lpstr>PowerPoint 演示文稿</vt:lpstr>
      <vt:lpstr>视图代码</vt:lpstr>
      <vt:lpstr>视图</vt:lpstr>
      <vt:lpstr>PowerPoint 演示文稿</vt:lpstr>
      <vt:lpstr>ArrayAccess描述</vt:lpstr>
      <vt:lpstr>ArrayAccess描述</vt:lpstr>
      <vt:lpstr>PowerPoint 演示文稿</vt:lpstr>
      <vt:lpstr>迭代器Iterator</vt:lpstr>
      <vt:lpstr> 迭代器Iterator实现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435</cp:revision>
  <dcterms:created xsi:type="dcterms:W3CDTF">2015-05-05T08:02:00Z</dcterms:created>
  <dcterms:modified xsi:type="dcterms:W3CDTF">2018-03-09T08:34:51Z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