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0"/>
  </p:notesMasterIdLst>
  <p:sldIdLst>
    <p:sldId id="259" r:id="rId2"/>
    <p:sldId id="260" r:id="rId3"/>
    <p:sldId id="261" r:id="rId4"/>
    <p:sldId id="264" r:id="rId5"/>
    <p:sldId id="262" r:id="rId6"/>
    <p:sldId id="265" r:id="rId7"/>
    <p:sldId id="266" r:id="rId8"/>
    <p:sldId id="267"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0DAE8-BFD7-4F84-9969-A07FB136C599}" type="datetimeFigureOut">
              <a:rPr lang="zh-TW" altLang="en-US" smtClean="0"/>
              <a:t>2020/1/7</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002BF-8427-455E-8682-3FE42568AB4E}" type="slidenum">
              <a:rPr lang="zh-TW" altLang="en-US" smtClean="0"/>
              <a:t>‹#›</a:t>
            </a:fld>
            <a:endParaRPr lang="zh-TW" altLang="en-US"/>
          </a:p>
        </p:txBody>
      </p:sp>
    </p:spTree>
    <p:extLst>
      <p:ext uri="{BB962C8B-B14F-4D97-AF65-F5344CB8AC3E}">
        <p14:creationId xmlns:p14="http://schemas.microsoft.com/office/powerpoint/2010/main" val="288644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pPr>
              <a:buNone/>
            </a:pPr>
            <a:endParaRPr lang="zh-TW" altLang="en-US" dirty="0"/>
          </a:p>
        </p:txBody>
      </p:sp>
    </p:spTree>
    <p:extLst>
      <p:ext uri="{BB962C8B-B14F-4D97-AF65-F5344CB8AC3E}">
        <p14:creationId xmlns:p14="http://schemas.microsoft.com/office/powerpoint/2010/main" val="273112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930275" y="739775"/>
            <a:ext cx="4937125" cy="3703638"/>
          </a:xfrm>
        </p:spPr>
      </p:sp>
      <p:sp>
        <p:nvSpPr>
          <p:cNvPr id="3" name="備忘稿版面配置區 2"/>
          <p:cNvSpPr>
            <a:spLocks noGrp="1"/>
          </p:cNvSpPr>
          <p:nvPr>
            <p:ph type="body" idx="1"/>
          </p:nvPr>
        </p:nvSpPr>
        <p:spPr/>
        <p:txBody>
          <a:bodyPr/>
          <a:lstStyle/>
          <a:p>
            <a:pPr marL="0" marR="0" indent="0" algn="l" defTabSz="914181" rtl="0" eaLnBrk="1" fontAlgn="auto" latinLnBrk="0" hangingPunct="1">
              <a:lnSpc>
                <a:spcPct val="100000"/>
              </a:lnSpc>
              <a:spcBef>
                <a:spcPts val="0"/>
              </a:spcBef>
              <a:spcAft>
                <a:spcPts val="0"/>
              </a:spcAft>
              <a:buClrTx/>
              <a:buSzTx/>
              <a:buFontTx/>
              <a:buNone/>
              <a:tabLst/>
              <a:defRPr/>
            </a:pPr>
            <a:endParaRPr lang="en-US" altLang="zh-TW" sz="8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23629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57038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202899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4037994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 2 columns">
    <p:bg>
      <p:bgPr>
        <a:blipFill dpi="0" rotWithShape="1">
          <a:blip r:embed="rId2">
            <a:lum/>
          </a:blip>
          <a:srcRect/>
          <a:stretch>
            <a:fillRect/>
          </a:stretch>
        </a:blipFill>
        <a:effectLst/>
      </p:bgPr>
    </p:bg>
    <p:spTree>
      <p:nvGrpSpPr>
        <p:cNvPr id="1" name="Shape 41"/>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0D5C87D-D349-4131-B055-E1E1C6FA3A5D}"/>
              </a:ext>
            </a:extLst>
          </p:cNvPr>
          <p:cNvSpPr>
            <a:spLocks noGrp="1"/>
          </p:cNvSpPr>
          <p:nvPr>
            <p:ph type="sldNum" sz="quarter" idx="12"/>
          </p:nvPr>
        </p:nvSpPr>
        <p:spPr>
          <a:xfrm>
            <a:off x="8737200" y="6494400"/>
            <a:ext cx="419032" cy="345614"/>
          </a:xfrm>
          <a:prstGeom prst="rect">
            <a:avLst/>
          </a:prstGeom>
        </p:spPr>
        <p:txBody>
          <a:bodyPr/>
          <a:lstStyle>
            <a:lvl1pPr>
              <a:defRPr sz="1500" b="1">
                <a:latin typeface="Times New Roman" panose="02020603050405020304" pitchFamily="18" charset="0"/>
                <a:cs typeface="Times New Roman" panose="02020603050405020304" pitchFamily="18" charset="0"/>
              </a:defRPr>
            </a:lvl1pPr>
          </a:lstStyle>
          <a:p>
            <a:fld id="{8197C4CC-C62E-4C6F-ACA1-FA36A2A0A39B}" type="slidenum">
              <a:rPr lang="zh-TW" altLang="en-US" smtClean="0"/>
              <a:pPr/>
              <a:t>‹#›</a:t>
            </a:fld>
            <a:endParaRPr lang="zh-TW" altLang="en-US" dirty="0"/>
          </a:p>
        </p:txBody>
      </p:sp>
      <p:pic>
        <p:nvPicPr>
          <p:cNvPr id="8" name="Picture 2">
            <a:extLst>
              <a:ext uri="{FF2B5EF4-FFF2-40B4-BE49-F238E27FC236}">
                <a16:creationId xmlns:a16="http://schemas.microsoft.com/office/drawing/2014/main" id="{39C7B00E-CA0C-481C-81C3-FEDE24B5FA0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400" y="6"/>
            <a:ext cx="143827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a:extLst>
              <a:ext uri="{FF2B5EF4-FFF2-40B4-BE49-F238E27FC236}">
                <a16:creationId xmlns:a16="http://schemas.microsoft.com/office/drawing/2014/main" id="{4A59402F-1646-40AD-917E-C104816C96DF}"/>
              </a:ext>
            </a:extLst>
          </p:cNvPr>
          <p:cNvSpPr/>
          <p:nvPr userDrawn="1"/>
        </p:nvSpPr>
        <p:spPr>
          <a:xfrm>
            <a:off x="831275" y="5705819"/>
            <a:ext cx="8287715" cy="1015663"/>
          </a:xfrm>
          <a:prstGeom prst="rect">
            <a:avLst/>
          </a:prstGeom>
        </p:spPr>
        <p:txBody>
          <a:bodyPr wrap="square">
            <a:spAutoFit/>
          </a:bodyPr>
          <a:lstStyle/>
          <a:p>
            <a:pPr lvl="0" algn="ctr" fontAlgn="base">
              <a:spcBef>
                <a:spcPct val="0"/>
              </a:spcBef>
              <a:spcAft>
                <a:spcPct val="0"/>
              </a:spcAft>
              <a:defRPr/>
            </a:pPr>
            <a:r>
              <a:rPr lang="zh-TW" altLang="en-US" sz="2000" b="1" dirty="0">
                <a:latin typeface="Times New Roman" pitchFamily="18" charset="0"/>
                <a:ea typeface="標楷體" pitchFamily="65" charset="-120"/>
                <a:cs typeface="Times New Roman" pitchFamily="18" charset="0"/>
              </a:rPr>
              <a:t>國 立 臺 北 科 技 大 學 電 子 工 程 研 究 </a:t>
            </a:r>
            <a:r>
              <a:rPr lang="zh-TW" altLang="en-US" sz="2000" b="1" dirty="0" smtClean="0">
                <a:latin typeface="Times New Roman" pitchFamily="18" charset="0"/>
                <a:ea typeface="標楷體" pitchFamily="65" charset="-120"/>
                <a:cs typeface="Times New Roman" pitchFamily="18" charset="0"/>
              </a:rPr>
              <a:t>所</a:t>
            </a:r>
            <a:endParaRPr lang="en-US" altLang="zh-TW" sz="2000" b="1" dirty="0" smtClean="0">
              <a:latin typeface="Times New Roman" pitchFamily="18" charset="0"/>
              <a:ea typeface="標楷體" pitchFamily="65"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TW" sz="2000" b="1" dirty="0" smtClean="0">
                <a:latin typeface="Times New Roman" pitchFamily="18" charset="0"/>
                <a:ea typeface="標楷體" pitchFamily="65" charset="-120"/>
                <a:cs typeface="Times New Roman" pitchFamily="18" charset="0"/>
              </a:rPr>
              <a:t>Graduate Institute of Electronic Engineering</a:t>
            </a:r>
            <a:endParaRPr lang="en-US" altLang="zh-TW" sz="2000" b="1" dirty="0">
              <a:latin typeface="Times New Roman" pitchFamily="18" charset="0"/>
              <a:ea typeface="標楷體" pitchFamily="65" charset="-120"/>
              <a:cs typeface="Times New Roman" pitchFamily="18" charset="0"/>
            </a:endParaRPr>
          </a:p>
          <a:p>
            <a:pPr lvl="0" algn="ctr" fontAlgn="base">
              <a:spcBef>
                <a:spcPct val="0"/>
              </a:spcBef>
              <a:spcAft>
                <a:spcPct val="0"/>
              </a:spcAft>
              <a:defRPr/>
            </a:pPr>
            <a:r>
              <a:rPr lang="en-US" altLang="zh-TW" sz="2000" b="1" dirty="0">
                <a:latin typeface="Times New Roman" pitchFamily="18" charset="0"/>
                <a:ea typeface="標楷體" pitchFamily="65" charset="-120"/>
                <a:cs typeface="Times New Roman" pitchFamily="18" charset="0"/>
              </a:rPr>
              <a:t>National Taipei University of </a:t>
            </a:r>
            <a:r>
              <a:rPr lang="en-US" altLang="zh-TW" sz="2000" b="1" dirty="0" smtClean="0">
                <a:latin typeface="Times New Roman" pitchFamily="18" charset="0"/>
                <a:ea typeface="標楷體" pitchFamily="65" charset="-120"/>
                <a:cs typeface="Times New Roman" pitchFamily="18" charset="0"/>
              </a:rPr>
              <a:t>Technology</a:t>
            </a:r>
            <a:endParaRPr lang="en-US" altLang="zh-TW" sz="2000" b="1" dirty="0">
              <a:latin typeface="Times New Roman" pitchFamily="18" charset="0"/>
              <a:ea typeface="標楷體" pitchFamily="65" charset="-120"/>
              <a:cs typeface="Times New Roman" pitchFamily="18" charset="0"/>
            </a:endParaRPr>
          </a:p>
        </p:txBody>
      </p:sp>
      <p:pic>
        <p:nvPicPr>
          <p:cNvPr id="6" name="Picture 3">
            <a:extLst>
              <a:ext uri="{FF2B5EF4-FFF2-40B4-BE49-F238E27FC236}">
                <a16:creationId xmlns:a16="http://schemas.microsoft.com/office/drawing/2014/main" id="{76F298CA-AB2F-46DF-97EC-94968F6EA271}"/>
              </a:ext>
            </a:extLst>
          </p:cNvPr>
          <p:cNvPicPr>
            <a:picLocks noChangeAspect="1" noChangeArrowheads="1"/>
          </p:cNvPicPr>
          <p:nvPr userDrawn="1"/>
        </p:nvPicPr>
        <p:blipFill>
          <a:blip r:embed="rId4">
            <a:biLevel thresh="75000"/>
            <a:extLst>
              <a:ext uri="{28A0092B-C50C-407E-A947-70E740481C1C}">
                <a14:useLocalDpi xmlns:a14="http://schemas.microsoft.com/office/drawing/2010/main" val="0"/>
              </a:ext>
            </a:extLst>
          </a:blip>
          <a:srcRect/>
          <a:stretch>
            <a:fillRect/>
          </a:stretch>
        </p:blipFill>
        <p:spPr bwMode="auto">
          <a:xfrm>
            <a:off x="7394296" y="66509"/>
            <a:ext cx="1749704" cy="30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373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2 columns">
    <p:bg>
      <p:bgPr>
        <a:blipFill dpi="0" rotWithShape="1">
          <a:blip r:embed="rId2">
            <a:lum/>
          </a:blip>
          <a:srcRect/>
          <a:stretch>
            <a:fillRect/>
          </a:stretch>
        </a:blipFill>
        <a:effectLst/>
      </p:bgPr>
    </p:bg>
    <p:spTree>
      <p:nvGrpSpPr>
        <p:cNvPr id="1" name="Shape 41"/>
        <p:cNvGrpSpPr/>
        <p:nvPr/>
      </p:nvGrpSpPr>
      <p:grpSpPr>
        <a:xfrm>
          <a:off x="0" y="0"/>
          <a:ext cx="0" cy="0"/>
          <a:chOff x="0" y="0"/>
          <a:chExt cx="0" cy="0"/>
        </a:xfrm>
      </p:grpSpPr>
      <p:pic>
        <p:nvPicPr>
          <p:cNvPr id="7" name="圖片 6">
            <a:extLst>
              <a:ext uri="{FF2B5EF4-FFF2-40B4-BE49-F238E27FC236}">
                <a16:creationId xmlns:a16="http://schemas.microsoft.com/office/drawing/2014/main" id="{AE6425B2-0B0B-42D0-B0C2-5183C1BE17C7}"/>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091" y="68400"/>
            <a:ext cx="830900" cy="502644"/>
          </a:xfrm>
          <a:prstGeom prst="rect">
            <a:avLst/>
          </a:prstGeom>
        </p:spPr>
      </p:pic>
      <p:sp>
        <p:nvSpPr>
          <p:cNvPr id="8" name="標題 1">
            <a:extLst>
              <a:ext uri="{FF2B5EF4-FFF2-40B4-BE49-F238E27FC236}">
                <a16:creationId xmlns:a16="http://schemas.microsoft.com/office/drawing/2014/main" id="{9BA85F6D-3574-4CDE-8D94-6EA531519A5A}"/>
              </a:ext>
            </a:extLst>
          </p:cNvPr>
          <p:cNvSpPr txBox="1">
            <a:spLocks/>
          </p:cNvSpPr>
          <p:nvPr userDrawn="1"/>
        </p:nvSpPr>
        <p:spPr>
          <a:xfrm>
            <a:off x="0" y="46033"/>
            <a:ext cx="9144000" cy="646331"/>
          </a:xfrm>
          <a:prstGeom prst="rect">
            <a:avLst/>
          </a:prstGeom>
        </p:spPr>
        <p:txBody>
          <a:bodyPr vert="horz" wrap="square" lIns="91440" tIns="45720" rIns="91440" bIns="45720" rtlCol="0" anchor="ctr">
            <a:spAutoFit/>
          </a:bodyPr>
          <a:lstStyle/>
          <a:p>
            <a:pPr lvl="0" algn="ctr">
              <a:spcBef>
                <a:spcPct val="0"/>
              </a:spcBef>
              <a:defRPr/>
            </a:pPr>
            <a:r>
              <a:rPr kumimoji="0" lang="en-US" altLang="zh-TW" sz="3500" b="1" i="0" u="none" strike="noStrike" kern="1200" cap="none" spc="0" normalizeH="0" baseline="0" noProof="0" dirty="0">
                <a:ln>
                  <a:noFill/>
                </a:ln>
                <a:uLnTx/>
                <a:uFillTx/>
                <a:latin typeface="Times New Roman" panose="02020603050405020304" pitchFamily="18" charset="0"/>
                <a:ea typeface="標楷體" panose="03000509000000000000" pitchFamily="65" charset="-120"/>
                <a:cs typeface="Times New Roman" panose="02020603050405020304" pitchFamily="18" charset="0"/>
              </a:rPr>
              <a:t> </a:t>
            </a:r>
            <a:endParaRPr kumimoji="0" lang="zh-TW" altLang="en-US" sz="3500" b="1" i="0" u="none" strike="noStrike" kern="1200" cap="none" spc="0" normalizeH="0" baseline="0" noProof="0" dirty="0">
              <a:ln>
                <a:noFill/>
              </a:ln>
              <a:uLnTx/>
              <a:uFillTx/>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內容版面配置區 2">
            <a:extLst>
              <a:ext uri="{FF2B5EF4-FFF2-40B4-BE49-F238E27FC236}">
                <a16:creationId xmlns:a16="http://schemas.microsoft.com/office/drawing/2014/main" id="{15E358B2-8EDA-4727-A17C-D47B6D61B33F}"/>
              </a:ext>
            </a:extLst>
          </p:cNvPr>
          <p:cNvSpPr txBox="1">
            <a:spLocks/>
          </p:cNvSpPr>
          <p:nvPr userDrawn="1"/>
        </p:nvSpPr>
        <p:spPr>
          <a:xfrm>
            <a:off x="151002" y="1359696"/>
            <a:ext cx="8640000" cy="2303846"/>
          </a:xfrm>
          <a:prstGeom prst="rect">
            <a:avLst/>
          </a:prstGeom>
        </p:spPr>
        <p:txBody>
          <a:bodyPr>
            <a:normAutofit/>
          </a:bodyPr>
          <a:lstStyle>
            <a:lvl1pPr marL="273050" indent="-273050" algn="l" rtl="0" eaLnBrk="1" fontAlgn="base" hangingPunct="1">
              <a:spcBef>
                <a:spcPct val="20000"/>
              </a:spcBef>
              <a:spcAft>
                <a:spcPct val="0"/>
              </a:spcAft>
              <a:buClr>
                <a:schemeClr val="accent1"/>
              </a:buClr>
              <a:buSzPct val="100000"/>
              <a:buFont typeface="Wingdings" pitchFamily="2" charset="2"/>
              <a:buChar char="l"/>
              <a:defRPr sz="2400" kern="1200">
                <a:solidFill>
                  <a:schemeClr val="tx2"/>
                </a:solidFill>
                <a:latin typeface="+mn-lt"/>
                <a:ea typeface="+mn-ea"/>
                <a:cs typeface="+mn-cs"/>
              </a:defRPr>
            </a:lvl1pPr>
            <a:lvl2pPr marL="576263" indent="-273050" algn="l" rtl="0" eaLnBrk="1" fontAlgn="base" hangingPunct="1">
              <a:spcBef>
                <a:spcPct val="20000"/>
              </a:spcBef>
              <a:spcAft>
                <a:spcPct val="0"/>
              </a:spcAft>
              <a:buClr>
                <a:schemeClr val="accent1"/>
              </a:buClr>
              <a:buSzPct val="95000"/>
              <a:buFont typeface="Times New Roman" pitchFamily="18" charset="0"/>
              <a:buChar char="─"/>
              <a:defRPr sz="2200" kern="1200">
                <a:solidFill>
                  <a:schemeClr val="tx2"/>
                </a:solidFill>
                <a:latin typeface="+mn-lt"/>
                <a:ea typeface="+mn-ea"/>
                <a:cs typeface="+mn-cs"/>
              </a:defRPr>
            </a:lvl2pPr>
            <a:lvl3pPr marL="855663" indent="-228600" algn="l" rtl="0" eaLnBrk="1" fontAlgn="base" hangingPunct="1">
              <a:spcBef>
                <a:spcPct val="20000"/>
              </a:spcBef>
              <a:spcAft>
                <a:spcPct val="0"/>
              </a:spcAft>
              <a:buClr>
                <a:schemeClr val="accent1"/>
              </a:buClr>
              <a:buSzPct val="95000"/>
              <a:buFont typeface="Times New Roman" pitchFamily="18" charset="0"/>
              <a:buChar char="─"/>
              <a:defRPr sz="2000" kern="1200">
                <a:solidFill>
                  <a:schemeClr val="tx2"/>
                </a:solidFill>
                <a:latin typeface="+mn-lt"/>
                <a:ea typeface="+mn-ea"/>
                <a:cs typeface="+mn-cs"/>
              </a:defRPr>
            </a:lvl3pPr>
            <a:lvl4pPr marL="1143000" indent="-228600" algn="l" rtl="0" eaLnBrk="1" fontAlgn="base" hangingPunct="1">
              <a:spcBef>
                <a:spcPct val="20000"/>
              </a:spcBef>
              <a:spcAft>
                <a:spcPct val="0"/>
              </a:spcAft>
              <a:buClr>
                <a:schemeClr val="accent1"/>
              </a:buClr>
              <a:buSzPct val="95000"/>
              <a:buFont typeface="Times New Roman" pitchFamily="18" charset="0"/>
              <a:buChar char="─"/>
              <a:defRPr kern="1200">
                <a:solidFill>
                  <a:schemeClr val="tx2"/>
                </a:solidFill>
                <a:latin typeface="+mn-lt"/>
                <a:ea typeface="+mn-ea"/>
                <a:cs typeface="+mn-cs"/>
              </a:defRPr>
            </a:lvl4pPr>
            <a:lvl5pPr marL="1462088" indent="-228600" algn="l" rtl="0" eaLnBrk="1" fontAlgn="base" hangingPunct="1">
              <a:spcBef>
                <a:spcPct val="20000"/>
              </a:spcBef>
              <a:spcAft>
                <a:spcPct val="0"/>
              </a:spcAft>
              <a:buClr>
                <a:schemeClr val="accent1"/>
              </a:buClr>
              <a:buSzPct val="95000"/>
              <a:buFont typeface="Times New Roman" pitchFamily="18" charset="0"/>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just">
              <a:lnSpc>
                <a:spcPts val="2500"/>
              </a:lnSpc>
              <a:spcAft>
                <a:spcPts val="600"/>
              </a:spcAft>
              <a:buSzPct val="90000"/>
            </a:pPr>
            <a:endPar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2" name="Picture 3">
            <a:extLst>
              <a:ext uri="{FF2B5EF4-FFF2-40B4-BE49-F238E27FC236}">
                <a16:creationId xmlns:a16="http://schemas.microsoft.com/office/drawing/2014/main" id="{9E385003-56AD-4A67-B7B9-BDC6F6E88C24}"/>
              </a:ext>
            </a:extLst>
          </p:cNvPr>
          <p:cNvPicPr>
            <a:picLocks noChangeAspect="1" noChangeArrowheads="1"/>
          </p:cNvPicPr>
          <p:nvPr userDrawn="1"/>
        </p:nvPicPr>
        <p:blipFill>
          <a:blip r:embed="rId4">
            <a:biLevel thresh="75000"/>
            <a:extLst>
              <a:ext uri="{28A0092B-C50C-407E-A947-70E740481C1C}">
                <a14:useLocalDpi xmlns:a14="http://schemas.microsoft.com/office/drawing/2010/main" val="0"/>
              </a:ext>
            </a:extLst>
          </a:blip>
          <a:srcRect/>
          <a:stretch>
            <a:fillRect/>
          </a:stretch>
        </p:blipFill>
        <p:spPr bwMode="auto">
          <a:xfrm>
            <a:off x="7394296" y="68400"/>
            <a:ext cx="1749704" cy="30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a:extLst>
              <a:ext uri="{FF2B5EF4-FFF2-40B4-BE49-F238E27FC236}">
                <a16:creationId xmlns:a16="http://schemas.microsoft.com/office/drawing/2014/main" id="{0CBB1A90-4A6B-41BD-9C96-74BCE77DA791}"/>
              </a:ext>
            </a:extLst>
          </p:cNvPr>
          <p:cNvSpPr>
            <a:spLocks noGrp="1"/>
          </p:cNvSpPr>
          <p:nvPr>
            <p:ph type="sldNum" sz="quarter" idx="12"/>
          </p:nvPr>
        </p:nvSpPr>
        <p:spPr>
          <a:xfrm>
            <a:off x="8277228" y="6494400"/>
            <a:ext cx="879007" cy="345614"/>
          </a:xfrm>
          <a:prstGeom prst="rect">
            <a:avLst/>
          </a:prstGeom>
        </p:spPr>
        <p:txBody>
          <a:bodyPr/>
          <a:lstStyle>
            <a:lvl1pPr>
              <a:defRPr sz="1500" b="1">
                <a:latin typeface="Times New Roman" panose="02020603050405020304" pitchFamily="18" charset="0"/>
                <a:cs typeface="Times New Roman" panose="02020603050405020304" pitchFamily="18" charset="0"/>
              </a:defRPr>
            </a:lvl1pPr>
          </a:lstStyle>
          <a:p>
            <a:fld id="{8197C4CC-C62E-4C6F-ACA1-FA36A2A0A39B}" type="slidenum">
              <a:rPr lang="zh-TW" altLang="en-US" smtClean="0"/>
              <a:pPr/>
              <a:t>‹#›</a:t>
            </a:fld>
            <a:endParaRPr lang="zh-TW" altLang="en-US" dirty="0"/>
          </a:p>
        </p:txBody>
      </p:sp>
    </p:spTree>
    <p:extLst>
      <p:ext uri="{BB962C8B-B14F-4D97-AF65-F5344CB8AC3E}">
        <p14:creationId xmlns:p14="http://schemas.microsoft.com/office/powerpoint/2010/main" val="272219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83192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186555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242850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379986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124418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278393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192183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C289904-98A1-45B9-8099-A6DAE2A9860D}" type="datetimeFigureOut">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51283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89904-98A1-45B9-8099-A6DAE2A9860D}" type="datetimeFigureOut">
              <a:rPr lang="zh-TW" altLang="en-US" smtClean="0"/>
              <a:t>2020/1/7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A02C0-366E-40C8-B65F-20DE903F4646}" type="slidenum">
              <a:rPr lang="zh-TW" altLang="en-US" smtClean="0"/>
              <a:t>‹#›</a:t>
            </a:fld>
            <a:endParaRPr lang="zh-TW" altLang="en-US"/>
          </a:p>
        </p:txBody>
      </p:sp>
    </p:spTree>
    <p:extLst>
      <p:ext uri="{BB962C8B-B14F-4D97-AF65-F5344CB8AC3E}">
        <p14:creationId xmlns:p14="http://schemas.microsoft.com/office/powerpoint/2010/main" val="253222942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finance.technews.tw/2017/03/27/amazon-in-retai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C00AB81-F8CC-430A-90AC-FB3ACA34E940}"/>
              </a:ext>
            </a:extLst>
          </p:cNvPr>
          <p:cNvSpPr/>
          <p:nvPr/>
        </p:nvSpPr>
        <p:spPr>
          <a:xfrm>
            <a:off x="622351" y="1884163"/>
            <a:ext cx="7832783" cy="830997"/>
          </a:xfrm>
          <a:prstGeom prst="rect">
            <a:avLst/>
          </a:prstGeom>
        </p:spPr>
        <p:txBody>
          <a:bodyPr wrap="square">
            <a:spAutoFit/>
          </a:bodyPr>
          <a:lstStyle/>
          <a:p>
            <a:pPr algn="ctr">
              <a:defRPr/>
            </a:pPr>
            <a:r>
              <a:rPr lang="zh-TW" altLang="en-US" sz="4800" dirty="0">
                <a:latin typeface="標楷體" panose="03000509000000000000" pitchFamily="65" charset="-120"/>
                <a:ea typeface="標楷體" panose="03000509000000000000" pitchFamily="65" charset="-120"/>
              </a:rPr>
              <a:t>電商服飾購物平台</a:t>
            </a:r>
            <a:endParaRPr lang="zh-TW" altLang="en-US" sz="4800" kern="0" dirty="0">
              <a:solidFill>
                <a:sysClr val="windowText" lastClr="00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 name="圖片 8">
            <a:extLst>
              <a:ext uri="{FF2B5EF4-FFF2-40B4-BE49-F238E27FC236}">
                <a16:creationId xmlns:a16="http://schemas.microsoft.com/office/drawing/2014/main" id="{488DA137-DA25-4433-9099-97693E991E7B}"/>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18845" y="5836561"/>
            <a:ext cx="1190335" cy="720080"/>
          </a:xfrm>
          <a:prstGeom prst="rect">
            <a:avLst/>
          </a:prstGeom>
        </p:spPr>
      </p:pic>
      <p:sp>
        <p:nvSpPr>
          <p:cNvPr id="2" name="矩形 1"/>
          <p:cNvSpPr/>
          <p:nvPr/>
        </p:nvSpPr>
        <p:spPr>
          <a:xfrm>
            <a:off x="2609175" y="3397591"/>
            <a:ext cx="6096000" cy="1106970"/>
          </a:xfrm>
          <a:prstGeom prst="rect">
            <a:avLst/>
          </a:prstGeom>
        </p:spPr>
        <p:txBody>
          <a:bodyPr>
            <a:spAutoFit/>
          </a:bodyPr>
          <a:lstStyle/>
          <a:p>
            <a:pPr>
              <a:lnSpc>
                <a:spcPct val="120000"/>
              </a:lnSpc>
              <a:spcBef>
                <a:spcPts val="500"/>
              </a:spcBef>
              <a:spcAft>
                <a:spcPts val="500"/>
              </a:spcAft>
              <a:buClr>
                <a:srgbClr val="31B6FD"/>
              </a:buClr>
            </a:pPr>
            <a:r>
              <a:rPr lang="zh-TW" altLang="en-US" sz="2400" b="1" dirty="0">
                <a:solidFill>
                  <a:schemeClr val="accent1"/>
                </a:solidFill>
                <a:latin typeface="Times New Roman" panose="02020603050405020304" pitchFamily="18" charset="0"/>
                <a:ea typeface="標楷體" panose="03000509000000000000" pitchFamily="65" charset="-120"/>
                <a:cs typeface="Times New Roman" panose="02020603050405020304" pitchFamily="18" charset="0"/>
              </a:rPr>
              <a:t>授課老師：段裘慶  教授</a:t>
            </a:r>
            <a:endParaRPr lang="en-US" altLang="zh-TW" sz="2400" b="1" dirty="0">
              <a:solidFill>
                <a:schemeClr val="accent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20000"/>
              </a:lnSpc>
              <a:spcBef>
                <a:spcPts val="500"/>
              </a:spcBef>
              <a:spcAft>
                <a:spcPts val="500"/>
              </a:spcAft>
              <a:buClr>
                <a:srgbClr val="31B6FD"/>
              </a:buClr>
            </a:pPr>
            <a:r>
              <a:rPr lang="zh-TW" altLang="en-US" sz="2400" b="1" dirty="0">
                <a:solidFill>
                  <a:schemeClr val="accent1"/>
                </a:solidFill>
                <a:latin typeface="Times New Roman" panose="02020603050405020304" pitchFamily="18" charset="0"/>
                <a:ea typeface="標楷體" panose="03000509000000000000" pitchFamily="65" charset="-120"/>
                <a:cs typeface="Times New Roman" panose="02020603050405020304" pitchFamily="18" charset="0"/>
              </a:rPr>
              <a:t>報告學生：曾煜勛 黃立 林韋丞</a:t>
            </a:r>
            <a:endParaRPr lang="en-US" altLang="zh-TW" sz="2400" b="1" dirty="0">
              <a:solidFill>
                <a:schemeClr val="accent1"/>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419769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2B065CE4-0392-434A-A1CE-F19A4A67A13D}"/>
              </a:ext>
            </a:extLst>
          </p:cNvPr>
          <p:cNvSpPr>
            <a:spLocks noGrp="1"/>
          </p:cNvSpPr>
          <p:nvPr>
            <p:ph type="sldNum" sz="quarter" idx="12"/>
          </p:nvPr>
        </p:nvSpPr>
        <p:spPr>
          <a:xfrm>
            <a:off x="8736676" y="6492881"/>
            <a:ext cx="382312" cy="365125"/>
          </a:xfrm>
          <a:prstGeom prst="rect">
            <a:avLst/>
          </a:prstGeom>
        </p:spPr>
        <p:txBody>
          <a:bodyPr/>
          <a:lstStyle/>
          <a:p>
            <a:fld id="{8197C4CC-C62E-4C6F-ACA1-FA36A2A0A39B}" type="slidenum">
              <a:rPr lang="zh-TW" altLang="en-US" sz="1800">
                <a:ea typeface="標楷體" panose="03000509000000000000" pitchFamily="65" charset="-120"/>
              </a:rPr>
              <a:pPr/>
              <a:t>2</a:t>
            </a:fld>
            <a:endParaRPr lang="zh-TW" altLang="en-US" sz="1800" dirty="0">
              <a:ea typeface="標楷體" panose="03000509000000000000" pitchFamily="65" charset="-120"/>
            </a:endParaRPr>
          </a:p>
        </p:txBody>
      </p:sp>
      <p:sp>
        <p:nvSpPr>
          <p:cNvPr id="3" name="矩形 2">
            <a:extLst>
              <a:ext uri="{FF2B5EF4-FFF2-40B4-BE49-F238E27FC236}">
                <a16:creationId xmlns:a16="http://schemas.microsoft.com/office/drawing/2014/main" id="{BC218E05-1B39-425A-B794-E74F406B85BD}"/>
              </a:ext>
            </a:extLst>
          </p:cNvPr>
          <p:cNvSpPr/>
          <p:nvPr/>
        </p:nvSpPr>
        <p:spPr>
          <a:xfrm>
            <a:off x="78825" y="1162757"/>
            <a:ext cx="8849007" cy="646331"/>
          </a:xfrm>
          <a:prstGeom prst="rect">
            <a:avLst/>
          </a:prstGeom>
        </p:spPr>
        <p:txBody>
          <a:bodyPr wrap="square">
            <a:spAutoFit/>
          </a:bodyPr>
          <a:lstStyle/>
          <a:p>
            <a:pPr lvl="0" algn="just">
              <a:lnSpc>
                <a:spcPct val="150000"/>
              </a:lnSpc>
              <a:spcBef>
                <a:spcPct val="20000"/>
              </a:spcBef>
              <a:buClr>
                <a:srgbClr val="3891A7"/>
              </a:buClr>
              <a:buSzPct val="90000"/>
            </a:pPr>
            <a:r>
              <a:rPr lang="en-US" altLang="zh-TW" sz="2400"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2400"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研究動機</a:t>
            </a:r>
            <a:endParaRPr lang="en-US" altLang="zh-TW" sz="2400"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內容版面配置區 2">
            <a:extLst>
              <a:ext uri="{FF2B5EF4-FFF2-40B4-BE49-F238E27FC236}">
                <a16:creationId xmlns:a16="http://schemas.microsoft.com/office/drawing/2014/main" id="{ED6938B9-FB67-41B6-884C-86A1D87137D2}"/>
              </a:ext>
            </a:extLst>
          </p:cNvPr>
          <p:cNvSpPr txBox="1">
            <a:spLocks/>
          </p:cNvSpPr>
          <p:nvPr/>
        </p:nvSpPr>
        <p:spPr>
          <a:xfrm>
            <a:off x="581025" y="1592262"/>
            <a:ext cx="8415490" cy="5083176"/>
          </a:xfrm>
          <a:prstGeom prst="rect">
            <a:avLst/>
          </a:prstGeom>
        </p:spPr>
        <p:txBody>
          <a:bodyPr>
            <a:normAutofit/>
          </a:bodyPr>
          <a:lstStyle>
            <a:lvl1pPr marL="273050" indent="-273050" algn="l" rtl="0" eaLnBrk="1" fontAlgn="base" hangingPunct="1">
              <a:spcBef>
                <a:spcPct val="20000"/>
              </a:spcBef>
              <a:spcAft>
                <a:spcPct val="0"/>
              </a:spcAft>
              <a:buClr>
                <a:schemeClr val="accent1"/>
              </a:buClr>
              <a:buSzPct val="100000"/>
              <a:buFont typeface="Wingdings" pitchFamily="2" charset="2"/>
              <a:buChar char="l"/>
              <a:defRPr sz="2400" kern="1200">
                <a:solidFill>
                  <a:schemeClr val="tx2"/>
                </a:solidFill>
                <a:latin typeface="+mn-lt"/>
                <a:ea typeface="+mn-ea"/>
                <a:cs typeface="+mn-cs"/>
              </a:defRPr>
            </a:lvl1pPr>
            <a:lvl2pPr marL="576263" indent="-273050" algn="l" rtl="0" eaLnBrk="1" fontAlgn="base" hangingPunct="1">
              <a:spcBef>
                <a:spcPct val="20000"/>
              </a:spcBef>
              <a:spcAft>
                <a:spcPct val="0"/>
              </a:spcAft>
              <a:buClr>
                <a:schemeClr val="accent1"/>
              </a:buClr>
              <a:buSzPct val="95000"/>
              <a:buFont typeface="Times New Roman" pitchFamily="18" charset="0"/>
              <a:buChar char="─"/>
              <a:defRPr sz="2200" kern="1200">
                <a:solidFill>
                  <a:schemeClr val="tx2"/>
                </a:solidFill>
                <a:latin typeface="+mn-lt"/>
                <a:ea typeface="+mn-ea"/>
                <a:cs typeface="+mn-cs"/>
              </a:defRPr>
            </a:lvl2pPr>
            <a:lvl3pPr marL="855663" indent="-228600" algn="l" rtl="0" eaLnBrk="1" fontAlgn="base" hangingPunct="1">
              <a:spcBef>
                <a:spcPct val="20000"/>
              </a:spcBef>
              <a:spcAft>
                <a:spcPct val="0"/>
              </a:spcAft>
              <a:buClr>
                <a:schemeClr val="accent1"/>
              </a:buClr>
              <a:buSzPct val="95000"/>
              <a:buFont typeface="Times New Roman" pitchFamily="18" charset="0"/>
              <a:buChar char="─"/>
              <a:defRPr sz="2000" kern="1200">
                <a:solidFill>
                  <a:schemeClr val="tx2"/>
                </a:solidFill>
                <a:latin typeface="+mn-lt"/>
                <a:ea typeface="+mn-ea"/>
                <a:cs typeface="+mn-cs"/>
              </a:defRPr>
            </a:lvl3pPr>
            <a:lvl4pPr marL="1143000" indent="-228600" algn="l" rtl="0" eaLnBrk="1" fontAlgn="base" hangingPunct="1">
              <a:spcBef>
                <a:spcPct val="20000"/>
              </a:spcBef>
              <a:spcAft>
                <a:spcPct val="0"/>
              </a:spcAft>
              <a:buClr>
                <a:schemeClr val="accent1"/>
              </a:buClr>
              <a:buSzPct val="95000"/>
              <a:buFont typeface="Times New Roman" pitchFamily="18" charset="0"/>
              <a:buChar char="─"/>
              <a:defRPr kern="1200">
                <a:solidFill>
                  <a:schemeClr val="tx2"/>
                </a:solidFill>
                <a:latin typeface="+mn-lt"/>
                <a:ea typeface="+mn-ea"/>
                <a:cs typeface="+mn-cs"/>
              </a:defRPr>
            </a:lvl4pPr>
            <a:lvl5pPr marL="1462088" indent="-228600" algn="l" rtl="0" eaLnBrk="1" fontAlgn="base" hangingPunct="1">
              <a:spcBef>
                <a:spcPct val="20000"/>
              </a:spcBef>
              <a:spcAft>
                <a:spcPct val="0"/>
              </a:spcAft>
              <a:buClr>
                <a:schemeClr val="accent1"/>
              </a:buClr>
              <a:buSzPct val="95000"/>
              <a:buFont typeface="Times New Roman" pitchFamily="18" charset="0"/>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just">
              <a:lnSpc>
                <a:spcPct val="150000"/>
              </a:lnSpc>
              <a:spcBef>
                <a:spcPts val="0"/>
              </a:spcBef>
              <a:spcAft>
                <a:spcPts val="0"/>
              </a:spcAft>
              <a:buSzPct val="90000"/>
            </a:pPr>
            <a:endParaRPr lang="en-US" altLang="zh-TW" sz="2000" dirty="0">
              <a:solidFill>
                <a:schemeClr val="tx1"/>
              </a:solidFill>
              <a:latin typeface="標楷體" pitchFamily="65" charset="-120"/>
              <a:ea typeface="標楷體" pitchFamily="65" charset="-120"/>
              <a:cs typeface="Times New Roman" panose="02020603050405020304" pitchFamily="18" charset="0"/>
            </a:endParaRPr>
          </a:p>
          <a:p>
            <a:pPr algn="just">
              <a:lnSpc>
                <a:spcPct val="150000"/>
              </a:lnSpc>
              <a:spcBef>
                <a:spcPts val="0"/>
              </a:spcBef>
              <a:spcAft>
                <a:spcPts val="0"/>
              </a:spcAft>
              <a:buSzPct val="90000"/>
            </a:pPr>
            <a:endPar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gn="just">
              <a:lnSpc>
                <a:spcPct val="150000"/>
              </a:lnSpc>
              <a:spcBef>
                <a:spcPts val="0"/>
              </a:spcBef>
              <a:spcAft>
                <a:spcPts val="0"/>
              </a:spcAft>
              <a:buSzPct val="90000"/>
              <a:buNone/>
            </a:pPr>
            <a:endPar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spcBef>
                <a:spcPts val="0"/>
              </a:spcBef>
              <a:spcAft>
                <a:spcPts val="0"/>
              </a:spcAft>
              <a:buSzPct val="90000"/>
            </a:pPr>
            <a:endPar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ts val="3100"/>
              </a:lnSpc>
              <a:spcBef>
                <a:spcPts val="480"/>
              </a:spcBef>
              <a:spcAft>
                <a:spcPts val="1800"/>
              </a:spcAft>
              <a:buSzPct val="90000"/>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ts val="3100"/>
              </a:lnSpc>
              <a:spcBef>
                <a:spcPts val="480"/>
              </a:spcBef>
              <a:spcAft>
                <a:spcPts val="1800"/>
              </a:spcAft>
              <a:buSzPct val="90000"/>
            </a:pPr>
            <a:endParaRPr lang="en-US" altLang="zh-TW" sz="17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gn="just">
              <a:lnSpc>
                <a:spcPts val="2500"/>
              </a:lnSpc>
              <a:spcAft>
                <a:spcPts val="600"/>
              </a:spcAft>
              <a:buSzPct val="90000"/>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標題 1">
            <a:extLst>
              <a:ext uri="{FF2B5EF4-FFF2-40B4-BE49-F238E27FC236}">
                <a16:creationId xmlns:a16="http://schemas.microsoft.com/office/drawing/2014/main" id="{8CCD712C-14C7-41BB-9810-7CA29CBAA653}"/>
              </a:ext>
            </a:extLst>
          </p:cNvPr>
          <p:cNvSpPr txBox="1">
            <a:spLocks/>
          </p:cNvSpPr>
          <p:nvPr/>
        </p:nvSpPr>
        <p:spPr>
          <a:xfrm>
            <a:off x="0" y="76811"/>
            <a:ext cx="9144000" cy="584775"/>
          </a:xfrm>
          <a:prstGeom prst="rect">
            <a:avLst/>
          </a:prstGeom>
        </p:spPr>
        <p:txBody>
          <a:bodyPr vert="horz" wrap="square" lIns="91440" tIns="45720" rIns="91440" bIns="45720" rtlCol="0" anchor="ctr">
            <a:spAutoFit/>
          </a:bodyPr>
          <a:lstStyle/>
          <a:p>
            <a:pPr lvl="0" algn="ctr">
              <a:spcBef>
                <a:spcPct val="0"/>
              </a:spcBef>
              <a:defRPr/>
            </a:pP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1. </a:t>
            </a:r>
            <a:r>
              <a:rPr lang="fr-CA" altLang="zh-TW" sz="3200" b="1" dirty="0">
                <a:latin typeface="Times New Roman" panose="02020603050405020304" pitchFamily="18" charset="0"/>
                <a:ea typeface="標楷體" panose="03000509000000000000" pitchFamily="65" charset="-120"/>
                <a:cs typeface="Times New Roman" panose="02020603050405020304" pitchFamily="18" charset="0"/>
              </a:rPr>
              <a:t>Introduction</a:t>
            </a:r>
            <a:endParaRPr lang="zh-TW" altLang="en-US" sz="2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內容版面配置區 2">
            <a:extLst>
              <a:ext uri="{FF2B5EF4-FFF2-40B4-BE49-F238E27FC236}">
                <a16:creationId xmlns:a16="http://schemas.microsoft.com/office/drawing/2014/main" id="{9CB2042B-7808-4015-A02B-4ACAC8A9285A}"/>
              </a:ext>
            </a:extLst>
          </p:cNvPr>
          <p:cNvSpPr txBox="1">
            <a:spLocks/>
          </p:cNvSpPr>
          <p:nvPr/>
        </p:nvSpPr>
        <p:spPr>
          <a:xfrm>
            <a:off x="147513" y="1592262"/>
            <a:ext cx="8849007" cy="4522788"/>
          </a:xfrm>
          <a:prstGeom prst="rect">
            <a:avLst/>
          </a:prstGeom>
        </p:spPr>
        <p:txBody>
          <a:bodyPr>
            <a:normAutofit/>
          </a:bodyPr>
          <a:lstStyle>
            <a:lvl1pPr marL="273050" indent="-273050" algn="l" rtl="0" eaLnBrk="1" fontAlgn="base" hangingPunct="1">
              <a:spcBef>
                <a:spcPct val="20000"/>
              </a:spcBef>
              <a:spcAft>
                <a:spcPct val="0"/>
              </a:spcAft>
              <a:buClr>
                <a:schemeClr val="accent1"/>
              </a:buClr>
              <a:buSzPct val="100000"/>
              <a:buFont typeface="Wingdings" pitchFamily="2" charset="2"/>
              <a:buChar char="l"/>
              <a:defRPr sz="2400" kern="1200">
                <a:solidFill>
                  <a:schemeClr val="tx2"/>
                </a:solidFill>
                <a:latin typeface="+mn-lt"/>
                <a:ea typeface="+mn-ea"/>
                <a:cs typeface="+mn-cs"/>
              </a:defRPr>
            </a:lvl1pPr>
            <a:lvl2pPr marL="576263" indent="-273050" algn="l" rtl="0" eaLnBrk="1" fontAlgn="base" hangingPunct="1">
              <a:spcBef>
                <a:spcPct val="20000"/>
              </a:spcBef>
              <a:spcAft>
                <a:spcPct val="0"/>
              </a:spcAft>
              <a:buClr>
                <a:schemeClr val="accent1"/>
              </a:buClr>
              <a:buSzPct val="95000"/>
              <a:buFont typeface="Times New Roman" pitchFamily="18" charset="0"/>
              <a:buChar char="─"/>
              <a:defRPr sz="2200" kern="1200">
                <a:solidFill>
                  <a:schemeClr val="tx2"/>
                </a:solidFill>
                <a:latin typeface="+mn-lt"/>
                <a:ea typeface="+mn-ea"/>
                <a:cs typeface="+mn-cs"/>
              </a:defRPr>
            </a:lvl2pPr>
            <a:lvl3pPr marL="855663" indent="-228600" algn="l" rtl="0" eaLnBrk="1" fontAlgn="base" hangingPunct="1">
              <a:spcBef>
                <a:spcPct val="20000"/>
              </a:spcBef>
              <a:spcAft>
                <a:spcPct val="0"/>
              </a:spcAft>
              <a:buClr>
                <a:schemeClr val="accent1"/>
              </a:buClr>
              <a:buSzPct val="95000"/>
              <a:buFont typeface="Times New Roman" pitchFamily="18" charset="0"/>
              <a:buChar char="─"/>
              <a:defRPr sz="2000" kern="1200">
                <a:solidFill>
                  <a:schemeClr val="tx2"/>
                </a:solidFill>
                <a:latin typeface="+mn-lt"/>
                <a:ea typeface="+mn-ea"/>
                <a:cs typeface="+mn-cs"/>
              </a:defRPr>
            </a:lvl3pPr>
            <a:lvl4pPr marL="1143000" indent="-228600" algn="l" rtl="0" eaLnBrk="1" fontAlgn="base" hangingPunct="1">
              <a:spcBef>
                <a:spcPct val="20000"/>
              </a:spcBef>
              <a:spcAft>
                <a:spcPct val="0"/>
              </a:spcAft>
              <a:buClr>
                <a:schemeClr val="accent1"/>
              </a:buClr>
              <a:buSzPct val="95000"/>
              <a:buFont typeface="Times New Roman" pitchFamily="18" charset="0"/>
              <a:buChar char="─"/>
              <a:defRPr kern="1200">
                <a:solidFill>
                  <a:schemeClr val="tx2"/>
                </a:solidFill>
                <a:latin typeface="+mn-lt"/>
                <a:ea typeface="+mn-ea"/>
                <a:cs typeface="+mn-cs"/>
              </a:defRPr>
            </a:lvl4pPr>
            <a:lvl5pPr marL="1462088" indent="-228600" algn="l" rtl="0" eaLnBrk="1" fontAlgn="base" hangingPunct="1">
              <a:spcBef>
                <a:spcPct val="20000"/>
              </a:spcBef>
              <a:spcAft>
                <a:spcPct val="0"/>
              </a:spcAft>
              <a:buClr>
                <a:schemeClr val="accent1"/>
              </a:buClr>
              <a:buSzPct val="95000"/>
              <a:buFont typeface="Times New Roman" pitchFamily="18" charset="0"/>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just">
              <a:lnSpc>
                <a:spcPts val="2500"/>
              </a:lnSpc>
              <a:spcAft>
                <a:spcPts val="600"/>
              </a:spcAft>
              <a:buSzPct val="90000"/>
              <a:buNone/>
            </a:pPr>
            <a:endPar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ts val="2500"/>
              </a:lnSpc>
              <a:spcAft>
                <a:spcPts val="600"/>
              </a:spcAft>
              <a:buSzPct val="90000"/>
            </a:pPr>
            <a:endPar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矩形 5"/>
          <p:cNvSpPr/>
          <p:nvPr/>
        </p:nvSpPr>
        <p:spPr>
          <a:xfrm>
            <a:off x="430767" y="2134103"/>
            <a:ext cx="8497065" cy="3554819"/>
          </a:xfrm>
          <a:prstGeom prst="rect">
            <a:avLst/>
          </a:prstGeom>
        </p:spPr>
        <p:txBody>
          <a:bodyPr wrap="square">
            <a:spAutoFit/>
          </a:bodyPr>
          <a:lstStyle/>
          <a:p>
            <a:pPr marL="285750" indent="-285750" fontAlgn="base">
              <a:lnSpc>
                <a:spcPct val="150000"/>
              </a:lnSpc>
              <a:buFont typeface="Wingdings" panose="05000000000000000000" pitchFamily="2" charset="2"/>
              <a:buChar char="l"/>
            </a:pPr>
            <a:r>
              <a:rPr lang="en-US" altLang="zh-TW" dirty="0">
                <a:latin typeface="Times New Roman" panose="02020603050405020304" pitchFamily="18" charset="0"/>
                <a:ea typeface="標楷體" panose="03000509000000000000" pitchFamily="65" charset="-120"/>
                <a:cs typeface="Times New Roman" panose="02020603050405020304" pitchFamily="18" charset="0"/>
                <a:hlinkClick r:id="rId3"/>
              </a:rPr>
              <a:t>2015</a:t>
            </a:r>
            <a:r>
              <a:rPr lang="zh-TW" altLang="en-US" dirty="0">
                <a:latin typeface="標楷體" panose="03000509000000000000" pitchFamily="65" charset="-120"/>
                <a:ea typeface="標楷體" panose="03000509000000000000" pitchFamily="65" charset="-120"/>
                <a:hlinkClick r:id="rId3"/>
              </a:rPr>
              <a:t>年，亞馬遜一口氣推出七個自有服飾品牌</a:t>
            </a:r>
            <a:r>
              <a:rPr lang="zh-TW" altLang="en-US" dirty="0">
                <a:latin typeface="標楷體" panose="03000509000000000000" pitchFamily="65" charset="-120"/>
                <a:ea typeface="標楷體" panose="03000509000000000000" pitchFamily="65" charset="-120"/>
              </a:rPr>
              <a:t>，其中也</a:t>
            </a:r>
            <a:r>
              <a:rPr lang="zh-TW" altLang="en-US" dirty="0" smtClean="0">
                <a:latin typeface="標楷體" panose="03000509000000000000" pitchFamily="65" charset="-120"/>
                <a:ea typeface="標楷體" panose="03000509000000000000" pitchFamily="65" charset="-120"/>
              </a:rPr>
              <a:t>有高級會員可購買</a:t>
            </a:r>
            <a:r>
              <a:rPr lang="zh-TW" altLang="en-US" dirty="0">
                <a:latin typeface="標楷體" panose="03000509000000000000" pitchFamily="65" charset="-120"/>
                <a:ea typeface="標楷體" panose="03000509000000000000" pitchFamily="65" charset="-120"/>
              </a:rPr>
              <a:t>的品牌，</a:t>
            </a:r>
            <a:r>
              <a:rPr lang="zh-TW" altLang="en-US" dirty="0" smtClean="0">
                <a:latin typeface="標楷體" panose="03000509000000000000" pitchFamily="65" charset="-120"/>
                <a:ea typeface="標楷體" panose="03000509000000000000" pitchFamily="65" charset="-120"/>
              </a:rPr>
              <a:t>如基本</a:t>
            </a:r>
            <a:r>
              <a:rPr lang="zh-TW" altLang="en-US" dirty="0">
                <a:latin typeface="標楷體" panose="03000509000000000000" pitchFamily="65" charset="-120"/>
                <a:ea typeface="標楷體" panose="03000509000000000000" pitchFamily="65" charset="-120"/>
              </a:rPr>
              <a:t>款</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Amazon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Essentials</a:t>
            </a:r>
            <a:r>
              <a:rPr lang="zh-TW" altLang="en-US" dirty="0">
                <a:latin typeface="標楷體" panose="03000509000000000000" pitchFamily="65" charset="-120"/>
                <a:ea typeface="標楷體" panose="03000509000000000000" pitchFamily="65" charset="-120"/>
              </a:rPr>
              <a:t>，男士西裝的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Buttoned Down </a:t>
            </a:r>
            <a:r>
              <a:rPr lang="zh-TW" altLang="en-US" dirty="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女性風格品牌</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Ella</a:t>
            </a:r>
            <a:r>
              <a:rPr lang="en-US" altLang="zh-TW" dirty="0" smtClean="0">
                <a:latin typeface="標楷體" panose="03000509000000000000" pitchFamily="65" charset="-12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Moon</a:t>
            </a:r>
            <a:r>
              <a:rPr lang="zh-TW" altLang="en-US" dirty="0">
                <a:latin typeface="標楷體" panose="03000509000000000000" pitchFamily="65" charset="-120"/>
                <a:ea typeface="標楷體" panose="03000509000000000000" pitchFamily="65" charset="-120"/>
              </a:rPr>
              <a:t>；也有</a:t>
            </a:r>
            <a:r>
              <a:rPr lang="zh-TW" altLang="en-US" dirty="0" smtClean="0">
                <a:latin typeface="標楷體" panose="03000509000000000000" pitchFamily="65" charset="-120"/>
                <a:ea typeface="標楷體" panose="03000509000000000000" pitchFamily="65" charset="-120"/>
              </a:rPr>
              <a:t>開放一般會員</a:t>
            </a:r>
            <a:r>
              <a:rPr lang="zh-TW" altLang="en-US" dirty="0">
                <a:latin typeface="標楷體" panose="03000509000000000000" pitchFamily="65" charset="-120"/>
                <a:ea typeface="標楷體" panose="03000509000000000000" pitchFamily="65" charset="-120"/>
              </a:rPr>
              <a:t>購買的男性</a:t>
            </a:r>
            <a:r>
              <a:rPr lang="zh-TW" altLang="en-US" dirty="0" smtClean="0">
                <a:latin typeface="標楷體" panose="03000509000000000000" pitchFamily="65" charset="-120"/>
                <a:ea typeface="標楷體" panose="03000509000000000000" pitchFamily="65" charset="-120"/>
              </a:rPr>
              <a:t>時裝</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Franklin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&amp; Freeman</a:t>
            </a:r>
            <a:r>
              <a:rPr lang="zh-TW" altLang="en-US" dirty="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女性品牌</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mae</a:t>
            </a:r>
            <a:r>
              <a:rPr lang="zh-TW" altLang="en-US" dirty="0" smtClean="0">
                <a:latin typeface="標楷體" panose="03000509000000000000" pitchFamily="65" charset="-120"/>
                <a:ea typeface="標楷體" panose="03000509000000000000" pitchFamily="65" charset="-120"/>
              </a:rPr>
              <a:t>，及</a:t>
            </a:r>
            <a:r>
              <a:rPr lang="zh-TW" altLang="en-US" dirty="0">
                <a:latin typeface="標楷體" panose="03000509000000000000" pitchFamily="65" charset="-120"/>
                <a:ea typeface="標楷體" panose="03000509000000000000" pitchFamily="65" charset="-120"/>
              </a:rPr>
              <a:t>女性</a:t>
            </a:r>
            <a:r>
              <a:rPr lang="zh-TW" altLang="en-US" dirty="0" smtClean="0">
                <a:latin typeface="標楷體" panose="03000509000000000000" pitchFamily="65" charset="-120"/>
                <a:ea typeface="標楷體" panose="03000509000000000000" pitchFamily="65" charset="-120"/>
              </a:rPr>
              <a:t>服裝</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Society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New York</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285750" indent="-285750" fontAlgn="base">
              <a:buFont typeface="Wingdings" panose="05000000000000000000" pitchFamily="2" charset="2"/>
              <a:buChar char="l"/>
            </a:pPr>
            <a:endParaRPr lang="en-US" altLang="zh-TW" dirty="0">
              <a:solidFill>
                <a:srgbClr val="4C5055"/>
              </a:solidFill>
              <a:latin typeface="標楷體" panose="03000509000000000000" pitchFamily="65" charset="-120"/>
              <a:ea typeface="標楷體" panose="03000509000000000000" pitchFamily="65" charset="-120"/>
            </a:endParaRPr>
          </a:p>
          <a:p>
            <a:pPr fontAlgn="base"/>
            <a:endParaRPr lang="zh-TW" altLang="en-US" dirty="0" smtClean="0">
              <a:solidFill>
                <a:srgbClr val="4C5055"/>
              </a:solidFill>
              <a:latin typeface="標楷體" panose="03000509000000000000" pitchFamily="65" charset="-120"/>
              <a:ea typeface="標楷體" panose="03000509000000000000" pitchFamily="65" charset="-120"/>
            </a:endParaRPr>
          </a:p>
          <a:p>
            <a:pPr marL="285750" indent="-285750" fontAlgn="base">
              <a:lnSpc>
                <a:spcPct val="150000"/>
              </a:lnSpc>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網路購物服飾已成為目前的風潮，由於省於店租的關係，所以網路服飾的價格也比一般的實體店面的服飾還要低價，如</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Amazon</a:t>
            </a:r>
            <a:r>
              <a:rPr lang="zh-TW" altLang="en-US" dirty="0" smtClean="0">
                <a:latin typeface="標楷體" panose="03000509000000000000" pitchFamily="65" charset="-120"/>
                <a:ea typeface="標楷體" panose="03000509000000000000" pitchFamily="65" charset="-120"/>
              </a:rPr>
              <a:t>的自創品牌，由於價格</a:t>
            </a:r>
            <a:r>
              <a:rPr lang="zh-TW" altLang="en-US" dirty="0">
                <a:latin typeface="標楷體" panose="03000509000000000000" pitchFamily="65" charset="-120"/>
                <a:ea typeface="標楷體" panose="03000509000000000000" pitchFamily="65" charset="-120"/>
              </a:rPr>
              <a:t>親民</a:t>
            </a:r>
            <a:r>
              <a:rPr lang="zh-TW" altLang="en-US" dirty="0" smtClean="0">
                <a:latin typeface="標楷體" panose="03000509000000000000" pitchFamily="65" charset="-120"/>
                <a:ea typeface="標楷體" panose="03000509000000000000" pitchFamily="65" charset="-120"/>
              </a:rPr>
              <a:t>，並透過</a:t>
            </a:r>
            <a:r>
              <a:rPr lang="zh-TW" altLang="en-US" dirty="0">
                <a:latin typeface="標楷體" panose="03000509000000000000" pitchFamily="65" charset="-120"/>
                <a:ea typeface="標楷體" panose="03000509000000000000" pitchFamily="65" charset="-120"/>
              </a:rPr>
              <a:t>低價策略，搶</a:t>
            </a:r>
            <a:r>
              <a:rPr lang="zh-TW" altLang="en-US" dirty="0" smtClean="0">
                <a:latin typeface="標楷體" panose="03000509000000000000" pitchFamily="65" charset="-120"/>
                <a:ea typeface="標楷體" panose="03000509000000000000" pitchFamily="65" charset="-120"/>
              </a:rPr>
              <a:t>佔許多市場，造成時尚圈的威脅。</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95219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1450" y="176358"/>
            <a:ext cx="7576012" cy="912610"/>
          </a:xfrm>
        </p:spPr>
        <p:txBody>
          <a:bodyPr>
            <a:normAutofit/>
          </a:bodyPr>
          <a:lstStyle/>
          <a:p>
            <a:r>
              <a:rPr lang="zh-TW" altLang="en-US" sz="3200" dirty="0" smtClean="0">
                <a:latin typeface="標楷體" panose="03000509000000000000" pitchFamily="65" charset="-120"/>
                <a:ea typeface="標楷體" panose="03000509000000000000" pitchFamily="65" charset="-120"/>
              </a:rPr>
              <a:t>資</a:t>
            </a:r>
            <a:r>
              <a:rPr lang="zh-TW" altLang="en-US" sz="3200" dirty="0">
                <a:latin typeface="標楷體" panose="03000509000000000000" pitchFamily="65" charset="-120"/>
                <a:ea typeface="標楷體" panose="03000509000000000000" pitchFamily="65" charset="-120"/>
              </a:rPr>
              <a:t>料</a:t>
            </a:r>
            <a:r>
              <a:rPr lang="zh-TW" altLang="en-US" sz="3200" dirty="0" smtClean="0">
                <a:latin typeface="標楷體" panose="03000509000000000000" pitchFamily="65" charset="-120"/>
                <a:ea typeface="標楷體" panose="03000509000000000000" pitchFamily="65" charset="-120"/>
              </a:rPr>
              <a:t>字典</a:t>
            </a:r>
            <a:endParaRPr lang="zh-TW" altLang="en-US" sz="3200" dirty="0">
              <a:latin typeface="標楷體" panose="03000509000000000000" pitchFamily="65" charset="-120"/>
              <a:ea typeface="標楷體" panose="03000509000000000000" pitchFamily="65" charset="-120"/>
            </a:endParaRPr>
          </a:p>
        </p:txBody>
      </p:sp>
      <p:pic>
        <p:nvPicPr>
          <p:cNvPr id="19" name="內容版面配置區 1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45" y="4390955"/>
            <a:ext cx="2493836" cy="1653057"/>
          </a:xfrm>
        </p:spPr>
      </p:pic>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45" y="952194"/>
            <a:ext cx="2693695" cy="2542519"/>
          </a:xfrm>
          <a:prstGeom prst="rect">
            <a:avLst/>
          </a:prstGeom>
        </p:spPr>
      </p:pic>
      <p:pic>
        <p:nvPicPr>
          <p:cNvPr id="25" name="圖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8777" y="670409"/>
            <a:ext cx="2199547" cy="2857629"/>
          </a:xfrm>
          <a:prstGeom prst="rect">
            <a:avLst/>
          </a:prstGeom>
        </p:spPr>
      </p:pic>
      <p:pic>
        <p:nvPicPr>
          <p:cNvPr id="26" name="圖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3467" y="867296"/>
            <a:ext cx="2199547" cy="2660742"/>
          </a:xfrm>
          <a:prstGeom prst="rect">
            <a:avLst/>
          </a:prstGeom>
        </p:spPr>
      </p:pic>
      <p:pic>
        <p:nvPicPr>
          <p:cNvPr id="27" name="圖片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8777" y="4390955"/>
            <a:ext cx="2446622" cy="1762495"/>
          </a:xfrm>
          <a:prstGeom prst="rect">
            <a:avLst/>
          </a:prstGeom>
        </p:spPr>
      </p:pic>
      <p:sp>
        <p:nvSpPr>
          <p:cNvPr id="28" name="矩形 27"/>
          <p:cNvSpPr/>
          <p:nvPr/>
        </p:nvSpPr>
        <p:spPr>
          <a:xfrm>
            <a:off x="499589" y="3736463"/>
            <a:ext cx="2199547" cy="36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標楷體" panose="03000509000000000000" pitchFamily="65" charset="-120"/>
                <a:ea typeface="標楷體" panose="03000509000000000000" pitchFamily="65" charset="-120"/>
              </a:rPr>
              <a:t>會員資料</a:t>
            </a:r>
            <a:endParaRPr lang="en-US" altLang="zh-TW" dirty="0" smtClean="0">
              <a:solidFill>
                <a:schemeClr val="tx1"/>
              </a:solidFill>
              <a:latin typeface="標楷體" panose="03000509000000000000" pitchFamily="65" charset="-120"/>
              <a:ea typeface="標楷體" panose="03000509000000000000" pitchFamily="65" charset="-120"/>
            </a:endParaRPr>
          </a:p>
        </p:txBody>
      </p:sp>
      <p:sp>
        <p:nvSpPr>
          <p:cNvPr id="29" name="矩形 28"/>
          <p:cNvSpPr/>
          <p:nvPr/>
        </p:nvSpPr>
        <p:spPr>
          <a:xfrm>
            <a:off x="499589" y="6384032"/>
            <a:ext cx="2199547" cy="36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標楷體" panose="03000509000000000000" pitchFamily="65" charset="-120"/>
                <a:ea typeface="標楷體" panose="03000509000000000000" pitchFamily="65" charset="-120"/>
              </a:rPr>
              <a:t>供應商資料</a:t>
            </a:r>
            <a:endParaRPr lang="en-US" altLang="zh-TW" dirty="0" smtClean="0">
              <a:solidFill>
                <a:schemeClr val="tx1"/>
              </a:solidFill>
              <a:latin typeface="標楷體" panose="03000509000000000000" pitchFamily="65" charset="-120"/>
              <a:ea typeface="標楷體" panose="03000509000000000000" pitchFamily="65" charset="-120"/>
            </a:endParaRPr>
          </a:p>
        </p:txBody>
      </p:sp>
      <p:sp>
        <p:nvSpPr>
          <p:cNvPr id="30" name="矩形 29"/>
          <p:cNvSpPr/>
          <p:nvPr/>
        </p:nvSpPr>
        <p:spPr>
          <a:xfrm>
            <a:off x="3698777" y="3736463"/>
            <a:ext cx="2199547" cy="36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標楷體" panose="03000509000000000000" pitchFamily="65" charset="-120"/>
                <a:ea typeface="標楷體" panose="03000509000000000000" pitchFamily="65" charset="-120"/>
              </a:rPr>
              <a:t>商品</a:t>
            </a:r>
            <a:endParaRPr lang="en-US" altLang="zh-TW" dirty="0" smtClean="0">
              <a:solidFill>
                <a:schemeClr val="tx1"/>
              </a:solidFill>
              <a:latin typeface="標楷體" panose="03000509000000000000" pitchFamily="65" charset="-120"/>
              <a:ea typeface="標楷體" panose="03000509000000000000" pitchFamily="65" charset="-120"/>
            </a:endParaRPr>
          </a:p>
        </p:txBody>
      </p:sp>
      <p:sp>
        <p:nvSpPr>
          <p:cNvPr id="31" name="矩形 30"/>
          <p:cNvSpPr/>
          <p:nvPr/>
        </p:nvSpPr>
        <p:spPr>
          <a:xfrm>
            <a:off x="6573467" y="3712941"/>
            <a:ext cx="2199547" cy="36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標楷體" panose="03000509000000000000" pitchFamily="65" charset="-120"/>
                <a:ea typeface="標楷體" panose="03000509000000000000" pitchFamily="65" charset="-120"/>
              </a:rPr>
              <a:t>訂單</a:t>
            </a:r>
            <a:endParaRPr lang="en-US" altLang="zh-TW" dirty="0" smtClean="0">
              <a:solidFill>
                <a:schemeClr val="tx1"/>
              </a:solidFill>
              <a:latin typeface="標楷體" panose="03000509000000000000" pitchFamily="65" charset="-120"/>
              <a:ea typeface="標楷體" panose="03000509000000000000" pitchFamily="65" charset="-120"/>
            </a:endParaRPr>
          </a:p>
        </p:txBody>
      </p:sp>
      <p:sp>
        <p:nvSpPr>
          <p:cNvPr id="32" name="矩形 31"/>
          <p:cNvSpPr/>
          <p:nvPr/>
        </p:nvSpPr>
        <p:spPr>
          <a:xfrm>
            <a:off x="3698777" y="6381638"/>
            <a:ext cx="2199547" cy="36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訂單明細</a:t>
            </a:r>
            <a:endParaRPr lang="en-US" altLang="zh-TW"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03171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221479"/>
            <a:ext cx="7886700" cy="1325563"/>
          </a:xfrm>
        </p:spPr>
        <p:txBody>
          <a:bodyPr/>
          <a:lstStyle/>
          <a:p>
            <a:r>
              <a:rPr lang="en-US" altLang="zh-TW" dirty="0" smtClean="0">
                <a:latin typeface="Times New Roman" panose="02020603050405020304" pitchFamily="18" charset="0"/>
                <a:cs typeface="Times New Roman" panose="02020603050405020304" pitchFamily="18" charset="0"/>
              </a:rPr>
              <a:t>ER </a:t>
            </a:r>
            <a:r>
              <a:rPr lang="en-US" altLang="zh-TW" dirty="0" err="1" smtClean="0">
                <a:latin typeface="Times New Roman" panose="02020603050405020304" pitchFamily="18" charset="0"/>
                <a:cs typeface="Times New Roman" panose="02020603050405020304" pitchFamily="18" charset="0"/>
              </a:rPr>
              <a:t>modle</a:t>
            </a:r>
            <a:endParaRPr lang="zh-TW" altLang="en-US" dirty="0">
              <a:latin typeface="Times New Roman" panose="02020603050405020304" pitchFamily="18" charset="0"/>
              <a:cs typeface="Times New Roman" panose="02020603050405020304" pitchFamily="18" charset="0"/>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042" y="1405725"/>
            <a:ext cx="6830748" cy="5171197"/>
          </a:xfrm>
        </p:spPr>
      </p:pic>
    </p:spTree>
    <p:extLst>
      <p:ext uri="{BB962C8B-B14F-4D97-AF65-F5344CB8AC3E}">
        <p14:creationId xmlns:p14="http://schemas.microsoft.com/office/powerpoint/2010/main" val="2646048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DEMO</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http://140.124.72.9/databasefinal/index.php</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895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800" dirty="0" smtClean="0">
                <a:latin typeface="標楷體" panose="03000509000000000000" pitchFamily="65" charset="-120"/>
                <a:ea typeface="標楷體" panose="03000509000000000000" pitchFamily="65" charset="-120"/>
              </a:rPr>
              <a:t>黃立心得</a:t>
            </a:r>
            <a:r>
              <a:rPr lang="en-US" altLang="zh-TW" sz="2800" dirty="0" smtClean="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18054"/>
            <a:ext cx="7886700" cy="4351338"/>
          </a:xfrm>
        </p:spPr>
        <p:txBody>
          <a:bodyPr>
            <a:normAutofit/>
          </a:bodyPr>
          <a:lstStyle/>
          <a:p>
            <a:pPr marL="0" indent="0">
              <a:lnSpc>
                <a:spcPct val="170000"/>
              </a:lnSpc>
              <a:spcAft>
                <a:spcPts val="0"/>
              </a:spcAft>
              <a:buNone/>
            </a:pPr>
            <a:r>
              <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rPr>
              <a:t>在上課時，老師總會用淺顯易懂的舉例，來讓我們了解比較難的理論，也讓我理解到關聯式資料庫重要性，若沒有關聯式資料庫，則可能會造成表單很大，且有資料重複性問題；而在做專題時，則可以利用上課所學的知識加以利用，實際做出關聯式資料表，熟悉一下電商平台的運作，是一個不錯的體驗。</a:t>
            </a:r>
            <a:endParaRPr lang="zh-TW" altLang="zh-TW" sz="2200" kern="100" dirty="0">
              <a:latin typeface="Calibri" panose="020F0502020204030204" pitchFamily="34" charset="0"/>
              <a:cs typeface="Times New Roman" panose="02020603050405020304" pitchFamily="18" charset="0"/>
            </a:endParaRPr>
          </a:p>
          <a:p>
            <a:pPr>
              <a:lnSpc>
                <a:spcPct val="160000"/>
              </a:lnSpc>
            </a:pPr>
            <a:endParaRPr lang="zh-TW" altLang="en-US" dirty="0"/>
          </a:p>
        </p:txBody>
      </p:sp>
    </p:spTree>
    <p:extLst>
      <p:ext uri="{BB962C8B-B14F-4D97-AF65-F5344CB8AC3E}">
        <p14:creationId xmlns:p14="http://schemas.microsoft.com/office/powerpoint/2010/main" val="1064680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800" dirty="0" smtClean="0">
                <a:latin typeface="標楷體" panose="03000509000000000000" pitchFamily="65" charset="-120"/>
                <a:ea typeface="標楷體" panose="03000509000000000000" pitchFamily="65" charset="-120"/>
              </a:rPr>
              <a:t>曾煜勛心得</a:t>
            </a:r>
            <a:endParaRPr lang="zh-TW" altLang="en-US" sz="28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690689"/>
            <a:ext cx="7886700" cy="4351338"/>
          </a:xfrm>
        </p:spPr>
        <p:txBody>
          <a:bodyPr>
            <a:normAutofit lnSpcReduction="10000"/>
          </a:bodyPr>
          <a:lstStyle/>
          <a:p>
            <a:pPr marL="0" indent="0">
              <a:lnSpc>
                <a:spcPct val="150000"/>
              </a:lnSpc>
              <a:buNone/>
            </a:pPr>
            <a:r>
              <a:rPr lang="en-US" altLang="zh-TW" sz="2400" dirty="0">
                <a:latin typeface="Times New Roman" panose="02020603050405020304" pitchFamily="18" charset="0"/>
                <a:cs typeface="Times New Roman" panose="02020603050405020304" pitchFamily="18" charset="0"/>
              </a:rPr>
              <a:t>Database </a:t>
            </a:r>
            <a:r>
              <a:rPr lang="en-US" altLang="zh-TW" sz="2400" dirty="0" smtClean="0">
                <a:latin typeface="Times New Roman" panose="02020603050405020304" pitchFamily="18" charset="0"/>
                <a:cs typeface="Times New Roman" panose="02020603050405020304" pitchFamily="18" charset="0"/>
              </a:rPr>
              <a:t>System</a:t>
            </a:r>
            <a:r>
              <a:rPr lang="zh-TW" altLang="en-US" sz="2400" dirty="0" smtClean="0">
                <a:latin typeface="標楷體" panose="03000509000000000000" pitchFamily="65" charset="-120"/>
                <a:ea typeface="標楷體" panose="03000509000000000000" pitchFamily="65" charset="-120"/>
                <a:cs typeface="Times New Roman" panose="02020603050405020304" pitchFamily="18" charset="0"/>
              </a:rPr>
              <a:t>這門課是修習老師的第三門課，老師的上課方式總是非常的生動，常常會使用許多的例子來當作範例，讓同學可以更了解原本非常複雜的</a:t>
            </a:r>
            <a:r>
              <a:rPr lang="en-US" altLang="zh-TW" sz="2400" dirty="0">
                <a:latin typeface="Times New Roman" panose="02020603050405020304" pitchFamily="18" charset="0"/>
                <a:cs typeface="Times New Roman" panose="02020603050405020304" pitchFamily="18" charset="0"/>
              </a:rPr>
              <a:t>Database </a:t>
            </a:r>
            <a:r>
              <a:rPr lang="en-US" altLang="zh-TW" sz="2400" dirty="0" smtClean="0">
                <a:latin typeface="Times New Roman" panose="02020603050405020304" pitchFamily="18" charset="0"/>
                <a:cs typeface="Times New Roman" panose="02020603050405020304" pitchFamily="18" charset="0"/>
              </a:rPr>
              <a:t>System</a:t>
            </a:r>
            <a:r>
              <a:rPr lang="zh-TW" altLang="en-US" sz="2400" dirty="0" smtClean="0">
                <a:latin typeface="標楷體" panose="03000509000000000000" pitchFamily="65" charset="-120"/>
                <a:ea typeface="標楷體" panose="03000509000000000000" pitchFamily="65" charset="-120"/>
                <a:cs typeface="Times New Roman" panose="02020603050405020304" pitchFamily="18" charset="0"/>
              </a:rPr>
              <a:t>流程與概念，常常套用在一個範例中就可以讓同學瞬間理解。而這個說法就在我剛開始學習期末實作上就領悟到老師當時舉例當時提款機因為故障而沒有吐鈔出來的例子且帳戶並沒有提出扣款的要求，而我在傳數值時也因暫存的原因出現問題，最後在同學幫忙與查詢下也順利解決了。</a:t>
            </a: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01240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800" dirty="0" smtClean="0">
                <a:latin typeface="標楷體" panose="03000509000000000000" pitchFamily="65" charset="-120"/>
                <a:ea typeface="標楷體" panose="03000509000000000000" pitchFamily="65" charset="-120"/>
              </a:rPr>
              <a:t>林韋丞心得</a:t>
            </a:r>
            <a:endParaRPr lang="zh-TW" altLang="en-US" sz="28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37855"/>
            <a:ext cx="7886700" cy="4639108"/>
          </a:xfrm>
        </p:spPr>
        <p:txBody>
          <a:bodyPr>
            <a:normAutofit/>
          </a:bodyPr>
          <a:lstStyle/>
          <a:p>
            <a:pPr marL="0" indent="0">
              <a:lnSpc>
                <a:spcPct val="150000"/>
              </a:lnSpc>
              <a:buNone/>
            </a:pPr>
            <a:r>
              <a:rPr lang="zh-TW" altLang="en-US" sz="2000" dirty="0">
                <a:latin typeface="標楷體" panose="03000509000000000000" pitchFamily="65" charset="-120"/>
                <a:ea typeface="標楷體" panose="03000509000000000000" pitchFamily="65" charset="-120"/>
              </a:rPr>
              <a:t>這次的期末專題花了不少時間在構想專題大綱與設計前端頁面</a:t>
            </a:r>
            <a:r>
              <a:rPr lang="zh-TW" altLang="en-US" sz="2000" dirty="0" smtClean="0">
                <a:latin typeface="標楷體" panose="03000509000000000000" pitchFamily="65" charset="-120"/>
                <a:ea typeface="標楷體" panose="03000509000000000000" pitchFamily="65" charset="-120"/>
              </a:rPr>
              <a:t>，我</a:t>
            </a:r>
            <a:r>
              <a:rPr lang="zh-TW" altLang="en-US" sz="2000" dirty="0">
                <a:latin typeface="標楷體" panose="03000509000000000000" pitchFamily="65" charset="-120"/>
                <a:ea typeface="標楷體" panose="03000509000000000000" pitchFamily="65" charset="-120"/>
              </a:rPr>
              <a:t>所負責的部分就是設計網頁前端的部分，還有一般電商平台有哪些流程</a:t>
            </a:r>
            <a:r>
              <a:rPr lang="zh-TW" altLang="en-US" sz="2000" dirty="0" smtClean="0">
                <a:latin typeface="標楷體" panose="03000509000000000000" pitchFamily="65" charset="-120"/>
                <a:ea typeface="標楷體" panose="03000509000000000000" pitchFamily="65" charset="-120"/>
              </a:rPr>
              <a:t>，這</a:t>
            </a:r>
            <a:r>
              <a:rPr lang="zh-TW" altLang="en-US" sz="2000" dirty="0">
                <a:latin typeface="標楷體" panose="03000509000000000000" pitchFamily="65" charset="-120"/>
                <a:ea typeface="標楷體" panose="03000509000000000000" pitchFamily="65" charset="-120"/>
              </a:rPr>
              <a:t>也是我第一次寫網頁的前端設計，這花了我不少時間在想怎麼排版</a:t>
            </a:r>
            <a:r>
              <a:rPr lang="zh-TW" altLang="en-US" sz="2000" dirty="0" smtClean="0">
                <a:latin typeface="標楷體" panose="03000509000000000000" pitchFamily="65" charset="-120"/>
                <a:ea typeface="標楷體" panose="03000509000000000000" pitchFamily="65" charset="-120"/>
              </a:rPr>
              <a:t>，還有</a:t>
            </a:r>
            <a:r>
              <a:rPr lang="zh-TW" altLang="en-US" sz="2000" dirty="0">
                <a:latin typeface="標楷體" panose="03000509000000000000" pitchFamily="65" charset="-120"/>
                <a:ea typeface="標楷體" panose="03000509000000000000" pitchFamily="65" charset="-120"/>
              </a:rPr>
              <a:t>一些頁面上要怎麼去執行連到下一個頁面比較不會怪怪的</a:t>
            </a:r>
            <a:r>
              <a:rPr lang="zh-TW" altLang="en-US" sz="2000" dirty="0" smtClean="0">
                <a:latin typeface="標楷體" panose="03000509000000000000" pitchFamily="65" charset="-120"/>
                <a:ea typeface="標楷體" panose="03000509000000000000" pitchFamily="65" charset="-120"/>
              </a:rPr>
              <a:t>。上</a:t>
            </a:r>
            <a:r>
              <a:rPr lang="zh-TW" altLang="en-US" sz="2000" dirty="0">
                <a:latin typeface="標楷體" panose="03000509000000000000" pitchFamily="65" charset="-120"/>
                <a:ea typeface="標楷體" panose="03000509000000000000" pitchFamily="65" charset="-120"/>
              </a:rPr>
              <a:t>完資料庫系統這門課後，學到了一些以為沒有學過的關聯式資料庫</a:t>
            </a:r>
            <a:r>
              <a:rPr lang="zh-TW" altLang="en-US" sz="2000" dirty="0" smtClean="0">
                <a:latin typeface="標楷體" panose="03000509000000000000" pitchFamily="65" charset="-120"/>
                <a:ea typeface="標楷體" panose="03000509000000000000" pitchFamily="65" charset="-120"/>
              </a:rPr>
              <a:t>，學會</a:t>
            </a:r>
            <a:r>
              <a:rPr lang="zh-TW" altLang="en-US" sz="2000" dirty="0">
                <a:latin typeface="標楷體" panose="03000509000000000000" pitchFamily="65" charset="-120"/>
                <a:ea typeface="標楷體" panose="03000509000000000000" pitchFamily="65" charset="-120"/>
              </a:rPr>
              <a:t>了這關聯式資料庫可以大大的幅提升資料庫的管理效率，並且也了解到了很多東西其實都和資料庫息息相關。</a:t>
            </a:r>
          </a:p>
        </p:txBody>
      </p:sp>
    </p:spTree>
    <p:extLst>
      <p:ext uri="{BB962C8B-B14F-4D97-AF65-F5344CB8AC3E}">
        <p14:creationId xmlns:p14="http://schemas.microsoft.com/office/powerpoint/2010/main" val="47530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4669</TotalTime>
  <Words>534</Words>
  <Application>Microsoft Office PowerPoint</Application>
  <PresentationFormat>如螢幕大小 (4:3)</PresentationFormat>
  <Paragraphs>30</Paragraphs>
  <Slides>8</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vt:i4>
      </vt:variant>
    </vt:vector>
  </HeadingPairs>
  <TitlesOfParts>
    <vt:vector size="16" baseType="lpstr">
      <vt:lpstr>新細明體</vt:lpstr>
      <vt:lpstr>標楷體</vt:lpstr>
      <vt:lpstr>Arial</vt:lpstr>
      <vt:lpstr>Calibri</vt:lpstr>
      <vt:lpstr>Calibri Light</vt:lpstr>
      <vt:lpstr>Times New Roman</vt:lpstr>
      <vt:lpstr>Wingdings</vt:lpstr>
      <vt:lpstr>Office 佈景主題</vt:lpstr>
      <vt:lpstr>PowerPoint 簡報</vt:lpstr>
      <vt:lpstr>PowerPoint 簡報</vt:lpstr>
      <vt:lpstr>資料字典</vt:lpstr>
      <vt:lpstr>ER modle</vt:lpstr>
      <vt:lpstr>DEMO</vt:lpstr>
      <vt:lpstr>黃立心得:</vt:lpstr>
      <vt:lpstr>曾煜勛心得</vt:lpstr>
      <vt:lpstr>林韋丞心得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28</cp:revision>
  <dcterms:created xsi:type="dcterms:W3CDTF">2020-01-03T06:15:54Z</dcterms:created>
  <dcterms:modified xsi:type="dcterms:W3CDTF">2020-01-07T06:16:22Z</dcterms:modified>
</cp:coreProperties>
</file>