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55" r:id="rId3"/>
    <p:sldId id="410" r:id="rId4"/>
    <p:sldId id="383" r:id="rId5"/>
    <p:sldId id="395" r:id="rId6"/>
    <p:sldId id="324" r:id="rId7"/>
    <p:sldId id="327" r:id="rId8"/>
    <p:sldId id="320" r:id="rId9"/>
    <p:sldId id="296" r:id="rId10"/>
    <p:sldId id="281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0">
          <p15:clr>
            <a:srgbClr val="A4A3A4"/>
          </p15:clr>
        </p15:guide>
        <p15:guide id="2" pos="3914">
          <p15:clr>
            <a:srgbClr val="A4A3A4"/>
          </p15:clr>
        </p15:guide>
        <p15:guide id="3" orient="horz" pos="1544">
          <p15:clr>
            <a:srgbClr val="A4A3A4"/>
          </p15:clr>
        </p15:guide>
        <p15:guide id="4" pos="1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8"/>
    <p:restoredTop sz="81957"/>
  </p:normalViewPr>
  <p:slideViewPr>
    <p:cSldViewPr snapToGrid="0" showGuides="1">
      <p:cViewPr varScale="1">
        <p:scale>
          <a:sx n="131" d="100"/>
          <a:sy n="131" d="100"/>
        </p:scale>
        <p:origin x="464" y="184"/>
      </p:cViewPr>
      <p:guideLst>
        <p:guide orient="horz" pos="2510"/>
        <p:guide pos="3914"/>
        <p:guide orient="horz" pos="1544"/>
        <p:guide pos="1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宋体" pitchFamily="2" charset="-122"/>
                <a:cs typeface="+mn-cs"/>
              </a:rPr>
              <a:t>2020/12/30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11EAA-2C2E-1946-BD2C-2ABB84EE9F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lang="en-US" altLang="zh-CN"/>
              <a:t>1</a:t>
            </a:r>
            <a:r>
              <a:rPr lang="zh-CN" altLang="en-US"/>
              <a:t>、风控校验功能组件封装、</a:t>
            </a:r>
            <a:r>
              <a:rPr lang="en-US" altLang="zh-CN"/>
              <a:t>Feeds</a:t>
            </a:r>
            <a:r>
              <a:rPr lang="zh-CN" altLang="en-US"/>
              <a:t>流列表组件封装、进度条组件、滑动列表指示器组件、</a:t>
            </a:r>
            <a:r>
              <a:rPr lang="en-US" altLang="zh-CN"/>
              <a:t>RN</a:t>
            </a:r>
            <a:r>
              <a:rPr lang="zh-CN" altLang="en-US"/>
              <a:t>弹窗组件、翻转数字动画组件、静态容器组件、按钮呼吸动效组件、沉浸式导航栏组件、状态栏颜色主题切换组件、</a:t>
            </a:r>
            <a:r>
              <a:rPr lang="zh-CN" altLang="en-US">
                <a:sym typeface="等线" pitchFamily="2" charset="-122"/>
              </a:rPr>
              <a:t>轻量级父子组件事件传递框架</a:t>
            </a:r>
            <a:endParaRPr lang="en-US" altLang="zh-CN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/>
              <a:t>关注组件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/>
              <a:t>平台适配，弹窗泄露，渲染优化，折叠屏适配，弹窗封装复用，易调试，高内聚，方法符合单一职责原则易维护，大小和样式可定制化，高性能，接入简单，提供文档，赋能业务</a:t>
            </a:r>
            <a:r>
              <a:rPr lang="en-US" altLang="zh-CN"/>
              <a:t>300+</a:t>
            </a:r>
            <a:r>
              <a:rPr lang="zh-CN" altLang="en-US"/>
              <a:t>，监听屏幕切换方式优化，全屏弹窗的比例策略，提示弹窗的边距检测策略，关注组件说明文档，调试方式说明文档，弹窗弹出时机延时</a:t>
            </a:r>
          </a:p>
          <a:p>
            <a:pPr lvl="0" eaLnBrk="1" hangingPunct="1">
              <a:spcBef>
                <a:spcPct val="0"/>
              </a:spcBef>
            </a:pPr>
            <a:endParaRPr lang="zh-CN" altLang="en-US">
              <a:solidFill>
                <a:srgbClr val="595959"/>
              </a:solidFill>
              <a:latin typeface="Yuanti SC Regular" panose="02010600040101010101" charset="-122"/>
              <a:ea typeface="Yuanti SC Regular" panose="02010600040101010101" charset="-122"/>
              <a:sym typeface="微软雅黑" pitchFamily="34" charset="-122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/>
          </a:p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等线" pitchFamily="2" charset="-122"/>
                <a:ea typeface="等线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nghuizhen\documents\jddongdong\jimenterprise\donghuizhen\image\ae6e2502e9f3d6d8ff6fd930e65fb3f6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6853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61" y="1046790"/>
            <a:ext cx="8457801" cy="7620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423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4230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65" y="1828665"/>
            <a:ext cx="7770762" cy="53312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965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96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7" y="2992204"/>
            <a:ext cx="3351204" cy="30516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1695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169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0288" y="6113463"/>
            <a:ext cx="1371600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trike="noStrike" noProof="1"/>
              <a:t>编辑母版文本样式
第二级
第三级
第四级
第五级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9" y="1523839"/>
            <a:ext cx="582721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554" y="1523839"/>
            <a:ext cx="4109603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9" y="2090739"/>
            <a:ext cx="58272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auto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9" y="2657643"/>
            <a:ext cx="582721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9" y="3224543"/>
            <a:ext cx="582721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95" y="3791445"/>
            <a:ext cx="57865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6" y="2657643"/>
            <a:ext cx="4107828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auto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auto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auto"/>
            <a:r>
              <a:rPr lang="zh-CN" altLang="en-US" sz="211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0800" y="228600"/>
            <a:ext cx="1371600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3385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338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783" y="6216748"/>
            <a:ext cx="914337" cy="26057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106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1060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onghuizhen\documents\jddongdong\jimenterprise\donghuizhen\image\ae6e2502e9f3d6d8ff6fd930e65fb3f6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6853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788" y="5867400"/>
            <a:ext cx="1703387" cy="52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12"/>
            <a:ext cx="5639094" cy="85367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>
              <a:buFontTx/>
              <a:buNone/>
              <a:defRPr sz="423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base"/>
            <a:r>
              <a:rPr lang="zh-CN" altLang="en-US" sz="4230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marR="0" indent="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965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 fontAlgn="auto"/>
            <a:r>
              <a:rPr lang="zh-CN" altLang="en-US" sz="2965" strike="noStrike" noProof="1"/>
              <a:t>编辑母版文本样式
第二级
第三级
第四级
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3400" y="368300"/>
            <a:ext cx="1054100" cy="38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600" y="5837238"/>
            <a:ext cx="1333500" cy="49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6019800"/>
            <a:ext cx="1373188" cy="4206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3936" y="533156"/>
            <a:ext cx="6476554" cy="685468"/>
          </a:xfrm>
          <a:prstGeom prst="rect">
            <a:avLst/>
          </a:prstGeom>
        </p:spPr>
        <p:txBody>
          <a:bodyPr lIns="35888" tIns="35888" rIns="35888" bIns="35888"/>
          <a:lstStyle>
            <a:lvl1pPr marL="403860" indent="-403860" defTabSz="1076325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1050" indent="-32385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303020" indent="-38862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8034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2606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pPr fontAlgn="base"/>
            <a:r>
              <a:rPr lang="zh-CN" altLang="en-US" strike="noStrike" noProof="1"/>
              <a:t>编辑母版文本样式
第二级
第三级
第四级
第五级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74075" y="6221413"/>
            <a:ext cx="263525" cy="2698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77E604-FA39-1B4C-8A43-4DE24C190EBF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1085850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5850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5850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5850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5850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5850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5850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5850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5850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6400" indent="-406400" algn="l" defTabSz="108585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650" indent="-339725" algn="l" defTabSz="108585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1780" algn="l" defTabSz="108585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1780" algn="l" defTabSz="108585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indent="-271780" algn="l" defTabSz="108585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71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71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indent="-272415" algn="l" defTabSz="10871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05" indent="-272415" algn="l" defTabSz="10871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7120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52600"/>
            <a:ext cx="10363200" cy="76200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42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京东零售</a:t>
            </a:r>
            <a:r>
              <a:rPr lang="en-US" altLang="zh-CN" sz="42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2021</a:t>
            </a:r>
            <a:r>
              <a:rPr lang="zh-CN" altLang="en-US" sz="42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年专业序列晋升述职</a:t>
            </a:r>
            <a:endParaRPr lang="zh-CN" altLang="en-US" sz="4200" kern="120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  <p:sp>
        <p:nvSpPr>
          <p:cNvPr id="1126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4200"/>
            <a:ext cx="1363663" cy="166370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algn="dist"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姓名</a:t>
            </a:r>
            <a:endParaRPr lang="en-US" altLang="zh-CN" sz="2100" b="1" kern="1200" baseline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dist"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部门</a:t>
            </a:r>
            <a:endParaRPr lang="en-US" altLang="zh-CN" sz="2100" b="1" kern="1200" baseline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dist"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晋升职级</a:t>
            </a:r>
            <a:endParaRPr lang="en-US" altLang="zh-CN" sz="2100" b="1" kern="1200" baseline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dist"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时间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352675" y="3124200"/>
            <a:ext cx="5759450" cy="166370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王顺</a:t>
            </a:r>
            <a:endParaRPr lang="en-US" altLang="zh-CN" sz="2100" b="1" kern="1200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应用业务产品研发部 </a:t>
            </a:r>
            <a:r>
              <a:rPr lang="en-US" altLang="zh-CN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- </a:t>
            </a: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平台基础技术组</a:t>
            </a:r>
            <a:endParaRPr lang="en-US" altLang="zh-CN" sz="2100" b="1" kern="1200" baseline="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defTabSz="1085850" eaLnBrk="1" hangingPunct="1">
              <a:buFont typeface="Arial" panose="020B0604020202090204" pitchFamily="34" charset="0"/>
            </a:pPr>
            <a:r>
              <a:rPr lang="en-US" altLang="zh-CN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T5</a:t>
            </a:r>
          </a:p>
          <a:p>
            <a:pPr defTabSz="1085850" eaLnBrk="1" hangingPunct="1">
              <a:buFont typeface="Arial" panose="020B0604020202090204" pitchFamily="34" charset="0"/>
            </a:pPr>
            <a:r>
              <a:rPr lang="en-US" altLang="zh-CN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2020</a:t>
            </a: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年</a:t>
            </a:r>
            <a:r>
              <a:rPr lang="en-US" altLang="zh-CN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12</a:t>
            </a: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月</a:t>
            </a:r>
            <a:r>
              <a:rPr lang="en-US" altLang="zh-CN" sz="21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30</a:t>
            </a:r>
            <a:r>
              <a:rPr lang="zh-CN" altLang="en-US" sz="2100" b="1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143000"/>
            <a:ext cx="5638800" cy="854075"/>
          </a:xfrm>
          <a:noFill/>
          <a:ln>
            <a:noFill/>
          </a:ln>
        </p:spPr>
        <p:txBody>
          <a:bodyPr lIns="91440" tIns="45720" rIns="91440" bIns="45720" anchor="ctr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4200" kern="1200">
                <a:latin typeface="微软雅黑" charset="0"/>
                <a:ea typeface="微软雅黑" charset="0"/>
                <a:cs typeface="微软雅黑" charset="0"/>
              </a:rPr>
              <a:t>感谢您的时间。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987550"/>
            <a:ext cx="5638800" cy="603250"/>
          </a:xfrm>
        </p:spPr>
        <p:txBody>
          <a:bodyPr lIns="91440" tIns="45720" rIns="91440" bIns="45720" anchor="ctr"/>
          <a:lstStyle/>
          <a:p>
            <a:pPr marL="0" marR="0" lvl="0" indent="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9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THANKS</a:t>
            </a:r>
            <a:r>
              <a:rPr kumimoji="0" lang="zh-CN" altLang="en-US" sz="29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"/>
            <a:ext cx="1219200" cy="68580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kern="1200">
                <a:solidFill>
                  <a:srgbClr val="E223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436813" y="2219325"/>
            <a:ext cx="582613" cy="457200"/>
          </a:xfrm>
        </p:spPr>
        <p:txBody>
          <a:bodyPr lIns="91440" tIns="45720" rIns="91440" bIns="45720"/>
          <a:lstStyle/>
          <a:p>
            <a:pPr marL="0" marR="0" lvl="0" indent="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115" b="0" i="0" u="none" strike="noStrike" kern="1200" cap="none" spc="0" normalizeH="0" baseline="0" noProof="0" dirty="0">
                <a:ln>
                  <a:noFill/>
                </a:ln>
                <a:solidFill>
                  <a:srgbClr val="E223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2291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019425" y="2219325"/>
            <a:ext cx="7310438" cy="455613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400" kern="12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业务支撑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3" y="3322638"/>
            <a:ext cx="582613" cy="423863"/>
          </a:xfrm>
        </p:spPr>
        <p:txBody>
          <a:bodyPr lIns="91440" tIns="45720" rIns="91440" bIns="45720"/>
          <a:lstStyle/>
          <a:p>
            <a:pPr marL="0" marR="0" lvl="0" indent="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en-US" sz="2115" b="0" i="0" u="none" strike="noStrike" kern="1200" cap="none" spc="0" normalizeH="0" baseline="0" noProof="0" dirty="0">
                <a:ln>
                  <a:noFill/>
                </a:ln>
                <a:solidFill>
                  <a:srgbClr val="E223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12293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3019425" y="3286125"/>
            <a:ext cx="5938838" cy="423863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marL="406400" indent="-406400" defTabSz="1085850" fontAlgn="base">
              <a:spcAft>
                <a:spcPct val="0"/>
              </a:spcAft>
              <a:buFont typeface="Arial" panose="020B0604020202090204" pitchFamily="34" charset="0"/>
            </a:pPr>
            <a:r>
              <a:rPr lang="zh-CN" altLang="en-US" sz="2400" kern="12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失败案例分析</a:t>
            </a:r>
          </a:p>
        </p:txBody>
      </p:sp>
      <p:sp>
        <p:nvSpPr>
          <p:cNvPr id="12294" name="文本占位符 3"/>
          <p:cNvSpPr txBox="1"/>
          <p:nvPr/>
        </p:nvSpPr>
        <p:spPr>
          <a:xfrm>
            <a:off x="3019425" y="2738438"/>
            <a:ext cx="8410575" cy="4556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1027430">
              <a:spcBef>
                <a:spcPct val="20000"/>
              </a:spcBef>
            </a:pPr>
            <a:r>
              <a:rPr lang="zh-CN" altLang="en-US" sz="24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技术沉淀</a:t>
            </a:r>
          </a:p>
        </p:txBody>
      </p:sp>
      <p:sp>
        <p:nvSpPr>
          <p:cNvPr id="17" name="文本占位符 4"/>
          <p:cNvSpPr txBox="1"/>
          <p:nvPr/>
        </p:nvSpPr>
        <p:spPr>
          <a:xfrm>
            <a:off x="2436813" y="2773363"/>
            <a:ext cx="582613" cy="423863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115" b="0" i="0" u="none" strike="noStrike" kern="1200" cap="none" spc="0" normalizeH="0" baseline="0" noProof="0" dirty="0">
                <a:ln>
                  <a:noFill/>
                </a:ln>
                <a:solidFill>
                  <a:srgbClr val="E223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2446338" y="3919538"/>
            <a:ext cx="582613" cy="423863"/>
          </a:xfrm>
          <a:prstGeom prst="rect">
            <a:avLst/>
          </a:prstGeom>
        </p:spPr>
        <p:txBody>
          <a:bodyPr/>
          <a:lstStyle>
            <a:lvl1pPr marL="0" indent="0" algn="l" defTabSz="1087120" rtl="0" eaLnBrk="1" latinLnBrk="0" hangingPunct="1">
              <a:spcBef>
                <a:spcPct val="20000"/>
              </a:spcBef>
              <a:buFontTx/>
              <a:buNone/>
              <a:defRPr sz="2115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83920" indent="-33972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3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8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510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705" indent="-272415" algn="l" defTabSz="108712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115" b="0" i="0" u="none" strike="noStrike" kern="1200" cap="none" spc="0" normalizeH="0" baseline="0" noProof="0" dirty="0">
                <a:ln>
                  <a:noFill/>
                </a:ln>
                <a:solidFill>
                  <a:srgbClr val="E223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</a:t>
            </a:r>
          </a:p>
        </p:txBody>
      </p:sp>
      <p:sp>
        <p:nvSpPr>
          <p:cNvPr id="12297" name="文本占位符 5"/>
          <p:cNvSpPr>
            <a:spLocks noGrp="1"/>
          </p:cNvSpPr>
          <p:nvPr/>
        </p:nvSpPr>
        <p:spPr>
          <a:xfrm>
            <a:off x="3028950" y="3883025"/>
            <a:ext cx="5940425" cy="4238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06400" indent="-406400" defTabSz="1085850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自我总结与发展计划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80975" y="285750"/>
            <a:ext cx="10017125" cy="83185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一、业务支撑</a:t>
            </a:r>
            <a:r>
              <a:rPr lang="en-US" altLang="zh-CN" sz="2800" kern="1200">
                <a:solidFill>
                  <a:srgbClr val="E223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-&gt;Android</a:t>
            </a:r>
            <a:r>
              <a:rPr lang="zh-CN" altLang="en-US" sz="2800" kern="1200">
                <a:solidFill>
                  <a:srgbClr val="E223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业务支撑与技术沉淀</a:t>
            </a:r>
            <a:endParaRPr lang="zh-CN" altLang="en-US" sz="2800" kern="1200">
              <a:solidFill>
                <a:srgbClr val="E223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6386" name="组合 48"/>
          <p:cNvGrpSpPr/>
          <p:nvPr/>
        </p:nvGrpSpPr>
        <p:grpSpPr>
          <a:xfrm>
            <a:off x="401572" y="1126541"/>
            <a:ext cx="2148345" cy="2119968"/>
            <a:chOff x="7309471" y="2569564"/>
            <a:chExt cx="2148428" cy="2120218"/>
          </a:xfrm>
        </p:grpSpPr>
        <p:sp>
          <p:nvSpPr>
            <p:cNvPr id="99" name="椭圆 98"/>
            <p:cNvSpPr/>
            <p:nvPr/>
          </p:nvSpPr>
          <p:spPr>
            <a:xfrm>
              <a:off x="8106771" y="3149651"/>
              <a:ext cx="1351128" cy="135112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zh-CN" sz="1400" b="1" i="0" u="none" strike="noStrike" kern="1200" cap="none" spc="0" normalizeH="0" baseline="0" noProof="1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ea"/>
                </a:rPr>
                <a:t>Android</a:t>
              </a:r>
              <a:r>
                <a:rPr kumimoji="0" lang="zh-CN" altLang="en-US" sz="1400" b="1" i="0" u="none" strike="noStrike" kern="1200" cap="none" spc="0" normalizeH="0" baseline="0" noProof="1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ea"/>
                </a:rPr>
                <a:t>业务支撑</a:t>
              </a:r>
            </a:p>
          </p:txBody>
        </p:sp>
        <p:sp>
          <p:nvSpPr>
            <p:cNvPr id="16391" name="矩形 101"/>
            <p:cNvSpPr/>
            <p:nvPr/>
          </p:nvSpPr>
          <p:spPr>
            <a:xfrm>
              <a:off x="8501212" y="2634591"/>
              <a:ext cx="595058" cy="5848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 algn="ctr" eaLnBrk="0" hangingPunct="0"/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</a:rPr>
                <a:t>东家</a:t>
              </a:r>
            </a:p>
            <a:p>
              <a:pPr indent="0" algn="ctr" eaLnBrk="0" hangingPunct="0"/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</a:rPr>
                <a:t>小院</a:t>
              </a:r>
              <a:endPara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394" name="矩形 104"/>
            <p:cNvSpPr/>
            <p:nvPr/>
          </p:nvSpPr>
          <p:spPr>
            <a:xfrm>
              <a:off x="7309471" y="4352597"/>
              <a:ext cx="794385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 algn="ctr" eaLnBrk="0" hangingPunct="0"/>
              <a:r>
                <a:rPr lang="zh-C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</a:rPr>
                <a:t>领现金</a:t>
              </a: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339100" y="2569564"/>
              <a:ext cx="910600" cy="910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0" name="Rectangle 41"/>
          <p:cNvSpPr/>
          <p:nvPr/>
        </p:nvSpPr>
        <p:spPr>
          <a:xfrm>
            <a:off x="997585" y="5803900"/>
            <a:ext cx="649288" cy="64928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900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1" name="Group 69"/>
          <p:cNvGrpSpPr/>
          <p:nvPr/>
        </p:nvGrpSpPr>
        <p:grpSpPr>
          <a:xfrm>
            <a:off x="1170623" y="6008688"/>
            <a:ext cx="303212" cy="238125"/>
            <a:chOff x="14400213" y="5818188"/>
            <a:chExt cx="1587500" cy="1246187"/>
          </a:xfrm>
        </p:grpSpPr>
        <p:sp>
          <p:nvSpPr>
            <p:cNvPr id="16427" name="Freeform 18"/>
            <p:cNvSpPr>
              <a:spLocks noEditPoints="1"/>
            </p:cNvSpPr>
            <p:nvPr/>
          </p:nvSpPr>
          <p:spPr>
            <a:xfrm>
              <a:off x="14400213" y="5818188"/>
              <a:ext cx="1587500" cy="263525"/>
            </a:xfrm>
            <a:custGeom>
              <a:avLst/>
              <a:gdLst/>
              <a:ahLst/>
              <a:cxnLst>
                <a:cxn ang="0">
                  <a:pos x="1474778" y="0"/>
                </a:cxn>
                <a:cxn ang="0">
                  <a:pos x="115853" y="0"/>
                </a:cxn>
                <a:cxn ang="0">
                  <a:pos x="0" y="116076"/>
                </a:cxn>
                <a:cxn ang="0">
                  <a:pos x="0" y="263525"/>
                </a:cxn>
                <a:cxn ang="0">
                  <a:pos x="1587500" y="263525"/>
                </a:cxn>
                <a:cxn ang="0">
                  <a:pos x="1587500" y="116076"/>
                </a:cxn>
                <a:cxn ang="0">
                  <a:pos x="1474778" y="0"/>
                </a:cxn>
                <a:cxn ang="0">
                  <a:pos x="153427" y="185094"/>
                </a:cxn>
                <a:cxn ang="0">
                  <a:pos x="115853" y="144311"/>
                </a:cxn>
                <a:cxn ang="0">
                  <a:pos x="153427" y="103527"/>
                </a:cxn>
                <a:cxn ang="0">
                  <a:pos x="194132" y="144311"/>
                </a:cxn>
                <a:cxn ang="0">
                  <a:pos x="153427" y="185094"/>
                </a:cxn>
                <a:cxn ang="0">
                  <a:pos x="313116" y="185094"/>
                </a:cxn>
                <a:cxn ang="0">
                  <a:pos x="272411" y="144311"/>
                </a:cxn>
                <a:cxn ang="0">
                  <a:pos x="313116" y="103527"/>
                </a:cxn>
                <a:cxn ang="0">
                  <a:pos x="353821" y="144311"/>
                </a:cxn>
                <a:cxn ang="0">
                  <a:pos x="313116" y="185094"/>
                </a:cxn>
                <a:cxn ang="0">
                  <a:pos x="472805" y="185094"/>
                </a:cxn>
                <a:cxn ang="0">
                  <a:pos x="432100" y="144311"/>
                </a:cxn>
                <a:cxn ang="0">
                  <a:pos x="472805" y="103527"/>
                </a:cxn>
                <a:cxn ang="0">
                  <a:pos x="510379" y="144311"/>
                </a:cxn>
                <a:cxn ang="0">
                  <a:pos x="472805" y="185094"/>
                </a:cxn>
              </a:cxnLst>
              <a:rect l="0" t="0" r="0" b="0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28" name="Freeform 19"/>
            <p:cNvSpPr>
              <a:spLocks noEditPoints="1"/>
            </p:cNvSpPr>
            <p:nvPr/>
          </p:nvSpPr>
          <p:spPr>
            <a:xfrm>
              <a:off x="14400213" y="6111875"/>
              <a:ext cx="1587500" cy="952500"/>
            </a:xfrm>
            <a:custGeom>
              <a:avLst/>
              <a:gdLst/>
              <a:ahLst/>
              <a:cxnLst>
                <a:cxn ang="0">
                  <a:pos x="0" y="839703"/>
                </a:cxn>
                <a:cxn ang="0">
                  <a:pos x="115853" y="952500"/>
                </a:cxn>
                <a:cxn ang="0">
                  <a:pos x="1474778" y="952500"/>
                </a:cxn>
                <a:cxn ang="0">
                  <a:pos x="1587500" y="839703"/>
                </a:cxn>
                <a:cxn ang="0">
                  <a:pos x="1587500" y="0"/>
                </a:cxn>
                <a:cxn ang="0">
                  <a:pos x="0" y="0"/>
                </a:cxn>
                <a:cxn ang="0">
                  <a:pos x="0" y="839703"/>
                </a:cxn>
                <a:cxn ang="0">
                  <a:pos x="986316" y="510715"/>
                </a:cxn>
                <a:cxn ang="0">
                  <a:pos x="1171055" y="510715"/>
                </a:cxn>
                <a:cxn ang="0">
                  <a:pos x="1171055" y="805238"/>
                </a:cxn>
                <a:cxn ang="0">
                  <a:pos x="986316" y="805238"/>
                </a:cxn>
                <a:cxn ang="0">
                  <a:pos x="986316" y="510715"/>
                </a:cxn>
                <a:cxn ang="0">
                  <a:pos x="701380" y="382253"/>
                </a:cxn>
                <a:cxn ang="0">
                  <a:pos x="886119" y="382253"/>
                </a:cxn>
                <a:cxn ang="0">
                  <a:pos x="886119" y="805238"/>
                </a:cxn>
                <a:cxn ang="0">
                  <a:pos x="701380" y="805238"/>
                </a:cxn>
                <a:cxn ang="0">
                  <a:pos x="701380" y="382253"/>
                </a:cxn>
                <a:cxn ang="0">
                  <a:pos x="416444" y="194259"/>
                </a:cxn>
                <a:cxn ang="0">
                  <a:pos x="601183" y="194259"/>
                </a:cxn>
                <a:cxn ang="0">
                  <a:pos x="601183" y="805238"/>
                </a:cxn>
                <a:cxn ang="0">
                  <a:pos x="416444" y="805238"/>
                </a:cxn>
                <a:cxn ang="0">
                  <a:pos x="416444" y="194259"/>
                </a:cxn>
              </a:cxnLst>
              <a:rect l="0" t="0" r="0" b="0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715135" y="5720715"/>
            <a:ext cx="3054985" cy="659651"/>
            <a:chOff x="5354322" y="1967781"/>
            <a:chExt cx="3958620" cy="659685"/>
          </a:xfrm>
        </p:grpSpPr>
        <p:sp>
          <p:nvSpPr>
            <p:cNvPr id="155" name="矩形 154"/>
            <p:cNvSpPr/>
            <p:nvPr/>
          </p:nvSpPr>
          <p:spPr>
            <a:xfrm>
              <a:off x="5354322" y="2332306"/>
              <a:ext cx="3958620" cy="2951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1200" b="1" strike="noStrike" noProof="1">
                  <a:solidFill>
                    <a:srgbClr val="7F7F7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lt"/>
                </a:rPr>
                <a:t>自定义控件封装 </a:t>
              </a:r>
              <a:r>
                <a:rPr lang="en-US" altLang="zh-CN" sz="1200" b="1" strike="noStrike" noProof="1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lt"/>
                </a:rPr>
                <a:t>10+</a:t>
              </a:r>
              <a:endPara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5354322" y="1967781"/>
              <a:ext cx="2970405" cy="3628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fontAlgn="base">
                <a:lnSpc>
                  <a:spcPct val="120000"/>
                </a:lnSpc>
              </a:pPr>
              <a:r>
                <a:rPr lang="zh-CN" altLang="en-US" sz="1600" b="1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通用化控件封装</a:t>
              </a:r>
            </a:p>
          </p:txBody>
        </p:sp>
      </p:grpSp>
      <p:sp>
        <p:nvSpPr>
          <p:cNvPr id="157" name="Rectangle 44"/>
          <p:cNvSpPr/>
          <p:nvPr/>
        </p:nvSpPr>
        <p:spPr>
          <a:xfrm>
            <a:off x="4171633" y="5748338"/>
            <a:ext cx="649288" cy="64928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900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8" name="Group 72"/>
          <p:cNvGrpSpPr/>
          <p:nvPr/>
        </p:nvGrpSpPr>
        <p:grpSpPr>
          <a:xfrm>
            <a:off x="4344670" y="5953125"/>
            <a:ext cx="303213" cy="238125"/>
            <a:chOff x="17418050" y="5818188"/>
            <a:chExt cx="1587500" cy="1246187"/>
          </a:xfrm>
        </p:grpSpPr>
        <p:sp>
          <p:nvSpPr>
            <p:cNvPr id="16432" name="Freeform 20"/>
            <p:cNvSpPr>
              <a:spLocks noEditPoints="1"/>
            </p:cNvSpPr>
            <p:nvPr/>
          </p:nvSpPr>
          <p:spPr>
            <a:xfrm>
              <a:off x="17418050" y="5818188"/>
              <a:ext cx="1587500" cy="263525"/>
            </a:xfrm>
            <a:custGeom>
              <a:avLst/>
              <a:gdLst/>
              <a:ahLst/>
              <a:cxnLst>
                <a:cxn ang="0">
                  <a:pos x="1474778" y="0"/>
                </a:cxn>
                <a:cxn ang="0">
                  <a:pos x="115853" y="0"/>
                </a:cxn>
                <a:cxn ang="0">
                  <a:pos x="0" y="116076"/>
                </a:cxn>
                <a:cxn ang="0">
                  <a:pos x="0" y="263525"/>
                </a:cxn>
                <a:cxn ang="0">
                  <a:pos x="1587500" y="263525"/>
                </a:cxn>
                <a:cxn ang="0">
                  <a:pos x="1587500" y="116076"/>
                </a:cxn>
                <a:cxn ang="0">
                  <a:pos x="1474778" y="0"/>
                </a:cxn>
                <a:cxn ang="0">
                  <a:pos x="153427" y="185094"/>
                </a:cxn>
                <a:cxn ang="0">
                  <a:pos x="112721" y="144311"/>
                </a:cxn>
                <a:cxn ang="0">
                  <a:pos x="153427" y="103527"/>
                </a:cxn>
                <a:cxn ang="0">
                  <a:pos x="194132" y="144311"/>
                </a:cxn>
                <a:cxn ang="0">
                  <a:pos x="153427" y="185094"/>
                </a:cxn>
                <a:cxn ang="0">
                  <a:pos x="313116" y="185094"/>
                </a:cxn>
                <a:cxn ang="0">
                  <a:pos x="272411" y="144311"/>
                </a:cxn>
                <a:cxn ang="0">
                  <a:pos x="313116" y="103527"/>
                </a:cxn>
                <a:cxn ang="0">
                  <a:pos x="350690" y="144311"/>
                </a:cxn>
                <a:cxn ang="0">
                  <a:pos x="313116" y="185094"/>
                </a:cxn>
                <a:cxn ang="0">
                  <a:pos x="469674" y="185094"/>
                </a:cxn>
                <a:cxn ang="0">
                  <a:pos x="432100" y="144311"/>
                </a:cxn>
                <a:cxn ang="0">
                  <a:pos x="469674" y="103527"/>
                </a:cxn>
                <a:cxn ang="0">
                  <a:pos x="510379" y="144311"/>
                </a:cxn>
                <a:cxn ang="0">
                  <a:pos x="469674" y="185094"/>
                </a:cxn>
              </a:cxnLst>
              <a:rect l="0" t="0" r="0" b="0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33" name="Oval 21"/>
            <p:cNvSpPr/>
            <p:nvPr/>
          </p:nvSpPr>
          <p:spPr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45720" tIns="22860" rIns="45720" bIns="22860" anchor="t"/>
            <a:lstStyle/>
            <a:p>
              <a:pPr indent="0" eaLnBrk="0" hangingPunct="0"/>
              <a:endPara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34" name="Oval 22"/>
            <p:cNvSpPr/>
            <p:nvPr/>
          </p:nvSpPr>
          <p:spPr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45720" tIns="22860" rIns="45720" bIns="22860" anchor="t"/>
            <a:lstStyle/>
            <a:p>
              <a:pPr indent="0" eaLnBrk="0" hangingPunct="0"/>
              <a:endPara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35" name="Freeform 23"/>
            <p:cNvSpPr>
              <a:spLocks noEditPoints="1"/>
            </p:cNvSpPr>
            <p:nvPr/>
          </p:nvSpPr>
          <p:spPr>
            <a:xfrm>
              <a:off x="17418050" y="6111875"/>
              <a:ext cx="1587500" cy="952500"/>
            </a:xfrm>
            <a:custGeom>
              <a:avLst/>
              <a:gdLst/>
              <a:ahLst/>
              <a:cxnLst>
                <a:cxn ang="0">
                  <a:pos x="0" y="839703"/>
                </a:cxn>
                <a:cxn ang="0">
                  <a:pos x="115853" y="952500"/>
                </a:cxn>
                <a:cxn ang="0">
                  <a:pos x="1474778" y="952500"/>
                </a:cxn>
                <a:cxn ang="0">
                  <a:pos x="1587500" y="839703"/>
                </a:cxn>
                <a:cxn ang="0">
                  <a:pos x="1587500" y="0"/>
                </a:cxn>
                <a:cxn ang="0">
                  <a:pos x="0" y="0"/>
                </a:cxn>
                <a:cxn ang="0">
                  <a:pos x="0" y="839703"/>
                </a:cxn>
                <a:cxn ang="0">
                  <a:pos x="485330" y="162927"/>
                </a:cxn>
                <a:cxn ang="0">
                  <a:pos x="623101" y="300789"/>
                </a:cxn>
                <a:cxn ang="0">
                  <a:pos x="604314" y="372853"/>
                </a:cxn>
                <a:cxn ang="0">
                  <a:pos x="701380" y="473116"/>
                </a:cxn>
                <a:cxn ang="0">
                  <a:pos x="792184" y="444917"/>
                </a:cxn>
                <a:cxn ang="0">
                  <a:pos x="886119" y="473116"/>
                </a:cxn>
                <a:cxn ang="0">
                  <a:pos x="923693" y="435518"/>
                </a:cxn>
                <a:cxn ang="0">
                  <a:pos x="898643" y="350921"/>
                </a:cxn>
                <a:cxn ang="0">
                  <a:pos x="1042677" y="206792"/>
                </a:cxn>
                <a:cxn ang="0">
                  <a:pos x="1186711" y="350921"/>
                </a:cxn>
                <a:cxn ang="0">
                  <a:pos x="1042677" y="495049"/>
                </a:cxn>
                <a:cxn ang="0">
                  <a:pos x="973791" y="479383"/>
                </a:cxn>
                <a:cxn ang="0">
                  <a:pos x="929955" y="520115"/>
                </a:cxn>
                <a:cxn ang="0">
                  <a:pos x="958136" y="610978"/>
                </a:cxn>
                <a:cxn ang="0">
                  <a:pos x="792184" y="773906"/>
                </a:cxn>
                <a:cxn ang="0">
                  <a:pos x="629363" y="610978"/>
                </a:cxn>
                <a:cxn ang="0">
                  <a:pos x="657544" y="520115"/>
                </a:cxn>
                <a:cxn ang="0">
                  <a:pos x="557347" y="419851"/>
                </a:cxn>
                <a:cxn ang="0">
                  <a:pos x="485330" y="441784"/>
                </a:cxn>
                <a:cxn ang="0">
                  <a:pos x="344428" y="300789"/>
                </a:cxn>
                <a:cxn ang="0">
                  <a:pos x="485330" y="162927"/>
                </a:cxn>
              </a:cxnLst>
              <a:rect l="0" t="0" r="0" b="0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36" name="Oval 24"/>
            <p:cNvSpPr/>
            <p:nvPr/>
          </p:nvSpPr>
          <p:spPr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45720" tIns="22860" rIns="45720" bIns="22860" anchor="t"/>
            <a:lstStyle/>
            <a:p>
              <a:pPr indent="0" eaLnBrk="0" hangingPunct="0"/>
              <a:endParaRPr lang="en-US" altLang="zh-CN" sz="9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4892675" y="5699125"/>
            <a:ext cx="2701925" cy="854725"/>
            <a:chOff x="5354322" y="1967781"/>
            <a:chExt cx="3958620" cy="854769"/>
          </a:xfrm>
        </p:grpSpPr>
        <p:sp>
          <p:nvSpPr>
            <p:cNvPr id="165" name="矩形 164"/>
            <p:cNvSpPr/>
            <p:nvPr/>
          </p:nvSpPr>
          <p:spPr>
            <a:xfrm>
              <a:off x="5354322" y="2289122"/>
              <a:ext cx="3958620" cy="5334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12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代码注释与开发文档</a:t>
              </a:r>
            </a:p>
            <a:p>
              <a:pPr fontAlgn="base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插件新增页面流程指导文档</a:t>
              </a:r>
              <a:endPara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354323" y="1967781"/>
              <a:ext cx="2084387" cy="3628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fontAlgn="base">
                <a:lnSpc>
                  <a:spcPct val="120000"/>
                </a:lnSpc>
              </a:pPr>
              <a:r>
                <a:rPr lang="zh-CN" altLang="en-US" sz="1600" b="1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代码规范</a:t>
              </a:r>
            </a:p>
          </p:txBody>
        </p:sp>
      </p:grpSp>
      <p:sp>
        <p:nvSpPr>
          <p:cNvPr id="167" name="Rectangle 47"/>
          <p:cNvSpPr/>
          <p:nvPr/>
        </p:nvSpPr>
        <p:spPr>
          <a:xfrm>
            <a:off x="7594283" y="5741670"/>
            <a:ext cx="649288" cy="64928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900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8" name="Group 78"/>
          <p:cNvGrpSpPr/>
          <p:nvPr/>
        </p:nvGrpSpPr>
        <p:grpSpPr>
          <a:xfrm>
            <a:off x="7767320" y="5946458"/>
            <a:ext cx="303213" cy="238125"/>
            <a:chOff x="5348288" y="5818188"/>
            <a:chExt cx="1587500" cy="1246187"/>
          </a:xfrm>
        </p:grpSpPr>
        <p:sp>
          <p:nvSpPr>
            <p:cNvPr id="16440" name="Freeform 79"/>
            <p:cNvSpPr>
              <a:spLocks noEditPoints="1"/>
            </p:cNvSpPr>
            <p:nvPr/>
          </p:nvSpPr>
          <p:spPr>
            <a:xfrm>
              <a:off x="5348288" y="5818188"/>
              <a:ext cx="1587500" cy="263525"/>
            </a:xfrm>
            <a:custGeom>
              <a:avLst/>
              <a:gdLst/>
              <a:ahLst/>
              <a:cxnLst>
                <a:cxn ang="0">
                  <a:pos x="1474778" y="0"/>
                </a:cxn>
                <a:cxn ang="0">
                  <a:pos x="115853" y="0"/>
                </a:cxn>
                <a:cxn ang="0">
                  <a:pos x="0" y="116076"/>
                </a:cxn>
                <a:cxn ang="0">
                  <a:pos x="0" y="263525"/>
                </a:cxn>
                <a:cxn ang="0">
                  <a:pos x="1587500" y="263525"/>
                </a:cxn>
                <a:cxn ang="0">
                  <a:pos x="1587500" y="116076"/>
                </a:cxn>
                <a:cxn ang="0">
                  <a:pos x="1474778" y="0"/>
                </a:cxn>
                <a:cxn ang="0">
                  <a:pos x="153427" y="185094"/>
                </a:cxn>
                <a:cxn ang="0">
                  <a:pos x="112721" y="144311"/>
                </a:cxn>
                <a:cxn ang="0">
                  <a:pos x="153427" y="103527"/>
                </a:cxn>
                <a:cxn ang="0">
                  <a:pos x="194132" y="144311"/>
                </a:cxn>
                <a:cxn ang="0">
                  <a:pos x="153427" y="185094"/>
                </a:cxn>
                <a:cxn ang="0">
                  <a:pos x="313116" y="185094"/>
                </a:cxn>
                <a:cxn ang="0">
                  <a:pos x="272411" y="144311"/>
                </a:cxn>
                <a:cxn ang="0">
                  <a:pos x="313116" y="103527"/>
                </a:cxn>
                <a:cxn ang="0">
                  <a:pos x="353821" y="144311"/>
                </a:cxn>
                <a:cxn ang="0">
                  <a:pos x="313116" y="185094"/>
                </a:cxn>
                <a:cxn ang="0">
                  <a:pos x="472805" y="185094"/>
                </a:cxn>
                <a:cxn ang="0">
                  <a:pos x="432100" y="144311"/>
                </a:cxn>
                <a:cxn ang="0">
                  <a:pos x="472805" y="103527"/>
                </a:cxn>
                <a:cxn ang="0">
                  <a:pos x="510379" y="144311"/>
                </a:cxn>
                <a:cxn ang="0">
                  <a:pos x="472805" y="185094"/>
                </a:cxn>
              </a:cxnLst>
              <a:rect l="0" t="0" r="0" b="0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41" name="Freeform 80"/>
            <p:cNvSpPr>
              <a:spLocks noEditPoints="1"/>
            </p:cNvSpPr>
            <p:nvPr/>
          </p:nvSpPr>
          <p:spPr>
            <a:xfrm>
              <a:off x="5348288" y="6111875"/>
              <a:ext cx="1587500" cy="952500"/>
            </a:xfrm>
            <a:custGeom>
              <a:avLst/>
              <a:gdLst/>
              <a:ahLst/>
              <a:cxnLst>
                <a:cxn ang="0">
                  <a:pos x="0" y="839703"/>
                </a:cxn>
                <a:cxn ang="0">
                  <a:pos x="115853" y="952500"/>
                </a:cxn>
                <a:cxn ang="0">
                  <a:pos x="1474778" y="952500"/>
                </a:cxn>
                <a:cxn ang="0">
                  <a:pos x="1587500" y="839703"/>
                </a:cxn>
                <a:cxn ang="0">
                  <a:pos x="1587500" y="0"/>
                </a:cxn>
                <a:cxn ang="0">
                  <a:pos x="0" y="0"/>
                </a:cxn>
                <a:cxn ang="0">
                  <a:pos x="0" y="839703"/>
                </a:cxn>
                <a:cxn ang="0">
                  <a:pos x="566740" y="626644"/>
                </a:cxn>
                <a:cxn ang="0">
                  <a:pos x="663806" y="529514"/>
                </a:cxn>
                <a:cxn ang="0">
                  <a:pos x="691987" y="278856"/>
                </a:cxn>
                <a:cxn ang="0">
                  <a:pos x="832889" y="219325"/>
                </a:cxn>
                <a:cxn ang="0">
                  <a:pos x="976923" y="278856"/>
                </a:cxn>
                <a:cxn ang="0">
                  <a:pos x="976923" y="563980"/>
                </a:cxn>
                <a:cxn ang="0">
                  <a:pos x="832889" y="623511"/>
                </a:cxn>
                <a:cxn ang="0">
                  <a:pos x="726429" y="589046"/>
                </a:cxn>
                <a:cxn ang="0">
                  <a:pos x="629363" y="689309"/>
                </a:cxn>
                <a:cxn ang="0">
                  <a:pos x="598052" y="701842"/>
                </a:cxn>
                <a:cxn ang="0">
                  <a:pos x="566740" y="689309"/>
                </a:cxn>
                <a:cxn ang="0">
                  <a:pos x="566740" y="626644"/>
                </a:cxn>
              </a:cxnLst>
              <a:rect l="0" t="0" r="0" b="0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42" name="Freeform 81"/>
            <p:cNvSpPr/>
            <p:nvPr/>
          </p:nvSpPr>
          <p:spPr>
            <a:xfrm>
              <a:off x="6040438" y="6403975"/>
              <a:ext cx="280987" cy="255587"/>
            </a:xfrm>
            <a:custGeom>
              <a:avLst/>
              <a:gdLst/>
              <a:ahLst/>
              <a:cxnLst>
                <a:cxn ang="0">
                  <a:pos x="140493" y="255587"/>
                </a:cxn>
                <a:cxn ang="0">
                  <a:pos x="231033" y="218184"/>
                </a:cxn>
                <a:cxn ang="0">
                  <a:pos x="231033" y="37402"/>
                </a:cxn>
                <a:cxn ang="0">
                  <a:pos x="140493" y="0"/>
                </a:cxn>
                <a:cxn ang="0">
                  <a:pos x="49953" y="37402"/>
                </a:cxn>
                <a:cxn ang="0">
                  <a:pos x="49953" y="218184"/>
                </a:cxn>
                <a:cxn ang="0">
                  <a:pos x="140493" y="255587"/>
                </a:cxn>
              </a:cxnLst>
              <a:rect l="0" t="0" r="0" b="0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311515" y="5689600"/>
            <a:ext cx="3185160" cy="897911"/>
            <a:chOff x="5354322" y="1967781"/>
            <a:chExt cx="3958620" cy="897946"/>
          </a:xfrm>
        </p:grpSpPr>
        <p:sp>
          <p:nvSpPr>
            <p:cNvPr id="173" name="矩形 172"/>
            <p:cNvSpPr/>
            <p:nvPr/>
          </p:nvSpPr>
          <p:spPr>
            <a:xfrm>
              <a:off x="5354322" y="2332306"/>
              <a:ext cx="3958620" cy="5334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fontAlgn="base">
                <a:lnSpc>
                  <a:spcPct val="120000"/>
                </a:lnSpc>
                <a:buNone/>
              </a:pPr>
              <a:r>
                <a:rPr lang="zh-CN" altLang="en-US" sz="12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lt"/>
                </a:rPr>
                <a:t>组内分享《Android性能优化》</a:t>
              </a:r>
            </a:p>
            <a:p>
              <a:pPr algn="l" fontAlgn="base">
                <a:lnSpc>
                  <a:spcPct val="120000"/>
                </a:lnSpc>
                <a:buNone/>
              </a:pPr>
              <a:r>
                <a:rPr lang="zh-CN" altLang="en-US" sz="12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charset="0"/>
                  <a:sym typeface="+mn-lt"/>
                </a:rPr>
                <a:t>组内和丰碑分享《Android热修复原理解析》</a:t>
              </a:r>
              <a:endParaRPr lang="zh-CN" altLang="en-US" sz="12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54323" y="1967781"/>
              <a:ext cx="2084387" cy="3628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 fontAlgn="base">
                <a:lnSpc>
                  <a:spcPct val="120000"/>
                </a:lnSpc>
              </a:pPr>
              <a:r>
                <a:rPr lang="zh-CN" altLang="en-US" sz="1600" b="1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经验分享</a:t>
              </a:r>
            </a:p>
          </p:txBody>
        </p:sp>
      </p:grpSp>
      <p:sp>
        <p:nvSpPr>
          <p:cNvPr id="177" name="右箭头 176"/>
          <p:cNvSpPr/>
          <p:nvPr/>
        </p:nvSpPr>
        <p:spPr>
          <a:xfrm>
            <a:off x="3858578" y="2776220"/>
            <a:ext cx="388938" cy="6381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104"/>
          <p:cNvSpPr/>
          <p:nvPr/>
        </p:nvSpPr>
        <p:spPr>
          <a:xfrm>
            <a:off x="1582974" y="1308529"/>
            <a:ext cx="5905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algn="ctr" eaLnBrk="0" hangingPunct="0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东家</a:t>
            </a:r>
          </a:p>
          <a:p>
            <a:pPr indent="0" algn="ctr" eaLnBrk="0" hangingPunct="0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小院</a:t>
            </a:r>
          </a:p>
        </p:txBody>
      </p:sp>
      <p:sp>
        <p:nvSpPr>
          <p:cNvPr id="4" name="椭圆 3"/>
          <p:cNvSpPr/>
          <p:nvPr/>
        </p:nvSpPr>
        <p:spPr>
          <a:xfrm>
            <a:off x="596771" y="2451151"/>
            <a:ext cx="910565" cy="910493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104"/>
          <p:cNvSpPr/>
          <p:nvPr/>
        </p:nvSpPr>
        <p:spPr>
          <a:xfrm>
            <a:off x="639046" y="2748074"/>
            <a:ext cx="79438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algn="ctr" eaLnBrk="0" hangingPunct="0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领现金</a:t>
            </a:r>
          </a:p>
        </p:txBody>
      </p:sp>
      <p:sp>
        <p:nvSpPr>
          <p:cNvPr id="6" name="椭圆 5"/>
          <p:cNvSpPr/>
          <p:nvPr/>
        </p:nvSpPr>
        <p:spPr>
          <a:xfrm>
            <a:off x="2224911" y="2407971"/>
            <a:ext cx="910565" cy="910493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104"/>
          <p:cNvSpPr/>
          <p:nvPr/>
        </p:nvSpPr>
        <p:spPr>
          <a:xfrm>
            <a:off x="2384979" y="2603929"/>
            <a:ext cx="59055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algn="ctr" eaLnBrk="0" hangingPunct="0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关注</a:t>
            </a:r>
          </a:p>
          <a:p>
            <a:pPr indent="0" algn="ctr" eaLnBrk="0" hangingPunct="0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组件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00685" y="965200"/>
            <a:ext cx="2910840" cy="4259580"/>
          </a:xfrm>
          <a:prstGeom prst="roundRect">
            <a:avLst>
              <a:gd name="adj" fmla="val 8317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2830" y="3667125"/>
            <a:ext cx="18821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代码结构混乱</a:t>
            </a:r>
          </a:p>
          <a:p>
            <a:endParaRPr lang="zh-CN" altLang="en-US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技术方案不统一</a:t>
            </a:r>
          </a:p>
          <a:p>
            <a:endParaRPr lang="zh-CN" altLang="en-US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冗余代码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90" y="937895"/>
            <a:ext cx="6432550" cy="4325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250993" y="285880"/>
            <a:ext cx="10017125" cy="830263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 dirty="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一、业务支撑</a:t>
            </a:r>
            <a:r>
              <a:rPr lang="en-US" altLang="zh-CN" sz="2800" kern="1200" dirty="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-&gt;RN</a:t>
            </a:r>
            <a:r>
              <a:rPr lang="zh-CN" altLang="en-US" sz="2800" kern="1200" dirty="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业务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支撑</a:t>
            </a:r>
            <a:r>
              <a:rPr lang="zh-CN" altLang="en-US" sz="2800" kern="1200" dirty="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与技术沉淀</a:t>
            </a:r>
            <a:endParaRPr lang="zh-CN" altLang="en-US" sz="2800" kern="1200" dirty="0">
              <a:solidFill>
                <a:srgbClr val="E2231A"/>
              </a:solidFill>
              <a:latin typeface="微软雅黑" charset="0"/>
              <a:ea typeface="微软雅黑" charset="0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27760" y="1585595"/>
            <a:ext cx="1724660" cy="1633855"/>
            <a:chOff x="3926354" y="2211739"/>
            <a:chExt cx="3794237" cy="3546413"/>
          </a:xfrm>
          <a:solidFill>
            <a:schemeClr val="accent6">
              <a:lumMod val="50000"/>
            </a:schemeClr>
          </a:solidFill>
        </p:grpSpPr>
        <p:sp>
          <p:nvSpPr>
            <p:cNvPr id="57" name="Freeform 4"/>
            <p:cNvSpPr/>
            <p:nvPr/>
          </p:nvSpPr>
          <p:spPr bwMode="gray">
            <a:xfrm>
              <a:off x="3933973" y="3261794"/>
              <a:ext cx="1389696" cy="1876078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58" name="Freeform 5"/>
            <p:cNvSpPr/>
            <p:nvPr/>
          </p:nvSpPr>
          <p:spPr bwMode="gray">
            <a:xfrm rot="7200000">
              <a:off x="5558231" y="2225611"/>
              <a:ext cx="1310664" cy="1988546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59" name="Freeform 10"/>
            <p:cNvSpPr/>
            <p:nvPr/>
          </p:nvSpPr>
          <p:spPr bwMode="gray">
            <a:xfrm rot="14400000">
              <a:off x="5667944" y="4004151"/>
              <a:ext cx="1310664" cy="1988546"/>
            </a:xfrm>
            <a:custGeom>
              <a:avLst/>
              <a:gdLst/>
              <a:ahLst/>
              <a:cxnLst>
                <a:cxn ang="0">
                  <a:pos x="1233" y="343"/>
                </a:cxn>
                <a:cxn ang="0">
                  <a:pos x="413" y="1764"/>
                </a:cxn>
                <a:cxn ang="0">
                  <a:pos x="0" y="1226"/>
                </a:cxn>
                <a:cxn ang="0">
                  <a:pos x="6" y="1098"/>
                </a:cxn>
                <a:cxn ang="0">
                  <a:pos x="638" y="0"/>
                </a:cxn>
                <a:cxn ang="0">
                  <a:pos x="1233" y="343"/>
                </a:cxn>
                <a:cxn ang="0">
                  <a:pos x="1233" y="34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926354" y="2211739"/>
              <a:ext cx="3794237" cy="3546413"/>
              <a:chOff x="3926354" y="2211739"/>
              <a:chExt cx="3794237" cy="3546413"/>
            </a:xfrm>
            <a:grpFill/>
          </p:grpSpPr>
          <p:grpSp>
            <p:nvGrpSpPr>
              <p:cNvPr id="62" name="Group 6"/>
              <p:cNvGrpSpPr/>
              <p:nvPr/>
            </p:nvGrpSpPr>
            <p:grpSpPr bwMode="auto">
              <a:xfrm>
                <a:off x="4013210" y="2211739"/>
                <a:ext cx="2255209" cy="1984284"/>
                <a:chOff x="1712" y="1389"/>
                <a:chExt cx="1480" cy="1302"/>
              </a:xfrm>
              <a:grpFill/>
            </p:grpSpPr>
            <p:sp>
              <p:nvSpPr>
                <p:cNvPr id="63" name="Freeform 9"/>
                <p:cNvSpPr/>
                <p:nvPr/>
              </p:nvSpPr>
              <p:spPr bwMode="gray">
                <a:xfrm rot="7200000">
                  <a:off x="2637" y="1226"/>
                  <a:ext cx="392" cy="718"/>
                </a:xfrm>
                <a:custGeom>
                  <a:avLst/>
                  <a:gdLst>
                    <a:gd name="T0" fmla="*/ 38 w 495"/>
                    <a:gd name="T1" fmla="*/ 10 h 971"/>
                    <a:gd name="T2" fmla="*/ 38 w 495"/>
                    <a:gd name="T3" fmla="*/ 35 h 971"/>
                    <a:gd name="T4" fmla="*/ 35 w 495"/>
                    <a:gd name="T5" fmla="*/ 35 h 971"/>
                    <a:gd name="T6" fmla="*/ 33 w 495"/>
                    <a:gd name="T7" fmla="*/ 35 h 971"/>
                    <a:gd name="T8" fmla="*/ 31 w 495"/>
                    <a:gd name="T9" fmla="*/ 33 h 971"/>
                    <a:gd name="T10" fmla="*/ 29 w 495"/>
                    <a:gd name="T11" fmla="*/ 33 h 971"/>
                    <a:gd name="T12" fmla="*/ 25 w 495"/>
                    <a:gd name="T13" fmla="*/ 31 h 971"/>
                    <a:gd name="T14" fmla="*/ 23 w 495"/>
                    <a:gd name="T15" fmla="*/ 29 h 971"/>
                    <a:gd name="T16" fmla="*/ 21 w 495"/>
                    <a:gd name="T17" fmla="*/ 27 h 971"/>
                    <a:gd name="T18" fmla="*/ 17 w 495"/>
                    <a:gd name="T19" fmla="*/ 24 h 971"/>
                    <a:gd name="T20" fmla="*/ 14 w 495"/>
                    <a:gd name="T21" fmla="*/ 20 h 971"/>
                    <a:gd name="T22" fmla="*/ 10 w 495"/>
                    <a:gd name="T23" fmla="*/ 16 h 971"/>
                    <a:gd name="T24" fmla="*/ 8 w 495"/>
                    <a:gd name="T25" fmla="*/ 13 h 971"/>
                    <a:gd name="T26" fmla="*/ 2 w 495"/>
                    <a:gd name="T27" fmla="*/ 7 h 971"/>
                    <a:gd name="T28" fmla="*/ 2 w 495"/>
                    <a:gd name="T29" fmla="*/ 5 h 971"/>
                    <a:gd name="T30" fmla="*/ 0 w 495"/>
                    <a:gd name="T31" fmla="*/ 2 h 971"/>
                    <a:gd name="T32" fmla="*/ 2 w 495"/>
                    <a:gd name="T33" fmla="*/ 0 h 971"/>
                    <a:gd name="T34" fmla="*/ 2 w 495"/>
                    <a:gd name="T35" fmla="*/ 1 h 971"/>
                    <a:gd name="T36" fmla="*/ 2 w 495"/>
                    <a:gd name="T37" fmla="*/ 3 h 971"/>
                    <a:gd name="T38" fmla="*/ 2 w 495"/>
                    <a:gd name="T39" fmla="*/ 4 h 971"/>
                    <a:gd name="T40" fmla="*/ 2 w 495"/>
                    <a:gd name="T41" fmla="*/ 5 h 971"/>
                    <a:gd name="T42" fmla="*/ 2 w 495"/>
                    <a:gd name="T43" fmla="*/ 6 h 971"/>
                    <a:gd name="T44" fmla="*/ 4 w 495"/>
                    <a:gd name="T45" fmla="*/ 7 h 971"/>
                    <a:gd name="T46" fmla="*/ 6 w 495"/>
                    <a:gd name="T47" fmla="*/ 9 h 971"/>
                    <a:gd name="T48" fmla="*/ 10 w 495"/>
                    <a:gd name="T49" fmla="*/ 10 h 971"/>
                    <a:gd name="T50" fmla="*/ 13 w 495"/>
                    <a:gd name="T51" fmla="*/ 10 h 971"/>
                    <a:gd name="T52" fmla="*/ 19 w 495"/>
                    <a:gd name="T53" fmla="*/ 10 h 971"/>
                    <a:gd name="T54" fmla="*/ 38 w 495"/>
                    <a:gd name="T55" fmla="*/ 10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64" name="Freeform 8"/>
                <p:cNvSpPr/>
                <p:nvPr/>
              </p:nvSpPr>
              <p:spPr bwMode="gray">
                <a:xfrm rot="7200000">
                  <a:off x="1961" y="1810"/>
                  <a:ext cx="948" cy="508"/>
                </a:xfrm>
                <a:custGeom>
                  <a:avLst/>
                  <a:gdLst>
                    <a:gd name="T0" fmla="*/ 9866 w 750"/>
                    <a:gd name="T1" fmla="*/ 0 h 378"/>
                    <a:gd name="T2" fmla="*/ 0 w 750"/>
                    <a:gd name="T3" fmla="*/ 0 h 378"/>
                    <a:gd name="T4" fmla="*/ 32 w 750"/>
                    <a:gd name="T5" fmla="*/ 5020 h 378"/>
                    <a:gd name="T6" fmla="*/ 368 w 750"/>
                    <a:gd name="T7" fmla="*/ 9768 h 378"/>
                    <a:gd name="T8" fmla="*/ 9866 w 750"/>
                    <a:gd name="T9" fmla="*/ 9768 h 378"/>
                    <a:gd name="T10" fmla="*/ 9866 w 750"/>
                    <a:gd name="T11" fmla="*/ 0 h 378"/>
                    <a:gd name="T12" fmla="*/ 9866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65" name="AutoShape 7"/>
                <p:cNvSpPr>
                  <a:spLocks noChangeArrowheads="1"/>
                </p:cNvSpPr>
                <p:nvPr/>
              </p:nvSpPr>
              <p:spPr bwMode="gray">
                <a:xfrm rot="-9000000">
                  <a:off x="1712" y="2311"/>
                  <a:ext cx="908" cy="3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</p:grpSp>
          <p:grpSp>
            <p:nvGrpSpPr>
              <p:cNvPr id="66" name="Group 11"/>
              <p:cNvGrpSpPr/>
              <p:nvPr/>
            </p:nvGrpSpPr>
            <p:grpSpPr bwMode="auto">
              <a:xfrm>
                <a:off x="5745759" y="3129204"/>
                <a:ext cx="1974832" cy="2104683"/>
                <a:chOff x="2854" y="1996"/>
                <a:chExt cx="1296" cy="1381"/>
              </a:xfrm>
              <a:grpFill/>
            </p:grpSpPr>
            <p:sp>
              <p:nvSpPr>
                <p:cNvPr id="70" name="Freeform 14"/>
                <p:cNvSpPr/>
                <p:nvPr/>
              </p:nvSpPr>
              <p:spPr bwMode="gray">
                <a:xfrm rot="-7200000">
                  <a:off x="3618" y="2845"/>
                  <a:ext cx="346" cy="718"/>
                </a:xfrm>
                <a:custGeom>
                  <a:avLst/>
                  <a:gdLst>
                    <a:gd name="T0" fmla="*/ 10 w 495"/>
                    <a:gd name="T1" fmla="*/ 10 h 971"/>
                    <a:gd name="T2" fmla="*/ 10 w 495"/>
                    <a:gd name="T3" fmla="*/ 35 h 971"/>
                    <a:gd name="T4" fmla="*/ 9 w 495"/>
                    <a:gd name="T5" fmla="*/ 35 h 971"/>
                    <a:gd name="T6" fmla="*/ 8 w 495"/>
                    <a:gd name="T7" fmla="*/ 35 h 971"/>
                    <a:gd name="T8" fmla="*/ 8 w 495"/>
                    <a:gd name="T9" fmla="*/ 33 h 971"/>
                    <a:gd name="T10" fmla="*/ 7 w 495"/>
                    <a:gd name="T11" fmla="*/ 33 h 971"/>
                    <a:gd name="T12" fmla="*/ 7 w 495"/>
                    <a:gd name="T13" fmla="*/ 31 h 971"/>
                    <a:gd name="T14" fmla="*/ 6 w 495"/>
                    <a:gd name="T15" fmla="*/ 29 h 971"/>
                    <a:gd name="T16" fmla="*/ 5 w 495"/>
                    <a:gd name="T17" fmla="*/ 27 h 971"/>
                    <a:gd name="T18" fmla="*/ 4 w 495"/>
                    <a:gd name="T19" fmla="*/ 24 h 971"/>
                    <a:gd name="T20" fmla="*/ 3 w 495"/>
                    <a:gd name="T21" fmla="*/ 20 h 971"/>
                    <a:gd name="T22" fmla="*/ 2 w 495"/>
                    <a:gd name="T23" fmla="*/ 16 h 971"/>
                    <a:gd name="T24" fmla="*/ 2 w 495"/>
                    <a:gd name="T25" fmla="*/ 13 h 971"/>
                    <a:gd name="T26" fmla="*/ 1 w 495"/>
                    <a:gd name="T27" fmla="*/ 7 h 971"/>
                    <a:gd name="T28" fmla="*/ 1 w 495"/>
                    <a:gd name="T29" fmla="*/ 5 h 971"/>
                    <a:gd name="T30" fmla="*/ 0 w 495"/>
                    <a:gd name="T31" fmla="*/ 2 h 971"/>
                    <a:gd name="T32" fmla="*/ 1 w 495"/>
                    <a:gd name="T33" fmla="*/ 0 h 971"/>
                    <a:gd name="T34" fmla="*/ 1 w 495"/>
                    <a:gd name="T35" fmla="*/ 1 h 971"/>
                    <a:gd name="T36" fmla="*/ 1 w 495"/>
                    <a:gd name="T37" fmla="*/ 3 h 971"/>
                    <a:gd name="T38" fmla="*/ 1 w 495"/>
                    <a:gd name="T39" fmla="*/ 4 h 971"/>
                    <a:gd name="T40" fmla="*/ 1 w 495"/>
                    <a:gd name="T41" fmla="*/ 5 h 971"/>
                    <a:gd name="T42" fmla="*/ 1 w 495"/>
                    <a:gd name="T43" fmla="*/ 6 h 971"/>
                    <a:gd name="T44" fmla="*/ 1 w 495"/>
                    <a:gd name="T45" fmla="*/ 7 h 971"/>
                    <a:gd name="T46" fmla="*/ 1 w 495"/>
                    <a:gd name="T47" fmla="*/ 9 h 971"/>
                    <a:gd name="T48" fmla="*/ 2 w 495"/>
                    <a:gd name="T49" fmla="*/ 10 h 971"/>
                    <a:gd name="T50" fmla="*/ 3 w 495"/>
                    <a:gd name="T51" fmla="*/ 10 h 971"/>
                    <a:gd name="T52" fmla="*/ 5 w 495"/>
                    <a:gd name="T53" fmla="*/ 10 h 971"/>
                    <a:gd name="T54" fmla="*/ 10 w 495"/>
                    <a:gd name="T55" fmla="*/ 10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71" name="Freeform 13"/>
                <p:cNvSpPr/>
                <p:nvPr/>
              </p:nvSpPr>
              <p:spPr bwMode="gray">
                <a:xfrm rot="-7200000">
                  <a:off x="3102" y="2371"/>
                  <a:ext cx="948" cy="507"/>
                </a:xfrm>
                <a:custGeom>
                  <a:avLst/>
                  <a:gdLst>
                    <a:gd name="T0" fmla="*/ 9866 w 750"/>
                    <a:gd name="T1" fmla="*/ 0 h 378"/>
                    <a:gd name="T2" fmla="*/ 0 w 750"/>
                    <a:gd name="T3" fmla="*/ 0 h 378"/>
                    <a:gd name="T4" fmla="*/ 32 w 750"/>
                    <a:gd name="T5" fmla="*/ 4901 h 378"/>
                    <a:gd name="T6" fmla="*/ 368 w 750"/>
                    <a:gd name="T7" fmla="*/ 9551 h 378"/>
                    <a:gd name="T8" fmla="*/ 9866 w 750"/>
                    <a:gd name="T9" fmla="*/ 9551 h 378"/>
                    <a:gd name="T10" fmla="*/ 9866 w 750"/>
                    <a:gd name="T11" fmla="*/ 0 h 378"/>
                    <a:gd name="T12" fmla="*/ 9866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72" name="AutoShape 12"/>
                <p:cNvSpPr>
                  <a:spLocks noChangeArrowheads="1"/>
                </p:cNvSpPr>
                <p:nvPr/>
              </p:nvSpPr>
              <p:spPr bwMode="gray">
                <a:xfrm rot="-1800000">
                  <a:off x="2854" y="1996"/>
                  <a:ext cx="906" cy="3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0" dist="254000" dir="8100000" algn="t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</p:grpSp>
          <p:grpSp>
            <p:nvGrpSpPr>
              <p:cNvPr id="73" name="Group 15"/>
              <p:cNvGrpSpPr/>
              <p:nvPr/>
            </p:nvGrpSpPr>
            <p:grpSpPr bwMode="auto">
              <a:xfrm>
                <a:off x="3926354" y="4418531"/>
                <a:ext cx="2393874" cy="1339621"/>
                <a:chOff x="1655" y="2837"/>
                <a:chExt cx="1571" cy="879"/>
              </a:xfrm>
              <a:grpFill/>
            </p:grpSpPr>
            <p:sp>
              <p:nvSpPr>
                <p:cNvPr id="74" name="Freeform 16"/>
                <p:cNvSpPr/>
                <p:nvPr/>
              </p:nvSpPr>
              <p:spPr bwMode="gray">
                <a:xfrm>
                  <a:off x="1655" y="2837"/>
                  <a:ext cx="366" cy="692"/>
                </a:xfrm>
                <a:custGeom>
                  <a:avLst/>
                  <a:gdLst>
                    <a:gd name="T0" fmla="*/ 18 w 495"/>
                    <a:gd name="T1" fmla="*/ 7 h 971"/>
                    <a:gd name="T2" fmla="*/ 18 w 495"/>
                    <a:gd name="T3" fmla="*/ 24 h 971"/>
                    <a:gd name="T4" fmla="*/ 16 w 495"/>
                    <a:gd name="T5" fmla="*/ 24 h 971"/>
                    <a:gd name="T6" fmla="*/ 16 w 495"/>
                    <a:gd name="T7" fmla="*/ 23 h 971"/>
                    <a:gd name="T8" fmla="*/ 15 w 495"/>
                    <a:gd name="T9" fmla="*/ 22 h 971"/>
                    <a:gd name="T10" fmla="*/ 13 w 495"/>
                    <a:gd name="T11" fmla="*/ 22 h 971"/>
                    <a:gd name="T12" fmla="*/ 12 w 495"/>
                    <a:gd name="T13" fmla="*/ 21 h 971"/>
                    <a:gd name="T14" fmla="*/ 11 w 495"/>
                    <a:gd name="T15" fmla="*/ 19 h 971"/>
                    <a:gd name="T16" fmla="*/ 10 w 495"/>
                    <a:gd name="T17" fmla="*/ 17 h 971"/>
                    <a:gd name="T18" fmla="*/ 8 w 495"/>
                    <a:gd name="T19" fmla="*/ 16 h 971"/>
                    <a:gd name="T20" fmla="*/ 7 w 495"/>
                    <a:gd name="T21" fmla="*/ 14 h 971"/>
                    <a:gd name="T22" fmla="*/ 5 w 495"/>
                    <a:gd name="T23" fmla="*/ 11 h 971"/>
                    <a:gd name="T24" fmla="*/ 4 w 495"/>
                    <a:gd name="T25" fmla="*/ 9 h 971"/>
                    <a:gd name="T26" fmla="*/ 1 w 495"/>
                    <a:gd name="T27" fmla="*/ 5 h 971"/>
                    <a:gd name="T28" fmla="*/ 1 w 495"/>
                    <a:gd name="T29" fmla="*/ 3 h 971"/>
                    <a:gd name="T30" fmla="*/ 0 w 495"/>
                    <a:gd name="T31" fmla="*/ 1 h 971"/>
                    <a:gd name="T32" fmla="*/ 1 w 495"/>
                    <a:gd name="T33" fmla="*/ 0 h 971"/>
                    <a:gd name="T34" fmla="*/ 1 w 495"/>
                    <a:gd name="T35" fmla="*/ 1 h 971"/>
                    <a:gd name="T36" fmla="*/ 1 w 495"/>
                    <a:gd name="T37" fmla="*/ 2 h 971"/>
                    <a:gd name="T38" fmla="*/ 1 w 495"/>
                    <a:gd name="T39" fmla="*/ 3 h 971"/>
                    <a:gd name="T40" fmla="*/ 1 w 495"/>
                    <a:gd name="T41" fmla="*/ 3 h 971"/>
                    <a:gd name="T42" fmla="*/ 1 w 495"/>
                    <a:gd name="T43" fmla="*/ 4 h 971"/>
                    <a:gd name="T44" fmla="*/ 2 w 495"/>
                    <a:gd name="T45" fmla="*/ 5 h 971"/>
                    <a:gd name="T46" fmla="*/ 3 w 495"/>
                    <a:gd name="T47" fmla="*/ 6 h 971"/>
                    <a:gd name="T48" fmla="*/ 4 w 495"/>
                    <a:gd name="T49" fmla="*/ 6 h 971"/>
                    <a:gd name="T50" fmla="*/ 7 w 495"/>
                    <a:gd name="T51" fmla="*/ 7 h 971"/>
                    <a:gd name="T52" fmla="*/ 9 w 495"/>
                    <a:gd name="T53" fmla="*/ 7 h 971"/>
                    <a:gd name="T54" fmla="*/ 18 w 495"/>
                    <a:gd name="T55" fmla="*/ 7 h 97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95"/>
                    <a:gd name="T85" fmla="*/ 0 h 971"/>
                    <a:gd name="T86" fmla="*/ 495 w 495"/>
                    <a:gd name="T87" fmla="*/ 971 h 97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95" h="971">
                      <a:moveTo>
                        <a:pt x="495" y="285"/>
                      </a:moveTo>
                      <a:lnTo>
                        <a:pt x="495" y="971"/>
                      </a:lnTo>
                      <a:lnTo>
                        <a:pt x="462" y="964"/>
                      </a:lnTo>
                      <a:lnTo>
                        <a:pt x="430" y="953"/>
                      </a:lnTo>
                      <a:lnTo>
                        <a:pt x="401" y="931"/>
                      </a:lnTo>
                      <a:lnTo>
                        <a:pt x="372" y="898"/>
                      </a:lnTo>
                      <a:lnTo>
                        <a:pt x="339" y="855"/>
                      </a:lnTo>
                      <a:lnTo>
                        <a:pt x="306" y="801"/>
                      </a:lnTo>
                      <a:lnTo>
                        <a:pt x="270" y="732"/>
                      </a:lnTo>
                      <a:lnTo>
                        <a:pt x="227" y="648"/>
                      </a:lnTo>
                      <a:lnTo>
                        <a:pt x="183" y="554"/>
                      </a:lnTo>
                      <a:lnTo>
                        <a:pt x="129" y="438"/>
                      </a:lnTo>
                      <a:lnTo>
                        <a:pt x="96" y="369"/>
                      </a:lnTo>
                      <a:lnTo>
                        <a:pt x="29" y="211"/>
                      </a:lnTo>
                      <a:lnTo>
                        <a:pt x="2" y="127"/>
                      </a:lnTo>
                      <a:lnTo>
                        <a:pt x="0" y="60"/>
                      </a:lnTo>
                      <a:lnTo>
                        <a:pt x="15" y="0"/>
                      </a:lnTo>
                      <a:lnTo>
                        <a:pt x="15" y="43"/>
                      </a:lnTo>
                      <a:lnTo>
                        <a:pt x="15" y="72"/>
                      </a:lnTo>
                      <a:lnTo>
                        <a:pt x="15" y="99"/>
                      </a:lnTo>
                      <a:lnTo>
                        <a:pt x="18" y="126"/>
                      </a:lnTo>
                      <a:lnTo>
                        <a:pt x="29" y="162"/>
                      </a:lnTo>
                      <a:lnTo>
                        <a:pt x="53" y="198"/>
                      </a:lnTo>
                      <a:lnTo>
                        <a:pt x="85" y="231"/>
                      </a:lnTo>
                      <a:lnTo>
                        <a:pt x="125" y="260"/>
                      </a:lnTo>
                      <a:lnTo>
                        <a:pt x="180" y="278"/>
                      </a:lnTo>
                      <a:lnTo>
                        <a:pt x="245" y="282"/>
                      </a:lnTo>
                      <a:lnTo>
                        <a:pt x="495" y="28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75" name="AutoShape 17"/>
                <p:cNvSpPr>
                  <a:spLocks noChangeArrowheads="1"/>
                </p:cNvSpPr>
                <p:nvPr/>
              </p:nvSpPr>
              <p:spPr bwMode="gray">
                <a:xfrm rot="5400000">
                  <a:off x="2589" y="3078"/>
                  <a:ext cx="872" cy="40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0000"/>
                </a:solidFill>
                <a:ln w="9525" algn="ctr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  <p:sp>
              <p:nvSpPr>
                <p:cNvPr id="76" name="Freeform 18"/>
                <p:cNvSpPr/>
                <p:nvPr/>
              </p:nvSpPr>
              <p:spPr bwMode="gray">
                <a:xfrm>
                  <a:off x="1985" y="3040"/>
                  <a:ext cx="1005" cy="489"/>
                </a:xfrm>
                <a:custGeom>
                  <a:avLst/>
                  <a:gdLst>
                    <a:gd name="T0" fmla="*/ 18765 w 750"/>
                    <a:gd name="T1" fmla="*/ 0 h 378"/>
                    <a:gd name="T2" fmla="*/ 0 w 750"/>
                    <a:gd name="T3" fmla="*/ 0 h 378"/>
                    <a:gd name="T4" fmla="*/ 51 w 750"/>
                    <a:gd name="T5" fmla="*/ 3290 h 378"/>
                    <a:gd name="T6" fmla="*/ 702 w 750"/>
                    <a:gd name="T7" fmla="*/ 6419 h 378"/>
                    <a:gd name="T8" fmla="*/ 18765 w 750"/>
                    <a:gd name="T9" fmla="*/ 6419 h 378"/>
                    <a:gd name="T10" fmla="*/ 18765 w 750"/>
                    <a:gd name="T11" fmla="*/ 0 h 378"/>
                    <a:gd name="T12" fmla="*/ 18765 w 750"/>
                    <a:gd name="T13" fmla="*/ 0 h 3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50"/>
                    <a:gd name="T22" fmla="*/ 0 h 378"/>
                    <a:gd name="T23" fmla="*/ 750 w 750"/>
                    <a:gd name="T24" fmla="*/ 378 h 3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50" h="378">
                      <a:moveTo>
                        <a:pt x="750" y="0"/>
                      </a:moveTo>
                      <a:lnTo>
                        <a:pt x="0" y="0"/>
                      </a:lnTo>
                      <a:lnTo>
                        <a:pt x="2" y="194"/>
                      </a:lnTo>
                      <a:lnTo>
                        <a:pt x="28" y="378"/>
                      </a:lnTo>
                      <a:lnTo>
                        <a:pt x="750" y="378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</a:endParaRPr>
                </a:p>
              </p:txBody>
            </p:sp>
          </p:grpSp>
        </p:grpSp>
      </p:grpSp>
      <p:sp>
        <p:nvSpPr>
          <p:cNvPr id="86" name="文本框 85"/>
          <p:cNvSpPr txBox="1"/>
          <p:nvPr/>
        </p:nvSpPr>
        <p:spPr>
          <a:xfrm>
            <a:off x="1158240" y="1240789"/>
            <a:ext cx="1645920" cy="33655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algn="ctr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维护成本高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2227580" y="2933700"/>
            <a:ext cx="1645920" cy="33655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algn="ctr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工时压力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-53341" y="2900045"/>
            <a:ext cx="1645920" cy="33655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algn="ctr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Bold" panose="02010600040101010101" charset="-122"/>
                <a:sym typeface="+mn-ea"/>
              </a:rPr>
              <a:t>体验问题</a:t>
            </a:r>
          </a:p>
        </p:txBody>
      </p:sp>
      <p:grpSp>
        <p:nvGrpSpPr>
          <p:cNvPr id="161" name="Group 332"/>
          <p:cNvGrpSpPr>
            <a:grpSpLocks noChangeAspect="1"/>
          </p:cNvGrpSpPr>
          <p:nvPr/>
        </p:nvGrpSpPr>
        <p:grpSpPr>
          <a:xfrm>
            <a:off x="4117340" y="1830070"/>
            <a:ext cx="539750" cy="539750"/>
            <a:chOff x="4389357" y="2085222"/>
            <a:chExt cx="288476" cy="288476"/>
          </a:xfrm>
          <a:solidFill>
            <a:srgbClr val="C00000"/>
          </a:solidFill>
        </p:grpSpPr>
        <p:sp>
          <p:nvSpPr>
            <p:cNvPr id="162" name="Oval 59"/>
            <p:cNvSpPr/>
            <p:nvPr/>
          </p:nvSpPr>
          <p:spPr>
            <a:xfrm>
              <a:off x="4389357" y="2085222"/>
              <a:ext cx="288476" cy="288476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63" name="Freeform 26"/>
            <p:cNvSpPr/>
            <p:nvPr/>
          </p:nvSpPr>
          <p:spPr bwMode="auto">
            <a:xfrm>
              <a:off x="4481425" y="2170904"/>
              <a:ext cx="114518" cy="1187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4843144" y="1699260"/>
            <a:ext cx="1852931" cy="107378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降低代码的维护成本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代码解耦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发布平台迁移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弹窗治理</a:t>
            </a:r>
          </a:p>
        </p:txBody>
      </p:sp>
      <p:grpSp>
        <p:nvGrpSpPr>
          <p:cNvPr id="179" name="Group 332"/>
          <p:cNvGrpSpPr>
            <a:grpSpLocks noChangeAspect="1"/>
          </p:cNvGrpSpPr>
          <p:nvPr/>
        </p:nvGrpSpPr>
        <p:grpSpPr>
          <a:xfrm>
            <a:off x="6935788" y="1825625"/>
            <a:ext cx="539750" cy="539750"/>
            <a:chOff x="4389357" y="2085222"/>
            <a:chExt cx="288476" cy="288476"/>
          </a:xfrm>
        </p:grpSpPr>
        <p:sp>
          <p:nvSpPr>
            <p:cNvPr id="180" name="Oval 59"/>
            <p:cNvSpPr/>
            <p:nvPr/>
          </p:nvSpPr>
          <p:spPr>
            <a:xfrm>
              <a:off x="4389357" y="2085222"/>
              <a:ext cx="288476" cy="2884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81" name="Freeform 26"/>
            <p:cNvSpPr/>
            <p:nvPr/>
          </p:nvSpPr>
          <p:spPr bwMode="auto">
            <a:xfrm>
              <a:off x="4481839" y="2170917"/>
              <a:ext cx="113693" cy="11878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</p:grpSp>
      <p:sp>
        <p:nvSpPr>
          <p:cNvPr id="182" name="文本框 181"/>
          <p:cNvSpPr txBox="1"/>
          <p:nvPr/>
        </p:nvSpPr>
        <p:spPr>
          <a:xfrm>
            <a:off x="7660640" y="1699260"/>
            <a:ext cx="1562735" cy="82804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组件封装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UI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组件封装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功能组件封装</a:t>
            </a:r>
          </a:p>
        </p:txBody>
      </p:sp>
      <p:grpSp>
        <p:nvGrpSpPr>
          <p:cNvPr id="183" name="Group 332"/>
          <p:cNvGrpSpPr>
            <a:grpSpLocks noChangeAspect="1"/>
          </p:cNvGrpSpPr>
          <p:nvPr/>
        </p:nvGrpSpPr>
        <p:grpSpPr>
          <a:xfrm>
            <a:off x="9345613" y="1825625"/>
            <a:ext cx="539750" cy="539750"/>
            <a:chOff x="4389357" y="2085222"/>
            <a:chExt cx="288476" cy="288476"/>
          </a:xfrm>
        </p:grpSpPr>
        <p:sp>
          <p:nvSpPr>
            <p:cNvPr id="184" name="Oval 59"/>
            <p:cNvSpPr/>
            <p:nvPr/>
          </p:nvSpPr>
          <p:spPr>
            <a:xfrm>
              <a:off x="4389357" y="2085222"/>
              <a:ext cx="288476" cy="2884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85" name="Freeform 26"/>
            <p:cNvSpPr/>
            <p:nvPr/>
          </p:nvSpPr>
          <p:spPr bwMode="auto">
            <a:xfrm>
              <a:off x="4481839" y="2170917"/>
              <a:ext cx="113693" cy="118784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</p:grpSp>
      <p:sp>
        <p:nvSpPr>
          <p:cNvPr id="186" name="文本框 185"/>
          <p:cNvSpPr txBox="1"/>
          <p:nvPr/>
        </p:nvSpPr>
        <p:spPr>
          <a:xfrm>
            <a:off x="10071735" y="1697990"/>
            <a:ext cx="1562735" cy="1073785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性能优化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首开优化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列表滑动优化</a:t>
            </a:r>
          </a:p>
          <a:p>
            <a:pPr marL="171450" marR="0" indent="-171450" defTabSz="91440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Yuanti SC Regular" panose="02010600040101010101" charset="-122"/>
                <a:sym typeface="+mn-ea"/>
              </a:rPr>
              <a:t>包大小优化</a:t>
            </a:r>
          </a:p>
        </p:txBody>
      </p:sp>
      <p:sp>
        <p:nvSpPr>
          <p:cNvPr id="197" name="TextBox 36"/>
          <p:cNvSpPr txBox="1"/>
          <p:nvPr/>
        </p:nvSpPr>
        <p:spPr>
          <a:xfrm>
            <a:off x="1128713" y="5181600"/>
            <a:ext cx="1500187" cy="931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性能优化  </a:t>
            </a:r>
            <a:endParaRPr lang="en-US" altLang="zh-CN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APP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瘦身</a:t>
            </a:r>
            <a:endParaRPr lang="en-US" altLang="zh-CN" sz="16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图片治理</a:t>
            </a:r>
            <a:endParaRPr lang="zh-CN" altLang="en-US" sz="1600" b="1">
              <a:solidFill>
                <a:srgbClr val="595959"/>
              </a:solidFill>
              <a:latin typeface="微软雅黑" charset="0"/>
              <a:ea typeface="微软雅黑" charset="0"/>
              <a:sym typeface="宋体" pitchFamily="2" charset="-122"/>
            </a:endParaRPr>
          </a:p>
        </p:txBody>
      </p:sp>
      <p:sp>
        <p:nvSpPr>
          <p:cNvPr id="201" name="TextBox 40"/>
          <p:cNvSpPr txBox="1"/>
          <p:nvPr/>
        </p:nvSpPr>
        <p:spPr>
          <a:xfrm>
            <a:off x="7696200" y="4210050"/>
            <a:ext cx="3105150" cy="177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《</a:t>
            </a: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性能优化实践》组内分享</a:t>
            </a:r>
            <a:endParaRPr lang="zh-CN" altLang="en-US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输出领京豆弹窗说明文档</a:t>
            </a:r>
            <a:endParaRPr lang="zh-CN" altLang="en-US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输出图坑适配文档</a:t>
            </a: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输出</a:t>
            </a: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转</a:t>
            </a: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H5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指导文档</a:t>
            </a:r>
            <a:endParaRPr lang="zh-CN" altLang="en-US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活动页异常埋点说明文档</a:t>
            </a:r>
            <a:endParaRPr lang="en-US" altLang="zh-CN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  <a:sym typeface="宋体" pitchFamily="2" charset="-122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踩坑日记文档</a:t>
            </a:r>
            <a:endParaRPr lang="zh-CN" altLang="en-US" sz="1600">
              <a:solidFill>
                <a:srgbClr val="595959"/>
              </a:solidFill>
              <a:latin typeface="微软雅黑" charset="0"/>
              <a:ea typeface="微软雅黑" charset="0"/>
              <a:sym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32225" y="1409700"/>
            <a:ext cx="7802563" cy="1493838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3827463" y="4124325"/>
            <a:ext cx="156527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14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封装组件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10+</a:t>
            </a:r>
            <a:endParaRPr lang="en-US" altLang="zh-CN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  <a:sym typeface="宋体" pitchFamily="2" charset="-122"/>
            </a:endParaRPr>
          </a:p>
          <a:p>
            <a:pPr indent="0">
              <a:lnSpc>
                <a:spcPct val="114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接入业务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10+</a:t>
            </a:r>
            <a:endParaRPr lang="en-US" altLang="zh-CN" sz="1600" b="1">
              <a:solidFill>
                <a:srgbClr val="C00000"/>
              </a:solidFill>
              <a:latin typeface="微软雅黑" charset="0"/>
              <a:ea typeface="微软雅黑" charset="0"/>
              <a:sym typeface="宋体" pitchFamily="2" charset="-122"/>
            </a:endParaRPr>
          </a:p>
        </p:txBody>
      </p:sp>
      <p:sp>
        <p:nvSpPr>
          <p:cNvPr id="8" name="TextBox 36"/>
          <p:cNvSpPr txBox="1"/>
          <p:nvPr/>
        </p:nvSpPr>
        <p:spPr>
          <a:xfrm>
            <a:off x="1125538" y="4124325"/>
            <a:ext cx="2430462" cy="65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组件封装</a:t>
            </a: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RN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性能监控工具</a:t>
            </a:r>
            <a:endParaRPr lang="zh-CN" altLang="en-US" sz="1600" b="1">
              <a:solidFill>
                <a:srgbClr val="595959"/>
              </a:solidFill>
              <a:latin typeface="微软雅黑" charset="0"/>
              <a:ea typeface="微软雅黑" charset="0"/>
              <a:sym typeface="宋体" pitchFamily="2" charset="-122"/>
            </a:endParaRPr>
          </a:p>
        </p:txBody>
      </p:sp>
      <p:sp>
        <p:nvSpPr>
          <p:cNvPr id="9" name="TextBox 36"/>
          <p:cNvSpPr txBox="1"/>
          <p:nvPr/>
        </p:nvSpPr>
        <p:spPr>
          <a:xfrm>
            <a:off x="3827463" y="5181600"/>
            <a:ext cx="2416175" cy="931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14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首开耗时减少 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128ms</a:t>
            </a:r>
            <a:endParaRPr lang="en-US" altLang="zh-CN" sz="160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14000"/>
              </a:lnSpc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iOS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端瘦身 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1817KB</a:t>
            </a:r>
            <a:endParaRPr lang="en-US" altLang="zh-CN" sz="16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14000"/>
              </a:lnSpc>
            </a:pPr>
            <a:r>
              <a:rPr lang="en-US" altLang="zh-CN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jsBundle</a:t>
            </a:r>
            <a:r>
              <a:rPr lang="zh-CN" altLang="en-US" sz="16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减少 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131KB</a:t>
            </a:r>
            <a:endParaRPr lang="en-US" altLang="zh-CN" sz="1600" b="1">
              <a:solidFill>
                <a:srgbClr val="C00000"/>
              </a:solidFill>
              <a:latin typeface="微软雅黑" charset="0"/>
              <a:ea typeface="微软雅黑" charset="0"/>
              <a:sym typeface="宋体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3536950" y="4124325"/>
            <a:ext cx="277813" cy="650875"/>
          </a:xfrm>
          <a:prstGeom prst="downArrow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3524250" y="5292725"/>
            <a:ext cx="303213" cy="708025"/>
          </a:xfrm>
          <a:prstGeom prst="downArrow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25525" y="3890963"/>
            <a:ext cx="5218113" cy="237172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483475" y="4038600"/>
            <a:ext cx="3621088" cy="206057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177" name="右箭头 176"/>
          <p:cNvSpPr/>
          <p:nvPr/>
        </p:nvSpPr>
        <p:spPr>
          <a:xfrm>
            <a:off x="6621463" y="4776788"/>
            <a:ext cx="387350" cy="6381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18459" name="Freeform: Shape 27"/>
          <p:cNvSpPr/>
          <p:nvPr/>
        </p:nvSpPr>
        <p:spPr>
          <a:xfrm>
            <a:off x="10431463" y="5414963"/>
            <a:ext cx="525462" cy="509587"/>
          </a:xfrm>
          <a:custGeom>
            <a:avLst/>
            <a:gdLst/>
            <a:ahLst/>
            <a:cxnLst>
              <a:cxn ang="0">
                <a:pos x="374013" y="0"/>
              </a:cxn>
              <a:cxn ang="0">
                <a:pos x="222816" y="107600"/>
              </a:cxn>
              <a:cxn ang="0">
                <a:pos x="222816" y="107600"/>
              </a:cxn>
              <a:cxn ang="0">
                <a:pos x="55704" y="274980"/>
              </a:cxn>
              <a:cxn ang="0">
                <a:pos x="3978" y="438374"/>
              </a:cxn>
              <a:cxn ang="0">
                <a:pos x="55704" y="510108"/>
              </a:cxn>
              <a:cxn ang="0">
                <a:pos x="210879" y="470255"/>
              </a:cxn>
              <a:cxn ang="0">
                <a:pos x="481442" y="211216"/>
              </a:cxn>
              <a:cxn ang="0">
                <a:pos x="254647" y="378595"/>
              </a:cxn>
              <a:cxn ang="0">
                <a:pos x="393907" y="187305"/>
              </a:cxn>
              <a:cxn ang="0">
                <a:pos x="377992" y="267009"/>
              </a:cxn>
              <a:cxn ang="0">
                <a:pos x="254647" y="390551"/>
              </a:cxn>
              <a:cxn ang="0">
                <a:pos x="234752" y="322802"/>
              </a:cxn>
              <a:cxn ang="0">
                <a:pos x="183027" y="270994"/>
              </a:cxn>
              <a:cxn ang="0">
                <a:pos x="366055" y="143467"/>
              </a:cxn>
              <a:cxn ang="0">
                <a:pos x="234752" y="322802"/>
              </a:cxn>
              <a:cxn ang="0">
                <a:pos x="123344" y="255054"/>
              </a:cxn>
              <a:cxn ang="0">
                <a:pos x="318309" y="111586"/>
              </a:cxn>
              <a:cxn ang="0">
                <a:pos x="67640" y="474241"/>
              </a:cxn>
              <a:cxn ang="0">
                <a:pos x="31830" y="454314"/>
              </a:cxn>
              <a:cxn ang="0">
                <a:pos x="51725" y="382581"/>
              </a:cxn>
              <a:cxn ang="0">
                <a:pos x="127323" y="458300"/>
              </a:cxn>
              <a:cxn ang="0">
                <a:pos x="143239" y="454314"/>
              </a:cxn>
              <a:cxn ang="0">
                <a:pos x="55704" y="366640"/>
              </a:cxn>
              <a:cxn ang="0">
                <a:pos x="75598" y="298891"/>
              </a:cxn>
              <a:cxn ang="0">
                <a:pos x="206900" y="438374"/>
              </a:cxn>
              <a:cxn ang="0">
                <a:pos x="143239" y="454314"/>
              </a:cxn>
              <a:cxn ang="0">
                <a:pos x="429717" y="215201"/>
              </a:cxn>
              <a:cxn ang="0">
                <a:pos x="389928" y="119556"/>
              </a:cxn>
              <a:cxn ang="0">
                <a:pos x="322287" y="51807"/>
              </a:cxn>
              <a:cxn ang="0">
                <a:pos x="445632" y="63763"/>
              </a:cxn>
              <a:cxn ang="0">
                <a:pos x="457569" y="187305"/>
              </a:cxn>
            </a:cxnLst>
            <a:rect l="0" t="0" r="0" b="0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7"/>
                  <a:pt x="58" y="116"/>
                  <a:pt x="60" y="114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32" y="41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1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8"/>
                  <a:pt x="56" y="76"/>
                  <a:pt x="54" y="74"/>
                </a:cubicBezTo>
                <a:cubicBezTo>
                  <a:pt x="52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5" y="38"/>
                  <a:pt x="96" y="40"/>
                  <a:pt x="98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5" y="64"/>
                  <a:pt x="31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8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19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9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5"/>
                </a:cubicBezTo>
                <a:lnTo>
                  <a:pt x="17" y="119"/>
                </a:lnTo>
                <a:close/>
                <a:moveTo>
                  <a:pt x="36" y="114"/>
                </a:moveTo>
                <a:cubicBezTo>
                  <a:pt x="36" y="109"/>
                  <a:pt x="33" y="103"/>
                  <a:pt x="29" y="99"/>
                </a:cubicBezTo>
                <a:cubicBezTo>
                  <a:pt x="25" y="95"/>
                  <a:pt x="19" y="92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0"/>
                  <a:pt x="50" y="111"/>
                </a:cubicBezTo>
                <a:lnTo>
                  <a:pt x="36" y="114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8" y="43"/>
                  <a:pt x="104" y="36"/>
                  <a:pt x="98" y="30"/>
                </a:cubicBezTo>
                <a:cubicBezTo>
                  <a:pt x="92" y="23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9" y="43"/>
                  <a:pt x="115" y="47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" name="Group 28"/>
          <p:cNvGrpSpPr/>
          <p:nvPr/>
        </p:nvGrpSpPr>
        <p:grpSpPr>
          <a:xfrm>
            <a:off x="5739325" y="4130633"/>
            <a:ext cx="349021" cy="508431"/>
            <a:chOff x="4174136" y="3762623"/>
            <a:chExt cx="330200" cy="481012"/>
          </a:xfrm>
          <a:solidFill>
            <a:srgbClr val="C00000"/>
          </a:solidFill>
        </p:grpSpPr>
        <p:sp>
          <p:nvSpPr>
            <p:cNvPr id="31" name="Freeform: Shape 29"/>
            <p:cNvSpPr/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base"/>
              <a:endParaRPr strike="noStrike" noProof="1">
                <a:latin typeface="微软雅黑" charset="0"/>
                <a:ea typeface="微软雅黑" charset="0"/>
              </a:endParaRPr>
            </a:p>
          </p:txBody>
        </p:sp>
        <p:sp>
          <p:nvSpPr>
            <p:cNvPr id="32" name="Freeform: Shape 30"/>
            <p:cNvSpPr/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fontAlgn="base"/>
              <a:endParaRPr strike="noStrike" noProof="1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80975" y="258763"/>
            <a:ext cx="10017125" cy="83185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二、技术沉淀</a:t>
            </a:r>
            <a:r>
              <a:rPr lang="en-US" altLang="zh-CN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-&gt;</a:t>
            </a: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关注组件的开发与优化</a:t>
            </a:r>
            <a:endParaRPr lang="zh-CN" altLang="en-US" sz="2800" kern="1200">
              <a:solidFill>
                <a:srgbClr val="E2231A"/>
              </a:solidFill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50" name="Line 39"/>
          <p:cNvSpPr/>
          <p:nvPr/>
        </p:nvSpPr>
        <p:spPr>
          <a:xfrm rot="618245" flipV="1">
            <a:off x="1448435" y="1781810"/>
            <a:ext cx="974725" cy="355600"/>
          </a:xfrm>
          <a:prstGeom prst="line">
            <a:avLst/>
          </a:prstGeom>
          <a:ln w="9525" cap="flat" cmpd="sng">
            <a:solidFill>
              <a:srgbClr val="EB193E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89858" tIns="44929" rIns="89858" bIns="44929" anchor="t"/>
          <a:lstStyle/>
          <a:p>
            <a:pPr indent="0" eaLnBrk="0" hangingPunct="0"/>
            <a:endParaRPr lang="zh-CN" altLang="en-US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1" name="Line 39"/>
          <p:cNvSpPr/>
          <p:nvPr/>
        </p:nvSpPr>
        <p:spPr>
          <a:xfrm rot="-1181756" flipV="1">
            <a:off x="1347153" y="1523365"/>
            <a:ext cx="974725" cy="355600"/>
          </a:xfrm>
          <a:prstGeom prst="line">
            <a:avLst/>
          </a:prstGeom>
          <a:ln w="9525" cap="flat" cmpd="sng">
            <a:solidFill>
              <a:srgbClr val="EB193E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89858" tIns="44929" rIns="89858" bIns="44929" anchor="t"/>
          <a:lstStyle/>
          <a:p>
            <a:pPr indent="0" eaLnBrk="0" hangingPunct="0"/>
            <a:endParaRPr lang="zh-CN" altLang="en-US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2" name="Line 39"/>
          <p:cNvSpPr/>
          <p:nvPr/>
        </p:nvSpPr>
        <p:spPr>
          <a:xfrm rot="2238243" flipV="1">
            <a:off x="1454785" y="2040573"/>
            <a:ext cx="974725" cy="355600"/>
          </a:xfrm>
          <a:prstGeom prst="line">
            <a:avLst/>
          </a:prstGeom>
          <a:ln w="9525" cap="flat" cmpd="sng">
            <a:solidFill>
              <a:srgbClr val="EB193E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89858" tIns="44929" rIns="89858" bIns="44929" anchor="t"/>
          <a:lstStyle/>
          <a:p>
            <a:pPr indent="0" eaLnBrk="0" hangingPunct="0"/>
            <a:endParaRPr lang="zh-CN" altLang="en-US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" name="Line 39"/>
          <p:cNvSpPr/>
          <p:nvPr/>
        </p:nvSpPr>
        <p:spPr>
          <a:xfrm rot="3678245" flipV="1">
            <a:off x="1332548" y="2240598"/>
            <a:ext cx="974725" cy="355600"/>
          </a:xfrm>
          <a:prstGeom prst="line">
            <a:avLst/>
          </a:prstGeom>
          <a:ln w="9525" cap="flat" cmpd="sng">
            <a:solidFill>
              <a:srgbClr val="EB193E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89858" tIns="44929" rIns="89858" bIns="44929" anchor="t"/>
          <a:lstStyle/>
          <a:p>
            <a:pPr indent="0" eaLnBrk="0" hangingPunct="0"/>
            <a:endParaRPr lang="zh-CN" altLang="en-US" dirty="0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4" name="Oval 44"/>
          <p:cNvSpPr/>
          <p:nvPr/>
        </p:nvSpPr>
        <p:spPr>
          <a:xfrm>
            <a:off x="722948" y="1578610"/>
            <a:ext cx="985837" cy="969963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EB193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89858" tIns="44929" rIns="89858" bIns="44929" anchor="ctr"/>
          <a:lstStyle/>
          <a:p>
            <a:pPr indent="0" algn="ctr" eaLnBrk="0" hangingPunct="0"/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频道关注</a:t>
            </a:r>
          </a:p>
          <a:p>
            <a:pPr indent="0" algn="ctr" eaLnBrk="0" hangingPunct="0"/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组件</a:t>
            </a:r>
          </a:p>
        </p:txBody>
      </p:sp>
      <p:sp>
        <p:nvSpPr>
          <p:cNvPr id="55" name="文本框 100"/>
          <p:cNvSpPr txBox="1"/>
          <p:nvPr/>
        </p:nvSpPr>
        <p:spPr>
          <a:xfrm>
            <a:off x="2316798" y="119919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/>
            <a:r>
              <a:rPr lang="zh-CN" altLang="en-US" b="1">
                <a:solidFill>
                  <a:srgbClr val="C00000"/>
                </a:solidFill>
                <a:latin typeface="微软雅黑" charset="0"/>
                <a:ea typeface="微软雅黑" charset="0"/>
              </a:rPr>
              <a:t>重复开发</a:t>
            </a:r>
          </a:p>
        </p:txBody>
      </p:sp>
      <p:sp>
        <p:nvSpPr>
          <p:cNvPr id="56" name="文本框 101"/>
          <p:cNvSpPr txBox="1"/>
          <p:nvPr/>
        </p:nvSpPr>
        <p:spPr>
          <a:xfrm>
            <a:off x="2518410" y="168814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/>
            <a:r>
              <a:rPr lang="zh-CN" altLang="en-US" b="1">
                <a:solidFill>
                  <a:srgbClr val="C00000"/>
                </a:solidFill>
                <a:latin typeface="微软雅黑" charset="0"/>
                <a:ea typeface="微软雅黑" charset="0"/>
              </a:rPr>
              <a:t>依赖发版</a:t>
            </a:r>
          </a:p>
        </p:txBody>
      </p:sp>
      <p:sp>
        <p:nvSpPr>
          <p:cNvPr id="57" name="文本框 102"/>
          <p:cNvSpPr txBox="1"/>
          <p:nvPr/>
        </p:nvSpPr>
        <p:spPr>
          <a:xfrm>
            <a:off x="2496185" y="2169160"/>
            <a:ext cx="13290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/>
            <a:r>
              <a:rPr lang="zh-CN" altLang="en-US" b="1">
                <a:solidFill>
                  <a:srgbClr val="C00000"/>
                </a:solidFill>
                <a:latin typeface="微软雅黑" charset="0"/>
                <a:ea typeface="微软雅黑" charset="0"/>
              </a:rPr>
              <a:t>维护成本高</a:t>
            </a:r>
          </a:p>
        </p:txBody>
      </p:sp>
      <p:sp>
        <p:nvSpPr>
          <p:cNvPr id="58" name="文本框 103"/>
          <p:cNvSpPr txBox="1"/>
          <p:nvPr/>
        </p:nvSpPr>
        <p:spPr>
          <a:xfrm>
            <a:off x="2288223" y="2610485"/>
            <a:ext cx="13287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 eaLnBrk="0" hangingPunct="0"/>
            <a:r>
              <a:rPr lang="zh-CN" altLang="en-US" b="1">
                <a:solidFill>
                  <a:srgbClr val="C00000"/>
                </a:solidFill>
                <a:latin typeface="微软雅黑" charset="0"/>
                <a:ea typeface="微软雅黑" charset="0"/>
              </a:rPr>
              <a:t>运营成本高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317183" y="1032828"/>
            <a:ext cx="3656013" cy="2060575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0800000">
            <a:off x="8563648" y="3837940"/>
            <a:ext cx="1092200" cy="2212340"/>
            <a:chOff x="2798750" y="2602046"/>
            <a:chExt cx="1650367" cy="2245693"/>
          </a:xfrm>
        </p:grpSpPr>
        <p:cxnSp>
          <p:nvCxnSpPr>
            <p:cNvPr id="61" name="Straight Connector 25"/>
            <p:cNvCxnSpPr/>
            <p:nvPr/>
          </p:nvCxnSpPr>
          <p:spPr>
            <a:xfrm flipH="1">
              <a:off x="2817793" y="4058856"/>
              <a:ext cx="77440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21"/>
            <p:cNvSpPr/>
            <p:nvPr/>
          </p:nvSpPr>
          <p:spPr>
            <a:xfrm flipH="1">
              <a:off x="2798750" y="2602046"/>
              <a:ext cx="1650367" cy="2245693"/>
            </a:xfrm>
            <a:prstGeom prst="arc">
              <a:avLst>
                <a:gd name="adj1" fmla="val 16200000"/>
                <a:gd name="adj2" fmla="val 5344507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</p:grpSp>
      <p:sp>
        <p:nvSpPr>
          <p:cNvPr id="64" name="Round Same Side Corner Rectangle 48"/>
          <p:cNvSpPr/>
          <p:nvPr/>
        </p:nvSpPr>
        <p:spPr>
          <a:xfrm rot="5400000">
            <a:off x="7974368" y="287655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bg-BG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8040370" y="1131253"/>
            <a:ext cx="523875" cy="525463"/>
          </a:xfrm>
          <a:prstGeom prst="teardrop">
            <a:avLst/>
          </a:prstGeom>
          <a:solidFill>
            <a:srgbClr val="C0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68573" tIns="34286" rIns="68573" bIns="34286" anchor="ctr"/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8009255" y="2379980"/>
            <a:ext cx="523875" cy="525463"/>
          </a:xfrm>
          <a:prstGeom prst="teardrop">
            <a:avLst/>
          </a:prstGeom>
          <a:solidFill>
            <a:srgbClr val="CC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68573" tIns="34286" rIns="68573" bIns="34286" anchor="ctr"/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94" name="Oval 14"/>
          <p:cNvSpPr>
            <a:spLocks noChangeArrowheads="1"/>
          </p:cNvSpPr>
          <p:nvPr/>
        </p:nvSpPr>
        <p:spPr bwMode="auto">
          <a:xfrm>
            <a:off x="5028883" y="2339023"/>
            <a:ext cx="523875" cy="527050"/>
          </a:xfrm>
          <a:prstGeom prst="teardrop">
            <a:avLst/>
          </a:prstGeom>
          <a:solidFill>
            <a:srgbClr val="CC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68573" tIns="34286" rIns="68573" bIns="34286" anchor="ctr"/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95" name="Oval 16"/>
          <p:cNvSpPr>
            <a:spLocks noChangeArrowheads="1"/>
          </p:cNvSpPr>
          <p:nvPr/>
        </p:nvSpPr>
        <p:spPr bwMode="auto">
          <a:xfrm>
            <a:off x="5030470" y="1159828"/>
            <a:ext cx="523875" cy="527050"/>
          </a:xfrm>
          <a:prstGeom prst="teardrop">
            <a:avLst/>
          </a:prstGeom>
          <a:solidFill>
            <a:srgbClr val="C0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68573" tIns="34286" rIns="68573" bIns="34286" anchor="ctr"/>
          <a:lstStyle>
            <a:lvl1pPr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grpSp>
        <p:nvGrpSpPr>
          <p:cNvPr id="100" name="Group 20"/>
          <p:cNvGrpSpPr/>
          <p:nvPr/>
        </p:nvGrpSpPr>
        <p:grpSpPr bwMode="auto">
          <a:xfrm>
            <a:off x="8155452" y="1246287"/>
            <a:ext cx="294084" cy="296466"/>
            <a:chOff x="0" y="0"/>
            <a:chExt cx="401822" cy="404317"/>
          </a:xfrm>
          <a:solidFill>
            <a:schemeClr val="accent2"/>
          </a:solidFill>
        </p:grpSpPr>
        <p:sp>
          <p:nvSpPr>
            <p:cNvPr id="101" name="Freeform 4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1822" cy="404317"/>
            </a:xfrm>
            <a:custGeom>
              <a:avLst/>
              <a:gdLst>
                <a:gd name="T0" fmla="*/ 661681284 w 121"/>
                <a:gd name="T1" fmla="*/ 0 h 121"/>
                <a:gd name="T2" fmla="*/ 0 w 121"/>
                <a:gd name="T3" fmla="*/ 681087023 h 121"/>
                <a:gd name="T4" fmla="*/ 661681284 w 121"/>
                <a:gd name="T5" fmla="*/ 1351010219 h 121"/>
                <a:gd name="T6" fmla="*/ 1334387766 w 121"/>
                <a:gd name="T7" fmla="*/ 681087023 h 121"/>
                <a:gd name="T8" fmla="*/ 661681284 w 121"/>
                <a:gd name="T9" fmla="*/ 0 h 121"/>
                <a:gd name="T10" fmla="*/ 661681284 w 121"/>
                <a:gd name="T11" fmla="*/ 1239355239 h 121"/>
                <a:gd name="T12" fmla="*/ 110278554 w 121"/>
                <a:gd name="T13" fmla="*/ 681087023 h 121"/>
                <a:gd name="T14" fmla="*/ 661681284 w 121"/>
                <a:gd name="T15" fmla="*/ 111654980 h 121"/>
                <a:gd name="T16" fmla="*/ 1224109212 w 121"/>
                <a:gd name="T17" fmla="*/ 681087023 h 121"/>
                <a:gd name="T18" fmla="*/ 661681284 w 121"/>
                <a:gd name="T19" fmla="*/ 1239355239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02" name="Freeform 43"/>
            <p:cNvSpPr>
              <a:spLocks noChangeArrowheads="1"/>
            </p:cNvSpPr>
            <p:nvPr/>
          </p:nvSpPr>
          <p:spPr bwMode="auto">
            <a:xfrm>
              <a:off x="107320" y="97336"/>
              <a:ext cx="139764" cy="199662"/>
            </a:xfrm>
            <a:custGeom>
              <a:avLst/>
              <a:gdLst>
                <a:gd name="T0" fmla="*/ 465094659 w 42"/>
                <a:gd name="T1" fmla="*/ 664415237 h 60"/>
                <a:gd name="T2" fmla="*/ 465094659 w 42"/>
                <a:gd name="T3" fmla="*/ 0 h 60"/>
                <a:gd name="T4" fmla="*/ 0 w 42"/>
                <a:gd name="T5" fmla="*/ 465089335 h 60"/>
                <a:gd name="T6" fmla="*/ 465094659 w 42"/>
                <a:gd name="T7" fmla="*/ 664415237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</p:grpSp>
      <p:grpSp>
        <p:nvGrpSpPr>
          <p:cNvPr id="103" name="Group 23"/>
          <p:cNvGrpSpPr/>
          <p:nvPr/>
        </p:nvGrpSpPr>
        <p:grpSpPr bwMode="auto">
          <a:xfrm>
            <a:off x="8183709" y="2511673"/>
            <a:ext cx="284560" cy="247650"/>
            <a:chOff x="0" y="0"/>
            <a:chExt cx="389342" cy="339426"/>
          </a:xfrm>
          <a:solidFill>
            <a:schemeClr val="bg1"/>
          </a:solidFill>
        </p:grpSpPr>
        <p:sp>
          <p:nvSpPr>
            <p:cNvPr id="104" name="Freeform 110"/>
            <p:cNvSpPr>
              <a:spLocks noChangeArrowheads="1"/>
            </p:cNvSpPr>
            <p:nvPr/>
          </p:nvSpPr>
          <p:spPr bwMode="auto">
            <a:xfrm>
              <a:off x="259561" y="102327"/>
              <a:ext cx="102328" cy="102328"/>
            </a:xfrm>
            <a:custGeom>
              <a:avLst/>
              <a:gdLst>
                <a:gd name="T0" fmla="*/ 0 w 41"/>
                <a:gd name="T1" fmla="*/ 242931664 h 41"/>
                <a:gd name="T2" fmla="*/ 18686091 w 41"/>
                <a:gd name="T3" fmla="*/ 255390722 h 41"/>
                <a:gd name="T4" fmla="*/ 255390722 w 41"/>
                <a:gd name="T5" fmla="*/ 18686091 h 41"/>
                <a:gd name="T6" fmla="*/ 242931664 w 41"/>
                <a:gd name="T7" fmla="*/ 0 h 41"/>
                <a:gd name="T8" fmla="*/ 0 w 41"/>
                <a:gd name="T9" fmla="*/ 242931664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06" name="Freeform 111"/>
            <p:cNvSpPr>
              <a:spLocks noChangeArrowheads="1"/>
            </p:cNvSpPr>
            <p:nvPr/>
          </p:nvSpPr>
          <p:spPr bwMode="auto">
            <a:xfrm>
              <a:off x="237098" y="74873"/>
              <a:ext cx="109814" cy="114806"/>
            </a:xfrm>
            <a:custGeom>
              <a:avLst/>
              <a:gdLst>
                <a:gd name="T0" fmla="*/ 230469637 w 44"/>
                <a:gd name="T1" fmla="*/ 0 h 46"/>
                <a:gd name="T2" fmla="*/ 0 w 44"/>
                <a:gd name="T3" fmla="*/ 242929496 h 46"/>
                <a:gd name="T4" fmla="*/ 37374197 w 44"/>
                <a:gd name="T5" fmla="*/ 286530818 h 46"/>
                <a:gd name="T6" fmla="*/ 274070786 w 44"/>
                <a:gd name="T7" fmla="*/ 49830796 h 46"/>
                <a:gd name="T8" fmla="*/ 230469637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07" name="Freeform 112"/>
            <p:cNvSpPr>
              <a:spLocks noChangeArrowheads="1"/>
            </p:cNvSpPr>
            <p:nvPr/>
          </p:nvSpPr>
          <p:spPr bwMode="auto">
            <a:xfrm>
              <a:off x="217132" y="59898"/>
              <a:ext cx="104823" cy="104823"/>
            </a:xfrm>
            <a:custGeom>
              <a:avLst/>
              <a:gdLst>
                <a:gd name="T0" fmla="*/ 0 w 42"/>
                <a:gd name="T1" fmla="*/ 236700317 h 42"/>
                <a:gd name="T2" fmla="*/ 24915429 w 42"/>
                <a:gd name="T3" fmla="*/ 261615746 h 42"/>
                <a:gd name="T4" fmla="*/ 261615746 w 42"/>
                <a:gd name="T5" fmla="*/ 24915429 h 42"/>
                <a:gd name="T6" fmla="*/ 236700317 w 42"/>
                <a:gd name="T7" fmla="*/ 0 h 42"/>
                <a:gd name="T8" fmla="*/ 0 w 42"/>
                <a:gd name="T9" fmla="*/ 23670031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08" name="Freeform 113"/>
            <p:cNvSpPr>
              <a:spLocks noChangeArrowheads="1"/>
            </p:cNvSpPr>
            <p:nvPr/>
          </p:nvSpPr>
          <p:spPr bwMode="auto">
            <a:xfrm>
              <a:off x="189679" y="162226"/>
              <a:ext cx="69882" cy="69882"/>
            </a:xfrm>
            <a:custGeom>
              <a:avLst/>
              <a:gdLst>
                <a:gd name="T0" fmla="*/ 174410497 w 28"/>
                <a:gd name="T1" fmla="*/ 124579640 h 28"/>
                <a:gd name="T2" fmla="*/ 49830858 w 28"/>
                <a:gd name="T3" fmla="*/ 0 h 28"/>
                <a:gd name="T4" fmla="*/ 0 w 28"/>
                <a:gd name="T5" fmla="*/ 124579640 h 28"/>
                <a:gd name="T6" fmla="*/ 56060339 w 28"/>
                <a:gd name="T7" fmla="*/ 174410497 h 28"/>
                <a:gd name="T8" fmla="*/ 174410497 w 28"/>
                <a:gd name="T9" fmla="*/ 12457964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3" name="Freeform 114"/>
            <p:cNvSpPr>
              <a:spLocks noChangeArrowheads="1"/>
            </p:cNvSpPr>
            <p:nvPr/>
          </p:nvSpPr>
          <p:spPr bwMode="auto">
            <a:xfrm>
              <a:off x="172208" y="219628"/>
              <a:ext cx="34941" cy="32446"/>
            </a:xfrm>
            <a:custGeom>
              <a:avLst/>
              <a:gdLst>
                <a:gd name="T0" fmla="*/ 0 w 14"/>
                <a:gd name="T1" fmla="*/ 80980224 h 13"/>
                <a:gd name="T2" fmla="*/ 87205249 w 14"/>
                <a:gd name="T3" fmla="*/ 37375296 h 13"/>
                <a:gd name="T4" fmla="*/ 37374391 w 14"/>
                <a:gd name="T5" fmla="*/ 0 h 13"/>
                <a:gd name="T6" fmla="*/ 0 w 14"/>
                <a:gd name="T7" fmla="*/ 8098022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4" name="Freeform 115"/>
            <p:cNvSpPr>
              <a:spLocks noChangeArrowheads="1"/>
            </p:cNvSpPr>
            <p:nvPr/>
          </p:nvSpPr>
          <p:spPr bwMode="auto">
            <a:xfrm>
              <a:off x="319460" y="34941"/>
              <a:ext cx="69882" cy="69882"/>
            </a:xfrm>
            <a:custGeom>
              <a:avLst/>
              <a:gdLst>
                <a:gd name="T0" fmla="*/ 43603872 w 28"/>
                <a:gd name="T1" fmla="*/ 0 h 28"/>
                <a:gd name="T2" fmla="*/ 0 w 28"/>
                <a:gd name="T3" fmla="*/ 49830858 h 28"/>
                <a:gd name="T4" fmla="*/ 124579640 w 28"/>
                <a:gd name="T5" fmla="*/ 174410497 h 28"/>
                <a:gd name="T6" fmla="*/ 174410497 w 28"/>
                <a:gd name="T7" fmla="*/ 124579640 h 28"/>
                <a:gd name="T8" fmla="*/ 43603872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5" name="Freeform 116"/>
            <p:cNvSpPr>
              <a:spLocks noChangeArrowheads="1"/>
            </p:cNvSpPr>
            <p:nvPr/>
          </p:nvSpPr>
          <p:spPr bwMode="auto">
            <a:xfrm>
              <a:off x="0" y="0"/>
              <a:ext cx="279527" cy="339426"/>
            </a:xfrm>
            <a:custGeom>
              <a:avLst/>
              <a:gdLst>
                <a:gd name="T0" fmla="*/ 647806318 w 112"/>
                <a:gd name="T1" fmla="*/ 629121099 h 136"/>
                <a:gd name="T2" fmla="*/ 516997665 w 112"/>
                <a:gd name="T3" fmla="*/ 629121099 h 136"/>
                <a:gd name="T4" fmla="*/ 516997665 w 112"/>
                <a:gd name="T5" fmla="*/ 803531156 h 136"/>
                <a:gd name="T6" fmla="*/ 43601220 w 112"/>
                <a:gd name="T7" fmla="*/ 803531156 h 136"/>
                <a:gd name="T8" fmla="*/ 43601220 w 112"/>
                <a:gd name="T9" fmla="*/ 199325423 h 136"/>
                <a:gd name="T10" fmla="*/ 647806318 w 112"/>
                <a:gd name="T11" fmla="*/ 199325423 h 136"/>
                <a:gd name="T12" fmla="*/ 647806318 w 112"/>
                <a:gd name="T13" fmla="*/ 249156154 h 136"/>
                <a:gd name="T14" fmla="*/ 697636998 w 112"/>
                <a:gd name="T15" fmla="*/ 199325423 h 136"/>
                <a:gd name="T16" fmla="*/ 697636998 w 112"/>
                <a:gd name="T17" fmla="*/ 37374297 h 136"/>
                <a:gd name="T18" fmla="*/ 604202602 w 112"/>
                <a:gd name="T19" fmla="*/ 37374297 h 136"/>
                <a:gd name="T20" fmla="*/ 604202602 w 112"/>
                <a:gd name="T21" fmla="*/ 124579325 h 136"/>
                <a:gd name="T22" fmla="*/ 591746180 w 112"/>
                <a:gd name="T23" fmla="*/ 124579325 h 136"/>
                <a:gd name="T24" fmla="*/ 591746180 w 112"/>
                <a:gd name="T25" fmla="*/ 0 h 136"/>
                <a:gd name="T26" fmla="*/ 554371923 w 112"/>
                <a:gd name="T27" fmla="*/ 0 h 136"/>
                <a:gd name="T28" fmla="*/ 554371923 w 112"/>
                <a:gd name="T29" fmla="*/ 124579325 h 136"/>
                <a:gd name="T30" fmla="*/ 541915501 w 112"/>
                <a:gd name="T31" fmla="*/ 124579325 h 136"/>
                <a:gd name="T32" fmla="*/ 541915501 w 112"/>
                <a:gd name="T33" fmla="*/ 37374297 h 136"/>
                <a:gd name="T34" fmla="*/ 492082326 w 112"/>
                <a:gd name="T35" fmla="*/ 37374297 h 136"/>
                <a:gd name="T36" fmla="*/ 492082326 w 112"/>
                <a:gd name="T37" fmla="*/ 124579325 h 136"/>
                <a:gd name="T38" fmla="*/ 473396445 w 112"/>
                <a:gd name="T39" fmla="*/ 124579325 h 136"/>
                <a:gd name="T40" fmla="*/ 473396445 w 112"/>
                <a:gd name="T41" fmla="*/ 0 h 136"/>
                <a:gd name="T42" fmla="*/ 448481105 w 112"/>
                <a:gd name="T43" fmla="*/ 0 h 136"/>
                <a:gd name="T44" fmla="*/ 448481105 w 112"/>
                <a:gd name="T45" fmla="*/ 124579325 h 136"/>
                <a:gd name="T46" fmla="*/ 423565766 w 112"/>
                <a:gd name="T47" fmla="*/ 124579325 h 136"/>
                <a:gd name="T48" fmla="*/ 423565766 w 112"/>
                <a:gd name="T49" fmla="*/ 37374297 h 136"/>
                <a:gd name="T50" fmla="*/ 373735086 w 112"/>
                <a:gd name="T51" fmla="*/ 37374297 h 136"/>
                <a:gd name="T52" fmla="*/ 373735086 w 112"/>
                <a:gd name="T53" fmla="*/ 124579325 h 136"/>
                <a:gd name="T54" fmla="*/ 355046710 w 112"/>
                <a:gd name="T55" fmla="*/ 124579325 h 136"/>
                <a:gd name="T56" fmla="*/ 355046710 w 112"/>
                <a:gd name="T57" fmla="*/ 0 h 136"/>
                <a:gd name="T58" fmla="*/ 330131370 w 112"/>
                <a:gd name="T59" fmla="*/ 0 h 136"/>
                <a:gd name="T60" fmla="*/ 330131370 w 112"/>
                <a:gd name="T61" fmla="*/ 124579325 h 136"/>
                <a:gd name="T62" fmla="*/ 317674948 w 112"/>
                <a:gd name="T63" fmla="*/ 124579325 h 136"/>
                <a:gd name="T64" fmla="*/ 317674948 w 112"/>
                <a:gd name="T65" fmla="*/ 37374297 h 136"/>
                <a:gd name="T66" fmla="*/ 267841773 w 112"/>
                <a:gd name="T67" fmla="*/ 37374297 h 136"/>
                <a:gd name="T68" fmla="*/ 267841773 w 112"/>
                <a:gd name="T69" fmla="*/ 124579325 h 136"/>
                <a:gd name="T70" fmla="*/ 249155892 w 112"/>
                <a:gd name="T71" fmla="*/ 124579325 h 136"/>
                <a:gd name="T72" fmla="*/ 249155892 w 112"/>
                <a:gd name="T73" fmla="*/ 0 h 136"/>
                <a:gd name="T74" fmla="*/ 218011094 w 112"/>
                <a:gd name="T75" fmla="*/ 0 h 136"/>
                <a:gd name="T76" fmla="*/ 218011094 w 112"/>
                <a:gd name="T77" fmla="*/ 124579325 h 136"/>
                <a:gd name="T78" fmla="*/ 199325213 w 112"/>
                <a:gd name="T79" fmla="*/ 124579325 h 136"/>
                <a:gd name="T80" fmla="*/ 199325213 w 112"/>
                <a:gd name="T81" fmla="*/ 37374297 h 136"/>
                <a:gd name="T82" fmla="*/ 155721497 w 112"/>
                <a:gd name="T83" fmla="*/ 37374297 h 136"/>
                <a:gd name="T84" fmla="*/ 155721497 w 112"/>
                <a:gd name="T85" fmla="*/ 124579325 h 136"/>
                <a:gd name="T86" fmla="*/ 143265075 w 112"/>
                <a:gd name="T87" fmla="*/ 124579325 h 136"/>
                <a:gd name="T88" fmla="*/ 143265075 w 112"/>
                <a:gd name="T89" fmla="*/ 0 h 136"/>
                <a:gd name="T90" fmla="*/ 105890817 w 112"/>
                <a:gd name="T91" fmla="*/ 0 h 136"/>
                <a:gd name="T92" fmla="*/ 105890817 w 112"/>
                <a:gd name="T93" fmla="*/ 124579325 h 136"/>
                <a:gd name="T94" fmla="*/ 93434396 w 112"/>
                <a:gd name="T95" fmla="*/ 124579325 h 136"/>
                <a:gd name="T96" fmla="*/ 93434396 w 112"/>
                <a:gd name="T97" fmla="*/ 37374297 h 136"/>
                <a:gd name="T98" fmla="*/ 0 w 112"/>
                <a:gd name="T99" fmla="*/ 37374297 h 136"/>
                <a:gd name="T100" fmla="*/ 0 w 112"/>
                <a:gd name="T101" fmla="*/ 149494691 h 136"/>
                <a:gd name="T102" fmla="*/ 0 w 112"/>
                <a:gd name="T103" fmla="*/ 174410057 h 136"/>
                <a:gd name="T104" fmla="*/ 0 w 112"/>
                <a:gd name="T105" fmla="*/ 847132423 h 136"/>
                <a:gd name="T106" fmla="*/ 554371923 w 112"/>
                <a:gd name="T107" fmla="*/ 847132423 h 136"/>
                <a:gd name="T108" fmla="*/ 697636998 w 112"/>
                <a:gd name="T109" fmla="*/ 685181297 h 136"/>
                <a:gd name="T110" fmla="*/ 697636998 w 112"/>
                <a:gd name="T111" fmla="*/ 523227675 h 136"/>
                <a:gd name="T112" fmla="*/ 647806318 w 112"/>
                <a:gd name="T113" fmla="*/ 573060902 h 136"/>
                <a:gd name="T114" fmla="*/ 647806318 w 112"/>
                <a:gd name="T115" fmla="*/ 629121099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7" name="Rectangle 117"/>
            <p:cNvSpPr>
              <a:spLocks noChangeArrowheads="1"/>
            </p:cNvSpPr>
            <p:nvPr/>
          </p:nvSpPr>
          <p:spPr bwMode="auto">
            <a:xfrm>
              <a:off x="49916" y="114806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8" name="Rectangle 118"/>
            <p:cNvSpPr>
              <a:spLocks noChangeArrowheads="1"/>
            </p:cNvSpPr>
            <p:nvPr/>
          </p:nvSpPr>
          <p:spPr bwMode="auto">
            <a:xfrm>
              <a:off x="49916" y="15473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29" name="Rectangle 119"/>
            <p:cNvSpPr>
              <a:spLocks noChangeArrowheads="1"/>
            </p:cNvSpPr>
            <p:nvPr/>
          </p:nvSpPr>
          <p:spPr bwMode="auto">
            <a:xfrm>
              <a:off x="49916" y="199662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0" name="Rectangle 120"/>
            <p:cNvSpPr>
              <a:spLocks noChangeArrowheads="1"/>
            </p:cNvSpPr>
            <p:nvPr/>
          </p:nvSpPr>
          <p:spPr bwMode="auto">
            <a:xfrm>
              <a:off x="49916" y="242091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</p:grpSp>
      <p:grpSp>
        <p:nvGrpSpPr>
          <p:cNvPr id="131" name="Group 35"/>
          <p:cNvGrpSpPr/>
          <p:nvPr/>
        </p:nvGrpSpPr>
        <p:grpSpPr bwMode="auto">
          <a:xfrm>
            <a:off x="5153713" y="1285766"/>
            <a:ext cx="277415" cy="275034"/>
            <a:chOff x="0" y="0"/>
            <a:chExt cx="379359" cy="376864"/>
          </a:xfrm>
          <a:solidFill>
            <a:schemeClr val="bg1"/>
          </a:solidFill>
        </p:grpSpPr>
        <p:sp>
          <p:nvSpPr>
            <p:cNvPr id="132" name="Freeform 150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9359" cy="376864"/>
            </a:xfrm>
            <a:custGeom>
              <a:avLst/>
              <a:gdLst>
                <a:gd name="T0" fmla="*/ 631200133 w 114"/>
                <a:gd name="T1" fmla="*/ 0 h 114"/>
                <a:gd name="T2" fmla="*/ 0 w 114"/>
                <a:gd name="T3" fmla="*/ 622923134 h 114"/>
                <a:gd name="T4" fmla="*/ 631200133 w 114"/>
                <a:gd name="T5" fmla="*/ 1245846268 h 114"/>
                <a:gd name="T6" fmla="*/ 1262396938 w 114"/>
                <a:gd name="T7" fmla="*/ 622923134 h 114"/>
                <a:gd name="T8" fmla="*/ 631200133 w 114"/>
                <a:gd name="T9" fmla="*/ 0 h 114"/>
                <a:gd name="T10" fmla="*/ 631200133 w 114"/>
                <a:gd name="T11" fmla="*/ 1180275237 h 114"/>
                <a:gd name="T12" fmla="*/ 66441068 w 114"/>
                <a:gd name="T13" fmla="*/ 622923134 h 114"/>
                <a:gd name="T14" fmla="*/ 631200133 w 114"/>
                <a:gd name="T15" fmla="*/ 65571030 h 114"/>
                <a:gd name="T16" fmla="*/ 1195955869 w 114"/>
                <a:gd name="T17" fmla="*/ 622923134 h 114"/>
                <a:gd name="T18" fmla="*/ 631200133 w 114"/>
                <a:gd name="T19" fmla="*/ 1180275237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14"/>
                <a:gd name="T32" fmla="*/ 114 w 114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144756" y="272040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179697" y="272040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5" name="Rectangle 153"/>
            <p:cNvSpPr>
              <a:spLocks noChangeArrowheads="1"/>
            </p:cNvSpPr>
            <p:nvPr/>
          </p:nvSpPr>
          <p:spPr bwMode="auto">
            <a:xfrm>
              <a:off x="214638" y="272040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6" name="Freeform 154"/>
            <p:cNvSpPr>
              <a:spLocks noChangeArrowheads="1"/>
            </p:cNvSpPr>
            <p:nvPr/>
          </p:nvSpPr>
          <p:spPr bwMode="auto">
            <a:xfrm>
              <a:off x="117303" y="107318"/>
              <a:ext cx="82362" cy="84857"/>
            </a:xfrm>
            <a:custGeom>
              <a:avLst/>
              <a:gdLst>
                <a:gd name="T0" fmla="*/ 206217976 w 25"/>
                <a:gd name="T1" fmla="*/ 253464465 h 25"/>
                <a:gd name="T2" fmla="*/ 238780616 w 25"/>
                <a:gd name="T3" fmla="*/ 288028418 h 25"/>
                <a:gd name="T4" fmla="*/ 271339962 w 25"/>
                <a:gd name="T5" fmla="*/ 253464465 h 25"/>
                <a:gd name="T6" fmla="*/ 238780616 w 25"/>
                <a:gd name="T7" fmla="*/ 218900511 h 25"/>
                <a:gd name="T8" fmla="*/ 227925304 w 25"/>
                <a:gd name="T9" fmla="*/ 218900511 h 25"/>
                <a:gd name="T10" fmla="*/ 0 w 25"/>
                <a:gd name="T11" fmla="*/ 0 h 25"/>
                <a:gd name="T12" fmla="*/ 206217976 w 25"/>
                <a:gd name="T13" fmla="*/ 253464465 h 25"/>
                <a:gd name="T14" fmla="*/ 206217976 w 25"/>
                <a:gd name="T15" fmla="*/ 253464465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25"/>
                <a:gd name="T26" fmla="*/ 25 w 2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37" name="Freeform 155"/>
            <p:cNvSpPr>
              <a:spLocks noChangeArrowheads="1"/>
            </p:cNvSpPr>
            <p:nvPr/>
          </p:nvSpPr>
          <p:spPr bwMode="auto">
            <a:xfrm>
              <a:off x="67387" y="272040"/>
              <a:ext cx="22463" cy="19966"/>
            </a:xfrm>
            <a:custGeom>
              <a:avLst/>
              <a:gdLst>
                <a:gd name="T0" fmla="*/ 0 w 9"/>
                <a:gd name="T1" fmla="*/ 37371361 h 8"/>
                <a:gd name="T2" fmla="*/ 18689216 w 9"/>
                <a:gd name="T3" fmla="*/ 49830145 h 8"/>
                <a:gd name="T4" fmla="*/ 56065152 w 9"/>
                <a:gd name="T5" fmla="*/ 6229392 h 8"/>
                <a:gd name="T6" fmla="*/ 43605675 w 9"/>
                <a:gd name="T7" fmla="*/ 0 h 8"/>
                <a:gd name="T8" fmla="*/ 0 w 9"/>
                <a:gd name="T9" fmla="*/ 37371361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1" name="Freeform 156"/>
            <p:cNvSpPr>
              <a:spLocks noChangeArrowheads="1"/>
            </p:cNvSpPr>
            <p:nvPr/>
          </p:nvSpPr>
          <p:spPr bwMode="auto">
            <a:xfrm>
              <a:off x="47421" y="227116"/>
              <a:ext cx="27454" cy="14975"/>
            </a:xfrm>
            <a:custGeom>
              <a:avLst/>
              <a:gdLst>
                <a:gd name="T0" fmla="*/ 56061068 w 11"/>
                <a:gd name="T1" fmla="*/ 0 h 6"/>
                <a:gd name="T2" fmla="*/ 0 w 11"/>
                <a:gd name="T3" fmla="*/ 18688800 h 6"/>
                <a:gd name="T4" fmla="*/ 6229562 w 11"/>
                <a:gd name="T5" fmla="*/ 37375104 h 6"/>
                <a:gd name="T6" fmla="*/ 68520192 w 11"/>
                <a:gd name="T7" fmla="*/ 18688800 h 6"/>
                <a:gd name="T8" fmla="*/ 56061068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2" name="Freeform 157"/>
            <p:cNvSpPr>
              <a:spLocks noChangeArrowheads="1"/>
            </p:cNvSpPr>
            <p:nvPr/>
          </p:nvSpPr>
          <p:spPr bwMode="auto">
            <a:xfrm>
              <a:off x="79865" y="74874"/>
              <a:ext cx="19966" cy="22463"/>
            </a:xfrm>
            <a:custGeom>
              <a:avLst/>
              <a:gdLst>
                <a:gd name="T0" fmla="*/ 0 w 8"/>
                <a:gd name="T1" fmla="*/ 18689216 h 9"/>
                <a:gd name="T2" fmla="*/ 43600753 w 8"/>
                <a:gd name="T3" fmla="*/ 56065152 h 9"/>
                <a:gd name="T4" fmla="*/ 49830145 w 8"/>
                <a:gd name="T5" fmla="*/ 43605675 h 9"/>
                <a:gd name="T6" fmla="*/ 12458784 w 8"/>
                <a:gd name="T7" fmla="*/ 0 h 9"/>
                <a:gd name="T8" fmla="*/ 0 w 8"/>
                <a:gd name="T9" fmla="*/ 1868921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9"/>
                <a:gd name="T17" fmla="*/ 8 w 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3" name="Freeform 158"/>
            <p:cNvSpPr>
              <a:spLocks noChangeArrowheads="1"/>
            </p:cNvSpPr>
            <p:nvPr/>
          </p:nvSpPr>
          <p:spPr bwMode="auto">
            <a:xfrm>
              <a:off x="49916" y="124789"/>
              <a:ext cx="27454" cy="12480"/>
            </a:xfrm>
            <a:custGeom>
              <a:avLst/>
              <a:gdLst>
                <a:gd name="T0" fmla="*/ 68520192 w 11"/>
                <a:gd name="T1" fmla="*/ 18690048 h 5"/>
                <a:gd name="T2" fmla="*/ 12459124 w 11"/>
                <a:gd name="T3" fmla="*/ 0 h 5"/>
                <a:gd name="T4" fmla="*/ 0 w 11"/>
                <a:gd name="T5" fmla="*/ 18690048 h 5"/>
                <a:gd name="T6" fmla="*/ 62290630 w 11"/>
                <a:gd name="T7" fmla="*/ 31150080 h 5"/>
                <a:gd name="T8" fmla="*/ 68520192 w 11"/>
                <a:gd name="T9" fmla="*/ 1869004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4" name="Rectangle 159"/>
            <p:cNvSpPr>
              <a:spLocks noChangeArrowheads="1"/>
            </p:cNvSpPr>
            <p:nvPr/>
          </p:nvSpPr>
          <p:spPr bwMode="auto">
            <a:xfrm>
              <a:off x="187185" y="34941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5" name="Freeform 160"/>
            <p:cNvSpPr>
              <a:spLocks noChangeArrowheads="1"/>
            </p:cNvSpPr>
            <p:nvPr/>
          </p:nvSpPr>
          <p:spPr bwMode="auto">
            <a:xfrm>
              <a:off x="119798" y="44924"/>
              <a:ext cx="17471" cy="22463"/>
            </a:xfrm>
            <a:custGeom>
              <a:avLst/>
              <a:gdLst>
                <a:gd name="T0" fmla="*/ 43605120 w 7"/>
                <a:gd name="T1" fmla="*/ 49835413 h 9"/>
                <a:gd name="T2" fmla="*/ 18688978 w 7"/>
                <a:gd name="T3" fmla="*/ 0 h 9"/>
                <a:gd name="T4" fmla="*/ 0 w 7"/>
                <a:gd name="T5" fmla="*/ 12459477 h 9"/>
                <a:gd name="T6" fmla="*/ 24916142 w 7"/>
                <a:gd name="T7" fmla="*/ 56065152 h 9"/>
                <a:gd name="T8" fmla="*/ 43605120 w 7"/>
                <a:gd name="T9" fmla="*/ 4983541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6" name="Freeform 161"/>
            <p:cNvSpPr>
              <a:spLocks noChangeArrowheads="1"/>
            </p:cNvSpPr>
            <p:nvPr/>
          </p:nvSpPr>
          <p:spPr bwMode="auto">
            <a:xfrm>
              <a:off x="234604" y="44924"/>
              <a:ext cx="12480" cy="27454"/>
            </a:xfrm>
            <a:custGeom>
              <a:avLst/>
              <a:gdLst>
                <a:gd name="T0" fmla="*/ 0 w 5"/>
                <a:gd name="T1" fmla="*/ 56061068 h 11"/>
                <a:gd name="T2" fmla="*/ 12460032 w 5"/>
                <a:gd name="T3" fmla="*/ 68520192 h 11"/>
                <a:gd name="T4" fmla="*/ 31150080 w 5"/>
                <a:gd name="T5" fmla="*/ 12459124 h 11"/>
                <a:gd name="T6" fmla="*/ 12460032 w 5"/>
                <a:gd name="T7" fmla="*/ 0 h 11"/>
                <a:gd name="T8" fmla="*/ 0 w 5"/>
                <a:gd name="T9" fmla="*/ 5606106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1"/>
                <a:gd name="T17" fmla="*/ 5 w 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7" name="Freeform 162"/>
            <p:cNvSpPr>
              <a:spLocks noChangeArrowheads="1"/>
            </p:cNvSpPr>
            <p:nvPr/>
          </p:nvSpPr>
          <p:spPr bwMode="auto">
            <a:xfrm>
              <a:off x="277033" y="272040"/>
              <a:ext cx="22463" cy="19966"/>
            </a:xfrm>
            <a:custGeom>
              <a:avLst/>
              <a:gdLst>
                <a:gd name="T0" fmla="*/ 0 w 9"/>
                <a:gd name="T1" fmla="*/ 6229392 h 8"/>
                <a:gd name="T2" fmla="*/ 49835413 w 9"/>
                <a:gd name="T3" fmla="*/ 49830145 h 8"/>
                <a:gd name="T4" fmla="*/ 56065152 w 9"/>
                <a:gd name="T5" fmla="*/ 37371361 h 8"/>
                <a:gd name="T6" fmla="*/ 18689216 w 9"/>
                <a:gd name="T7" fmla="*/ 0 h 8"/>
                <a:gd name="T8" fmla="*/ 0 w 9"/>
                <a:gd name="T9" fmla="*/ 622939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8" name="Freeform 163"/>
            <p:cNvSpPr>
              <a:spLocks noChangeArrowheads="1"/>
            </p:cNvSpPr>
            <p:nvPr/>
          </p:nvSpPr>
          <p:spPr bwMode="auto">
            <a:xfrm>
              <a:off x="304486" y="227116"/>
              <a:ext cx="24958" cy="14975"/>
            </a:xfrm>
            <a:custGeom>
              <a:avLst/>
              <a:gdLst>
                <a:gd name="T0" fmla="*/ 0 w 10"/>
                <a:gd name="T1" fmla="*/ 18688800 h 6"/>
                <a:gd name="T2" fmla="*/ 56060660 w 10"/>
                <a:gd name="T3" fmla="*/ 37375104 h 6"/>
                <a:gd name="T4" fmla="*/ 62290176 w 10"/>
                <a:gd name="T5" fmla="*/ 18688800 h 6"/>
                <a:gd name="T6" fmla="*/ 6229517 w 10"/>
                <a:gd name="T7" fmla="*/ 0 h 6"/>
                <a:gd name="T8" fmla="*/ 0 w 10"/>
                <a:gd name="T9" fmla="*/ 1868880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49" name="Freeform 164"/>
            <p:cNvSpPr>
              <a:spLocks noChangeArrowheads="1"/>
            </p:cNvSpPr>
            <p:nvPr/>
          </p:nvSpPr>
          <p:spPr bwMode="auto">
            <a:xfrm>
              <a:off x="274536" y="74874"/>
              <a:ext cx="22463" cy="22463"/>
            </a:xfrm>
            <a:custGeom>
              <a:avLst/>
              <a:gdLst>
                <a:gd name="T0" fmla="*/ 56065152 w 9"/>
                <a:gd name="T1" fmla="*/ 18689216 h 9"/>
                <a:gd name="T2" fmla="*/ 49835413 w 9"/>
                <a:gd name="T3" fmla="*/ 0 h 9"/>
                <a:gd name="T4" fmla="*/ 0 w 9"/>
                <a:gd name="T5" fmla="*/ 43605675 h 9"/>
                <a:gd name="T6" fmla="*/ 12459477 w 9"/>
                <a:gd name="T7" fmla="*/ 56065152 h 9"/>
                <a:gd name="T8" fmla="*/ 56065152 w 9"/>
                <a:gd name="T9" fmla="*/ 1868921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50" name="Freeform 165"/>
            <p:cNvSpPr>
              <a:spLocks noChangeArrowheads="1"/>
            </p:cNvSpPr>
            <p:nvPr/>
          </p:nvSpPr>
          <p:spPr bwMode="auto">
            <a:xfrm>
              <a:off x="299494" y="124789"/>
              <a:ext cx="27454" cy="12480"/>
            </a:xfrm>
            <a:custGeom>
              <a:avLst/>
              <a:gdLst>
                <a:gd name="T0" fmla="*/ 62290630 w 11"/>
                <a:gd name="T1" fmla="*/ 0 h 5"/>
                <a:gd name="T2" fmla="*/ 0 w 11"/>
                <a:gd name="T3" fmla="*/ 18690048 h 5"/>
                <a:gd name="T4" fmla="*/ 12459124 w 11"/>
                <a:gd name="T5" fmla="*/ 31150080 h 5"/>
                <a:gd name="T6" fmla="*/ 68520192 w 11"/>
                <a:gd name="T7" fmla="*/ 18690048 h 5"/>
                <a:gd name="T8" fmla="*/ 62290630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51" name="Rectangle 166"/>
            <p:cNvSpPr>
              <a:spLocks noChangeArrowheads="1"/>
            </p:cNvSpPr>
            <p:nvPr/>
          </p:nvSpPr>
          <p:spPr bwMode="auto">
            <a:xfrm>
              <a:off x="39933" y="174705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52" name="Rectangle 167"/>
            <p:cNvSpPr>
              <a:spLocks noChangeArrowheads="1"/>
            </p:cNvSpPr>
            <p:nvPr/>
          </p:nvSpPr>
          <p:spPr bwMode="auto">
            <a:xfrm>
              <a:off x="316965" y="177200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</p:grpSp>
      <p:grpSp>
        <p:nvGrpSpPr>
          <p:cNvPr id="153" name="Group 54"/>
          <p:cNvGrpSpPr/>
          <p:nvPr/>
        </p:nvGrpSpPr>
        <p:grpSpPr bwMode="auto">
          <a:xfrm>
            <a:off x="5184397" y="2460011"/>
            <a:ext cx="219075" cy="284559"/>
            <a:chOff x="0" y="0"/>
            <a:chExt cx="299494" cy="389342"/>
          </a:xfrm>
          <a:solidFill>
            <a:schemeClr val="accent2"/>
          </a:solidFill>
        </p:grpSpPr>
        <p:sp>
          <p:nvSpPr>
            <p:cNvPr id="154" name="Freeform 170"/>
            <p:cNvSpPr>
              <a:spLocks noChangeArrowheads="1"/>
            </p:cNvSpPr>
            <p:nvPr/>
          </p:nvSpPr>
          <p:spPr bwMode="auto">
            <a:xfrm>
              <a:off x="0" y="112310"/>
              <a:ext cx="299494" cy="277032"/>
            </a:xfrm>
            <a:custGeom>
              <a:avLst/>
              <a:gdLst>
                <a:gd name="T0" fmla="*/ 498314756 w 90"/>
                <a:gd name="T1" fmla="*/ 924659386 h 83"/>
                <a:gd name="T2" fmla="*/ 996629512 w 90"/>
                <a:gd name="T3" fmla="*/ 0 h 83"/>
                <a:gd name="T4" fmla="*/ 0 w 90"/>
                <a:gd name="T5" fmla="*/ 0 h 83"/>
                <a:gd name="T6" fmla="*/ 498314756 w 90"/>
                <a:gd name="T7" fmla="*/ 924659386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155" name="Freeform 171"/>
            <p:cNvSpPr>
              <a:spLocks noChangeArrowheads="1"/>
            </p:cNvSpPr>
            <p:nvPr/>
          </p:nvSpPr>
          <p:spPr bwMode="auto">
            <a:xfrm>
              <a:off x="0" y="0"/>
              <a:ext cx="299494" cy="94840"/>
            </a:xfrm>
            <a:custGeom>
              <a:avLst/>
              <a:gdLst>
                <a:gd name="T0" fmla="*/ 930188431 w 90"/>
                <a:gd name="T1" fmla="*/ 0 h 29"/>
                <a:gd name="T2" fmla="*/ 753007781 w 90"/>
                <a:gd name="T3" fmla="*/ 171124063 h 29"/>
                <a:gd name="T4" fmla="*/ 575830458 w 90"/>
                <a:gd name="T5" fmla="*/ 0 h 29"/>
                <a:gd name="T6" fmla="*/ 431873676 w 90"/>
                <a:gd name="T7" fmla="*/ 0 h 29"/>
                <a:gd name="T8" fmla="*/ 254693025 w 90"/>
                <a:gd name="T9" fmla="*/ 171124063 h 29"/>
                <a:gd name="T10" fmla="*/ 77515703 w 90"/>
                <a:gd name="T11" fmla="*/ 0 h 29"/>
                <a:gd name="T12" fmla="*/ 0 w 90"/>
                <a:gd name="T13" fmla="*/ 0 h 29"/>
                <a:gd name="T14" fmla="*/ 0 w 90"/>
                <a:gd name="T15" fmla="*/ 310159503 h 29"/>
                <a:gd name="T16" fmla="*/ 996629512 w 90"/>
                <a:gd name="T17" fmla="*/ 310159503 h 29"/>
                <a:gd name="T18" fmla="*/ 996629512 w 90"/>
                <a:gd name="T19" fmla="*/ 0 h 29"/>
                <a:gd name="T20" fmla="*/ 930188431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7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</p:grpSp>
      <p:sp>
        <p:nvSpPr>
          <p:cNvPr id="156" name="TextBox 11"/>
          <p:cNvSpPr txBox="1"/>
          <p:nvPr/>
        </p:nvSpPr>
        <p:spPr>
          <a:xfrm flipH="1">
            <a:off x="8630920" y="1516456"/>
            <a:ext cx="2101850" cy="5708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171450" indent="-171450" algn="just" eaLnBrk="0" hangingPunct="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全屏弹窗的比例策略</a:t>
            </a:r>
            <a:endParaRPr lang="zh-CN" altLang="en-US" sz="1200" dirty="0">
              <a:solidFill>
                <a:srgbClr val="59595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 algn="just" eaLnBrk="0" hangingPunct="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提示弹窗的边距检测策略</a:t>
            </a:r>
            <a:endParaRPr lang="zh-CN" altLang="en-US" sz="1200" dirty="0">
              <a:solidFill>
                <a:srgbClr val="595959"/>
              </a:solidFill>
              <a:latin typeface="微软雅黑" charset="0"/>
              <a:ea typeface="微软雅黑" charset="0"/>
              <a:sym typeface="微软雅黑" pitchFamily="34" charset="-122"/>
            </a:endParaRPr>
          </a:p>
        </p:txBody>
      </p:sp>
      <p:sp>
        <p:nvSpPr>
          <p:cNvPr id="157" name="TextBox 11"/>
          <p:cNvSpPr txBox="1"/>
          <p:nvPr/>
        </p:nvSpPr>
        <p:spPr>
          <a:xfrm flipH="1">
            <a:off x="8630920" y="1088390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buClr>
                <a:schemeClr val="accent1"/>
              </a:buClr>
            </a:pPr>
            <a:r>
              <a:rPr lang="zh-CN" altLang="en-US" b="1" dirty="0">
                <a:solidFill>
                  <a:srgbClr val="CC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通用的弹窗策略    </a:t>
            </a:r>
          </a:p>
        </p:txBody>
      </p:sp>
      <p:sp>
        <p:nvSpPr>
          <p:cNvPr id="158" name="TextBox 11"/>
          <p:cNvSpPr txBox="1"/>
          <p:nvPr/>
        </p:nvSpPr>
        <p:spPr>
          <a:xfrm flipH="1">
            <a:off x="8630920" y="2682399"/>
            <a:ext cx="1771650" cy="293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171450" indent="-171450" algn="just" eaLnBrk="0" hangingPunct="0">
              <a:lnSpc>
                <a:spcPct val="13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关注组件接入指导文档</a:t>
            </a:r>
          </a:p>
        </p:txBody>
      </p:sp>
      <p:sp>
        <p:nvSpPr>
          <p:cNvPr id="159" name="TextBox 11"/>
          <p:cNvSpPr txBox="1"/>
          <p:nvPr/>
        </p:nvSpPr>
        <p:spPr>
          <a:xfrm flipH="1">
            <a:off x="8630920" y="2345373"/>
            <a:ext cx="16287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buClr>
                <a:schemeClr val="accent1"/>
              </a:buClr>
            </a:pPr>
            <a:r>
              <a:rPr lang="zh-CN" altLang="en-US" b="1">
                <a:solidFill>
                  <a:srgbClr val="CC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文档完善    </a:t>
            </a:r>
          </a:p>
        </p:txBody>
      </p:sp>
      <p:sp>
        <p:nvSpPr>
          <p:cNvPr id="160" name="TextBox 11"/>
          <p:cNvSpPr txBox="1"/>
          <p:nvPr/>
        </p:nvSpPr>
        <p:spPr>
          <a:xfrm flipH="1">
            <a:off x="5652453" y="2664143"/>
            <a:ext cx="2774950" cy="330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just" eaLnBrk="0" hangingPunc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多平台适配与折叠屏适配</a:t>
            </a:r>
          </a:p>
        </p:txBody>
      </p:sp>
      <p:sp>
        <p:nvSpPr>
          <p:cNvPr id="161" name="TextBox 11"/>
          <p:cNvSpPr txBox="1"/>
          <p:nvPr/>
        </p:nvSpPr>
        <p:spPr>
          <a:xfrm flipH="1">
            <a:off x="5617845" y="2299335"/>
            <a:ext cx="16287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buClr>
                <a:schemeClr val="accent1"/>
              </a:buClr>
            </a:pPr>
            <a:r>
              <a:rPr lang="zh-CN" altLang="en-US" b="1">
                <a:solidFill>
                  <a:srgbClr val="CC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兼容性高    </a:t>
            </a:r>
          </a:p>
        </p:txBody>
      </p:sp>
      <p:sp>
        <p:nvSpPr>
          <p:cNvPr id="162" name="TextBox 11"/>
          <p:cNvSpPr txBox="1"/>
          <p:nvPr/>
        </p:nvSpPr>
        <p:spPr>
          <a:xfrm flipH="1">
            <a:off x="5622608" y="1122045"/>
            <a:ext cx="16287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buClr>
                <a:schemeClr val="accent1"/>
              </a:buClr>
            </a:pPr>
            <a:r>
              <a:rPr lang="zh-CN" altLang="en-US" b="1">
                <a:solidFill>
                  <a:srgbClr val="CC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全平台支持    </a:t>
            </a:r>
          </a:p>
        </p:txBody>
      </p:sp>
      <p:sp>
        <p:nvSpPr>
          <p:cNvPr id="163" name="TextBox 11"/>
          <p:cNvSpPr txBox="1"/>
          <p:nvPr/>
        </p:nvSpPr>
        <p:spPr>
          <a:xfrm flipH="1">
            <a:off x="5640070" y="1536383"/>
            <a:ext cx="252095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171450" indent="-1714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支持原生、RN、H5</a:t>
            </a:r>
          </a:p>
          <a:p>
            <a:pPr marL="171450" indent="-1714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200">
                <a:solidFill>
                  <a:srgbClr val="595959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接入成本低</a:t>
            </a:r>
            <a:endParaRPr lang="zh-CN" altLang="en-US" sz="1200">
              <a:solidFill>
                <a:srgbClr val="595959"/>
              </a:solidFill>
              <a:latin typeface="微软雅黑" charset="0"/>
              <a:ea typeface="微软雅黑" charset="0"/>
              <a:sym typeface="微软雅黑" pitchFamily="34" charset="-122"/>
            </a:endParaRPr>
          </a:p>
        </p:txBody>
      </p:sp>
      <p:sp>
        <p:nvSpPr>
          <p:cNvPr id="177" name="右箭头 176"/>
          <p:cNvSpPr/>
          <p:nvPr/>
        </p:nvSpPr>
        <p:spPr>
          <a:xfrm>
            <a:off x="6622098" y="4683443"/>
            <a:ext cx="387350" cy="6381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 flipH="1">
            <a:off x="9893338" y="4623435"/>
            <a:ext cx="1947545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线上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0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投诉</a:t>
            </a:r>
          </a:p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接入业务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300+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784753" y="4551680"/>
            <a:ext cx="1967230" cy="856615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7" name="Rectangle 49"/>
          <p:cNvSpPr/>
          <p:nvPr/>
        </p:nvSpPr>
        <p:spPr>
          <a:xfrm>
            <a:off x="7313968" y="3616325"/>
            <a:ext cx="1634491" cy="450850"/>
          </a:xfrm>
          <a:prstGeom prst="rect">
            <a:avLst/>
          </a:prstGeo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多平台支持</a:t>
            </a:r>
          </a:p>
        </p:txBody>
      </p:sp>
      <p:sp>
        <p:nvSpPr>
          <p:cNvPr id="8" name="Round Same Side Corner Rectangle 48"/>
          <p:cNvSpPr/>
          <p:nvPr/>
        </p:nvSpPr>
        <p:spPr>
          <a:xfrm rot="5400000">
            <a:off x="7992783" y="3656965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bg-BG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9" name="Rectangle 49"/>
          <p:cNvSpPr/>
          <p:nvPr/>
        </p:nvSpPr>
        <p:spPr>
          <a:xfrm>
            <a:off x="7343178" y="4385945"/>
            <a:ext cx="1634491" cy="450850"/>
          </a:xfrm>
          <a:prstGeom prst="rect">
            <a:avLst/>
          </a:prstGeo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高可用</a:t>
            </a:r>
          </a:p>
        </p:txBody>
      </p:sp>
      <p:sp>
        <p:nvSpPr>
          <p:cNvPr id="10" name="Round Same Side Corner Rectangle 48"/>
          <p:cNvSpPr/>
          <p:nvPr/>
        </p:nvSpPr>
        <p:spPr>
          <a:xfrm rot="5400000">
            <a:off x="7992783" y="440182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bg-BG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11" name="Rectangle 49"/>
          <p:cNvSpPr/>
          <p:nvPr/>
        </p:nvSpPr>
        <p:spPr>
          <a:xfrm>
            <a:off x="7375563" y="5127625"/>
            <a:ext cx="1634491" cy="450850"/>
          </a:xfrm>
          <a:prstGeom prst="rect">
            <a:avLst/>
          </a:prstGeo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高性能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318510"/>
            <a:ext cx="5990590" cy="3368040"/>
          </a:xfrm>
          <a:prstGeom prst="rect">
            <a:avLst/>
          </a:prstGeom>
        </p:spPr>
      </p:pic>
      <p:sp>
        <p:nvSpPr>
          <p:cNvPr id="2" name="Round Same Side Corner Rectangle 48"/>
          <p:cNvSpPr/>
          <p:nvPr/>
        </p:nvSpPr>
        <p:spPr>
          <a:xfrm rot="5400000">
            <a:off x="7992783" y="511048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bg-BG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3" name="Rectangle 49"/>
          <p:cNvSpPr/>
          <p:nvPr/>
        </p:nvSpPr>
        <p:spPr>
          <a:xfrm>
            <a:off x="7383818" y="5837555"/>
            <a:ext cx="1634491" cy="450850"/>
          </a:xfrm>
          <a:prstGeom prst="rect">
            <a:avLst/>
          </a:prstGeo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易接入</a:t>
            </a:r>
          </a:p>
        </p:txBody>
      </p:sp>
      <p:cxnSp>
        <p:nvCxnSpPr>
          <p:cNvPr id="4" name="Straight Connector 25"/>
          <p:cNvCxnSpPr/>
          <p:nvPr/>
        </p:nvCxnSpPr>
        <p:spPr>
          <a:xfrm rot="10800000" flipH="1">
            <a:off x="9110432" y="5370129"/>
            <a:ext cx="5124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4545965" y="6163945"/>
            <a:ext cx="7277735" cy="525145"/>
          </a:xfrm>
          <a:prstGeom prst="roundRect">
            <a:avLst/>
          </a:prstGeom>
          <a:noFill/>
          <a:ln w="15875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26626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80975" y="258763"/>
            <a:ext cx="10017125" cy="83185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二、技术沉淀</a:t>
            </a:r>
            <a:r>
              <a:rPr lang="en-US" altLang="zh-CN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-&gt;</a:t>
            </a: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一种跨平台的动态化的弹窗方案</a:t>
            </a:r>
            <a:endParaRPr lang="zh-CN" altLang="en-US" sz="2800" kern="1200">
              <a:solidFill>
                <a:srgbClr val="E2231A"/>
              </a:solidFill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614863" y="6285865"/>
            <a:ext cx="3659187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"/>
            </a:pP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输出VK、RN、H5的动态加载的弹窗 Demo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8181975" y="6296978"/>
            <a:ext cx="35242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"/>
            </a:pP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专利《一种动态化的弹窗方案》(已过综合评审)</a:t>
            </a:r>
          </a:p>
        </p:txBody>
      </p:sp>
      <p:sp>
        <p:nvSpPr>
          <p:cNvPr id="45" name="Freeform 5"/>
          <p:cNvSpPr/>
          <p:nvPr/>
        </p:nvSpPr>
        <p:spPr bwMode="auto">
          <a:xfrm>
            <a:off x="1052513" y="809625"/>
            <a:ext cx="1230313" cy="1104900"/>
          </a:xfrm>
          <a:custGeom>
            <a:avLst/>
            <a:gdLst>
              <a:gd name="T0" fmla="*/ 102 w 1498"/>
              <a:gd name="T1" fmla="*/ 1272 h 1344"/>
              <a:gd name="T2" fmla="*/ 130 w 1498"/>
              <a:gd name="T3" fmla="*/ 1220 h 1344"/>
              <a:gd name="T4" fmla="*/ 182 w 1498"/>
              <a:gd name="T5" fmla="*/ 1192 h 1344"/>
              <a:gd name="T6" fmla="*/ 224 w 1498"/>
              <a:gd name="T7" fmla="*/ 1192 h 1344"/>
              <a:gd name="T8" fmla="*/ 274 w 1498"/>
              <a:gd name="T9" fmla="*/ 1220 h 1344"/>
              <a:gd name="T10" fmla="*/ 302 w 1498"/>
              <a:gd name="T11" fmla="*/ 1272 h 1344"/>
              <a:gd name="T12" fmla="*/ 304 w 1498"/>
              <a:gd name="T13" fmla="*/ 1306 h 1344"/>
              <a:gd name="T14" fmla="*/ 290 w 1498"/>
              <a:gd name="T15" fmla="*/ 1344 h 1344"/>
              <a:gd name="T16" fmla="*/ 410 w 1498"/>
              <a:gd name="T17" fmla="*/ 1296 h 1344"/>
              <a:gd name="T18" fmla="*/ 428 w 1498"/>
              <a:gd name="T19" fmla="*/ 1156 h 1344"/>
              <a:gd name="T20" fmla="*/ 468 w 1498"/>
              <a:gd name="T21" fmla="*/ 1024 h 1344"/>
              <a:gd name="T22" fmla="*/ 524 w 1498"/>
              <a:gd name="T23" fmla="*/ 900 h 1344"/>
              <a:gd name="T24" fmla="*/ 598 w 1498"/>
              <a:gd name="T25" fmla="*/ 786 h 1344"/>
              <a:gd name="T26" fmla="*/ 686 w 1498"/>
              <a:gd name="T27" fmla="*/ 686 h 1344"/>
              <a:gd name="T28" fmla="*/ 786 w 1498"/>
              <a:gd name="T29" fmla="*/ 598 h 1344"/>
              <a:gd name="T30" fmla="*/ 900 w 1498"/>
              <a:gd name="T31" fmla="*/ 524 h 1344"/>
              <a:gd name="T32" fmla="*/ 1024 w 1498"/>
              <a:gd name="T33" fmla="*/ 468 h 1344"/>
              <a:gd name="T34" fmla="*/ 1156 w 1498"/>
              <a:gd name="T35" fmla="*/ 428 h 1344"/>
              <a:gd name="T36" fmla="*/ 1296 w 1498"/>
              <a:gd name="T37" fmla="*/ 410 h 1344"/>
              <a:gd name="T38" fmla="*/ 1344 w 1498"/>
              <a:gd name="T39" fmla="*/ 266 h 1344"/>
              <a:gd name="T40" fmla="*/ 1352 w 1498"/>
              <a:gd name="T41" fmla="*/ 256 h 1344"/>
              <a:gd name="T42" fmla="*/ 1364 w 1498"/>
              <a:gd name="T43" fmla="*/ 258 h 1344"/>
              <a:gd name="T44" fmla="*/ 1404 w 1498"/>
              <a:gd name="T45" fmla="*/ 280 h 1344"/>
              <a:gd name="T46" fmla="*/ 1436 w 1498"/>
              <a:gd name="T47" fmla="*/ 280 h 1344"/>
              <a:gd name="T48" fmla="*/ 1476 w 1498"/>
              <a:gd name="T49" fmla="*/ 258 h 1344"/>
              <a:gd name="T50" fmla="*/ 1496 w 1498"/>
              <a:gd name="T51" fmla="*/ 218 h 1344"/>
              <a:gd name="T52" fmla="*/ 1496 w 1498"/>
              <a:gd name="T53" fmla="*/ 188 h 1344"/>
              <a:gd name="T54" fmla="*/ 1476 w 1498"/>
              <a:gd name="T55" fmla="*/ 148 h 1344"/>
              <a:gd name="T56" fmla="*/ 1436 w 1498"/>
              <a:gd name="T57" fmla="*/ 126 h 1344"/>
              <a:gd name="T58" fmla="*/ 1404 w 1498"/>
              <a:gd name="T59" fmla="*/ 126 h 1344"/>
              <a:gd name="T60" fmla="*/ 1364 w 1498"/>
              <a:gd name="T61" fmla="*/ 148 h 1344"/>
              <a:gd name="T62" fmla="*/ 1352 w 1498"/>
              <a:gd name="T63" fmla="*/ 152 h 1344"/>
              <a:gd name="T64" fmla="*/ 1344 w 1498"/>
              <a:gd name="T65" fmla="*/ 140 h 1344"/>
              <a:gd name="T66" fmla="*/ 1274 w 1498"/>
              <a:gd name="T67" fmla="*/ 2 h 1344"/>
              <a:gd name="T68" fmla="*/ 1074 w 1498"/>
              <a:gd name="T69" fmla="*/ 28 h 1344"/>
              <a:gd name="T70" fmla="*/ 884 w 1498"/>
              <a:gd name="T71" fmla="*/ 84 h 1344"/>
              <a:gd name="T72" fmla="*/ 706 w 1498"/>
              <a:gd name="T73" fmla="*/ 166 h 1344"/>
              <a:gd name="T74" fmla="*/ 542 w 1498"/>
              <a:gd name="T75" fmla="*/ 270 h 1344"/>
              <a:gd name="T76" fmla="*/ 396 w 1498"/>
              <a:gd name="T77" fmla="*/ 396 h 1344"/>
              <a:gd name="T78" fmla="*/ 270 w 1498"/>
              <a:gd name="T79" fmla="*/ 542 h 1344"/>
              <a:gd name="T80" fmla="*/ 166 w 1498"/>
              <a:gd name="T81" fmla="*/ 706 h 1344"/>
              <a:gd name="T82" fmla="*/ 84 w 1498"/>
              <a:gd name="T83" fmla="*/ 884 h 1344"/>
              <a:gd name="T84" fmla="*/ 30 w 1498"/>
              <a:gd name="T85" fmla="*/ 1074 h 1344"/>
              <a:gd name="T86" fmla="*/ 2 w 1498"/>
              <a:gd name="T87" fmla="*/ 1276 h 1344"/>
              <a:gd name="T88" fmla="*/ 116 w 1498"/>
              <a:gd name="T89" fmla="*/ 1344 h 1344"/>
              <a:gd name="T90" fmla="*/ 102 w 1498"/>
              <a:gd name="T91" fmla="*/ 1306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4">
                <a:moveTo>
                  <a:pt x="100" y="1292"/>
                </a:moveTo>
                <a:lnTo>
                  <a:pt x="100" y="1292"/>
                </a:lnTo>
                <a:lnTo>
                  <a:pt x="102" y="1272"/>
                </a:lnTo>
                <a:lnTo>
                  <a:pt x="108" y="1252"/>
                </a:lnTo>
                <a:lnTo>
                  <a:pt x="118" y="1234"/>
                </a:lnTo>
                <a:lnTo>
                  <a:pt x="130" y="1220"/>
                </a:lnTo>
                <a:lnTo>
                  <a:pt x="146" y="1208"/>
                </a:lnTo>
                <a:lnTo>
                  <a:pt x="164" y="1198"/>
                </a:lnTo>
                <a:lnTo>
                  <a:pt x="182" y="1192"/>
                </a:lnTo>
                <a:lnTo>
                  <a:pt x="202" y="1190"/>
                </a:lnTo>
                <a:lnTo>
                  <a:pt x="202" y="1190"/>
                </a:lnTo>
                <a:lnTo>
                  <a:pt x="224" y="1192"/>
                </a:lnTo>
                <a:lnTo>
                  <a:pt x="242" y="1198"/>
                </a:lnTo>
                <a:lnTo>
                  <a:pt x="260" y="1208"/>
                </a:lnTo>
                <a:lnTo>
                  <a:pt x="274" y="1220"/>
                </a:lnTo>
                <a:lnTo>
                  <a:pt x="288" y="1234"/>
                </a:lnTo>
                <a:lnTo>
                  <a:pt x="296" y="1252"/>
                </a:lnTo>
                <a:lnTo>
                  <a:pt x="302" y="1272"/>
                </a:lnTo>
                <a:lnTo>
                  <a:pt x="304" y="1292"/>
                </a:lnTo>
                <a:lnTo>
                  <a:pt x="304" y="1292"/>
                </a:lnTo>
                <a:lnTo>
                  <a:pt x="304" y="1306"/>
                </a:lnTo>
                <a:lnTo>
                  <a:pt x="302" y="1320"/>
                </a:lnTo>
                <a:lnTo>
                  <a:pt x="296" y="1332"/>
                </a:lnTo>
                <a:lnTo>
                  <a:pt x="290" y="1344"/>
                </a:lnTo>
                <a:lnTo>
                  <a:pt x="408" y="1344"/>
                </a:lnTo>
                <a:lnTo>
                  <a:pt x="408" y="1344"/>
                </a:lnTo>
                <a:lnTo>
                  <a:pt x="410" y="1296"/>
                </a:lnTo>
                <a:lnTo>
                  <a:pt x="414" y="1248"/>
                </a:lnTo>
                <a:lnTo>
                  <a:pt x="420" y="1202"/>
                </a:lnTo>
                <a:lnTo>
                  <a:pt x="428" y="1156"/>
                </a:lnTo>
                <a:lnTo>
                  <a:pt x="440" y="1112"/>
                </a:lnTo>
                <a:lnTo>
                  <a:pt x="452" y="1068"/>
                </a:lnTo>
                <a:lnTo>
                  <a:pt x="468" y="1024"/>
                </a:lnTo>
                <a:lnTo>
                  <a:pt x="484" y="982"/>
                </a:lnTo>
                <a:lnTo>
                  <a:pt x="504" y="940"/>
                </a:lnTo>
                <a:lnTo>
                  <a:pt x="524" y="900"/>
                </a:lnTo>
                <a:lnTo>
                  <a:pt x="546" y="862"/>
                </a:lnTo>
                <a:lnTo>
                  <a:pt x="572" y="824"/>
                </a:lnTo>
                <a:lnTo>
                  <a:pt x="598" y="786"/>
                </a:lnTo>
                <a:lnTo>
                  <a:pt x="624" y="752"/>
                </a:lnTo>
                <a:lnTo>
                  <a:pt x="654" y="718"/>
                </a:lnTo>
                <a:lnTo>
                  <a:pt x="686" y="686"/>
                </a:lnTo>
                <a:lnTo>
                  <a:pt x="718" y="654"/>
                </a:lnTo>
                <a:lnTo>
                  <a:pt x="752" y="624"/>
                </a:lnTo>
                <a:lnTo>
                  <a:pt x="786" y="598"/>
                </a:lnTo>
                <a:lnTo>
                  <a:pt x="824" y="570"/>
                </a:lnTo>
                <a:lnTo>
                  <a:pt x="862" y="546"/>
                </a:lnTo>
                <a:lnTo>
                  <a:pt x="900" y="524"/>
                </a:lnTo>
                <a:lnTo>
                  <a:pt x="940" y="504"/>
                </a:lnTo>
                <a:lnTo>
                  <a:pt x="982" y="484"/>
                </a:lnTo>
                <a:lnTo>
                  <a:pt x="1024" y="468"/>
                </a:lnTo>
                <a:lnTo>
                  <a:pt x="1066" y="452"/>
                </a:lnTo>
                <a:lnTo>
                  <a:pt x="1112" y="440"/>
                </a:lnTo>
                <a:lnTo>
                  <a:pt x="1156" y="428"/>
                </a:lnTo>
                <a:lnTo>
                  <a:pt x="1202" y="420"/>
                </a:lnTo>
                <a:lnTo>
                  <a:pt x="1248" y="414"/>
                </a:lnTo>
                <a:lnTo>
                  <a:pt x="1296" y="410"/>
                </a:lnTo>
                <a:lnTo>
                  <a:pt x="1344" y="408"/>
                </a:lnTo>
                <a:lnTo>
                  <a:pt x="1344" y="266"/>
                </a:lnTo>
                <a:lnTo>
                  <a:pt x="1344" y="266"/>
                </a:lnTo>
                <a:lnTo>
                  <a:pt x="1346" y="260"/>
                </a:lnTo>
                <a:lnTo>
                  <a:pt x="1352" y="256"/>
                </a:lnTo>
                <a:lnTo>
                  <a:pt x="1352" y="256"/>
                </a:lnTo>
                <a:lnTo>
                  <a:pt x="1358" y="254"/>
                </a:lnTo>
                <a:lnTo>
                  <a:pt x="1364" y="258"/>
                </a:lnTo>
                <a:lnTo>
                  <a:pt x="1364" y="258"/>
                </a:lnTo>
                <a:lnTo>
                  <a:pt x="1376" y="268"/>
                </a:lnTo>
                <a:lnTo>
                  <a:pt x="1390" y="276"/>
                </a:lnTo>
                <a:lnTo>
                  <a:pt x="1404" y="280"/>
                </a:lnTo>
                <a:lnTo>
                  <a:pt x="1420" y="282"/>
                </a:lnTo>
                <a:lnTo>
                  <a:pt x="1420" y="282"/>
                </a:lnTo>
                <a:lnTo>
                  <a:pt x="1436" y="280"/>
                </a:lnTo>
                <a:lnTo>
                  <a:pt x="1450" y="276"/>
                </a:lnTo>
                <a:lnTo>
                  <a:pt x="1464" y="268"/>
                </a:lnTo>
                <a:lnTo>
                  <a:pt x="1476" y="258"/>
                </a:lnTo>
                <a:lnTo>
                  <a:pt x="1484" y="246"/>
                </a:lnTo>
                <a:lnTo>
                  <a:pt x="1492" y="234"/>
                </a:lnTo>
                <a:lnTo>
                  <a:pt x="1496" y="218"/>
                </a:lnTo>
                <a:lnTo>
                  <a:pt x="1498" y="204"/>
                </a:lnTo>
                <a:lnTo>
                  <a:pt x="1498" y="204"/>
                </a:lnTo>
                <a:lnTo>
                  <a:pt x="1496" y="188"/>
                </a:lnTo>
                <a:lnTo>
                  <a:pt x="1492" y="172"/>
                </a:lnTo>
                <a:lnTo>
                  <a:pt x="1484" y="160"/>
                </a:lnTo>
                <a:lnTo>
                  <a:pt x="1476" y="148"/>
                </a:lnTo>
                <a:lnTo>
                  <a:pt x="1464" y="138"/>
                </a:lnTo>
                <a:lnTo>
                  <a:pt x="1450" y="132"/>
                </a:lnTo>
                <a:lnTo>
                  <a:pt x="1436" y="126"/>
                </a:lnTo>
                <a:lnTo>
                  <a:pt x="1420" y="126"/>
                </a:lnTo>
                <a:lnTo>
                  <a:pt x="1420" y="126"/>
                </a:lnTo>
                <a:lnTo>
                  <a:pt x="1404" y="126"/>
                </a:lnTo>
                <a:lnTo>
                  <a:pt x="1390" y="132"/>
                </a:lnTo>
                <a:lnTo>
                  <a:pt x="1376" y="138"/>
                </a:lnTo>
                <a:lnTo>
                  <a:pt x="1364" y="148"/>
                </a:lnTo>
                <a:lnTo>
                  <a:pt x="1364" y="148"/>
                </a:lnTo>
                <a:lnTo>
                  <a:pt x="1358" y="152"/>
                </a:lnTo>
                <a:lnTo>
                  <a:pt x="1352" y="152"/>
                </a:lnTo>
                <a:lnTo>
                  <a:pt x="1352" y="152"/>
                </a:lnTo>
                <a:lnTo>
                  <a:pt x="1346" y="146"/>
                </a:lnTo>
                <a:lnTo>
                  <a:pt x="1344" y="140"/>
                </a:lnTo>
                <a:lnTo>
                  <a:pt x="1344" y="0"/>
                </a:lnTo>
                <a:lnTo>
                  <a:pt x="1344" y="0"/>
                </a:lnTo>
                <a:lnTo>
                  <a:pt x="1274" y="2"/>
                </a:lnTo>
                <a:lnTo>
                  <a:pt x="1206" y="8"/>
                </a:lnTo>
                <a:lnTo>
                  <a:pt x="1140" y="16"/>
                </a:lnTo>
                <a:lnTo>
                  <a:pt x="1074" y="28"/>
                </a:lnTo>
                <a:lnTo>
                  <a:pt x="1010" y="44"/>
                </a:lnTo>
                <a:lnTo>
                  <a:pt x="946" y="62"/>
                </a:lnTo>
                <a:lnTo>
                  <a:pt x="884" y="84"/>
                </a:lnTo>
                <a:lnTo>
                  <a:pt x="822" y="108"/>
                </a:lnTo>
                <a:lnTo>
                  <a:pt x="764" y="136"/>
                </a:lnTo>
                <a:lnTo>
                  <a:pt x="706" y="166"/>
                </a:lnTo>
                <a:lnTo>
                  <a:pt x="650" y="198"/>
                </a:lnTo>
                <a:lnTo>
                  <a:pt x="596" y="232"/>
                </a:lnTo>
                <a:lnTo>
                  <a:pt x="542" y="270"/>
                </a:lnTo>
                <a:lnTo>
                  <a:pt x="492" y="310"/>
                </a:lnTo>
                <a:lnTo>
                  <a:pt x="444" y="352"/>
                </a:lnTo>
                <a:lnTo>
                  <a:pt x="396" y="396"/>
                </a:lnTo>
                <a:lnTo>
                  <a:pt x="352" y="444"/>
                </a:lnTo>
                <a:lnTo>
                  <a:pt x="310" y="492"/>
                </a:lnTo>
                <a:lnTo>
                  <a:pt x="270" y="542"/>
                </a:lnTo>
                <a:lnTo>
                  <a:pt x="232" y="596"/>
                </a:lnTo>
                <a:lnTo>
                  <a:pt x="198" y="650"/>
                </a:lnTo>
                <a:lnTo>
                  <a:pt x="166" y="706"/>
                </a:lnTo>
                <a:lnTo>
                  <a:pt x="136" y="764"/>
                </a:lnTo>
                <a:lnTo>
                  <a:pt x="108" y="822"/>
                </a:lnTo>
                <a:lnTo>
                  <a:pt x="84" y="884"/>
                </a:lnTo>
                <a:lnTo>
                  <a:pt x="62" y="946"/>
                </a:lnTo>
                <a:lnTo>
                  <a:pt x="44" y="1010"/>
                </a:lnTo>
                <a:lnTo>
                  <a:pt x="30" y="1074"/>
                </a:lnTo>
                <a:lnTo>
                  <a:pt x="18" y="1140"/>
                </a:lnTo>
                <a:lnTo>
                  <a:pt x="8" y="1208"/>
                </a:lnTo>
                <a:lnTo>
                  <a:pt x="2" y="1276"/>
                </a:lnTo>
                <a:lnTo>
                  <a:pt x="0" y="1344"/>
                </a:lnTo>
                <a:lnTo>
                  <a:pt x="116" y="1344"/>
                </a:lnTo>
                <a:lnTo>
                  <a:pt x="116" y="1344"/>
                </a:lnTo>
                <a:lnTo>
                  <a:pt x="110" y="1332"/>
                </a:lnTo>
                <a:lnTo>
                  <a:pt x="104" y="1320"/>
                </a:lnTo>
                <a:lnTo>
                  <a:pt x="102" y="1306"/>
                </a:lnTo>
                <a:lnTo>
                  <a:pt x="100" y="1292"/>
                </a:lnTo>
                <a:lnTo>
                  <a:pt x="100" y="129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46" name="Freeform 7"/>
          <p:cNvSpPr/>
          <p:nvPr/>
        </p:nvSpPr>
        <p:spPr bwMode="auto">
          <a:xfrm>
            <a:off x="2176463" y="809625"/>
            <a:ext cx="1104900" cy="1230313"/>
          </a:xfrm>
          <a:custGeom>
            <a:avLst/>
            <a:gdLst>
              <a:gd name="T0" fmla="*/ 72 w 1344"/>
              <a:gd name="T1" fmla="*/ 104 h 1498"/>
              <a:gd name="T2" fmla="*/ 124 w 1344"/>
              <a:gd name="T3" fmla="*/ 132 h 1498"/>
              <a:gd name="T4" fmla="*/ 152 w 1344"/>
              <a:gd name="T5" fmla="*/ 182 h 1498"/>
              <a:gd name="T6" fmla="*/ 152 w 1344"/>
              <a:gd name="T7" fmla="*/ 224 h 1498"/>
              <a:gd name="T8" fmla="*/ 124 w 1344"/>
              <a:gd name="T9" fmla="*/ 276 h 1498"/>
              <a:gd name="T10" fmla="*/ 72 w 1344"/>
              <a:gd name="T11" fmla="*/ 304 h 1498"/>
              <a:gd name="T12" fmla="*/ 38 w 1344"/>
              <a:gd name="T13" fmla="*/ 304 h 1498"/>
              <a:gd name="T14" fmla="*/ 0 w 1344"/>
              <a:gd name="T15" fmla="*/ 290 h 1498"/>
              <a:gd name="T16" fmla="*/ 48 w 1344"/>
              <a:gd name="T17" fmla="*/ 410 h 1498"/>
              <a:gd name="T18" fmla="*/ 188 w 1344"/>
              <a:gd name="T19" fmla="*/ 428 h 1498"/>
              <a:gd name="T20" fmla="*/ 320 w 1344"/>
              <a:gd name="T21" fmla="*/ 468 h 1498"/>
              <a:gd name="T22" fmla="*/ 444 w 1344"/>
              <a:gd name="T23" fmla="*/ 524 h 1498"/>
              <a:gd name="T24" fmla="*/ 556 w 1344"/>
              <a:gd name="T25" fmla="*/ 598 h 1498"/>
              <a:gd name="T26" fmla="*/ 658 w 1344"/>
              <a:gd name="T27" fmla="*/ 686 h 1498"/>
              <a:gd name="T28" fmla="*/ 746 w 1344"/>
              <a:gd name="T29" fmla="*/ 786 h 1498"/>
              <a:gd name="T30" fmla="*/ 820 w 1344"/>
              <a:gd name="T31" fmla="*/ 900 h 1498"/>
              <a:gd name="T32" fmla="*/ 876 w 1344"/>
              <a:gd name="T33" fmla="*/ 1024 h 1498"/>
              <a:gd name="T34" fmla="*/ 914 w 1344"/>
              <a:gd name="T35" fmla="*/ 1156 h 1498"/>
              <a:gd name="T36" fmla="*/ 934 w 1344"/>
              <a:gd name="T37" fmla="*/ 1296 h 1498"/>
              <a:gd name="T38" fmla="*/ 1078 w 1344"/>
              <a:gd name="T39" fmla="*/ 1344 h 1498"/>
              <a:gd name="T40" fmla="*/ 1088 w 1344"/>
              <a:gd name="T41" fmla="*/ 1352 h 1498"/>
              <a:gd name="T42" fmla="*/ 1086 w 1344"/>
              <a:gd name="T43" fmla="*/ 1364 h 1498"/>
              <a:gd name="T44" fmla="*/ 1064 w 1344"/>
              <a:gd name="T45" fmla="*/ 1404 h 1498"/>
              <a:gd name="T46" fmla="*/ 1064 w 1344"/>
              <a:gd name="T47" fmla="*/ 1436 h 1498"/>
              <a:gd name="T48" fmla="*/ 1086 w 1344"/>
              <a:gd name="T49" fmla="*/ 1476 h 1498"/>
              <a:gd name="T50" fmla="*/ 1124 w 1344"/>
              <a:gd name="T51" fmla="*/ 1496 h 1498"/>
              <a:gd name="T52" fmla="*/ 1156 w 1344"/>
              <a:gd name="T53" fmla="*/ 1496 h 1498"/>
              <a:gd name="T54" fmla="*/ 1196 w 1344"/>
              <a:gd name="T55" fmla="*/ 1476 h 1498"/>
              <a:gd name="T56" fmla="*/ 1218 w 1344"/>
              <a:gd name="T57" fmla="*/ 1436 h 1498"/>
              <a:gd name="T58" fmla="*/ 1218 w 1344"/>
              <a:gd name="T59" fmla="*/ 1404 h 1498"/>
              <a:gd name="T60" fmla="*/ 1196 w 1344"/>
              <a:gd name="T61" fmla="*/ 1364 h 1498"/>
              <a:gd name="T62" fmla="*/ 1192 w 1344"/>
              <a:gd name="T63" fmla="*/ 1352 h 1498"/>
              <a:gd name="T64" fmla="*/ 1204 w 1344"/>
              <a:gd name="T65" fmla="*/ 1344 h 1498"/>
              <a:gd name="T66" fmla="*/ 1342 w 1344"/>
              <a:gd name="T67" fmla="*/ 1276 h 1498"/>
              <a:gd name="T68" fmla="*/ 1314 w 1344"/>
              <a:gd name="T69" fmla="*/ 1074 h 1498"/>
              <a:gd name="T70" fmla="*/ 1260 w 1344"/>
              <a:gd name="T71" fmla="*/ 884 h 1498"/>
              <a:gd name="T72" fmla="*/ 1178 w 1344"/>
              <a:gd name="T73" fmla="*/ 706 h 1498"/>
              <a:gd name="T74" fmla="*/ 1074 w 1344"/>
              <a:gd name="T75" fmla="*/ 542 h 1498"/>
              <a:gd name="T76" fmla="*/ 946 w 1344"/>
              <a:gd name="T77" fmla="*/ 396 h 1498"/>
              <a:gd name="T78" fmla="*/ 800 w 1344"/>
              <a:gd name="T79" fmla="*/ 270 h 1498"/>
              <a:gd name="T80" fmla="*/ 638 w 1344"/>
              <a:gd name="T81" fmla="*/ 166 h 1498"/>
              <a:gd name="T82" fmla="*/ 460 w 1344"/>
              <a:gd name="T83" fmla="*/ 84 h 1498"/>
              <a:gd name="T84" fmla="*/ 270 w 1344"/>
              <a:gd name="T85" fmla="*/ 28 h 1498"/>
              <a:gd name="T86" fmla="*/ 68 w 1344"/>
              <a:gd name="T87" fmla="*/ 2 h 1498"/>
              <a:gd name="T88" fmla="*/ 0 w 1344"/>
              <a:gd name="T89" fmla="*/ 116 h 1498"/>
              <a:gd name="T90" fmla="*/ 38 w 1344"/>
              <a:gd name="T91" fmla="*/ 102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8">
                <a:moveTo>
                  <a:pt x="52" y="102"/>
                </a:moveTo>
                <a:lnTo>
                  <a:pt x="52" y="102"/>
                </a:lnTo>
                <a:lnTo>
                  <a:pt x="72" y="104"/>
                </a:lnTo>
                <a:lnTo>
                  <a:pt x="92" y="110"/>
                </a:lnTo>
                <a:lnTo>
                  <a:pt x="108" y="118"/>
                </a:lnTo>
                <a:lnTo>
                  <a:pt x="124" y="132"/>
                </a:lnTo>
                <a:lnTo>
                  <a:pt x="136" y="146"/>
                </a:lnTo>
                <a:lnTo>
                  <a:pt x="146" y="164"/>
                </a:lnTo>
                <a:lnTo>
                  <a:pt x="152" y="182"/>
                </a:lnTo>
                <a:lnTo>
                  <a:pt x="154" y="204"/>
                </a:lnTo>
                <a:lnTo>
                  <a:pt x="154" y="204"/>
                </a:lnTo>
                <a:lnTo>
                  <a:pt x="152" y="224"/>
                </a:lnTo>
                <a:lnTo>
                  <a:pt x="146" y="242"/>
                </a:lnTo>
                <a:lnTo>
                  <a:pt x="136" y="260"/>
                </a:lnTo>
                <a:lnTo>
                  <a:pt x="124" y="276"/>
                </a:lnTo>
                <a:lnTo>
                  <a:pt x="108" y="288"/>
                </a:lnTo>
                <a:lnTo>
                  <a:pt x="92" y="298"/>
                </a:lnTo>
                <a:lnTo>
                  <a:pt x="72" y="304"/>
                </a:lnTo>
                <a:lnTo>
                  <a:pt x="52" y="306"/>
                </a:lnTo>
                <a:lnTo>
                  <a:pt x="52" y="306"/>
                </a:lnTo>
                <a:lnTo>
                  <a:pt x="38" y="304"/>
                </a:lnTo>
                <a:lnTo>
                  <a:pt x="24" y="302"/>
                </a:lnTo>
                <a:lnTo>
                  <a:pt x="12" y="298"/>
                </a:lnTo>
                <a:lnTo>
                  <a:pt x="0" y="290"/>
                </a:lnTo>
                <a:lnTo>
                  <a:pt x="0" y="408"/>
                </a:lnTo>
                <a:lnTo>
                  <a:pt x="0" y="408"/>
                </a:lnTo>
                <a:lnTo>
                  <a:pt x="48" y="410"/>
                </a:lnTo>
                <a:lnTo>
                  <a:pt x="94" y="414"/>
                </a:lnTo>
                <a:lnTo>
                  <a:pt x="142" y="420"/>
                </a:lnTo>
                <a:lnTo>
                  <a:pt x="188" y="428"/>
                </a:lnTo>
                <a:lnTo>
                  <a:pt x="232" y="440"/>
                </a:lnTo>
                <a:lnTo>
                  <a:pt x="276" y="452"/>
                </a:lnTo>
                <a:lnTo>
                  <a:pt x="320" y="468"/>
                </a:lnTo>
                <a:lnTo>
                  <a:pt x="362" y="484"/>
                </a:lnTo>
                <a:lnTo>
                  <a:pt x="404" y="504"/>
                </a:lnTo>
                <a:lnTo>
                  <a:pt x="444" y="524"/>
                </a:lnTo>
                <a:lnTo>
                  <a:pt x="482" y="546"/>
                </a:lnTo>
                <a:lnTo>
                  <a:pt x="520" y="570"/>
                </a:lnTo>
                <a:lnTo>
                  <a:pt x="556" y="598"/>
                </a:lnTo>
                <a:lnTo>
                  <a:pt x="592" y="624"/>
                </a:lnTo>
                <a:lnTo>
                  <a:pt x="626" y="654"/>
                </a:lnTo>
                <a:lnTo>
                  <a:pt x="658" y="686"/>
                </a:lnTo>
                <a:lnTo>
                  <a:pt x="690" y="718"/>
                </a:lnTo>
                <a:lnTo>
                  <a:pt x="718" y="752"/>
                </a:lnTo>
                <a:lnTo>
                  <a:pt x="746" y="786"/>
                </a:lnTo>
                <a:lnTo>
                  <a:pt x="772" y="824"/>
                </a:lnTo>
                <a:lnTo>
                  <a:pt x="796" y="862"/>
                </a:lnTo>
                <a:lnTo>
                  <a:pt x="820" y="900"/>
                </a:lnTo>
                <a:lnTo>
                  <a:pt x="840" y="940"/>
                </a:lnTo>
                <a:lnTo>
                  <a:pt x="860" y="982"/>
                </a:lnTo>
                <a:lnTo>
                  <a:pt x="876" y="1024"/>
                </a:lnTo>
                <a:lnTo>
                  <a:pt x="890" y="1068"/>
                </a:lnTo>
                <a:lnTo>
                  <a:pt x="904" y="1112"/>
                </a:lnTo>
                <a:lnTo>
                  <a:pt x="914" y="1156"/>
                </a:lnTo>
                <a:lnTo>
                  <a:pt x="924" y="1202"/>
                </a:lnTo>
                <a:lnTo>
                  <a:pt x="930" y="1248"/>
                </a:lnTo>
                <a:lnTo>
                  <a:pt x="934" y="1296"/>
                </a:lnTo>
                <a:lnTo>
                  <a:pt x="936" y="1344"/>
                </a:lnTo>
                <a:lnTo>
                  <a:pt x="1078" y="1344"/>
                </a:lnTo>
                <a:lnTo>
                  <a:pt x="1078" y="1344"/>
                </a:lnTo>
                <a:lnTo>
                  <a:pt x="1084" y="1346"/>
                </a:lnTo>
                <a:lnTo>
                  <a:pt x="1088" y="1352"/>
                </a:lnTo>
                <a:lnTo>
                  <a:pt x="1088" y="1352"/>
                </a:lnTo>
                <a:lnTo>
                  <a:pt x="1090" y="1358"/>
                </a:lnTo>
                <a:lnTo>
                  <a:pt x="1086" y="1364"/>
                </a:lnTo>
                <a:lnTo>
                  <a:pt x="1086" y="1364"/>
                </a:lnTo>
                <a:lnTo>
                  <a:pt x="1076" y="1376"/>
                </a:lnTo>
                <a:lnTo>
                  <a:pt x="1068" y="1390"/>
                </a:lnTo>
                <a:lnTo>
                  <a:pt x="1064" y="1404"/>
                </a:lnTo>
                <a:lnTo>
                  <a:pt x="1062" y="1420"/>
                </a:lnTo>
                <a:lnTo>
                  <a:pt x="1062" y="1420"/>
                </a:lnTo>
                <a:lnTo>
                  <a:pt x="1064" y="1436"/>
                </a:lnTo>
                <a:lnTo>
                  <a:pt x="1068" y="1450"/>
                </a:lnTo>
                <a:lnTo>
                  <a:pt x="1076" y="1464"/>
                </a:lnTo>
                <a:lnTo>
                  <a:pt x="1086" y="1476"/>
                </a:lnTo>
                <a:lnTo>
                  <a:pt x="1098" y="1486"/>
                </a:lnTo>
                <a:lnTo>
                  <a:pt x="1110" y="1492"/>
                </a:lnTo>
                <a:lnTo>
                  <a:pt x="1124" y="1496"/>
                </a:lnTo>
                <a:lnTo>
                  <a:pt x="1140" y="1498"/>
                </a:lnTo>
                <a:lnTo>
                  <a:pt x="1140" y="1498"/>
                </a:lnTo>
                <a:lnTo>
                  <a:pt x="1156" y="1496"/>
                </a:lnTo>
                <a:lnTo>
                  <a:pt x="1170" y="1492"/>
                </a:lnTo>
                <a:lnTo>
                  <a:pt x="1184" y="1486"/>
                </a:lnTo>
                <a:lnTo>
                  <a:pt x="1196" y="1476"/>
                </a:lnTo>
                <a:lnTo>
                  <a:pt x="1206" y="1464"/>
                </a:lnTo>
                <a:lnTo>
                  <a:pt x="1212" y="1450"/>
                </a:lnTo>
                <a:lnTo>
                  <a:pt x="1218" y="1436"/>
                </a:lnTo>
                <a:lnTo>
                  <a:pt x="1218" y="1420"/>
                </a:lnTo>
                <a:lnTo>
                  <a:pt x="1218" y="1420"/>
                </a:lnTo>
                <a:lnTo>
                  <a:pt x="1218" y="1404"/>
                </a:lnTo>
                <a:lnTo>
                  <a:pt x="1212" y="1390"/>
                </a:lnTo>
                <a:lnTo>
                  <a:pt x="1206" y="1376"/>
                </a:lnTo>
                <a:lnTo>
                  <a:pt x="1196" y="1364"/>
                </a:lnTo>
                <a:lnTo>
                  <a:pt x="1196" y="1364"/>
                </a:lnTo>
                <a:lnTo>
                  <a:pt x="1192" y="1358"/>
                </a:lnTo>
                <a:lnTo>
                  <a:pt x="1192" y="1352"/>
                </a:lnTo>
                <a:lnTo>
                  <a:pt x="1192" y="1352"/>
                </a:lnTo>
                <a:lnTo>
                  <a:pt x="1196" y="1346"/>
                </a:lnTo>
                <a:lnTo>
                  <a:pt x="1204" y="1344"/>
                </a:lnTo>
                <a:lnTo>
                  <a:pt x="1344" y="1344"/>
                </a:lnTo>
                <a:lnTo>
                  <a:pt x="1344" y="1344"/>
                </a:lnTo>
                <a:lnTo>
                  <a:pt x="1342" y="1276"/>
                </a:lnTo>
                <a:lnTo>
                  <a:pt x="1336" y="1208"/>
                </a:lnTo>
                <a:lnTo>
                  <a:pt x="1326" y="1140"/>
                </a:lnTo>
                <a:lnTo>
                  <a:pt x="1314" y="1074"/>
                </a:lnTo>
                <a:lnTo>
                  <a:pt x="1298" y="1010"/>
                </a:lnTo>
                <a:lnTo>
                  <a:pt x="1280" y="946"/>
                </a:lnTo>
                <a:lnTo>
                  <a:pt x="1260" y="884"/>
                </a:lnTo>
                <a:lnTo>
                  <a:pt x="1234" y="822"/>
                </a:lnTo>
                <a:lnTo>
                  <a:pt x="1208" y="764"/>
                </a:lnTo>
                <a:lnTo>
                  <a:pt x="1178" y="706"/>
                </a:lnTo>
                <a:lnTo>
                  <a:pt x="1146" y="650"/>
                </a:lnTo>
                <a:lnTo>
                  <a:pt x="1110" y="596"/>
                </a:lnTo>
                <a:lnTo>
                  <a:pt x="1074" y="542"/>
                </a:lnTo>
                <a:lnTo>
                  <a:pt x="1034" y="492"/>
                </a:lnTo>
                <a:lnTo>
                  <a:pt x="992" y="444"/>
                </a:lnTo>
                <a:lnTo>
                  <a:pt x="946" y="396"/>
                </a:lnTo>
                <a:lnTo>
                  <a:pt x="900" y="352"/>
                </a:lnTo>
                <a:lnTo>
                  <a:pt x="852" y="310"/>
                </a:lnTo>
                <a:lnTo>
                  <a:pt x="800" y="270"/>
                </a:lnTo>
                <a:lnTo>
                  <a:pt x="748" y="232"/>
                </a:lnTo>
                <a:lnTo>
                  <a:pt x="694" y="198"/>
                </a:lnTo>
                <a:lnTo>
                  <a:pt x="638" y="166"/>
                </a:lnTo>
                <a:lnTo>
                  <a:pt x="580" y="136"/>
                </a:lnTo>
                <a:lnTo>
                  <a:pt x="520" y="108"/>
                </a:lnTo>
                <a:lnTo>
                  <a:pt x="460" y="84"/>
                </a:lnTo>
                <a:lnTo>
                  <a:pt x="398" y="62"/>
                </a:lnTo>
                <a:lnTo>
                  <a:pt x="334" y="44"/>
                </a:lnTo>
                <a:lnTo>
                  <a:pt x="270" y="28"/>
                </a:lnTo>
                <a:lnTo>
                  <a:pt x="204" y="16"/>
                </a:lnTo>
                <a:lnTo>
                  <a:pt x="136" y="8"/>
                </a:lnTo>
                <a:lnTo>
                  <a:pt x="68" y="2"/>
                </a:lnTo>
                <a:lnTo>
                  <a:pt x="0" y="0"/>
                </a:lnTo>
                <a:lnTo>
                  <a:pt x="0" y="116"/>
                </a:lnTo>
                <a:lnTo>
                  <a:pt x="0" y="116"/>
                </a:lnTo>
                <a:lnTo>
                  <a:pt x="12" y="110"/>
                </a:lnTo>
                <a:lnTo>
                  <a:pt x="24" y="104"/>
                </a:lnTo>
                <a:lnTo>
                  <a:pt x="38" y="102"/>
                </a:lnTo>
                <a:lnTo>
                  <a:pt x="52" y="102"/>
                </a:lnTo>
                <a:lnTo>
                  <a:pt x="52" y="10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47" name="Freeform 8"/>
          <p:cNvSpPr/>
          <p:nvPr/>
        </p:nvSpPr>
        <p:spPr bwMode="auto">
          <a:xfrm>
            <a:off x="2049463" y="1933575"/>
            <a:ext cx="1231900" cy="1103313"/>
          </a:xfrm>
          <a:custGeom>
            <a:avLst/>
            <a:gdLst>
              <a:gd name="T0" fmla="*/ 1394 w 1498"/>
              <a:gd name="T1" fmla="*/ 72 h 1342"/>
              <a:gd name="T2" fmla="*/ 1366 w 1498"/>
              <a:gd name="T3" fmla="*/ 124 h 1342"/>
              <a:gd name="T4" fmla="*/ 1316 w 1498"/>
              <a:gd name="T5" fmla="*/ 152 h 1342"/>
              <a:gd name="T6" fmla="*/ 1274 w 1498"/>
              <a:gd name="T7" fmla="*/ 152 h 1342"/>
              <a:gd name="T8" fmla="*/ 1222 w 1498"/>
              <a:gd name="T9" fmla="*/ 124 h 1342"/>
              <a:gd name="T10" fmla="*/ 1194 w 1498"/>
              <a:gd name="T11" fmla="*/ 72 h 1342"/>
              <a:gd name="T12" fmla="*/ 1194 w 1498"/>
              <a:gd name="T13" fmla="*/ 38 h 1342"/>
              <a:gd name="T14" fmla="*/ 1208 w 1498"/>
              <a:gd name="T15" fmla="*/ 0 h 1342"/>
              <a:gd name="T16" fmla="*/ 1088 w 1498"/>
              <a:gd name="T17" fmla="*/ 48 h 1342"/>
              <a:gd name="T18" fmla="*/ 1068 w 1498"/>
              <a:gd name="T19" fmla="*/ 188 h 1342"/>
              <a:gd name="T20" fmla="*/ 1030 w 1498"/>
              <a:gd name="T21" fmla="*/ 320 h 1342"/>
              <a:gd name="T22" fmla="*/ 972 w 1498"/>
              <a:gd name="T23" fmla="*/ 444 h 1342"/>
              <a:gd name="T24" fmla="*/ 900 w 1498"/>
              <a:gd name="T25" fmla="*/ 556 h 1342"/>
              <a:gd name="T26" fmla="*/ 812 w 1498"/>
              <a:gd name="T27" fmla="*/ 658 h 1342"/>
              <a:gd name="T28" fmla="*/ 710 w 1498"/>
              <a:gd name="T29" fmla="*/ 746 h 1342"/>
              <a:gd name="T30" fmla="*/ 596 w 1498"/>
              <a:gd name="T31" fmla="*/ 818 h 1342"/>
              <a:gd name="T32" fmla="*/ 474 w 1498"/>
              <a:gd name="T33" fmla="*/ 874 h 1342"/>
              <a:gd name="T34" fmla="*/ 342 w 1498"/>
              <a:gd name="T35" fmla="*/ 914 h 1342"/>
              <a:gd name="T36" fmla="*/ 202 w 1498"/>
              <a:gd name="T37" fmla="*/ 932 h 1342"/>
              <a:gd name="T38" fmla="*/ 154 w 1498"/>
              <a:gd name="T39" fmla="*/ 1078 h 1342"/>
              <a:gd name="T40" fmla="*/ 146 w 1498"/>
              <a:gd name="T41" fmla="*/ 1090 h 1342"/>
              <a:gd name="T42" fmla="*/ 134 w 1498"/>
              <a:gd name="T43" fmla="*/ 1086 h 1342"/>
              <a:gd name="T44" fmla="*/ 92 w 1498"/>
              <a:gd name="T45" fmla="*/ 1064 h 1342"/>
              <a:gd name="T46" fmla="*/ 62 w 1498"/>
              <a:gd name="T47" fmla="*/ 1064 h 1342"/>
              <a:gd name="T48" fmla="*/ 22 w 1498"/>
              <a:gd name="T49" fmla="*/ 1086 h 1342"/>
              <a:gd name="T50" fmla="*/ 2 w 1498"/>
              <a:gd name="T51" fmla="*/ 1126 h 1342"/>
              <a:gd name="T52" fmla="*/ 2 w 1498"/>
              <a:gd name="T53" fmla="*/ 1156 h 1342"/>
              <a:gd name="T54" fmla="*/ 22 w 1498"/>
              <a:gd name="T55" fmla="*/ 1196 h 1342"/>
              <a:gd name="T56" fmla="*/ 62 w 1498"/>
              <a:gd name="T57" fmla="*/ 1218 h 1342"/>
              <a:gd name="T58" fmla="*/ 92 w 1498"/>
              <a:gd name="T59" fmla="*/ 1218 h 1342"/>
              <a:gd name="T60" fmla="*/ 134 w 1498"/>
              <a:gd name="T61" fmla="*/ 1196 h 1342"/>
              <a:gd name="T62" fmla="*/ 146 w 1498"/>
              <a:gd name="T63" fmla="*/ 1192 h 1342"/>
              <a:gd name="T64" fmla="*/ 154 w 1498"/>
              <a:gd name="T65" fmla="*/ 1204 h 1342"/>
              <a:gd name="T66" fmla="*/ 222 w 1498"/>
              <a:gd name="T67" fmla="*/ 1340 h 1342"/>
              <a:gd name="T68" fmla="*/ 424 w 1498"/>
              <a:gd name="T69" fmla="*/ 1314 h 1342"/>
              <a:gd name="T70" fmla="*/ 614 w 1498"/>
              <a:gd name="T71" fmla="*/ 1258 h 1342"/>
              <a:gd name="T72" fmla="*/ 792 w 1498"/>
              <a:gd name="T73" fmla="*/ 1178 h 1342"/>
              <a:gd name="T74" fmla="*/ 954 w 1498"/>
              <a:gd name="T75" fmla="*/ 1072 h 1342"/>
              <a:gd name="T76" fmla="*/ 1100 w 1498"/>
              <a:gd name="T77" fmla="*/ 946 h 1342"/>
              <a:gd name="T78" fmla="*/ 1226 w 1498"/>
              <a:gd name="T79" fmla="*/ 800 h 1342"/>
              <a:gd name="T80" fmla="*/ 1332 w 1498"/>
              <a:gd name="T81" fmla="*/ 638 h 1342"/>
              <a:gd name="T82" fmla="*/ 1412 w 1498"/>
              <a:gd name="T83" fmla="*/ 460 h 1342"/>
              <a:gd name="T84" fmla="*/ 1468 w 1498"/>
              <a:gd name="T85" fmla="*/ 270 h 1342"/>
              <a:gd name="T86" fmla="*/ 1494 w 1498"/>
              <a:gd name="T87" fmla="*/ 68 h 1342"/>
              <a:gd name="T88" fmla="*/ 1382 w 1498"/>
              <a:gd name="T89" fmla="*/ 0 h 1342"/>
              <a:gd name="T90" fmla="*/ 1396 w 1498"/>
              <a:gd name="T91" fmla="*/ 38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98" h="1342">
                <a:moveTo>
                  <a:pt x="1396" y="52"/>
                </a:moveTo>
                <a:lnTo>
                  <a:pt x="1396" y="52"/>
                </a:lnTo>
                <a:lnTo>
                  <a:pt x="1394" y="72"/>
                </a:lnTo>
                <a:lnTo>
                  <a:pt x="1388" y="92"/>
                </a:lnTo>
                <a:lnTo>
                  <a:pt x="1380" y="110"/>
                </a:lnTo>
                <a:lnTo>
                  <a:pt x="1366" y="124"/>
                </a:lnTo>
                <a:lnTo>
                  <a:pt x="1352" y="136"/>
                </a:lnTo>
                <a:lnTo>
                  <a:pt x="1334" y="146"/>
                </a:lnTo>
                <a:lnTo>
                  <a:pt x="1316" y="152"/>
                </a:lnTo>
                <a:lnTo>
                  <a:pt x="1294" y="154"/>
                </a:lnTo>
                <a:lnTo>
                  <a:pt x="1294" y="154"/>
                </a:lnTo>
                <a:lnTo>
                  <a:pt x="1274" y="152"/>
                </a:lnTo>
                <a:lnTo>
                  <a:pt x="1254" y="146"/>
                </a:lnTo>
                <a:lnTo>
                  <a:pt x="1238" y="136"/>
                </a:lnTo>
                <a:lnTo>
                  <a:pt x="1222" y="124"/>
                </a:lnTo>
                <a:lnTo>
                  <a:pt x="1210" y="110"/>
                </a:lnTo>
                <a:lnTo>
                  <a:pt x="1200" y="92"/>
                </a:lnTo>
                <a:lnTo>
                  <a:pt x="1194" y="72"/>
                </a:lnTo>
                <a:lnTo>
                  <a:pt x="1192" y="52"/>
                </a:lnTo>
                <a:lnTo>
                  <a:pt x="1192" y="52"/>
                </a:lnTo>
                <a:lnTo>
                  <a:pt x="1194" y="38"/>
                </a:lnTo>
                <a:lnTo>
                  <a:pt x="1196" y="26"/>
                </a:lnTo>
                <a:lnTo>
                  <a:pt x="1200" y="12"/>
                </a:lnTo>
                <a:lnTo>
                  <a:pt x="1208" y="0"/>
                </a:lnTo>
                <a:lnTo>
                  <a:pt x="1090" y="0"/>
                </a:lnTo>
                <a:lnTo>
                  <a:pt x="1090" y="0"/>
                </a:lnTo>
                <a:lnTo>
                  <a:pt x="1088" y="48"/>
                </a:lnTo>
                <a:lnTo>
                  <a:pt x="1084" y="96"/>
                </a:lnTo>
                <a:lnTo>
                  <a:pt x="1076" y="142"/>
                </a:lnTo>
                <a:lnTo>
                  <a:pt x="1068" y="188"/>
                </a:lnTo>
                <a:lnTo>
                  <a:pt x="1058" y="232"/>
                </a:lnTo>
                <a:lnTo>
                  <a:pt x="1044" y="276"/>
                </a:lnTo>
                <a:lnTo>
                  <a:pt x="1030" y="320"/>
                </a:lnTo>
                <a:lnTo>
                  <a:pt x="1012" y="362"/>
                </a:lnTo>
                <a:lnTo>
                  <a:pt x="994" y="402"/>
                </a:lnTo>
                <a:lnTo>
                  <a:pt x="972" y="444"/>
                </a:lnTo>
                <a:lnTo>
                  <a:pt x="950" y="482"/>
                </a:lnTo>
                <a:lnTo>
                  <a:pt x="926" y="520"/>
                </a:lnTo>
                <a:lnTo>
                  <a:pt x="900" y="556"/>
                </a:lnTo>
                <a:lnTo>
                  <a:pt x="872" y="592"/>
                </a:lnTo>
                <a:lnTo>
                  <a:pt x="842" y="626"/>
                </a:lnTo>
                <a:lnTo>
                  <a:pt x="812" y="658"/>
                </a:lnTo>
                <a:lnTo>
                  <a:pt x="780" y="688"/>
                </a:lnTo>
                <a:lnTo>
                  <a:pt x="746" y="718"/>
                </a:lnTo>
                <a:lnTo>
                  <a:pt x="710" y="746"/>
                </a:lnTo>
                <a:lnTo>
                  <a:pt x="674" y="772"/>
                </a:lnTo>
                <a:lnTo>
                  <a:pt x="636" y="796"/>
                </a:lnTo>
                <a:lnTo>
                  <a:pt x="596" y="818"/>
                </a:lnTo>
                <a:lnTo>
                  <a:pt x="556" y="840"/>
                </a:lnTo>
                <a:lnTo>
                  <a:pt x="516" y="858"/>
                </a:lnTo>
                <a:lnTo>
                  <a:pt x="474" y="874"/>
                </a:lnTo>
                <a:lnTo>
                  <a:pt x="430" y="890"/>
                </a:lnTo>
                <a:lnTo>
                  <a:pt x="386" y="902"/>
                </a:lnTo>
                <a:lnTo>
                  <a:pt x="342" y="914"/>
                </a:lnTo>
                <a:lnTo>
                  <a:pt x="296" y="922"/>
                </a:lnTo>
                <a:lnTo>
                  <a:pt x="248" y="928"/>
                </a:lnTo>
                <a:lnTo>
                  <a:pt x="202" y="932"/>
                </a:lnTo>
                <a:lnTo>
                  <a:pt x="154" y="934"/>
                </a:lnTo>
                <a:lnTo>
                  <a:pt x="154" y="1078"/>
                </a:lnTo>
                <a:lnTo>
                  <a:pt x="154" y="1078"/>
                </a:lnTo>
                <a:lnTo>
                  <a:pt x="152" y="1084"/>
                </a:lnTo>
                <a:lnTo>
                  <a:pt x="146" y="1090"/>
                </a:lnTo>
                <a:lnTo>
                  <a:pt x="146" y="1090"/>
                </a:lnTo>
                <a:lnTo>
                  <a:pt x="140" y="1090"/>
                </a:lnTo>
                <a:lnTo>
                  <a:pt x="134" y="1086"/>
                </a:lnTo>
                <a:lnTo>
                  <a:pt x="134" y="1086"/>
                </a:lnTo>
                <a:lnTo>
                  <a:pt x="122" y="1076"/>
                </a:lnTo>
                <a:lnTo>
                  <a:pt x="108" y="1070"/>
                </a:lnTo>
                <a:lnTo>
                  <a:pt x="92" y="1064"/>
                </a:lnTo>
                <a:lnTo>
                  <a:pt x="78" y="1064"/>
                </a:lnTo>
                <a:lnTo>
                  <a:pt x="78" y="1064"/>
                </a:lnTo>
                <a:lnTo>
                  <a:pt x="62" y="1064"/>
                </a:lnTo>
                <a:lnTo>
                  <a:pt x="48" y="1070"/>
                </a:lnTo>
                <a:lnTo>
                  <a:pt x="34" y="1076"/>
                </a:lnTo>
                <a:lnTo>
                  <a:pt x="22" y="1086"/>
                </a:lnTo>
                <a:lnTo>
                  <a:pt x="12" y="1098"/>
                </a:lnTo>
                <a:lnTo>
                  <a:pt x="6" y="1110"/>
                </a:lnTo>
                <a:lnTo>
                  <a:pt x="2" y="1126"/>
                </a:lnTo>
                <a:lnTo>
                  <a:pt x="0" y="1142"/>
                </a:lnTo>
                <a:lnTo>
                  <a:pt x="0" y="1142"/>
                </a:lnTo>
                <a:lnTo>
                  <a:pt x="2" y="1156"/>
                </a:lnTo>
                <a:lnTo>
                  <a:pt x="6" y="1172"/>
                </a:lnTo>
                <a:lnTo>
                  <a:pt x="12" y="1184"/>
                </a:lnTo>
                <a:lnTo>
                  <a:pt x="22" y="1196"/>
                </a:lnTo>
                <a:lnTo>
                  <a:pt x="34" y="1206"/>
                </a:lnTo>
                <a:lnTo>
                  <a:pt x="48" y="1212"/>
                </a:lnTo>
                <a:lnTo>
                  <a:pt x="62" y="1218"/>
                </a:lnTo>
                <a:lnTo>
                  <a:pt x="78" y="1220"/>
                </a:lnTo>
                <a:lnTo>
                  <a:pt x="78" y="1220"/>
                </a:lnTo>
                <a:lnTo>
                  <a:pt x="92" y="1218"/>
                </a:lnTo>
                <a:lnTo>
                  <a:pt x="108" y="1212"/>
                </a:lnTo>
                <a:lnTo>
                  <a:pt x="122" y="1206"/>
                </a:lnTo>
                <a:lnTo>
                  <a:pt x="134" y="1196"/>
                </a:lnTo>
                <a:lnTo>
                  <a:pt x="134" y="1196"/>
                </a:lnTo>
                <a:lnTo>
                  <a:pt x="140" y="1192"/>
                </a:lnTo>
                <a:lnTo>
                  <a:pt x="146" y="1192"/>
                </a:lnTo>
                <a:lnTo>
                  <a:pt x="146" y="1192"/>
                </a:lnTo>
                <a:lnTo>
                  <a:pt x="152" y="1198"/>
                </a:lnTo>
                <a:lnTo>
                  <a:pt x="154" y="1204"/>
                </a:lnTo>
                <a:lnTo>
                  <a:pt x="154" y="1342"/>
                </a:lnTo>
                <a:lnTo>
                  <a:pt x="154" y="1342"/>
                </a:lnTo>
                <a:lnTo>
                  <a:pt x="222" y="1340"/>
                </a:lnTo>
                <a:lnTo>
                  <a:pt x="290" y="1334"/>
                </a:lnTo>
                <a:lnTo>
                  <a:pt x="358" y="1326"/>
                </a:lnTo>
                <a:lnTo>
                  <a:pt x="424" y="1314"/>
                </a:lnTo>
                <a:lnTo>
                  <a:pt x="488" y="1298"/>
                </a:lnTo>
                <a:lnTo>
                  <a:pt x="552" y="1280"/>
                </a:lnTo>
                <a:lnTo>
                  <a:pt x="614" y="1258"/>
                </a:lnTo>
                <a:lnTo>
                  <a:pt x="674" y="1234"/>
                </a:lnTo>
                <a:lnTo>
                  <a:pt x="734" y="1206"/>
                </a:lnTo>
                <a:lnTo>
                  <a:pt x="792" y="1178"/>
                </a:lnTo>
                <a:lnTo>
                  <a:pt x="848" y="1144"/>
                </a:lnTo>
                <a:lnTo>
                  <a:pt x="902" y="1110"/>
                </a:lnTo>
                <a:lnTo>
                  <a:pt x="954" y="1072"/>
                </a:lnTo>
                <a:lnTo>
                  <a:pt x="1004" y="1032"/>
                </a:lnTo>
                <a:lnTo>
                  <a:pt x="1054" y="990"/>
                </a:lnTo>
                <a:lnTo>
                  <a:pt x="1100" y="946"/>
                </a:lnTo>
                <a:lnTo>
                  <a:pt x="1144" y="900"/>
                </a:lnTo>
                <a:lnTo>
                  <a:pt x="1186" y="850"/>
                </a:lnTo>
                <a:lnTo>
                  <a:pt x="1226" y="800"/>
                </a:lnTo>
                <a:lnTo>
                  <a:pt x="1264" y="748"/>
                </a:lnTo>
                <a:lnTo>
                  <a:pt x="1298" y="694"/>
                </a:lnTo>
                <a:lnTo>
                  <a:pt x="1332" y="638"/>
                </a:lnTo>
                <a:lnTo>
                  <a:pt x="1362" y="580"/>
                </a:lnTo>
                <a:lnTo>
                  <a:pt x="1388" y="520"/>
                </a:lnTo>
                <a:lnTo>
                  <a:pt x="1412" y="460"/>
                </a:lnTo>
                <a:lnTo>
                  <a:pt x="1434" y="398"/>
                </a:lnTo>
                <a:lnTo>
                  <a:pt x="1452" y="334"/>
                </a:lnTo>
                <a:lnTo>
                  <a:pt x="1468" y="270"/>
                </a:lnTo>
                <a:lnTo>
                  <a:pt x="1480" y="204"/>
                </a:lnTo>
                <a:lnTo>
                  <a:pt x="1490" y="136"/>
                </a:lnTo>
                <a:lnTo>
                  <a:pt x="1494" y="68"/>
                </a:lnTo>
                <a:lnTo>
                  <a:pt x="1498" y="0"/>
                </a:lnTo>
                <a:lnTo>
                  <a:pt x="1382" y="0"/>
                </a:lnTo>
                <a:lnTo>
                  <a:pt x="1382" y="0"/>
                </a:lnTo>
                <a:lnTo>
                  <a:pt x="1388" y="12"/>
                </a:lnTo>
                <a:lnTo>
                  <a:pt x="1392" y="26"/>
                </a:lnTo>
                <a:lnTo>
                  <a:pt x="1396" y="38"/>
                </a:lnTo>
                <a:lnTo>
                  <a:pt x="1396" y="52"/>
                </a:lnTo>
                <a:lnTo>
                  <a:pt x="1396" y="5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sp>
        <p:nvSpPr>
          <p:cNvPr id="48" name="Freeform 6"/>
          <p:cNvSpPr/>
          <p:nvPr/>
        </p:nvSpPr>
        <p:spPr bwMode="auto">
          <a:xfrm>
            <a:off x="1052513" y="1806575"/>
            <a:ext cx="1104900" cy="1230313"/>
          </a:xfrm>
          <a:custGeom>
            <a:avLst/>
            <a:gdLst>
              <a:gd name="T0" fmla="*/ 1270 w 1344"/>
              <a:gd name="T1" fmla="*/ 1394 h 1496"/>
              <a:gd name="T2" fmla="*/ 1220 w 1344"/>
              <a:gd name="T3" fmla="*/ 1368 h 1496"/>
              <a:gd name="T4" fmla="*/ 1192 w 1344"/>
              <a:gd name="T5" fmla="*/ 1316 h 1496"/>
              <a:gd name="T6" fmla="*/ 1192 w 1344"/>
              <a:gd name="T7" fmla="*/ 1274 h 1496"/>
              <a:gd name="T8" fmla="*/ 1220 w 1344"/>
              <a:gd name="T9" fmla="*/ 1222 h 1496"/>
              <a:gd name="T10" fmla="*/ 1270 w 1344"/>
              <a:gd name="T11" fmla="*/ 1196 h 1496"/>
              <a:gd name="T12" fmla="*/ 1306 w 1344"/>
              <a:gd name="T13" fmla="*/ 1194 h 1496"/>
              <a:gd name="T14" fmla="*/ 1344 w 1344"/>
              <a:gd name="T15" fmla="*/ 1208 h 1496"/>
              <a:gd name="T16" fmla="*/ 1296 w 1344"/>
              <a:gd name="T17" fmla="*/ 1086 h 1496"/>
              <a:gd name="T18" fmla="*/ 1156 w 1344"/>
              <a:gd name="T19" fmla="*/ 1068 h 1496"/>
              <a:gd name="T20" fmla="*/ 1024 w 1344"/>
              <a:gd name="T21" fmla="*/ 1028 h 1496"/>
              <a:gd name="T22" fmla="*/ 900 w 1344"/>
              <a:gd name="T23" fmla="*/ 972 h 1496"/>
              <a:gd name="T24" fmla="*/ 788 w 1344"/>
              <a:gd name="T25" fmla="*/ 900 h 1496"/>
              <a:gd name="T26" fmla="*/ 686 w 1344"/>
              <a:gd name="T27" fmla="*/ 812 h 1496"/>
              <a:gd name="T28" fmla="*/ 598 w 1344"/>
              <a:gd name="T29" fmla="*/ 710 h 1496"/>
              <a:gd name="T30" fmla="*/ 524 w 1344"/>
              <a:gd name="T31" fmla="*/ 598 h 1496"/>
              <a:gd name="T32" fmla="*/ 468 w 1344"/>
              <a:gd name="T33" fmla="*/ 474 h 1496"/>
              <a:gd name="T34" fmla="*/ 430 w 1344"/>
              <a:gd name="T35" fmla="*/ 342 h 1496"/>
              <a:gd name="T36" fmla="*/ 410 w 1344"/>
              <a:gd name="T37" fmla="*/ 202 h 1496"/>
              <a:gd name="T38" fmla="*/ 266 w 1344"/>
              <a:gd name="T39" fmla="*/ 154 h 1496"/>
              <a:gd name="T40" fmla="*/ 254 w 1344"/>
              <a:gd name="T41" fmla="*/ 146 h 1496"/>
              <a:gd name="T42" fmla="*/ 258 w 1344"/>
              <a:gd name="T43" fmla="*/ 134 h 1496"/>
              <a:gd name="T44" fmla="*/ 280 w 1344"/>
              <a:gd name="T45" fmla="*/ 94 h 1496"/>
              <a:gd name="T46" fmla="*/ 280 w 1344"/>
              <a:gd name="T47" fmla="*/ 62 h 1496"/>
              <a:gd name="T48" fmla="*/ 258 w 1344"/>
              <a:gd name="T49" fmla="*/ 22 h 1496"/>
              <a:gd name="T50" fmla="*/ 218 w 1344"/>
              <a:gd name="T51" fmla="*/ 2 h 1496"/>
              <a:gd name="T52" fmla="*/ 188 w 1344"/>
              <a:gd name="T53" fmla="*/ 2 h 1496"/>
              <a:gd name="T54" fmla="*/ 148 w 1344"/>
              <a:gd name="T55" fmla="*/ 22 h 1496"/>
              <a:gd name="T56" fmla="*/ 126 w 1344"/>
              <a:gd name="T57" fmla="*/ 62 h 1496"/>
              <a:gd name="T58" fmla="*/ 126 w 1344"/>
              <a:gd name="T59" fmla="*/ 94 h 1496"/>
              <a:gd name="T60" fmla="*/ 148 w 1344"/>
              <a:gd name="T61" fmla="*/ 134 h 1496"/>
              <a:gd name="T62" fmla="*/ 150 w 1344"/>
              <a:gd name="T63" fmla="*/ 146 h 1496"/>
              <a:gd name="T64" fmla="*/ 140 w 1344"/>
              <a:gd name="T65" fmla="*/ 154 h 1496"/>
              <a:gd name="T66" fmla="*/ 2 w 1344"/>
              <a:gd name="T67" fmla="*/ 222 h 1496"/>
              <a:gd name="T68" fmla="*/ 30 w 1344"/>
              <a:gd name="T69" fmla="*/ 424 h 1496"/>
              <a:gd name="T70" fmla="*/ 84 w 1344"/>
              <a:gd name="T71" fmla="*/ 614 h 1496"/>
              <a:gd name="T72" fmla="*/ 166 w 1344"/>
              <a:gd name="T73" fmla="*/ 792 h 1496"/>
              <a:gd name="T74" fmla="*/ 272 w 1344"/>
              <a:gd name="T75" fmla="*/ 954 h 1496"/>
              <a:gd name="T76" fmla="*/ 398 w 1344"/>
              <a:gd name="T77" fmla="*/ 1100 h 1496"/>
              <a:gd name="T78" fmla="*/ 544 w 1344"/>
              <a:gd name="T79" fmla="*/ 1226 h 1496"/>
              <a:gd name="T80" fmla="*/ 706 w 1344"/>
              <a:gd name="T81" fmla="*/ 1332 h 1496"/>
              <a:gd name="T82" fmla="*/ 884 w 1344"/>
              <a:gd name="T83" fmla="*/ 1412 h 1496"/>
              <a:gd name="T84" fmla="*/ 1074 w 1344"/>
              <a:gd name="T85" fmla="*/ 1468 h 1496"/>
              <a:gd name="T86" fmla="*/ 1274 w 1344"/>
              <a:gd name="T87" fmla="*/ 1494 h 1496"/>
              <a:gd name="T88" fmla="*/ 1344 w 1344"/>
              <a:gd name="T89" fmla="*/ 1382 h 1496"/>
              <a:gd name="T90" fmla="*/ 1306 w 1344"/>
              <a:gd name="T91" fmla="*/ 1396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4" h="1496">
                <a:moveTo>
                  <a:pt x="1292" y="1398"/>
                </a:moveTo>
                <a:lnTo>
                  <a:pt x="1292" y="1398"/>
                </a:lnTo>
                <a:lnTo>
                  <a:pt x="1270" y="1394"/>
                </a:lnTo>
                <a:lnTo>
                  <a:pt x="1252" y="1390"/>
                </a:lnTo>
                <a:lnTo>
                  <a:pt x="1234" y="1380"/>
                </a:lnTo>
                <a:lnTo>
                  <a:pt x="1220" y="1368"/>
                </a:lnTo>
                <a:lnTo>
                  <a:pt x="1206" y="1352"/>
                </a:lnTo>
                <a:lnTo>
                  <a:pt x="1198" y="1334"/>
                </a:lnTo>
                <a:lnTo>
                  <a:pt x="1192" y="1316"/>
                </a:lnTo>
                <a:lnTo>
                  <a:pt x="1190" y="1296"/>
                </a:lnTo>
                <a:lnTo>
                  <a:pt x="1190" y="1296"/>
                </a:lnTo>
                <a:lnTo>
                  <a:pt x="1192" y="1274"/>
                </a:lnTo>
                <a:lnTo>
                  <a:pt x="1198" y="1256"/>
                </a:lnTo>
                <a:lnTo>
                  <a:pt x="1206" y="1238"/>
                </a:lnTo>
                <a:lnTo>
                  <a:pt x="1220" y="1222"/>
                </a:lnTo>
                <a:lnTo>
                  <a:pt x="1234" y="1210"/>
                </a:lnTo>
                <a:lnTo>
                  <a:pt x="1252" y="1202"/>
                </a:lnTo>
                <a:lnTo>
                  <a:pt x="1270" y="1196"/>
                </a:lnTo>
                <a:lnTo>
                  <a:pt x="1292" y="1194"/>
                </a:lnTo>
                <a:lnTo>
                  <a:pt x="1292" y="1194"/>
                </a:lnTo>
                <a:lnTo>
                  <a:pt x="1306" y="1194"/>
                </a:lnTo>
                <a:lnTo>
                  <a:pt x="1318" y="1196"/>
                </a:lnTo>
                <a:lnTo>
                  <a:pt x="1332" y="1202"/>
                </a:lnTo>
                <a:lnTo>
                  <a:pt x="1344" y="1208"/>
                </a:lnTo>
                <a:lnTo>
                  <a:pt x="1344" y="1088"/>
                </a:lnTo>
                <a:lnTo>
                  <a:pt x="1344" y="1088"/>
                </a:lnTo>
                <a:lnTo>
                  <a:pt x="1296" y="1086"/>
                </a:lnTo>
                <a:lnTo>
                  <a:pt x="1248" y="1082"/>
                </a:lnTo>
                <a:lnTo>
                  <a:pt x="1202" y="1076"/>
                </a:lnTo>
                <a:lnTo>
                  <a:pt x="1156" y="1068"/>
                </a:lnTo>
                <a:lnTo>
                  <a:pt x="1112" y="1056"/>
                </a:lnTo>
                <a:lnTo>
                  <a:pt x="1068" y="1044"/>
                </a:lnTo>
                <a:lnTo>
                  <a:pt x="1024" y="1028"/>
                </a:lnTo>
                <a:lnTo>
                  <a:pt x="982" y="1012"/>
                </a:lnTo>
                <a:lnTo>
                  <a:pt x="940" y="994"/>
                </a:lnTo>
                <a:lnTo>
                  <a:pt x="900" y="972"/>
                </a:lnTo>
                <a:lnTo>
                  <a:pt x="862" y="950"/>
                </a:lnTo>
                <a:lnTo>
                  <a:pt x="824" y="926"/>
                </a:lnTo>
                <a:lnTo>
                  <a:pt x="788" y="900"/>
                </a:lnTo>
                <a:lnTo>
                  <a:pt x="752" y="872"/>
                </a:lnTo>
                <a:lnTo>
                  <a:pt x="718" y="842"/>
                </a:lnTo>
                <a:lnTo>
                  <a:pt x="686" y="812"/>
                </a:lnTo>
                <a:lnTo>
                  <a:pt x="656" y="780"/>
                </a:lnTo>
                <a:lnTo>
                  <a:pt x="626" y="746"/>
                </a:lnTo>
                <a:lnTo>
                  <a:pt x="598" y="710"/>
                </a:lnTo>
                <a:lnTo>
                  <a:pt x="572" y="674"/>
                </a:lnTo>
                <a:lnTo>
                  <a:pt x="548" y="636"/>
                </a:lnTo>
                <a:lnTo>
                  <a:pt x="524" y="598"/>
                </a:lnTo>
                <a:lnTo>
                  <a:pt x="504" y="556"/>
                </a:lnTo>
                <a:lnTo>
                  <a:pt x="486" y="516"/>
                </a:lnTo>
                <a:lnTo>
                  <a:pt x="468" y="474"/>
                </a:lnTo>
                <a:lnTo>
                  <a:pt x="454" y="430"/>
                </a:lnTo>
                <a:lnTo>
                  <a:pt x="440" y="386"/>
                </a:lnTo>
                <a:lnTo>
                  <a:pt x="430" y="342"/>
                </a:lnTo>
                <a:lnTo>
                  <a:pt x="420" y="296"/>
                </a:lnTo>
                <a:lnTo>
                  <a:pt x="414" y="250"/>
                </a:lnTo>
                <a:lnTo>
                  <a:pt x="410" y="202"/>
                </a:lnTo>
                <a:lnTo>
                  <a:pt x="408" y="154"/>
                </a:lnTo>
                <a:lnTo>
                  <a:pt x="266" y="154"/>
                </a:lnTo>
                <a:lnTo>
                  <a:pt x="266" y="154"/>
                </a:lnTo>
                <a:lnTo>
                  <a:pt x="260" y="152"/>
                </a:lnTo>
                <a:lnTo>
                  <a:pt x="254" y="146"/>
                </a:lnTo>
                <a:lnTo>
                  <a:pt x="254" y="146"/>
                </a:lnTo>
                <a:lnTo>
                  <a:pt x="254" y="140"/>
                </a:lnTo>
                <a:lnTo>
                  <a:pt x="258" y="134"/>
                </a:lnTo>
                <a:lnTo>
                  <a:pt x="258" y="134"/>
                </a:lnTo>
                <a:lnTo>
                  <a:pt x="268" y="122"/>
                </a:lnTo>
                <a:lnTo>
                  <a:pt x="274" y="108"/>
                </a:lnTo>
                <a:lnTo>
                  <a:pt x="280" y="94"/>
                </a:lnTo>
                <a:lnTo>
                  <a:pt x="280" y="78"/>
                </a:lnTo>
                <a:lnTo>
                  <a:pt x="280" y="78"/>
                </a:lnTo>
                <a:lnTo>
                  <a:pt x="280" y="62"/>
                </a:lnTo>
                <a:lnTo>
                  <a:pt x="274" y="48"/>
                </a:lnTo>
                <a:lnTo>
                  <a:pt x="268" y="34"/>
                </a:lnTo>
                <a:lnTo>
                  <a:pt x="258" y="22"/>
                </a:lnTo>
                <a:lnTo>
                  <a:pt x="246" y="14"/>
                </a:lnTo>
                <a:lnTo>
                  <a:pt x="234" y="6"/>
                </a:lnTo>
                <a:lnTo>
                  <a:pt x="218" y="2"/>
                </a:lnTo>
                <a:lnTo>
                  <a:pt x="202" y="0"/>
                </a:lnTo>
                <a:lnTo>
                  <a:pt x="202" y="0"/>
                </a:lnTo>
                <a:lnTo>
                  <a:pt x="188" y="2"/>
                </a:lnTo>
                <a:lnTo>
                  <a:pt x="172" y="6"/>
                </a:lnTo>
                <a:lnTo>
                  <a:pt x="160" y="14"/>
                </a:lnTo>
                <a:lnTo>
                  <a:pt x="148" y="22"/>
                </a:lnTo>
                <a:lnTo>
                  <a:pt x="138" y="34"/>
                </a:lnTo>
                <a:lnTo>
                  <a:pt x="130" y="48"/>
                </a:lnTo>
                <a:lnTo>
                  <a:pt x="126" y="62"/>
                </a:lnTo>
                <a:lnTo>
                  <a:pt x="124" y="78"/>
                </a:lnTo>
                <a:lnTo>
                  <a:pt x="124" y="78"/>
                </a:lnTo>
                <a:lnTo>
                  <a:pt x="126" y="94"/>
                </a:lnTo>
                <a:lnTo>
                  <a:pt x="130" y="108"/>
                </a:lnTo>
                <a:lnTo>
                  <a:pt x="138" y="122"/>
                </a:lnTo>
                <a:lnTo>
                  <a:pt x="148" y="134"/>
                </a:lnTo>
                <a:lnTo>
                  <a:pt x="148" y="134"/>
                </a:lnTo>
                <a:lnTo>
                  <a:pt x="152" y="140"/>
                </a:lnTo>
                <a:lnTo>
                  <a:pt x="150" y="146"/>
                </a:lnTo>
                <a:lnTo>
                  <a:pt x="150" y="146"/>
                </a:lnTo>
                <a:lnTo>
                  <a:pt x="146" y="152"/>
                </a:lnTo>
                <a:lnTo>
                  <a:pt x="140" y="154"/>
                </a:lnTo>
                <a:lnTo>
                  <a:pt x="0" y="154"/>
                </a:lnTo>
                <a:lnTo>
                  <a:pt x="0" y="154"/>
                </a:lnTo>
                <a:lnTo>
                  <a:pt x="2" y="222"/>
                </a:lnTo>
                <a:lnTo>
                  <a:pt x="8" y="290"/>
                </a:lnTo>
                <a:lnTo>
                  <a:pt x="18" y="358"/>
                </a:lnTo>
                <a:lnTo>
                  <a:pt x="30" y="424"/>
                </a:lnTo>
                <a:lnTo>
                  <a:pt x="46" y="488"/>
                </a:lnTo>
                <a:lnTo>
                  <a:pt x="64" y="552"/>
                </a:lnTo>
                <a:lnTo>
                  <a:pt x="84" y="614"/>
                </a:lnTo>
                <a:lnTo>
                  <a:pt x="110" y="674"/>
                </a:lnTo>
                <a:lnTo>
                  <a:pt x="136" y="734"/>
                </a:lnTo>
                <a:lnTo>
                  <a:pt x="166" y="792"/>
                </a:lnTo>
                <a:lnTo>
                  <a:pt x="198" y="848"/>
                </a:lnTo>
                <a:lnTo>
                  <a:pt x="234" y="902"/>
                </a:lnTo>
                <a:lnTo>
                  <a:pt x="272" y="954"/>
                </a:lnTo>
                <a:lnTo>
                  <a:pt x="310" y="1004"/>
                </a:lnTo>
                <a:lnTo>
                  <a:pt x="354" y="1054"/>
                </a:lnTo>
                <a:lnTo>
                  <a:pt x="398" y="1100"/>
                </a:lnTo>
                <a:lnTo>
                  <a:pt x="444" y="1144"/>
                </a:lnTo>
                <a:lnTo>
                  <a:pt x="492" y="1186"/>
                </a:lnTo>
                <a:lnTo>
                  <a:pt x="544" y="1226"/>
                </a:lnTo>
                <a:lnTo>
                  <a:pt x="596" y="1264"/>
                </a:lnTo>
                <a:lnTo>
                  <a:pt x="650" y="1298"/>
                </a:lnTo>
                <a:lnTo>
                  <a:pt x="706" y="1332"/>
                </a:lnTo>
                <a:lnTo>
                  <a:pt x="764" y="1360"/>
                </a:lnTo>
                <a:lnTo>
                  <a:pt x="824" y="1388"/>
                </a:lnTo>
                <a:lnTo>
                  <a:pt x="884" y="1412"/>
                </a:lnTo>
                <a:lnTo>
                  <a:pt x="946" y="1434"/>
                </a:lnTo>
                <a:lnTo>
                  <a:pt x="1010" y="1452"/>
                </a:lnTo>
                <a:lnTo>
                  <a:pt x="1074" y="1468"/>
                </a:lnTo>
                <a:lnTo>
                  <a:pt x="1140" y="1480"/>
                </a:lnTo>
                <a:lnTo>
                  <a:pt x="1206" y="1488"/>
                </a:lnTo>
                <a:lnTo>
                  <a:pt x="1274" y="1494"/>
                </a:lnTo>
                <a:lnTo>
                  <a:pt x="1344" y="1496"/>
                </a:lnTo>
                <a:lnTo>
                  <a:pt x="1344" y="1382"/>
                </a:lnTo>
                <a:lnTo>
                  <a:pt x="1344" y="1382"/>
                </a:lnTo>
                <a:lnTo>
                  <a:pt x="1332" y="1388"/>
                </a:lnTo>
                <a:lnTo>
                  <a:pt x="1318" y="1394"/>
                </a:lnTo>
                <a:lnTo>
                  <a:pt x="1306" y="1396"/>
                </a:lnTo>
                <a:lnTo>
                  <a:pt x="1292" y="1398"/>
                </a:lnTo>
                <a:lnTo>
                  <a:pt x="1292" y="13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微软雅黑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204913" y="998538"/>
            <a:ext cx="1898650" cy="1906587"/>
            <a:chOff x="4813149" y="2172509"/>
            <a:chExt cx="2532909" cy="2542557"/>
          </a:xfrm>
        </p:grpSpPr>
        <p:sp>
          <p:nvSpPr>
            <p:cNvPr id="51" name="矩形 45"/>
            <p:cNvSpPr/>
            <p:nvPr/>
          </p:nvSpPr>
          <p:spPr>
            <a:xfrm rot="19102303">
              <a:off x="4813149" y="2461632"/>
              <a:ext cx="1462907" cy="727599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spcFirstLastPara="1" wrap="none" numCol="1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重复开发</a:t>
              </a:r>
            </a:p>
          </p:txBody>
        </p:sp>
        <p:sp>
          <p:nvSpPr>
            <p:cNvPr id="52" name="矩形 45"/>
            <p:cNvSpPr/>
            <p:nvPr/>
          </p:nvSpPr>
          <p:spPr>
            <a:xfrm rot="3015817">
              <a:off x="6001723" y="2540162"/>
              <a:ext cx="1462906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spcFirstLastPara="1" wrap="none" numCol="1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技术栈不统一</a:t>
              </a:r>
            </a:p>
          </p:txBody>
        </p:sp>
        <p:sp>
          <p:nvSpPr>
            <p:cNvPr id="53" name="矩形 45"/>
            <p:cNvSpPr/>
            <p:nvPr/>
          </p:nvSpPr>
          <p:spPr>
            <a:xfrm rot="8284992">
              <a:off x="5883151" y="3626678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spcFirstLastPara="1" wrap="none" numCol="1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配置不灵活</a:t>
              </a:r>
            </a:p>
          </p:txBody>
        </p:sp>
        <p:sp>
          <p:nvSpPr>
            <p:cNvPr id="54" name="矩形 45"/>
            <p:cNvSpPr/>
            <p:nvPr/>
          </p:nvSpPr>
          <p:spPr>
            <a:xfrm rot="13772023">
              <a:off x="4773087" y="3619812"/>
              <a:ext cx="1462907" cy="727600"/>
            </a:xfrm>
            <a:custGeom>
              <a:avLst/>
              <a:gdLst>
                <a:gd name="connsiteX0" fmla="*/ 0 w 1511952"/>
                <a:gd name="connsiteY0" fmla="*/ 0 h 295978"/>
                <a:gd name="connsiteX1" fmla="*/ 1511952 w 1511952"/>
                <a:gd name="connsiteY1" fmla="*/ 0 h 295978"/>
                <a:gd name="connsiteX2" fmla="*/ 1511952 w 1511952"/>
                <a:gd name="connsiteY2" fmla="*/ 295978 h 295978"/>
                <a:gd name="connsiteX3" fmla="*/ 0 w 1511952"/>
                <a:gd name="connsiteY3" fmla="*/ 295978 h 295978"/>
                <a:gd name="connsiteX4" fmla="*/ 0 w 1511952"/>
                <a:gd name="connsiteY4" fmla="*/ 0 h 295978"/>
                <a:gd name="connsiteX0-1" fmla="*/ 0 w 1511952"/>
                <a:gd name="connsiteY0-2" fmla="*/ 105833 h 401811"/>
                <a:gd name="connsiteX1-3" fmla="*/ 1511952 w 1511952"/>
                <a:gd name="connsiteY1-4" fmla="*/ 105833 h 401811"/>
                <a:gd name="connsiteX2-5" fmla="*/ 1511952 w 1511952"/>
                <a:gd name="connsiteY2-6" fmla="*/ 401811 h 401811"/>
                <a:gd name="connsiteX3-7" fmla="*/ 0 w 1511952"/>
                <a:gd name="connsiteY3-8" fmla="*/ 401811 h 401811"/>
                <a:gd name="connsiteX4-9" fmla="*/ 0 w 1511952"/>
                <a:gd name="connsiteY4-10" fmla="*/ 105833 h 401811"/>
                <a:gd name="connsiteX0-11" fmla="*/ 0 w 1511952"/>
                <a:gd name="connsiteY0-12" fmla="*/ 171524 h 467502"/>
                <a:gd name="connsiteX1-13" fmla="*/ 1511952 w 1511952"/>
                <a:gd name="connsiteY1-14" fmla="*/ 171524 h 467502"/>
                <a:gd name="connsiteX2-15" fmla="*/ 1511952 w 1511952"/>
                <a:gd name="connsiteY2-16" fmla="*/ 467502 h 467502"/>
                <a:gd name="connsiteX3-17" fmla="*/ 0 w 1511952"/>
                <a:gd name="connsiteY3-18" fmla="*/ 467502 h 467502"/>
                <a:gd name="connsiteX4-19" fmla="*/ 0 w 1511952"/>
                <a:gd name="connsiteY4-20" fmla="*/ 171524 h 467502"/>
                <a:gd name="connsiteX0-21" fmla="*/ 0 w 1623871"/>
                <a:gd name="connsiteY0-22" fmla="*/ 216069 h 431085"/>
                <a:gd name="connsiteX1-23" fmla="*/ 1623871 w 1623871"/>
                <a:gd name="connsiteY1-24" fmla="*/ 135107 h 431085"/>
                <a:gd name="connsiteX2-25" fmla="*/ 1623871 w 1623871"/>
                <a:gd name="connsiteY2-26" fmla="*/ 431085 h 431085"/>
                <a:gd name="connsiteX3-27" fmla="*/ 111919 w 1623871"/>
                <a:gd name="connsiteY3-28" fmla="*/ 431085 h 431085"/>
                <a:gd name="connsiteX4-29" fmla="*/ 0 w 1623871"/>
                <a:gd name="connsiteY4-30" fmla="*/ 216069 h 431085"/>
                <a:gd name="connsiteX0-31" fmla="*/ 0 w 1811990"/>
                <a:gd name="connsiteY0-32" fmla="*/ 178613 h 393629"/>
                <a:gd name="connsiteX1-33" fmla="*/ 1811990 w 1811990"/>
                <a:gd name="connsiteY1-34" fmla="*/ 164326 h 393629"/>
                <a:gd name="connsiteX2-35" fmla="*/ 1623871 w 1811990"/>
                <a:gd name="connsiteY2-36" fmla="*/ 393629 h 393629"/>
                <a:gd name="connsiteX3-37" fmla="*/ 111919 w 1811990"/>
                <a:gd name="connsiteY3-38" fmla="*/ 393629 h 393629"/>
                <a:gd name="connsiteX4-39" fmla="*/ 0 w 1811990"/>
                <a:gd name="connsiteY4-40" fmla="*/ 178613 h 393629"/>
                <a:gd name="connsiteX0-41" fmla="*/ 0 w 1811990"/>
                <a:gd name="connsiteY0-42" fmla="*/ 313434 h 528450"/>
                <a:gd name="connsiteX1-43" fmla="*/ 1811990 w 1811990"/>
                <a:gd name="connsiteY1-44" fmla="*/ 299147 h 528450"/>
                <a:gd name="connsiteX2-45" fmla="*/ 1623871 w 1811990"/>
                <a:gd name="connsiteY2-46" fmla="*/ 528450 h 528450"/>
                <a:gd name="connsiteX3-47" fmla="*/ 111919 w 1811990"/>
                <a:gd name="connsiteY3-48" fmla="*/ 528450 h 528450"/>
                <a:gd name="connsiteX4-49" fmla="*/ 0 w 1811990"/>
                <a:gd name="connsiteY4-50" fmla="*/ 313434 h 528450"/>
                <a:gd name="connsiteX0-51" fmla="*/ 0 w 1811990"/>
                <a:gd name="connsiteY0-52" fmla="*/ 416193 h 631209"/>
                <a:gd name="connsiteX1-53" fmla="*/ 1811990 w 1811990"/>
                <a:gd name="connsiteY1-54" fmla="*/ 401906 h 631209"/>
                <a:gd name="connsiteX2-55" fmla="*/ 1623871 w 1811990"/>
                <a:gd name="connsiteY2-56" fmla="*/ 631209 h 631209"/>
                <a:gd name="connsiteX3-57" fmla="*/ 111919 w 1811990"/>
                <a:gd name="connsiteY3-58" fmla="*/ 631209 h 631209"/>
                <a:gd name="connsiteX4-59" fmla="*/ 0 w 1811990"/>
                <a:gd name="connsiteY4-60" fmla="*/ 416193 h 6312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1990" h="631209">
                  <a:moveTo>
                    <a:pt x="0" y="416193"/>
                  </a:moveTo>
                  <a:cubicBezTo>
                    <a:pt x="399208" y="-129114"/>
                    <a:pt x="1193706" y="-143401"/>
                    <a:pt x="1811990" y="401906"/>
                  </a:cubicBezTo>
                  <a:lnTo>
                    <a:pt x="1623871" y="631209"/>
                  </a:lnTo>
                  <a:lnTo>
                    <a:pt x="111919" y="631209"/>
                  </a:lnTo>
                  <a:lnTo>
                    <a:pt x="0" y="416193"/>
                  </a:lnTo>
                  <a:close/>
                </a:path>
              </a:pathLst>
            </a:custGeom>
          </p:spPr>
          <p:txBody>
            <a:bodyPr spcFirstLastPara="1" wrap="none" numCol="1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依赖发版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60500" y="1217613"/>
            <a:ext cx="1411288" cy="1411287"/>
            <a:chOff x="5155549" y="2464069"/>
            <a:chExt cx="1880900" cy="1880899"/>
          </a:xfrm>
        </p:grpSpPr>
        <p:sp>
          <p:nvSpPr>
            <p:cNvPr id="60" name="椭圆 59"/>
            <p:cNvSpPr/>
            <p:nvPr/>
          </p:nvSpPr>
          <p:spPr>
            <a:xfrm>
              <a:off x="5155549" y="2464069"/>
              <a:ext cx="1880900" cy="18808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2D448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295056" y="2933351"/>
              <a:ext cx="1601894" cy="942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弹窗开发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ea"/>
                  <a:sym typeface="微软雅黑"/>
                </a:rPr>
                <a:t>现状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25" y="1090295"/>
            <a:ext cx="7369810" cy="495808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1404938" y="4780915"/>
            <a:ext cx="309563" cy="3079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60" y="3161030"/>
            <a:ext cx="2693670" cy="3554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" y="3161030"/>
            <a:ext cx="126047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80975" y="258763"/>
            <a:ext cx="10017125" cy="831850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二、技术沉淀</a:t>
            </a:r>
            <a:r>
              <a:rPr lang="en-US" altLang="zh-CN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-&gt;RN</a:t>
            </a: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性能监控工具</a:t>
            </a:r>
          </a:p>
        </p:txBody>
      </p:sp>
      <p:sp>
        <p:nvSpPr>
          <p:cNvPr id="5" name="TextBox 11"/>
          <p:cNvSpPr txBox="1"/>
          <p:nvPr/>
        </p:nvSpPr>
        <p:spPr>
          <a:xfrm flipH="1">
            <a:off x="9606280" y="5700395"/>
            <a:ext cx="1947545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线上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0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投诉</a:t>
            </a:r>
          </a:p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接入业务</a:t>
            </a: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10+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7340" y="1769745"/>
            <a:ext cx="2343785" cy="2425065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64" name="Round Same Side Corner Rectangle 48"/>
          <p:cNvSpPr/>
          <p:nvPr/>
        </p:nvSpPr>
        <p:spPr>
          <a:xfrm rot="5400000">
            <a:off x="1306195" y="120650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390" y="199707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准确打点</a:t>
            </a:r>
          </a:p>
        </p:txBody>
      </p:sp>
      <p:sp>
        <p:nvSpPr>
          <p:cNvPr id="11" name="Round Same Side Corner Rectangle 48"/>
          <p:cNvSpPr/>
          <p:nvPr/>
        </p:nvSpPr>
        <p:spPr>
          <a:xfrm rot="5400000">
            <a:off x="1306195" y="200914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390" y="279971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实时上报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765425" y="2762250"/>
            <a:ext cx="553720" cy="3530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0" name="Round Same Side Corner Rectangle 48"/>
          <p:cNvSpPr/>
          <p:nvPr/>
        </p:nvSpPr>
        <p:spPr>
          <a:xfrm rot="5400000">
            <a:off x="1306195" y="2794000"/>
            <a:ext cx="356235" cy="19373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7390" y="3584575"/>
            <a:ext cx="161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自动采集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1120775"/>
            <a:ext cx="8700135" cy="4123690"/>
          </a:xfrm>
          <a:prstGeom prst="rect">
            <a:avLst/>
          </a:prstGeom>
        </p:spPr>
      </p:pic>
      <p:sp>
        <p:nvSpPr>
          <p:cNvPr id="4" name="TextBox 11"/>
          <p:cNvSpPr txBox="1"/>
          <p:nvPr/>
        </p:nvSpPr>
        <p:spPr>
          <a:xfrm flipH="1">
            <a:off x="1480185" y="5857875"/>
            <a:ext cx="1947545" cy="410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自动上报无侵入</a:t>
            </a:r>
          </a:p>
        </p:txBody>
      </p:sp>
      <p:sp>
        <p:nvSpPr>
          <p:cNvPr id="7" name="TextBox 11"/>
          <p:cNvSpPr txBox="1"/>
          <p:nvPr/>
        </p:nvSpPr>
        <p:spPr>
          <a:xfrm flipH="1">
            <a:off x="3924300" y="5857875"/>
            <a:ext cx="1947545" cy="410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手动上报易接入</a:t>
            </a:r>
          </a:p>
        </p:txBody>
      </p:sp>
      <p:sp>
        <p:nvSpPr>
          <p:cNvPr id="8" name="TextBox 11"/>
          <p:cNvSpPr txBox="1"/>
          <p:nvPr/>
        </p:nvSpPr>
        <p:spPr>
          <a:xfrm flipH="1">
            <a:off x="6352540" y="5857875"/>
            <a:ext cx="1947545" cy="410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 algn="just" eaLnBrk="0" hangingPunct="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宋体" pitchFamily="2" charset="-122"/>
              </a:rPr>
              <a:t>数据串联易定位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83945" y="5674360"/>
            <a:ext cx="7509510" cy="782320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429750" y="5674360"/>
            <a:ext cx="1967230" cy="782320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5" y="276225"/>
            <a:ext cx="10017125" cy="830263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三、失败案例分析</a:t>
            </a:r>
          </a:p>
        </p:txBody>
      </p:sp>
      <p:grpSp>
        <p:nvGrpSpPr>
          <p:cNvPr id="7" name="Group 34"/>
          <p:cNvGrpSpPr/>
          <p:nvPr/>
        </p:nvGrpSpPr>
        <p:grpSpPr>
          <a:xfrm>
            <a:off x="7696714" y="1378346"/>
            <a:ext cx="899829" cy="486001"/>
            <a:chOff x="7166383" y="2666161"/>
            <a:chExt cx="900000" cy="486001"/>
          </a:xfrm>
          <a:solidFill>
            <a:srgbClr val="C00000"/>
          </a:solidFill>
        </p:grpSpPr>
        <p:sp>
          <p:nvSpPr>
            <p:cNvPr id="8" name="Freeform 95"/>
            <p:cNvSpPr>
              <a:spLocks noEditPoints="1"/>
            </p:cNvSpPr>
            <p:nvPr/>
          </p:nvSpPr>
          <p:spPr bwMode="auto">
            <a:xfrm>
              <a:off x="7166383" y="2666161"/>
              <a:ext cx="900000" cy="486001"/>
            </a:xfrm>
            <a:custGeom>
              <a:avLst/>
              <a:gdLst>
                <a:gd name="T0" fmla="*/ 113 w 125"/>
                <a:gd name="T1" fmla="*/ 18 h 78"/>
                <a:gd name="T2" fmla="*/ 113 w 125"/>
                <a:gd name="T3" fmla="*/ 0 h 78"/>
                <a:gd name="T4" fmla="*/ 0 w 125"/>
                <a:gd name="T5" fmla="*/ 0 h 78"/>
                <a:gd name="T6" fmla="*/ 0 w 125"/>
                <a:gd name="T7" fmla="*/ 78 h 78"/>
                <a:gd name="T8" fmla="*/ 113 w 125"/>
                <a:gd name="T9" fmla="*/ 78 h 78"/>
                <a:gd name="T10" fmla="*/ 113 w 125"/>
                <a:gd name="T11" fmla="*/ 60 h 78"/>
                <a:gd name="T12" fmla="*/ 125 w 125"/>
                <a:gd name="T13" fmla="*/ 54 h 78"/>
                <a:gd name="T14" fmla="*/ 125 w 125"/>
                <a:gd name="T15" fmla="*/ 25 h 78"/>
                <a:gd name="T16" fmla="*/ 113 w 125"/>
                <a:gd name="T17" fmla="*/ 18 h 78"/>
                <a:gd name="T18" fmla="*/ 104 w 125"/>
                <a:gd name="T19" fmla="*/ 68 h 78"/>
                <a:gd name="T20" fmla="*/ 10 w 125"/>
                <a:gd name="T21" fmla="*/ 68 h 78"/>
                <a:gd name="T22" fmla="*/ 10 w 125"/>
                <a:gd name="T23" fmla="*/ 9 h 78"/>
                <a:gd name="T24" fmla="*/ 104 w 125"/>
                <a:gd name="T25" fmla="*/ 9 h 78"/>
                <a:gd name="T26" fmla="*/ 104 w 125"/>
                <a:gd name="T2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78">
                  <a:moveTo>
                    <a:pt x="113" y="18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0"/>
                    <a:pt x="125" y="61"/>
                    <a:pt x="125" y="5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17"/>
                    <a:pt x="116" y="18"/>
                    <a:pt x="113" y="18"/>
                  </a:cubicBezTo>
                  <a:close/>
                  <a:moveTo>
                    <a:pt x="104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4" y="9"/>
                    <a:pt x="104" y="9"/>
                    <a:pt x="104" y="9"/>
                  </a:cubicBezTo>
                  <a:lnTo>
                    <a:pt x="10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" name="Rectangle 96"/>
            <p:cNvSpPr>
              <a:spLocks noChangeArrowheads="1"/>
            </p:cNvSpPr>
            <p:nvPr/>
          </p:nvSpPr>
          <p:spPr bwMode="auto">
            <a:xfrm>
              <a:off x="7286420" y="2738551"/>
              <a:ext cx="148618" cy="342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1" name="Content Placeholder 2"/>
          <p:cNvSpPr txBox="1"/>
          <p:nvPr/>
        </p:nvSpPr>
        <p:spPr>
          <a:xfrm>
            <a:off x="2111375" y="1978025"/>
            <a:ext cx="2068513" cy="339725"/>
          </a:xfrm>
          <a:prstGeom prst="rect">
            <a:avLst/>
          </a:prstGeom>
          <a:noFill/>
          <a:ln w="9525">
            <a:noFill/>
          </a:ln>
        </p:spPr>
        <p:txBody>
          <a:bodyPr lIns="91418" tIns="45710" rIns="91418" bIns="45710" anchor="t"/>
          <a:lstStyle/>
          <a:p>
            <a:pPr indent="0" algn="ctr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90204" pitchFamily="34" charset="0"/>
              <a:buNone/>
            </a:pP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事件详情</a:t>
            </a:r>
          </a:p>
        </p:txBody>
      </p:sp>
      <p:sp>
        <p:nvSpPr>
          <p:cNvPr id="57" name="Content Placeholder 2"/>
          <p:cNvSpPr txBox="1"/>
          <p:nvPr/>
        </p:nvSpPr>
        <p:spPr>
          <a:xfrm>
            <a:off x="1600200" y="2335213"/>
            <a:ext cx="3686175" cy="1466850"/>
          </a:xfrm>
          <a:prstGeom prst="rect">
            <a:avLst/>
          </a:prstGeom>
          <a:noFill/>
          <a:ln w="9525">
            <a:noFill/>
          </a:ln>
        </p:spPr>
        <p:txBody>
          <a:bodyPr lIns="91418" tIns="45710" rIns="91418" bIns="45710" anchor="t"/>
          <a:lstStyle/>
          <a:p>
            <a:pPr indent="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90204" pitchFamily="34" charset="0"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为了推动</a:t>
            </a:r>
            <a:r>
              <a:rPr lang="en-GB" altLang="zh-CN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feeds</a:t>
            </a: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流</a:t>
            </a:r>
            <a:r>
              <a:rPr lang="en-GB" altLang="zh-CN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sku</a:t>
            </a: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的图坑适配，改动了</a:t>
            </a:r>
            <a:r>
              <a:rPr lang="en-GB" altLang="zh-CN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feeds</a:t>
            </a: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流接口的传参，但是传参的修改影响到了其他的接口，因为未能及时发现而导致种豆得豆模块的入口跳转到了兜底页。</a:t>
            </a:r>
            <a:endParaRPr lang="zh-CN" altLang="en-US" sz="1200" b="1">
              <a:solidFill>
                <a:srgbClr val="26262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5" name="Content Placeholder 2"/>
          <p:cNvSpPr txBox="1"/>
          <p:nvPr/>
        </p:nvSpPr>
        <p:spPr>
          <a:xfrm>
            <a:off x="2095500" y="4587875"/>
            <a:ext cx="2066925" cy="609600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ea"/>
              </a:rPr>
              <a:t>解决方案</a:t>
            </a:r>
          </a:p>
        </p:txBody>
      </p:sp>
      <p:sp>
        <p:nvSpPr>
          <p:cNvPr id="79" name="Content Placeholder 2"/>
          <p:cNvSpPr txBox="1"/>
          <p:nvPr/>
        </p:nvSpPr>
        <p:spPr>
          <a:xfrm>
            <a:off x="7071043" y="2001838"/>
            <a:ext cx="2066925" cy="339725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ea"/>
              </a:rPr>
              <a:t>自我反思</a:t>
            </a: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8020368" y="1450975"/>
            <a:ext cx="147638" cy="3413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40" tIns="64271" rIns="128540" bIns="6427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Arial" panose="020B0604020202090204" pitchFamily="34" charset="0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8223568" y="1450975"/>
            <a:ext cx="147638" cy="3413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40" tIns="64271" rIns="128540" bIns="6427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2" name="Group 34"/>
          <p:cNvGrpSpPr/>
          <p:nvPr/>
        </p:nvGrpSpPr>
        <p:grpSpPr>
          <a:xfrm>
            <a:off x="2695454" y="3941206"/>
            <a:ext cx="899829" cy="486001"/>
            <a:chOff x="7166383" y="2666161"/>
            <a:chExt cx="900000" cy="486001"/>
          </a:xfrm>
          <a:solidFill>
            <a:srgbClr val="C00000"/>
          </a:solidFill>
        </p:grpSpPr>
        <p:sp>
          <p:nvSpPr>
            <p:cNvPr id="43" name="Freeform 95"/>
            <p:cNvSpPr>
              <a:spLocks noEditPoints="1"/>
            </p:cNvSpPr>
            <p:nvPr/>
          </p:nvSpPr>
          <p:spPr bwMode="auto">
            <a:xfrm>
              <a:off x="7166383" y="2666161"/>
              <a:ext cx="900000" cy="486001"/>
            </a:xfrm>
            <a:custGeom>
              <a:avLst/>
              <a:gdLst>
                <a:gd name="T0" fmla="*/ 113 w 125"/>
                <a:gd name="T1" fmla="*/ 18 h 78"/>
                <a:gd name="T2" fmla="*/ 113 w 125"/>
                <a:gd name="T3" fmla="*/ 0 h 78"/>
                <a:gd name="T4" fmla="*/ 0 w 125"/>
                <a:gd name="T5" fmla="*/ 0 h 78"/>
                <a:gd name="T6" fmla="*/ 0 w 125"/>
                <a:gd name="T7" fmla="*/ 78 h 78"/>
                <a:gd name="T8" fmla="*/ 113 w 125"/>
                <a:gd name="T9" fmla="*/ 78 h 78"/>
                <a:gd name="T10" fmla="*/ 113 w 125"/>
                <a:gd name="T11" fmla="*/ 60 h 78"/>
                <a:gd name="T12" fmla="*/ 125 w 125"/>
                <a:gd name="T13" fmla="*/ 54 h 78"/>
                <a:gd name="T14" fmla="*/ 125 w 125"/>
                <a:gd name="T15" fmla="*/ 25 h 78"/>
                <a:gd name="T16" fmla="*/ 113 w 125"/>
                <a:gd name="T17" fmla="*/ 18 h 78"/>
                <a:gd name="T18" fmla="*/ 104 w 125"/>
                <a:gd name="T19" fmla="*/ 68 h 78"/>
                <a:gd name="T20" fmla="*/ 10 w 125"/>
                <a:gd name="T21" fmla="*/ 68 h 78"/>
                <a:gd name="T22" fmla="*/ 10 w 125"/>
                <a:gd name="T23" fmla="*/ 9 h 78"/>
                <a:gd name="T24" fmla="*/ 104 w 125"/>
                <a:gd name="T25" fmla="*/ 9 h 78"/>
                <a:gd name="T26" fmla="*/ 104 w 125"/>
                <a:gd name="T2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78">
                  <a:moveTo>
                    <a:pt x="113" y="18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0"/>
                    <a:pt x="125" y="61"/>
                    <a:pt x="125" y="5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17"/>
                    <a:pt x="116" y="18"/>
                    <a:pt x="113" y="18"/>
                  </a:cubicBezTo>
                  <a:close/>
                  <a:moveTo>
                    <a:pt x="104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4" y="9"/>
                    <a:pt x="104" y="9"/>
                    <a:pt x="104" y="9"/>
                  </a:cubicBezTo>
                  <a:lnTo>
                    <a:pt x="10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4" name="Rectangle 96"/>
            <p:cNvSpPr>
              <a:spLocks noChangeArrowheads="1"/>
            </p:cNvSpPr>
            <p:nvPr/>
          </p:nvSpPr>
          <p:spPr bwMode="auto">
            <a:xfrm>
              <a:off x="7286420" y="2738551"/>
              <a:ext cx="148618" cy="342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3019425" y="4013200"/>
            <a:ext cx="147638" cy="3429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40" tIns="64271" rIns="128540" bIns="6427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7" name="Group 34"/>
          <p:cNvGrpSpPr/>
          <p:nvPr/>
        </p:nvGrpSpPr>
        <p:grpSpPr>
          <a:xfrm>
            <a:off x="2675769" y="1378346"/>
            <a:ext cx="899829" cy="486001"/>
            <a:chOff x="7166383" y="2666161"/>
            <a:chExt cx="900000" cy="486001"/>
          </a:xfrm>
          <a:solidFill>
            <a:srgbClr val="C00000"/>
          </a:solidFill>
        </p:grpSpPr>
        <p:sp>
          <p:nvSpPr>
            <p:cNvPr id="48" name="Freeform 95"/>
            <p:cNvSpPr>
              <a:spLocks noEditPoints="1"/>
            </p:cNvSpPr>
            <p:nvPr/>
          </p:nvSpPr>
          <p:spPr bwMode="auto">
            <a:xfrm>
              <a:off x="7166383" y="2666161"/>
              <a:ext cx="900000" cy="486001"/>
            </a:xfrm>
            <a:custGeom>
              <a:avLst/>
              <a:gdLst>
                <a:gd name="T0" fmla="*/ 113 w 125"/>
                <a:gd name="T1" fmla="*/ 18 h 78"/>
                <a:gd name="T2" fmla="*/ 113 w 125"/>
                <a:gd name="T3" fmla="*/ 0 h 78"/>
                <a:gd name="T4" fmla="*/ 0 w 125"/>
                <a:gd name="T5" fmla="*/ 0 h 78"/>
                <a:gd name="T6" fmla="*/ 0 w 125"/>
                <a:gd name="T7" fmla="*/ 78 h 78"/>
                <a:gd name="T8" fmla="*/ 113 w 125"/>
                <a:gd name="T9" fmla="*/ 78 h 78"/>
                <a:gd name="T10" fmla="*/ 113 w 125"/>
                <a:gd name="T11" fmla="*/ 60 h 78"/>
                <a:gd name="T12" fmla="*/ 125 w 125"/>
                <a:gd name="T13" fmla="*/ 54 h 78"/>
                <a:gd name="T14" fmla="*/ 125 w 125"/>
                <a:gd name="T15" fmla="*/ 25 h 78"/>
                <a:gd name="T16" fmla="*/ 113 w 125"/>
                <a:gd name="T17" fmla="*/ 18 h 78"/>
                <a:gd name="T18" fmla="*/ 104 w 125"/>
                <a:gd name="T19" fmla="*/ 68 h 78"/>
                <a:gd name="T20" fmla="*/ 10 w 125"/>
                <a:gd name="T21" fmla="*/ 68 h 78"/>
                <a:gd name="T22" fmla="*/ 10 w 125"/>
                <a:gd name="T23" fmla="*/ 9 h 78"/>
                <a:gd name="T24" fmla="*/ 104 w 125"/>
                <a:gd name="T25" fmla="*/ 9 h 78"/>
                <a:gd name="T26" fmla="*/ 104 w 125"/>
                <a:gd name="T27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78">
                  <a:moveTo>
                    <a:pt x="113" y="18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0"/>
                    <a:pt x="125" y="61"/>
                    <a:pt x="125" y="5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17"/>
                    <a:pt x="116" y="18"/>
                    <a:pt x="113" y="18"/>
                  </a:cubicBezTo>
                  <a:close/>
                  <a:moveTo>
                    <a:pt x="104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4" y="9"/>
                    <a:pt x="104" y="9"/>
                    <a:pt x="104" y="9"/>
                  </a:cubicBezTo>
                  <a:lnTo>
                    <a:pt x="10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9" name="Rectangle 96"/>
            <p:cNvSpPr>
              <a:spLocks noChangeArrowheads="1"/>
            </p:cNvSpPr>
            <p:nvPr/>
          </p:nvSpPr>
          <p:spPr bwMode="auto">
            <a:xfrm>
              <a:off x="7280704" y="2738551"/>
              <a:ext cx="148618" cy="342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8540" tIns="64271" rIns="128540" bIns="64271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11300" y="4953000"/>
            <a:ext cx="3775075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代码及时回滚止损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各个接口传参代码隔离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推动种豆得豆业务去除非必要参数依赖</a:t>
            </a: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27813" y="2451100"/>
            <a:ext cx="3406775" cy="3108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流程改进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公共参数的修改要及时排查影响的范围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并做好兜底方案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代码规范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公共字段的修改要做到业务逻辑隔离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将风险降至最低</a:t>
            </a: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Wingdings" panose="05000000000000000000" pitchFamily="2" charset="2"/>
              <a:buChar char=""/>
            </a:pPr>
            <a:r>
              <a:rPr lang="zh-CN" altLang="en-US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文档化</a:t>
            </a:r>
          </a:p>
          <a:p>
            <a:pPr marL="285750" indent="-285750">
              <a:buFont typeface="Wingdings" panose="05000000000000000000" pitchFamily="2" charset="2"/>
              <a:buChar char=""/>
            </a:pPr>
            <a:endParaRPr lang="zh-CN" altLang="en-US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代码中对核心逻辑和控制字段要写好注释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要做好项目的说明文档，为后续维护者提</a:t>
            </a:r>
          </a:p>
          <a:p>
            <a:pPr marL="285750" indent="-28575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供清晰可靠的指导</a:t>
            </a:r>
            <a:endParaRPr lang="zh-CN" altLang="en-US" sz="120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83945" y="1106170"/>
            <a:ext cx="9234170" cy="5314315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288925" y="212725"/>
            <a:ext cx="10017125" cy="506413"/>
          </a:xfrm>
          <a:noFill/>
          <a:ln>
            <a:noFill/>
          </a:ln>
        </p:spPr>
        <p:txBody>
          <a:bodyPr lIns="91440" tIns="45720" rIns="91440" bIns="45720" anchor="t"/>
          <a:lstStyle/>
          <a:p>
            <a:pPr defTabSz="1085850" eaLnBrk="1" hangingPunct="1">
              <a:buFont typeface="Arial" panose="020B0604020202090204" pitchFamily="34" charset="0"/>
            </a:pPr>
            <a:r>
              <a:rPr lang="zh-CN" altLang="en-US" sz="2800" kern="1200">
                <a:solidFill>
                  <a:srgbClr val="E2231A"/>
                </a:solidFill>
                <a:latin typeface="微软雅黑" charset="0"/>
                <a:ea typeface="微软雅黑" charset="0"/>
                <a:cs typeface="微软雅黑" charset="0"/>
              </a:rPr>
              <a:t>四、自我总结与发展计划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52838" y="1771650"/>
            <a:ext cx="1154112" cy="1154113"/>
            <a:chOff x="5758811" y="1787383"/>
            <a:chExt cx="1222600" cy="1221778"/>
          </a:xfrm>
        </p:grpSpPr>
        <p:sp>
          <p:nvSpPr>
            <p:cNvPr id="27" name="椭圆 3"/>
            <p:cNvSpPr>
              <a:spLocks noChangeArrowheads="1"/>
            </p:cNvSpPr>
            <p:nvPr/>
          </p:nvSpPr>
          <p:spPr bwMode="auto">
            <a:xfrm>
              <a:off x="5758811" y="1787383"/>
              <a:ext cx="1222600" cy="12217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32773" name="TextBox 36"/>
            <p:cNvSpPr txBox="1"/>
            <p:nvPr/>
          </p:nvSpPr>
          <p:spPr>
            <a:xfrm>
              <a:off x="5758811" y="1926871"/>
              <a:ext cx="1214192" cy="9428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lnSpc>
                  <a:spcPct val="130000"/>
                </a:lnSpc>
              </a:pPr>
              <a:r>
                <a:rPr lang="zh-CN" altLang="en-US" sz="2000">
                  <a:solidFill>
                    <a:srgbClr val="F8F8F8"/>
                  </a:solidFill>
                  <a:latin typeface="微软雅黑" charset="0"/>
                  <a:ea typeface="微软雅黑" charset="0"/>
                  <a:cs typeface="微软雅黑" charset="0"/>
                  <a:sym typeface="+mn-lt"/>
                </a:rPr>
                <a:t>优势</a:t>
              </a:r>
            </a:p>
            <a:p>
              <a:pPr indent="0" algn="ctr">
                <a:lnSpc>
                  <a:spcPct val="130000"/>
                </a:lnSpc>
              </a:pPr>
              <a:r>
                <a:rPr lang="zh-CN" altLang="en-US" sz="2000">
                  <a:solidFill>
                    <a:srgbClr val="F8F8F8"/>
                  </a:solidFill>
                  <a:latin typeface="微软雅黑" charset="0"/>
                  <a:ea typeface="微软雅黑" charset="0"/>
                  <a:cs typeface="微软雅黑" charset="0"/>
                  <a:sym typeface="+mn-lt"/>
                </a:rPr>
                <a:t>能力</a:t>
              </a:r>
              <a:endParaRPr lang="zh-CN" altLang="en-US" sz="2000">
                <a:solidFill>
                  <a:srgbClr val="F8F8F8"/>
                </a:solidFill>
                <a:latin typeface="微软雅黑" charset="0"/>
                <a:ea typeface="微软雅黑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99676" y="3371640"/>
            <a:ext cx="1258432" cy="1154547"/>
            <a:chOff x="5774435" y="3559944"/>
            <a:chExt cx="1331711" cy="1221778"/>
          </a:xfrm>
          <a:solidFill>
            <a:schemeClr val="accent6">
              <a:lumMod val="75000"/>
            </a:schemeClr>
          </a:solidFill>
        </p:grpSpPr>
        <p:sp>
          <p:nvSpPr>
            <p:cNvPr id="30" name="椭圆 3"/>
            <p:cNvSpPr>
              <a:spLocks noChangeArrowheads="1"/>
            </p:cNvSpPr>
            <p:nvPr/>
          </p:nvSpPr>
          <p:spPr bwMode="auto">
            <a:xfrm>
              <a:off x="5829402" y="3559944"/>
              <a:ext cx="1221778" cy="12217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lt"/>
              </a:endParaRPr>
            </a:p>
          </p:txBody>
        </p:sp>
        <p:sp>
          <p:nvSpPr>
            <p:cNvPr id="38" name="TextBox 37"/>
            <p:cNvSpPr/>
            <p:nvPr/>
          </p:nvSpPr>
          <p:spPr bwMode="auto">
            <a:xfrm>
              <a:off x="5774435" y="3838334"/>
              <a:ext cx="1331711" cy="68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lt"/>
                </a:rPr>
                <a:t>待发展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lt"/>
                </a:rPr>
                <a:t>能力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1250" y="4829175"/>
            <a:ext cx="1155700" cy="1154113"/>
            <a:chOff x="5670762" y="5182924"/>
            <a:chExt cx="1221778" cy="1221778"/>
          </a:xfrm>
        </p:grpSpPr>
        <p:sp>
          <p:nvSpPr>
            <p:cNvPr id="33" name="椭圆 3"/>
            <p:cNvSpPr>
              <a:spLocks noChangeArrowheads="1"/>
            </p:cNvSpPr>
            <p:nvPr/>
          </p:nvSpPr>
          <p:spPr bwMode="auto">
            <a:xfrm>
              <a:off x="5670762" y="5182924"/>
              <a:ext cx="1221778" cy="122177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32777" name="TextBox 38"/>
            <p:cNvSpPr txBox="1"/>
            <p:nvPr/>
          </p:nvSpPr>
          <p:spPr>
            <a:xfrm>
              <a:off x="5680832" y="5322412"/>
              <a:ext cx="1201639" cy="9428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lnSpc>
                  <a:spcPct val="130000"/>
                </a:lnSpc>
              </a:pPr>
              <a:r>
                <a:rPr lang="zh-CN" altLang="en-US" sz="2000">
                  <a:solidFill>
                    <a:srgbClr val="F8F8F8"/>
                  </a:solidFill>
                  <a:latin typeface="微软雅黑" charset="0"/>
                  <a:ea typeface="微软雅黑" charset="0"/>
                  <a:cs typeface="微软雅黑" charset="0"/>
                  <a:sym typeface="+mn-lt"/>
                </a:rPr>
                <a:t>发展</a:t>
              </a:r>
            </a:p>
            <a:p>
              <a:pPr indent="0" algn="ctr">
                <a:lnSpc>
                  <a:spcPct val="130000"/>
                </a:lnSpc>
              </a:pPr>
              <a:r>
                <a:rPr lang="zh-CN" altLang="en-US" sz="2000">
                  <a:solidFill>
                    <a:srgbClr val="F8F8F8"/>
                  </a:solidFill>
                  <a:latin typeface="微软雅黑" charset="0"/>
                  <a:ea typeface="微软雅黑" charset="0"/>
                  <a:cs typeface="微软雅黑" charset="0"/>
                  <a:sym typeface="+mn-lt"/>
                </a:rPr>
                <a:t>计划</a:t>
              </a:r>
              <a:endParaRPr lang="zh-CN" altLang="en-US" sz="2000">
                <a:solidFill>
                  <a:srgbClr val="F8F8F8"/>
                </a:solidFill>
                <a:latin typeface="微软雅黑" charset="0"/>
                <a:ea typeface="微软雅黑" charset="0"/>
                <a:sym typeface="+mn-lt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930775" y="1314450"/>
            <a:ext cx="6859588" cy="1828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学习能力强，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RN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从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0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到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1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的自我进阶、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RN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性能监控项目落地、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Flutter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技术栈的学习</a:t>
            </a:r>
            <a:endParaRPr lang="zh-CN" altLang="en-US" sz="14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  <a:p>
            <a:pPr indent="0">
              <a:lnSpc>
                <a:spcPct val="130000"/>
              </a:lnSpc>
            </a:pPr>
            <a:r>
              <a:rPr lang="zh-CN" altLang="en-US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    </a:t>
            </a:r>
            <a:r>
              <a:rPr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工作之余使用Flutter重构了领京豆首页并迁移到JDFlutter框架中（自我学习，未上线）</a:t>
            </a:r>
            <a:endParaRPr lang="zh-CN" altLang="en-US" sz="14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能够深入源码了解其原理并封装组件赋能业务</a:t>
            </a:r>
          </a:p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组内和丰碑分享、产出专利、文档沉淀</a:t>
            </a:r>
            <a:endParaRPr lang="zh-CN" altLang="en-US" sz="1400">
              <a:solidFill>
                <a:srgbClr val="7F7F7F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    </a:t>
            </a:r>
            <a:r>
              <a:rPr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组内分享 </a:t>
            </a:r>
            <a:r>
              <a:rPr lang="en-US" altLang="zh-CN" sz="12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12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次</a:t>
            </a:r>
            <a:r>
              <a:rPr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：《Android性能优化实践》《RN性能优化实践》《Android热修复原理解析》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丰碑 </a:t>
            </a:r>
            <a:r>
              <a:rPr lang="en-US" altLang="zh-CN" sz="12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12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次</a:t>
            </a:r>
            <a:r>
              <a:rPr lang="zh-CN" altLang="en-US" sz="1200">
                <a:solidFill>
                  <a:srgbClr val="7F7F7F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：《Android热修复原理解析》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4.  指导实习生一人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 rot="925172">
            <a:off x="373063" y="2293938"/>
            <a:ext cx="2627313" cy="2668588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C00000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55738" y="2854325"/>
            <a:ext cx="120142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自我总结</a:t>
            </a:r>
          </a:p>
          <a:p>
            <a:pPr indent="0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     与</a:t>
            </a:r>
          </a:p>
          <a:p>
            <a:pPr indent="0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发展计划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4930775" y="3492500"/>
            <a:ext cx="4406900" cy="929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业务敏锐度有待提高</a:t>
            </a:r>
          </a:p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技术栈还有待丰富</a:t>
            </a:r>
          </a:p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lt"/>
              </a:rPr>
              <a:t>技术深度还有待提高</a:t>
            </a:r>
            <a:endParaRPr lang="zh-CN" altLang="en-US" sz="1400">
              <a:latin typeface="微软雅黑" charset="0"/>
              <a:ea typeface="微软雅黑" charset="0"/>
              <a:sym typeface="+mn-lt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4930775" y="4941888"/>
            <a:ext cx="6223000" cy="928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持续学习大前端的相关技术并深入了解其内在原理</a:t>
            </a:r>
          </a:p>
          <a:p>
            <a:pPr indent="0">
              <a:lnSpc>
                <a:spcPct val="13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2. 结合具体业务场景，持续输出自己的解决方案为业务带来价值</a:t>
            </a:r>
          </a:p>
          <a:p>
            <a:pPr indent="0">
              <a:lnSpc>
                <a:spcPct val="130000"/>
              </a:lnSpc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3. 研究3D动画和游戏引擎等相关的知识，为后续游戏化需求做好技术储备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6295" y="1106170"/>
            <a:ext cx="8550910" cy="5245735"/>
          </a:xfrm>
          <a:prstGeom prst="roundRect">
            <a:avLst>
              <a:gd name="adj" fmla="val 12249"/>
            </a:avLst>
          </a:prstGeom>
          <a:noFill/>
          <a:ln w="9525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974</Words>
  <Application>Microsoft Macintosh PowerPoint</Application>
  <PresentationFormat>宽屏</PresentationFormat>
  <Paragraphs>174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宋体</vt:lpstr>
      <vt:lpstr>Microsoft YaHei</vt:lpstr>
      <vt:lpstr>Microsoft YaHei</vt:lpstr>
      <vt:lpstr>Yuanti SC Bold</vt:lpstr>
      <vt:lpstr>Yuanti SC Regular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ε�</dc:creator>
  <cp:lastModifiedBy>Microsoft Office 用户</cp:lastModifiedBy>
  <cp:revision>290</cp:revision>
  <dcterms:created xsi:type="dcterms:W3CDTF">2020-12-29T15:18:39Z</dcterms:created>
  <dcterms:modified xsi:type="dcterms:W3CDTF">2020-12-30T10:41:55Z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