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ina.xilinx.com/support/answers/68118.html" TargetMode="External"/><Relationship Id="rId2" Type="http://schemas.openxmlformats.org/officeDocument/2006/relationships/hyperlink" Target="https://china.xilinx.com/support/documentation/ip_documentation/axi_dma/v7_1/pg021_axi_dma.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ynq.readthedocs.io/en/v2.3/overlay_design_methodology/overlay_tutorial.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84FE7-29F3-420E-9AAE-6311EA39E2B5}"/>
              </a:ext>
            </a:extLst>
          </p:cNvPr>
          <p:cNvSpPr>
            <a:spLocks noGrp="1"/>
          </p:cNvSpPr>
          <p:nvPr>
            <p:ph type="ctrTitle"/>
          </p:nvPr>
        </p:nvSpPr>
        <p:spPr/>
        <p:txBody>
          <a:bodyPr/>
          <a:lstStyle/>
          <a:p>
            <a:r>
              <a:rPr lang="zh-CN" altLang="en-US" dirty="0"/>
              <a:t>基于自定义</a:t>
            </a:r>
            <a:r>
              <a:rPr lang="en-US" altLang="zh-CN" dirty="0"/>
              <a:t>PYNQ</a:t>
            </a:r>
            <a:r>
              <a:rPr lang="zh-CN" altLang="en-US" dirty="0"/>
              <a:t>板子的</a:t>
            </a:r>
            <a:r>
              <a:rPr lang="en-US" altLang="zh-CN" dirty="0"/>
              <a:t>DMA</a:t>
            </a:r>
            <a:r>
              <a:rPr lang="zh-CN" altLang="en-US" dirty="0"/>
              <a:t>移植</a:t>
            </a:r>
          </a:p>
        </p:txBody>
      </p:sp>
      <p:sp>
        <p:nvSpPr>
          <p:cNvPr id="3" name="副标题 2">
            <a:extLst>
              <a:ext uri="{FF2B5EF4-FFF2-40B4-BE49-F238E27FC236}">
                <a16:creationId xmlns:a16="http://schemas.microsoft.com/office/drawing/2014/main" id="{873618DB-F708-4CBF-AB5C-71847B5D8F00}"/>
              </a:ext>
            </a:extLst>
          </p:cNvPr>
          <p:cNvSpPr>
            <a:spLocks noGrp="1"/>
          </p:cNvSpPr>
          <p:nvPr>
            <p:ph type="subTitle" idx="1"/>
          </p:nvPr>
        </p:nvSpPr>
        <p:spPr/>
        <p:txBody>
          <a:bodyPr/>
          <a:lstStyle/>
          <a:p>
            <a:r>
              <a:rPr lang="zh-CN" altLang="en-US" dirty="0"/>
              <a:t>房彪</a:t>
            </a:r>
          </a:p>
        </p:txBody>
      </p:sp>
    </p:spTree>
    <p:extLst>
      <p:ext uri="{BB962C8B-B14F-4D97-AF65-F5344CB8AC3E}">
        <p14:creationId xmlns:p14="http://schemas.microsoft.com/office/powerpoint/2010/main" val="280127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5F392-E4CB-4292-9A92-2CE9A61E20F4}"/>
              </a:ext>
            </a:extLst>
          </p:cNvPr>
          <p:cNvSpPr>
            <a:spLocks noGrp="1"/>
          </p:cNvSpPr>
          <p:nvPr>
            <p:ph type="title"/>
          </p:nvPr>
        </p:nvSpPr>
        <p:spPr>
          <a:xfrm>
            <a:off x="677334" y="609600"/>
            <a:ext cx="8596668" cy="638908"/>
          </a:xfrm>
        </p:spPr>
        <p:txBody>
          <a:bodyPr>
            <a:normAutofit fontScale="90000"/>
          </a:bodyPr>
          <a:lstStyle/>
          <a:p>
            <a:r>
              <a:rPr lang="zh-CN" altLang="en-US" dirty="0"/>
              <a:t>检查打印信息</a:t>
            </a:r>
          </a:p>
        </p:txBody>
      </p:sp>
      <p:sp>
        <p:nvSpPr>
          <p:cNvPr id="3" name="内容占位符 2">
            <a:extLst>
              <a:ext uri="{FF2B5EF4-FFF2-40B4-BE49-F238E27FC236}">
                <a16:creationId xmlns:a16="http://schemas.microsoft.com/office/drawing/2014/main" id="{3145AE7A-9851-4358-B1F6-A7B37D808AED}"/>
              </a:ext>
            </a:extLst>
          </p:cNvPr>
          <p:cNvSpPr>
            <a:spLocks noGrp="1"/>
          </p:cNvSpPr>
          <p:nvPr>
            <p:ph idx="1"/>
          </p:nvPr>
        </p:nvSpPr>
        <p:spPr>
          <a:xfrm>
            <a:off x="677334" y="1488614"/>
            <a:ext cx="8596668" cy="779802"/>
          </a:xfrm>
        </p:spPr>
        <p:txBody>
          <a:bodyPr>
            <a:normAutofit/>
          </a:bodyPr>
          <a:lstStyle/>
          <a:p>
            <a:r>
              <a:rPr lang="zh-CN" altLang="en-US" dirty="0"/>
              <a:t>如果上面步骤配置正常，会在启动阶段打印出</a:t>
            </a:r>
            <a:r>
              <a:rPr lang="en-US" altLang="zh-CN" dirty="0"/>
              <a:t>CMA</a:t>
            </a:r>
            <a:r>
              <a:rPr lang="zh-CN" altLang="en-US" dirty="0"/>
              <a:t>，</a:t>
            </a:r>
            <a:r>
              <a:rPr lang="en-US" altLang="zh-CN" dirty="0" err="1"/>
              <a:t>xlnk</a:t>
            </a:r>
            <a:r>
              <a:rPr lang="zh-CN" altLang="en-US" dirty="0"/>
              <a:t>，</a:t>
            </a:r>
            <a:r>
              <a:rPr lang="en-US" altLang="zh-CN" dirty="0"/>
              <a:t>DMA</a:t>
            </a:r>
            <a:r>
              <a:rPr lang="zh-CN" altLang="en-US" dirty="0"/>
              <a:t>相关信息，若是有误，则会打印出另外的信息，如没有配置</a:t>
            </a:r>
            <a:r>
              <a:rPr lang="en-US" altLang="zh-CN" dirty="0"/>
              <a:t>DMA</a:t>
            </a:r>
            <a:r>
              <a:rPr lang="zh-CN" altLang="en-US" dirty="0"/>
              <a:t>时钟，则会在</a:t>
            </a:r>
            <a:r>
              <a:rPr lang="en-US" altLang="zh-CN" dirty="0"/>
              <a:t>2</a:t>
            </a:r>
            <a:r>
              <a:rPr lang="zh-CN" altLang="en-US" dirty="0"/>
              <a:t>处打印时钟缺失。</a:t>
            </a:r>
          </a:p>
        </p:txBody>
      </p:sp>
      <p:pic>
        <p:nvPicPr>
          <p:cNvPr id="4" name="图片 3">
            <a:extLst>
              <a:ext uri="{FF2B5EF4-FFF2-40B4-BE49-F238E27FC236}">
                <a16:creationId xmlns:a16="http://schemas.microsoft.com/office/drawing/2014/main" id="{D4BA8EB9-2493-43F1-8159-5047EC620E75}"/>
              </a:ext>
            </a:extLst>
          </p:cNvPr>
          <p:cNvPicPr>
            <a:picLocks noChangeAspect="1"/>
          </p:cNvPicPr>
          <p:nvPr/>
        </p:nvPicPr>
        <p:blipFill>
          <a:blip r:embed="rId2"/>
          <a:stretch>
            <a:fillRect/>
          </a:stretch>
        </p:blipFill>
        <p:spPr>
          <a:xfrm>
            <a:off x="546439" y="2389479"/>
            <a:ext cx="2504492" cy="4468522"/>
          </a:xfrm>
          <a:prstGeom prst="rect">
            <a:avLst/>
          </a:prstGeom>
        </p:spPr>
      </p:pic>
      <p:pic>
        <p:nvPicPr>
          <p:cNvPr id="5" name="图片 4">
            <a:extLst>
              <a:ext uri="{FF2B5EF4-FFF2-40B4-BE49-F238E27FC236}">
                <a16:creationId xmlns:a16="http://schemas.microsoft.com/office/drawing/2014/main" id="{A4005836-B55F-4E37-9312-15F49C951E3A}"/>
              </a:ext>
            </a:extLst>
          </p:cNvPr>
          <p:cNvPicPr>
            <a:picLocks noChangeAspect="1"/>
          </p:cNvPicPr>
          <p:nvPr/>
        </p:nvPicPr>
        <p:blipFill>
          <a:blip r:embed="rId3"/>
          <a:stretch>
            <a:fillRect/>
          </a:stretch>
        </p:blipFill>
        <p:spPr>
          <a:xfrm>
            <a:off x="3130697" y="2389479"/>
            <a:ext cx="2965303" cy="4380598"/>
          </a:xfrm>
          <a:prstGeom prst="rect">
            <a:avLst/>
          </a:prstGeom>
        </p:spPr>
      </p:pic>
      <p:pic>
        <p:nvPicPr>
          <p:cNvPr id="6" name="图片 5">
            <a:extLst>
              <a:ext uri="{FF2B5EF4-FFF2-40B4-BE49-F238E27FC236}">
                <a16:creationId xmlns:a16="http://schemas.microsoft.com/office/drawing/2014/main" id="{6C644DC6-4575-4489-AD85-F49FFE4DD428}"/>
              </a:ext>
            </a:extLst>
          </p:cNvPr>
          <p:cNvPicPr>
            <a:picLocks noChangeAspect="1"/>
          </p:cNvPicPr>
          <p:nvPr/>
        </p:nvPicPr>
        <p:blipFill>
          <a:blip r:embed="rId4"/>
          <a:stretch>
            <a:fillRect/>
          </a:stretch>
        </p:blipFill>
        <p:spPr>
          <a:xfrm>
            <a:off x="6175766" y="2389479"/>
            <a:ext cx="3291014" cy="4422877"/>
          </a:xfrm>
          <a:prstGeom prst="rect">
            <a:avLst/>
          </a:prstGeom>
        </p:spPr>
      </p:pic>
    </p:spTree>
    <p:extLst>
      <p:ext uri="{BB962C8B-B14F-4D97-AF65-F5344CB8AC3E}">
        <p14:creationId xmlns:p14="http://schemas.microsoft.com/office/powerpoint/2010/main" val="406713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1D8E8-67A6-47C7-88E9-D6A7BEF28D4F}"/>
              </a:ext>
            </a:extLst>
          </p:cNvPr>
          <p:cNvSpPr>
            <a:spLocks noGrp="1"/>
          </p:cNvSpPr>
          <p:nvPr>
            <p:ph type="title"/>
          </p:nvPr>
        </p:nvSpPr>
        <p:spPr>
          <a:xfrm>
            <a:off x="677334" y="609600"/>
            <a:ext cx="8596668" cy="797169"/>
          </a:xfrm>
        </p:spPr>
        <p:txBody>
          <a:bodyPr/>
          <a:lstStyle/>
          <a:p>
            <a:r>
              <a:rPr lang="en-US" altLang="zh-CN" dirty="0" err="1"/>
              <a:t>Jupyter_notbooks</a:t>
            </a:r>
            <a:r>
              <a:rPr lang="en-US" altLang="zh-CN" dirty="0"/>
              <a:t> </a:t>
            </a:r>
            <a:r>
              <a:rPr lang="zh-CN" altLang="en-US" dirty="0"/>
              <a:t>设置</a:t>
            </a:r>
          </a:p>
        </p:txBody>
      </p:sp>
      <p:pic>
        <p:nvPicPr>
          <p:cNvPr id="4" name="内容占位符 3">
            <a:extLst>
              <a:ext uri="{FF2B5EF4-FFF2-40B4-BE49-F238E27FC236}">
                <a16:creationId xmlns:a16="http://schemas.microsoft.com/office/drawing/2014/main" id="{29190AFF-690D-4054-B49C-940335026168}"/>
              </a:ext>
            </a:extLst>
          </p:cNvPr>
          <p:cNvPicPr>
            <a:picLocks noGrp="1" noChangeAspect="1"/>
          </p:cNvPicPr>
          <p:nvPr>
            <p:ph idx="1"/>
          </p:nvPr>
        </p:nvPicPr>
        <p:blipFill>
          <a:blip r:embed="rId2"/>
          <a:stretch>
            <a:fillRect/>
          </a:stretch>
        </p:blipFill>
        <p:spPr>
          <a:xfrm>
            <a:off x="677334" y="1336186"/>
            <a:ext cx="5418666" cy="4044706"/>
          </a:xfrm>
          <a:prstGeom prst="rect">
            <a:avLst/>
          </a:prstGeom>
        </p:spPr>
      </p:pic>
      <p:sp>
        <p:nvSpPr>
          <p:cNvPr id="5" name="文本框 4">
            <a:extLst>
              <a:ext uri="{FF2B5EF4-FFF2-40B4-BE49-F238E27FC236}">
                <a16:creationId xmlns:a16="http://schemas.microsoft.com/office/drawing/2014/main" id="{B6AC781A-AE66-48CF-9D36-357DA0D89822}"/>
              </a:ext>
            </a:extLst>
          </p:cNvPr>
          <p:cNvSpPr txBox="1"/>
          <p:nvPr/>
        </p:nvSpPr>
        <p:spPr>
          <a:xfrm>
            <a:off x="6207369" y="1362505"/>
            <a:ext cx="3974165" cy="2031325"/>
          </a:xfrm>
          <a:prstGeom prst="rect">
            <a:avLst/>
          </a:prstGeom>
          <a:noFill/>
        </p:spPr>
        <p:txBody>
          <a:bodyPr wrap="none" rtlCol="0">
            <a:spAutoFit/>
          </a:bodyPr>
          <a:lstStyle/>
          <a:p>
            <a:r>
              <a:rPr lang="zh-CN" altLang="en-US" dirty="0"/>
              <a:t>打印的启动信息无误后，进入</a:t>
            </a:r>
            <a:endParaRPr lang="en-US" altLang="zh-CN" dirty="0"/>
          </a:p>
          <a:p>
            <a:r>
              <a:rPr lang="en-US" altLang="zh-CN" dirty="0" err="1"/>
              <a:t>Jupyter</a:t>
            </a:r>
            <a:r>
              <a:rPr lang="zh-CN" altLang="en-US" dirty="0"/>
              <a:t>上传</a:t>
            </a:r>
            <a:r>
              <a:rPr lang="en-US" altLang="zh-CN" dirty="0" err="1"/>
              <a:t>vivado</a:t>
            </a:r>
            <a:r>
              <a:rPr lang="zh-CN" altLang="en-US" dirty="0"/>
              <a:t>导出的</a:t>
            </a:r>
            <a:r>
              <a:rPr lang="en-US" altLang="zh-CN" dirty="0"/>
              <a:t>bit</a:t>
            </a:r>
            <a:r>
              <a:rPr lang="zh-CN" altLang="en-US" dirty="0"/>
              <a:t>文件</a:t>
            </a:r>
            <a:endParaRPr lang="en-US" altLang="zh-CN" dirty="0"/>
          </a:p>
          <a:p>
            <a:r>
              <a:rPr lang="zh-CN" altLang="en-US" dirty="0"/>
              <a:t>和</a:t>
            </a:r>
            <a:r>
              <a:rPr lang="en-US" altLang="zh-CN" dirty="0" err="1"/>
              <a:t>tcl</a:t>
            </a:r>
            <a:r>
              <a:rPr lang="zh-CN" altLang="en-US" dirty="0"/>
              <a:t>文件，至于如何导出请在</a:t>
            </a:r>
            <a:endParaRPr lang="en-US" altLang="zh-CN" dirty="0"/>
          </a:p>
          <a:p>
            <a:r>
              <a:rPr lang="en-US" altLang="zh-CN" dirty="0" err="1"/>
              <a:t>Vivado</a:t>
            </a:r>
            <a:r>
              <a:rPr lang="zh-CN" altLang="en-US" dirty="0"/>
              <a:t>中点击</a:t>
            </a:r>
            <a:r>
              <a:rPr lang="en-US" altLang="zh-CN" dirty="0"/>
              <a:t>file-&gt;export </a:t>
            </a:r>
            <a:r>
              <a:rPr lang="zh-CN" altLang="en-US" dirty="0"/>
              <a:t>即可，</a:t>
            </a:r>
            <a:endParaRPr lang="en-US" altLang="zh-CN" dirty="0"/>
          </a:p>
          <a:p>
            <a:r>
              <a:rPr lang="zh-CN" altLang="en-US" dirty="0"/>
              <a:t>切记在打开</a:t>
            </a:r>
            <a:r>
              <a:rPr lang="en-US" altLang="zh-CN" dirty="0"/>
              <a:t>bd</a:t>
            </a:r>
            <a:r>
              <a:rPr lang="zh-CN" altLang="en-US" dirty="0"/>
              <a:t>图页面中选择</a:t>
            </a:r>
            <a:r>
              <a:rPr lang="en-US" altLang="zh-CN" dirty="0"/>
              <a:t>file</a:t>
            </a:r>
            <a:r>
              <a:rPr lang="zh-CN" altLang="en-US" dirty="0"/>
              <a:t>。</a:t>
            </a:r>
            <a:endParaRPr lang="en-US" altLang="zh-CN" dirty="0"/>
          </a:p>
          <a:p>
            <a:r>
              <a:rPr lang="zh-CN" altLang="en-US" dirty="0"/>
              <a:t>左图中红色线为导入的</a:t>
            </a:r>
            <a:r>
              <a:rPr lang="en-US" altLang="zh-CN" dirty="0"/>
              <a:t>bit</a:t>
            </a:r>
            <a:r>
              <a:rPr lang="zh-CN" altLang="en-US" dirty="0"/>
              <a:t>和</a:t>
            </a:r>
            <a:r>
              <a:rPr lang="en-US" altLang="zh-CN" dirty="0" err="1"/>
              <a:t>tcl</a:t>
            </a:r>
            <a:r>
              <a:rPr lang="zh-CN" altLang="en-US" dirty="0"/>
              <a:t>，以及</a:t>
            </a:r>
            <a:endParaRPr lang="en-US" altLang="zh-CN" dirty="0"/>
          </a:p>
          <a:p>
            <a:r>
              <a:rPr lang="zh-CN" altLang="en-US" dirty="0"/>
              <a:t>编写的</a:t>
            </a:r>
            <a:r>
              <a:rPr lang="en-US" altLang="zh-CN" dirty="0"/>
              <a:t>python</a:t>
            </a:r>
            <a:r>
              <a:rPr lang="zh-CN" altLang="en-US" dirty="0"/>
              <a:t>测试程序。</a:t>
            </a:r>
            <a:endParaRPr lang="en-US" altLang="zh-CN" dirty="0"/>
          </a:p>
        </p:txBody>
      </p:sp>
    </p:spTree>
    <p:extLst>
      <p:ext uri="{BB962C8B-B14F-4D97-AF65-F5344CB8AC3E}">
        <p14:creationId xmlns:p14="http://schemas.microsoft.com/office/powerpoint/2010/main" val="30355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23ABD-3349-4079-BC01-6DADB6C4B992}"/>
              </a:ext>
            </a:extLst>
          </p:cNvPr>
          <p:cNvSpPr>
            <a:spLocks noGrp="1"/>
          </p:cNvSpPr>
          <p:nvPr>
            <p:ph type="title"/>
          </p:nvPr>
        </p:nvSpPr>
        <p:spPr>
          <a:xfrm>
            <a:off x="677334" y="609600"/>
            <a:ext cx="8596668" cy="647700"/>
          </a:xfrm>
        </p:spPr>
        <p:txBody>
          <a:bodyPr/>
          <a:lstStyle/>
          <a:p>
            <a:r>
              <a:rPr lang="zh-CN" altLang="en-US" dirty="0"/>
              <a:t>运行结果</a:t>
            </a:r>
          </a:p>
        </p:txBody>
      </p:sp>
      <p:sp>
        <p:nvSpPr>
          <p:cNvPr id="3" name="内容占位符 2">
            <a:extLst>
              <a:ext uri="{FF2B5EF4-FFF2-40B4-BE49-F238E27FC236}">
                <a16:creationId xmlns:a16="http://schemas.microsoft.com/office/drawing/2014/main" id="{4DBEDEF9-58FB-4584-966A-D5323208634D}"/>
              </a:ext>
            </a:extLst>
          </p:cNvPr>
          <p:cNvSpPr>
            <a:spLocks noGrp="1"/>
          </p:cNvSpPr>
          <p:nvPr>
            <p:ph idx="1"/>
          </p:nvPr>
        </p:nvSpPr>
        <p:spPr>
          <a:xfrm>
            <a:off x="545450" y="1391681"/>
            <a:ext cx="8596668" cy="715025"/>
          </a:xfrm>
        </p:spPr>
        <p:txBody>
          <a:bodyPr>
            <a:normAutofit fontScale="85000" lnSpcReduction="10000"/>
          </a:bodyPr>
          <a:lstStyle/>
          <a:p>
            <a:r>
              <a:rPr lang="zh-CN" altLang="en-US" dirty="0"/>
              <a:t>正确运行结果如下图所示：展示了一个将</a:t>
            </a:r>
            <a:r>
              <a:rPr lang="en-US" altLang="zh-CN" dirty="0"/>
              <a:t>1W</a:t>
            </a:r>
            <a:r>
              <a:rPr lang="zh-CN" altLang="en-US" dirty="0"/>
              <a:t>的数组通过</a:t>
            </a:r>
            <a:r>
              <a:rPr lang="en-US" altLang="zh-CN" dirty="0"/>
              <a:t>DMA</a:t>
            </a:r>
            <a:r>
              <a:rPr lang="zh-CN" altLang="en-US" dirty="0"/>
              <a:t>通道输入</a:t>
            </a:r>
            <a:r>
              <a:rPr lang="en-US" altLang="zh-CN" dirty="0"/>
              <a:t>PL</a:t>
            </a:r>
            <a:r>
              <a:rPr lang="zh-CN" altLang="en-US" dirty="0"/>
              <a:t>的乘法器中，然后回显计算结果，用时</a:t>
            </a:r>
            <a:r>
              <a:rPr lang="en-US" altLang="zh-CN" dirty="0"/>
              <a:t>0.081s</a:t>
            </a:r>
            <a:r>
              <a:rPr lang="zh-CN" altLang="en-US" dirty="0"/>
              <a:t>，测定通信速度在</a:t>
            </a:r>
            <a:r>
              <a:rPr lang="en-US" altLang="zh-CN" dirty="0"/>
              <a:t>50MB/S</a:t>
            </a:r>
            <a:r>
              <a:rPr lang="zh-CN" altLang="en-US" dirty="0"/>
              <a:t>左右。运行的时</a:t>
            </a:r>
            <a:r>
              <a:rPr lang="en-US" altLang="zh-CN" dirty="0"/>
              <a:t>tutorial_2</a:t>
            </a:r>
            <a:r>
              <a:rPr lang="zh-CN" altLang="en-US" dirty="0"/>
              <a:t>中代码，仅做了部分可视化修改。</a:t>
            </a:r>
            <a:endParaRPr lang="en-US" altLang="zh-CN" dirty="0"/>
          </a:p>
        </p:txBody>
      </p:sp>
      <p:pic>
        <p:nvPicPr>
          <p:cNvPr id="4" name="图片 3">
            <a:extLst>
              <a:ext uri="{FF2B5EF4-FFF2-40B4-BE49-F238E27FC236}">
                <a16:creationId xmlns:a16="http://schemas.microsoft.com/office/drawing/2014/main" id="{80A5FE95-C1E5-4669-A146-C715ABA054A3}"/>
              </a:ext>
            </a:extLst>
          </p:cNvPr>
          <p:cNvPicPr>
            <a:picLocks noChangeAspect="1"/>
          </p:cNvPicPr>
          <p:nvPr/>
        </p:nvPicPr>
        <p:blipFill>
          <a:blip r:embed="rId2"/>
          <a:stretch>
            <a:fillRect/>
          </a:stretch>
        </p:blipFill>
        <p:spPr>
          <a:xfrm>
            <a:off x="2410109" y="2106706"/>
            <a:ext cx="5642760" cy="4329101"/>
          </a:xfrm>
          <a:prstGeom prst="rect">
            <a:avLst/>
          </a:prstGeom>
        </p:spPr>
      </p:pic>
    </p:spTree>
    <p:extLst>
      <p:ext uri="{BB962C8B-B14F-4D97-AF65-F5344CB8AC3E}">
        <p14:creationId xmlns:p14="http://schemas.microsoft.com/office/powerpoint/2010/main" val="261890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486A2-FCBA-498C-8441-CAE915646441}"/>
              </a:ext>
            </a:extLst>
          </p:cNvPr>
          <p:cNvSpPr>
            <a:spLocks noGrp="1"/>
          </p:cNvSpPr>
          <p:nvPr>
            <p:ph type="title"/>
          </p:nvPr>
        </p:nvSpPr>
        <p:spPr/>
        <p:txBody>
          <a:bodyPr/>
          <a:lstStyle/>
          <a:p>
            <a:r>
              <a:rPr lang="zh-CN" altLang="en-US" dirty="0"/>
              <a:t>经验总结</a:t>
            </a:r>
          </a:p>
        </p:txBody>
      </p:sp>
      <p:sp>
        <p:nvSpPr>
          <p:cNvPr id="3" name="内容占位符 2">
            <a:extLst>
              <a:ext uri="{FF2B5EF4-FFF2-40B4-BE49-F238E27FC236}">
                <a16:creationId xmlns:a16="http://schemas.microsoft.com/office/drawing/2014/main" id="{638BF739-D14E-4C2A-A47F-18FE7724CBC5}"/>
              </a:ext>
            </a:extLst>
          </p:cNvPr>
          <p:cNvSpPr>
            <a:spLocks noGrp="1"/>
          </p:cNvSpPr>
          <p:nvPr>
            <p:ph idx="1"/>
          </p:nvPr>
        </p:nvSpPr>
        <p:spPr>
          <a:xfrm>
            <a:off x="677334" y="1488613"/>
            <a:ext cx="8596668" cy="3880773"/>
          </a:xfrm>
        </p:spPr>
        <p:txBody>
          <a:bodyPr/>
          <a:lstStyle/>
          <a:p>
            <a:r>
              <a:rPr lang="zh-CN" altLang="en-US" dirty="0"/>
              <a:t>若是要在定义的板子上跑通一个</a:t>
            </a:r>
            <a:r>
              <a:rPr lang="en-US" altLang="zh-CN" dirty="0"/>
              <a:t>DMA</a:t>
            </a:r>
            <a:r>
              <a:rPr lang="zh-CN" altLang="en-US" dirty="0"/>
              <a:t>范例需要做大量的工作，可能会遇到各种各样的</a:t>
            </a:r>
            <a:r>
              <a:rPr lang="en-US" altLang="zh-CN" dirty="0"/>
              <a:t>bug</a:t>
            </a:r>
            <a:r>
              <a:rPr lang="zh-CN" altLang="en-US" dirty="0"/>
              <a:t>，首先要确保自己的</a:t>
            </a:r>
            <a:r>
              <a:rPr lang="en-US" altLang="zh-CN" dirty="0" err="1"/>
              <a:t>petalinux</a:t>
            </a:r>
            <a:r>
              <a:rPr lang="zh-CN" altLang="en-US" dirty="0"/>
              <a:t>编译时生成的</a:t>
            </a:r>
            <a:r>
              <a:rPr lang="en-US" altLang="zh-CN" dirty="0"/>
              <a:t>bit</a:t>
            </a:r>
            <a:r>
              <a:rPr lang="zh-CN" altLang="en-US" dirty="0"/>
              <a:t>文件跟</a:t>
            </a:r>
            <a:r>
              <a:rPr lang="en-US" altLang="zh-CN" dirty="0" err="1"/>
              <a:t>jupyter</a:t>
            </a:r>
            <a:r>
              <a:rPr lang="zh-CN" altLang="en-US" dirty="0"/>
              <a:t>中的一致，若是不一致，会导致硬件上的冲突导致</a:t>
            </a:r>
            <a:r>
              <a:rPr lang="en-US" altLang="zh-CN" dirty="0"/>
              <a:t>bit</a:t>
            </a:r>
            <a:r>
              <a:rPr lang="zh-CN" altLang="en-US" dirty="0"/>
              <a:t>流无法运行。如</a:t>
            </a:r>
            <a:r>
              <a:rPr lang="en-US" altLang="zh-CN" dirty="0"/>
              <a:t>PS</a:t>
            </a:r>
            <a:r>
              <a:rPr lang="zh-CN" altLang="en-US" dirty="0"/>
              <a:t>端的配置不一样，则</a:t>
            </a:r>
            <a:r>
              <a:rPr lang="en-US" altLang="zh-CN" dirty="0" err="1"/>
              <a:t>jupyter</a:t>
            </a:r>
            <a:r>
              <a:rPr lang="zh-CN" altLang="en-US" dirty="0"/>
              <a:t>端的不会运行，这在官方的</a:t>
            </a:r>
            <a:r>
              <a:rPr lang="en-US" altLang="zh-CN" dirty="0" err="1"/>
              <a:t>pynq</a:t>
            </a:r>
            <a:r>
              <a:rPr lang="zh-CN" altLang="en-US" dirty="0"/>
              <a:t>板子上不存在这个问题。</a:t>
            </a:r>
            <a:endParaRPr lang="en-US" altLang="zh-CN" dirty="0"/>
          </a:p>
          <a:p>
            <a:r>
              <a:rPr lang="zh-CN" altLang="en-US" dirty="0"/>
              <a:t>在</a:t>
            </a:r>
            <a:r>
              <a:rPr lang="en-US" altLang="zh-CN" dirty="0"/>
              <a:t>DMA</a:t>
            </a:r>
            <a:r>
              <a:rPr lang="zh-CN" altLang="en-US" dirty="0"/>
              <a:t>接口上，</a:t>
            </a:r>
            <a:r>
              <a:rPr lang="en-US" altLang="zh-CN" dirty="0"/>
              <a:t>ZYNQ</a:t>
            </a:r>
            <a:r>
              <a:rPr lang="zh-CN" altLang="en-US" dirty="0"/>
              <a:t>平台提供了</a:t>
            </a:r>
            <a:r>
              <a:rPr lang="en-US" altLang="zh-CN" dirty="0"/>
              <a:t>GP,HP,ACP</a:t>
            </a:r>
            <a:r>
              <a:rPr lang="zh-CN" altLang="en-US" dirty="0"/>
              <a:t>和单独的</a:t>
            </a:r>
            <a:r>
              <a:rPr lang="en-US" altLang="zh-CN" dirty="0"/>
              <a:t>DMA</a:t>
            </a:r>
            <a:r>
              <a:rPr lang="zh-CN" altLang="en-US" dirty="0"/>
              <a:t>控制器，其中</a:t>
            </a:r>
            <a:r>
              <a:rPr lang="en-US" altLang="zh-CN" dirty="0"/>
              <a:t>GP</a:t>
            </a:r>
            <a:r>
              <a:rPr lang="zh-CN" altLang="en-US" dirty="0"/>
              <a:t>速度是最慢的，均值在</a:t>
            </a:r>
            <a:r>
              <a:rPr lang="en-US" altLang="zh-CN" dirty="0"/>
              <a:t>8MB/S</a:t>
            </a:r>
            <a:r>
              <a:rPr lang="zh-CN" altLang="en-US" dirty="0"/>
              <a:t>的速度，</a:t>
            </a:r>
            <a:r>
              <a:rPr lang="en-US" altLang="zh-CN" dirty="0"/>
              <a:t>HP</a:t>
            </a:r>
            <a:r>
              <a:rPr lang="zh-CN" altLang="en-US" dirty="0"/>
              <a:t>是最高的均值在</a:t>
            </a:r>
            <a:r>
              <a:rPr lang="en-US" altLang="zh-CN" dirty="0"/>
              <a:t>180MB/S</a:t>
            </a:r>
            <a:r>
              <a:rPr lang="zh-CN" altLang="en-US" dirty="0"/>
              <a:t>，</a:t>
            </a:r>
            <a:r>
              <a:rPr lang="en-US" altLang="zh-CN" dirty="0"/>
              <a:t>ACP</a:t>
            </a:r>
            <a:r>
              <a:rPr lang="zh-CN" altLang="en-US" dirty="0"/>
              <a:t>是</a:t>
            </a:r>
            <a:r>
              <a:rPr lang="en-US" altLang="zh-CN" dirty="0"/>
              <a:t>50MB/S</a:t>
            </a:r>
            <a:r>
              <a:rPr lang="zh-CN" altLang="en-US" dirty="0"/>
              <a:t>。本例使用的</a:t>
            </a:r>
            <a:r>
              <a:rPr lang="en-US" altLang="zh-CN" dirty="0"/>
              <a:t>ACP</a:t>
            </a:r>
            <a:r>
              <a:rPr lang="zh-CN" altLang="en-US" dirty="0"/>
              <a:t>接口，也可以使用</a:t>
            </a:r>
            <a:r>
              <a:rPr lang="en-US" altLang="zh-CN" dirty="0"/>
              <a:t>DMA HP</a:t>
            </a:r>
            <a:r>
              <a:rPr lang="zh-CN" altLang="en-US" dirty="0"/>
              <a:t>接口。</a:t>
            </a:r>
            <a:endParaRPr lang="en-US" altLang="zh-CN" dirty="0"/>
          </a:p>
          <a:p>
            <a:r>
              <a:rPr lang="zh-CN" altLang="en-US" dirty="0"/>
              <a:t>在使用</a:t>
            </a:r>
            <a:r>
              <a:rPr lang="en-US" altLang="zh-CN" dirty="0"/>
              <a:t>PYNQ</a:t>
            </a:r>
            <a:r>
              <a:rPr lang="zh-CN" altLang="en-US" dirty="0"/>
              <a:t>编程上建议</a:t>
            </a:r>
            <a:r>
              <a:rPr lang="en-US" altLang="zh-CN" dirty="0"/>
              <a:t>HLS</a:t>
            </a:r>
            <a:r>
              <a:rPr lang="zh-CN" altLang="en-US" dirty="0"/>
              <a:t>与</a:t>
            </a:r>
            <a:r>
              <a:rPr lang="en-US" altLang="zh-CN" dirty="0"/>
              <a:t>python</a:t>
            </a:r>
            <a:r>
              <a:rPr lang="zh-CN" altLang="en-US" dirty="0"/>
              <a:t>接口编程，</a:t>
            </a:r>
            <a:r>
              <a:rPr lang="en-US" altLang="zh-CN" dirty="0"/>
              <a:t>HLS</a:t>
            </a:r>
            <a:r>
              <a:rPr lang="zh-CN" altLang="en-US" dirty="0"/>
              <a:t>完成</a:t>
            </a:r>
            <a:r>
              <a:rPr lang="en-US" altLang="zh-CN" dirty="0"/>
              <a:t>PL</a:t>
            </a:r>
            <a:r>
              <a:rPr lang="zh-CN" altLang="en-US" dirty="0"/>
              <a:t>端的编程，如有实时性的需要可以考虑使用</a:t>
            </a:r>
            <a:r>
              <a:rPr lang="en-US" altLang="zh-CN" dirty="0" err="1"/>
              <a:t>verilog</a:t>
            </a:r>
            <a:r>
              <a:rPr lang="zh-CN" altLang="en-US" dirty="0"/>
              <a:t>编写</a:t>
            </a:r>
            <a:r>
              <a:rPr lang="en-US" altLang="zh-CN" dirty="0"/>
              <a:t>PL</a:t>
            </a:r>
            <a:r>
              <a:rPr lang="zh-CN" altLang="en-US" dirty="0"/>
              <a:t>端的程序，</a:t>
            </a:r>
            <a:r>
              <a:rPr lang="en-US" altLang="zh-CN" dirty="0"/>
              <a:t>python</a:t>
            </a:r>
            <a:r>
              <a:rPr lang="zh-CN" altLang="en-US" dirty="0"/>
              <a:t>则编写</a:t>
            </a:r>
            <a:r>
              <a:rPr lang="en-US" altLang="zh-CN" dirty="0"/>
              <a:t>PS</a:t>
            </a:r>
            <a:r>
              <a:rPr lang="zh-CN" altLang="en-US" dirty="0"/>
              <a:t>端的应用。</a:t>
            </a:r>
            <a:endParaRPr lang="en-US" altLang="zh-CN" dirty="0"/>
          </a:p>
          <a:p>
            <a:endParaRPr lang="en-US" altLang="zh-CN" dirty="0"/>
          </a:p>
        </p:txBody>
      </p:sp>
    </p:spTree>
    <p:extLst>
      <p:ext uri="{BB962C8B-B14F-4D97-AF65-F5344CB8AC3E}">
        <p14:creationId xmlns:p14="http://schemas.microsoft.com/office/powerpoint/2010/main" val="295742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7A4C-7BE0-42A1-8E3E-7FB736AFCE2A}"/>
              </a:ext>
            </a:extLst>
          </p:cNvPr>
          <p:cNvSpPr>
            <a:spLocks noGrp="1"/>
          </p:cNvSpPr>
          <p:nvPr>
            <p:ph type="title"/>
          </p:nvPr>
        </p:nvSpPr>
        <p:spPr/>
        <p:txBody>
          <a:bodyPr/>
          <a:lstStyle/>
          <a:p>
            <a:r>
              <a:rPr lang="zh-CN" altLang="en-US" dirty="0"/>
              <a:t>参考信息</a:t>
            </a:r>
          </a:p>
        </p:txBody>
      </p:sp>
      <p:sp>
        <p:nvSpPr>
          <p:cNvPr id="3" name="内容占位符 2">
            <a:extLst>
              <a:ext uri="{FF2B5EF4-FFF2-40B4-BE49-F238E27FC236}">
                <a16:creationId xmlns:a16="http://schemas.microsoft.com/office/drawing/2014/main" id="{21B14258-BF3A-4A53-8ECB-D30C2BA7E95D}"/>
              </a:ext>
            </a:extLst>
          </p:cNvPr>
          <p:cNvSpPr>
            <a:spLocks noGrp="1"/>
          </p:cNvSpPr>
          <p:nvPr>
            <p:ph idx="1"/>
          </p:nvPr>
        </p:nvSpPr>
        <p:spPr/>
        <p:txBody>
          <a:bodyPr/>
          <a:lstStyle/>
          <a:p>
            <a:r>
              <a:rPr lang="en-US" altLang="zh-CN" dirty="0" err="1"/>
              <a:t>Pynq</a:t>
            </a:r>
            <a:r>
              <a:rPr lang="en-US" altLang="zh-CN" dirty="0"/>
              <a:t> for user guide</a:t>
            </a:r>
          </a:p>
          <a:p>
            <a:r>
              <a:rPr lang="en-US" altLang="zh-CN" dirty="0"/>
              <a:t>DMA tutorial</a:t>
            </a:r>
            <a:r>
              <a:rPr lang="zh-CN" altLang="en-US" dirty="0"/>
              <a:t> </a:t>
            </a:r>
            <a:r>
              <a:rPr lang="en-US" altLang="zh-CN" dirty="0"/>
              <a:t>for</a:t>
            </a:r>
            <a:r>
              <a:rPr lang="zh-CN" altLang="en-US" dirty="0"/>
              <a:t> </a:t>
            </a:r>
            <a:r>
              <a:rPr lang="en-US" altLang="zh-CN" dirty="0"/>
              <a:t>Xilinx</a:t>
            </a:r>
            <a:r>
              <a:rPr lang="zh-CN" altLang="en-US" dirty="0"/>
              <a:t> </a:t>
            </a:r>
            <a:r>
              <a:rPr lang="en-US" altLang="zh-CN" dirty="0"/>
              <a:t>ZYNQ</a:t>
            </a:r>
          </a:p>
          <a:p>
            <a:r>
              <a:rPr lang="en-US" altLang="zh-CN" dirty="0">
                <a:hlinkClick r:id="rId2"/>
              </a:rPr>
              <a:t>https://china.xilinx.com/support/documentation/ip_documentation/axi_dma/v7_1/pg021_axi_dma.pdf</a:t>
            </a:r>
            <a:endParaRPr lang="en-US" altLang="zh-CN" dirty="0"/>
          </a:p>
          <a:p>
            <a:r>
              <a:rPr lang="en-US" altLang="zh-CN" dirty="0"/>
              <a:t>https://forums.xilinx.com/t5/</a:t>
            </a:r>
            <a:r>
              <a:rPr lang="zh-CN" altLang="en-US" dirty="0"/>
              <a:t>嵌入式硬件开发</a:t>
            </a:r>
            <a:r>
              <a:rPr lang="en-US" altLang="zh-CN" dirty="0"/>
              <a:t>-MPSoC-Zynq-7000/</a:t>
            </a:r>
            <a:r>
              <a:rPr lang="zh-CN" altLang="en-US" dirty="0"/>
              <a:t>关于</a:t>
            </a:r>
            <a:r>
              <a:rPr lang="en-US" altLang="zh-CN" dirty="0"/>
              <a:t>-Zynq-7000-AP-SoC-PS-DMA-Controller-PL330-DMA/m-p/893455#M651</a:t>
            </a:r>
          </a:p>
          <a:p>
            <a:r>
              <a:rPr lang="en-US" altLang="zh-CN" dirty="0">
                <a:hlinkClick r:id="rId3"/>
              </a:rPr>
              <a:t>https://china.xilinx.com/support/answers/68118.html</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4024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4552A-99BD-4F21-A936-5A548C384C93}"/>
              </a:ext>
            </a:extLst>
          </p:cNvPr>
          <p:cNvSpPr>
            <a:spLocks noGrp="1"/>
          </p:cNvSpPr>
          <p:nvPr>
            <p:ph type="title"/>
          </p:nvPr>
        </p:nvSpPr>
        <p:spPr/>
        <p:txBody>
          <a:bodyPr/>
          <a:lstStyle/>
          <a:p>
            <a:r>
              <a:rPr lang="zh-CN" altLang="en-US" dirty="0"/>
              <a:t>纲要</a:t>
            </a:r>
          </a:p>
        </p:txBody>
      </p:sp>
      <p:sp>
        <p:nvSpPr>
          <p:cNvPr id="3" name="内容占位符 2">
            <a:extLst>
              <a:ext uri="{FF2B5EF4-FFF2-40B4-BE49-F238E27FC236}">
                <a16:creationId xmlns:a16="http://schemas.microsoft.com/office/drawing/2014/main" id="{F36B7716-2389-4FDD-8C28-95DE0D81D392}"/>
              </a:ext>
            </a:extLst>
          </p:cNvPr>
          <p:cNvSpPr>
            <a:spLocks noGrp="1"/>
          </p:cNvSpPr>
          <p:nvPr>
            <p:ph idx="1"/>
          </p:nvPr>
        </p:nvSpPr>
        <p:spPr/>
        <p:txBody>
          <a:bodyPr/>
          <a:lstStyle/>
          <a:p>
            <a:r>
              <a:rPr lang="zh-CN" altLang="en-US" dirty="0"/>
              <a:t>背景介绍</a:t>
            </a:r>
            <a:endParaRPr lang="en-US" altLang="zh-CN" dirty="0"/>
          </a:p>
          <a:p>
            <a:r>
              <a:rPr lang="zh-CN" altLang="en-US" dirty="0"/>
              <a:t>硬件环境准备</a:t>
            </a:r>
            <a:endParaRPr lang="en-US" altLang="zh-CN" dirty="0"/>
          </a:p>
          <a:p>
            <a:r>
              <a:rPr lang="zh-CN" altLang="en-US" dirty="0"/>
              <a:t>软件环境准备</a:t>
            </a:r>
            <a:endParaRPr lang="en-US" altLang="zh-CN" dirty="0"/>
          </a:p>
          <a:p>
            <a:endParaRPr lang="zh-CN" altLang="en-US" dirty="0"/>
          </a:p>
        </p:txBody>
      </p:sp>
    </p:spTree>
    <p:extLst>
      <p:ext uri="{BB962C8B-B14F-4D97-AF65-F5344CB8AC3E}">
        <p14:creationId xmlns:p14="http://schemas.microsoft.com/office/powerpoint/2010/main" val="119555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F7D27-164E-41C9-A7FD-953E2CF9D945}"/>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D01C8694-ADA3-42BB-8CD1-5D0E7D66309A}"/>
              </a:ext>
            </a:extLst>
          </p:cNvPr>
          <p:cNvSpPr>
            <a:spLocks noGrp="1"/>
          </p:cNvSpPr>
          <p:nvPr>
            <p:ph idx="1"/>
          </p:nvPr>
        </p:nvSpPr>
        <p:spPr/>
        <p:txBody>
          <a:bodyPr/>
          <a:lstStyle/>
          <a:p>
            <a:r>
              <a:rPr lang="zh-CN" altLang="en-US" dirty="0"/>
              <a:t>通常情况下，自定义</a:t>
            </a:r>
            <a:r>
              <a:rPr lang="en-US" altLang="zh-CN" dirty="0"/>
              <a:t>ZYNQ</a:t>
            </a:r>
            <a:r>
              <a:rPr lang="zh-CN" altLang="en-US" dirty="0"/>
              <a:t>硬件平台不能直接运行</a:t>
            </a:r>
            <a:r>
              <a:rPr lang="en-US" altLang="zh-CN" dirty="0" err="1"/>
              <a:t>xilinx</a:t>
            </a:r>
            <a:r>
              <a:rPr lang="zh-CN" altLang="en-US" dirty="0"/>
              <a:t>提供的</a:t>
            </a:r>
            <a:r>
              <a:rPr lang="en-US" altLang="zh-CN" dirty="0" err="1"/>
              <a:t>pynq</a:t>
            </a:r>
            <a:r>
              <a:rPr lang="en-US" altLang="zh-CN" dirty="0"/>
              <a:t> DMA overlay</a:t>
            </a:r>
            <a:r>
              <a:rPr lang="zh-CN" altLang="en-US" dirty="0"/>
              <a:t>，因为它的</a:t>
            </a:r>
            <a:r>
              <a:rPr lang="en-US" altLang="zh-CN" dirty="0"/>
              <a:t>overlay</a:t>
            </a:r>
            <a:r>
              <a:rPr lang="zh-CN" altLang="en-US" dirty="0"/>
              <a:t>所对应的电路与定义的硬件不兼容，包括</a:t>
            </a:r>
            <a:r>
              <a:rPr lang="en-US" altLang="zh-CN" dirty="0"/>
              <a:t>PL</a:t>
            </a:r>
            <a:r>
              <a:rPr lang="zh-CN" altLang="en-US" dirty="0"/>
              <a:t>端和</a:t>
            </a:r>
            <a:r>
              <a:rPr lang="en-US" altLang="zh-CN" dirty="0"/>
              <a:t>PS</a:t>
            </a:r>
            <a:r>
              <a:rPr lang="zh-CN" altLang="en-US" dirty="0"/>
              <a:t>端，以及外设。那么就需要我们根据自己的硬件情况进行调整。众所周知，</a:t>
            </a:r>
            <a:r>
              <a:rPr lang="en-US" altLang="zh-CN" dirty="0"/>
              <a:t>DMA</a:t>
            </a:r>
            <a:r>
              <a:rPr lang="zh-CN" altLang="en-US" dirty="0"/>
              <a:t>传输技术是提高传输数据带宽有效手段之一，在现有的计算机结构体系中都能看到它的踪影，因为它在传输数据时可直接存取内存设备，不需要</a:t>
            </a:r>
            <a:r>
              <a:rPr lang="en-US" altLang="zh-CN" dirty="0"/>
              <a:t>CPU</a:t>
            </a:r>
            <a:r>
              <a:rPr lang="zh-CN" altLang="en-US" dirty="0"/>
              <a:t>来干预。只需要在传输开始和结束时通知</a:t>
            </a:r>
            <a:r>
              <a:rPr lang="en-US" altLang="zh-CN" dirty="0"/>
              <a:t>CPU</a:t>
            </a:r>
            <a:r>
              <a:rPr lang="zh-CN" altLang="en-US" dirty="0"/>
              <a:t>进行控制即可。</a:t>
            </a:r>
            <a:endParaRPr lang="en-US" altLang="zh-CN" dirty="0"/>
          </a:p>
          <a:p>
            <a:r>
              <a:rPr lang="zh-CN" altLang="en-US" dirty="0"/>
              <a:t>在基于</a:t>
            </a:r>
            <a:r>
              <a:rPr lang="en-US" altLang="zh-CN" dirty="0"/>
              <a:t>Xilinx ZYNQ </a:t>
            </a:r>
            <a:r>
              <a:rPr lang="zh-CN" altLang="en-US" dirty="0"/>
              <a:t>平台上实现</a:t>
            </a:r>
            <a:r>
              <a:rPr lang="en-US" altLang="zh-CN" dirty="0" err="1"/>
              <a:t>linux</a:t>
            </a:r>
            <a:r>
              <a:rPr lang="zh-CN" altLang="en-US" dirty="0"/>
              <a:t>层</a:t>
            </a:r>
            <a:r>
              <a:rPr lang="en-US" altLang="zh-CN" dirty="0"/>
              <a:t>DMA</a:t>
            </a:r>
            <a:r>
              <a:rPr lang="zh-CN" altLang="en-US" dirty="0"/>
              <a:t>传输技术主要涉及</a:t>
            </a:r>
            <a:r>
              <a:rPr lang="en-US" altLang="zh-CN" dirty="0"/>
              <a:t>DMA</a:t>
            </a:r>
            <a:r>
              <a:rPr lang="zh-CN" altLang="en-US" dirty="0"/>
              <a:t>硬件，</a:t>
            </a:r>
            <a:r>
              <a:rPr lang="en-US" altLang="zh-CN" dirty="0" err="1"/>
              <a:t>Xlnk</a:t>
            </a:r>
            <a:r>
              <a:rPr lang="zh-CN" altLang="en-US" dirty="0"/>
              <a:t>和</a:t>
            </a:r>
            <a:r>
              <a:rPr lang="en-US" altLang="zh-CN" dirty="0"/>
              <a:t>DMA</a:t>
            </a:r>
            <a:r>
              <a:rPr lang="zh-CN" altLang="en-US" dirty="0"/>
              <a:t>硬件驱动三大块，</a:t>
            </a:r>
            <a:r>
              <a:rPr lang="en-US" altLang="zh-CN" dirty="0"/>
              <a:t>DMA</a:t>
            </a:r>
            <a:r>
              <a:rPr lang="zh-CN" altLang="en-US" dirty="0"/>
              <a:t>硬件是实现</a:t>
            </a:r>
            <a:r>
              <a:rPr lang="en-US" altLang="zh-CN" dirty="0"/>
              <a:t>DMA</a:t>
            </a:r>
            <a:r>
              <a:rPr lang="zh-CN" altLang="en-US" dirty="0"/>
              <a:t>传输的必要条件，</a:t>
            </a:r>
            <a:r>
              <a:rPr lang="en-US" altLang="zh-CN" dirty="0" err="1"/>
              <a:t>Xlnk</a:t>
            </a:r>
            <a:r>
              <a:rPr lang="zh-CN" altLang="en-US" dirty="0"/>
              <a:t>是一种动态内存管理技术，由于</a:t>
            </a:r>
            <a:r>
              <a:rPr lang="en-US" altLang="zh-CN" dirty="0"/>
              <a:t>DMA</a:t>
            </a:r>
            <a:r>
              <a:rPr lang="zh-CN" altLang="en-US" dirty="0"/>
              <a:t>设备是直接对内存设备进行操作的，因此需要</a:t>
            </a:r>
            <a:r>
              <a:rPr lang="en-US" altLang="zh-CN" dirty="0" err="1"/>
              <a:t>xlnk</a:t>
            </a:r>
            <a:r>
              <a:rPr lang="zh-CN" altLang="en-US" dirty="0"/>
              <a:t>来对内存的动态管理，包括分配内存和释放资源，避免内存溢出等问题，</a:t>
            </a:r>
            <a:r>
              <a:rPr lang="en-US" altLang="zh-CN" dirty="0"/>
              <a:t>DMA</a:t>
            </a:r>
            <a:r>
              <a:rPr lang="zh-CN" altLang="en-US" dirty="0"/>
              <a:t>设备驱动是</a:t>
            </a:r>
            <a:r>
              <a:rPr lang="en-US" altLang="zh-CN" dirty="0" err="1"/>
              <a:t>linux</a:t>
            </a:r>
            <a:r>
              <a:rPr lang="zh-CN" altLang="en-US" dirty="0"/>
              <a:t>提供一组面向</a:t>
            </a:r>
            <a:r>
              <a:rPr lang="en-US" altLang="zh-CN" dirty="0"/>
              <a:t>DMA</a:t>
            </a:r>
            <a:r>
              <a:rPr lang="zh-CN" altLang="en-US" dirty="0"/>
              <a:t>设备的驱动代码，自内核</a:t>
            </a:r>
            <a:r>
              <a:rPr lang="en-US" altLang="zh-CN" dirty="0"/>
              <a:t>4.4</a:t>
            </a:r>
            <a:r>
              <a:rPr lang="zh-CN" altLang="en-US" dirty="0"/>
              <a:t>版本起，</a:t>
            </a:r>
            <a:r>
              <a:rPr lang="en-US" altLang="zh-CN" dirty="0"/>
              <a:t>Linux</a:t>
            </a:r>
            <a:r>
              <a:rPr lang="zh-CN" altLang="en-US" dirty="0"/>
              <a:t>包含了大部分</a:t>
            </a:r>
            <a:r>
              <a:rPr lang="en-US" altLang="zh-CN" dirty="0"/>
              <a:t>DMA</a:t>
            </a:r>
            <a:r>
              <a:rPr lang="zh-CN" altLang="en-US" dirty="0"/>
              <a:t>设备驱动，而</a:t>
            </a:r>
            <a:r>
              <a:rPr lang="en-US" altLang="zh-CN" dirty="0" err="1"/>
              <a:t>pynq</a:t>
            </a:r>
            <a:r>
              <a:rPr lang="zh-CN" altLang="en-US" dirty="0"/>
              <a:t>则是在这基础上增加面向</a:t>
            </a:r>
            <a:r>
              <a:rPr lang="en-US" altLang="zh-CN" dirty="0"/>
              <a:t>python</a:t>
            </a:r>
            <a:r>
              <a:rPr lang="zh-CN" altLang="en-US" dirty="0"/>
              <a:t>层驱动库。</a:t>
            </a:r>
          </a:p>
        </p:txBody>
      </p:sp>
    </p:spTree>
    <p:extLst>
      <p:ext uri="{BB962C8B-B14F-4D97-AF65-F5344CB8AC3E}">
        <p14:creationId xmlns:p14="http://schemas.microsoft.com/office/powerpoint/2010/main" val="355937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60FDE-F468-4573-98BE-95406B2FC21F}"/>
              </a:ext>
            </a:extLst>
          </p:cNvPr>
          <p:cNvSpPr>
            <a:spLocks noGrp="1"/>
          </p:cNvSpPr>
          <p:nvPr>
            <p:ph type="title"/>
          </p:nvPr>
        </p:nvSpPr>
        <p:spPr/>
        <p:txBody>
          <a:bodyPr/>
          <a:lstStyle/>
          <a:p>
            <a:r>
              <a:rPr lang="zh-CN" altLang="en-US" dirty="0"/>
              <a:t>硬件环境准备</a:t>
            </a:r>
          </a:p>
        </p:txBody>
      </p:sp>
      <p:pic>
        <p:nvPicPr>
          <p:cNvPr id="4" name="内容占位符 3">
            <a:extLst>
              <a:ext uri="{FF2B5EF4-FFF2-40B4-BE49-F238E27FC236}">
                <a16:creationId xmlns:a16="http://schemas.microsoft.com/office/drawing/2014/main" id="{91DF9E80-9FA2-4141-8D6E-19DA16139A1F}"/>
              </a:ext>
            </a:extLst>
          </p:cNvPr>
          <p:cNvPicPr>
            <a:picLocks noGrp="1" noChangeAspect="1"/>
          </p:cNvPicPr>
          <p:nvPr>
            <p:ph idx="1"/>
          </p:nvPr>
        </p:nvPicPr>
        <p:blipFill>
          <a:blip r:embed="rId2"/>
          <a:stretch>
            <a:fillRect/>
          </a:stretch>
        </p:blipFill>
        <p:spPr>
          <a:xfrm>
            <a:off x="545978" y="1340338"/>
            <a:ext cx="8596312" cy="2948471"/>
          </a:xfrm>
          <a:prstGeom prst="rect">
            <a:avLst/>
          </a:prstGeom>
        </p:spPr>
      </p:pic>
      <p:sp>
        <p:nvSpPr>
          <p:cNvPr id="5" name="文本框 4">
            <a:extLst>
              <a:ext uri="{FF2B5EF4-FFF2-40B4-BE49-F238E27FC236}">
                <a16:creationId xmlns:a16="http://schemas.microsoft.com/office/drawing/2014/main" id="{048BBB0C-EE33-40F2-A092-7A7C920772C6}"/>
              </a:ext>
            </a:extLst>
          </p:cNvPr>
          <p:cNvSpPr txBox="1"/>
          <p:nvPr/>
        </p:nvSpPr>
        <p:spPr>
          <a:xfrm>
            <a:off x="677334" y="4288809"/>
            <a:ext cx="9951827" cy="1477328"/>
          </a:xfrm>
          <a:prstGeom prst="rect">
            <a:avLst/>
          </a:prstGeom>
          <a:noFill/>
        </p:spPr>
        <p:txBody>
          <a:bodyPr wrap="none" rtlCol="0">
            <a:spAutoFit/>
          </a:bodyPr>
          <a:lstStyle/>
          <a:p>
            <a:r>
              <a:rPr lang="zh-CN" altLang="en-US" dirty="0"/>
              <a:t>如图所示为基本硬件环境，它实现了由</a:t>
            </a:r>
            <a:r>
              <a:rPr lang="en-US" altLang="zh-CN" dirty="0"/>
              <a:t>PS</a:t>
            </a:r>
            <a:r>
              <a:rPr lang="zh-CN" altLang="en-US" dirty="0"/>
              <a:t>端通过</a:t>
            </a:r>
            <a:r>
              <a:rPr lang="en-US" altLang="zh-CN" dirty="0"/>
              <a:t>DMA</a:t>
            </a:r>
            <a:r>
              <a:rPr lang="zh-CN" altLang="en-US" dirty="0"/>
              <a:t> 接口向</a:t>
            </a:r>
            <a:r>
              <a:rPr lang="en-US" altLang="zh-CN" dirty="0"/>
              <a:t>PL</a:t>
            </a:r>
            <a:r>
              <a:rPr lang="zh-CN" altLang="en-US" dirty="0"/>
              <a:t>端写入一组数据，然后</a:t>
            </a:r>
            <a:r>
              <a:rPr lang="en-US" altLang="zh-CN" dirty="0"/>
              <a:t>PL</a:t>
            </a:r>
            <a:r>
              <a:rPr lang="zh-CN" altLang="en-US" dirty="0"/>
              <a:t>端对这些</a:t>
            </a:r>
            <a:endParaRPr lang="en-US" altLang="zh-CN" dirty="0"/>
          </a:p>
          <a:p>
            <a:r>
              <a:rPr lang="zh-CN" altLang="en-US" dirty="0"/>
              <a:t>数据进行乘法操作，接着通过同样的接口回传计算结果给</a:t>
            </a:r>
            <a:r>
              <a:rPr lang="en-US" altLang="zh-CN" dirty="0"/>
              <a:t>PS</a:t>
            </a:r>
            <a:r>
              <a:rPr lang="zh-CN" altLang="en-US" dirty="0"/>
              <a:t>端，然后通过</a:t>
            </a:r>
            <a:r>
              <a:rPr lang="en-US" altLang="zh-CN" dirty="0" err="1"/>
              <a:t>jupyter_notebooks</a:t>
            </a:r>
            <a:endParaRPr lang="en-US" altLang="zh-CN" dirty="0"/>
          </a:p>
          <a:p>
            <a:r>
              <a:rPr lang="zh-CN" altLang="en-US" dirty="0"/>
              <a:t>可视化出来，具体的</a:t>
            </a:r>
            <a:r>
              <a:rPr lang="en-US" altLang="zh-CN" dirty="0"/>
              <a:t>IP</a:t>
            </a:r>
            <a:r>
              <a:rPr lang="zh-CN" altLang="en-US" dirty="0"/>
              <a:t>配置方法和实现方案描述可以参考：</a:t>
            </a:r>
            <a:endParaRPr lang="en-US" altLang="zh-CN" dirty="0"/>
          </a:p>
          <a:p>
            <a:r>
              <a:rPr lang="en-US" altLang="zh-CN" dirty="0">
                <a:hlinkClick r:id="rId3"/>
              </a:rPr>
              <a:t>https://pynq.readthedocs.io/en/v2.3/overlay_design_methodology/overlay_tutorial.html</a:t>
            </a:r>
            <a:endParaRPr lang="en-US" altLang="zh-CN" dirty="0"/>
          </a:p>
          <a:p>
            <a:r>
              <a:rPr lang="zh-CN" altLang="en-US" dirty="0"/>
              <a:t>本例就是按照这个</a:t>
            </a:r>
            <a:r>
              <a:rPr lang="en-US" altLang="zh-CN" dirty="0"/>
              <a:t>tutorial_2</a:t>
            </a:r>
            <a:r>
              <a:rPr lang="zh-CN" altLang="en-US" dirty="0"/>
              <a:t>进行的。</a:t>
            </a:r>
            <a:r>
              <a:rPr lang="zh-CN" altLang="en-US" dirty="0">
                <a:solidFill>
                  <a:srgbClr val="FF0000"/>
                </a:solidFill>
              </a:rPr>
              <a:t>此外假定你已顺利完成</a:t>
            </a:r>
            <a:r>
              <a:rPr lang="en-US" altLang="zh-CN" dirty="0">
                <a:solidFill>
                  <a:srgbClr val="FF0000"/>
                </a:solidFill>
              </a:rPr>
              <a:t>tutroial_1</a:t>
            </a:r>
            <a:r>
              <a:rPr lang="zh-CN" altLang="en-US" dirty="0">
                <a:solidFill>
                  <a:srgbClr val="FF0000"/>
                </a:solidFill>
              </a:rPr>
              <a:t>的案例。</a:t>
            </a:r>
            <a:endParaRPr lang="en-US" altLang="zh-CN" dirty="0">
              <a:solidFill>
                <a:srgbClr val="FF0000"/>
              </a:solidFill>
            </a:endParaRPr>
          </a:p>
        </p:txBody>
      </p:sp>
    </p:spTree>
    <p:extLst>
      <p:ext uri="{BB962C8B-B14F-4D97-AF65-F5344CB8AC3E}">
        <p14:creationId xmlns:p14="http://schemas.microsoft.com/office/powerpoint/2010/main" val="30961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B55C7-4131-4346-AD49-A9DC1DFA257E}"/>
              </a:ext>
            </a:extLst>
          </p:cNvPr>
          <p:cNvSpPr>
            <a:spLocks noGrp="1"/>
          </p:cNvSpPr>
          <p:nvPr>
            <p:ph type="title"/>
          </p:nvPr>
        </p:nvSpPr>
        <p:spPr/>
        <p:txBody>
          <a:bodyPr/>
          <a:lstStyle/>
          <a:p>
            <a:r>
              <a:rPr lang="zh-CN" altLang="en-US" dirty="0"/>
              <a:t>软件环境准备</a:t>
            </a:r>
          </a:p>
        </p:txBody>
      </p:sp>
      <p:sp>
        <p:nvSpPr>
          <p:cNvPr id="3" name="内容占位符 2">
            <a:extLst>
              <a:ext uri="{FF2B5EF4-FFF2-40B4-BE49-F238E27FC236}">
                <a16:creationId xmlns:a16="http://schemas.microsoft.com/office/drawing/2014/main" id="{D2956BF2-B777-43D6-A805-D21EEE2498F2}"/>
              </a:ext>
            </a:extLst>
          </p:cNvPr>
          <p:cNvSpPr>
            <a:spLocks noGrp="1"/>
          </p:cNvSpPr>
          <p:nvPr>
            <p:ph idx="1"/>
          </p:nvPr>
        </p:nvSpPr>
        <p:spPr/>
        <p:txBody>
          <a:bodyPr/>
          <a:lstStyle/>
          <a:p>
            <a:r>
              <a:rPr lang="zh-CN" altLang="en-US" dirty="0"/>
              <a:t>开发工具</a:t>
            </a:r>
            <a:endParaRPr lang="en-US" altLang="zh-CN" dirty="0"/>
          </a:p>
          <a:p>
            <a:pPr marL="0" indent="0">
              <a:buNone/>
            </a:pPr>
            <a:r>
              <a:rPr lang="en-US" altLang="zh-CN" dirty="0" err="1"/>
              <a:t>Vivado</a:t>
            </a:r>
            <a:r>
              <a:rPr lang="en-US" altLang="zh-CN" dirty="0"/>
              <a:t> 2018.2, </a:t>
            </a:r>
            <a:r>
              <a:rPr lang="en-US" altLang="zh-CN" dirty="0" err="1"/>
              <a:t>petalinux</a:t>
            </a:r>
            <a:r>
              <a:rPr lang="en-US" altLang="zh-CN" dirty="0"/>
              <a:t> 2018.2 </a:t>
            </a:r>
          </a:p>
          <a:p>
            <a:r>
              <a:rPr lang="zh-CN" altLang="en-US" dirty="0"/>
              <a:t>调试工具</a:t>
            </a:r>
            <a:endParaRPr lang="en-US" altLang="zh-CN" dirty="0"/>
          </a:p>
          <a:p>
            <a:pPr marL="0" indent="0">
              <a:buNone/>
            </a:pPr>
            <a:r>
              <a:rPr lang="en-US" altLang="zh-CN" dirty="0" err="1"/>
              <a:t>Xshell</a:t>
            </a:r>
            <a:endParaRPr lang="en-US" altLang="zh-CN" dirty="0"/>
          </a:p>
          <a:p>
            <a:pPr marL="0" indent="0">
              <a:buNone/>
            </a:pPr>
            <a:r>
              <a:rPr lang="en-US" altLang="zh-CN" dirty="0"/>
              <a:t>    </a:t>
            </a:r>
            <a:r>
              <a:rPr lang="en-US" altLang="zh-CN" dirty="0" err="1"/>
              <a:t>Petalinux</a:t>
            </a:r>
            <a:r>
              <a:rPr lang="en-US" altLang="zh-CN" dirty="0"/>
              <a:t> 2018.2 </a:t>
            </a:r>
            <a:r>
              <a:rPr lang="zh-CN" altLang="en-US" dirty="0"/>
              <a:t>可以运行在虚拟机下，请严格按照上诉版本进行，因为有可能因为版本问题导致实验的出现</a:t>
            </a:r>
            <a:r>
              <a:rPr lang="en-US" altLang="zh-CN" dirty="0"/>
              <a:t>bug</a:t>
            </a:r>
            <a:r>
              <a:rPr lang="zh-CN" altLang="en-US" dirty="0"/>
              <a:t>。尤其是</a:t>
            </a:r>
            <a:r>
              <a:rPr lang="en-US" altLang="zh-CN" dirty="0"/>
              <a:t>git</a:t>
            </a:r>
            <a:r>
              <a:rPr lang="zh-CN" altLang="en-US" dirty="0"/>
              <a:t>官方的</a:t>
            </a:r>
            <a:r>
              <a:rPr lang="en-US" altLang="zh-CN" dirty="0" err="1"/>
              <a:t>tcl</a:t>
            </a:r>
            <a:r>
              <a:rPr lang="zh-CN" altLang="en-US" dirty="0"/>
              <a:t>脚本时，需要对</a:t>
            </a:r>
            <a:r>
              <a:rPr lang="en-US" altLang="zh-CN" dirty="0" err="1"/>
              <a:t>tcl</a:t>
            </a:r>
            <a:r>
              <a:rPr lang="zh-CN" altLang="en-US" dirty="0"/>
              <a:t>文件进行修改，</a:t>
            </a:r>
            <a:r>
              <a:rPr lang="zh-CN" altLang="en-US" dirty="0">
                <a:solidFill>
                  <a:srgbClr val="FF0000"/>
                </a:solidFill>
              </a:rPr>
              <a:t>这里不建议大家使用由</a:t>
            </a:r>
            <a:r>
              <a:rPr lang="en-US" altLang="zh-CN" dirty="0" err="1">
                <a:solidFill>
                  <a:srgbClr val="FF0000"/>
                </a:solidFill>
              </a:rPr>
              <a:t>tcl</a:t>
            </a:r>
            <a:r>
              <a:rPr lang="zh-CN" altLang="en-US" dirty="0">
                <a:solidFill>
                  <a:srgbClr val="FF0000"/>
                </a:solidFill>
              </a:rPr>
              <a:t>脚本生成的工程文件，因为官方的</a:t>
            </a:r>
            <a:r>
              <a:rPr lang="en-US" altLang="zh-CN" dirty="0" err="1">
                <a:solidFill>
                  <a:srgbClr val="FF0000"/>
                </a:solidFill>
              </a:rPr>
              <a:t>tcl</a:t>
            </a:r>
            <a:r>
              <a:rPr lang="zh-CN" altLang="en-US" dirty="0">
                <a:solidFill>
                  <a:srgbClr val="FF0000"/>
                </a:solidFill>
              </a:rPr>
              <a:t>文件增加了硬件约束信息，这些约束信息并不适用所有</a:t>
            </a:r>
            <a:r>
              <a:rPr lang="en-US" altLang="zh-CN" dirty="0" err="1">
                <a:solidFill>
                  <a:srgbClr val="FF0000"/>
                </a:solidFill>
              </a:rPr>
              <a:t>zynq</a:t>
            </a:r>
            <a:r>
              <a:rPr lang="zh-CN" altLang="en-US" dirty="0">
                <a:solidFill>
                  <a:srgbClr val="FF0000"/>
                </a:solidFill>
              </a:rPr>
              <a:t>平台，建议大家根据</a:t>
            </a:r>
            <a:r>
              <a:rPr lang="en-US" altLang="zh-CN" dirty="0">
                <a:solidFill>
                  <a:srgbClr val="FF0000"/>
                </a:solidFill>
              </a:rPr>
              <a:t>bd</a:t>
            </a:r>
            <a:r>
              <a:rPr lang="zh-CN" altLang="en-US" dirty="0">
                <a:solidFill>
                  <a:srgbClr val="FF0000"/>
                </a:solidFill>
              </a:rPr>
              <a:t>图自己重新建一个工程，并编译成</a:t>
            </a:r>
            <a:r>
              <a:rPr lang="en-US" altLang="zh-CN" dirty="0">
                <a:solidFill>
                  <a:srgbClr val="FF0000"/>
                </a:solidFill>
              </a:rPr>
              <a:t>bit</a:t>
            </a:r>
            <a:r>
              <a:rPr lang="zh-CN" altLang="en-US" dirty="0">
                <a:solidFill>
                  <a:srgbClr val="FF0000"/>
                </a:solidFill>
              </a:rPr>
              <a:t>流和</a:t>
            </a:r>
            <a:r>
              <a:rPr lang="en-US" altLang="zh-CN" dirty="0" err="1">
                <a:solidFill>
                  <a:srgbClr val="FF0000"/>
                </a:solidFill>
              </a:rPr>
              <a:t>tcl</a:t>
            </a:r>
            <a:r>
              <a:rPr lang="zh-CN" altLang="en-US" dirty="0">
                <a:solidFill>
                  <a:srgbClr val="FF0000"/>
                </a:solidFill>
              </a:rPr>
              <a:t>文件。</a:t>
            </a:r>
          </a:p>
        </p:txBody>
      </p:sp>
    </p:spTree>
    <p:extLst>
      <p:ext uri="{BB962C8B-B14F-4D97-AF65-F5344CB8AC3E}">
        <p14:creationId xmlns:p14="http://schemas.microsoft.com/office/powerpoint/2010/main" val="19084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8C0F6-8B35-4BDC-B4AB-0AD23A2CA923}"/>
              </a:ext>
            </a:extLst>
          </p:cNvPr>
          <p:cNvSpPr>
            <a:spLocks noGrp="1"/>
          </p:cNvSpPr>
          <p:nvPr>
            <p:ph type="title"/>
          </p:nvPr>
        </p:nvSpPr>
        <p:spPr/>
        <p:txBody>
          <a:bodyPr/>
          <a:lstStyle/>
          <a:p>
            <a:r>
              <a:rPr lang="en-US" altLang="zh-CN" dirty="0" err="1"/>
              <a:t>Petalinux</a:t>
            </a:r>
            <a:r>
              <a:rPr lang="en-US" altLang="zh-CN" dirty="0"/>
              <a:t> kernel </a:t>
            </a:r>
            <a:r>
              <a:rPr lang="zh-CN" altLang="en-US" dirty="0"/>
              <a:t>配置</a:t>
            </a:r>
            <a:br>
              <a:rPr lang="en-US" altLang="zh-CN" dirty="0"/>
            </a:br>
            <a:r>
              <a:rPr lang="en-US" altLang="zh-CN" dirty="0"/>
              <a:t>CMA</a:t>
            </a:r>
            <a:endParaRPr lang="zh-CN" altLang="en-US" dirty="0"/>
          </a:p>
        </p:txBody>
      </p:sp>
      <p:sp>
        <p:nvSpPr>
          <p:cNvPr id="3" name="内容占位符 2">
            <a:extLst>
              <a:ext uri="{FF2B5EF4-FFF2-40B4-BE49-F238E27FC236}">
                <a16:creationId xmlns:a16="http://schemas.microsoft.com/office/drawing/2014/main" id="{F2C2804B-E0CF-4A1C-B042-854B648C630D}"/>
              </a:ext>
            </a:extLst>
          </p:cNvPr>
          <p:cNvSpPr>
            <a:spLocks noGrp="1"/>
          </p:cNvSpPr>
          <p:nvPr>
            <p:ph idx="1"/>
          </p:nvPr>
        </p:nvSpPr>
        <p:spPr/>
        <p:txBody>
          <a:bodyPr/>
          <a:lstStyle/>
          <a:p>
            <a:r>
              <a:rPr lang="zh-CN" altLang="en-US" dirty="0"/>
              <a:t>在这里假定大家已经熟悉了</a:t>
            </a:r>
            <a:r>
              <a:rPr lang="en-US" altLang="zh-CN" dirty="0" err="1"/>
              <a:t>zynq</a:t>
            </a:r>
            <a:r>
              <a:rPr lang="zh-CN" altLang="en-US" dirty="0"/>
              <a:t>的以太网移植，</a:t>
            </a:r>
            <a:r>
              <a:rPr lang="en-US" altLang="zh-CN" dirty="0"/>
              <a:t>SD </a:t>
            </a:r>
            <a:r>
              <a:rPr lang="zh-CN" altLang="en-US" dirty="0"/>
              <a:t>卡</a:t>
            </a:r>
            <a:r>
              <a:rPr lang="en-US" altLang="zh-CN" dirty="0" err="1"/>
              <a:t>uboot</a:t>
            </a:r>
            <a:r>
              <a:rPr lang="zh-CN" altLang="en-US" dirty="0"/>
              <a:t>移植和</a:t>
            </a:r>
            <a:r>
              <a:rPr lang="en-US" altLang="zh-CN" dirty="0" err="1"/>
              <a:t>petalinux</a:t>
            </a:r>
            <a:r>
              <a:rPr lang="en-US" altLang="zh-CN" dirty="0"/>
              <a:t> </a:t>
            </a:r>
            <a:r>
              <a:rPr lang="zh-CN" altLang="en-US" dirty="0"/>
              <a:t>项目的创建，在</a:t>
            </a:r>
            <a:r>
              <a:rPr lang="en-US" altLang="zh-CN" dirty="0" err="1"/>
              <a:t>vivado</a:t>
            </a:r>
            <a:r>
              <a:rPr lang="zh-CN" altLang="en-US" dirty="0"/>
              <a:t>生成</a:t>
            </a:r>
            <a:r>
              <a:rPr lang="en-US" altLang="zh-CN" dirty="0"/>
              <a:t>bit</a:t>
            </a:r>
            <a:r>
              <a:rPr lang="zh-CN" altLang="en-US" dirty="0"/>
              <a:t>流文件后复制到</a:t>
            </a:r>
            <a:r>
              <a:rPr lang="en-US" altLang="zh-CN" dirty="0" err="1"/>
              <a:t>petalinux</a:t>
            </a:r>
            <a:r>
              <a:rPr lang="zh-CN" altLang="en-US" dirty="0"/>
              <a:t>的工程项目中，在内核配置菜单中需要选中如下选项：</a:t>
            </a:r>
            <a:endParaRPr lang="en-US" altLang="zh-CN" dirty="0"/>
          </a:p>
          <a:p>
            <a:endParaRPr lang="zh-CN" altLang="en-US" dirty="0"/>
          </a:p>
        </p:txBody>
      </p:sp>
      <p:pic>
        <p:nvPicPr>
          <p:cNvPr id="4" name="图片 3">
            <a:extLst>
              <a:ext uri="{FF2B5EF4-FFF2-40B4-BE49-F238E27FC236}">
                <a16:creationId xmlns:a16="http://schemas.microsoft.com/office/drawing/2014/main" id="{6F8DA9A3-C5C1-4CF0-96B5-0102DB53FE3A}"/>
              </a:ext>
            </a:extLst>
          </p:cNvPr>
          <p:cNvPicPr>
            <a:picLocks noChangeAspect="1"/>
          </p:cNvPicPr>
          <p:nvPr/>
        </p:nvPicPr>
        <p:blipFill>
          <a:blip r:embed="rId2"/>
          <a:stretch>
            <a:fillRect/>
          </a:stretch>
        </p:blipFill>
        <p:spPr>
          <a:xfrm>
            <a:off x="1644488" y="3057963"/>
            <a:ext cx="5421270" cy="2718584"/>
          </a:xfrm>
          <a:prstGeom prst="rect">
            <a:avLst/>
          </a:prstGeom>
        </p:spPr>
      </p:pic>
      <p:sp>
        <p:nvSpPr>
          <p:cNvPr id="5" name="文本框 4">
            <a:extLst>
              <a:ext uri="{FF2B5EF4-FFF2-40B4-BE49-F238E27FC236}">
                <a16:creationId xmlns:a16="http://schemas.microsoft.com/office/drawing/2014/main" id="{98B7DDD3-3631-4181-BAA3-529423A66259}"/>
              </a:ext>
            </a:extLst>
          </p:cNvPr>
          <p:cNvSpPr txBox="1"/>
          <p:nvPr/>
        </p:nvSpPr>
        <p:spPr>
          <a:xfrm>
            <a:off x="800100" y="6041362"/>
            <a:ext cx="8192884" cy="646331"/>
          </a:xfrm>
          <a:prstGeom prst="rect">
            <a:avLst/>
          </a:prstGeom>
          <a:noFill/>
        </p:spPr>
        <p:txBody>
          <a:bodyPr wrap="none" rtlCol="0">
            <a:spAutoFit/>
          </a:bodyPr>
          <a:lstStyle/>
          <a:p>
            <a:r>
              <a:rPr lang="en-US" altLang="zh-CN" dirty="0" err="1"/>
              <a:t>Petalinux</a:t>
            </a:r>
            <a:r>
              <a:rPr lang="en-US" altLang="zh-CN" dirty="0"/>
              <a:t>-config –c kernel &gt;Kernel features&gt;</a:t>
            </a:r>
            <a:r>
              <a:rPr lang="en-US" altLang="zh-CN" dirty="0" err="1"/>
              <a:t>Maximun</a:t>
            </a:r>
            <a:r>
              <a:rPr lang="en-US" altLang="zh-CN" dirty="0"/>
              <a:t>  count of the CMA areas</a:t>
            </a:r>
          </a:p>
          <a:p>
            <a:r>
              <a:rPr lang="zh-CN" altLang="en-US" dirty="0"/>
              <a:t>用于配置</a:t>
            </a:r>
            <a:r>
              <a:rPr lang="en-US" altLang="zh-CN" dirty="0"/>
              <a:t>CMA </a:t>
            </a:r>
            <a:r>
              <a:rPr lang="zh-CN" altLang="en-US" dirty="0"/>
              <a:t>开辟内存区域的计数，</a:t>
            </a:r>
            <a:r>
              <a:rPr lang="en-US" altLang="zh-CN" dirty="0"/>
              <a:t>7-128 </a:t>
            </a:r>
            <a:r>
              <a:rPr lang="zh-CN" altLang="en-US" dirty="0"/>
              <a:t>即可</a:t>
            </a:r>
          </a:p>
        </p:txBody>
      </p:sp>
    </p:spTree>
    <p:extLst>
      <p:ext uri="{BB962C8B-B14F-4D97-AF65-F5344CB8AC3E}">
        <p14:creationId xmlns:p14="http://schemas.microsoft.com/office/powerpoint/2010/main" val="207139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B77C6-638E-40EB-AEA9-568C3BBE5673}"/>
              </a:ext>
            </a:extLst>
          </p:cNvPr>
          <p:cNvSpPr>
            <a:spLocks noGrp="1"/>
          </p:cNvSpPr>
          <p:nvPr>
            <p:ph type="title"/>
          </p:nvPr>
        </p:nvSpPr>
        <p:spPr>
          <a:xfrm>
            <a:off x="677334" y="609600"/>
            <a:ext cx="8596668" cy="753208"/>
          </a:xfrm>
        </p:spPr>
        <p:txBody>
          <a:bodyPr/>
          <a:lstStyle/>
          <a:p>
            <a:r>
              <a:rPr lang="en-US" altLang="zh-CN" dirty="0" err="1"/>
              <a:t>Petalinux</a:t>
            </a:r>
            <a:r>
              <a:rPr lang="en-US" altLang="zh-CN" dirty="0"/>
              <a:t> </a:t>
            </a:r>
            <a:r>
              <a:rPr lang="zh-CN" altLang="en-US" dirty="0"/>
              <a:t>内核配置</a:t>
            </a:r>
            <a:r>
              <a:rPr lang="en-US" altLang="zh-CN" dirty="0"/>
              <a:t> CMA</a:t>
            </a:r>
            <a:endParaRPr lang="zh-CN" altLang="en-US" dirty="0"/>
          </a:p>
        </p:txBody>
      </p:sp>
      <p:pic>
        <p:nvPicPr>
          <p:cNvPr id="4" name="内容占位符 3">
            <a:extLst>
              <a:ext uri="{FF2B5EF4-FFF2-40B4-BE49-F238E27FC236}">
                <a16:creationId xmlns:a16="http://schemas.microsoft.com/office/drawing/2014/main" id="{7DAFA2F1-9FBE-41F1-A134-131FA15A35DB}"/>
              </a:ext>
            </a:extLst>
          </p:cNvPr>
          <p:cNvPicPr>
            <a:picLocks noGrp="1" noChangeAspect="1"/>
          </p:cNvPicPr>
          <p:nvPr>
            <p:ph idx="1"/>
          </p:nvPr>
        </p:nvPicPr>
        <p:blipFill>
          <a:blip r:embed="rId2"/>
          <a:stretch>
            <a:fillRect/>
          </a:stretch>
        </p:blipFill>
        <p:spPr>
          <a:xfrm>
            <a:off x="868306" y="1488281"/>
            <a:ext cx="6773488" cy="3881437"/>
          </a:xfrm>
          <a:prstGeom prst="rect">
            <a:avLst/>
          </a:prstGeom>
        </p:spPr>
      </p:pic>
      <p:sp>
        <p:nvSpPr>
          <p:cNvPr id="5" name="文本框 4">
            <a:extLst>
              <a:ext uri="{FF2B5EF4-FFF2-40B4-BE49-F238E27FC236}">
                <a16:creationId xmlns:a16="http://schemas.microsoft.com/office/drawing/2014/main" id="{8FBD3B0A-ED08-48CA-93BC-669511EE5722}"/>
              </a:ext>
            </a:extLst>
          </p:cNvPr>
          <p:cNvSpPr txBox="1"/>
          <p:nvPr/>
        </p:nvSpPr>
        <p:spPr>
          <a:xfrm>
            <a:off x="984738" y="5688623"/>
            <a:ext cx="7823104" cy="369332"/>
          </a:xfrm>
          <a:prstGeom prst="rect">
            <a:avLst/>
          </a:prstGeom>
          <a:noFill/>
        </p:spPr>
        <p:txBody>
          <a:bodyPr wrap="none" rtlCol="0">
            <a:spAutoFit/>
          </a:bodyPr>
          <a:lstStyle/>
          <a:p>
            <a:r>
              <a:rPr lang="zh-CN" altLang="en-US" dirty="0"/>
              <a:t>开启</a:t>
            </a:r>
            <a:r>
              <a:rPr lang="en-US" altLang="zh-CN" dirty="0"/>
              <a:t>DMA CMA </a:t>
            </a:r>
            <a:r>
              <a:rPr lang="zh-CN" altLang="en-US" dirty="0"/>
              <a:t>内存分配功能，默认情况下是开启的，</a:t>
            </a:r>
            <a:r>
              <a:rPr lang="en-US" altLang="zh-CN" dirty="0"/>
              <a:t>CMA</a:t>
            </a:r>
            <a:r>
              <a:rPr lang="zh-CN" altLang="en-US" dirty="0"/>
              <a:t>是受</a:t>
            </a:r>
            <a:r>
              <a:rPr lang="en-US" altLang="zh-CN" dirty="0" err="1"/>
              <a:t>Xlnk</a:t>
            </a:r>
            <a:r>
              <a:rPr lang="zh-CN" altLang="en-US" dirty="0"/>
              <a:t>驱动的。</a:t>
            </a:r>
          </a:p>
        </p:txBody>
      </p:sp>
    </p:spTree>
    <p:extLst>
      <p:ext uri="{BB962C8B-B14F-4D97-AF65-F5344CB8AC3E}">
        <p14:creationId xmlns:p14="http://schemas.microsoft.com/office/powerpoint/2010/main" val="48405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8B511-8D28-4196-90F6-16A178A30AF9}"/>
              </a:ext>
            </a:extLst>
          </p:cNvPr>
          <p:cNvSpPr>
            <a:spLocks noGrp="1"/>
          </p:cNvSpPr>
          <p:nvPr>
            <p:ph type="title"/>
          </p:nvPr>
        </p:nvSpPr>
        <p:spPr>
          <a:xfrm>
            <a:off x="677334" y="609600"/>
            <a:ext cx="8596668" cy="735623"/>
          </a:xfrm>
        </p:spPr>
        <p:txBody>
          <a:bodyPr/>
          <a:lstStyle/>
          <a:p>
            <a:r>
              <a:rPr lang="en-US" altLang="zh-CN" dirty="0" err="1"/>
              <a:t>Petalinux</a:t>
            </a:r>
            <a:r>
              <a:rPr lang="en-US" altLang="zh-CN" dirty="0"/>
              <a:t> </a:t>
            </a:r>
            <a:r>
              <a:rPr lang="zh-CN" altLang="en-US" dirty="0"/>
              <a:t>内核配置 </a:t>
            </a:r>
            <a:r>
              <a:rPr lang="en-US" altLang="zh-CN" dirty="0"/>
              <a:t>DMA </a:t>
            </a:r>
            <a:r>
              <a:rPr lang="zh-CN" altLang="en-US" dirty="0"/>
              <a:t>和</a:t>
            </a:r>
            <a:r>
              <a:rPr lang="en-US" altLang="zh-CN" dirty="0"/>
              <a:t>APF</a:t>
            </a:r>
            <a:endParaRPr lang="zh-CN" altLang="en-US" dirty="0"/>
          </a:p>
        </p:txBody>
      </p:sp>
      <p:sp>
        <p:nvSpPr>
          <p:cNvPr id="3" name="内容占位符 2">
            <a:extLst>
              <a:ext uri="{FF2B5EF4-FFF2-40B4-BE49-F238E27FC236}">
                <a16:creationId xmlns:a16="http://schemas.microsoft.com/office/drawing/2014/main" id="{5245203E-8FF4-4894-AE64-00B3A5552363}"/>
              </a:ext>
            </a:extLst>
          </p:cNvPr>
          <p:cNvSpPr>
            <a:spLocks noGrp="1"/>
          </p:cNvSpPr>
          <p:nvPr>
            <p:ph idx="1"/>
          </p:nvPr>
        </p:nvSpPr>
        <p:spPr>
          <a:xfrm>
            <a:off x="527865" y="1424967"/>
            <a:ext cx="8596668" cy="735624"/>
          </a:xfrm>
        </p:spPr>
        <p:txBody>
          <a:bodyPr>
            <a:normAutofit lnSpcReduction="10000"/>
          </a:bodyPr>
          <a:lstStyle/>
          <a:p>
            <a:r>
              <a:rPr lang="zh-CN" altLang="en-US" dirty="0"/>
              <a:t>启用 </a:t>
            </a:r>
            <a:r>
              <a:rPr lang="en-US" altLang="zh-CN" dirty="0"/>
              <a:t>DMA </a:t>
            </a:r>
            <a:r>
              <a:rPr lang="zh-CN" altLang="en-US" dirty="0"/>
              <a:t>和</a:t>
            </a:r>
            <a:r>
              <a:rPr lang="en-US" altLang="zh-CN" dirty="0"/>
              <a:t> APF </a:t>
            </a:r>
            <a:r>
              <a:rPr lang="zh-CN" altLang="en-US" dirty="0"/>
              <a:t>功能</a:t>
            </a:r>
            <a:endParaRPr lang="en-US" altLang="zh-CN" dirty="0"/>
          </a:p>
          <a:p>
            <a:pPr marL="0" indent="0">
              <a:buNone/>
            </a:pPr>
            <a:r>
              <a:rPr lang="zh-CN" altLang="en-US" dirty="0">
                <a:solidFill>
                  <a:srgbClr val="FF0000"/>
                </a:solidFill>
              </a:rPr>
              <a:t>根据自己的需要启动哪些</a:t>
            </a:r>
            <a:r>
              <a:rPr lang="en-US" altLang="zh-CN" dirty="0">
                <a:solidFill>
                  <a:srgbClr val="FF0000"/>
                </a:solidFill>
              </a:rPr>
              <a:t>DMA</a:t>
            </a:r>
            <a:r>
              <a:rPr lang="zh-CN" altLang="en-US" dirty="0">
                <a:solidFill>
                  <a:srgbClr val="FF0000"/>
                </a:solidFill>
              </a:rPr>
              <a:t>设备，</a:t>
            </a:r>
            <a:r>
              <a:rPr lang="en-US" altLang="zh-CN" dirty="0">
                <a:solidFill>
                  <a:srgbClr val="FF0000"/>
                </a:solidFill>
              </a:rPr>
              <a:t>ZYNQ </a:t>
            </a:r>
            <a:r>
              <a:rPr lang="zh-CN" altLang="en-US" dirty="0">
                <a:solidFill>
                  <a:srgbClr val="FF0000"/>
                </a:solidFill>
              </a:rPr>
              <a:t>平台下一定要选择</a:t>
            </a:r>
            <a:r>
              <a:rPr lang="en-US" altLang="zh-CN" dirty="0">
                <a:solidFill>
                  <a:srgbClr val="FF0000"/>
                </a:solidFill>
              </a:rPr>
              <a:t>PL330</a:t>
            </a:r>
            <a:r>
              <a:rPr lang="zh-CN" altLang="en-US" dirty="0">
                <a:solidFill>
                  <a:srgbClr val="FF0000"/>
                </a:solidFill>
              </a:rPr>
              <a:t>设备。</a:t>
            </a:r>
            <a:endParaRPr lang="en-US" altLang="zh-CN" dirty="0">
              <a:solidFill>
                <a:srgbClr val="FF0000"/>
              </a:solidFill>
            </a:endParaRPr>
          </a:p>
        </p:txBody>
      </p:sp>
      <p:pic>
        <p:nvPicPr>
          <p:cNvPr id="4" name="图片 3">
            <a:extLst>
              <a:ext uri="{FF2B5EF4-FFF2-40B4-BE49-F238E27FC236}">
                <a16:creationId xmlns:a16="http://schemas.microsoft.com/office/drawing/2014/main" id="{AF4FEC8E-B288-4D18-BE3A-9F3EC5A4D1EF}"/>
              </a:ext>
            </a:extLst>
          </p:cNvPr>
          <p:cNvPicPr>
            <a:picLocks noChangeAspect="1"/>
          </p:cNvPicPr>
          <p:nvPr/>
        </p:nvPicPr>
        <p:blipFill>
          <a:blip r:embed="rId2"/>
          <a:stretch>
            <a:fillRect/>
          </a:stretch>
        </p:blipFill>
        <p:spPr>
          <a:xfrm>
            <a:off x="439942" y="2449577"/>
            <a:ext cx="5415735" cy="3072973"/>
          </a:xfrm>
          <a:prstGeom prst="rect">
            <a:avLst/>
          </a:prstGeom>
        </p:spPr>
      </p:pic>
      <p:pic>
        <p:nvPicPr>
          <p:cNvPr id="5" name="图片 4">
            <a:extLst>
              <a:ext uri="{FF2B5EF4-FFF2-40B4-BE49-F238E27FC236}">
                <a16:creationId xmlns:a16="http://schemas.microsoft.com/office/drawing/2014/main" id="{4FEF43C3-F978-4A9A-BFB7-4F0CAE9BCEA9}"/>
              </a:ext>
            </a:extLst>
          </p:cNvPr>
          <p:cNvPicPr>
            <a:picLocks noChangeAspect="1"/>
          </p:cNvPicPr>
          <p:nvPr/>
        </p:nvPicPr>
        <p:blipFill>
          <a:blip r:embed="rId3"/>
          <a:stretch>
            <a:fillRect/>
          </a:stretch>
        </p:blipFill>
        <p:spPr>
          <a:xfrm>
            <a:off x="5946531" y="2449577"/>
            <a:ext cx="5140503" cy="3072973"/>
          </a:xfrm>
          <a:prstGeom prst="rect">
            <a:avLst/>
          </a:prstGeom>
        </p:spPr>
      </p:pic>
    </p:spTree>
    <p:extLst>
      <p:ext uri="{BB962C8B-B14F-4D97-AF65-F5344CB8AC3E}">
        <p14:creationId xmlns:p14="http://schemas.microsoft.com/office/powerpoint/2010/main" val="397511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6F3D2-A633-433B-8E18-87D0CE77B7F9}"/>
              </a:ext>
            </a:extLst>
          </p:cNvPr>
          <p:cNvSpPr>
            <a:spLocks noGrp="1"/>
          </p:cNvSpPr>
          <p:nvPr>
            <p:ph type="title"/>
          </p:nvPr>
        </p:nvSpPr>
        <p:spPr>
          <a:xfrm>
            <a:off x="0" y="0"/>
            <a:ext cx="8596668" cy="665285"/>
          </a:xfrm>
        </p:spPr>
        <p:txBody>
          <a:bodyPr/>
          <a:lstStyle/>
          <a:p>
            <a:r>
              <a:rPr lang="zh-CN" altLang="en-US" dirty="0"/>
              <a:t>编辑用户空间的设备树</a:t>
            </a:r>
          </a:p>
        </p:txBody>
      </p:sp>
      <p:sp>
        <p:nvSpPr>
          <p:cNvPr id="3" name="内容占位符 2">
            <a:extLst>
              <a:ext uri="{FF2B5EF4-FFF2-40B4-BE49-F238E27FC236}">
                <a16:creationId xmlns:a16="http://schemas.microsoft.com/office/drawing/2014/main" id="{DF20B24F-92CA-4ED8-A323-7FDC8A2AC7C4}"/>
              </a:ext>
            </a:extLst>
          </p:cNvPr>
          <p:cNvSpPr>
            <a:spLocks noGrp="1"/>
          </p:cNvSpPr>
          <p:nvPr>
            <p:ph idx="1"/>
          </p:nvPr>
        </p:nvSpPr>
        <p:spPr>
          <a:xfrm>
            <a:off x="422357" y="5573793"/>
            <a:ext cx="8596668" cy="1412849"/>
          </a:xfrm>
        </p:spPr>
        <p:txBody>
          <a:bodyPr>
            <a:normAutofit/>
          </a:bodyPr>
          <a:lstStyle/>
          <a:p>
            <a:r>
              <a:rPr lang="zh-CN" altLang="en-US" dirty="0"/>
              <a:t>默认情况下</a:t>
            </a:r>
            <a:r>
              <a:rPr lang="en-US" altLang="zh-CN" dirty="0" err="1"/>
              <a:t>petalinux</a:t>
            </a:r>
            <a:r>
              <a:rPr lang="zh-CN" altLang="en-US" dirty="0"/>
              <a:t>在编译时会自动生成系统空间的设备树，但是我们只能在用户空间增加我们自己的设备树以补充系统缺失的信息。如上图中</a:t>
            </a:r>
            <a:r>
              <a:rPr lang="en-US" altLang="zh-CN" dirty="0"/>
              <a:t>1</a:t>
            </a:r>
            <a:r>
              <a:rPr lang="zh-CN" altLang="en-US" dirty="0"/>
              <a:t>则表示增加</a:t>
            </a:r>
            <a:r>
              <a:rPr lang="en-US" altLang="zh-CN" dirty="0" err="1"/>
              <a:t>xlnk</a:t>
            </a:r>
            <a:r>
              <a:rPr lang="zh-CN" altLang="en-US" dirty="0"/>
              <a:t>设备的支持，</a:t>
            </a:r>
            <a:r>
              <a:rPr lang="en-US" altLang="zh-CN" dirty="0"/>
              <a:t>2</a:t>
            </a:r>
            <a:r>
              <a:rPr lang="zh-CN" altLang="en-US" dirty="0"/>
              <a:t>表示配置</a:t>
            </a:r>
            <a:r>
              <a:rPr lang="en-US" altLang="zh-CN" dirty="0"/>
              <a:t>DMA</a:t>
            </a:r>
            <a:r>
              <a:rPr lang="zh-CN" altLang="en-US" dirty="0"/>
              <a:t>时钟信息（默认情况下系统无）</a:t>
            </a:r>
            <a:r>
              <a:rPr lang="en-US" altLang="zh-CN" dirty="0"/>
              <a:t>3</a:t>
            </a:r>
            <a:r>
              <a:rPr lang="zh-CN" altLang="en-US" dirty="0"/>
              <a:t>表示复制</a:t>
            </a:r>
            <a:r>
              <a:rPr lang="en-US" altLang="zh-CN" dirty="0" err="1"/>
              <a:t>pl.dts</a:t>
            </a:r>
            <a:r>
              <a:rPr lang="zh-CN" altLang="en-US" dirty="0"/>
              <a:t>的，可以不用增加。但在编辑时参考系统空间给出的节点信息，避免错误。</a:t>
            </a:r>
          </a:p>
        </p:txBody>
      </p:sp>
      <p:pic>
        <p:nvPicPr>
          <p:cNvPr id="4" name="图片 3">
            <a:extLst>
              <a:ext uri="{FF2B5EF4-FFF2-40B4-BE49-F238E27FC236}">
                <a16:creationId xmlns:a16="http://schemas.microsoft.com/office/drawing/2014/main" id="{CB049E3A-DC7D-4E8F-880B-85D77C1992AD}"/>
              </a:ext>
            </a:extLst>
          </p:cNvPr>
          <p:cNvPicPr>
            <a:picLocks noChangeAspect="1"/>
          </p:cNvPicPr>
          <p:nvPr/>
        </p:nvPicPr>
        <p:blipFill>
          <a:blip r:embed="rId2"/>
          <a:stretch>
            <a:fillRect/>
          </a:stretch>
        </p:blipFill>
        <p:spPr>
          <a:xfrm>
            <a:off x="545450" y="577781"/>
            <a:ext cx="6119120" cy="4891034"/>
          </a:xfrm>
          <a:prstGeom prst="rect">
            <a:avLst/>
          </a:prstGeom>
        </p:spPr>
      </p:pic>
    </p:spTree>
    <p:extLst>
      <p:ext uri="{BB962C8B-B14F-4D97-AF65-F5344CB8AC3E}">
        <p14:creationId xmlns:p14="http://schemas.microsoft.com/office/powerpoint/2010/main" val="416082493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1157</Words>
  <Application>Microsoft Office PowerPoint</Application>
  <PresentationFormat>宽屏</PresentationFormat>
  <Paragraphs>54</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Trebuchet MS</vt:lpstr>
      <vt:lpstr>Wingdings 3</vt:lpstr>
      <vt:lpstr>平面</vt:lpstr>
      <vt:lpstr>基于自定义PYNQ板子的DMA移植</vt:lpstr>
      <vt:lpstr>纲要</vt:lpstr>
      <vt:lpstr>背景介绍</vt:lpstr>
      <vt:lpstr>硬件环境准备</vt:lpstr>
      <vt:lpstr>软件环境准备</vt:lpstr>
      <vt:lpstr>Petalinux kernel 配置 CMA</vt:lpstr>
      <vt:lpstr>Petalinux 内核配置 CMA</vt:lpstr>
      <vt:lpstr>Petalinux 内核配置 DMA 和APF</vt:lpstr>
      <vt:lpstr>编辑用户空间的设备树</vt:lpstr>
      <vt:lpstr>检查打印信息</vt:lpstr>
      <vt:lpstr>Jupyter_notbooks 设置</vt:lpstr>
      <vt:lpstr>运行结果</vt:lpstr>
      <vt:lpstr>经验总结</vt:lpstr>
      <vt:lpstr>参考信息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基于自定义PYNQ板子的DMA移植</dc:title>
  <dc:creator>房 彪</dc:creator>
  <cp:lastModifiedBy>彪 房</cp:lastModifiedBy>
  <cp:revision>23</cp:revision>
  <dcterms:created xsi:type="dcterms:W3CDTF">2018-10-22T10:01:11Z</dcterms:created>
  <dcterms:modified xsi:type="dcterms:W3CDTF">2018-12-10T08:25:30Z</dcterms:modified>
</cp:coreProperties>
</file>