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92" autoAdjust="0"/>
  </p:normalViewPr>
  <p:slideViewPr>
    <p:cSldViewPr snapToGrid="0">
      <p:cViewPr varScale="1">
        <p:scale>
          <a:sx n="95" d="100"/>
          <a:sy n="95" d="100"/>
        </p:scale>
        <p:origin x="11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8539B-1C8D-4235-8C5B-BE7CBB295DE8}"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860F8-F2F3-4919-A6F8-68D79E03C52A}" type="slidenum">
              <a:rPr lang="zh-CN" altLang="en-US" smtClean="0"/>
              <a:t>‹#›</a:t>
            </a:fld>
            <a:endParaRPr lang="zh-CN" altLang="en-US"/>
          </a:p>
        </p:txBody>
      </p:sp>
    </p:spTree>
    <p:extLst>
      <p:ext uri="{BB962C8B-B14F-4D97-AF65-F5344CB8AC3E}">
        <p14:creationId xmlns:p14="http://schemas.microsoft.com/office/powerpoint/2010/main" val="200730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 Xilinx® Zynq® All Programmable device is an SOC based on a dual-core ARM® Cortex®-A9 processor (referred to as the </a:t>
            </a:r>
            <a:r>
              <a:rPr lang="en-US" altLang="zh-CN" sz="1200" b="0" i="1" u="none" strike="noStrike" kern="1200" dirty="0">
                <a:solidFill>
                  <a:schemeClr val="tx1"/>
                </a:solidFill>
                <a:effectLst/>
                <a:latin typeface="+mn-lt"/>
                <a:ea typeface="+mn-ea"/>
                <a:cs typeface="+mn-cs"/>
              </a:rPr>
              <a:t>Processing System</a:t>
            </a:r>
            <a:r>
              <a:rPr lang="en-US" altLang="zh-CN" sz="1200" b="0" i="0" u="none" strike="noStrike" kern="1200" dirty="0">
                <a:solidFill>
                  <a:schemeClr val="tx1"/>
                </a:solidFill>
                <a:effectLst/>
                <a:latin typeface="+mn-lt"/>
                <a:ea typeface="+mn-ea"/>
                <a:cs typeface="+mn-cs"/>
              </a:rPr>
              <a:t> or </a:t>
            </a:r>
            <a:r>
              <a:rPr lang="en-US" altLang="zh-CN" sz="1200" b="1" i="0" u="none" strike="noStrike" kern="1200" dirty="0">
                <a:solidFill>
                  <a:schemeClr val="tx1"/>
                </a:solidFill>
                <a:effectLst/>
                <a:latin typeface="+mn-lt"/>
                <a:ea typeface="+mn-ea"/>
                <a:cs typeface="+mn-cs"/>
              </a:rPr>
              <a:t>PS</a:t>
            </a:r>
            <a:r>
              <a:rPr lang="en-US" altLang="zh-CN" sz="1200" b="0" i="0" u="none" strike="noStrike" kern="1200" dirty="0">
                <a:solidFill>
                  <a:schemeClr val="tx1"/>
                </a:solidFill>
                <a:effectLst/>
                <a:latin typeface="+mn-lt"/>
                <a:ea typeface="+mn-ea"/>
                <a:cs typeface="+mn-cs"/>
              </a:rPr>
              <a:t>), integrated with FPGA fabric (referred to as </a:t>
            </a:r>
            <a:r>
              <a:rPr lang="en-US" altLang="zh-CN" sz="1200" b="0" i="1" u="none" strike="noStrike" kern="1200" dirty="0">
                <a:solidFill>
                  <a:schemeClr val="tx1"/>
                </a:solidFill>
                <a:effectLst/>
                <a:latin typeface="+mn-lt"/>
                <a:ea typeface="+mn-ea"/>
                <a:cs typeface="+mn-cs"/>
              </a:rPr>
              <a:t>Programmable Logic</a:t>
            </a:r>
            <a:r>
              <a:rPr lang="en-US" altLang="zh-CN" sz="1200" b="0" i="0" u="none" strike="noStrike" kern="1200" dirty="0">
                <a:solidFill>
                  <a:schemeClr val="tx1"/>
                </a:solidFill>
                <a:effectLst/>
                <a:latin typeface="+mn-lt"/>
                <a:ea typeface="+mn-ea"/>
                <a:cs typeface="+mn-cs"/>
              </a:rPr>
              <a:t> or </a:t>
            </a:r>
            <a:r>
              <a:rPr lang="en-US" altLang="zh-CN" sz="1200" b="1" i="0" u="none" strike="noStrike" kern="1200" dirty="0">
                <a:solidFill>
                  <a:schemeClr val="tx1"/>
                </a:solidFill>
                <a:effectLst/>
                <a:latin typeface="+mn-lt"/>
                <a:ea typeface="+mn-ea"/>
                <a:cs typeface="+mn-cs"/>
              </a:rPr>
              <a:t>PL</a:t>
            </a:r>
            <a:r>
              <a:rPr lang="en-US" altLang="zh-CN" sz="1200" b="0" i="0" u="none" strike="noStrike" kern="1200" dirty="0">
                <a:solidFill>
                  <a:schemeClr val="tx1"/>
                </a:solidFill>
                <a:effectLst/>
                <a:latin typeface="+mn-lt"/>
                <a:ea typeface="+mn-ea"/>
                <a:cs typeface="+mn-cs"/>
              </a:rPr>
              <a:t>). The </a:t>
            </a:r>
            <a:r>
              <a:rPr lang="en-US" altLang="zh-CN" sz="1200" b="0" i="1" u="none" strike="noStrike" kern="1200" dirty="0">
                <a:solidFill>
                  <a:schemeClr val="tx1"/>
                </a:solidFill>
                <a:effectLst/>
                <a:latin typeface="+mn-lt"/>
                <a:ea typeface="+mn-ea"/>
                <a:cs typeface="+mn-cs"/>
              </a:rPr>
              <a:t>PS</a:t>
            </a:r>
            <a:r>
              <a:rPr lang="en-US" altLang="zh-CN" sz="1200" b="0" i="0" u="none" strike="noStrike" kern="1200" dirty="0">
                <a:solidFill>
                  <a:schemeClr val="tx1"/>
                </a:solidFill>
                <a:effectLst/>
                <a:latin typeface="+mn-lt"/>
                <a:ea typeface="+mn-ea"/>
                <a:cs typeface="+mn-cs"/>
              </a:rPr>
              <a:t> subsystem includes a number of dedicated peripherals (memory controllers, USB, </a:t>
            </a:r>
            <a:r>
              <a:rPr lang="en-US" altLang="zh-CN" sz="1200" b="0" i="0" u="none" strike="noStrike" kern="1200" dirty="0" err="1">
                <a:solidFill>
                  <a:schemeClr val="tx1"/>
                </a:solidFill>
                <a:effectLst/>
                <a:latin typeface="+mn-lt"/>
                <a:ea typeface="+mn-ea"/>
                <a:cs typeface="+mn-cs"/>
              </a:rPr>
              <a:t>Uart</a:t>
            </a:r>
            <a:r>
              <a:rPr lang="en-US" altLang="zh-CN" sz="1200" b="0" i="0" u="none" strike="noStrike" kern="1200" dirty="0">
                <a:solidFill>
                  <a:schemeClr val="tx1"/>
                </a:solidFill>
                <a:effectLst/>
                <a:latin typeface="+mn-lt"/>
                <a:ea typeface="+mn-ea"/>
                <a:cs typeface="+mn-cs"/>
              </a:rPr>
              <a:t>, IIC, SPI </a:t>
            </a:r>
            <a:r>
              <a:rPr lang="en-US" altLang="zh-CN" sz="1200" b="0" i="0" u="none" strike="noStrike" kern="1200" dirty="0" err="1">
                <a:solidFill>
                  <a:schemeClr val="tx1"/>
                </a:solidFill>
                <a:effectLst/>
                <a:latin typeface="+mn-lt"/>
                <a:ea typeface="+mn-ea"/>
                <a:cs typeface="+mn-cs"/>
              </a:rPr>
              <a:t>etc</a:t>
            </a:r>
            <a:r>
              <a:rPr lang="en-US" altLang="zh-CN" sz="1200" b="0" i="0" u="none" strike="noStrike" kern="1200" dirty="0">
                <a:solidFill>
                  <a:schemeClr val="tx1"/>
                </a:solidFill>
                <a:effectLst/>
                <a:latin typeface="+mn-lt"/>
                <a:ea typeface="+mn-ea"/>
                <a:cs typeface="+mn-cs"/>
              </a:rPr>
              <a:t>) and can be extended with additional hardware IP in a </a:t>
            </a:r>
            <a:r>
              <a:rPr lang="en-US" altLang="zh-CN" sz="1200" b="0" i="1" u="none" strike="noStrike" kern="1200" dirty="0">
                <a:solidFill>
                  <a:schemeClr val="tx1"/>
                </a:solidFill>
                <a:effectLst/>
                <a:latin typeface="+mn-lt"/>
                <a:ea typeface="+mn-ea"/>
                <a:cs typeface="+mn-cs"/>
              </a:rPr>
              <a:t>PL</a:t>
            </a:r>
            <a:r>
              <a:rPr lang="en-US" altLang="zh-CN" sz="1200" b="0" i="0" u="none" strike="noStrike" kern="1200" dirty="0">
                <a:solidFill>
                  <a:schemeClr val="tx1"/>
                </a:solidFill>
                <a:effectLst/>
                <a:latin typeface="+mn-lt"/>
                <a:ea typeface="+mn-ea"/>
                <a:cs typeface="+mn-cs"/>
              </a:rPr>
              <a:t> Overlay.</a:t>
            </a:r>
          </a:p>
          <a:p>
            <a:r>
              <a:rPr lang="en-US" altLang="zh-CN" sz="1200" b="0" i="0" u="none" strike="noStrike" kern="1200" dirty="0">
                <a:solidFill>
                  <a:schemeClr val="tx1"/>
                </a:solidFill>
                <a:effectLst/>
                <a:latin typeface="+mn-lt"/>
                <a:ea typeface="+mn-ea"/>
                <a:cs typeface="+mn-cs"/>
              </a:rPr>
              <a:t>Overlays, or hardware libraries, are programmable/configurable FPGA designs that extend the user application from the Processing System of the Zynq into the Programmable Logic. Overlays can be used to accelerate a software application, or to customize the hardware platform for a particular application.</a:t>
            </a:r>
          </a:p>
          <a:p>
            <a:r>
              <a:rPr lang="en-US" altLang="zh-CN" sz="1200" b="0" i="0" u="none" strike="noStrike" kern="1200" dirty="0">
                <a:solidFill>
                  <a:schemeClr val="tx1"/>
                </a:solidFill>
                <a:effectLst/>
                <a:latin typeface="+mn-lt"/>
                <a:ea typeface="+mn-ea"/>
                <a:cs typeface="+mn-cs"/>
              </a:rPr>
              <a:t>For example, image processing is a typical application where the FPGAs can provide acceleration. A software programmer can use an overlay in a similar way to a software library to run some of the image processing functions (e.g. edge detect, thresholding etc.) on the FPGA fabric. Overlays can be loaded to the FPGA dynamically, as required, just like a software library. In this example, separate image processing functions could be implemented in different overlays and loaded from Python on demand.</a:t>
            </a:r>
          </a:p>
          <a:p>
            <a:r>
              <a:rPr lang="en-US" altLang="zh-CN" sz="1200" b="0" i="0" u="none" strike="noStrike" kern="1200" dirty="0">
                <a:solidFill>
                  <a:schemeClr val="tx1"/>
                </a:solidFill>
                <a:effectLst/>
                <a:latin typeface="+mn-lt"/>
                <a:ea typeface="+mn-ea"/>
                <a:cs typeface="+mn-cs"/>
              </a:rPr>
              <a:t>PYNQ provides a Python interface to allow overlays in the </a:t>
            </a:r>
            <a:r>
              <a:rPr lang="en-US" altLang="zh-CN" sz="1200" b="0" i="1" u="none" strike="noStrike" kern="1200" dirty="0">
                <a:solidFill>
                  <a:schemeClr val="tx1"/>
                </a:solidFill>
                <a:effectLst/>
                <a:latin typeface="+mn-lt"/>
                <a:ea typeface="+mn-ea"/>
                <a:cs typeface="+mn-cs"/>
              </a:rPr>
              <a:t>PL</a:t>
            </a:r>
            <a:r>
              <a:rPr lang="en-US" altLang="zh-CN" sz="1200" b="0" i="0" u="none" strike="noStrike" kern="1200" dirty="0">
                <a:solidFill>
                  <a:schemeClr val="tx1"/>
                </a:solidFill>
                <a:effectLst/>
                <a:latin typeface="+mn-lt"/>
                <a:ea typeface="+mn-ea"/>
                <a:cs typeface="+mn-cs"/>
              </a:rPr>
              <a:t> to be controlled from Python running in the </a:t>
            </a:r>
            <a:r>
              <a:rPr lang="en-US" altLang="zh-CN" sz="1200" b="0" i="1" u="none" strike="noStrike" kern="1200" dirty="0">
                <a:solidFill>
                  <a:schemeClr val="tx1"/>
                </a:solidFill>
                <a:effectLst/>
                <a:latin typeface="+mn-lt"/>
                <a:ea typeface="+mn-ea"/>
                <a:cs typeface="+mn-cs"/>
              </a:rPr>
              <a:t>PS</a:t>
            </a:r>
            <a:r>
              <a:rPr lang="en-US" altLang="zh-CN" sz="1200" b="0" i="0" u="none" strike="noStrike" kern="1200" dirty="0">
                <a:solidFill>
                  <a:schemeClr val="tx1"/>
                </a:solidFill>
                <a:effectLst/>
                <a:latin typeface="+mn-lt"/>
                <a:ea typeface="+mn-ea"/>
                <a:cs typeface="+mn-cs"/>
              </a:rPr>
              <a:t>. FPGA design is a specialized task which requires hardware engineering knowledge and expertise. PYNQ overlays are created by hardware designers, and wrapped with this PYNQ Python API. Software developers can then use the Python interface to program and control specialized hardware overlays without needing to design an overlay themselves. This is analogous to software libraries created by expert developers which are then used by many other software developers working at the application level.</a:t>
            </a:r>
          </a:p>
          <a:p>
            <a:endParaRPr lang="zh-CN" altLang="en-US" dirty="0"/>
          </a:p>
        </p:txBody>
      </p:sp>
      <p:sp>
        <p:nvSpPr>
          <p:cNvPr id="4" name="灯片编号占位符 3"/>
          <p:cNvSpPr>
            <a:spLocks noGrp="1"/>
          </p:cNvSpPr>
          <p:nvPr>
            <p:ph type="sldNum" sz="quarter" idx="5"/>
          </p:nvPr>
        </p:nvSpPr>
        <p:spPr/>
        <p:txBody>
          <a:bodyPr/>
          <a:lstStyle/>
          <a:p>
            <a:fld id="{77A860F8-F2F3-4919-A6F8-68D79E03C52A}" type="slidenum">
              <a:rPr lang="zh-CN" altLang="en-US" smtClean="0"/>
              <a:t>5</a:t>
            </a:fld>
            <a:endParaRPr lang="zh-CN" altLang="en-US"/>
          </a:p>
        </p:txBody>
      </p:sp>
    </p:spTree>
    <p:extLst>
      <p:ext uri="{BB962C8B-B14F-4D97-AF65-F5344CB8AC3E}">
        <p14:creationId xmlns:p14="http://schemas.microsoft.com/office/powerpoint/2010/main" val="427250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A860F8-F2F3-4919-A6F8-68D79E03C52A}" type="slidenum">
              <a:rPr lang="zh-CN" altLang="en-US" smtClean="0"/>
              <a:t>7</a:t>
            </a:fld>
            <a:endParaRPr lang="zh-CN" altLang="en-US"/>
          </a:p>
        </p:txBody>
      </p:sp>
    </p:spTree>
    <p:extLst>
      <p:ext uri="{BB962C8B-B14F-4D97-AF65-F5344CB8AC3E}">
        <p14:creationId xmlns:p14="http://schemas.microsoft.com/office/powerpoint/2010/main" val="84894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A860F8-F2F3-4919-A6F8-68D79E03C52A}" type="slidenum">
              <a:rPr lang="zh-CN" altLang="en-US" smtClean="0"/>
              <a:t>8</a:t>
            </a:fld>
            <a:endParaRPr lang="zh-CN" altLang="en-US"/>
          </a:p>
        </p:txBody>
      </p:sp>
    </p:spTree>
    <p:extLst>
      <p:ext uri="{BB962C8B-B14F-4D97-AF65-F5344CB8AC3E}">
        <p14:creationId xmlns:p14="http://schemas.microsoft.com/office/powerpoint/2010/main" val="35561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ynq:9090/"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pynq.readthedocs.io/en/v2.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56C12-E2E3-41B2-B2A7-5D164D02871A}"/>
              </a:ext>
            </a:extLst>
          </p:cNvPr>
          <p:cNvSpPr>
            <a:spLocks noGrp="1"/>
          </p:cNvSpPr>
          <p:nvPr>
            <p:ph type="ctrTitle"/>
          </p:nvPr>
        </p:nvSpPr>
        <p:spPr/>
        <p:txBody>
          <a:bodyPr/>
          <a:lstStyle/>
          <a:p>
            <a:r>
              <a:rPr lang="zh-CN" altLang="en-US" dirty="0"/>
              <a:t>初识</a:t>
            </a:r>
            <a:r>
              <a:rPr lang="en-US" altLang="zh-CN" dirty="0" err="1"/>
              <a:t>Pynq</a:t>
            </a:r>
            <a:endParaRPr lang="zh-CN" altLang="en-US" dirty="0"/>
          </a:p>
        </p:txBody>
      </p:sp>
      <p:sp>
        <p:nvSpPr>
          <p:cNvPr id="3" name="副标题 2">
            <a:extLst>
              <a:ext uri="{FF2B5EF4-FFF2-40B4-BE49-F238E27FC236}">
                <a16:creationId xmlns:a16="http://schemas.microsoft.com/office/drawing/2014/main" id="{8C333192-5B04-4AA3-8EA1-244324589AC9}"/>
              </a:ext>
            </a:extLst>
          </p:cNvPr>
          <p:cNvSpPr>
            <a:spLocks noGrp="1"/>
          </p:cNvSpPr>
          <p:nvPr>
            <p:ph type="subTitle" idx="1"/>
          </p:nvPr>
        </p:nvSpPr>
        <p:spPr/>
        <p:txBody>
          <a:bodyPr/>
          <a:lstStyle/>
          <a:p>
            <a:r>
              <a:rPr lang="zh-CN" altLang="en-US" dirty="0"/>
              <a:t>房彪</a:t>
            </a:r>
          </a:p>
        </p:txBody>
      </p:sp>
    </p:spTree>
    <p:extLst>
      <p:ext uri="{BB962C8B-B14F-4D97-AF65-F5344CB8AC3E}">
        <p14:creationId xmlns:p14="http://schemas.microsoft.com/office/powerpoint/2010/main" val="116816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AA498-E4C5-459B-A22C-769746D7ED48}"/>
              </a:ext>
            </a:extLst>
          </p:cNvPr>
          <p:cNvSpPr>
            <a:spLocks noGrp="1"/>
          </p:cNvSpPr>
          <p:nvPr>
            <p:ph type="title"/>
          </p:nvPr>
        </p:nvSpPr>
        <p:spPr/>
        <p:txBody>
          <a:bodyPr/>
          <a:lstStyle/>
          <a:p>
            <a:r>
              <a:rPr lang="en-US" altLang="zh-CN" dirty="0"/>
              <a:t>Further work</a:t>
            </a:r>
            <a:endParaRPr lang="zh-CN" altLang="en-US" dirty="0"/>
          </a:p>
        </p:txBody>
      </p:sp>
      <p:sp>
        <p:nvSpPr>
          <p:cNvPr id="3" name="内容占位符 2">
            <a:extLst>
              <a:ext uri="{FF2B5EF4-FFF2-40B4-BE49-F238E27FC236}">
                <a16:creationId xmlns:a16="http://schemas.microsoft.com/office/drawing/2014/main" id="{2F48159D-84C9-41C0-A375-300D31CE88D8}"/>
              </a:ext>
            </a:extLst>
          </p:cNvPr>
          <p:cNvSpPr>
            <a:spLocks noGrp="1"/>
          </p:cNvSpPr>
          <p:nvPr>
            <p:ph idx="1"/>
          </p:nvPr>
        </p:nvSpPr>
        <p:spPr/>
        <p:txBody>
          <a:bodyPr/>
          <a:lstStyle/>
          <a:p>
            <a:r>
              <a:rPr lang="zh-CN" altLang="en-US" dirty="0"/>
              <a:t>自己的板子目前还缺</a:t>
            </a:r>
            <a:r>
              <a:rPr lang="en-US" altLang="zh-CN" dirty="0"/>
              <a:t>SD</a:t>
            </a:r>
            <a:r>
              <a:rPr lang="zh-CN" altLang="en-US" dirty="0"/>
              <a:t>读卡器，今天下午去购买，明天就开测了。</a:t>
            </a:r>
            <a:endParaRPr lang="en-US" altLang="zh-CN" dirty="0"/>
          </a:p>
          <a:p>
            <a:r>
              <a:rPr lang="zh-CN" altLang="en-US" dirty="0"/>
              <a:t>基于测</a:t>
            </a:r>
            <a:r>
              <a:rPr lang="en-US" altLang="zh-CN" dirty="0" err="1"/>
              <a:t>pynq</a:t>
            </a:r>
            <a:r>
              <a:rPr lang="zh-CN" altLang="en-US" dirty="0"/>
              <a:t>方面的东西</a:t>
            </a:r>
          </a:p>
        </p:txBody>
      </p:sp>
    </p:spTree>
    <p:extLst>
      <p:ext uri="{BB962C8B-B14F-4D97-AF65-F5344CB8AC3E}">
        <p14:creationId xmlns:p14="http://schemas.microsoft.com/office/powerpoint/2010/main" val="71026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B45F4-E863-4D02-9D09-C8406F03D0AE}"/>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306DAACB-0A5B-41A6-8F1D-8D8496E9932F}"/>
              </a:ext>
            </a:extLst>
          </p:cNvPr>
          <p:cNvSpPr>
            <a:spLocks noGrp="1"/>
          </p:cNvSpPr>
          <p:nvPr>
            <p:ph idx="1"/>
          </p:nvPr>
        </p:nvSpPr>
        <p:spPr/>
        <p:txBody>
          <a:bodyPr/>
          <a:lstStyle/>
          <a:p>
            <a:r>
              <a:rPr lang="en-US" altLang="zh-CN" dirty="0"/>
              <a:t>Introduction PYNQ-Z2</a:t>
            </a:r>
          </a:p>
          <a:p>
            <a:r>
              <a:rPr lang="en-US" altLang="zh-CN" b="1" dirty="0"/>
              <a:t>Jupyter Notebooks based on PYNQ-Z2</a:t>
            </a:r>
          </a:p>
          <a:p>
            <a:r>
              <a:rPr lang="en-US" altLang="zh-CN" b="1" dirty="0"/>
              <a:t>PYNQ-Z2 Overlays</a:t>
            </a:r>
          </a:p>
          <a:p>
            <a:r>
              <a:rPr lang="en-US" altLang="zh-CN" b="1" dirty="0"/>
              <a:t>How to develop self define overlays</a:t>
            </a:r>
            <a:r>
              <a:rPr lang="zh-CN" altLang="en-US" b="1" dirty="0"/>
              <a:t>？</a:t>
            </a:r>
            <a:endParaRPr lang="en-US" altLang="zh-CN" b="1" dirty="0"/>
          </a:p>
          <a:p>
            <a:r>
              <a:rPr lang="en-US" altLang="zh-CN" b="1" dirty="0"/>
              <a:t>Some Examples</a:t>
            </a:r>
          </a:p>
          <a:p>
            <a:r>
              <a:rPr lang="en-US" altLang="zh-CN" b="1" dirty="0"/>
              <a:t>Reference</a:t>
            </a:r>
          </a:p>
          <a:p>
            <a:r>
              <a:rPr lang="en-US" altLang="zh-CN" b="1" dirty="0"/>
              <a:t>Further work</a:t>
            </a:r>
          </a:p>
          <a:p>
            <a:endParaRPr lang="zh-CN" altLang="en-US" dirty="0"/>
          </a:p>
        </p:txBody>
      </p:sp>
    </p:spTree>
    <p:extLst>
      <p:ext uri="{BB962C8B-B14F-4D97-AF65-F5344CB8AC3E}">
        <p14:creationId xmlns:p14="http://schemas.microsoft.com/office/powerpoint/2010/main" val="141576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83043-2D83-4B57-B9E5-4256F06ACF9D}"/>
              </a:ext>
            </a:extLst>
          </p:cNvPr>
          <p:cNvSpPr>
            <a:spLocks noGrp="1"/>
          </p:cNvSpPr>
          <p:nvPr>
            <p:ph type="title"/>
          </p:nvPr>
        </p:nvSpPr>
        <p:spPr/>
        <p:txBody>
          <a:bodyPr/>
          <a:lstStyle/>
          <a:p>
            <a:r>
              <a:rPr lang="en-US" altLang="zh-CN" dirty="0"/>
              <a:t>Introduction PYNQ-Z2</a:t>
            </a:r>
            <a:endParaRPr lang="zh-CN" altLang="en-US" dirty="0"/>
          </a:p>
        </p:txBody>
      </p:sp>
      <p:pic>
        <p:nvPicPr>
          <p:cNvPr id="5" name="内容占位符 4">
            <a:extLst>
              <a:ext uri="{FF2B5EF4-FFF2-40B4-BE49-F238E27FC236}">
                <a16:creationId xmlns:a16="http://schemas.microsoft.com/office/drawing/2014/main" id="{B3FC9327-9B2E-43BF-9E67-119DFAD5049B}"/>
              </a:ext>
            </a:extLst>
          </p:cNvPr>
          <p:cNvPicPr>
            <a:picLocks noGrp="1" noChangeAspect="1"/>
          </p:cNvPicPr>
          <p:nvPr>
            <p:ph idx="1"/>
          </p:nvPr>
        </p:nvPicPr>
        <p:blipFill rotWithShape="1">
          <a:blip r:embed="rId2"/>
          <a:srcRect l="22515" t="22361" r="20945" b="21955"/>
          <a:stretch/>
        </p:blipFill>
        <p:spPr>
          <a:xfrm>
            <a:off x="387927" y="1614055"/>
            <a:ext cx="5523345" cy="3629890"/>
          </a:xfrm>
        </p:spPr>
      </p:pic>
      <p:sp>
        <p:nvSpPr>
          <p:cNvPr id="6" name="文本框 5">
            <a:extLst>
              <a:ext uri="{FF2B5EF4-FFF2-40B4-BE49-F238E27FC236}">
                <a16:creationId xmlns:a16="http://schemas.microsoft.com/office/drawing/2014/main" id="{63F9DEED-0296-4E60-9308-1A3CB3D82E86}"/>
              </a:ext>
            </a:extLst>
          </p:cNvPr>
          <p:cNvSpPr txBox="1"/>
          <p:nvPr/>
        </p:nvSpPr>
        <p:spPr>
          <a:xfrm>
            <a:off x="6450793" y="2022764"/>
            <a:ext cx="2823209" cy="2308324"/>
          </a:xfrm>
          <a:prstGeom prst="rect">
            <a:avLst/>
          </a:prstGeom>
          <a:noFill/>
        </p:spPr>
        <p:txBody>
          <a:bodyPr wrap="none" rtlCol="0">
            <a:spAutoFit/>
          </a:bodyPr>
          <a:lstStyle/>
          <a:p>
            <a:r>
              <a:rPr lang="en-US" altLang="zh-CN" dirty="0"/>
              <a:t>ZYNQ 7020 SOC based</a:t>
            </a:r>
          </a:p>
          <a:p>
            <a:r>
              <a:rPr lang="en-US" altLang="zh-CN" dirty="0"/>
              <a:t>ARM 667 </a:t>
            </a:r>
            <a:r>
              <a:rPr lang="en-US" altLang="zh-CN" dirty="0" err="1"/>
              <a:t>Mhz</a:t>
            </a:r>
            <a:endParaRPr lang="en-US" altLang="zh-CN" dirty="0"/>
          </a:p>
          <a:p>
            <a:r>
              <a:rPr lang="en-US" altLang="zh-CN" dirty="0"/>
              <a:t>Dual Core</a:t>
            </a:r>
          </a:p>
          <a:p>
            <a:r>
              <a:rPr lang="en-US" altLang="zh-CN" dirty="0"/>
              <a:t>512MB DDR3</a:t>
            </a:r>
          </a:p>
          <a:p>
            <a:r>
              <a:rPr lang="en-US" altLang="zh-CN" dirty="0"/>
              <a:t>HDMI,USB,Ethernet,Pmod</a:t>
            </a:r>
          </a:p>
          <a:p>
            <a:r>
              <a:rPr lang="en-US" altLang="zh-CN" dirty="0"/>
              <a:t>MIC input and output</a:t>
            </a:r>
          </a:p>
          <a:p>
            <a:r>
              <a:rPr lang="en-US" altLang="zh-CN" dirty="0"/>
              <a:t>UART</a:t>
            </a:r>
          </a:p>
          <a:p>
            <a:r>
              <a:rPr lang="en-US" altLang="zh-CN" dirty="0"/>
              <a:t>And</a:t>
            </a:r>
            <a:r>
              <a:rPr lang="zh-CN" altLang="en-US" dirty="0"/>
              <a:t> </a:t>
            </a:r>
            <a:r>
              <a:rPr lang="en-US" altLang="zh-CN" dirty="0"/>
              <a:t>more……</a:t>
            </a:r>
            <a:endParaRPr lang="zh-CN" altLang="en-US" dirty="0"/>
          </a:p>
        </p:txBody>
      </p:sp>
    </p:spTree>
    <p:extLst>
      <p:ext uri="{BB962C8B-B14F-4D97-AF65-F5344CB8AC3E}">
        <p14:creationId xmlns:p14="http://schemas.microsoft.com/office/powerpoint/2010/main" val="8030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8C6B8-F73E-4032-AB16-6915BD988650}"/>
              </a:ext>
            </a:extLst>
          </p:cNvPr>
          <p:cNvSpPr>
            <a:spLocks noGrp="1"/>
          </p:cNvSpPr>
          <p:nvPr>
            <p:ph type="title"/>
          </p:nvPr>
        </p:nvSpPr>
        <p:spPr/>
        <p:txBody>
          <a:bodyPr/>
          <a:lstStyle/>
          <a:p>
            <a:r>
              <a:rPr lang="en-US" altLang="zh-CN" b="1" dirty="0"/>
              <a:t>Jupyter Notebooks based on PYNQ-Z2</a:t>
            </a:r>
            <a:endParaRPr lang="zh-CN" altLang="en-US" dirty="0"/>
          </a:p>
        </p:txBody>
      </p:sp>
      <p:pic>
        <p:nvPicPr>
          <p:cNvPr id="5" name="内容占位符 4">
            <a:extLst>
              <a:ext uri="{FF2B5EF4-FFF2-40B4-BE49-F238E27FC236}">
                <a16:creationId xmlns:a16="http://schemas.microsoft.com/office/drawing/2014/main" id="{9A30AEE6-494C-48C4-96CD-744ADF2AD290}"/>
              </a:ext>
            </a:extLst>
          </p:cNvPr>
          <p:cNvPicPr>
            <a:picLocks noGrp="1" noChangeAspect="1"/>
          </p:cNvPicPr>
          <p:nvPr>
            <p:ph idx="1"/>
          </p:nvPr>
        </p:nvPicPr>
        <p:blipFill>
          <a:blip r:embed="rId2"/>
          <a:stretch>
            <a:fillRect/>
          </a:stretch>
        </p:blipFill>
        <p:spPr>
          <a:xfrm>
            <a:off x="961629" y="1930400"/>
            <a:ext cx="3912738" cy="3881437"/>
          </a:xfrm>
        </p:spPr>
      </p:pic>
      <p:sp>
        <p:nvSpPr>
          <p:cNvPr id="6" name="矩形 5">
            <a:extLst>
              <a:ext uri="{FF2B5EF4-FFF2-40B4-BE49-F238E27FC236}">
                <a16:creationId xmlns:a16="http://schemas.microsoft.com/office/drawing/2014/main" id="{ABC8D7D5-4E2F-4D5F-9718-6EA33AB5EB6C}"/>
              </a:ext>
            </a:extLst>
          </p:cNvPr>
          <p:cNvSpPr/>
          <p:nvPr/>
        </p:nvSpPr>
        <p:spPr>
          <a:xfrm>
            <a:off x="882856" y="1270000"/>
            <a:ext cx="1817998" cy="369332"/>
          </a:xfrm>
          <a:prstGeom prst="rect">
            <a:avLst/>
          </a:prstGeom>
        </p:spPr>
        <p:txBody>
          <a:bodyPr wrap="none">
            <a:spAutoFit/>
          </a:bodyPr>
          <a:lstStyle/>
          <a:p>
            <a:r>
              <a:rPr lang="en-US" altLang="zh-CN" dirty="0">
                <a:solidFill>
                  <a:srgbClr val="2980B9"/>
                </a:solidFill>
                <a:latin typeface="&amp;quot"/>
                <a:hlinkClick r:id="rId3"/>
              </a:rPr>
              <a:t>http://pynq:9090</a:t>
            </a:r>
            <a:endParaRPr lang="zh-CN" altLang="en-US" dirty="0"/>
          </a:p>
        </p:txBody>
      </p:sp>
      <p:pic>
        <p:nvPicPr>
          <p:cNvPr id="8" name="图片 7">
            <a:extLst>
              <a:ext uri="{FF2B5EF4-FFF2-40B4-BE49-F238E27FC236}">
                <a16:creationId xmlns:a16="http://schemas.microsoft.com/office/drawing/2014/main" id="{7C3EB527-6CC9-4EB6-898E-EFD3A8786DDD}"/>
              </a:ext>
            </a:extLst>
          </p:cNvPr>
          <p:cNvPicPr>
            <a:picLocks noChangeAspect="1"/>
          </p:cNvPicPr>
          <p:nvPr/>
        </p:nvPicPr>
        <p:blipFill>
          <a:blip r:embed="rId4"/>
          <a:stretch>
            <a:fillRect/>
          </a:stretch>
        </p:blipFill>
        <p:spPr>
          <a:xfrm>
            <a:off x="5158662" y="1930400"/>
            <a:ext cx="3825162" cy="3871064"/>
          </a:xfrm>
          <a:prstGeom prst="rect">
            <a:avLst/>
          </a:prstGeom>
        </p:spPr>
      </p:pic>
    </p:spTree>
    <p:extLst>
      <p:ext uri="{BB962C8B-B14F-4D97-AF65-F5344CB8AC3E}">
        <p14:creationId xmlns:p14="http://schemas.microsoft.com/office/powerpoint/2010/main" val="159729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4EF1441-0E4E-4034-8549-5BF943716FAE}"/>
              </a:ext>
            </a:extLst>
          </p:cNvPr>
          <p:cNvSpPr>
            <a:spLocks noGrp="1"/>
          </p:cNvSpPr>
          <p:nvPr>
            <p:ph type="title"/>
          </p:nvPr>
        </p:nvSpPr>
        <p:spPr/>
        <p:txBody>
          <a:bodyPr/>
          <a:lstStyle/>
          <a:p>
            <a:r>
              <a:rPr lang="en-US" altLang="zh-CN" b="1" dirty="0"/>
              <a:t>PYNQ-Z2 Overlays</a:t>
            </a:r>
            <a:endParaRPr lang="zh-CN" altLang="en-US" dirty="0"/>
          </a:p>
        </p:txBody>
      </p:sp>
      <p:pic>
        <p:nvPicPr>
          <p:cNvPr id="13" name="内容占位符 12">
            <a:extLst>
              <a:ext uri="{FF2B5EF4-FFF2-40B4-BE49-F238E27FC236}">
                <a16:creationId xmlns:a16="http://schemas.microsoft.com/office/drawing/2014/main" id="{EBCBAAAC-9D21-46D9-ACBD-A641F1A594FE}"/>
              </a:ext>
            </a:extLst>
          </p:cNvPr>
          <p:cNvPicPr>
            <a:picLocks noGrp="1" noChangeAspect="1"/>
          </p:cNvPicPr>
          <p:nvPr>
            <p:ph sz="half" idx="1"/>
          </p:nvPr>
        </p:nvPicPr>
        <p:blipFill>
          <a:blip r:embed="rId3"/>
          <a:stretch>
            <a:fillRect/>
          </a:stretch>
        </p:blipFill>
        <p:spPr>
          <a:xfrm>
            <a:off x="0" y="2057719"/>
            <a:ext cx="6886157" cy="3554411"/>
          </a:xfrm>
        </p:spPr>
      </p:pic>
      <p:sp>
        <p:nvSpPr>
          <p:cNvPr id="14" name="内容占位符 13">
            <a:extLst>
              <a:ext uri="{FF2B5EF4-FFF2-40B4-BE49-F238E27FC236}">
                <a16:creationId xmlns:a16="http://schemas.microsoft.com/office/drawing/2014/main" id="{B7BBFCC1-D162-42F4-A2AA-BEE621C4B814}"/>
              </a:ext>
            </a:extLst>
          </p:cNvPr>
          <p:cNvSpPr>
            <a:spLocks noGrp="1"/>
          </p:cNvSpPr>
          <p:nvPr>
            <p:ph sz="half" idx="2"/>
          </p:nvPr>
        </p:nvSpPr>
        <p:spPr>
          <a:xfrm>
            <a:off x="7029260" y="2057719"/>
            <a:ext cx="5162740" cy="3908741"/>
          </a:xfrm>
        </p:spPr>
        <p:txBody>
          <a:bodyPr/>
          <a:lstStyle/>
          <a:p>
            <a:r>
              <a:rPr lang="en-US" altLang="zh-CN" dirty="0"/>
              <a:t>HDMI (Input and Output)</a:t>
            </a:r>
          </a:p>
          <a:p>
            <a:r>
              <a:rPr lang="en-US" altLang="zh-CN" dirty="0"/>
              <a:t>Audio codec</a:t>
            </a:r>
          </a:p>
          <a:p>
            <a:r>
              <a:rPr lang="en-US" altLang="zh-CN" dirty="0"/>
              <a:t>User LEDs, Switches, Pushbuttons</a:t>
            </a:r>
          </a:p>
          <a:p>
            <a:r>
              <a:rPr lang="en-US" altLang="zh-CN" dirty="0"/>
              <a:t>2x </a:t>
            </a:r>
            <a:r>
              <a:rPr lang="en-US" altLang="zh-CN" dirty="0" err="1"/>
              <a:t>Pmod</a:t>
            </a:r>
            <a:r>
              <a:rPr lang="en-US" altLang="zh-CN" dirty="0"/>
              <a:t> PYNQ Micro Blaze</a:t>
            </a:r>
          </a:p>
          <a:p>
            <a:r>
              <a:rPr lang="en-US" altLang="zh-CN" dirty="0"/>
              <a:t>Arduino PYNQ Micro Blaze</a:t>
            </a:r>
          </a:p>
          <a:p>
            <a:r>
              <a:rPr lang="en-US" altLang="zh-CN" dirty="0" err="1"/>
              <a:t>RPi</a:t>
            </a:r>
            <a:r>
              <a:rPr lang="en-US" altLang="zh-CN" dirty="0"/>
              <a:t> (Raspberry Pi) PYNQ Micro Blaze</a:t>
            </a:r>
          </a:p>
          <a:p>
            <a:r>
              <a:rPr lang="en-US" altLang="zh-CN" dirty="0"/>
              <a:t>4x Trace Analyzer (PMODA, PMODB, ARDUINO, RASPBERRYPI)</a:t>
            </a:r>
          </a:p>
        </p:txBody>
      </p:sp>
    </p:spTree>
    <p:extLst>
      <p:ext uri="{BB962C8B-B14F-4D97-AF65-F5344CB8AC3E}">
        <p14:creationId xmlns:p14="http://schemas.microsoft.com/office/powerpoint/2010/main" val="17414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507A-1B60-44B8-B5B2-FD4F8C9E9596}"/>
              </a:ext>
            </a:extLst>
          </p:cNvPr>
          <p:cNvSpPr>
            <a:spLocks noGrp="1"/>
          </p:cNvSpPr>
          <p:nvPr>
            <p:ph type="title"/>
          </p:nvPr>
        </p:nvSpPr>
        <p:spPr/>
        <p:txBody>
          <a:bodyPr/>
          <a:lstStyle/>
          <a:p>
            <a:r>
              <a:rPr lang="en-US" altLang="zh-CN" b="1" dirty="0"/>
              <a:t>Overlay Design Methodology</a:t>
            </a:r>
            <a:endParaRPr lang="zh-CN" altLang="en-US" dirty="0"/>
          </a:p>
        </p:txBody>
      </p:sp>
      <p:sp>
        <p:nvSpPr>
          <p:cNvPr id="5" name="文本占位符 4">
            <a:extLst>
              <a:ext uri="{FF2B5EF4-FFF2-40B4-BE49-F238E27FC236}">
                <a16:creationId xmlns:a16="http://schemas.microsoft.com/office/drawing/2014/main" id="{A38FE407-2FEF-4C44-A047-6091654CE51F}"/>
              </a:ext>
            </a:extLst>
          </p:cNvPr>
          <p:cNvSpPr>
            <a:spLocks noGrp="1"/>
          </p:cNvSpPr>
          <p:nvPr>
            <p:ph type="body" idx="1"/>
          </p:nvPr>
        </p:nvSpPr>
        <p:spPr/>
        <p:txBody>
          <a:bodyPr/>
          <a:lstStyle/>
          <a:p>
            <a:r>
              <a:rPr lang="en-US" altLang="zh-CN" dirty="0"/>
              <a:t>Feature</a:t>
            </a:r>
            <a:endParaRPr lang="zh-CN" altLang="en-US" dirty="0"/>
          </a:p>
        </p:txBody>
      </p:sp>
      <p:sp>
        <p:nvSpPr>
          <p:cNvPr id="3" name="内容占位符 2">
            <a:extLst>
              <a:ext uri="{FF2B5EF4-FFF2-40B4-BE49-F238E27FC236}">
                <a16:creationId xmlns:a16="http://schemas.microsoft.com/office/drawing/2014/main" id="{4D34561F-47B3-4ACC-A1EB-7732F28E2D08}"/>
              </a:ext>
            </a:extLst>
          </p:cNvPr>
          <p:cNvSpPr>
            <a:spLocks noGrp="1"/>
          </p:cNvSpPr>
          <p:nvPr>
            <p:ph sz="half" idx="2"/>
          </p:nvPr>
        </p:nvSpPr>
        <p:spPr/>
        <p:txBody>
          <a:bodyPr>
            <a:normAutofit fontScale="85000" lnSpcReduction="10000"/>
          </a:bodyPr>
          <a:lstStyle/>
          <a:p>
            <a:r>
              <a:rPr lang="en-US" altLang="zh-CN" dirty="0"/>
              <a:t>Board Settings</a:t>
            </a:r>
          </a:p>
          <a:p>
            <a:r>
              <a:rPr lang="en-US" altLang="zh-CN" dirty="0"/>
              <a:t>PS-PL Interface</a:t>
            </a:r>
          </a:p>
          <a:p>
            <a:r>
              <a:rPr lang="en-US" altLang="zh-CN" dirty="0" err="1"/>
              <a:t>MicroBlaze</a:t>
            </a:r>
            <a:r>
              <a:rPr lang="en-US" altLang="zh-CN" dirty="0"/>
              <a:t> Soft Processors</a:t>
            </a:r>
          </a:p>
          <a:p>
            <a:r>
              <a:rPr lang="en-US" altLang="zh-CN" dirty="0"/>
              <a:t>Python/C Integration</a:t>
            </a:r>
          </a:p>
          <a:p>
            <a:r>
              <a:rPr lang="en-US" altLang="zh-CN" dirty="0"/>
              <a:t>Python </a:t>
            </a:r>
            <a:r>
              <a:rPr lang="en-US" altLang="zh-CN" dirty="0" err="1"/>
              <a:t>AsyncIO</a:t>
            </a:r>
            <a:endParaRPr lang="en-US" altLang="zh-CN" dirty="0"/>
          </a:p>
          <a:p>
            <a:r>
              <a:rPr lang="en-US" altLang="zh-CN" dirty="0"/>
              <a:t>Python Overlay API</a:t>
            </a:r>
          </a:p>
          <a:p>
            <a:r>
              <a:rPr lang="en-US" altLang="zh-CN" dirty="0"/>
              <a:t>Python Packaging</a:t>
            </a:r>
          </a:p>
        </p:txBody>
      </p:sp>
      <p:sp>
        <p:nvSpPr>
          <p:cNvPr id="6" name="文本占位符 5">
            <a:extLst>
              <a:ext uri="{FF2B5EF4-FFF2-40B4-BE49-F238E27FC236}">
                <a16:creationId xmlns:a16="http://schemas.microsoft.com/office/drawing/2014/main" id="{98E790CF-38C5-413D-9CE6-A24A28D49E4C}"/>
              </a:ext>
            </a:extLst>
          </p:cNvPr>
          <p:cNvSpPr>
            <a:spLocks noGrp="1"/>
          </p:cNvSpPr>
          <p:nvPr>
            <p:ph type="body" sz="quarter" idx="3"/>
          </p:nvPr>
        </p:nvSpPr>
        <p:spPr/>
        <p:txBody>
          <a:bodyPr/>
          <a:lstStyle/>
          <a:p>
            <a:r>
              <a:rPr lang="en-US" altLang="zh-CN" dirty="0"/>
              <a:t>Available python IP</a:t>
            </a:r>
            <a:endParaRPr lang="zh-CN" altLang="en-US" dirty="0"/>
          </a:p>
        </p:txBody>
      </p:sp>
      <p:sp>
        <p:nvSpPr>
          <p:cNvPr id="4" name="内容占位符 3">
            <a:extLst>
              <a:ext uri="{FF2B5EF4-FFF2-40B4-BE49-F238E27FC236}">
                <a16:creationId xmlns:a16="http://schemas.microsoft.com/office/drawing/2014/main" id="{CA3861A5-BDEF-463C-B576-D631F613C9E7}"/>
              </a:ext>
            </a:extLst>
          </p:cNvPr>
          <p:cNvSpPr>
            <a:spLocks noGrp="1"/>
          </p:cNvSpPr>
          <p:nvPr>
            <p:ph sz="quarter" idx="4"/>
          </p:nvPr>
        </p:nvSpPr>
        <p:spPr/>
        <p:txBody>
          <a:bodyPr>
            <a:normAutofit fontScale="85000" lnSpcReduction="10000"/>
          </a:bodyPr>
          <a:lstStyle/>
          <a:p>
            <a:r>
              <a:rPr lang="en-US" altLang="zh-CN" dirty="0"/>
              <a:t>AXI GPIO</a:t>
            </a:r>
          </a:p>
          <a:p>
            <a:r>
              <a:rPr lang="en-US" altLang="zh-CN" dirty="0"/>
              <a:t>AXI DMA (simple mode only)</a:t>
            </a:r>
          </a:p>
          <a:p>
            <a:r>
              <a:rPr lang="en-US" altLang="zh-CN" dirty="0"/>
              <a:t>AXI VDMA</a:t>
            </a:r>
          </a:p>
          <a:p>
            <a:r>
              <a:rPr lang="en-US" altLang="zh-CN" dirty="0"/>
              <a:t>AXI Interrupt Controller (internal use)</a:t>
            </a:r>
          </a:p>
          <a:p>
            <a:r>
              <a:rPr lang="en-US" altLang="zh-CN" dirty="0"/>
              <a:t>Pynq-Z1 Audio IP</a:t>
            </a:r>
          </a:p>
          <a:p>
            <a:r>
              <a:rPr lang="en-US" altLang="zh-CN" dirty="0"/>
              <a:t>Pynq-Z1 HDMI IP</a:t>
            </a:r>
          </a:p>
          <a:p>
            <a:r>
              <a:rPr lang="en-US" altLang="zh-CN" dirty="0"/>
              <a:t>Color convert IP</a:t>
            </a:r>
          </a:p>
          <a:p>
            <a:r>
              <a:rPr lang="en-US" altLang="zh-CN" dirty="0"/>
              <a:t>Pixel format conversion</a:t>
            </a:r>
          </a:p>
          <a:p>
            <a:r>
              <a:rPr lang="en-US" altLang="zh-CN" dirty="0"/>
              <a:t>HDMI input and output frontends</a:t>
            </a:r>
          </a:p>
          <a:p>
            <a:r>
              <a:rPr lang="en-US" altLang="zh-CN" dirty="0"/>
              <a:t>Pynq </a:t>
            </a:r>
            <a:r>
              <a:rPr lang="en-US" altLang="zh-CN" dirty="0" err="1"/>
              <a:t>Microblaze</a:t>
            </a:r>
            <a:r>
              <a:rPr lang="en-US" altLang="zh-CN" dirty="0"/>
              <a:t> program loading</a:t>
            </a:r>
          </a:p>
          <a:p>
            <a:pPr marL="0" indent="0">
              <a:buNone/>
            </a:pPr>
            <a:endParaRPr lang="zh-CN" altLang="en-US" dirty="0"/>
          </a:p>
        </p:txBody>
      </p:sp>
    </p:spTree>
    <p:extLst>
      <p:ext uri="{BB962C8B-B14F-4D97-AF65-F5344CB8AC3E}">
        <p14:creationId xmlns:p14="http://schemas.microsoft.com/office/powerpoint/2010/main" val="36649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57DBF-AB5B-45E5-B2D3-6CF91A919791}"/>
              </a:ext>
            </a:extLst>
          </p:cNvPr>
          <p:cNvSpPr>
            <a:spLocks noGrp="1"/>
          </p:cNvSpPr>
          <p:nvPr>
            <p:ph type="title"/>
          </p:nvPr>
        </p:nvSpPr>
        <p:spPr/>
        <p:txBody>
          <a:bodyPr/>
          <a:lstStyle/>
          <a:p>
            <a:r>
              <a:rPr lang="en-US" altLang="zh-CN" b="1" dirty="0"/>
              <a:t>Overlay Design Methodology</a:t>
            </a:r>
            <a:endParaRPr lang="zh-CN" altLang="en-US" dirty="0"/>
          </a:p>
        </p:txBody>
      </p:sp>
      <p:sp>
        <p:nvSpPr>
          <p:cNvPr id="6" name="文本占位符 5">
            <a:extLst>
              <a:ext uri="{FF2B5EF4-FFF2-40B4-BE49-F238E27FC236}">
                <a16:creationId xmlns:a16="http://schemas.microsoft.com/office/drawing/2014/main" id="{C2001A19-918C-4B4A-B6F6-8974768C012C}"/>
              </a:ext>
            </a:extLst>
          </p:cNvPr>
          <p:cNvSpPr>
            <a:spLocks noGrp="1"/>
          </p:cNvSpPr>
          <p:nvPr>
            <p:ph type="body" idx="1"/>
          </p:nvPr>
        </p:nvSpPr>
        <p:spPr/>
        <p:txBody>
          <a:bodyPr/>
          <a:lstStyle/>
          <a:p>
            <a:r>
              <a:rPr lang="en-US" altLang="zh-CN" dirty="0"/>
              <a:t>Setup1.</a:t>
            </a:r>
            <a:endParaRPr lang="zh-CN" altLang="en-US" dirty="0"/>
          </a:p>
        </p:txBody>
      </p:sp>
      <p:sp>
        <p:nvSpPr>
          <p:cNvPr id="7" name="内容占位符 6">
            <a:extLst>
              <a:ext uri="{FF2B5EF4-FFF2-40B4-BE49-F238E27FC236}">
                <a16:creationId xmlns:a16="http://schemas.microsoft.com/office/drawing/2014/main" id="{FF6F6EC9-6B1D-4B2C-B1DB-43B390365471}"/>
              </a:ext>
            </a:extLst>
          </p:cNvPr>
          <p:cNvSpPr>
            <a:spLocks noGrp="1"/>
          </p:cNvSpPr>
          <p:nvPr>
            <p:ph sz="half" idx="2"/>
          </p:nvPr>
        </p:nvSpPr>
        <p:spPr/>
        <p:txBody>
          <a:bodyPr/>
          <a:lstStyle/>
          <a:p>
            <a:r>
              <a:rPr lang="en-US" altLang="zh-CN" dirty="0"/>
              <a:t>PL IP development</a:t>
            </a:r>
            <a:endParaRPr lang="zh-CN" altLang="en-US" dirty="0"/>
          </a:p>
        </p:txBody>
      </p:sp>
      <p:sp>
        <p:nvSpPr>
          <p:cNvPr id="8" name="文本占位符 7">
            <a:extLst>
              <a:ext uri="{FF2B5EF4-FFF2-40B4-BE49-F238E27FC236}">
                <a16:creationId xmlns:a16="http://schemas.microsoft.com/office/drawing/2014/main" id="{CD6B435A-DF28-4886-8970-1180A3A330A5}"/>
              </a:ext>
            </a:extLst>
          </p:cNvPr>
          <p:cNvSpPr>
            <a:spLocks noGrp="1"/>
          </p:cNvSpPr>
          <p:nvPr>
            <p:ph type="body" sz="quarter" idx="3"/>
          </p:nvPr>
        </p:nvSpPr>
        <p:spPr/>
        <p:txBody>
          <a:bodyPr/>
          <a:lstStyle/>
          <a:p>
            <a:r>
              <a:rPr lang="en-US" altLang="zh-CN" dirty="0"/>
              <a:t>Setup2.</a:t>
            </a:r>
            <a:endParaRPr lang="zh-CN" altLang="en-US" dirty="0"/>
          </a:p>
        </p:txBody>
      </p:sp>
      <p:sp>
        <p:nvSpPr>
          <p:cNvPr id="9" name="内容占位符 8">
            <a:extLst>
              <a:ext uri="{FF2B5EF4-FFF2-40B4-BE49-F238E27FC236}">
                <a16:creationId xmlns:a16="http://schemas.microsoft.com/office/drawing/2014/main" id="{8BE9DDC1-6BF5-4712-A07D-081B76E46E5F}"/>
              </a:ext>
            </a:extLst>
          </p:cNvPr>
          <p:cNvSpPr>
            <a:spLocks noGrp="1"/>
          </p:cNvSpPr>
          <p:nvPr>
            <p:ph sz="quarter" idx="4"/>
          </p:nvPr>
        </p:nvSpPr>
        <p:spPr>
          <a:xfrm>
            <a:off x="5088384" y="2737245"/>
            <a:ext cx="4185617" cy="3304117"/>
          </a:xfrm>
        </p:spPr>
        <p:txBody>
          <a:bodyPr/>
          <a:lstStyle/>
          <a:p>
            <a:r>
              <a:rPr lang="en-US" altLang="zh-CN" dirty="0"/>
              <a:t>PS python Application  and driver Dev</a:t>
            </a:r>
            <a:endParaRPr lang="zh-CN" altLang="en-US" dirty="0"/>
          </a:p>
        </p:txBody>
      </p:sp>
      <p:sp>
        <p:nvSpPr>
          <p:cNvPr id="10" name="文本占位符 7">
            <a:extLst>
              <a:ext uri="{FF2B5EF4-FFF2-40B4-BE49-F238E27FC236}">
                <a16:creationId xmlns:a16="http://schemas.microsoft.com/office/drawing/2014/main" id="{2FC60F97-3FF6-4C02-A4CE-61804F53CF70}"/>
              </a:ext>
            </a:extLst>
          </p:cNvPr>
          <p:cNvSpPr txBox="1">
            <a:spLocks/>
          </p:cNvSpPr>
          <p:nvPr/>
        </p:nvSpPr>
        <p:spPr>
          <a:xfrm>
            <a:off x="675745" y="4066603"/>
            <a:ext cx="418561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altLang="zh-CN" dirty="0"/>
              <a:t>Setup3.</a:t>
            </a:r>
            <a:endParaRPr lang="zh-CN" altLang="en-US" dirty="0"/>
          </a:p>
        </p:txBody>
      </p:sp>
      <p:sp>
        <p:nvSpPr>
          <p:cNvPr id="11" name="内容占位符 8">
            <a:extLst>
              <a:ext uri="{FF2B5EF4-FFF2-40B4-BE49-F238E27FC236}">
                <a16:creationId xmlns:a16="http://schemas.microsoft.com/office/drawing/2014/main" id="{77F92E0D-E033-4BA3-B838-0BFFB79C2C3B}"/>
              </a:ext>
            </a:extLst>
          </p:cNvPr>
          <p:cNvSpPr txBox="1">
            <a:spLocks/>
          </p:cNvSpPr>
          <p:nvPr/>
        </p:nvSpPr>
        <p:spPr>
          <a:xfrm>
            <a:off x="712070" y="4642865"/>
            <a:ext cx="4185617" cy="7292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Merge </a:t>
            </a:r>
            <a:endParaRPr lang="zh-CN" altLang="en-US" dirty="0"/>
          </a:p>
        </p:txBody>
      </p:sp>
    </p:spTree>
    <p:extLst>
      <p:ext uri="{BB962C8B-B14F-4D97-AF65-F5344CB8AC3E}">
        <p14:creationId xmlns:p14="http://schemas.microsoft.com/office/powerpoint/2010/main" val="333821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D081F-3D4F-47DC-9FA3-C60A8232FC8B}"/>
              </a:ext>
            </a:extLst>
          </p:cNvPr>
          <p:cNvSpPr>
            <a:spLocks noGrp="1"/>
          </p:cNvSpPr>
          <p:nvPr>
            <p:ph type="title"/>
          </p:nvPr>
        </p:nvSpPr>
        <p:spPr/>
        <p:txBody>
          <a:bodyPr/>
          <a:lstStyle/>
          <a:p>
            <a:r>
              <a:rPr lang="en-US" altLang="zh-CN" dirty="0"/>
              <a:t>Some Examples</a:t>
            </a:r>
            <a:endParaRPr lang="zh-CN" altLang="en-US" dirty="0"/>
          </a:p>
        </p:txBody>
      </p:sp>
      <p:sp>
        <p:nvSpPr>
          <p:cNvPr id="4" name="文本占位符 3">
            <a:extLst>
              <a:ext uri="{FF2B5EF4-FFF2-40B4-BE49-F238E27FC236}">
                <a16:creationId xmlns:a16="http://schemas.microsoft.com/office/drawing/2014/main" id="{B8093F5B-AD1D-48A9-9953-5B97633BD32C}"/>
              </a:ext>
            </a:extLst>
          </p:cNvPr>
          <p:cNvSpPr>
            <a:spLocks noGrp="1"/>
          </p:cNvSpPr>
          <p:nvPr>
            <p:ph type="body" idx="1"/>
          </p:nvPr>
        </p:nvSpPr>
        <p:spPr/>
        <p:txBody>
          <a:bodyPr/>
          <a:lstStyle/>
          <a:p>
            <a:r>
              <a:rPr lang="en-US" altLang="zh-CN" dirty="0"/>
              <a:t>LED</a:t>
            </a:r>
          </a:p>
        </p:txBody>
      </p:sp>
      <p:sp>
        <p:nvSpPr>
          <p:cNvPr id="6" name="文本占位符 5">
            <a:extLst>
              <a:ext uri="{FF2B5EF4-FFF2-40B4-BE49-F238E27FC236}">
                <a16:creationId xmlns:a16="http://schemas.microsoft.com/office/drawing/2014/main" id="{7708AF1E-431E-4FFB-9A66-ABB7BCBD326E}"/>
              </a:ext>
            </a:extLst>
          </p:cNvPr>
          <p:cNvSpPr>
            <a:spLocks noGrp="1"/>
          </p:cNvSpPr>
          <p:nvPr>
            <p:ph type="body" sz="quarter" idx="3"/>
          </p:nvPr>
        </p:nvSpPr>
        <p:spPr/>
        <p:txBody>
          <a:bodyPr/>
          <a:lstStyle/>
          <a:p>
            <a:r>
              <a:rPr lang="en-US" altLang="zh-CN" dirty="0"/>
              <a:t>DMA</a:t>
            </a:r>
            <a:endParaRPr lang="zh-CN" altLang="en-US" dirty="0"/>
          </a:p>
        </p:txBody>
      </p:sp>
      <p:sp>
        <p:nvSpPr>
          <p:cNvPr id="7" name="内容占位符 6">
            <a:extLst>
              <a:ext uri="{FF2B5EF4-FFF2-40B4-BE49-F238E27FC236}">
                <a16:creationId xmlns:a16="http://schemas.microsoft.com/office/drawing/2014/main" id="{561D45D8-6A11-4929-B839-9725E3202F86}"/>
              </a:ext>
            </a:extLst>
          </p:cNvPr>
          <p:cNvSpPr>
            <a:spLocks noGrp="1"/>
          </p:cNvSpPr>
          <p:nvPr>
            <p:ph sz="quarter" idx="4"/>
          </p:nvPr>
        </p:nvSpPr>
        <p:spPr/>
        <p:txBody>
          <a:bodyPr/>
          <a:lstStyle/>
          <a:p>
            <a:r>
              <a:rPr lang="zh-CN" altLang="en-US" dirty="0"/>
              <a:t>官方给的</a:t>
            </a:r>
            <a:r>
              <a:rPr lang="en-US" altLang="zh-CN" dirty="0"/>
              <a:t>Demo</a:t>
            </a:r>
            <a:r>
              <a:rPr lang="zh-CN" altLang="en-US" dirty="0"/>
              <a:t>还有一点问题</a:t>
            </a:r>
          </a:p>
        </p:txBody>
      </p:sp>
      <p:pic>
        <p:nvPicPr>
          <p:cNvPr id="1026" name="Picture 2" descr="Jupyter boolean_generator (autosaved) &#10;File &#10;Edit View &#10;Insert &#10;, Logout &#10;I Python 3 0 &#10;Cell Kernel Wldgets Help &#10;Run C Markdown &#10;Step 4: Run the boolean generator verify operation &#10;boolean_generator. run( ) &#10;Verify the operation of the XOR function &#10;PB0 &#10;Step 5: Stop the boolean generator &#10;boolean_generator. stop( ) &#10;PB3 1-02 &#10;0 &#10;Step 6: Re-run the entire boolean function generation in a single cell ">
            <a:extLst>
              <a:ext uri="{FF2B5EF4-FFF2-40B4-BE49-F238E27FC236}">
                <a16:creationId xmlns:a16="http://schemas.microsoft.com/office/drawing/2014/main" id="{009E6A2C-7548-4007-98F7-2D97A677138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6275" y="3318864"/>
            <a:ext cx="4184650" cy="214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00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BF289-0053-4259-AE75-9B08ECDF0689}"/>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6175D59A-98A5-4DB3-9976-91E016C7EEE7}"/>
              </a:ext>
            </a:extLst>
          </p:cNvPr>
          <p:cNvSpPr>
            <a:spLocks noGrp="1"/>
          </p:cNvSpPr>
          <p:nvPr>
            <p:ph idx="1"/>
          </p:nvPr>
        </p:nvSpPr>
        <p:spPr/>
        <p:txBody>
          <a:bodyPr/>
          <a:lstStyle/>
          <a:p>
            <a:r>
              <a:rPr lang="en-US" altLang="zh-CN" dirty="0">
                <a:hlinkClick r:id="rId2"/>
              </a:rPr>
              <a:t>https://pynq.readthedocs.io/en/v2.2.1/</a:t>
            </a:r>
            <a:endParaRPr lang="en-US" altLang="zh-CN" dirty="0"/>
          </a:p>
          <a:p>
            <a:r>
              <a:rPr lang="en-US" altLang="zh-CN" dirty="0" err="1"/>
              <a:t>Pynq</a:t>
            </a:r>
            <a:r>
              <a:rPr lang="en-US" altLang="zh-CN" dirty="0"/>
              <a:t> productivity report and user guide.pdf</a:t>
            </a:r>
          </a:p>
          <a:p>
            <a:endParaRPr lang="en-US" altLang="zh-CN" dirty="0"/>
          </a:p>
          <a:p>
            <a:endParaRPr lang="zh-CN" altLang="en-US" dirty="0"/>
          </a:p>
        </p:txBody>
      </p:sp>
    </p:spTree>
    <p:extLst>
      <p:ext uri="{BB962C8B-B14F-4D97-AF65-F5344CB8AC3E}">
        <p14:creationId xmlns:p14="http://schemas.microsoft.com/office/powerpoint/2010/main" val="1561395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TotalTime>
  <Words>578</Words>
  <Application>Microsoft Office PowerPoint</Application>
  <PresentationFormat>宽屏</PresentationFormat>
  <Paragraphs>73</Paragraphs>
  <Slides>10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&amp;quot</vt:lpstr>
      <vt:lpstr>等线</vt:lpstr>
      <vt:lpstr>方正姚体</vt:lpstr>
      <vt:lpstr>华文新魏</vt:lpstr>
      <vt:lpstr>Arial</vt:lpstr>
      <vt:lpstr>Trebuchet MS</vt:lpstr>
      <vt:lpstr>Wingdings 3</vt:lpstr>
      <vt:lpstr>平面</vt:lpstr>
      <vt:lpstr>初识Pynq</vt:lpstr>
      <vt:lpstr>Outline</vt:lpstr>
      <vt:lpstr>Introduction PYNQ-Z2</vt:lpstr>
      <vt:lpstr>Jupyter Notebooks based on PYNQ-Z2</vt:lpstr>
      <vt:lpstr>PYNQ-Z2 Overlays</vt:lpstr>
      <vt:lpstr>Overlay Design Methodology</vt:lpstr>
      <vt:lpstr>Overlay Design Methodology</vt:lpstr>
      <vt:lpstr>Some Examples</vt:lpstr>
      <vt:lpstr>Reference</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Pynq 使用总结</dc:title>
  <dc:creator>彪 房</dc:creator>
  <cp:lastModifiedBy>房 彪</cp:lastModifiedBy>
  <cp:revision>23</cp:revision>
  <dcterms:created xsi:type="dcterms:W3CDTF">2018-09-16T02:16:06Z</dcterms:created>
  <dcterms:modified xsi:type="dcterms:W3CDTF">2018-09-17T05:52:11Z</dcterms:modified>
</cp:coreProperties>
</file>