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48" r:id="rId16"/>
    <p:sldId id="349" r:id="rId17"/>
    <p:sldId id="347" r:id="rId18"/>
    <p:sldId id="304" r:id="rId19"/>
    <p:sldId id="305" r:id="rId20"/>
    <p:sldId id="306" r:id="rId21"/>
    <p:sldId id="307" r:id="rId22"/>
    <p:sldId id="350" r:id="rId23"/>
    <p:sldId id="308" r:id="rId24"/>
    <p:sldId id="309" r:id="rId25"/>
    <p:sldId id="310" r:id="rId26"/>
    <p:sldId id="351" r:id="rId27"/>
    <p:sldId id="352" r:id="rId28"/>
    <p:sldId id="311" r:id="rId29"/>
    <p:sldId id="312" r:id="rId30"/>
    <p:sldId id="353" r:id="rId31"/>
    <p:sldId id="313" r:id="rId32"/>
    <p:sldId id="316" r:id="rId33"/>
    <p:sldId id="317" r:id="rId34"/>
    <p:sldId id="354" r:id="rId35"/>
    <p:sldId id="319" r:id="rId36"/>
    <p:sldId id="320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55" r:id="rId49"/>
    <p:sldId id="333" r:id="rId50"/>
    <p:sldId id="334" r:id="rId51"/>
    <p:sldId id="356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60" r:id="rId64"/>
    <p:sldId id="358" r:id="rId65"/>
    <p:sldId id="361" r:id="rId66"/>
    <p:sldId id="362" r:id="rId67"/>
    <p:sldId id="289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9AF86-FC36-4D21-B4CC-8C19249F50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75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9C8D0-B02E-4258-ABEF-8203ACE574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98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2022/9/2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143056" cy="270547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应用开发</a:t>
            </a:r>
            <a:br>
              <a:rPr lang="en-US" altLang="zh-CN" dirty="0"/>
            </a:br>
            <a:r>
              <a:rPr lang="zh-CN" altLang="en-US" dirty="0"/>
              <a:t>之</a:t>
            </a:r>
            <a:br>
              <a:rPr lang="en-US" altLang="zh-CN" dirty="0"/>
            </a:br>
            <a:r>
              <a:rPr lang="en-US" altLang="zh-CN" dirty="0"/>
              <a:t>Servlet</a:t>
            </a:r>
            <a:r>
              <a:rPr lang="zh-CN" altLang="en-US" dirty="0"/>
              <a:t>技术模型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13CBAA4-2A72-EB1B-BE6A-E13B6A8AB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8914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z="4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2.3.3  </a:t>
            </a:r>
            <a:r>
              <a:rPr lang="zh-CN" altLang="en-US" sz="4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en-US" altLang="zh-CN" sz="4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4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14405"/>
            <a:ext cx="8229600" cy="50006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Courier New" panose="02070309020205020404" pitchFamily="49" charset="0"/>
              </a:rPr>
              <a:t>在</a:t>
            </a:r>
            <a:r>
              <a:rPr lang="en-US" altLang="zh-CN" sz="2800" dirty="0" err="1">
                <a:latin typeface="Courier New" panose="02070309020205020404" pitchFamily="49" charset="0"/>
              </a:rPr>
              <a:t>HttpServlet</a:t>
            </a:r>
            <a:r>
              <a:rPr lang="zh-CN" altLang="en-US" sz="2800" dirty="0">
                <a:latin typeface="Courier New" panose="02070309020205020404" pitchFamily="49" charset="0"/>
              </a:rPr>
              <a:t>类中，除定义了</a:t>
            </a:r>
            <a:r>
              <a:rPr lang="en-US" altLang="zh-CN" sz="2800" dirty="0">
                <a:latin typeface="Courier New" panose="02070309020205020404" pitchFamily="49" charset="0"/>
              </a:rPr>
              <a:t>service()</a:t>
            </a:r>
            <a:r>
              <a:rPr lang="zh-CN" altLang="en-US" sz="2800" dirty="0">
                <a:latin typeface="Courier New" panose="02070309020205020404" pitchFamily="49" charset="0"/>
              </a:rPr>
              <a:t>方法为客户提供服务外，还针对每个</a:t>
            </a:r>
            <a:r>
              <a:rPr lang="en-US" altLang="zh-CN" sz="2800" dirty="0">
                <a:latin typeface="Courier New" panose="02070309020205020404" pitchFamily="49" charset="0"/>
              </a:rPr>
              <a:t>HTTP</a:t>
            </a:r>
            <a:r>
              <a:rPr lang="zh-CN" altLang="en-US" sz="2800" dirty="0">
                <a:latin typeface="Courier New" panose="02070309020205020404" pitchFamily="49" charset="0"/>
              </a:rPr>
              <a:t>方法定义了相应的</a:t>
            </a:r>
            <a:r>
              <a:rPr lang="en-US" altLang="zh-CN" sz="2800" dirty="0" err="1">
                <a:latin typeface="Courier New" panose="02070309020205020404" pitchFamily="49" charset="0"/>
              </a:rPr>
              <a:t>doXxx</a:t>
            </a:r>
            <a:r>
              <a:rPr lang="en-US" altLang="zh-CN" sz="2800" dirty="0">
                <a:latin typeface="Courier New" panose="02070309020205020404" pitchFamily="49" charset="0"/>
              </a:rPr>
              <a:t>()</a:t>
            </a:r>
            <a:r>
              <a:rPr lang="zh-CN" altLang="en-US" sz="2800" dirty="0">
                <a:latin typeface="Courier New" panose="02070309020205020404" pitchFamily="49" charset="0"/>
              </a:rPr>
              <a:t>方法，一般格式如下：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protected void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doXxx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HttpServletRequest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HttpServletResponse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throws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ServletException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;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>
              <a:latin typeface="Arial" panose="020B0604020202020204" pitchFamily="34" charset="0"/>
            </a:endParaRPr>
          </a:p>
        </p:txBody>
      </p:sp>
      <p:graphicFrame>
        <p:nvGraphicFramePr>
          <p:cNvPr id="30863" name="Group 14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9433482"/>
              </p:ext>
            </p:extLst>
          </p:nvPr>
        </p:nvGraphicFramePr>
        <p:xfrm>
          <a:off x="606425" y="4509120"/>
          <a:ext cx="7931150" cy="2005910"/>
        </p:xfrm>
        <a:graphic>
          <a:graphicData uri="http://schemas.openxmlformats.org/drawingml/2006/table">
            <a:tbl>
              <a:tblPr/>
              <a:tblGrid>
                <a:gridCol w="198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HttpServlet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HttpServlet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doGet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DELETE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doDelete()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POST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doPost()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OPTIONS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doOptions()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3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HEAD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doHead()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TRACE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doTrace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doPut()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908050"/>
          </a:xfrm>
        </p:spPr>
        <p:txBody>
          <a:bodyPr/>
          <a:lstStyle/>
          <a:p>
            <a:pPr algn="l" eaLnBrk="1" hangingPunct="1"/>
            <a:r>
              <a:rPr lang="de-DE" altLang="zh-CN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2.3.4  </a:t>
            </a:r>
            <a:r>
              <a:rPr lang="zh-CN" altLang="de-DE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分析请求</a:t>
            </a:r>
            <a:endParaRPr lang="en-US" altLang="zh-CN" sz="4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客户发送给服务器的请求信息被封装在</a:t>
            </a:r>
            <a:r>
              <a:rPr lang="de-DE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HttpServletRequest</a:t>
            </a:r>
            <a:r>
              <a:rPr lang="zh-CN" altLang="de-DE" dirty="0">
                <a:latin typeface="Courier New" panose="02070309020205020404" pitchFamily="49" charset="0"/>
              </a:rPr>
              <a:t>对象中，其中包含</a:t>
            </a:r>
            <a:r>
              <a:rPr lang="zh-CN" altLang="en-US" dirty="0">
                <a:latin typeface="Courier New" panose="02070309020205020404" pitchFamily="49" charset="0"/>
              </a:rPr>
              <a:t>了由浏览器发送给服务器的数据，这些数据包括请求参数、客户端有关信息等。</a:t>
            </a:r>
          </a:p>
          <a:p>
            <a:pPr marL="0" indent="0" algn="just" eaLnBrk="1" hangingPunct="1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322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229600" cy="90805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检索请求参数</a:t>
            </a:r>
            <a:endParaRPr lang="en-US" altLang="zh-CN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93" y="1772816"/>
            <a:ext cx="8229600" cy="50006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Courier New" panose="02070309020205020404" pitchFamily="49" charset="0"/>
                <a:ea typeface="新宋体" panose="02010609030101010101" pitchFamily="49" charset="-122"/>
              </a:rPr>
              <a:t>请求参数</a:t>
            </a:r>
            <a:r>
              <a:rPr lang="zh-CN" altLang="en-US" sz="2800" dirty="0">
                <a:latin typeface="Courier New" panose="02070309020205020404" pitchFamily="49" charset="0"/>
                <a:ea typeface="新宋体" panose="02010609030101010101" pitchFamily="49" charset="-122"/>
              </a:rPr>
              <a:t>是随请求一起发送到服务器的数据，它是以名</a:t>
            </a:r>
            <a:r>
              <a:rPr lang="en-US" altLang="zh-CN" sz="2800" dirty="0">
                <a:latin typeface="Courier New" panose="02070309020205020404" pitchFamily="49" charset="0"/>
                <a:ea typeface="新宋体" panose="02010609030101010101" pitchFamily="49" charset="-122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ea typeface="新宋体" panose="02010609030101010101" pitchFamily="49" charset="-122"/>
              </a:rPr>
              <a:t>值对的形式发送的。可以使用</a:t>
            </a:r>
            <a:r>
              <a:rPr lang="en-US" altLang="zh-CN" sz="2800" dirty="0" err="1">
                <a:latin typeface="Courier New" panose="02070309020205020404" pitchFamily="49" charset="0"/>
                <a:ea typeface="新宋体" panose="02010609030101010101" pitchFamily="49" charset="-122"/>
              </a:rPr>
              <a:t>ServletRequest</a:t>
            </a:r>
            <a:r>
              <a:rPr lang="zh-CN" altLang="en-US" sz="2800" dirty="0">
                <a:latin typeface="Courier New" panose="02070309020205020404" pitchFamily="49" charset="0"/>
                <a:ea typeface="新宋体" panose="02010609030101010101" pitchFamily="49" charset="-122"/>
              </a:rPr>
              <a:t>接口中定义的方法检索由客户发送的参数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新宋体" panose="02010609030101010101" pitchFamily="49" charset="-122"/>
              </a:rPr>
              <a:t>public String </a:t>
            </a:r>
            <a:r>
              <a:rPr lang="en-US" altLang="zh-CN" dirty="0" err="1">
                <a:solidFill>
                  <a:srgbClr val="FF3300"/>
                </a:solidFill>
                <a:latin typeface="Courier New" panose="02070309020205020404" pitchFamily="49" charset="0"/>
                <a:ea typeface="新宋体" panose="02010609030101010101" pitchFamily="49" charset="-122"/>
              </a:rPr>
              <a:t>getParameter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新宋体" panose="02010609030101010101" pitchFamily="49" charset="-122"/>
              </a:rPr>
              <a:t>(String name)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返回由</a:t>
            </a:r>
            <a:r>
              <a:rPr lang="en-US" altLang="zh-CN" sz="2800" dirty="0">
                <a:latin typeface="Courier New" panose="02070309020205020404" pitchFamily="49" charset="0"/>
              </a:rPr>
              <a:t>name</a:t>
            </a:r>
            <a:r>
              <a:rPr lang="zh-CN" altLang="en-US" sz="2800" dirty="0">
                <a:latin typeface="Courier New" panose="02070309020205020404" pitchFamily="49" charset="0"/>
              </a:rPr>
              <a:t>指定的请求参数值，如果值的参数不存在，则返回</a:t>
            </a:r>
            <a:r>
              <a:rPr lang="en-US" altLang="zh-CN" sz="2800" dirty="0">
                <a:latin typeface="Courier New" panose="02070309020205020404" pitchFamily="49" charset="0"/>
              </a:rPr>
              <a:t>null</a:t>
            </a:r>
            <a:r>
              <a:rPr lang="zh-CN" altLang="en-US" sz="2800" dirty="0">
                <a:latin typeface="Courier New" panose="02070309020205020404" pitchFamily="49" charset="0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200906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1516" y="692696"/>
            <a:ext cx="8229600" cy="706437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检索请求参数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435280" cy="537321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</a:rPr>
              <a:t>public String[] </a:t>
            </a:r>
            <a:r>
              <a:rPr lang="en-US" altLang="zh-CN" sz="2400" dirty="0" err="1">
                <a:solidFill>
                  <a:srgbClr val="FF3300"/>
                </a:solidFill>
              </a:rPr>
              <a:t>getParameterValues</a:t>
            </a:r>
            <a:r>
              <a:rPr lang="en-US" altLang="zh-CN" sz="2400" dirty="0">
                <a:solidFill>
                  <a:srgbClr val="FF3300"/>
                </a:solidFill>
              </a:rPr>
              <a:t>(String name)</a:t>
            </a:r>
            <a:r>
              <a:rPr lang="zh-CN" altLang="en-US" sz="2400" dirty="0"/>
              <a:t>：返回指定参数</a:t>
            </a:r>
            <a:r>
              <a:rPr lang="en-US" altLang="zh-CN" sz="2400" dirty="0"/>
              <a:t>name</a:t>
            </a:r>
            <a:r>
              <a:rPr lang="zh-CN" altLang="en-US" sz="2400" dirty="0"/>
              <a:t>所包含的所有值，返回值是一个</a:t>
            </a:r>
            <a:r>
              <a:rPr lang="en-US" altLang="zh-CN" sz="2400" dirty="0"/>
              <a:t>String</a:t>
            </a:r>
            <a:r>
              <a:rPr lang="zh-CN" altLang="en-US" sz="2400" dirty="0"/>
              <a:t>数组。如果指定的参数不存在，则返回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值。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</a:rPr>
              <a:t>public Enumeration </a:t>
            </a:r>
            <a:r>
              <a:rPr lang="en-US" altLang="zh-CN" sz="2400" dirty="0" err="1">
                <a:solidFill>
                  <a:srgbClr val="FF3300"/>
                </a:solidFill>
              </a:rPr>
              <a:t>getParameterNames</a:t>
            </a:r>
            <a:r>
              <a:rPr lang="en-US" altLang="zh-CN" sz="2400" dirty="0">
                <a:solidFill>
                  <a:srgbClr val="FF3300"/>
                </a:solidFill>
              </a:rPr>
              <a:t>()</a:t>
            </a:r>
            <a:r>
              <a:rPr lang="zh-CN" altLang="en-US" sz="2400" dirty="0"/>
              <a:t>：返回一个</a:t>
            </a:r>
            <a:r>
              <a:rPr lang="en-US" altLang="zh-CN" sz="2400" dirty="0"/>
              <a:t>Enumeration</a:t>
            </a:r>
            <a:r>
              <a:rPr lang="zh-CN" altLang="en-US" sz="2400" dirty="0"/>
              <a:t>对象，它包含请求中所有的请求参数名，元素是</a:t>
            </a:r>
            <a:r>
              <a:rPr lang="en-US" altLang="zh-CN" sz="2400" dirty="0"/>
              <a:t>String</a:t>
            </a:r>
            <a:r>
              <a:rPr lang="zh-CN" altLang="en-US" sz="2400" dirty="0"/>
              <a:t>类型的。如果没有请求参数，则返回一个空的</a:t>
            </a:r>
            <a:r>
              <a:rPr lang="en-US" altLang="zh-CN" sz="2400" dirty="0"/>
              <a:t>Enumeration</a:t>
            </a:r>
            <a:r>
              <a:rPr lang="zh-CN" altLang="en-US" sz="2400" dirty="0"/>
              <a:t>对象。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</a:rPr>
              <a:t>public Map </a:t>
            </a:r>
            <a:r>
              <a:rPr lang="en-US" altLang="zh-CN" sz="2400" dirty="0" err="1">
                <a:solidFill>
                  <a:srgbClr val="FF3300"/>
                </a:solidFill>
              </a:rPr>
              <a:t>getParameterMap</a:t>
            </a:r>
            <a:r>
              <a:rPr lang="en-US" altLang="zh-CN" sz="2400" dirty="0">
                <a:solidFill>
                  <a:srgbClr val="FF3300"/>
                </a:solidFill>
              </a:rPr>
              <a:t>()</a:t>
            </a:r>
            <a:r>
              <a:rPr lang="zh-CN" altLang="en-US" sz="2400" dirty="0"/>
              <a:t>：返回一个包含所有请求参数的</a:t>
            </a:r>
            <a:r>
              <a:rPr lang="en-US" altLang="zh-CN" sz="2400" dirty="0"/>
              <a:t>Map</a:t>
            </a:r>
            <a:r>
              <a:rPr lang="zh-CN" altLang="en-US" sz="2400" dirty="0"/>
              <a:t>对象，该对象以参数名作为键、以参数值作为值。</a:t>
            </a:r>
          </a:p>
        </p:txBody>
      </p:sp>
    </p:spTree>
    <p:extLst>
      <p:ext uri="{BB962C8B-B14F-4D97-AF65-F5344CB8AC3E}">
        <p14:creationId xmlns:p14="http://schemas.microsoft.com/office/powerpoint/2010/main" val="252903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91" y="692696"/>
            <a:ext cx="8229600" cy="850900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solidFill>
                  <a:srgbClr val="7030A0"/>
                </a:solidFill>
                <a:ea typeface="黑体" panose="02010609060101010101" pitchFamily="49" charset="-122"/>
              </a:rPr>
              <a:t>请求参数传递的方法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0" y="1700808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）通过表单指定请求参数，每个表单域可以传递一个请求参数，这种方法适用于</a:t>
            </a:r>
            <a:r>
              <a:rPr lang="en-US" altLang="zh-CN" sz="2800" dirty="0"/>
              <a:t>POST</a:t>
            </a:r>
            <a:r>
              <a:rPr lang="zh-CN" altLang="en-US" sz="2800" dirty="0"/>
              <a:t>请求。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程序</a:t>
            </a:r>
            <a:r>
              <a:rPr lang="en-US" altLang="zh-CN" sz="2800" dirty="0">
                <a:solidFill>
                  <a:srgbClr val="0000CC"/>
                </a:solidFill>
              </a:rPr>
              <a:t>login.html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程序</a:t>
            </a:r>
            <a:r>
              <a:rPr lang="en-US" altLang="zh-CN" sz="2800" dirty="0">
                <a:solidFill>
                  <a:srgbClr val="0000CC"/>
                </a:solidFill>
              </a:rPr>
              <a:t>LoginServlet.java</a:t>
            </a:r>
          </a:p>
        </p:txBody>
      </p:sp>
    </p:spTree>
    <p:extLst>
      <p:ext uri="{BB962C8B-B14F-4D97-AF65-F5344CB8AC3E}">
        <p14:creationId xmlns:p14="http://schemas.microsoft.com/office/powerpoint/2010/main" val="414277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r>
              <a:rPr lang="en-US" altLang="zh-CN" sz="5400" dirty="0">
                <a:solidFill>
                  <a:srgbClr val="0000CC"/>
                </a:solidFill>
              </a:rPr>
              <a:t>login.html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3156" y="1595021"/>
            <a:ext cx="87484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登录页面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"login.do"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fieldset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legend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用户登录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legend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  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用户名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密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nbsp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;&amp;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nbsp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码：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 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登录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zh-CN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 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取消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zh-CN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&lt;/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fieldset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104" y="1700808"/>
            <a:ext cx="4019048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altLang="zh-CN" sz="5400" dirty="0">
                <a:solidFill>
                  <a:srgbClr val="0000CC"/>
                </a:solidFill>
              </a:rPr>
              <a:t>LoginServlet.java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4044" y="126876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WebServlet</a:t>
            </a:r>
            <a:r>
              <a:rPr lang="en-US" altLang="zh-CN" dirty="0"/>
              <a:t>("/login.do")</a:t>
            </a:r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9036" y="1556792"/>
            <a:ext cx="87414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LoginServlet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"&lt;!DOCTYPE html&gt;"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"&lt;html&gt;&lt;body&gt;"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admin"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admin"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登录成功！欢迎您，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对不起！您的用户名或密码不正确．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5861862"/>
            <a:ext cx="4840665" cy="9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91" y="692696"/>
            <a:ext cx="8229600" cy="850900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solidFill>
                  <a:srgbClr val="7030A0"/>
                </a:solidFill>
                <a:ea typeface="黑体" panose="02010609060101010101" pitchFamily="49" charset="-122"/>
              </a:rPr>
              <a:t>请求参数传递的方法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0" y="1700808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）通过查询串指定请求参数，将参数名和值附加在请求的</a:t>
            </a:r>
            <a:r>
              <a:rPr lang="en-US" altLang="zh-CN" sz="2400" dirty="0"/>
              <a:t>URL</a:t>
            </a:r>
            <a:r>
              <a:rPr lang="zh-CN" altLang="en-US" sz="2400" dirty="0"/>
              <a:t>后面，这种方法只适用于</a:t>
            </a:r>
            <a:r>
              <a:rPr lang="en-US" altLang="zh-CN" sz="2400" dirty="0"/>
              <a:t>GET</a:t>
            </a:r>
            <a:r>
              <a:rPr lang="zh-CN" altLang="en-US" sz="2400" dirty="0"/>
              <a:t>请求。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等线" pitchFamily="2" charset="-122"/>
                <a:ea typeface="等线" pitchFamily="2" charset="-122"/>
              </a:rPr>
              <a:t>如</a:t>
            </a:r>
            <a:r>
              <a:rPr lang="en-US" altLang="zh-CN" sz="2400" dirty="0">
                <a:solidFill>
                  <a:srgbClr val="0000FF"/>
                </a:solidFill>
                <a:latin typeface="等线" pitchFamily="2" charset="-122"/>
                <a:ea typeface="等线" pitchFamily="2" charset="-122"/>
              </a:rPr>
              <a:t>http://localhost:8080/chapter02/login.do</a:t>
            </a:r>
            <a:r>
              <a:rPr lang="en-US" altLang="zh-CN" sz="2400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?username=admin&amp;password=admin</a:t>
            </a:r>
            <a:endParaRPr lang="zh-CN" altLang="zh-CN" sz="2400" b="1" dirty="0">
              <a:solidFill>
                <a:srgbClr val="FF0000"/>
              </a:solidFill>
              <a:latin typeface="等线" pitchFamily="2" charset="-122"/>
              <a:ea typeface="等线" pitchFamily="2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zh-CN" sz="2400" dirty="0">
                <a:latin typeface="等线" pitchFamily="2" charset="-122"/>
                <a:ea typeface="等线" pitchFamily="2" charset="-122"/>
              </a:rPr>
              <a:t>问号后面内容为请求参数名和参数值对，若有多个参数，中间用“</a:t>
            </a:r>
            <a:r>
              <a:rPr lang="en-US" altLang="zh-CN" sz="2400" dirty="0">
                <a:latin typeface="等线" pitchFamily="2" charset="-122"/>
                <a:ea typeface="等线" pitchFamily="2" charset="-122"/>
              </a:rPr>
              <a:t>&amp;</a:t>
            </a:r>
            <a:r>
              <a:rPr lang="zh-CN" altLang="zh-CN" sz="2400" dirty="0">
                <a:latin typeface="等线" pitchFamily="2" charset="-122"/>
                <a:ea typeface="等线" pitchFamily="2" charset="-122"/>
              </a:rPr>
              <a:t>”符号分隔，参数名和参数值之间用等号（</a:t>
            </a:r>
            <a:r>
              <a:rPr lang="en-US" altLang="zh-CN" sz="2400" dirty="0">
                <a:latin typeface="等线" pitchFamily="2" charset="-122"/>
                <a:ea typeface="等线" pitchFamily="2" charset="-122"/>
              </a:rPr>
              <a:t>=</a:t>
            </a:r>
            <a:r>
              <a:rPr lang="zh-CN" altLang="zh-CN" sz="2400" dirty="0">
                <a:latin typeface="等线" pitchFamily="2" charset="-122"/>
                <a:ea typeface="等线" pitchFamily="2" charset="-122"/>
              </a:rPr>
              <a:t>）分隔。</a:t>
            </a:r>
            <a:endParaRPr lang="en-US" altLang="zh-CN" sz="2400" dirty="0">
              <a:latin typeface="等线" pitchFamily="2" charset="-122"/>
              <a:ea typeface="等线" pitchFamily="2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zh-CN" sz="2400" dirty="0">
                <a:latin typeface="等线" pitchFamily="2" charset="-122"/>
                <a:ea typeface="等线" pitchFamily="2" charset="-122"/>
              </a:rPr>
              <a:t>问号后面内容称为</a:t>
            </a:r>
            <a:r>
              <a:rPr lang="zh-CN" altLang="zh-CN" sz="2400" b="1" dirty="0">
                <a:solidFill>
                  <a:srgbClr val="0000FF"/>
                </a:solidFill>
                <a:latin typeface="等线" pitchFamily="2" charset="-122"/>
                <a:ea typeface="等线" pitchFamily="2" charset="-122"/>
              </a:rPr>
              <a:t>查询串</a:t>
            </a:r>
            <a:r>
              <a:rPr lang="zh-CN" altLang="zh-CN" sz="2400" dirty="0">
                <a:latin typeface="等线" pitchFamily="2" charset="-122"/>
                <a:ea typeface="等线" pitchFamily="2" charset="-122"/>
              </a:rPr>
              <a:t>（</a:t>
            </a:r>
            <a:r>
              <a:rPr lang="en-US" altLang="zh-CN" sz="2400" dirty="0">
                <a:latin typeface="等线" pitchFamily="2" charset="-122"/>
                <a:ea typeface="等线" pitchFamily="2" charset="-122"/>
              </a:rPr>
              <a:t>query string</a:t>
            </a:r>
            <a:r>
              <a:rPr lang="zh-CN" altLang="zh-CN" sz="2400" dirty="0">
                <a:latin typeface="等线" pitchFamily="2" charset="-122"/>
                <a:ea typeface="等线" pitchFamily="2" charset="-122"/>
              </a:rPr>
              <a:t>）。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029429"/>
            <a:ext cx="5752381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908720"/>
            <a:ext cx="8229600" cy="4175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检索客户端有关信息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528" y="1484784"/>
            <a:ext cx="8229600" cy="5000625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 err="1">
                <a:latin typeface="Courier New" panose="02070309020205020404" pitchFamily="49" charset="0"/>
              </a:rPr>
              <a:t>HttpServletRequest</a:t>
            </a:r>
            <a:r>
              <a:rPr lang="zh-CN" altLang="en-US" dirty="0"/>
              <a:t>接口中还定义了下面常用的方法用来检索客户端有关信息：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public String </a:t>
            </a:r>
            <a:r>
              <a:rPr lang="en-US" altLang="zh-CN" dirty="0" err="1">
                <a:solidFill>
                  <a:srgbClr val="FF3300"/>
                </a:solidFill>
              </a:rPr>
              <a:t>getMethod</a:t>
            </a:r>
            <a:r>
              <a:rPr lang="en-US" altLang="zh-CN" dirty="0">
                <a:solidFill>
                  <a:srgbClr val="FF3300"/>
                </a:solidFill>
              </a:rPr>
              <a:t>()</a:t>
            </a:r>
            <a:endParaRPr lang="zh-CN" altLang="en-US" dirty="0">
              <a:solidFill>
                <a:srgbClr val="FF33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public String </a:t>
            </a:r>
            <a:r>
              <a:rPr lang="en-US" altLang="zh-CN" dirty="0" err="1">
                <a:solidFill>
                  <a:srgbClr val="0000FF"/>
                </a:solidFill>
              </a:rPr>
              <a:t>getRemoteHost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public String </a:t>
            </a:r>
            <a:r>
              <a:rPr lang="en-US" altLang="zh-CN" dirty="0" err="1">
                <a:solidFill>
                  <a:srgbClr val="FF3300"/>
                </a:solidFill>
              </a:rPr>
              <a:t>getRemoteAddr</a:t>
            </a:r>
            <a:r>
              <a:rPr lang="en-US" altLang="zh-CN" dirty="0">
                <a:solidFill>
                  <a:srgbClr val="FF3300"/>
                </a:solidFill>
              </a:rPr>
              <a:t>()</a:t>
            </a:r>
            <a:r>
              <a:rPr lang="zh-CN" altLang="en-US" dirty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public </a:t>
            </a:r>
            <a:r>
              <a:rPr lang="en-US" altLang="zh-CN" dirty="0" err="1"/>
              <a:t>int</a:t>
            </a:r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0000FF"/>
                </a:solidFill>
              </a:rPr>
              <a:t>getRemotePort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public String </a:t>
            </a:r>
            <a:r>
              <a:rPr lang="en-US" altLang="zh-CN" dirty="0" err="1">
                <a:solidFill>
                  <a:srgbClr val="FF3300"/>
                </a:solidFill>
              </a:rPr>
              <a:t>getProtocol</a:t>
            </a:r>
            <a:r>
              <a:rPr lang="en-US" altLang="zh-CN" dirty="0">
                <a:solidFill>
                  <a:srgbClr val="FF3300"/>
                </a:solidFill>
              </a:rPr>
              <a:t>()</a:t>
            </a:r>
            <a:r>
              <a:rPr lang="zh-CN" altLang="en-US" dirty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public String </a:t>
            </a:r>
            <a:r>
              <a:rPr lang="en-US" altLang="zh-CN" dirty="0" err="1">
                <a:solidFill>
                  <a:srgbClr val="0000FF"/>
                </a:solidFill>
              </a:rPr>
              <a:t>getRequestURI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public String </a:t>
            </a:r>
            <a:r>
              <a:rPr lang="en-US" altLang="zh-CN" dirty="0" err="1">
                <a:solidFill>
                  <a:srgbClr val="FF3300"/>
                </a:solidFill>
              </a:rPr>
              <a:t>getQueryString</a:t>
            </a:r>
            <a:r>
              <a:rPr lang="en-US" altLang="zh-CN" dirty="0">
                <a:solidFill>
                  <a:srgbClr val="FF3300"/>
                </a:solidFill>
              </a:rPr>
              <a:t>()</a:t>
            </a:r>
            <a:r>
              <a:rPr lang="zh-CN" altLang="en-US" dirty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public String </a:t>
            </a:r>
            <a:r>
              <a:rPr lang="en-US" altLang="zh-CN" dirty="0" err="1">
                <a:solidFill>
                  <a:srgbClr val="0000FF"/>
                </a:solidFill>
              </a:rPr>
              <a:t>getContentType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r>
              <a:rPr lang="zh-CN" altLang="en-US" dirty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public String </a:t>
            </a:r>
            <a:r>
              <a:rPr lang="en-US" altLang="zh-CN" dirty="0" err="1">
                <a:solidFill>
                  <a:srgbClr val="FF3300"/>
                </a:solidFill>
              </a:rPr>
              <a:t>getCharacterEncoding</a:t>
            </a:r>
            <a:r>
              <a:rPr lang="en-US" altLang="zh-CN" dirty="0">
                <a:solidFill>
                  <a:srgbClr val="FF3300"/>
                </a:solidFill>
              </a:rPr>
              <a:t>()</a:t>
            </a:r>
            <a:r>
              <a:rPr lang="zh-CN" altLang="en-US" dirty="0"/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6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836712"/>
            <a:ext cx="8229600" cy="417512"/>
          </a:xfrm>
          <a:noFill/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检索客户端有关信息示例</a:t>
            </a:r>
            <a:r>
              <a:rPr lang="en-US" altLang="zh-CN" sz="2800" dirty="0">
                <a:solidFill>
                  <a:srgbClr val="0000CC"/>
                </a:solidFill>
              </a:rPr>
              <a:t>ClientInfoServlet.java</a:t>
            </a:r>
            <a:endParaRPr lang="zh-CN" altLang="en-US" sz="2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046" y="1340768"/>
            <a:ext cx="8604448" cy="5609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"/client-information"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ClientInfoServlet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"&lt;html&gt;&lt;head&gt;"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"&lt;title&gt;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客户端信息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&lt;/title&gt;&lt;/head&gt;"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"&lt;body&gt;"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"&lt;p&gt;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客户端信息：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&lt;/p&gt;"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.getMethod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.getProtocol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"&lt;p&gt;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客户主机名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.getRemoteHost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"&lt;/p&gt;"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"&lt;p&gt;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客户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地址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.getRemoteAddr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"&lt;/p&gt;"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"&lt;p&gt;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端口号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.getRemotePort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"&lt;/p&gt;"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532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010400" cy="5635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4000" dirty="0">
                <a:solidFill>
                  <a:srgbClr val="7030A0"/>
                </a:solidFill>
                <a:ea typeface="黑体" panose="02010609060101010101" pitchFamily="49" charset="-122"/>
              </a:rPr>
              <a:t>本节内容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686800" cy="4906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ea typeface="黑体" panose="02010609060101010101" pitchFamily="49" charset="-122"/>
              </a:rPr>
              <a:t>处理请求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ea typeface="黑体" panose="02010609060101010101" pitchFamily="49" charset="-122"/>
              </a:rPr>
              <a:t>发送响应</a:t>
            </a:r>
          </a:p>
        </p:txBody>
      </p:sp>
    </p:spTree>
    <p:extLst>
      <p:ext uri="{BB962C8B-B14F-4D97-AF65-F5344CB8AC3E}">
        <p14:creationId xmlns:p14="http://schemas.microsoft.com/office/powerpoint/2010/main" val="252576302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39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06437"/>
          </a:xfrm>
        </p:spPr>
        <p:txBody>
          <a:bodyPr/>
          <a:lstStyle/>
          <a:p>
            <a:pPr algn="l" eaLnBrk="1" hangingPunct="1"/>
            <a:r>
              <a:rPr lang="en-US" altLang="zh-CN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</a:t>
            </a:r>
            <a:r>
              <a:rPr lang="en-US" altLang="zh-CN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请求头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1075"/>
            <a:ext cx="8229600" cy="1079500"/>
          </a:xfrm>
        </p:spPr>
        <p:txBody>
          <a:bodyPr/>
          <a:lstStyle/>
          <a:p>
            <a:pPr algn="just" eaLnBrk="1" hangingPunct="1"/>
            <a:r>
              <a:rPr lang="en-US" altLang="zh-CN" sz="2800" dirty="0">
                <a:latin typeface="Courier New" panose="02070309020205020404" pitchFamily="49" charset="0"/>
              </a:rPr>
              <a:t>HTTP</a:t>
            </a:r>
            <a:r>
              <a:rPr lang="zh-CN" altLang="en-US" sz="2800" dirty="0"/>
              <a:t>请求头是随请求一起发送到服务器息，它是以“名</a:t>
            </a:r>
            <a:r>
              <a:rPr lang="en-US" altLang="zh-CN" sz="2800" dirty="0"/>
              <a:t>/</a:t>
            </a:r>
            <a:r>
              <a:rPr lang="zh-CN" altLang="en-US" sz="2800" dirty="0"/>
              <a:t>值”对的形式发送。 </a:t>
            </a:r>
          </a:p>
        </p:txBody>
      </p:sp>
      <p:graphicFrame>
        <p:nvGraphicFramePr>
          <p:cNvPr id="38032" name="Group 144"/>
          <p:cNvGraphicFramePr>
            <a:graphicFrameLocks noGrp="1"/>
          </p:cNvGraphicFramePr>
          <p:nvPr>
            <p:ph sz="half" idx="2"/>
          </p:nvPr>
        </p:nvGraphicFramePr>
        <p:xfrm>
          <a:off x="457200" y="2060575"/>
          <a:ext cx="8362950" cy="4752977"/>
        </p:xfrm>
        <a:graphic>
          <a:graphicData uri="http://schemas.openxmlformats.org/drawingml/2006/table">
            <a:tbl>
              <a:tblPr/>
              <a:tblGrid>
                <a:gridCol w="308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请求头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内  容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4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User-Agent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关于浏览器和它的平台的信息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4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Accept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客户能接受并处理的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MIME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4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Accept-Charset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客户可以接受的字符集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3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Accept-Encoding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客户能处理的页面编码的方法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4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Accept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Language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客户能处理的语言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4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Host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服务器的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DNS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名字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00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Authorization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访问密码保护的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页面时，客户用这个请求头来标识自己的身份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4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Cookie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将一个以前设置的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Cookie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送回服务器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4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Date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消息被发送的日期和时间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Connection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指示连接是否支持持续连接，值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Keep-Alive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表示支持持续连接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64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public String </a:t>
            </a:r>
            <a:r>
              <a:rPr lang="en-US" altLang="zh-CN" sz="2800" dirty="0" err="1">
                <a:solidFill>
                  <a:srgbClr val="FF3300"/>
                </a:solidFill>
              </a:rPr>
              <a:t>getHeader</a:t>
            </a:r>
            <a:r>
              <a:rPr lang="en-US" altLang="zh-CN" sz="2800" dirty="0">
                <a:solidFill>
                  <a:srgbClr val="FF3300"/>
                </a:solidFill>
              </a:rPr>
              <a:t>(String name)</a:t>
            </a:r>
            <a:r>
              <a:rPr lang="zh-CN" altLang="en-US" sz="2800" dirty="0"/>
              <a:t>：返回指定名称的请求头的值。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public Enumeration </a:t>
            </a:r>
            <a:r>
              <a:rPr lang="en-US" altLang="zh-CN" sz="2800" dirty="0" err="1">
                <a:solidFill>
                  <a:srgbClr val="0000FF"/>
                </a:solidFill>
              </a:rPr>
              <a:t>getHeaders</a:t>
            </a:r>
            <a:r>
              <a:rPr lang="en-US" altLang="zh-CN" sz="2800" dirty="0">
                <a:solidFill>
                  <a:srgbClr val="0000FF"/>
                </a:solidFill>
              </a:rPr>
              <a:t>(String name)</a:t>
            </a:r>
            <a:r>
              <a:rPr lang="zh-CN" altLang="en-US" sz="2800" dirty="0"/>
              <a:t>：返回指定名称的请求头的</a:t>
            </a:r>
            <a:r>
              <a:rPr lang="en-US" altLang="zh-CN" sz="2800" dirty="0"/>
              <a:t>Enumeration</a:t>
            </a:r>
            <a:r>
              <a:rPr lang="zh-CN" altLang="en-US" sz="2800" dirty="0"/>
              <a:t>对象。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public Enumeration </a:t>
            </a:r>
            <a:r>
              <a:rPr lang="en-US" altLang="zh-CN" sz="2800" dirty="0" err="1">
                <a:solidFill>
                  <a:srgbClr val="FF3300"/>
                </a:solidFill>
              </a:rPr>
              <a:t>getHeaderNames</a:t>
            </a:r>
            <a:r>
              <a:rPr lang="en-US" altLang="zh-CN" sz="2800" dirty="0">
                <a:solidFill>
                  <a:srgbClr val="FF3300"/>
                </a:solidFill>
              </a:rPr>
              <a:t>()</a:t>
            </a:r>
            <a:r>
              <a:rPr lang="zh-CN" altLang="en-US" sz="2800" dirty="0"/>
              <a:t>：返回一个</a:t>
            </a:r>
            <a:r>
              <a:rPr lang="en-US" altLang="zh-CN" sz="2800" dirty="0"/>
              <a:t>Enumeration</a:t>
            </a:r>
            <a:r>
              <a:rPr lang="zh-CN" altLang="en-US" sz="2800" dirty="0"/>
              <a:t>对象，它包含所有请求头名。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public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00FF"/>
                </a:solidFill>
              </a:rPr>
              <a:t>getIntHeader</a:t>
            </a:r>
            <a:r>
              <a:rPr lang="en-US" altLang="zh-CN" sz="2800" dirty="0">
                <a:solidFill>
                  <a:srgbClr val="0000FF"/>
                </a:solidFill>
              </a:rPr>
              <a:t>(String name)</a:t>
            </a:r>
            <a:r>
              <a:rPr lang="zh-CN" altLang="en-US" sz="2800" dirty="0"/>
              <a:t>：返回指定名称的请求头的整数值。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public long </a:t>
            </a:r>
            <a:r>
              <a:rPr lang="en-US" altLang="zh-CN" sz="2800" dirty="0" err="1">
                <a:solidFill>
                  <a:srgbClr val="FF3300"/>
                </a:solidFill>
              </a:rPr>
              <a:t>getDateHeader</a:t>
            </a:r>
            <a:r>
              <a:rPr lang="en-US" altLang="zh-CN" sz="2800" dirty="0">
                <a:solidFill>
                  <a:srgbClr val="FF3300"/>
                </a:solidFill>
              </a:rPr>
              <a:t>(String name)</a:t>
            </a:r>
            <a:r>
              <a:rPr lang="zh-CN" altLang="en-US" sz="2800" dirty="0"/>
              <a:t>：返回指定名称的请求头的日期值。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8229600" cy="633412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请求头</a:t>
            </a:r>
          </a:p>
        </p:txBody>
      </p:sp>
    </p:spTree>
    <p:extLst>
      <p:ext uri="{BB962C8B-B14F-4D97-AF65-F5344CB8AC3E}">
        <p14:creationId xmlns:p14="http://schemas.microsoft.com/office/powerpoint/2010/main" val="148139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</a:t>
            </a:r>
            <a:r>
              <a:rPr lang="en-US" altLang="zh-CN" sz="32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32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请求头示例</a:t>
            </a:r>
            <a:r>
              <a:rPr lang="en-US" altLang="zh-CN" sz="3200" dirty="0"/>
              <a:t>ShowHeadersServlet.java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70581" y="1386056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"/show-headers"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ShowHeadersServlet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"&lt;html&gt;&lt;body&gt;"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"&lt;head&gt;&lt;title&gt;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请求头信息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&lt;/title&gt;&lt;/head&gt;"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服务器收到的请求头信息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&lt;p&gt;"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Enumeration&lt;String&gt;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.getHeaderNames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.hasMoreElements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header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(String)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.nextElement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header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header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=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98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53" y="692696"/>
            <a:ext cx="8229600" cy="777875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2.3.5  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请求转发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latin typeface="Courier New" panose="02070309020205020404" pitchFamily="49" charset="0"/>
              </a:rPr>
              <a:t>在实际应用中可能需要将请求转发</a:t>
            </a:r>
            <a:r>
              <a:rPr lang="en-US" altLang="zh-CN" sz="2800" dirty="0">
                <a:latin typeface="Courier New" panose="02070309020205020404" pitchFamily="49" charset="0"/>
              </a:rPr>
              <a:t>(forward)</a:t>
            </a:r>
            <a:r>
              <a:rPr lang="zh-CN" altLang="en-US" sz="2800" dirty="0">
                <a:latin typeface="Courier New" panose="02070309020205020404" pitchFamily="49" charset="0"/>
              </a:rPr>
              <a:t>到其他资源。 </a:t>
            </a:r>
          </a:p>
          <a:p>
            <a:pPr algn="just" eaLnBrk="1" hangingPunct="1"/>
            <a:r>
              <a:rPr lang="zh-CN" altLang="en-US" sz="2800" dirty="0">
                <a:latin typeface="Courier New" panose="02070309020205020404" pitchFamily="49" charset="0"/>
              </a:rPr>
              <a:t>使用</a:t>
            </a:r>
            <a:r>
              <a:rPr lang="en-US" altLang="zh-CN" sz="2800" dirty="0" err="1">
                <a:latin typeface="Courier New" panose="02070309020205020404" pitchFamily="49" charset="0"/>
              </a:rPr>
              <a:t>ServletRequest</a:t>
            </a:r>
            <a:r>
              <a:rPr lang="zh-CN" altLang="en-US" sz="2800" dirty="0">
                <a:latin typeface="Courier New" panose="02070309020205020404" pitchFamily="49" charset="0"/>
              </a:rPr>
              <a:t>接口中定义的方法，格式如下：</a:t>
            </a:r>
            <a:endParaRPr lang="zh-CN" altLang="en-US" sz="2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    </a:t>
            </a:r>
            <a:r>
              <a:rPr lang="en-US" altLang="zh-CN" sz="2400" dirty="0" err="1">
                <a:solidFill>
                  <a:srgbClr val="FF3300"/>
                </a:solidFill>
              </a:rPr>
              <a:t>RequestDispatcher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en-US" altLang="zh-CN" sz="2400" dirty="0" err="1">
                <a:solidFill>
                  <a:srgbClr val="FF3300"/>
                </a:solidFill>
              </a:rPr>
              <a:t>getRequestDispatcher</a:t>
            </a:r>
            <a:r>
              <a:rPr lang="en-US" altLang="zh-CN" sz="2400" dirty="0">
                <a:solidFill>
                  <a:srgbClr val="FF3300"/>
                </a:solidFill>
              </a:rPr>
              <a:t>(String path)</a:t>
            </a:r>
          </a:p>
          <a:p>
            <a:pPr eaLnBrk="1" hangingPunct="1">
              <a:buFontTx/>
              <a:buNone/>
            </a:pPr>
            <a:endParaRPr lang="en-US" altLang="zh-CN" sz="2800" dirty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43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929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public void </a:t>
            </a:r>
            <a:r>
              <a:rPr lang="en-US" altLang="zh-CN" sz="2800" b="1" dirty="0">
                <a:solidFill>
                  <a:srgbClr val="FF3300"/>
                </a:solidFill>
              </a:rPr>
              <a:t>forward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ServletRequest</a:t>
            </a:r>
            <a:r>
              <a:rPr lang="en-US" altLang="zh-CN" sz="2800" dirty="0"/>
              <a:t> request, </a:t>
            </a:r>
            <a:r>
              <a:rPr lang="en-US" altLang="zh-CN" sz="2800" dirty="0" err="1"/>
              <a:t>ServletResponse</a:t>
            </a:r>
            <a:r>
              <a:rPr lang="en-US" altLang="zh-CN" sz="2800" dirty="0"/>
              <a:t> response)</a:t>
            </a:r>
            <a:r>
              <a:rPr lang="zh-CN" altLang="en-US" sz="2800" dirty="0"/>
              <a:t>：将请求转发到服务器上的另一个动态或静态资源（如</a:t>
            </a:r>
            <a:r>
              <a:rPr lang="en-US" altLang="zh-CN" sz="2800" dirty="0"/>
              <a:t>Servlet</a:t>
            </a:r>
            <a:r>
              <a:rPr lang="zh-CN" altLang="en-US" sz="2800" dirty="0"/>
              <a:t>、</a:t>
            </a:r>
            <a:r>
              <a:rPr lang="en-US" altLang="zh-CN" sz="2800" dirty="0"/>
              <a:t>JSP</a:t>
            </a:r>
            <a:r>
              <a:rPr lang="zh-CN" altLang="en-US" sz="2800" dirty="0"/>
              <a:t>页面或</a:t>
            </a:r>
            <a:r>
              <a:rPr lang="en-US" altLang="zh-CN" sz="2800" dirty="0"/>
              <a:t>HTML</a:t>
            </a:r>
            <a:r>
              <a:rPr lang="zh-CN" altLang="en-US" sz="2800" dirty="0"/>
              <a:t>页面）。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public void </a:t>
            </a:r>
            <a:r>
              <a:rPr lang="en-US" altLang="zh-CN" sz="2800" b="1" dirty="0">
                <a:solidFill>
                  <a:srgbClr val="0000FF"/>
                </a:solidFill>
              </a:rPr>
              <a:t>include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ServletRequest</a:t>
            </a:r>
            <a:r>
              <a:rPr lang="en-US" altLang="zh-CN" sz="2800" dirty="0"/>
              <a:t> request, </a:t>
            </a:r>
            <a:r>
              <a:rPr lang="en-US" altLang="zh-CN" sz="2800" dirty="0" err="1"/>
              <a:t>ServletResponse</a:t>
            </a:r>
            <a:r>
              <a:rPr lang="en-US" altLang="zh-CN" sz="2800" dirty="0"/>
              <a:t> response)</a:t>
            </a:r>
            <a:r>
              <a:rPr lang="zh-CN" altLang="en-US" sz="2800" dirty="0"/>
              <a:t>：将控制转发到指定的资源，并将其输出包含到当前输出中。 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xfrm>
            <a:off x="477868" y="764704"/>
            <a:ext cx="8229600" cy="706437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dirty="0" err="1">
                <a:solidFill>
                  <a:srgbClr val="0000CC"/>
                </a:solidFill>
              </a:rPr>
              <a:t>RequestDispatcher</a:t>
            </a:r>
            <a:r>
              <a:rPr lang="zh-CN" altLang="en-US" sz="3200" dirty="0">
                <a:solidFill>
                  <a:srgbClr val="0000CC"/>
                </a:solidFill>
              </a:rPr>
              <a:t>接口定义了两个方法：</a:t>
            </a:r>
          </a:p>
        </p:txBody>
      </p:sp>
    </p:spTree>
    <p:extLst>
      <p:ext uri="{BB962C8B-B14F-4D97-AF65-F5344CB8AC3E}">
        <p14:creationId xmlns:p14="http://schemas.microsoft.com/office/powerpoint/2010/main" val="388778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229600" cy="777875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2.3.6  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使用请求对象存储数据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void </a:t>
            </a:r>
            <a:r>
              <a:rPr lang="en-US" altLang="zh-CN" sz="28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setAttribute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(String </a:t>
            </a:r>
            <a:r>
              <a:rPr lang="en-US" altLang="zh-CN" sz="28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name,Object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obj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Object </a:t>
            </a:r>
            <a:r>
              <a:rPr lang="en-US" altLang="zh-CN" sz="2800" dirty="0" err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getAttribute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(String name)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void </a:t>
            </a:r>
            <a:r>
              <a:rPr lang="en-US" altLang="zh-CN" sz="28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removeAttribute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(String</a:t>
            </a:r>
            <a:r>
              <a:rPr lang="en-US" altLang="zh-CN" sz="2800" b="1" dirty="0">
                <a:solidFill>
                  <a:srgbClr val="0000FF"/>
                </a:solidFill>
              </a:rPr>
              <a:t> name)</a:t>
            </a:r>
          </a:p>
        </p:txBody>
      </p:sp>
    </p:spTree>
    <p:extLst>
      <p:ext uri="{BB962C8B-B14F-4D97-AF65-F5344CB8AC3E}">
        <p14:creationId xmlns:p14="http://schemas.microsoft.com/office/powerpoint/2010/main" val="2340107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处理登录的</a:t>
            </a:r>
            <a:r>
              <a:rPr lang="en-US" altLang="zh-CN" dirty="0" err="1"/>
              <a:t>LoginServlet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929021"/>
            <a:ext cx="88673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"/login"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LoginServlet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用户名和口令均为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admin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，认为登录成功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)&amp;&amp;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.setAttribute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RequestDispatcher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.getRequestDispatcher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welcome.jsp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.forward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RequestDispatcher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.getRequestDispatcher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"/login.html"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.forward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0228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登录成功页面</a:t>
            </a:r>
            <a:r>
              <a:rPr lang="en-US" altLang="zh-CN" dirty="0" err="1"/>
              <a:t>welcome.jsp</a:t>
            </a:r>
            <a:r>
              <a:rPr lang="zh-CN" altLang="en-US" dirty="0"/>
              <a:t>显示存储的数据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481120" y="227687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Your are welcome!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${username}</a:t>
            </a:r>
          </a:p>
          <a:p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20" y="3645024"/>
            <a:ext cx="3600000" cy="12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20" y="5309949"/>
            <a:ext cx="4196581" cy="128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904" y="347663"/>
            <a:ext cx="8229600" cy="777875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2.3.7  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实例：一个简单的考试系统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220" y="1478035"/>
            <a:ext cx="8229600" cy="5000625"/>
          </a:xfrm>
        </p:spPr>
        <p:txBody>
          <a:bodyPr/>
          <a:lstStyle/>
          <a:p>
            <a:pPr eaLnBrk="1" hangingPunct="1"/>
            <a:r>
              <a:rPr lang="zh-CN" altLang="en-US" dirty="0"/>
              <a:t>开发一个简单的考试系统，在</a:t>
            </a:r>
            <a:r>
              <a:rPr lang="en-US" altLang="zh-CN" dirty="0"/>
              <a:t>JSP</a:t>
            </a:r>
            <a:r>
              <a:rPr lang="zh-CN" altLang="en-US" dirty="0"/>
              <a:t>页面中建立一个表单，通过</a:t>
            </a:r>
            <a:r>
              <a:rPr lang="en-US" altLang="zh-CN" dirty="0"/>
              <a:t>POST</a:t>
            </a:r>
            <a:r>
              <a:rPr lang="zh-CN" altLang="en-US" dirty="0"/>
              <a:t>方法传递参数。 </a:t>
            </a:r>
          </a:p>
          <a:p>
            <a:r>
              <a:rPr lang="zh-CN" altLang="en-US" dirty="0"/>
              <a:t>程序</a:t>
            </a:r>
            <a:r>
              <a:rPr lang="en-US" altLang="zh-CN" dirty="0" err="1"/>
              <a:t>questions.jsp</a:t>
            </a:r>
            <a:endParaRPr lang="en-US" altLang="zh-CN" dirty="0"/>
          </a:p>
          <a:p>
            <a:r>
              <a:rPr lang="zh-CN" altLang="en-US" dirty="0"/>
              <a:t>程序</a:t>
            </a:r>
            <a:r>
              <a:rPr lang="en-US" altLang="zh-CN" dirty="0"/>
              <a:t>SimpleTestServlet.java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62007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289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764704"/>
            <a:ext cx="8229600" cy="765175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2.3.8  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文件上传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8229600" cy="482381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文件上传是将客户端的一个或多个文件传输到服务器上保存。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实现文件上传首先需要在客户端的</a:t>
            </a:r>
            <a:r>
              <a:rPr lang="en-US" altLang="zh-CN" sz="2400" dirty="0">
                <a:latin typeface="Courier New" panose="02070309020205020404" pitchFamily="49" charset="0"/>
              </a:rPr>
              <a:t>HTML</a:t>
            </a:r>
            <a:r>
              <a:rPr lang="zh-CN" altLang="en-US" sz="2400" dirty="0"/>
              <a:t>页面中通过一个表单打开一个文件，然后提交给服务器。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上传文件表单的</a:t>
            </a:r>
            <a:r>
              <a:rPr lang="en-US" altLang="zh-CN" sz="2400" dirty="0"/>
              <a:t>&lt;form&gt;</a:t>
            </a:r>
            <a:r>
              <a:rPr lang="zh-CN" altLang="en-US" sz="2400" dirty="0"/>
              <a:t>标签中应该指定</a:t>
            </a:r>
            <a:r>
              <a:rPr lang="en-US" altLang="zh-CN" sz="2400" dirty="0" err="1">
                <a:solidFill>
                  <a:srgbClr val="FF3300"/>
                </a:solidFill>
              </a:rPr>
              <a:t>enctype</a:t>
            </a:r>
            <a:r>
              <a:rPr lang="zh-CN" altLang="en-US" sz="2400" dirty="0"/>
              <a:t>属性，它的值应该为“</a:t>
            </a:r>
            <a:r>
              <a:rPr lang="en-US" altLang="zh-CN" sz="2400" dirty="0">
                <a:solidFill>
                  <a:srgbClr val="FF3300"/>
                </a:solidFill>
              </a:rPr>
              <a:t>multipart/form-data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&lt;form&gt;</a:t>
            </a:r>
            <a:r>
              <a:rPr lang="zh-CN" altLang="en-US" sz="2400" dirty="0"/>
              <a:t>标签的</a:t>
            </a:r>
            <a:r>
              <a:rPr lang="en-US" altLang="zh-CN" sz="2400" dirty="0">
                <a:solidFill>
                  <a:srgbClr val="FF3300"/>
                </a:solidFill>
              </a:rPr>
              <a:t>method</a:t>
            </a:r>
            <a:r>
              <a:rPr lang="zh-CN" altLang="en-US" sz="2400" dirty="0"/>
              <a:t>属性应该指定为“</a:t>
            </a:r>
            <a:r>
              <a:rPr lang="en-US" altLang="zh-CN" sz="2400" dirty="0"/>
              <a:t>post”</a:t>
            </a:r>
            <a:r>
              <a:rPr lang="zh-CN" altLang="en-US" sz="2400" dirty="0"/>
              <a:t>，同时表单应该提供一个</a:t>
            </a:r>
            <a:r>
              <a:rPr lang="en-US" altLang="zh-CN" sz="2400" dirty="0">
                <a:solidFill>
                  <a:srgbClr val="FF3300"/>
                </a:solidFill>
              </a:rPr>
              <a:t>&lt;input type="file"&gt;</a:t>
            </a:r>
            <a:r>
              <a:rPr lang="zh-CN" altLang="en-US" sz="2400" dirty="0"/>
              <a:t>的输入域用于指定上传的文件。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97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61876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 </a:t>
            </a:r>
            <a:r>
              <a:rPr lang="zh-CN" altLang="en-US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处理请求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6659" y="155679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消息</a:t>
            </a:r>
            <a:r>
              <a:rPr lang="zh-CN" altLang="en-US" dirty="0">
                <a:latin typeface="Courier New" panose="02070309020205020404" pitchFamily="49" charset="0"/>
              </a:rPr>
              <a:t>是客户向服务器的请求或者服务器向客户的响应。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消息的各部分</a:t>
            </a:r>
          </a:p>
        </p:txBody>
      </p:sp>
      <p:graphicFrame>
        <p:nvGraphicFramePr>
          <p:cNvPr id="21582" name="Group 7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7788615"/>
              </p:ext>
            </p:extLst>
          </p:nvPr>
        </p:nvGraphicFramePr>
        <p:xfrm>
          <a:off x="683568" y="3572078"/>
          <a:ext cx="8229600" cy="2522538"/>
        </p:xfrm>
        <a:graphic>
          <a:graphicData uri="http://schemas.openxmlformats.org/drawingml/2006/table">
            <a:tbl>
              <a:tblPr/>
              <a:tblGrid>
                <a:gridCol w="2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消息部分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1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请求行或状态行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指定请求或响应消息的目的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21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请求头或响应头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指定元信息，如关于消息内容的大小、类型、编码方式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0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空行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5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可选的消息体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请求或响应消息的主要内容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96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客户端上传文件示例</a:t>
            </a:r>
            <a:r>
              <a:rPr lang="en-US" altLang="zh-CN" sz="3600" dirty="0"/>
              <a:t>fileUpload.html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16257" y="1268760"/>
            <a:ext cx="82705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上传文件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"fileUpload.do" </a:t>
            </a:r>
            <a:r>
              <a:rPr lang="en-US" altLang="zh-CN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enctype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"multipart/form-data"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zh-CN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文件上传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会员号：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mnumber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"30" 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zh-CN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文件名：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"file"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"30" 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zh-CN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"right"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提交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zh-CN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zh-CN" sz="1400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"left"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en-US" altLang="zh-C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重置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zh-CN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zh-C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782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2225"/>
            <a:ext cx="8229600" cy="765175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2.3.8  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文件上传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29600" cy="537321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在服务器端，可以使用请求对象的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 err="1"/>
              <a:t>ServletInputStream</a:t>
            </a:r>
            <a:r>
              <a:rPr lang="zh-CN" altLang="en-US" dirty="0"/>
              <a:t>输入流对象，文件内容就包含在该对象中，另外还包含表单域的名称和值、上传的文件名、内容类型等信息。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69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当表单提交时，浏览器将表单各部分的数据发送到服务器端，每个部分之间使用分隔符分隔开。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通过请求对象的下面两个方法来处理上传的文件。</a:t>
            </a:r>
            <a:endParaRPr lang="en-US" altLang="zh-CN" dirty="0"/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public Part </a:t>
            </a:r>
            <a:r>
              <a:rPr lang="en-US" altLang="zh-CN" dirty="0" err="1">
                <a:solidFill>
                  <a:srgbClr val="0000FF"/>
                </a:solidFill>
              </a:rPr>
              <a:t>getPart</a:t>
            </a:r>
            <a:r>
              <a:rPr lang="en-US" altLang="zh-CN" dirty="0">
                <a:solidFill>
                  <a:srgbClr val="0000FF"/>
                </a:solidFill>
              </a:rPr>
              <a:t>(String name)</a:t>
            </a:r>
            <a:r>
              <a:rPr lang="zh-CN" altLang="en-US" dirty="0"/>
              <a:t>：返回用</a:t>
            </a:r>
            <a:r>
              <a:rPr lang="en-US" altLang="zh-CN" dirty="0"/>
              <a:t>name</a:t>
            </a:r>
            <a:r>
              <a:rPr lang="zh-CN" altLang="en-US" dirty="0"/>
              <a:t>指定名称的</a:t>
            </a:r>
            <a:r>
              <a:rPr lang="en-US" altLang="zh-CN" dirty="0"/>
              <a:t>Part</a:t>
            </a:r>
            <a:r>
              <a:rPr lang="zh-CN" altLang="en-US" dirty="0"/>
              <a:t>对象。</a:t>
            </a:r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public Collection&lt;Part&gt; </a:t>
            </a:r>
            <a:r>
              <a:rPr lang="en-US" altLang="zh-CN" dirty="0" err="1">
                <a:solidFill>
                  <a:srgbClr val="FF3300"/>
                </a:solidFill>
              </a:rPr>
              <a:t>getParts</a:t>
            </a:r>
            <a:r>
              <a:rPr lang="en-US" altLang="zh-CN" dirty="0">
                <a:solidFill>
                  <a:srgbClr val="FF3300"/>
                </a:solidFill>
              </a:rPr>
              <a:t>()</a:t>
            </a:r>
            <a:r>
              <a:rPr lang="zh-CN" altLang="en-US" dirty="0"/>
              <a:t>：返回所有</a:t>
            </a:r>
            <a:r>
              <a:rPr lang="en-US" altLang="zh-CN" dirty="0"/>
              <a:t>Part</a:t>
            </a:r>
            <a:r>
              <a:rPr lang="zh-CN" altLang="en-US" dirty="0"/>
              <a:t>对象的一个集合。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>
          <a:xfrm>
            <a:off x="480726" y="188640"/>
            <a:ext cx="8229600" cy="765175"/>
          </a:xfrm>
          <a:noFill/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2.3.8  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文件上传</a:t>
            </a:r>
          </a:p>
        </p:txBody>
      </p:sp>
    </p:spTree>
    <p:extLst>
      <p:ext uri="{BB962C8B-B14F-4D97-AF65-F5344CB8AC3E}">
        <p14:creationId xmlns:p14="http://schemas.microsoft.com/office/powerpoint/2010/main" val="2705712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726" y="1412776"/>
            <a:ext cx="8604769" cy="53285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fr-FR" altLang="zh-CN" sz="3200" dirty="0"/>
              <a:t>Part</a:t>
            </a:r>
            <a:r>
              <a:rPr lang="zh-CN" altLang="en-US" sz="3200" dirty="0"/>
              <a:t>是</a:t>
            </a:r>
            <a:r>
              <a:rPr lang="fr-FR" altLang="zh-CN" sz="3200" dirty="0"/>
              <a:t>Servlet 3.0 API</a:t>
            </a:r>
            <a:r>
              <a:rPr lang="zh-CN" altLang="en-US" sz="3200" dirty="0"/>
              <a:t>新增的一个接口</a:t>
            </a:r>
            <a:r>
              <a:rPr lang="zh-CN" altLang="fr-FR" sz="3200" dirty="0"/>
              <a:t>，</a:t>
            </a:r>
            <a:r>
              <a:rPr lang="zh-CN" altLang="en-US" sz="3200" dirty="0"/>
              <a:t>定义在</a:t>
            </a:r>
            <a:r>
              <a:rPr lang="fr-FR" altLang="zh-CN" sz="3200" dirty="0"/>
              <a:t>javax.servlet.http</a:t>
            </a:r>
            <a:r>
              <a:rPr lang="zh-CN" altLang="en-US" sz="3200" dirty="0"/>
              <a:t>包中。它提供了下面的常用方法 </a:t>
            </a:r>
            <a:r>
              <a:rPr lang="en-US" altLang="zh-CN" sz="3200" dirty="0"/>
              <a:t>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900" dirty="0"/>
              <a:t>public </a:t>
            </a:r>
            <a:r>
              <a:rPr lang="en-US" altLang="zh-CN" sz="2900" dirty="0" err="1"/>
              <a:t>InputStream</a:t>
            </a:r>
            <a:r>
              <a:rPr lang="en-US" altLang="zh-CN" sz="2900" dirty="0"/>
              <a:t> </a:t>
            </a:r>
            <a:r>
              <a:rPr lang="en-US" altLang="zh-CN" sz="2900" dirty="0" err="1">
                <a:solidFill>
                  <a:srgbClr val="0000FF"/>
                </a:solidFill>
              </a:rPr>
              <a:t>getInputStream</a:t>
            </a:r>
            <a:r>
              <a:rPr lang="en-US" altLang="zh-CN" sz="2900" dirty="0">
                <a:solidFill>
                  <a:srgbClr val="0000FF"/>
                </a:solidFill>
              </a:rPr>
              <a:t>()</a:t>
            </a:r>
            <a:r>
              <a:rPr lang="en-US" altLang="zh-CN" sz="2900" dirty="0"/>
              <a:t> throws </a:t>
            </a:r>
            <a:r>
              <a:rPr lang="en-US" altLang="zh-CN" sz="2900" dirty="0" err="1"/>
              <a:t>IOException</a:t>
            </a:r>
            <a:r>
              <a:rPr lang="zh-CN" altLang="en-US" sz="2900" dirty="0"/>
              <a:t>：返回</a:t>
            </a:r>
            <a:r>
              <a:rPr lang="en-US" altLang="zh-CN" sz="2900" dirty="0"/>
              <a:t>Part</a:t>
            </a:r>
            <a:r>
              <a:rPr lang="zh-CN" altLang="en-US" sz="2900" dirty="0"/>
              <a:t>对象的输入流对象。</a:t>
            </a:r>
            <a:r>
              <a:rPr lang="en-US" altLang="zh-CN" sz="29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900" dirty="0"/>
              <a:t>public String </a:t>
            </a:r>
            <a:r>
              <a:rPr lang="en-US" altLang="zh-CN" sz="2900" dirty="0" err="1">
                <a:solidFill>
                  <a:srgbClr val="0000FF"/>
                </a:solidFill>
              </a:rPr>
              <a:t>getContentType</a:t>
            </a:r>
            <a:r>
              <a:rPr lang="en-US" altLang="zh-CN" sz="2900" dirty="0">
                <a:solidFill>
                  <a:srgbClr val="0000FF"/>
                </a:solidFill>
              </a:rPr>
              <a:t>()</a:t>
            </a:r>
            <a:r>
              <a:rPr lang="zh-CN" altLang="en-US" sz="2900" dirty="0"/>
              <a:t>：返回</a:t>
            </a:r>
            <a:r>
              <a:rPr lang="en-US" altLang="zh-CN" sz="2900" dirty="0"/>
              <a:t>Part</a:t>
            </a:r>
            <a:r>
              <a:rPr lang="zh-CN" altLang="en-US" sz="2900" dirty="0"/>
              <a:t>对象的内容类型。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900" dirty="0"/>
              <a:t>public String </a:t>
            </a:r>
            <a:r>
              <a:rPr lang="en-US" altLang="zh-CN" sz="2900" dirty="0" err="1">
                <a:solidFill>
                  <a:srgbClr val="FF3300"/>
                </a:solidFill>
              </a:rPr>
              <a:t>getName</a:t>
            </a:r>
            <a:r>
              <a:rPr lang="en-US" altLang="zh-CN" sz="2900" dirty="0">
                <a:solidFill>
                  <a:srgbClr val="FF3300"/>
                </a:solidFill>
              </a:rPr>
              <a:t>()</a:t>
            </a:r>
            <a:r>
              <a:rPr lang="zh-CN" altLang="en-US" sz="2900" dirty="0"/>
              <a:t>：返回</a:t>
            </a:r>
            <a:r>
              <a:rPr lang="en-US" altLang="zh-CN" sz="2900" dirty="0"/>
              <a:t>Part</a:t>
            </a:r>
            <a:r>
              <a:rPr lang="zh-CN" altLang="en-US" sz="2900" dirty="0"/>
              <a:t>对象的名称。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900" dirty="0"/>
              <a:t>public long </a:t>
            </a:r>
            <a:r>
              <a:rPr lang="en-US" altLang="zh-CN" sz="2900" dirty="0" err="1">
                <a:solidFill>
                  <a:srgbClr val="0000FF"/>
                </a:solidFill>
              </a:rPr>
              <a:t>getSize</a:t>
            </a:r>
            <a:r>
              <a:rPr lang="en-US" altLang="zh-CN" sz="2900" dirty="0">
                <a:solidFill>
                  <a:srgbClr val="0000FF"/>
                </a:solidFill>
              </a:rPr>
              <a:t>()</a:t>
            </a:r>
            <a:r>
              <a:rPr lang="zh-CN" altLang="en-US" sz="2900" dirty="0"/>
              <a:t>：返回</a:t>
            </a:r>
            <a:r>
              <a:rPr lang="en-US" altLang="zh-CN" sz="2900" dirty="0"/>
              <a:t>Part</a:t>
            </a:r>
            <a:r>
              <a:rPr lang="zh-CN" altLang="en-US" sz="2900" dirty="0"/>
              <a:t>对象的大小。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900" dirty="0"/>
              <a:t>public String </a:t>
            </a:r>
            <a:r>
              <a:rPr lang="en-US" altLang="zh-CN" sz="2900" dirty="0" err="1">
                <a:solidFill>
                  <a:srgbClr val="FF3300"/>
                </a:solidFill>
              </a:rPr>
              <a:t>getHeader</a:t>
            </a:r>
            <a:r>
              <a:rPr lang="en-US" altLang="zh-CN" sz="2900" dirty="0">
                <a:solidFill>
                  <a:srgbClr val="FF3300"/>
                </a:solidFill>
              </a:rPr>
              <a:t>(String name)</a:t>
            </a:r>
            <a:r>
              <a:rPr lang="zh-CN" altLang="en-US" sz="2900" dirty="0"/>
              <a:t>：返回</a:t>
            </a:r>
            <a:r>
              <a:rPr lang="en-US" altLang="zh-CN" sz="2900" dirty="0"/>
              <a:t>Part</a:t>
            </a:r>
            <a:r>
              <a:rPr lang="zh-CN" altLang="en-US" sz="2900" dirty="0"/>
              <a:t>对象指定的</a:t>
            </a:r>
            <a:r>
              <a:rPr lang="en-US" altLang="zh-CN" sz="2900" dirty="0"/>
              <a:t>MIME</a:t>
            </a:r>
            <a:r>
              <a:rPr lang="zh-CN" altLang="en-US" sz="2900" dirty="0"/>
              <a:t>头的值。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900" dirty="0"/>
              <a:t>public Collection&lt;String&gt; </a:t>
            </a:r>
            <a:r>
              <a:rPr lang="en-US" altLang="zh-CN" sz="2900" dirty="0" err="1"/>
              <a:t>getHeaders</a:t>
            </a:r>
            <a:r>
              <a:rPr lang="en-US" altLang="zh-CN" sz="2900" dirty="0"/>
              <a:t>(String name)</a:t>
            </a:r>
            <a:r>
              <a:rPr lang="zh-CN" altLang="en-US" sz="2900" dirty="0"/>
              <a:t>：返回</a:t>
            </a:r>
            <a:r>
              <a:rPr lang="en-US" altLang="zh-CN" sz="2900" dirty="0"/>
              <a:t>name</a:t>
            </a:r>
            <a:r>
              <a:rPr lang="zh-CN" altLang="en-US" sz="2900" dirty="0"/>
              <a:t>指定的头值的集合。</a:t>
            </a:r>
            <a:endParaRPr lang="en-US" altLang="zh-CN" sz="29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900" dirty="0"/>
              <a:t>public Collection&lt;String&gt; </a:t>
            </a:r>
            <a:r>
              <a:rPr lang="en-US" altLang="zh-CN" sz="2900" dirty="0" err="1"/>
              <a:t>getHeaderNames</a:t>
            </a:r>
            <a:r>
              <a:rPr lang="en-US" altLang="zh-CN" sz="2900" dirty="0"/>
              <a:t>()</a:t>
            </a:r>
            <a:r>
              <a:rPr lang="zh-CN" altLang="en-US" sz="2900" dirty="0"/>
              <a:t>：返回</a:t>
            </a:r>
            <a:r>
              <a:rPr lang="en-US" altLang="zh-CN" sz="2900" dirty="0"/>
              <a:t>Part</a:t>
            </a:r>
            <a:r>
              <a:rPr lang="zh-CN" altLang="en-US" sz="2900" dirty="0"/>
              <a:t>对象头名称的集合。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900" dirty="0"/>
              <a:t>public void delete() throws </a:t>
            </a:r>
            <a:r>
              <a:rPr lang="en-US" altLang="zh-CN" sz="2900" dirty="0" err="1"/>
              <a:t>IOExceeption</a:t>
            </a:r>
            <a:r>
              <a:rPr lang="zh-CN" altLang="en-US" sz="2900" dirty="0"/>
              <a:t>：删除临时文件。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900" dirty="0"/>
              <a:t>public void write(String </a:t>
            </a:r>
            <a:r>
              <a:rPr lang="en-US" altLang="zh-CN" sz="2900" dirty="0" err="1"/>
              <a:t>fileName</a:t>
            </a:r>
            <a:r>
              <a:rPr lang="en-US" altLang="zh-CN" sz="2900" dirty="0"/>
              <a:t>) throws </a:t>
            </a:r>
            <a:r>
              <a:rPr lang="en-US" altLang="zh-CN" sz="2900" dirty="0" err="1"/>
              <a:t>IOException</a:t>
            </a:r>
            <a:r>
              <a:rPr lang="zh-CN" altLang="en-US" sz="2900" dirty="0"/>
              <a:t>：将</a:t>
            </a:r>
            <a:r>
              <a:rPr lang="en-US" altLang="zh-CN" sz="2900" dirty="0"/>
              <a:t>Part</a:t>
            </a:r>
            <a:r>
              <a:rPr lang="zh-CN" altLang="en-US" sz="2900" dirty="0"/>
              <a:t>对象写到指定的文件中。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229600" cy="765175"/>
          </a:xfrm>
          <a:noFill/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2.3.8  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文件上传</a:t>
            </a:r>
          </a:p>
        </p:txBody>
      </p:sp>
    </p:spTree>
    <p:extLst>
      <p:ext uri="{BB962C8B-B14F-4D97-AF65-F5344CB8AC3E}">
        <p14:creationId xmlns:p14="http://schemas.microsoft.com/office/powerpoint/2010/main" val="3355043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服务器端处理上传文件的</a:t>
            </a:r>
            <a:r>
              <a:rPr lang="en-US" altLang="zh-CN" sz="4000" dirty="0"/>
              <a:t>servlet</a:t>
            </a:r>
            <a:r>
              <a:rPr lang="zh-CN" altLang="en-US" sz="4000" dirty="0"/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196752"/>
            <a:ext cx="792088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0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FileUploadServlet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urlPatterns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"/fileUpload.do"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CN" sz="1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000" dirty="0" err="1">
                <a:solidFill>
                  <a:srgbClr val="646464"/>
                </a:solidFill>
                <a:latin typeface="Consolas" panose="020B0609020204030204" pitchFamily="49" charset="0"/>
              </a:rPr>
              <a:t>MultipartConfig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(location=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"C:\\tools\\temp\\"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fileSizeThreshold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=1024)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FileUploadServlet</a:t>
            </a:r>
            <a:r>
              <a:rPr lang="en-US" altLang="zh-CN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ServletException,IOException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000" dirty="0">
                <a:solidFill>
                  <a:srgbClr val="3F7F5F"/>
                </a:solidFill>
                <a:latin typeface="Consolas" panose="020B0609020204030204" pitchFamily="49" charset="0"/>
              </a:rPr>
              <a:t>Web</a:t>
            </a:r>
            <a:r>
              <a:rPr lang="zh-CN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应用程序文档根目录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path1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.getServletContext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getRealPath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path1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"C:\\tools\\temp\\"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mnumber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mnumber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Part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1000" dirty="0"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.getSize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&gt;1024*1024){    </a:t>
            </a:r>
            <a:r>
              <a:rPr lang="en-US" altLang="zh-CN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上传的文件不能超过</a:t>
            </a:r>
            <a:r>
              <a:rPr lang="en-US" altLang="zh-CN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1MB</a:t>
            </a:r>
            <a:r>
              <a:rPr lang="zh-CN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大小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文件太大，不能上传！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"\\student\\"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mnumber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1000" dirty="0">
                <a:solidFill>
                  <a:srgbClr val="3F7F5F"/>
                </a:solidFill>
                <a:latin typeface="Consolas" panose="020B0609020204030204" pitchFamily="49" charset="0"/>
              </a:rPr>
              <a:t>(path);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File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altLang="zh-CN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.exists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()){  </a:t>
            </a:r>
            <a:r>
              <a:rPr lang="en-US" altLang="zh-CN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若目录不存在，则创建目录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.mkdirs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.getHeader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"content-disposition"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得到文件名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.lastIndexOf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"\\"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)+1,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()-1);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"\\"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文件上传成功！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.setAttribute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"message"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RequestDispatcher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.getRequestDispatcher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fileUpload.jsp</a:t>
            </a:r>
            <a:r>
              <a:rPr lang="en-US" altLang="zh-CN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.forward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990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对实现文件上传的</a:t>
            </a:r>
            <a:r>
              <a:rPr lang="en-US" altLang="zh-CN" dirty="0"/>
              <a:t>Servlet</a:t>
            </a:r>
            <a:r>
              <a:rPr lang="zh-CN" altLang="en-US" dirty="0"/>
              <a:t>类必须使用</a:t>
            </a:r>
            <a:r>
              <a:rPr lang="en-US" altLang="zh-CN" dirty="0">
                <a:solidFill>
                  <a:srgbClr val="FF3300"/>
                </a:solidFill>
              </a:rPr>
              <a:t>@</a:t>
            </a:r>
            <a:r>
              <a:rPr lang="en-US" altLang="zh-CN" dirty="0" err="1">
                <a:solidFill>
                  <a:srgbClr val="FF3300"/>
                </a:solidFill>
              </a:rPr>
              <a:t>MultipartConfig</a:t>
            </a:r>
            <a:r>
              <a:rPr lang="zh-CN" altLang="en-US" dirty="0"/>
              <a:t>注解，使用该注解告诉容器该</a:t>
            </a:r>
            <a:r>
              <a:rPr lang="en-US" altLang="zh-CN" dirty="0"/>
              <a:t>Servlet</a:t>
            </a:r>
            <a:r>
              <a:rPr lang="zh-CN" altLang="en-US" dirty="0"/>
              <a:t>能够处理</a:t>
            </a:r>
            <a:r>
              <a:rPr lang="en-US" altLang="zh-CN" dirty="0"/>
              <a:t>multipart/form-data</a:t>
            </a:r>
            <a:r>
              <a:rPr lang="zh-CN" altLang="en-US" dirty="0"/>
              <a:t>的请求。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>
                <a:solidFill>
                  <a:srgbClr val="FF3300"/>
                </a:solidFill>
              </a:rPr>
              <a:t>@</a:t>
            </a:r>
            <a:r>
              <a:rPr lang="en-US" altLang="zh-CN" dirty="0" err="1">
                <a:solidFill>
                  <a:srgbClr val="FF3300"/>
                </a:solidFill>
              </a:rPr>
              <a:t>MultipartConfig</a:t>
            </a:r>
            <a:r>
              <a:rPr lang="zh-CN" altLang="en-US" dirty="0"/>
              <a:t>注解，</a:t>
            </a:r>
            <a:r>
              <a:rPr lang="en-US" altLang="zh-CN" dirty="0" err="1"/>
              <a:t>HttpServletRequest</a:t>
            </a:r>
            <a:r>
              <a:rPr lang="zh-CN" altLang="en-US" dirty="0"/>
              <a:t>对象才可以得到表单数据的各部分。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>
                <a:solidFill>
                  <a:srgbClr val="FF3300"/>
                </a:solidFill>
              </a:rPr>
              <a:t>@</a:t>
            </a:r>
            <a:r>
              <a:rPr lang="en-US" altLang="zh-CN" dirty="0" err="1">
                <a:solidFill>
                  <a:srgbClr val="FF3300"/>
                </a:solidFill>
              </a:rPr>
              <a:t>MultipartConfig</a:t>
            </a:r>
            <a:r>
              <a:rPr lang="zh-CN" altLang="en-US" dirty="0"/>
              <a:t>注解可以配置容器存储临时文件的位置，文件和请求数据的大小限制以及阈值大小。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65175"/>
          </a:xfrm>
          <a:noFill/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2.3.8  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文件上传</a:t>
            </a:r>
          </a:p>
        </p:txBody>
      </p:sp>
    </p:spTree>
    <p:extLst>
      <p:ext uri="{BB962C8B-B14F-4D97-AF65-F5344CB8AC3E}">
        <p14:creationId xmlns:p14="http://schemas.microsoft.com/office/powerpoint/2010/main" val="2882619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467544" y="970699"/>
            <a:ext cx="61253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MultipartConfig</a:t>
            </a:r>
            <a:r>
              <a:rPr lang="zh-CN" altLang="en-US" sz="32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注解的常用元素</a:t>
            </a:r>
            <a:endParaRPr lang="zh-CN" altLang="en-US" sz="32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088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60970"/>
              </p:ext>
            </p:extLst>
          </p:nvPr>
        </p:nvGraphicFramePr>
        <p:xfrm>
          <a:off x="179388" y="2060575"/>
          <a:ext cx="8785225" cy="3382994"/>
        </p:xfrm>
        <a:graphic>
          <a:graphicData uri="http://schemas.openxmlformats.org/drawingml/2006/table">
            <a:tbl>
              <a:tblPr/>
              <a:tblGrid>
                <a:gridCol w="216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元素名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类 型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说  明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location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指定容器临时存储文件的目录位置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maxFileSize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指定允许上传文件的最大字节数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maxRequestSize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指定允许整个请求的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multipart/form-data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数据的最大字节数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fileSizeShreshold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指定文件写到磁盘后阈值的大小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391" name="Rectangle 55"/>
          <p:cNvSpPr>
            <a:spLocks noChangeArrowheads="1"/>
          </p:cNvSpPr>
          <p:nvPr/>
        </p:nvSpPr>
        <p:spPr bwMode="auto">
          <a:xfrm>
            <a:off x="0" y="4384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289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706438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发送响应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2.4.1 HTTP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响应结构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2.4.2 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en-US" altLang="zh-CN" sz="3300" dirty="0" err="1">
                <a:latin typeface="黑体" panose="02010609060101010101" pitchFamily="49" charset="-122"/>
                <a:ea typeface="黑体" panose="02010609060101010101" pitchFamily="49" charset="-122"/>
              </a:rPr>
              <a:t>ServletResponse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2.4.3 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en-US" altLang="zh-CN" sz="3300" dirty="0" err="1">
                <a:latin typeface="黑体" panose="02010609060101010101" pitchFamily="49" charset="-122"/>
                <a:ea typeface="黑体" panose="02010609060101010101" pitchFamily="49" charset="-122"/>
              </a:rPr>
              <a:t>HttpServletResponse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2.4.4 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发送状态码和错误消息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dirty="0"/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652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4537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2.4.1  HTTP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响应结构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20161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ourier New" panose="02070309020205020404" pitchFamily="49" charset="0"/>
              </a:rPr>
              <a:t>由服务器向客户发送的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消息称为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响应</a:t>
            </a:r>
            <a:r>
              <a:rPr lang="zh-CN" altLang="en-US" dirty="0"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latin typeface="Courier New" panose="02070309020205020404" pitchFamily="49" charset="0"/>
              </a:rPr>
              <a:t>HTTP response</a:t>
            </a:r>
            <a:r>
              <a:rPr lang="zh-CN" altLang="en-US" i="1" dirty="0">
                <a:latin typeface="Courier New" panose="02070309020205020404" pitchFamily="49" charset="0"/>
              </a:rPr>
              <a:t>）</a:t>
            </a:r>
            <a:r>
              <a:rPr lang="zh-CN" altLang="en-US" dirty="0">
                <a:latin typeface="Courier New" panose="02070309020205020404" pitchFamily="49" charset="0"/>
              </a:rPr>
              <a:t>。 </a:t>
            </a:r>
          </a:p>
          <a:p>
            <a:pPr eaLnBrk="1" hangingPunct="1"/>
            <a:r>
              <a:rPr lang="zh-CN" altLang="en-US" dirty="0">
                <a:latin typeface="Courier New" panose="02070309020205020404" pitchFamily="49" charset="0"/>
              </a:rPr>
              <a:t>一个典型的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响应消息 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55576" y="3140968"/>
            <a:ext cx="6985000" cy="3097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000" dirty="0">
                <a:latin typeface="Times New Roman" panose="02020603050405020304" pitchFamily="18" charset="0"/>
              </a:rPr>
              <a:t>状态行      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HTTP/1.1 200 OK</a:t>
            </a:r>
            <a:endParaRPr kumimoji="1" lang="en-US" altLang="zh-CN" sz="2000" dirty="0">
              <a:latin typeface="Courier" charset="0"/>
            </a:endParaRPr>
          </a:p>
          <a:p>
            <a:pPr algn="just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                   </a:t>
            </a:r>
          </a:p>
          <a:p>
            <a:pPr algn="just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                   Date: Tue, 01 Sep 2004 23:59:59 GMT</a:t>
            </a:r>
          </a:p>
          <a:p>
            <a:pPr algn="just" eaLnBrk="1" hangingPunct="1"/>
            <a:r>
              <a:rPr kumimoji="1" lang="zh-CN" altLang="en-US" sz="2000" dirty="0">
                <a:latin typeface="Times New Roman" panose="02020603050405020304" pitchFamily="18" charset="0"/>
              </a:rPr>
              <a:t>响应头      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Content-Type: text/html</a:t>
            </a:r>
          </a:p>
          <a:p>
            <a:pPr algn="just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                   Content-Length: 52</a:t>
            </a:r>
            <a:endParaRPr kumimoji="1" lang="en-US" altLang="zh-CN" sz="2000" dirty="0">
              <a:latin typeface="Courier" charset="0"/>
            </a:endParaRPr>
          </a:p>
          <a:p>
            <a:pPr algn="just" eaLnBrk="1" hangingPunct="1"/>
            <a:r>
              <a:rPr kumimoji="1" lang="zh-CN" altLang="en-US" sz="2000" dirty="0">
                <a:latin typeface="Courier" charset="0"/>
              </a:rPr>
              <a:t>空行</a:t>
            </a:r>
          </a:p>
          <a:p>
            <a:pPr algn="just" eaLnBrk="1" hangingPunct="1"/>
            <a:r>
              <a:rPr kumimoji="1" lang="zh-CN" altLang="en-US" sz="2000" dirty="0">
                <a:latin typeface="Courier" charset="0"/>
              </a:rPr>
              <a:t>响应数据 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&lt;html&gt; &lt;body&gt;</a:t>
            </a:r>
          </a:p>
          <a:p>
            <a:pPr algn="just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                      &lt;h1&gt;Hello, John!&lt;/h1&gt;</a:t>
            </a:r>
          </a:p>
          <a:p>
            <a:pPr algn="just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                    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432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520" y="1484784"/>
            <a:ext cx="8229600" cy="5145088"/>
          </a:xfrm>
        </p:spPr>
        <p:txBody>
          <a:bodyPr/>
          <a:lstStyle/>
          <a:p>
            <a:pPr marL="609600" indent="-609600" algn="just" eaLnBrk="1" hangingPunct="1">
              <a:lnSpc>
                <a:spcPct val="150000"/>
              </a:lnSpc>
            </a:pPr>
            <a:r>
              <a:rPr lang="zh-CN" altLang="en-US" dirty="0"/>
              <a:t>状态行由三部分组成，各部分由空格分隔：</a:t>
            </a:r>
          </a:p>
          <a:p>
            <a:pPr marL="990600" lvl="1" indent="-533400" algn="just" eaLnBrk="1" hangingPunct="1">
              <a:lnSpc>
                <a:spcPct val="150000"/>
              </a:lnSpc>
              <a:buFont typeface="Arial" panose="020B0604020202020204" pitchFamily="34" charset="0"/>
              <a:buChar char="∙"/>
            </a:pPr>
            <a:r>
              <a:rPr lang="en-US" altLang="zh-CN" sz="2400" dirty="0">
                <a:solidFill>
                  <a:srgbClr val="FF3300"/>
                </a:solidFill>
              </a:rPr>
              <a:t>HTTP</a:t>
            </a:r>
            <a:r>
              <a:rPr lang="zh-CN" altLang="en-US" sz="2400" dirty="0">
                <a:solidFill>
                  <a:srgbClr val="FF3300"/>
                </a:solidFill>
              </a:rPr>
              <a:t>版本</a:t>
            </a:r>
          </a:p>
          <a:p>
            <a:pPr marL="990600" lvl="1" indent="-533400" algn="just" eaLnBrk="1" hangingPunct="1">
              <a:lnSpc>
                <a:spcPct val="150000"/>
              </a:lnSpc>
              <a:buFont typeface="Arial" panose="020B0604020202020204" pitchFamily="34" charset="0"/>
              <a:buChar char="∙"/>
            </a:pPr>
            <a:r>
              <a:rPr lang="zh-CN" altLang="en-US" sz="2400" dirty="0">
                <a:solidFill>
                  <a:srgbClr val="FF3300"/>
                </a:solidFill>
              </a:rPr>
              <a:t>说明请求结果的响应状态码</a:t>
            </a:r>
          </a:p>
          <a:p>
            <a:pPr marL="990600" lvl="1" indent="-533400" algn="just" eaLnBrk="1" hangingPunct="1">
              <a:lnSpc>
                <a:spcPct val="150000"/>
              </a:lnSpc>
              <a:buFont typeface="Arial" panose="020B0604020202020204" pitchFamily="34" charset="0"/>
              <a:buChar char="∙"/>
            </a:pPr>
            <a:r>
              <a:rPr lang="zh-CN" altLang="en-US" sz="2400" dirty="0">
                <a:solidFill>
                  <a:srgbClr val="FF3300"/>
                </a:solidFill>
              </a:rPr>
              <a:t>描述状态码的短语</a:t>
            </a:r>
            <a:r>
              <a:rPr lang="zh-CN" altLang="en-US" dirty="0">
                <a:solidFill>
                  <a:srgbClr val="FF3300"/>
                </a:solidFill>
              </a:rPr>
              <a:t>      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</a:rPr>
              <a:t>HTTP/1.1 404 Not Found      // </a:t>
            </a:r>
            <a:r>
              <a:rPr lang="zh-CN" altLang="en-US" dirty="0">
                <a:latin typeface="Courier New" panose="02070309020205020404" pitchFamily="49" charset="0"/>
              </a:rPr>
              <a:t>表示没有找到与给定的</a:t>
            </a:r>
            <a:r>
              <a:rPr lang="en-US" altLang="zh-CN" dirty="0">
                <a:latin typeface="Courier New" panose="02070309020205020404" pitchFamily="49" charset="0"/>
              </a:rPr>
              <a:t>URI</a:t>
            </a:r>
            <a:r>
              <a:rPr lang="zh-CN" altLang="en-US" dirty="0">
                <a:latin typeface="Courier New" panose="02070309020205020404" pitchFamily="49" charset="0"/>
              </a:rPr>
              <a:t>匹配的资源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</a:rPr>
              <a:t>HTTP/1.1 500 Internal Error    // </a:t>
            </a:r>
            <a:r>
              <a:rPr lang="zh-CN" altLang="en-US" dirty="0">
                <a:latin typeface="Courier New" panose="02070309020205020404" pitchFamily="49" charset="0"/>
              </a:rPr>
              <a:t>表示服务器检测到一个内部错误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>
          <a:xfrm>
            <a:off x="516079" y="620688"/>
            <a:ext cx="8229600" cy="706437"/>
          </a:xfrm>
          <a:noFill/>
        </p:spPr>
        <p:txBody>
          <a:bodyPr/>
          <a:lstStyle/>
          <a:p>
            <a:pPr algn="l" eaLnBrk="1" hangingPunct="1"/>
            <a:r>
              <a:rPr lang="en-US" altLang="zh-CN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状态行与状态码</a:t>
            </a:r>
          </a:p>
        </p:txBody>
      </p:sp>
    </p:spTree>
    <p:extLst>
      <p:ext uri="{BB962C8B-B14F-4D97-AF65-F5344CB8AC3E}">
        <p14:creationId xmlns:p14="http://schemas.microsoft.com/office/powerpoint/2010/main" val="363677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85998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2.3.1  HTTP</a:t>
            </a: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请求结构</a:t>
            </a:r>
          </a:p>
        </p:txBody>
      </p:sp>
      <p:grpSp>
        <p:nvGrpSpPr>
          <p:cNvPr id="29699" name="Group 6"/>
          <p:cNvGrpSpPr>
            <a:grpSpLocks/>
          </p:cNvGrpSpPr>
          <p:nvPr/>
        </p:nvGrpSpPr>
        <p:grpSpPr bwMode="auto">
          <a:xfrm>
            <a:off x="611188" y="1481138"/>
            <a:ext cx="7200900" cy="3459776"/>
            <a:chOff x="2986" y="4882"/>
            <a:chExt cx="6510" cy="4017"/>
          </a:xfrm>
        </p:grpSpPr>
        <p:sp>
          <p:nvSpPr>
            <p:cNvPr id="29700" name="Text Box 7"/>
            <p:cNvSpPr txBox="1">
              <a:spLocks noChangeArrowheads="1"/>
            </p:cNvSpPr>
            <p:nvPr/>
          </p:nvSpPr>
          <p:spPr bwMode="auto">
            <a:xfrm>
              <a:off x="2986" y="4882"/>
              <a:ext cx="6510" cy="40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latin typeface="Times New Roman" panose="02020603050405020304" pitchFamily="18" charset="0"/>
                </a:rPr>
                <a:t>请求行         </a:t>
              </a:r>
              <a:r>
                <a:rPr lang="en-US" altLang="zh-CN" dirty="0">
                  <a:latin typeface="Times New Roman" panose="02020603050405020304" pitchFamily="18" charset="0"/>
                </a:rPr>
                <a:t>POST /</a:t>
              </a:r>
              <a:r>
                <a:rPr lang="en-US" altLang="zh-CN" dirty="0" err="1">
                  <a:latin typeface="Times New Roman" panose="02020603050405020304" pitchFamily="18" charset="0"/>
                </a:rPr>
                <a:t>paipaistore</a:t>
              </a:r>
              <a:r>
                <a:rPr lang="en-US" altLang="zh-CN" dirty="0">
                  <a:latin typeface="Times New Roman" panose="02020603050405020304" pitchFamily="18" charset="0"/>
                </a:rPr>
                <a:t>/</a:t>
              </a:r>
              <a:r>
                <a:rPr lang="en-US" altLang="zh-CN" dirty="0" err="1">
                  <a:latin typeface="Times New Roman" panose="02020603050405020304" pitchFamily="18" charset="0"/>
                </a:rPr>
                <a:t>selectProduct</a:t>
              </a:r>
              <a:r>
                <a:rPr lang="en-US" altLang="zh-CN" dirty="0">
                  <a:latin typeface="Times New Roman" panose="02020603050405020304" pitchFamily="18" charset="0"/>
                </a:rPr>
                <a:t> HTTP/1.1</a:t>
              </a:r>
              <a:endParaRPr lang="en-US" altLang="zh-CN" dirty="0">
                <a:latin typeface="Courier" charset="0"/>
              </a:endParaRPr>
            </a:p>
            <a:p>
              <a:pPr lvl="1" algn="just" eaLnBrk="1" hangingPunct="1"/>
              <a:r>
                <a:rPr lang="en-US" altLang="zh-CN" dirty="0">
                  <a:latin typeface="Times New Roman" panose="02020603050405020304" pitchFamily="18" charset="0"/>
                </a:rPr>
                <a:t>             Accept = */*</a:t>
              </a:r>
            </a:p>
            <a:p>
              <a:pPr algn="just" eaLnBrk="1" hangingPunct="1"/>
              <a:r>
                <a:rPr lang="en-US" altLang="zh-CN" dirty="0">
                  <a:latin typeface="Times New Roman" panose="02020603050405020304" pitchFamily="18" charset="0"/>
                </a:rPr>
                <a:t>                     Accept-Language = </a:t>
              </a:r>
              <a:r>
                <a:rPr lang="en-US" altLang="zh-CN" dirty="0" err="1">
                  <a:latin typeface="Times New Roman" panose="02020603050405020304" pitchFamily="18" charset="0"/>
                </a:rPr>
                <a:t>zh-cn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en-US" altLang="zh-CN" dirty="0">
                  <a:latin typeface="Courier" charset="0"/>
                </a:rPr>
                <a:t>                    </a:t>
              </a:r>
              <a:r>
                <a:rPr lang="en-US" altLang="zh-CN" dirty="0">
                  <a:latin typeface="Times New Roman" panose="02020603050405020304" pitchFamily="18" charset="0"/>
                </a:rPr>
                <a:t>Accept-Encoding = </a:t>
              </a:r>
              <a:r>
                <a:rPr lang="en-US" altLang="zh-CN" dirty="0" err="1">
                  <a:latin typeface="Times New Roman" panose="02020603050405020304" pitchFamily="18" charset="0"/>
                </a:rPr>
                <a:t>gzip</a:t>
              </a:r>
              <a:r>
                <a:rPr lang="en-US" altLang="zh-CN" dirty="0">
                  <a:latin typeface="Times New Roman" panose="02020603050405020304" pitchFamily="18" charset="0"/>
                </a:rPr>
                <a:t>, deflate</a:t>
              </a:r>
            </a:p>
            <a:p>
              <a:pPr algn="just" eaLnBrk="1" hangingPunct="1"/>
              <a:r>
                <a:rPr lang="zh-CN" altLang="en-US" dirty="0">
                  <a:latin typeface="Courier" charset="0"/>
                </a:rPr>
                <a:t>请求头         </a:t>
              </a:r>
              <a:r>
                <a:rPr lang="en-US" altLang="zh-CN" dirty="0">
                  <a:latin typeface="Times New Roman" panose="02020603050405020304" pitchFamily="18" charset="0"/>
                </a:rPr>
                <a:t>User-Agent = Mozilla/4.0 (compatible; MSIE 9.0;  </a:t>
              </a:r>
            </a:p>
            <a:p>
              <a:pPr algn="just" eaLnBrk="1" hangingPunct="1"/>
              <a:r>
                <a:rPr lang="en-US" altLang="zh-CN" dirty="0">
                  <a:latin typeface="Times New Roman" panose="02020603050405020304" pitchFamily="18" charset="0"/>
                </a:rPr>
                <a:t>                                       SV1; .NET CLR 1.1.4322; .NET CLR 2.0.50727)</a:t>
              </a:r>
            </a:p>
            <a:p>
              <a:pPr algn="just" eaLnBrk="1" hangingPunct="1"/>
              <a:r>
                <a:rPr lang="en-US" altLang="zh-CN" dirty="0">
                  <a:latin typeface="Times New Roman" panose="02020603050405020304" pitchFamily="18" charset="0"/>
                </a:rPr>
                <a:t>                     Host = localhost:8080</a:t>
              </a:r>
            </a:p>
            <a:p>
              <a:pPr algn="just" eaLnBrk="1" hangingPunct="1"/>
              <a:r>
                <a:rPr lang="en-US" altLang="zh-CN" dirty="0">
                  <a:latin typeface="Times New Roman" panose="02020603050405020304" pitchFamily="18" charset="0"/>
                </a:rPr>
                <a:t>                     Connection = Keep-Alive</a:t>
              </a:r>
            </a:p>
            <a:p>
              <a:pPr algn="just" eaLnBrk="1" hangingPunct="1"/>
              <a:r>
                <a:rPr lang="zh-CN" altLang="en-US" dirty="0">
                  <a:latin typeface="Courier" charset="0"/>
                </a:rPr>
                <a:t>空行</a:t>
              </a:r>
            </a:p>
            <a:p>
              <a:pPr algn="just" eaLnBrk="1" hangingPunct="1"/>
              <a:r>
                <a:rPr lang="zh-CN" altLang="en-US" dirty="0">
                  <a:latin typeface="Courier" charset="0"/>
                </a:rPr>
                <a:t>数据            </a:t>
              </a:r>
              <a:r>
                <a:rPr lang="en-US" altLang="zh-CN" dirty="0" err="1">
                  <a:latin typeface="Times New Roman" panose="02020603050405020304" pitchFamily="18" charset="0"/>
                </a:rPr>
                <a:t>productname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r>
                <a:rPr lang="en-US" altLang="zh-CN" dirty="0"/>
                <a:t>HUAWEIMate30</a:t>
              </a:r>
            </a:p>
          </p:txBody>
        </p:sp>
        <p:sp>
          <p:nvSpPr>
            <p:cNvPr id="29701" name="Line 8"/>
            <p:cNvSpPr>
              <a:spLocks noChangeShapeType="1"/>
            </p:cNvSpPr>
            <p:nvPr/>
          </p:nvSpPr>
          <p:spPr bwMode="auto">
            <a:xfrm>
              <a:off x="3799" y="5504"/>
              <a:ext cx="31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" name="Line 9"/>
            <p:cNvSpPr>
              <a:spLocks noChangeShapeType="1"/>
            </p:cNvSpPr>
            <p:nvPr/>
          </p:nvSpPr>
          <p:spPr bwMode="auto">
            <a:xfrm>
              <a:off x="3803" y="5149"/>
              <a:ext cx="31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Line 10"/>
            <p:cNvSpPr>
              <a:spLocks noChangeShapeType="1"/>
            </p:cNvSpPr>
            <p:nvPr/>
          </p:nvSpPr>
          <p:spPr bwMode="auto">
            <a:xfrm>
              <a:off x="3787" y="6412"/>
              <a:ext cx="3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Line 11"/>
            <p:cNvSpPr>
              <a:spLocks noChangeShapeType="1"/>
            </p:cNvSpPr>
            <p:nvPr/>
          </p:nvSpPr>
          <p:spPr bwMode="auto">
            <a:xfrm>
              <a:off x="3797" y="550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Line 12"/>
            <p:cNvSpPr>
              <a:spLocks noChangeShapeType="1"/>
            </p:cNvSpPr>
            <p:nvPr/>
          </p:nvSpPr>
          <p:spPr bwMode="auto">
            <a:xfrm>
              <a:off x="3797" y="7378"/>
              <a:ext cx="31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13"/>
            <p:cNvSpPr>
              <a:spLocks noChangeShapeType="1"/>
            </p:cNvSpPr>
            <p:nvPr/>
          </p:nvSpPr>
          <p:spPr bwMode="auto">
            <a:xfrm>
              <a:off x="3822" y="7969"/>
              <a:ext cx="31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484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229600" cy="706437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响应头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291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响应头是服务器向客户端发送的消息。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Date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响应头表示消息发送的日期。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Content-Type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响应头指定响应的内容类。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Content-Length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指示响应内容的长度</a:t>
            </a:r>
            <a:r>
              <a:rPr lang="zh-CN" altLang="en-US" dirty="0">
                <a:solidFill>
                  <a:srgbClr val="FF33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8291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19100"/>
            <a:ext cx="8229600" cy="777875"/>
          </a:xfrm>
        </p:spPr>
        <p:txBody>
          <a:bodyPr/>
          <a:lstStyle/>
          <a:p>
            <a:pPr algn="l" eaLnBrk="1" hangingPunct="1"/>
            <a:r>
              <a:rPr lang="en-US" altLang="zh-CN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6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响应数据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29600" cy="49291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空行的后面是响应的数据。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  &lt;html&gt;&lt;body&gt;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     &lt;h1&gt;Hello, World!&lt;/h1&gt;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  &lt;/body&gt;&lt;/html&gt;</a:t>
            </a:r>
            <a:endParaRPr lang="zh-CN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16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440" y="620688"/>
            <a:ext cx="8229600" cy="777875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2.4.2  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输出流与内容类型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233" y="1700808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使用输出流向客户发送响应。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在发送响应数据之前还需通过响应对象的</a:t>
            </a:r>
            <a:r>
              <a:rPr lang="en-US" altLang="zh-CN" dirty="0" err="1">
                <a:latin typeface="Courier New" panose="02070309020205020404" pitchFamily="49" charset="0"/>
              </a:rPr>
              <a:t>setContentType</a:t>
            </a:r>
            <a:r>
              <a:rPr lang="en-US" altLang="zh-CN" dirty="0">
                <a:latin typeface="Courier New" panose="02070309020205020404" pitchFamily="49" charset="0"/>
              </a:rPr>
              <a:t>()</a:t>
            </a:r>
            <a:r>
              <a:rPr lang="zh-CN" altLang="en-US" dirty="0">
                <a:latin typeface="Courier New" panose="02070309020205020404" pitchFamily="49" charset="0"/>
              </a:rPr>
              <a:t>方</a:t>
            </a:r>
            <a:r>
              <a:rPr lang="zh-CN" altLang="en-US" dirty="0"/>
              <a:t>法设置响应的内容类型。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</a:rPr>
              <a:t>public </a:t>
            </a:r>
            <a:r>
              <a:rPr lang="en-US" altLang="zh-CN" sz="2400" dirty="0" err="1">
                <a:solidFill>
                  <a:srgbClr val="FF3300"/>
                </a:solidFill>
              </a:rPr>
              <a:t>PrintWriter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getWriter</a:t>
            </a:r>
            <a:r>
              <a:rPr lang="en-US" altLang="zh-CN" sz="2400" dirty="0">
                <a:solidFill>
                  <a:srgbClr val="0000FF"/>
                </a:solidFill>
              </a:rPr>
              <a:t>()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</a:rPr>
              <a:t>public </a:t>
            </a:r>
            <a:r>
              <a:rPr lang="en-US" altLang="zh-CN" sz="2400" dirty="0" err="1">
                <a:solidFill>
                  <a:srgbClr val="FF3300"/>
                </a:solidFill>
              </a:rPr>
              <a:t>ServletOutputStream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getOutputStream</a:t>
            </a:r>
            <a:r>
              <a:rPr lang="en-US" altLang="zh-CN" sz="2400" dirty="0">
                <a:solidFill>
                  <a:srgbClr val="0000FF"/>
                </a:solidFill>
              </a:rPr>
              <a:t>()</a:t>
            </a:r>
            <a:r>
              <a:rPr lang="en-US" altLang="zh-CN" sz="2400" dirty="0">
                <a:solidFill>
                  <a:srgbClr val="FF3300"/>
                </a:solidFill>
              </a:rPr>
              <a:t> throws </a:t>
            </a:r>
            <a:r>
              <a:rPr lang="en-US" altLang="zh-CN" sz="2400" dirty="0" err="1">
                <a:solidFill>
                  <a:srgbClr val="FF3300"/>
                </a:solidFill>
              </a:rPr>
              <a:t>IOException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</a:rPr>
              <a:t>public void </a:t>
            </a:r>
            <a:r>
              <a:rPr lang="en-US" altLang="zh-CN" sz="2400" dirty="0" err="1">
                <a:solidFill>
                  <a:srgbClr val="0000FF"/>
                </a:solidFill>
              </a:rPr>
              <a:t>setContentType</a:t>
            </a:r>
            <a:r>
              <a:rPr lang="en-US" altLang="zh-CN" sz="2400" dirty="0">
                <a:solidFill>
                  <a:srgbClr val="0000FF"/>
                </a:solidFill>
              </a:rPr>
              <a:t>(String type)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87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451" y="404664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600" dirty="0" err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PrintWriter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577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800" dirty="0" err="1">
                <a:latin typeface="Courier New" panose="02070309020205020404" pitchFamily="49" charset="0"/>
              </a:rPr>
              <a:t>PrintWriter</a:t>
            </a:r>
            <a:r>
              <a:rPr lang="zh-CN" altLang="en-US" sz="2800" dirty="0">
                <a:latin typeface="Courier New" panose="02070309020205020404" pitchFamily="49" charset="0"/>
              </a:rPr>
              <a:t>对象被</a:t>
            </a:r>
            <a:r>
              <a:rPr lang="en-US" altLang="zh-CN" sz="2800" dirty="0">
                <a:latin typeface="Courier New" panose="02070309020205020404" pitchFamily="49" charset="0"/>
              </a:rPr>
              <a:t>Servlet</a:t>
            </a:r>
            <a:r>
              <a:rPr lang="zh-CN" altLang="en-US" sz="2800" dirty="0">
                <a:latin typeface="Courier New" panose="02070309020205020404" pitchFamily="49" charset="0"/>
              </a:rPr>
              <a:t>用来动态产生页面。调用响应对象的</a:t>
            </a:r>
            <a:r>
              <a:rPr lang="en-US" altLang="zh-CN" sz="2800" dirty="0" err="1">
                <a:latin typeface="Courier New" panose="02070309020205020404" pitchFamily="49" charset="0"/>
              </a:rPr>
              <a:t>getWriter</a:t>
            </a:r>
            <a:r>
              <a:rPr lang="en-US" altLang="zh-CN" sz="2800" dirty="0">
                <a:latin typeface="Courier New" panose="02070309020205020404" pitchFamily="49" charset="0"/>
              </a:rPr>
              <a:t>()</a:t>
            </a:r>
            <a:r>
              <a:rPr lang="zh-CN" altLang="en-US" sz="2800" dirty="0">
                <a:latin typeface="Courier New" panose="02070309020205020404" pitchFamily="49" charset="0"/>
              </a:rPr>
              <a:t>方法返回</a:t>
            </a:r>
            <a:r>
              <a:rPr lang="en-US" altLang="zh-CN" sz="2800" dirty="0" err="1">
                <a:latin typeface="Courier New" panose="02070309020205020404" pitchFamily="49" charset="0"/>
              </a:rPr>
              <a:t>PrintWriter</a:t>
            </a:r>
            <a:r>
              <a:rPr lang="zh-CN" altLang="en-US" sz="2800" dirty="0">
                <a:latin typeface="Courier New" panose="02070309020205020404" pitchFamily="49" charset="0"/>
              </a:rPr>
              <a:t>类的对象，它可以向客户发送文本数据。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>
                <a:solidFill>
                  <a:srgbClr val="FF3300"/>
                </a:solidFill>
              </a:rPr>
              <a:t>PrintWriter</a:t>
            </a:r>
            <a:r>
              <a:rPr lang="en-US" altLang="zh-CN" sz="2800" dirty="0">
                <a:solidFill>
                  <a:srgbClr val="FF3300"/>
                </a:solidFill>
              </a:rPr>
              <a:t> out = </a:t>
            </a:r>
            <a:r>
              <a:rPr lang="en-US" altLang="zh-CN" sz="2800" b="1" dirty="0" err="1">
                <a:solidFill>
                  <a:srgbClr val="0000FF"/>
                </a:solidFill>
              </a:rPr>
              <a:t>response.getWriter</a:t>
            </a:r>
            <a:r>
              <a:rPr lang="en-US" altLang="zh-CN" sz="2800" b="1" dirty="0">
                <a:solidFill>
                  <a:srgbClr val="0000FF"/>
                </a:solidFill>
              </a:rPr>
              <a:t>();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89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103" y="692696"/>
            <a:ext cx="8229600" cy="706437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600" dirty="0" err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ServletOutputStream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102" y="1700808"/>
            <a:ext cx="8529385" cy="48577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如果要向客户发送二进制数据（如</a:t>
            </a:r>
            <a:r>
              <a:rPr lang="en-US" altLang="zh-CN" dirty="0">
                <a:latin typeface="Courier New" panose="02070309020205020404" pitchFamily="49" charset="0"/>
              </a:rPr>
              <a:t>JAR</a:t>
            </a:r>
            <a:r>
              <a:rPr lang="zh-CN" altLang="en-US" dirty="0">
                <a:latin typeface="Courier New" panose="02070309020205020404" pitchFamily="49" charset="0"/>
              </a:rPr>
              <a:t>文件），应该使用</a:t>
            </a:r>
            <a:r>
              <a:rPr lang="en-US" altLang="zh-CN" dirty="0" err="1">
                <a:latin typeface="Courier New" panose="02070309020205020404" pitchFamily="49" charset="0"/>
              </a:rPr>
              <a:t>OutputStream</a:t>
            </a:r>
            <a:r>
              <a:rPr lang="zh-CN" altLang="en-US" dirty="0">
                <a:latin typeface="Courier New" panose="02070309020205020404" pitchFamily="49" charset="0"/>
              </a:rPr>
              <a:t>对象。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</a:rPr>
              <a:t>   </a:t>
            </a:r>
            <a:r>
              <a:rPr lang="en-US" altLang="zh-CN" sz="2400" dirty="0" err="1">
                <a:solidFill>
                  <a:srgbClr val="FF3300"/>
                </a:solidFill>
              </a:rPr>
              <a:t>ServletOutputStream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en-US" altLang="zh-CN" sz="2400" dirty="0" err="1">
                <a:solidFill>
                  <a:srgbClr val="FF3300"/>
                </a:solidFill>
              </a:rPr>
              <a:t>sos</a:t>
            </a:r>
            <a:r>
              <a:rPr lang="en-US" altLang="zh-CN" sz="2400" dirty="0">
                <a:solidFill>
                  <a:srgbClr val="FF3300"/>
                </a:solidFill>
              </a:rPr>
              <a:t> =  </a:t>
            </a:r>
            <a:r>
              <a:rPr lang="en-US" altLang="zh-CN" sz="2400" b="1" dirty="0" err="1">
                <a:solidFill>
                  <a:srgbClr val="0000FF"/>
                </a:solidFill>
              </a:rPr>
              <a:t>response.getOutputStream</a:t>
            </a:r>
            <a:r>
              <a:rPr lang="en-US" altLang="zh-CN" sz="2400" b="1" dirty="0">
                <a:solidFill>
                  <a:srgbClr val="0000FF"/>
                </a:solidFill>
              </a:rPr>
              <a:t>();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11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678" y="548680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设置内容类型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439" y="1556792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在向客户发送数据之前，一般应该设置发送数据的</a:t>
            </a:r>
            <a:r>
              <a:rPr lang="en-US" altLang="zh-CN" dirty="0">
                <a:latin typeface="Courier New" panose="02070309020205020404" pitchFamily="49" charset="0"/>
              </a:rPr>
              <a:t>MIME</a:t>
            </a:r>
            <a:r>
              <a:rPr lang="zh-CN" altLang="en-US" dirty="0"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latin typeface="Courier New" panose="02070309020205020404" pitchFamily="49" charset="0"/>
              </a:rPr>
              <a:t>Multipurpose Internet Mail Extensions</a:t>
            </a:r>
            <a:r>
              <a:rPr lang="zh-CN" altLang="en-US" dirty="0">
                <a:latin typeface="Courier New" panose="02070309020205020404" pitchFamily="49" charset="0"/>
              </a:rPr>
              <a:t>）内容类型。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</a:rPr>
              <a:t>MIME</a:t>
            </a:r>
            <a:r>
              <a:rPr lang="zh-CN" altLang="en-US" dirty="0">
                <a:latin typeface="Courier New" panose="02070309020205020404" pitchFamily="49" charset="0"/>
              </a:rPr>
              <a:t>是描述消息内容类型的因特网标准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FF3300"/>
                </a:solidFill>
              </a:rPr>
              <a:t>response.setContentType</a:t>
            </a:r>
            <a:r>
              <a:rPr lang="en-US" altLang="zh-CN" dirty="0">
                <a:solidFill>
                  <a:srgbClr val="FF3300"/>
                </a:solidFill>
              </a:rPr>
              <a:t>("text/</a:t>
            </a:r>
            <a:r>
              <a:rPr lang="en-US" altLang="zh-CN" dirty="0" err="1">
                <a:solidFill>
                  <a:srgbClr val="FF3300"/>
                </a:solidFill>
              </a:rPr>
              <a:t>html;charset</a:t>
            </a:r>
            <a:r>
              <a:rPr lang="en-US" altLang="zh-CN" dirty="0">
                <a:solidFill>
                  <a:srgbClr val="FF3300"/>
                </a:solidFill>
              </a:rPr>
              <a:t>=UTF-8");</a:t>
            </a:r>
            <a:endParaRPr lang="zh-CN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71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850900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常见的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MIME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内容类型</a:t>
            </a:r>
            <a:endParaRPr lang="zh-CN" altLang="en-US" sz="3600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3047" name="Group 167"/>
          <p:cNvGraphicFramePr>
            <a:graphicFrameLocks noGrp="1"/>
          </p:cNvGraphicFramePr>
          <p:nvPr/>
        </p:nvGraphicFramePr>
        <p:xfrm>
          <a:off x="323850" y="1530350"/>
          <a:ext cx="8496300" cy="5151432"/>
        </p:xfrm>
        <a:graphic>
          <a:graphicData uri="http://schemas.openxmlformats.org/drawingml/2006/table">
            <a:tbl>
              <a:tblPr/>
              <a:tblGrid>
                <a:gridCol w="357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类型名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含义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application/msword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Microsoft Word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文档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application/pdf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Acrobat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pdf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application/vnd.ms-excel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Excel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电子表格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application/vnd.ms-powerpoint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PowerPoint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演示文稿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application/jar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JAR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application/zip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压缩文件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audio/midi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MIDI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音频文件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image/gif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GIF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图像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image/jpeg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JPEG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图像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text/html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HTML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文档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text/plain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纯文本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video/mpeg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MPEG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视频片段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9680" name="Rectangle 165"/>
          <p:cNvSpPr>
            <a:spLocks noChangeArrowheads="1"/>
          </p:cNvSpPr>
          <p:nvPr/>
        </p:nvSpPr>
        <p:spPr bwMode="auto">
          <a:xfrm>
            <a:off x="0" y="515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51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229600" cy="8509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设置内容类型为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Excel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表格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5000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通过将响应内容类型设置为“</a:t>
            </a:r>
            <a:r>
              <a:rPr lang="en-US" altLang="zh-CN" dirty="0">
                <a:solidFill>
                  <a:srgbClr val="FF3300"/>
                </a:solidFill>
              </a:rPr>
              <a:t>application/vnd.ms-excel</a:t>
            </a:r>
            <a:r>
              <a:rPr lang="en-US" altLang="zh-CN" dirty="0"/>
              <a:t>”</a:t>
            </a:r>
            <a:r>
              <a:rPr lang="zh-CN" altLang="en-US" dirty="0"/>
              <a:t>可将输出以</a:t>
            </a:r>
            <a:r>
              <a:rPr lang="en-US" altLang="zh-CN" dirty="0"/>
              <a:t>Excel</a:t>
            </a:r>
            <a:r>
              <a:rPr lang="zh-CN" altLang="en-US" dirty="0"/>
              <a:t>电子表格的形式发送给客户浏览器，这样客户可将结果保存到电子表格中。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输出内容可以是用制表符分隔的数据或</a:t>
            </a:r>
            <a:r>
              <a:rPr lang="en-US" altLang="zh-CN" dirty="0"/>
              <a:t>HTML</a:t>
            </a:r>
            <a:r>
              <a:rPr lang="zh-CN" altLang="en-US" dirty="0"/>
              <a:t>表格数据等，并且还可以使用</a:t>
            </a:r>
            <a:r>
              <a:rPr lang="en-US" altLang="zh-CN" dirty="0"/>
              <a:t>Excel</a:t>
            </a:r>
            <a:r>
              <a:rPr lang="zh-CN" altLang="en-US" dirty="0"/>
              <a:t>内建的公式。下面的</a:t>
            </a:r>
            <a:r>
              <a:rPr lang="en-US" altLang="zh-CN" dirty="0"/>
              <a:t>Servlet</a:t>
            </a:r>
            <a:r>
              <a:rPr lang="zh-CN" altLang="en-US" dirty="0"/>
              <a:t>使用制表符分隔数据生成</a:t>
            </a:r>
            <a:r>
              <a:rPr lang="en-US" altLang="zh-CN" dirty="0"/>
              <a:t>Excel</a:t>
            </a:r>
            <a:r>
              <a:rPr lang="zh-CN" altLang="en-US" dirty="0"/>
              <a:t>电子表格。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883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Excel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表格示例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1628800"/>
            <a:ext cx="8656253" cy="4855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ExcelServlet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urlPatterns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"/excel.do"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ExcelServlet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设置响应的内容类型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vnd.ms-excel;charset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=gb2312"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学号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性别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年龄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所在系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"95001\t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李勇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男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\t20\t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信息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"95002\t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刘晨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女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\t19\t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数学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978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700673" y="347739"/>
            <a:ext cx="8229600" cy="857250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导出学生成绩示例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r>
              <a:rPr lang="zh-CN" altLang="en-US" dirty="0"/>
              <a:t>从文件中获取学生成绩，并导出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</a:t>
            </a:r>
            <a:r>
              <a:rPr lang="en-US" altLang="zh-CN" dirty="0"/>
              <a:t>ScoreSearch.java</a:t>
            </a:r>
            <a:r>
              <a:rPr lang="zh-CN" altLang="en-US" dirty="0"/>
              <a:t>、</a:t>
            </a:r>
            <a:r>
              <a:rPr lang="en-US" altLang="zh-CN" dirty="0"/>
              <a:t>ExportScore.java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3" y="1700808"/>
            <a:ext cx="7742678" cy="31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53525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2.3.1  HTTP</a:t>
            </a: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请求结构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由客户向服务器发出的消息叫做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请求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请求行</a:t>
            </a:r>
            <a:endParaRPr lang="zh-CN" alt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的请求行由三部分组成：方法名、请求资源的</a:t>
            </a:r>
            <a:r>
              <a:rPr lang="en-US" altLang="zh-CN" dirty="0">
                <a:latin typeface="Courier New" panose="02070309020205020404" pitchFamily="49" charset="0"/>
              </a:rPr>
              <a:t>URI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版本。这三部分由空格分隔。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请求头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请求行之后的内容称为请求头（</a:t>
            </a:r>
            <a:r>
              <a:rPr lang="en-US" altLang="zh-CN" dirty="0">
                <a:latin typeface="Courier New" panose="02070309020205020404" pitchFamily="49" charset="0"/>
              </a:rPr>
              <a:t>request header</a:t>
            </a:r>
            <a:r>
              <a:rPr lang="zh-CN" altLang="en-US" dirty="0">
                <a:latin typeface="Courier New" panose="02070309020205020404" pitchFamily="49" charset="0"/>
              </a:rPr>
              <a:t>），它可以指定请求使用的浏览器信息、字符编码信息及客户能处理的页面类型等。</a:t>
            </a:r>
          </a:p>
        </p:txBody>
      </p:sp>
    </p:spTree>
    <p:extLst>
      <p:ext uri="{BB962C8B-B14F-4D97-AF65-F5344CB8AC3E}">
        <p14:creationId xmlns:p14="http://schemas.microsoft.com/office/powerpoint/2010/main" val="1216780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44624"/>
            <a:ext cx="8784976" cy="67710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"/scoreSearch.do"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ScoreSearch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protected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"&lt;html&gt;&lt;head&gt;"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"&lt;title&gt;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所有学生的成绩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&lt;/title&gt;"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"&lt;/head&gt;&lt;body&gt;"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"&lt;table width=400 border=1&gt;"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"&lt;h4&gt;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所有学生的成绩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&lt;/h4&gt;"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&gt;&lt;td&gt;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学号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&lt;/td&gt;&lt;td&gt;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&lt;/td&gt;&lt;td&gt;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语文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&lt;/td&gt;&lt;td&gt;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数学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&lt;/td&gt;&lt;td&gt;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英语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&lt;/td&gt;"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"C:\\java\\temp\\stuScore.txt"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 align=center&gt;"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width=20%&gt;"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"&lt;/td&gt;"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"&lt;/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 }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"&lt;/table&gt;"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"&lt;a 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=\"exportScore.do\"&gt;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导出所有学生成绩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&lt;/a&gt;"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"&lt;/body&gt;&lt;/html&gt;"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5040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0872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"/exportScore.do"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ExportScore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protected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"Content-Encoding"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"gb2312"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"Content-Disposition"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"attachment; filename="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java.net.URLEncoder.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encode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学生成绩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xls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"application/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vnd.ms-excel;charset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=gb2312"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学号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语文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数学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英语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"C:\\java\\temp\\stuScore.txt"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for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260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2.4.3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设置响应头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9291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响应头是随响应数据一起发送到浏览器的附加信息。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void </a:t>
            </a:r>
            <a:r>
              <a:rPr lang="en-US" altLang="zh-CN" sz="2400" dirty="0" err="1">
                <a:solidFill>
                  <a:srgbClr val="FF3300"/>
                </a:solidFill>
              </a:rPr>
              <a:t>setHeader</a:t>
            </a:r>
            <a:r>
              <a:rPr lang="en-US" altLang="zh-CN" sz="2400" dirty="0"/>
              <a:t>(String name, String value)</a:t>
            </a:r>
            <a:r>
              <a:rPr lang="zh-CN" altLang="en-US" sz="2400" dirty="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void </a:t>
            </a:r>
            <a:r>
              <a:rPr lang="en-US" altLang="zh-CN" sz="2400" dirty="0" err="1">
                <a:solidFill>
                  <a:srgbClr val="0000FF"/>
                </a:solidFill>
              </a:rPr>
              <a:t>setIntHeader</a:t>
            </a:r>
            <a:r>
              <a:rPr lang="en-US" altLang="zh-CN" sz="2400" dirty="0"/>
              <a:t>(String name,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value)</a:t>
            </a:r>
            <a:r>
              <a:rPr lang="zh-CN" altLang="en-US" sz="2400" dirty="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void </a:t>
            </a:r>
            <a:r>
              <a:rPr lang="en-US" altLang="zh-CN" sz="2400" dirty="0" err="1">
                <a:solidFill>
                  <a:srgbClr val="FF3300"/>
                </a:solidFill>
              </a:rPr>
              <a:t>setDateHeader</a:t>
            </a:r>
            <a:r>
              <a:rPr lang="en-US" altLang="zh-CN" sz="2400" dirty="0"/>
              <a:t>(String name, long date)</a:t>
            </a:r>
            <a:r>
              <a:rPr lang="zh-CN" altLang="en-US" sz="2400" dirty="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void </a:t>
            </a:r>
            <a:r>
              <a:rPr lang="en-US" altLang="zh-CN" sz="2400" dirty="0" err="1">
                <a:solidFill>
                  <a:srgbClr val="0000FF"/>
                </a:solidFill>
              </a:rPr>
              <a:t>addIntHeader</a:t>
            </a:r>
            <a:r>
              <a:rPr lang="en-US" altLang="zh-CN" sz="2400" dirty="0"/>
              <a:t>(String name,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value)</a:t>
            </a:r>
            <a:r>
              <a:rPr lang="zh-CN" altLang="en-US" sz="2400" dirty="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void </a:t>
            </a:r>
            <a:r>
              <a:rPr lang="en-US" altLang="zh-CN" sz="2400" dirty="0" err="1">
                <a:solidFill>
                  <a:srgbClr val="FF3300"/>
                </a:solidFill>
              </a:rPr>
              <a:t>addDateHeader</a:t>
            </a:r>
            <a:r>
              <a:rPr lang="en-US" altLang="zh-CN" sz="2400" dirty="0"/>
              <a:t>(String name, long date)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8844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046" y="404664"/>
            <a:ext cx="8229600" cy="8509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典型的响应头名及其用途 </a:t>
            </a:r>
          </a:p>
        </p:txBody>
      </p:sp>
      <p:graphicFrame>
        <p:nvGraphicFramePr>
          <p:cNvPr id="59506" name="Group 1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495842"/>
              </p:ext>
            </p:extLst>
          </p:nvPr>
        </p:nvGraphicFramePr>
        <p:xfrm>
          <a:off x="457200" y="1341438"/>
          <a:ext cx="8229600" cy="4784729"/>
        </p:xfrm>
        <a:graphic>
          <a:graphicData uri="http://schemas.openxmlformats.org/drawingml/2006/table">
            <a:tbl>
              <a:tblPr/>
              <a:tblGrid>
                <a:gridCol w="274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响应头名称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Date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指定服务器的当前时间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Expires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指定内容被认为过时的时间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Last-Modified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指定文档被最后修改的时间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Refresh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告诉浏览器重新装载页面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Content-Type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指定响应的内容类型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Content-Length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指定响应的内容的长度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Content-Disposition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为客户指定将响应的内容保存到磁盘上的名称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Content-Encoding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指定页面在传输过程中使用的编码方式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82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</a:rPr>
              <a:t>ShowTimeServlet</a:t>
            </a:r>
            <a:r>
              <a:rPr lang="zh-CN" altLang="en-US" dirty="0">
                <a:latin typeface="Courier New" panose="02070309020205020404" pitchFamily="49" charset="0"/>
              </a:rPr>
              <a:t>通过设置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Refresh</a:t>
            </a:r>
            <a:r>
              <a:rPr lang="zh-CN" altLang="en-US" dirty="0">
                <a:latin typeface="Courier New" panose="02070309020205020404" pitchFamily="49" charset="0"/>
              </a:rPr>
              <a:t>响应头实现每</a:t>
            </a:r>
            <a:r>
              <a:rPr lang="en-US" altLang="zh-CN" dirty="0">
                <a:latin typeface="Courier New" panose="02070309020205020404" pitchFamily="49" charset="0"/>
              </a:rPr>
              <a:t>5</a:t>
            </a:r>
            <a:r>
              <a:rPr lang="zh-CN" altLang="en-US" dirty="0">
                <a:latin typeface="Courier New" panose="02070309020205020404" pitchFamily="49" charset="0"/>
              </a:rPr>
              <a:t>秒钟刷新一次页面。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0000CC"/>
                </a:solidFill>
              </a:rPr>
              <a:t>程序</a:t>
            </a:r>
            <a:r>
              <a:rPr lang="en-US" altLang="zh-CN" dirty="0">
                <a:solidFill>
                  <a:srgbClr val="0000CC"/>
                </a:solidFill>
              </a:rPr>
              <a:t>ShowTimeServlet.java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要告诉浏览器在</a:t>
            </a:r>
            <a:r>
              <a:rPr lang="en-US" altLang="zh-CN" dirty="0"/>
              <a:t>5</a:t>
            </a:r>
            <a:r>
              <a:rPr lang="zh-CN" altLang="en-US" dirty="0"/>
              <a:t>秒钟后跳转到</a:t>
            </a:r>
            <a:r>
              <a:rPr lang="en-US" altLang="zh-CN" dirty="0">
                <a:latin typeface="Courier New" panose="02070309020205020404" pitchFamily="49" charset="0"/>
              </a:rPr>
              <a:t>http://host/path</a:t>
            </a:r>
            <a:r>
              <a:rPr lang="zh-CN" altLang="en-US" dirty="0"/>
              <a:t>页面，也可以使用下面语句。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   </a:t>
            </a:r>
            <a:r>
              <a:rPr lang="en-US" altLang="zh-CN" sz="2400" dirty="0" err="1">
                <a:solidFill>
                  <a:srgbClr val="FF3300"/>
                </a:solidFill>
              </a:rPr>
              <a:t>response.setHeader</a:t>
            </a:r>
            <a:r>
              <a:rPr lang="en-US" altLang="zh-CN" sz="2400" dirty="0">
                <a:solidFill>
                  <a:srgbClr val="FF3300"/>
                </a:solidFill>
              </a:rPr>
              <a:t>("Refresh","5;URL=http://host/path/");</a:t>
            </a: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9268"/>
            <a:ext cx="8229600" cy="850900"/>
          </a:xfrm>
          <a:noFill/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2.4.3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设置响应头</a:t>
            </a:r>
          </a:p>
        </p:txBody>
      </p:sp>
    </p:spTree>
    <p:extLst>
      <p:ext uri="{BB962C8B-B14F-4D97-AF65-F5344CB8AC3E}">
        <p14:creationId xmlns:p14="http://schemas.microsoft.com/office/powerpoint/2010/main" val="1132675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页面中通过在</a:t>
            </a:r>
            <a:r>
              <a:rPr lang="en-US" altLang="zh-CN" dirty="0">
                <a:latin typeface="Courier New" panose="02070309020205020404" pitchFamily="49" charset="0"/>
              </a:rPr>
              <a:t>&lt;head&gt;</a:t>
            </a:r>
            <a:r>
              <a:rPr lang="zh-CN" altLang="en-US" dirty="0">
                <a:latin typeface="Courier New" panose="02070309020205020404" pitchFamily="49" charset="0"/>
              </a:rPr>
              <a:t>标签内添加下面代码也可以实现页面跳转功能。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it-IT" altLang="zh-CN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altLang="zh-CN" sz="20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it-IT" altLang="zh-CN" sz="20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it-IT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"Refresh" </a:t>
            </a:r>
            <a:r>
              <a:rPr lang="it-IT" altLang="zh-CN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it-IT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"5;URL= login.html"</a:t>
            </a:r>
            <a:r>
              <a:rPr lang="it-IT" altLang="zh-CN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50000"/>
              </a:lnSpc>
            </a:pPr>
            <a:endParaRPr lang="zh-CN" altLang="fr-FR" dirty="0">
              <a:latin typeface="Courier New" panose="02070309020205020404" pitchFamily="49" charset="0"/>
            </a:endParaRP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850900"/>
          </a:xfrm>
          <a:noFill/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2.4.3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设置响应头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3420597"/>
            <a:ext cx="80032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it-IT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"Refresh" </a:t>
            </a:r>
            <a:r>
              <a:rPr lang="it-IT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it-IT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"5;URL= login.html"</a:t>
            </a:r>
            <a:r>
              <a:rPr lang="it-IT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页面跳转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页面在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秒后跳转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2.4.4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响应重定向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ourier New" panose="02070309020205020404" pitchFamily="49" charset="0"/>
              </a:rPr>
              <a:t>Servlet</a:t>
            </a:r>
            <a:r>
              <a:rPr lang="zh-CN" altLang="en-US" sz="2800" dirty="0">
                <a:latin typeface="Courier New" panose="02070309020205020404" pitchFamily="49" charset="0"/>
              </a:rPr>
              <a:t>可能决定不直接向浏览器发送响应，而是将响应重定向到其他资源。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sendRedirect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(String location)</a:t>
            </a:r>
          </a:p>
          <a:p>
            <a:pPr eaLnBrk="1" hangingPunct="1"/>
            <a:r>
              <a:rPr lang="en-US" altLang="zh-CN" sz="2800" dirty="0"/>
              <a:t>location</a:t>
            </a:r>
            <a:r>
              <a:rPr lang="zh-CN" altLang="en-US" sz="2800" dirty="0"/>
              <a:t>为指定的新的资源的</a:t>
            </a:r>
            <a:r>
              <a:rPr lang="en-US" altLang="zh-CN" sz="2800" dirty="0"/>
              <a:t>URL</a:t>
            </a:r>
            <a:r>
              <a:rPr lang="zh-CN" altLang="en-US" sz="2800" dirty="0"/>
              <a:t>，该</a:t>
            </a:r>
            <a:r>
              <a:rPr lang="en-US" altLang="zh-CN" sz="2800" dirty="0"/>
              <a:t>URL</a:t>
            </a:r>
            <a:r>
              <a:rPr lang="zh-CN" altLang="en-US" sz="2800" dirty="0"/>
              <a:t>可以是绝对</a:t>
            </a:r>
            <a:r>
              <a:rPr lang="en-US" altLang="zh-CN" sz="2800" dirty="0"/>
              <a:t>URL</a:t>
            </a:r>
            <a:r>
              <a:rPr lang="zh-CN" altLang="en-US" sz="2800" dirty="0"/>
              <a:t>（如</a:t>
            </a:r>
            <a:r>
              <a:rPr lang="en-US" altLang="zh-CN" sz="2800" dirty="0"/>
              <a:t>http://www.microsoft.com</a:t>
            </a:r>
            <a:r>
              <a:rPr lang="zh-CN" altLang="en-US" sz="2800" dirty="0"/>
              <a:t>），也可以是相对</a:t>
            </a:r>
            <a:r>
              <a:rPr lang="en-US" altLang="zh-CN" sz="2800" dirty="0"/>
              <a:t>URL</a:t>
            </a:r>
            <a:r>
              <a:rPr lang="zh-CN" altLang="en-US" sz="2800" dirty="0"/>
              <a:t>。若路径以“</a:t>
            </a:r>
            <a:r>
              <a:rPr lang="en-US" altLang="zh-CN" sz="2800" dirty="0"/>
              <a:t>/”</a:t>
            </a:r>
            <a:r>
              <a:rPr lang="zh-CN" altLang="en-US" sz="2800" dirty="0"/>
              <a:t>开头，则相对于服务器根目录（如，</a:t>
            </a:r>
            <a:r>
              <a:rPr lang="en-US" altLang="zh-CN" sz="2800" dirty="0"/>
              <a:t>/</a:t>
            </a:r>
            <a:r>
              <a:rPr lang="en-US" altLang="zh-CN" sz="2800" dirty="0" err="1"/>
              <a:t>helloweb</a:t>
            </a:r>
            <a:r>
              <a:rPr lang="en-US" altLang="zh-CN" sz="2800" dirty="0"/>
              <a:t>/login.html</a:t>
            </a:r>
            <a:r>
              <a:rPr lang="zh-CN" altLang="en-US" sz="2800" dirty="0"/>
              <a:t>），若不以“</a:t>
            </a:r>
            <a:r>
              <a:rPr lang="en-US" altLang="zh-CN" sz="2800" dirty="0"/>
              <a:t>/”</a:t>
            </a:r>
            <a:r>
              <a:rPr lang="zh-CN" altLang="en-US" sz="2800" dirty="0"/>
              <a:t>开头，则相对于</a:t>
            </a:r>
            <a:r>
              <a:rPr lang="en-US" altLang="zh-CN" sz="2800" dirty="0"/>
              <a:t>Web</a:t>
            </a:r>
            <a:r>
              <a:rPr lang="zh-CN" altLang="en-US" sz="2800" dirty="0"/>
              <a:t>应用程序的文档根目录（如，</a:t>
            </a:r>
            <a:r>
              <a:rPr lang="en-US" altLang="zh-CN" sz="2800" dirty="0" err="1"/>
              <a:t>login.jsp</a:t>
            </a:r>
            <a:r>
              <a:rPr lang="zh-CN" altLang="en-US" sz="2800" dirty="0"/>
              <a:t>）。 </a:t>
            </a:r>
            <a:endParaRPr lang="en-US" altLang="zh-CN" sz="2800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</a:rPr>
              <a:t>程序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</a:rPr>
              <a:t>RedirectServlet.java</a:t>
            </a:r>
          </a:p>
        </p:txBody>
      </p:sp>
    </p:spTree>
    <p:extLst>
      <p:ext uri="{BB962C8B-B14F-4D97-AF65-F5344CB8AC3E}">
        <p14:creationId xmlns:p14="http://schemas.microsoft.com/office/powerpoint/2010/main" val="1319905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144" y="620688"/>
            <a:ext cx="8229600" cy="706437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2.4.4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响应重定向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144" y="1570240"/>
            <a:ext cx="8229600" cy="525621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关于</a:t>
            </a:r>
            <a:r>
              <a:rPr lang="en-US" altLang="zh-CN" dirty="0" err="1">
                <a:latin typeface="Courier New" panose="02070309020205020404" pitchFamily="49" charset="0"/>
              </a:rPr>
              <a:t>sendRedirect</a:t>
            </a:r>
            <a:r>
              <a:rPr lang="en-US" altLang="zh-CN" dirty="0">
                <a:latin typeface="Courier New" panose="02070309020205020404" pitchFamily="49" charset="0"/>
              </a:rPr>
              <a:t>()</a:t>
            </a:r>
            <a:r>
              <a:rPr lang="zh-CN" altLang="en-US" dirty="0">
                <a:latin typeface="Courier New" panose="02070309020205020404" pitchFamily="49" charset="0"/>
              </a:rPr>
              <a:t>方法，应该注意如果响应被提交，即响应头已经发送到浏览器，就不能调用该方法，否则将抛出</a:t>
            </a:r>
            <a:r>
              <a:rPr lang="en-US" altLang="zh-CN" sz="2400" dirty="0" err="1">
                <a:latin typeface="Courier New" panose="02070309020205020404" pitchFamily="49" charset="0"/>
              </a:rPr>
              <a:t>java.lang.IllegalStateException</a:t>
            </a:r>
            <a:r>
              <a:rPr lang="zh-CN" altLang="en-US" dirty="0">
                <a:latin typeface="Courier New" panose="02070309020205020404" pitchFamily="49" charset="0"/>
              </a:rPr>
              <a:t>异常。</a:t>
            </a:r>
            <a:r>
              <a:rPr lang="zh-CN" altLang="en-US" sz="28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out = </a:t>
            </a: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response.getWriter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out.println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("&lt;html&gt;&lt;body&gt;Hello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            World!&lt;/body&gt;&lt;/html&gt;");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out.flush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</a:rPr>
              <a:t>();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    // </a:t>
            </a:r>
            <a:r>
              <a:rPr lang="zh-CN" altLang="en-US" sz="2400" dirty="0">
                <a:solidFill>
                  <a:srgbClr val="FF3300"/>
                </a:solidFill>
                <a:latin typeface="Courier New" panose="02070309020205020404" pitchFamily="49" charset="0"/>
              </a:rPr>
              <a:t>响应在这一点被提交了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response.sendRedirect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("http://www.baidu.com");</a:t>
            </a:r>
            <a:endParaRPr lang="zh-CN" altLang="en-US" sz="2400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59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585" y="548680"/>
            <a:ext cx="8229600" cy="777875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2.4.5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发送状态码和错误消息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585" y="1484784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服务器向客户发送的响应的第一行是状态行，它由三部分组成：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版本、状态码和状态码的描述信息，如下是一个典型的状态行：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HTTP/1.1 200 OK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由于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的版本是由服务器决定的，而状态的消息与状态码有关，因此，在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中一般只需要设置状态码。 </a:t>
            </a:r>
          </a:p>
        </p:txBody>
      </p:sp>
    </p:spTree>
    <p:extLst>
      <p:ext uri="{BB962C8B-B14F-4D97-AF65-F5344CB8AC3E}">
        <p14:creationId xmlns:p14="http://schemas.microsoft.com/office/powerpoint/2010/main" val="2177091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1"/>
            <a:ext cx="8229600" cy="456937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状态码</a:t>
            </a:r>
            <a:r>
              <a:rPr lang="en-US" altLang="zh-CN" dirty="0">
                <a:latin typeface="Courier New" panose="02070309020205020404" pitchFamily="49" charset="0"/>
              </a:rPr>
              <a:t>200</a:t>
            </a:r>
            <a:r>
              <a:rPr lang="zh-CN" altLang="en-US" dirty="0">
                <a:latin typeface="Courier New" panose="02070309020205020404" pitchFamily="49" charset="0"/>
              </a:rPr>
              <a:t>是系统自动设置的，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不需要指定该状态码。对其他状态码，可以由系统自动设置，也可用响应对象的</a:t>
            </a:r>
            <a:r>
              <a:rPr lang="en-US" altLang="zh-CN" dirty="0" err="1">
                <a:latin typeface="Courier New" panose="02070309020205020404" pitchFamily="49" charset="0"/>
              </a:rPr>
              <a:t>setStatus</a:t>
            </a:r>
            <a:r>
              <a:rPr lang="en-US" altLang="zh-CN" dirty="0">
                <a:latin typeface="Courier New" panose="02070309020205020404" pitchFamily="49" charset="0"/>
              </a:rPr>
              <a:t>()</a:t>
            </a:r>
            <a:r>
              <a:rPr lang="zh-CN" altLang="en-US" dirty="0">
                <a:latin typeface="Courier New" panose="02070309020205020404" pitchFamily="49" charset="0"/>
              </a:rPr>
              <a:t>方法设置，该方法的格式为：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 public void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setStaus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dirty="0" err="1">
                <a:solidFill>
                  <a:srgbClr val="FF33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33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可以设置任意的状态码。参数</a:t>
            </a:r>
            <a:r>
              <a:rPr lang="en-US" altLang="zh-CN" dirty="0" err="1">
                <a:latin typeface="Courier New" panose="02070309020205020404" pitchFamily="49" charset="0"/>
              </a:rPr>
              <a:t>sc</a:t>
            </a:r>
            <a:r>
              <a:rPr lang="zh-CN" altLang="en-US" dirty="0">
                <a:latin typeface="Courier New" panose="02070309020205020404" pitchFamily="49" charset="0"/>
              </a:rPr>
              <a:t>表示要设置的状态码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对于</a:t>
            </a:r>
            <a:r>
              <a:rPr lang="en-US" altLang="zh-CN" dirty="0">
                <a:latin typeface="Courier New" panose="02070309020205020404" pitchFamily="49" charset="0"/>
              </a:rPr>
              <a:t>404</a:t>
            </a:r>
            <a:r>
              <a:rPr lang="zh-CN" altLang="en-US" dirty="0">
                <a:latin typeface="Courier New" panose="02070309020205020404" pitchFamily="49" charset="0"/>
              </a:rPr>
              <a:t>状态码，其消息为</a:t>
            </a:r>
            <a:r>
              <a:rPr lang="en-US" altLang="zh-CN" dirty="0">
                <a:latin typeface="Courier New" panose="02070309020205020404" pitchFamily="49" charset="0"/>
              </a:rPr>
              <a:t>Not Found</a:t>
            </a:r>
            <a:r>
              <a:rPr lang="zh-CN" altLang="en-US" dirty="0">
                <a:latin typeface="Courier New" panose="02070309020205020404" pitchFamily="49" charset="0"/>
              </a:rPr>
              <a:t>，</a:t>
            </a:r>
            <a:r>
              <a:rPr lang="en-US" altLang="zh-CN" dirty="0" err="1">
                <a:latin typeface="Courier New" panose="02070309020205020404" pitchFamily="49" charset="0"/>
              </a:rPr>
              <a:t>HttpServletResponse</a:t>
            </a:r>
            <a:r>
              <a:rPr lang="zh-CN" altLang="en-US" dirty="0">
                <a:latin typeface="Courier New" panose="02070309020205020404" pitchFamily="49" charset="0"/>
              </a:rPr>
              <a:t>接口中为该状态码定义的常量名为</a:t>
            </a:r>
            <a:r>
              <a:rPr lang="en-US" altLang="zh-CN" dirty="0">
                <a:latin typeface="Courier New" panose="02070309020205020404" pitchFamily="49" charset="0"/>
              </a:rPr>
              <a:t>SC_NOT_FOUND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457200" y="62068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2.4.5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发送状态码和错误消息</a:t>
            </a:r>
          </a:p>
        </p:txBody>
      </p:sp>
    </p:spTree>
    <p:extLst>
      <p:ext uri="{BB962C8B-B14F-4D97-AF65-F5344CB8AC3E}">
        <p14:creationId xmlns:p14="http://schemas.microsoft.com/office/powerpoint/2010/main" val="195830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/>
              <a:t>接下来是一个空行。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/>
              <a:t>空行的后面是请求的数据。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800" dirty="0">
                <a:solidFill>
                  <a:srgbClr val="0000FF"/>
                </a:solidFill>
              </a:rPr>
              <a:t>. </a:t>
            </a:r>
            <a:r>
              <a:rPr lang="en-US" altLang="zh-CN" sz="2800" dirty="0">
                <a:solidFill>
                  <a:srgbClr val="0000FF"/>
                </a:solidFill>
                <a:latin typeface="Courier New" panose="02070309020205020404" pitchFamily="49" charset="0"/>
              </a:rPr>
              <a:t>HTTP</a:t>
            </a:r>
            <a:r>
              <a:rPr lang="zh-CN" altLang="en-US" sz="2800" dirty="0">
                <a:solidFill>
                  <a:srgbClr val="0000FF"/>
                </a:solidFill>
              </a:rPr>
              <a:t>的请求方法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/>
              <a:t>请求行中的方法名指定了客户请求服务器完成的动作。</a:t>
            </a:r>
          </a:p>
        </p:txBody>
      </p:sp>
      <p:graphicFrame>
        <p:nvGraphicFramePr>
          <p:cNvPr id="24708" name="Group 13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8601606"/>
              </p:ext>
            </p:extLst>
          </p:nvPr>
        </p:nvGraphicFramePr>
        <p:xfrm>
          <a:off x="457200" y="4149080"/>
          <a:ext cx="8229600" cy="2409826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方  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说  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方  法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说  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请求读取一个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页面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DELETE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移除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页面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POST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请求向服务器发送数据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TRACE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返回收到的请求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请求存储一个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页面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OPTIONS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查询特定选项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HEAD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请求读取一个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页面的头部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CONNECT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保留作将来使用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79" name="Rectangle 135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8229600" cy="850900"/>
          </a:xfrm>
          <a:noFill/>
        </p:spPr>
        <p:txBody>
          <a:bodyPr/>
          <a:lstStyle/>
          <a:p>
            <a:pPr algn="l" eaLnBrk="1" hangingPunct="1"/>
            <a:r>
              <a:rPr lang="en-US" altLang="zh-CN" sz="3600" dirty="0">
                <a:solidFill>
                  <a:srgbClr val="7030A0"/>
                </a:solidFill>
              </a:rPr>
              <a:t>2.3.1  HTTP</a:t>
            </a:r>
            <a:r>
              <a:rPr lang="zh-CN" altLang="en-US" sz="3600" dirty="0">
                <a:solidFill>
                  <a:srgbClr val="7030A0"/>
                </a:solidFill>
              </a:rPr>
              <a:t>请求结构</a:t>
            </a:r>
          </a:p>
        </p:txBody>
      </p:sp>
    </p:spTree>
    <p:extLst>
      <p:ext uri="{BB962C8B-B14F-4D97-AF65-F5344CB8AC3E}">
        <p14:creationId xmlns:p14="http://schemas.microsoft.com/office/powerpoint/2010/main" val="3087980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0706" y="1412776"/>
            <a:ext cx="8229600" cy="5073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协议</a:t>
            </a:r>
            <a:r>
              <a:rPr lang="en-US" altLang="zh-CN" dirty="0">
                <a:latin typeface="Courier New" panose="02070309020205020404" pitchFamily="49" charset="0"/>
              </a:rPr>
              <a:t>1.1</a:t>
            </a:r>
            <a:r>
              <a:rPr lang="zh-CN" altLang="en-US" dirty="0">
                <a:latin typeface="Courier New" panose="02070309020205020404" pitchFamily="49" charset="0"/>
              </a:rPr>
              <a:t>版中定义了若干状态码，这些状态码由</a:t>
            </a:r>
            <a:r>
              <a:rPr lang="en-US" altLang="zh-CN" dirty="0">
                <a:latin typeface="Courier New" panose="02070309020205020404" pitchFamily="49" charset="0"/>
              </a:rPr>
              <a:t>3</a:t>
            </a:r>
            <a:r>
              <a:rPr lang="zh-CN" altLang="en-US" dirty="0">
                <a:latin typeface="Courier New" panose="02070309020205020404" pitchFamily="49" charset="0"/>
              </a:rPr>
              <a:t>位整数表示，一般分为</a:t>
            </a:r>
            <a:r>
              <a:rPr lang="en-US" altLang="zh-CN" dirty="0">
                <a:latin typeface="Courier New" panose="02070309020205020404" pitchFamily="49" charset="0"/>
              </a:rPr>
              <a:t>5</a:t>
            </a:r>
            <a:r>
              <a:rPr lang="zh-CN" altLang="en-US" dirty="0">
                <a:latin typeface="Courier New" panose="02070309020205020404" pitchFamily="49" charset="0"/>
              </a:rPr>
              <a:t>类 </a:t>
            </a:r>
          </a:p>
        </p:txBody>
      </p:sp>
      <p:graphicFrame>
        <p:nvGraphicFramePr>
          <p:cNvPr id="66681" name="Group 1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7904222"/>
              </p:ext>
            </p:extLst>
          </p:nvPr>
        </p:nvGraphicFramePr>
        <p:xfrm>
          <a:off x="684212" y="2852936"/>
          <a:ext cx="8002587" cy="2992521"/>
        </p:xfrm>
        <a:graphic>
          <a:graphicData uri="http://schemas.openxmlformats.org/drawingml/2006/table">
            <a:tbl>
              <a:tblPr/>
              <a:tblGrid>
                <a:gridCol w="15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状态码范围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含  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示  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100~199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  <a:cs typeface="Times New Roman" pitchFamily="18" charset="0"/>
                        </a:rPr>
                        <a:t>表示信息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表示服务器同意处理客户的请求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200~299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  <a:cs typeface="Times New Roman" pitchFamily="18" charset="0"/>
                        </a:rPr>
                        <a:t>表示请求成功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表示请求成功，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204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表示内容不存在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300~399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  <a:cs typeface="Times New Roman" pitchFamily="18" charset="0"/>
                        </a:rPr>
                        <a:t>表示重定向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表示页面移走了，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304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表示缓存的页面仍然有效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400~499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  <a:cs typeface="Times New Roman" pitchFamily="18" charset="0"/>
                        </a:rPr>
                        <a:t>表示客户的错误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表示禁止的页面，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404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表示页面没有找到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500~599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  <a:cs typeface="Times New Roman" pitchFamily="18" charset="0"/>
                        </a:rPr>
                        <a:t>表示服务器的错误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表示服务器内部错误，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表示以后再试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977" name="Rectangle 122"/>
          <p:cNvSpPr>
            <a:spLocks noChangeArrowheads="1"/>
          </p:cNvSpPr>
          <p:nvPr/>
        </p:nvSpPr>
        <p:spPr bwMode="auto">
          <a:xfrm>
            <a:off x="483067" y="634901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2.4.5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发送状态码和错误消息</a:t>
            </a:r>
          </a:p>
        </p:txBody>
      </p:sp>
    </p:spTree>
    <p:extLst>
      <p:ext uri="{BB962C8B-B14F-4D97-AF65-F5344CB8AC3E}">
        <p14:creationId xmlns:p14="http://schemas.microsoft.com/office/powerpoint/2010/main" val="633115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12451"/>
            <a:ext cx="8229600" cy="5327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为常见的错误状态定义了状态码，这些错误状态包括：资源没有找到、资源被永久移动以及非授权访问等。所有这些代码都在接口</a:t>
            </a:r>
            <a:r>
              <a:rPr lang="en-US" altLang="zh-CN" dirty="0" err="1">
                <a:latin typeface="Courier New" panose="02070309020205020404" pitchFamily="49" charset="0"/>
              </a:rPr>
              <a:t>HttpServletResponse</a:t>
            </a:r>
            <a:r>
              <a:rPr lang="zh-CN" altLang="en-US" dirty="0">
                <a:latin typeface="Courier New" panose="02070309020205020404" pitchFamily="49" charset="0"/>
              </a:rPr>
              <a:t>中作为常量定义。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</a:rPr>
              <a:t>HttpServletResponse</a:t>
            </a:r>
            <a:r>
              <a:rPr lang="zh-CN" altLang="en-US" dirty="0">
                <a:latin typeface="Courier New" panose="02070309020205020404" pitchFamily="49" charset="0"/>
              </a:rPr>
              <a:t>也提供了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sendError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zh-CN" altLang="en-US" dirty="0">
                <a:latin typeface="Courier New" panose="02070309020205020404" pitchFamily="49" charset="0"/>
              </a:rPr>
              <a:t>方法用来向客户发送状态码，该方法有两个重载的形式，如下所示。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 public void </a:t>
            </a: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sendError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 public void </a:t>
            </a: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sendError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, String </a:t>
            </a:r>
            <a:r>
              <a:rPr lang="en-US" altLang="zh-CN" sz="2400" dirty="0" err="1">
                <a:solidFill>
                  <a:srgbClr val="FF330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  <a:endParaRPr lang="zh-CN" altLang="en-US" sz="2400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467544" y="62068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2.4.5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发送状态码和错误消息</a:t>
            </a:r>
          </a:p>
        </p:txBody>
      </p:sp>
    </p:spTree>
    <p:extLst>
      <p:ext uri="{BB962C8B-B14F-4D97-AF65-F5344CB8AC3E}">
        <p14:creationId xmlns:p14="http://schemas.microsoft.com/office/powerpoint/2010/main" val="3971755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第一个方法使用一个状态码，第二个方法同时指定显示消息。服务器在默认情况下创建一个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格式的响应页面，其中包含指定的错误消息。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例如，如果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发现客户不应访问其结果，它将调用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sendError</a:t>
            </a:r>
            <a:r>
              <a:rPr lang="en-US" altLang="zh-CN" dirty="0"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</a:rPr>
              <a:t>HttpServletResponse</a:t>
            </a:r>
            <a:r>
              <a:rPr lang="en-US" altLang="zh-CN" dirty="0">
                <a:latin typeface="Courier New" panose="02070309020205020404" pitchFamily="49" charset="0"/>
              </a:rPr>
              <a:t>. SC_UNAUTHORIZED)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程序</a:t>
            </a:r>
            <a:r>
              <a:rPr lang="en-US" altLang="zh-CN" dirty="0">
                <a:solidFill>
                  <a:srgbClr val="0000CC"/>
                </a:solidFill>
              </a:rPr>
              <a:t>StatusServlet.java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7200" y="778917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2.4.5 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发送状态码和错误消息</a:t>
            </a:r>
          </a:p>
        </p:txBody>
      </p:sp>
    </p:spTree>
    <p:extLst>
      <p:ext uri="{BB962C8B-B14F-4D97-AF65-F5344CB8AC3E}">
        <p14:creationId xmlns:p14="http://schemas.microsoft.com/office/powerpoint/2010/main" val="26479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、用</a:t>
            </a:r>
            <a:r>
              <a:rPr lang="en-US" altLang="zh-CN" dirty="0"/>
              <a:t>html</a:t>
            </a:r>
            <a:r>
              <a:rPr lang="zh-CN" altLang="zh-CN" dirty="0"/>
              <a:t>和</a:t>
            </a:r>
            <a:r>
              <a:rPr lang="en-US" altLang="zh-CN" dirty="0"/>
              <a:t>servlet</a:t>
            </a:r>
            <a:r>
              <a:rPr lang="zh-CN" altLang="zh-CN" dirty="0"/>
              <a:t>编程实现输入三角形的三个边长并计算和输出三角形的面积。</a:t>
            </a:r>
            <a:r>
              <a:rPr lang="en-US" altLang="zh-CN" dirty="0"/>
              <a:t> </a:t>
            </a:r>
            <a:r>
              <a:rPr lang="zh-CN" altLang="zh-CN" dirty="0"/>
              <a:t>要求如下：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）编写一个</a:t>
            </a:r>
            <a:r>
              <a:rPr lang="en-US" altLang="zh-CN" dirty="0"/>
              <a:t>input.html</a:t>
            </a:r>
            <a:r>
              <a:rPr lang="zh-CN" altLang="zh-CN" dirty="0"/>
              <a:t>页面，页面中包括输入三个边长和和提交按钮的表单。</a:t>
            </a: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）编写一个文件名为</a:t>
            </a:r>
            <a:r>
              <a:rPr lang="en-US" altLang="zh-CN" dirty="0"/>
              <a:t>TriangleServlet.java</a:t>
            </a:r>
            <a:r>
              <a:rPr lang="zh-CN" altLang="zh-CN" dirty="0"/>
              <a:t>的</a:t>
            </a:r>
            <a:r>
              <a:rPr lang="en-US" altLang="zh-CN" dirty="0"/>
              <a:t>Servlet</a:t>
            </a:r>
            <a:r>
              <a:rPr lang="zh-CN" altLang="zh-CN" dirty="0"/>
              <a:t>，其</a:t>
            </a:r>
            <a:r>
              <a:rPr lang="en-US" altLang="zh-CN" dirty="0"/>
              <a:t>URL</a:t>
            </a:r>
            <a:r>
              <a:rPr lang="zh-CN" altLang="zh-CN" dirty="0"/>
              <a:t>为</a:t>
            </a:r>
            <a:r>
              <a:rPr lang="en-US" altLang="zh-CN" dirty="0"/>
              <a:t>/computeTriangleArea.do</a:t>
            </a:r>
            <a:r>
              <a:rPr lang="zh-CN" altLang="zh-CN" dirty="0"/>
              <a:t>，响应来自</a:t>
            </a:r>
            <a:r>
              <a:rPr lang="en-US" altLang="zh-CN" dirty="0"/>
              <a:t>input.html</a:t>
            </a:r>
            <a:r>
              <a:rPr lang="zh-CN" altLang="zh-CN" dirty="0"/>
              <a:t>的请求。如果能够构成三角形，则将计算得到的面积构成字符串“三角形面积</a:t>
            </a:r>
            <a:r>
              <a:rPr lang="en-US" altLang="zh-CN" dirty="0"/>
              <a:t>=XXX</a:t>
            </a:r>
            <a:r>
              <a:rPr lang="zh-CN" altLang="zh-CN" dirty="0"/>
              <a:t>”并在页面输出，要求面积保留</a:t>
            </a:r>
            <a:r>
              <a:rPr lang="en-US" altLang="zh-CN" dirty="0"/>
              <a:t>2</a:t>
            </a:r>
            <a:r>
              <a:rPr lang="zh-CN" altLang="zh-CN" dirty="0"/>
              <a:t>位小数，否则输出“三条边长无法构成三角形”，如果输入的边长为非数字型或不是正数，则在页面输出“输入的边长有误！”。</a:t>
            </a:r>
          </a:p>
        </p:txBody>
      </p:sp>
    </p:spTree>
    <p:extLst>
      <p:ext uri="{BB962C8B-B14F-4D97-AF65-F5344CB8AC3E}">
        <p14:creationId xmlns:p14="http://schemas.microsoft.com/office/powerpoint/2010/main" val="7266035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3033464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2900" dirty="0"/>
              <a:t>2</a:t>
            </a:r>
            <a:r>
              <a:rPr lang="zh-CN" altLang="zh-CN" sz="2900" dirty="0"/>
              <a:t>、</a:t>
            </a:r>
            <a:r>
              <a:rPr lang="pt-BR" altLang="zh-CN" sz="2900" dirty="0"/>
              <a:t>JSON(JavaScript Object Notation, JS </a:t>
            </a:r>
            <a:r>
              <a:rPr lang="zh-CN" altLang="zh-CN" sz="2900" dirty="0"/>
              <a:t>对象表示法</a:t>
            </a:r>
            <a:r>
              <a:rPr lang="pt-BR" altLang="zh-CN" sz="2900" dirty="0"/>
              <a:t>) </a:t>
            </a:r>
            <a:r>
              <a:rPr lang="zh-CN" altLang="zh-CN" sz="2900" dirty="0"/>
              <a:t>是一种轻量级的数据交换格式，由于其易于人阅读和编写，同时也易于机器解析和生成，已广泛应用于各业务系统接口的数据交换。</a:t>
            </a:r>
            <a:r>
              <a:rPr lang="pt-BR" altLang="zh-CN" sz="2900" dirty="0"/>
              <a:t>JSON</a:t>
            </a:r>
            <a:r>
              <a:rPr lang="zh-CN" altLang="zh-CN" sz="2900" dirty="0"/>
              <a:t>是一个标记符的序列，本质是一个字符串。</a:t>
            </a:r>
            <a:r>
              <a:rPr lang="pt-BR" altLang="zh-CN" sz="2900" dirty="0"/>
              <a:t>JSON</a:t>
            </a:r>
            <a:r>
              <a:rPr lang="zh-CN" altLang="zh-CN" sz="2900" dirty="0"/>
              <a:t>值可以是对象、数组、数字、字符串或者三个字面值</a:t>
            </a:r>
            <a:r>
              <a:rPr lang="pt-BR" altLang="zh-CN" sz="2900" dirty="0"/>
              <a:t>(false</a:t>
            </a:r>
            <a:r>
              <a:rPr lang="zh-CN" altLang="zh-CN" sz="2900" dirty="0"/>
              <a:t>、</a:t>
            </a:r>
            <a:r>
              <a:rPr lang="pt-BR" altLang="zh-CN" sz="2900" dirty="0"/>
              <a:t>null</a:t>
            </a:r>
            <a:r>
              <a:rPr lang="zh-CN" altLang="zh-CN" sz="2900" dirty="0"/>
              <a:t>、</a:t>
            </a:r>
            <a:r>
              <a:rPr lang="pt-BR" altLang="zh-CN" sz="2900" dirty="0"/>
              <a:t>true)</a:t>
            </a:r>
            <a:r>
              <a:rPr lang="zh-CN" altLang="zh-CN" sz="2900" dirty="0"/>
              <a:t>中的一个，对象由花括号括起来的逗号分割的成员构成，成员是字符串键和上文所述的值由逗号分割的键值对组成，如：</a:t>
            </a:r>
            <a:r>
              <a:rPr lang="pt-BR" altLang="zh-CN" sz="2900" dirty="0"/>
              <a:t>{"name": "John Doe", "age": 18, "address": {"country" : "china", "zip-code": "10000"}}</a:t>
            </a:r>
            <a:r>
              <a:rPr lang="zh-CN" altLang="zh-CN" sz="2900" dirty="0"/>
              <a:t>。数组是由方括号括起来的一组值构成，如</a:t>
            </a:r>
            <a:r>
              <a:rPr lang="pt-BR" altLang="zh-CN" sz="2900" dirty="0"/>
              <a:t>[3, 1, 4, 1, 5, 9, 2, 6]</a:t>
            </a:r>
            <a:r>
              <a:rPr lang="zh-CN" altLang="zh-CN" sz="2900" dirty="0"/>
              <a:t>。目前，</a:t>
            </a:r>
            <a:r>
              <a:rPr lang="pt-BR" altLang="zh-CN" sz="2900" dirty="0"/>
              <a:t>Java</a:t>
            </a:r>
            <a:r>
              <a:rPr lang="zh-CN" altLang="zh-CN" sz="2900" dirty="0"/>
              <a:t>程序一般采用阿里巴巴的</a:t>
            </a:r>
            <a:r>
              <a:rPr lang="pt-BR" altLang="zh-CN" sz="2900" dirty="0"/>
              <a:t>FastJSON</a:t>
            </a:r>
            <a:r>
              <a:rPr lang="zh-CN" altLang="zh-CN" sz="2900" dirty="0"/>
              <a:t>、谷歌的</a:t>
            </a:r>
            <a:r>
              <a:rPr lang="pt-BR" altLang="zh-CN" sz="2900" dirty="0"/>
              <a:t>GSON</a:t>
            </a:r>
            <a:r>
              <a:rPr lang="zh-CN" altLang="zh-CN" sz="2900" dirty="0"/>
              <a:t>、</a:t>
            </a:r>
            <a:r>
              <a:rPr lang="pt-BR" altLang="zh-CN" sz="2900" dirty="0"/>
              <a:t>SpringMVC</a:t>
            </a:r>
            <a:r>
              <a:rPr lang="zh-CN" altLang="zh-CN" sz="2900" dirty="0"/>
              <a:t>内置的解析器</a:t>
            </a:r>
            <a:r>
              <a:rPr lang="pt-BR" altLang="zh-CN" sz="2900" dirty="0"/>
              <a:t>jackson</a:t>
            </a:r>
            <a:r>
              <a:rPr lang="zh-CN" altLang="zh-CN" sz="2900" dirty="0"/>
              <a:t>等第三方</a:t>
            </a:r>
            <a:r>
              <a:rPr lang="pt-BR" altLang="zh-CN" sz="2900" dirty="0"/>
              <a:t>jar</a:t>
            </a:r>
            <a:r>
              <a:rPr lang="zh-CN" altLang="zh-CN" sz="2900" dirty="0"/>
              <a:t>包实现</a:t>
            </a:r>
            <a:r>
              <a:rPr lang="pt-BR" altLang="zh-CN" sz="2900" dirty="0"/>
              <a:t>JSON</a:t>
            </a:r>
            <a:r>
              <a:rPr lang="zh-CN" altLang="zh-CN" sz="2900" dirty="0"/>
              <a:t>串的生成（序列化）和解析（反序列化）。但我们也可以通过处理字符串的方式来处理</a:t>
            </a:r>
            <a:r>
              <a:rPr lang="pt-BR" altLang="zh-CN" sz="2900" dirty="0"/>
              <a:t>JSON</a:t>
            </a:r>
            <a:r>
              <a:rPr lang="zh-CN" altLang="zh-CN" sz="2900" dirty="0"/>
              <a:t>串。假设某成绩系统导出</a:t>
            </a:r>
            <a:r>
              <a:rPr lang="pt-BR" altLang="zh-CN" sz="2900" dirty="0"/>
              <a:t>Java</a:t>
            </a:r>
            <a:r>
              <a:rPr lang="zh-CN" altLang="zh-CN" sz="2900" dirty="0"/>
              <a:t>程序设计的成绩为</a:t>
            </a:r>
            <a:r>
              <a:rPr lang="pt-BR" altLang="zh-CN" sz="2900" dirty="0"/>
              <a:t>JSON</a:t>
            </a:r>
            <a:r>
              <a:rPr lang="zh-CN" altLang="zh-CN" sz="2900" dirty="0"/>
              <a:t>格式，保存为</a:t>
            </a:r>
            <a:r>
              <a:rPr lang="pt-BR" altLang="zh-CN" sz="2900" dirty="0"/>
              <a:t>c:/temp/ javascore.json</a:t>
            </a:r>
            <a:r>
              <a:rPr lang="zh-CN" altLang="zh-CN" sz="2900" dirty="0"/>
              <a:t>，请你编写文件解析的</a:t>
            </a:r>
            <a:r>
              <a:rPr lang="pt-BR" altLang="zh-CN" sz="2900" dirty="0"/>
              <a:t>web</a:t>
            </a:r>
            <a:r>
              <a:rPr lang="zh-CN" altLang="zh-CN" sz="2900" dirty="0"/>
              <a:t>应用程序，将该文件通过</a:t>
            </a:r>
            <a:r>
              <a:rPr lang="pt-BR" altLang="zh-CN" sz="2900" dirty="0"/>
              <a:t>uploadfile.html</a:t>
            </a:r>
            <a:r>
              <a:rPr lang="zh-CN" altLang="zh-CN" sz="2900" dirty="0"/>
              <a:t>上传，由映射地址为</a:t>
            </a:r>
            <a:r>
              <a:rPr lang="pt-BR" altLang="zh-CN" sz="2900" dirty="0"/>
              <a:t>parsejson.do</a:t>
            </a:r>
            <a:r>
              <a:rPr lang="zh-CN" altLang="zh-CN" sz="2900" dirty="0"/>
              <a:t>的</a:t>
            </a:r>
            <a:r>
              <a:rPr lang="pt-BR" altLang="zh-CN" sz="2900" dirty="0"/>
              <a:t>ParseJsonServlet</a:t>
            </a:r>
            <a:r>
              <a:rPr lang="zh-CN" altLang="zh-CN" sz="2900" dirty="0"/>
              <a:t>解析并以表格方式在页面进行显示，表格下方有超链接“导出</a:t>
            </a:r>
            <a:r>
              <a:rPr lang="pt-BR" altLang="zh-CN" sz="2900" dirty="0"/>
              <a:t>excel</a:t>
            </a:r>
            <a:r>
              <a:rPr lang="zh-CN" altLang="zh-CN" sz="2900" dirty="0"/>
              <a:t>”可将解析的数据导出为</a:t>
            </a:r>
            <a:r>
              <a:rPr lang="pt-BR" altLang="zh-CN" sz="2900" dirty="0"/>
              <a:t>excel</a:t>
            </a:r>
            <a:r>
              <a:rPr lang="zh-CN" altLang="zh-CN" sz="2900" dirty="0"/>
              <a:t>文件。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6112"/>
            <a:ext cx="3482330" cy="28218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91" y="4036112"/>
            <a:ext cx="2758670" cy="1528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752" y="5301209"/>
            <a:ext cx="3207736" cy="154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92" y="-3340"/>
            <a:ext cx="8229600" cy="1143000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892" y="1118510"/>
            <a:ext cx="8374580" cy="5262818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3</a:t>
            </a:r>
            <a:r>
              <a:rPr lang="zh-CN" altLang="zh-CN" sz="1600" dirty="0"/>
              <a:t>、实现一个简单的企业会员注册和登录功能。具体要求如下：</a:t>
            </a:r>
          </a:p>
          <a:p>
            <a:r>
              <a:rPr lang="zh-CN" altLang="zh-CN" sz="1600" dirty="0"/>
              <a:t>（</a:t>
            </a:r>
            <a:r>
              <a:rPr lang="en-US" altLang="zh-CN" sz="1600" dirty="0"/>
              <a:t>1</a:t>
            </a:r>
            <a:r>
              <a:rPr lang="zh-CN" altLang="zh-CN" sz="1600" dirty="0"/>
              <a:t>）注册页面</a:t>
            </a:r>
            <a:r>
              <a:rPr lang="en-US" altLang="zh-CN" sz="1600" dirty="0"/>
              <a:t>register.html</a:t>
            </a:r>
            <a:r>
              <a:rPr lang="zh-CN" altLang="zh-CN" sz="1600" dirty="0"/>
              <a:t>包括</a:t>
            </a:r>
            <a:r>
              <a:rPr lang="zh-CN" altLang="en-US" sz="1600" dirty="0"/>
              <a:t>用户</a:t>
            </a:r>
            <a:r>
              <a:rPr lang="zh-CN" altLang="zh-CN" sz="1600" dirty="0"/>
              <a:t>名、密码、姓名、性别、邮箱、手机号等信息，要求对所有字段进行非空判断，密码为数字、字母和特殊字符的组合（不少于</a:t>
            </a:r>
            <a:r>
              <a:rPr lang="en-US" altLang="zh-CN" sz="1600" dirty="0"/>
              <a:t>8</a:t>
            </a:r>
            <a:r>
              <a:rPr lang="zh-CN" altLang="zh-CN" sz="1600" dirty="0"/>
              <a:t>位），对邮箱和手机号进行有效性判断，否则弹出对话框进行提示。注册信息处理由映射地址为</a:t>
            </a:r>
            <a:r>
              <a:rPr lang="en-US" altLang="zh-CN" sz="1600" dirty="0"/>
              <a:t>register.do</a:t>
            </a:r>
            <a:r>
              <a:rPr lang="zh-CN" altLang="zh-CN" sz="1600" dirty="0"/>
              <a:t>的</a:t>
            </a:r>
            <a:r>
              <a:rPr lang="en-US" altLang="zh-CN" sz="1600" dirty="0"/>
              <a:t>RegisterServlet.java</a:t>
            </a:r>
            <a:r>
              <a:rPr lang="zh-CN" altLang="zh-CN" sz="1600" dirty="0"/>
              <a:t>进行处理，将所有用户注册的登录名、密码、姓名、性别、邮箱、手机号等信息按行保存到</a:t>
            </a:r>
            <a:r>
              <a:rPr lang="en-US" altLang="zh-CN" sz="1600" dirty="0"/>
              <a:t>userinfo.txt</a:t>
            </a:r>
            <a:r>
              <a:rPr lang="zh-CN" altLang="zh-CN" sz="1600" dirty="0"/>
              <a:t>中，每个字段用“</a:t>
            </a:r>
            <a:r>
              <a:rPr lang="en-US" altLang="zh-CN" sz="1600" dirty="0"/>
              <a:t>|</a:t>
            </a:r>
            <a:r>
              <a:rPr lang="zh-CN" altLang="zh-CN" sz="1600" dirty="0"/>
              <a:t>”分隔，要求将密码以</a:t>
            </a:r>
            <a:r>
              <a:rPr lang="en-US" altLang="zh-CN" sz="1600" dirty="0"/>
              <a:t>SHA256</a:t>
            </a:r>
            <a:r>
              <a:rPr lang="zh-CN" altLang="zh-CN" sz="1600" dirty="0"/>
              <a:t>加密（可用</a:t>
            </a:r>
            <a:r>
              <a:rPr lang="en-US" altLang="zh-CN" sz="1600" dirty="0"/>
              <a:t>JDK</a:t>
            </a:r>
            <a:r>
              <a:rPr lang="zh-CN" altLang="zh-CN" sz="1600" dirty="0"/>
              <a:t>自带的</a:t>
            </a:r>
            <a:r>
              <a:rPr lang="en-US" altLang="zh-CN" sz="1600" dirty="0" err="1"/>
              <a:t>java.security.MessageDigest</a:t>
            </a:r>
            <a:r>
              <a:rPr lang="zh-CN" altLang="zh-CN" sz="1600" dirty="0"/>
              <a:t>实现）后写入文件，</a:t>
            </a:r>
            <a:r>
              <a:rPr lang="en-US" altLang="zh-CN" sz="1600" dirty="0"/>
              <a:t>userinfo.txt</a:t>
            </a:r>
            <a:r>
              <a:rPr lang="zh-CN" altLang="zh-CN" sz="1600" dirty="0"/>
              <a:t>文件格式如下：</a:t>
            </a:r>
          </a:p>
          <a:p>
            <a:r>
              <a:rPr lang="zh-CN" altLang="zh-CN" sz="1600" dirty="0"/>
              <a:t>如果当前注册的</a:t>
            </a:r>
            <a:r>
              <a:rPr lang="zh-CN" altLang="zh-CN" sz="1700" dirty="0"/>
              <a:t>用户名</a:t>
            </a:r>
            <a:r>
              <a:rPr lang="zh-CN" altLang="zh-CN" sz="1600" dirty="0"/>
              <a:t>不与已注册的用户名冲突，则提示“注册成功”，</a:t>
            </a:r>
            <a:r>
              <a:rPr lang="en-US" altLang="zh-CN" sz="1600" dirty="0"/>
              <a:t>5</a:t>
            </a:r>
            <a:r>
              <a:rPr lang="zh-CN" altLang="zh-CN" sz="1600" dirty="0"/>
              <a:t>秒后自动跳转或有超链接至登录页面</a:t>
            </a:r>
            <a:r>
              <a:rPr lang="zh-CN" altLang="en-US" sz="1600" dirty="0"/>
              <a:t>，否则提示“你的用户名已被注册，请返回重新注册”</a:t>
            </a:r>
            <a:r>
              <a:rPr lang="zh-CN" altLang="zh-CN" sz="1600" dirty="0"/>
              <a:t>。</a:t>
            </a:r>
          </a:p>
          <a:p>
            <a:r>
              <a:rPr lang="zh-CN" altLang="zh-CN" sz="1600" dirty="0"/>
              <a:t>（</a:t>
            </a:r>
            <a:r>
              <a:rPr lang="en-US" altLang="zh-CN" sz="1600" dirty="0"/>
              <a:t>2</a:t>
            </a:r>
            <a:r>
              <a:rPr lang="zh-CN" altLang="zh-CN" sz="1600" dirty="0"/>
              <a:t>）登录页面</a:t>
            </a:r>
            <a:r>
              <a:rPr lang="en-US" altLang="zh-CN" sz="1600" dirty="0"/>
              <a:t>login.html</a:t>
            </a:r>
            <a:r>
              <a:rPr lang="zh-CN" altLang="en-US" sz="1600" dirty="0"/>
              <a:t>。</a:t>
            </a:r>
            <a:r>
              <a:rPr lang="zh-CN" altLang="zh-CN" sz="1600" dirty="0"/>
              <a:t>用户登录页面需判断用户名或密码是否为空，登录成功与否由映射地址为</a:t>
            </a:r>
            <a:r>
              <a:rPr lang="en-US" altLang="zh-CN" sz="1600" dirty="0"/>
              <a:t>login.do</a:t>
            </a:r>
            <a:r>
              <a:rPr lang="zh-CN" altLang="zh-CN" sz="1600" dirty="0"/>
              <a:t>的</a:t>
            </a:r>
            <a:r>
              <a:rPr lang="en-US" altLang="zh-CN" sz="1600" dirty="0"/>
              <a:t>LoginServlet.java</a:t>
            </a:r>
            <a:r>
              <a:rPr lang="zh-CN" altLang="zh-CN" sz="1600" dirty="0"/>
              <a:t>处理，该</a:t>
            </a:r>
            <a:r>
              <a:rPr lang="en-US" altLang="zh-CN" sz="1600" dirty="0"/>
              <a:t>Servlet</a:t>
            </a:r>
            <a:r>
              <a:rPr lang="zh-CN" altLang="zh-CN" sz="1600" dirty="0"/>
              <a:t>从</a:t>
            </a:r>
            <a:r>
              <a:rPr lang="en-US" altLang="zh-CN" sz="1600" dirty="0"/>
              <a:t>userinfo.txt</a:t>
            </a:r>
            <a:r>
              <a:rPr lang="zh-CN" altLang="zh-CN" sz="1600" dirty="0"/>
              <a:t>查询判断用户名与密码是否一致，如果一致则跳转至欢迎页面</a:t>
            </a:r>
            <a:r>
              <a:rPr lang="en-US" altLang="zh-CN" sz="1600" dirty="0"/>
              <a:t>welcome.html</a:t>
            </a:r>
            <a:r>
              <a:rPr lang="zh-CN" altLang="zh-CN" sz="1600" dirty="0"/>
              <a:t>提示“登录成功！”，否则跳转至失败页面</a:t>
            </a:r>
            <a:r>
              <a:rPr lang="en-US" altLang="zh-CN" sz="1600" dirty="0"/>
              <a:t>failed.html</a:t>
            </a:r>
            <a:r>
              <a:rPr lang="zh-CN" altLang="zh-CN" sz="1600" dirty="0"/>
              <a:t>提示“用户名或密码错误，请重新登录”，其中“重新登录”为超链接，可以跳转至登录页面</a:t>
            </a:r>
            <a:r>
              <a:rPr lang="en-US" altLang="zh-CN" sz="1600" dirty="0"/>
              <a:t>login.html</a:t>
            </a:r>
            <a:r>
              <a:rPr lang="zh-CN" altLang="zh-CN" sz="1600" dirty="0"/>
              <a:t>。</a:t>
            </a:r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3" y="5433204"/>
            <a:ext cx="8590604" cy="116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9"/>
            <a:ext cx="8229600" cy="6878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注册登录页面效果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76799"/>
            <a:ext cx="3361905" cy="3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516" y="1435714"/>
            <a:ext cx="3207377" cy="2298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32" y="4979716"/>
            <a:ext cx="3809524" cy="6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516" y="3790707"/>
            <a:ext cx="3733333" cy="6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468" y="4643465"/>
            <a:ext cx="3752381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WordArt 3"/>
          <p:cNvSpPr>
            <a:spLocks noChangeArrowheads="1" noChangeShapeType="1" noTextEdit="1"/>
          </p:cNvSpPr>
          <p:nvPr/>
        </p:nvSpPr>
        <p:spPr bwMode="gray"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633412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7030A0"/>
                </a:solidFill>
              </a:rPr>
              <a:t>4. GET</a:t>
            </a:r>
            <a:r>
              <a:rPr lang="zh-CN" altLang="en-US" sz="3200" dirty="0">
                <a:solidFill>
                  <a:srgbClr val="7030A0"/>
                </a:solidFill>
              </a:rPr>
              <a:t>方法和</a:t>
            </a:r>
            <a:r>
              <a:rPr lang="en-US" altLang="zh-CN" sz="3200" dirty="0">
                <a:solidFill>
                  <a:srgbClr val="7030A0"/>
                </a:solidFill>
              </a:rPr>
              <a:t>POST</a:t>
            </a:r>
            <a:r>
              <a:rPr lang="zh-CN" altLang="en-US" sz="3200" dirty="0">
                <a:solidFill>
                  <a:srgbClr val="7030A0"/>
                </a:solidFill>
              </a:rPr>
              <a:t>方法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9291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在所有的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请求方法中，</a:t>
            </a:r>
            <a:r>
              <a:rPr lang="en-US" altLang="zh-CN" dirty="0">
                <a:latin typeface="Courier New" panose="02070309020205020404" pitchFamily="49" charset="0"/>
              </a:rPr>
              <a:t>GET</a:t>
            </a:r>
            <a:r>
              <a:rPr lang="zh-CN" altLang="en-US" dirty="0">
                <a:latin typeface="Courier New" panose="02070309020205020404" pitchFamily="49" charset="0"/>
              </a:rPr>
              <a:t>方法和</a:t>
            </a:r>
            <a:r>
              <a:rPr lang="en-US" altLang="zh-CN" dirty="0">
                <a:latin typeface="Courier New" panose="02070309020205020404" pitchFamily="49" charset="0"/>
              </a:rPr>
              <a:t>POST</a:t>
            </a:r>
            <a:r>
              <a:rPr lang="zh-CN" altLang="en-US" dirty="0">
                <a:latin typeface="Courier New" panose="02070309020205020404" pitchFamily="49" charset="0"/>
              </a:rPr>
              <a:t>方法是两种最常用的方法。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方法</a:t>
            </a:r>
            <a:r>
              <a:rPr lang="zh-CN" altLang="en-US" dirty="0">
                <a:latin typeface="Courier New" panose="02070309020205020404" pitchFamily="49" charset="0"/>
              </a:rPr>
              <a:t>用来检索资源。它的含义是“获得（</a:t>
            </a:r>
            <a:r>
              <a:rPr lang="en-US" altLang="zh-CN" dirty="0">
                <a:latin typeface="Courier New" panose="02070309020205020404" pitchFamily="49" charset="0"/>
              </a:rPr>
              <a:t>get</a:t>
            </a:r>
            <a:r>
              <a:rPr lang="zh-CN" altLang="en-US" dirty="0">
                <a:latin typeface="Courier New" panose="02070309020205020404" pitchFamily="49" charset="0"/>
              </a:rPr>
              <a:t>）由该</a:t>
            </a:r>
            <a:r>
              <a:rPr lang="en-US" altLang="zh-CN" dirty="0">
                <a:latin typeface="Courier New" panose="02070309020205020404" pitchFamily="49" charset="0"/>
              </a:rPr>
              <a:t>URI</a:t>
            </a:r>
            <a:r>
              <a:rPr lang="zh-CN" altLang="en-US" dirty="0">
                <a:latin typeface="Courier New" panose="02070309020205020404" pitchFamily="49" charset="0"/>
              </a:rPr>
              <a:t>标识的资源”。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POST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方法</a:t>
            </a:r>
            <a:r>
              <a:rPr lang="zh-CN" altLang="en-US" dirty="0">
                <a:latin typeface="Courier New" panose="02070309020205020404" pitchFamily="49" charset="0"/>
              </a:rPr>
              <a:t>用来向服务器发送需要处理的数据，它的含义是“将数据发送（</a:t>
            </a:r>
            <a:r>
              <a:rPr lang="en-US" altLang="zh-CN" dirty="0">
                <a:latin typeface="Courier New" panose="02070309020205020404" pitchFamily="49" charset="0"/>
              </a:rPr>
              <a:t>post</a:t>
            </a:r>
            <a:r>
              <a:rPr lang="zh-CN" altLang="en-US" dirty="0">
                <a:latin typeface="Courier New" panose="02070309020205020404" pitchFamily="49" charset="0"/>
              </a:rPr>
              <a:t>）到由该</a:t>
            </a:r>
            <a:r>
              <a:rPr lang="en-US" altLang="zh-CN" dirty="0">
                <a:latin typeface="Courier New" panose="02070309020205020404" pitchFamily="49" charset="0"/>
              </a:rPr>
              <a:t>URI</a:t>
            </a:r>
            <a:r>
              <a:rPr lang="zh-CN" altLang="en-US" dirty="0">
                <a:latin typeface="Courier New" panose="02070309020205020404" pitchFamily="49" charset="0"/>
              </a:rPr>
              <a:t>标识的主动资源”。</a:t>
            </a:r>
          </a:p>
        </p:txBody>
      </p:sp>
    </p:spTree>
    <p:extLst>
      <p:ext uri="{BB962C8B-B14F-4D97-AF65-F5344CB8AC3E}">
        <p14:creationId xmlns:p14="http://schemas.microsoft.com/office/powerpoint/2010/main" val="330284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8509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GET</a:t>
            </a:r>
            <a:r>
              <a:rPr lang="zh-CN" altLang="en-US" sz="36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POST</a:t>
            </a:r>
            <a:r>
              <a:rPr lang="zh-CN" altLang="en-US" sz="36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方法的比较</a:t>
            </a:r>
            <a:r>
              <a:rPr lang="zh-CN" altLang="en-US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7768" name="Group 1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943269"/>
              </p:ext>
            </p:extLst>
          </p:nvPr>
        </p:nvGraphicFramePr>
        <p:xfrm>
          <a:off x="457200" y="2132856"/>
          <a:ext cx="8229600" cy="4069716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特征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GET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方法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POST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方法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资源类型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主动的或被动的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主动的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文本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文本或二进制数据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一般不超过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没有限制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可见性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数据是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的一部分，在浏览器的地址栏中对用户可见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数据不是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的一部分而是作为请求的消息体发送，在浏览器的地址栏中对用户不可见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数据缓存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数据可在浏览器的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历史中缓存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数据不能在浏览器的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历史中缓存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03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297" y="705892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2.3.2  </a:t>
            </a:r>
            <a:r>
              <a:rPr lang="zh-CN" altLang="en-US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r>
              <a:rPr lang="en-US" altLang="zh-CN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5000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Courier New" panose="02070309020205020404" pitchFamily="49" charset="0"/>
              </a:rPr>
              <a:t>在客户端如果发生下面的事件，浏览器就向</a:t>
            </a:r>
            <a:r>
              <a:rPr lang="en-US" altLang="zh-CN" sz="2800" dirty="0">
                <a:latin typeface="Courier New" panose="02070309020205020404" pitchFamily="49" charset="0"/>
              </a:rPr>
              <a:t>Web</a:t>
            </a:r>
            <a:r>
              <a:rPr lang="zh-CN" altLang="en-US" sz="2800" dirty="0">
                <a:latin typeface="Courier New" panose="02070309020205020404" pitchFamily="49" charset="0"/>
              </a:rPr>
              <a:t>服务器发送一个</a:t>
            </a:r>
            <a:r>
              <a:rPr lang="en-US" altLang="zh-CN" sz="2800" dirty="0">
                <a:latin typeface="Courier New" panose="02070309020205020404" pitchFamily="49" charset="0"/>
              </a:rPr>
              <a:t>HTTP</a:t>
            </a:r>
            <a:r>
              <a:rPr lang="zh-CN" altLang="en-US" sz="2800" dirty="0">
                <a:latin typeface="Courier New" panose="02070309020205020404" pitchFamily="49" charset="0"/>
              </a:rPr>
              <a:t>请求。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用户在浏览器的地址栏中输入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URL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并按回车键。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用户点击了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页面中的超链接。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用户在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页面中添写一个表单并提交</a:t>
            </a:r>
            <a:r>
              <a:rPr lang="zh-CN" altLang="en-US" dirty="0">
                <a:solidFill>
                  <a:srgbClr val="FF33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2778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3355</TotalTime>
  <Words>6434</Words>
  <Application>Microsoft Office PowerPoint</Application>
  <PresentationFormat>全屏显示(4:3)</PresentationFormat>
  <Paragraphs>660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Courier</vt:lpstr>
      <vt:lpstr>等线</vt:lpstr>
      <vt:lpstr>黑体</vt:lpstr>
      <vt:lpstr>Arial</vt:lpstr>
      <vt:lpstr>Calibri</vt:lpstr>
      <vt:lpstr>Consolas</vt:lpstr>
      <vt:lpstr>Constantia</vt:lpstr>
      <vt:lpstr>Courier New</vt:lpstr>
      <vt:lpstr>Times New Roman</vt:lpstr>
      <vt:lpstr>Verdana</vt:lpstr>
      <vt:lpstr>Wingdings</vt:lpstr>
      <vt:lpstr>Wingdings 2</vt:lpstr>
      <vt:lpstr>流畅</vt:lpstr>
      <vt:lpstr>Web应用开发 之 Servlet技术模型(2)</vt:lpstr>
      <vt:lpstr>本节内容</vt:lpstr>
      <vt:lpstr>2.3  处理请求</vt:lpstr>
      <vt:lpstr>2.3.1  HTTP请求结构</vt:lpstr>
      <vt:lpstr>2.3.1  HTTP请求结构</vt:lpstr>
      <vt:lpstr>2.3.1  HTTP请求结构</vt:lpstr>
      <vt:lpstr>4. GET方法和POST方法</vt:lpstr>
      <vt:lpstr> GET和POST方法的比较 </vt:lpstr>
      <vt:lpstr>2.3.2  发送HTTP请求</vt:lpstr>
      <vt:lpstr>2.3.3  处理HTTP请求</vt:lpstr>
      <vt:lpstr>2.3.4  分析请求</vt:lpstr>
      <vt:lpstr>1. 检索请求参数</vt:lpstr>
      <vt:lpstr>1. 检索请求参数</vt:lpstr>
      <vt:lpstr>请求参数传递的方法</vt:lpstr>
      <vt:lpstr>login.html</vt:lpstr>
      <vt:lpstr>LoginServlet.java</vt:lpstr>
      <vt:lpstr>请求参数传递的方法</vt:lpstr>
      <vt:lpstr>2. 检索客户端有关信息</vt:lpstr>
      <vt:lpstr>检索客户端有关信息示例ClientInfoServlet.java</vt:lpstr>
      <vt:lpstr>3. 检索HTTP请求头</vt:lpstr>
      <vt:lpstr>3. 检索HTTP请求头</vt:lpstr>
      <vt:lpstr>检索HTTP请求头示例ShowHeadersServlet.java</vt:lpstr>
      <vt:lpstr>2.3.5  请求转发</vt:lpstr>
      <vt:lpstr>RequestDispatcher接口定义了两个方法：</vt:lpstr>
      <vt:lpstr>2.3.6  使用请求对象存储数据</vt:lpstr>
      <vt:lpstr>处理登录的LoginServlet</vt:lpstr>
      <vt:lpstr>登录成功页面welcome.jsp显示存储的数据</vt:lpstr>
      <vt:lpstr>2.3.7  实例：一个简单的考试系统</vt:lpstr>
      <vt:lpstr>2.3.8  文件上传</vt:lpstr>
      <vt:lpstr>客户端上传文件示例fileUpload.html</vt:lpstr>
      <vt:lpstr>2.3.8  文件上传</vt:lpstr>
      <vt:lpstr>2.3.8  文件上传</vt:lpstr>
      <vt:lpstr>2.3.8  文件上传</vt:lpstr>
      <vt:lpstr>服务器端处理上传文件的servlet示例</vt:lpstr>
      <vt:lpstr>2.3.8  文件上传</vt:lpstr>
      <vt:lpstr>PowerPoint 演示文稿</vt:lpstr>
      <vt:lpstr>2.4  发送响应</vt:lpstr>
      <vt:lpstr>2.4.1  HTTP响应结构</vt:lpstr>
      <vt:lpstr>1. 状态行与状态码</vt:lpstr>
      <vt:lpstr>2. 响应头</vt:lpstr>
      <vt:lpstr>3. 响应数据</vt:lpstr>
      <vt:lpstr>2.4.2  输出流与内容类型</vt:lpstr>
      <vt:lpstr>1. 使用PrintWriter</vt:lpstr>
      <vt:lpstr>2. 使用ServletOutputStream</vt:lpstr>
      <vt:lpstr>3. 设置内容类型</vt:lpstr>
      <vt:lpstr>常见的MIME内容类型</vt:lpstr>
      <vt:lpstr>设置内容类型为Excel表格</vt:lpstr>
      <vt:lpstr>输出Excel表格示例</vt:lpstr>
      <vt:lpstr>导出学生成绩示例</vt:lpstr>
      <vt:lpstr>PowerPoint 演示文稿</vt:lpstr>
      <vt:lpstr>PowerPoint 演示文稿</vt:lpstr>
      <vt:lpstr>2.4.3  设置响应头</vt:lpstr>
      <vt:lpstr>典型的响应头名及其用途 </vt:lpstr>
      <vt:lpstr>2.4.3  设置响应头</vt:lpstr>
      <vt:lpstr>2.4.3  设置响应头</vt:lpstr>
      <vt:lpstr>2.4.4  响应重定向</vt:lpstr>
      <vt:lpstr>2.4.4  响应重定向</vt:lpstr>
      <vt:lpstr>2.4.5  发送状态码和错误消息</vt:lpstr>
      <vt:lpstr>PowerPoint 演示文稿</vt:lpstr>
      <vt:lpstr>PowerPoint 演示文稿</vt:lpstr>
      <vt:lpstr>PowerPoint 演示文稿</vt:lpstr>
      <vt:lpstr>PowerPoint 演示文稿</vt:lpstr>
      <vt:lpstr>作业</vt:lpstr>
      <vt:lpstr>作业</vt:lpstr>
      <vt:lpstr>作业</vt:lpstr>
      <vt:lpstr>注册登录页面效果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2014技术开发和项目实施 工作会</dc:title>
  <dc:creator>zjut</dc:creator>
  <cp:lastModifiedBy>Gao Hua</cp:lastModifiedBy>
  <cp:revision>177</cp:revision>
  <dcterms:modified xsi:type="dcterms:W3CDTF">2022-09-02T14:48:53Z</dcterms:modified>
</cp:coreProperties>
</file>