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73"/>
  </p:handoutMasterIdLst>
  <p:sldIdLst>
    <p:sldId id="256" r:id="rId4"/>
    <p:sldId id="336" r:id="rId6"/>
    <p:sldId id="295" r:id="rId7"/>
    <p:sldId id="283" r:id="rId8"/>
    <p:sldId id="265" r:id="rId9"/>
    <p:sldId id="262" r:id="rId10"/>
    <p:sldId id="257" r:id="rId11"/>
    <p:sldId id="258" r:id="rId12"/>
    <p:sldId id="259" r:id="rId13"/>
    <p:sldId id="260" r:id="rId14"/>
    <p:sldId id="264" r:id="rId15"/>
    <p:sldId id="273" r:id="rId16"/>
    <p:sldId id="272" r:id="rId17"/>
    <p:sldId id="280" r:id="rId18"/>
    <p:sldId id="277" r:id="rId19"/>
    <p:sldId id="308" r:id="rId20"/>
    <p:sldId id="309" r:id="rId21"/>
    <p:sldId id="310" r:id="rId22"/>
    <p:sldId id="311" r:id="rId23"/>
    <p:sldId id="313" r:id="rId24"/>
    <p:sldId id="315" r:id="rId25"/>
    <p:sldId id="317" r:id="rId26"/>
    <p:sldId id="319" r:id="rId27"/>
    <p:sldId id="320" r:id="rId28"/>
    <p:sldId id="321" r:id="rId29"/>
    <p:sldId id="323" r:id="rId30"/>
    <p:sldId id="325" r:id="rId31"/>
    <p:sldId id="327" r:id="rId32"/>
    <p:sldId id="329" r:id="rId33"/>
    <p:sldId id="331" r:id="rId34"/>
    <p:sldId id="333" r:id="rId35"/>
    <p:sldId id="335" r:id="rId36"/>
    <p:sldId id="368" r:id="rId37"/>
    <p:sldId id="370" r:id="rId38"/>
    <p:sldId id="372" r:id="rId39"/>
    <p:sldId id="374" r:id="rId40"/>
    <p:sldId id="376" r:id="rId41"/>
    <p:sldId id="378" r:id="rId42"/>
    <p:sldId id="380" r:id="rId43"/>
    <p:sldId id="381" r:id="rId44"/>
    <p:sldId id="383" r:id="rId45"/>
    <p:sldId id="385" r:id="rId46"/>
    <p:sldId id="387" r:id="rId47"/>
    <p:sldId id="388" r:id="rId48"/>
    <p:sldId id="389" r:id="rId49"/>
    <p:sldId id="391" r:id="rId50"/>
    <p:sldId id="397" r:id="rId51"/>
    <p:sldId id="393" r:id="rId52"/>
    <p:sldId id="395" r:id="rId53"/>
    <p:sldId id="401" r:id="rId54"/>
    <p:sldId id="402" r:id="rId55"/>
    <p:sldId id="404" r:id="rId56"/>
    <p:sldId id="406" r:id="rId57"/>
    <p:sldId id="408" r:id="rId58"/>
    <p:sldId id="410" r:id="rId59"/>
    <p:sldId id="412" r:id="rId60"/>
    <p:sldId id="414" r:id="rId61"/>
    <p:sldId id="416" r:id="rId62"/>
    <p:sldId id="418" r:id="rId63"/>
    <p:sldId id="420" r:id="rId64"/>
    <p:sldId id="422" r:id="rId65"/>
    <p:sldId id="424" r:id="rId66"/>
    <p:sldId id="426" r:id="rId67"/>
    <p:sldId id="428" r:id="rId68"/>
    <p:sldId id="312" r:id="rId69"/>
    <p:sldId id="430" r:id="rId70"/>
    <p:sldId id="434" r:id="rId71"/>
    <p:sldId id="436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7" Type="http://schemas.openxmlformats.org/officeDocument/2006/relationships/commentAuthors" Target="commentAuthors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9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6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9.xml"/><Relationship Id="rId2" Type="http://schemas.openxmlformats.org/officeDocument/2006/relationships/image" Target="../media/image1.png"/><Relationship Id="rId1" Type="http://schemas.openxmlformats.org/officeDocument/2006/relationships/tags" Target="../tags/tag16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1.xml"/><Relationship Id="rId2" Type="http://schemas.openxmlformats.org/officeDocument/2006/relationships/image" Target="../media/image2.jpeg"/><Relationship Id="rId1" Type="http://schemas.openxmlformats.org/officeDocument/2006/relationships/tags" Target="../tags/tag17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06.xml"/><Relationship Id="rId1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  <a:endParaRPr 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  <a:endParaRPr lang="zh-CN" altLang="zh-CN" sz="2000"/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  <a:endParaRPr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  <a:endParaRPr lang="zh-CN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df.index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df.columns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1" grpId="1" animBg="1"/>
      <p:bldP spid="12" grpId="1" animBg="1"/>
      <p:bldP spid="13" grpId="1" animBg="1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  <a:endParaRPr lang="zh-CN" altLang="en-US"/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  <a:endParaRPr lang="en-US" altLang="zh-CN"/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hMerge="1"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  <a:endParaRPr lang="zh-CN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  <a:endParaRPr lang="zh-CN" altLang="en-US" sz="7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  <a:endParaRPr lang="en-US" sz="60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  <a:endParaRPr lang="zh-CN" altLang="en-US" sz="7200"/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  <a:endParaRPr 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过往经历：喝了刚烧开的水烫了嘴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总结人生经验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遇见了刚烧开的水，第一反应：不能喝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机器学习得到规律模型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  <a:endParaRPr lang="zh-CN" altLang="en-US" sz="2000" b="1"/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  <a:endParaRPr lang="zh-CN" sz="6000"/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历史训练数据：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</a:t>
            </a:r>
            <a:endParaRPr lang="zh-CN" altLang="en-US"/>
          </a:p>
          <a:p>
            <a:r>
              <a:rPr lang="zh-CN" altLang="en-US"/>
              <a:t>个人信息：性别、年龄等</a:t>
            </a:r>
            <a:endParaRPr lang="zh-CN" altLang="en-US"/>
          </a:p>
          <a:p>
            <a:r>
              <a:rPr lang="zh-CN" altLang="en-US"/>
              <a:t>是否有父母兄弟</a:t>
            </a:r>
            <a:endParaRPr lang="zh-CN" altLang="en-US"/>
          </a:p>
          <a:p>
            <a:r>
              <a:rPr lang="zh-CN" altLang="en-US"/>
              <a:t>仓位情况</a:t>
            </a:r>
            <a:endParaRPr lang="zh-CN" altLang="en-US"/>
          </a:p>
          <a:p>
            <a:r>
              <a:rPr lang="zh-CN" altLang="en-US"/>
              <a:t>票务信息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机器学习模型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  <a:endParaRPr lang="zh-CN" altLang="en-US"/>
          </a:p>
          <a:p>
            <a:r>
              <a:rPr lang="zh-CN" altLang="en-US"/>
              <a:t>输出：这个人存活的概率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输入数据给模型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模型返回预估的存活的概率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  <a:endParaRPr lang="zh-CN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数字字符串查找表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核心思路，在于将全部字符串存储，变成数字中间存储，大幅降低存储空间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  <a:endParaRPr sz="5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搞定</a:t>
            </a:r>
            <a:endParaRPr lang="zh-CN" altLang="en-US" sz="540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2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  <a:endParaRPr lang="zh-CN" altLang="en-US" sz="5400" spc="150" dirty="0">
              <a:latin typeface="Arial" panose="020B0604020202020204" pitchFamily="34" charset="0"/>
              <a:ea typeface="汉仪旗黑-85S" panose="00020600040101010101" pitchFamily="18" charset="-122"/>
              <a:cs typeface="Transitional 551 Std Medium" panose="020106000101010101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  <a:endParaRPr lang="zh-CN" altLang="zh-CN" b="1" spc="3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  <a:endParaRPr sz="60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endParaRPr lang="en-US" altLang="zh-CN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  <a:endParaRPr lang="zh-CN" altLang="en-US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  <a:endParaRPr sz="6600"/>
          </a:p>
        </p:txBody>
      </p:sp>
    </p:spTree>
    <p:custDataLst>
      <p:tags r:id="rId2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65935" y="1117600"/>
            <a:ext cx="8665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88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Pandas</a:t>
            </a:r>
            <a:endParaRPr lang="en-US" altLang="zh-CN" sz="88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3720" y="3240405"/>
            <a:ext cx="862076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按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行遍历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DataFrame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种方法！</a:t>
            </a:r>
            <a:endParaRPr lang="zh-CN" altLang="en-US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iterrows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itertuples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for+zip</a:t>
            </a:r>
            <a:endParaRPr lang="en-US" altLang="zh-CN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7205" y="538480"/>
            <a:ext cx="6257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怎样按行遍历</a:t>
            </a:r>
            <a:r>
              <a:rPr lang="en-US" altLang="zh-CN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DataFrame?</a:t>
            </a:r>
            <a:endParaRPr lang="en-US" altLang="zh-CN" sz="4000" b="1">
              <a:solidFill>
                <a:srgbClr val="FFFF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1467485"/>
            <a:ext cx="11581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想象一个场景，遍历</a:t>
            </a:r>
            <a:r>
              <a:rPr lang="en-US" altLang="zh-CN" sz="2800" b="1">
                <a:solidFill>
                  <a:schemeClr val="bg1"/>
                </a:solidFill>
              </a:rPr>
              <a:t>df</a:t>
            </a:r>
            <a:r>
              <a:rPr lang="zh-CN" altLang="en-US" sz="2800" b="1">
                <a:solidFill>
                  <a:schemeClr val="bg1"/>
                </a:solidFill>
              </a:rPr>
              <a:t>的每一行，调用远程</a:t>
            </a:r>
            <a:r>
              <a:rPr lang="en-US" altLang="zh-CN" sz="2800" b="1">
                <a:solidFill>
                  <a:schemeClr val="bg1"/>
                </a:solidFill>
              </a:rPr>
              <a:t>API</a:t>
            </a:r>
            <a:r>
              <a:rPr lang="zh-CN" altLang="en-US" sz="2800" b="1">
                <a:solidFill>
                  <a:schemeClr val="bg1"/>
                </a:solidFill>
              </a:rPr>
              <a:t>，结果按行存储到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205" y="2279650"/>
            <a:ext cx="7512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三种方法，以及遍历</a:t>
            </a:r>
            <a:r>
              <a:rPr lang="en-US" altLang="zh-CN" sz="2800" b="1">
                <a:solidFill>
                  <a:schemeClr val="bg1"/>
                </a:solidFill>
              </a:rPr>
              <a:t>100W</a:t>
            </a:r>
            <a:r>
              <a:rPr lang="zh-CN" altLang="en-US" sz="2800" b="1">
                <a:solidFill>
                  <a:schemeClr val="bg1"/>
                </a:solidFill>
              </a:rPr>
              <a:t>行数据的性能对比：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2325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j-ea"/>
                <a:sym typeface="+mn-ea"/>
              </a:rPr>
              <a:t>df.iterrows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Series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06850" y="3429635"/>
            <a:ext cx="41783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df.itertuples</a:t>
            </a:r>
            <a:endParaRPr lang="en-US" sz="28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34070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for + zip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每次返回原生元祖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8205" y="5168900"/>
            <a:ext cx="27590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</a:t>
            </a: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分钟12s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时间花费在类型检查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4695" y="5168900"/>
            <a:ext cx="31026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行数据：1.78 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时间花费在构建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240" y="5168900"/>
            <a:ext cx="2435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1.01 s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原生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tuple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的性能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  <a:endParaRPr lang="zh-CN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16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8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4.xml><?xml version="1.0" encoding="utf-8"?>
<p:tagLst xmlns:p="http://schemas.openxmlformats.org/presentationml/2006/main">
  <p:tag name="KSO_WM_UNIT_TABLE_BEAUTIFY" val="smartTable{47aea940-9145-4b8f-b6a4-173e177225c8}"/>
</p:tagLst>
</file>

<file path=ppt/tags/tag20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0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9.xml><?xml version="1.0" encoding="utf-8"?>
<p:tagLst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1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4.xml><?xml version="1.0" encoding="utf-8"?>
<p:tagLst xmlns:p="http://schemas.openxmlformats.org/presentationml/2006/main">
  <p:tag name="REFSHAPE" val="495111364"/>
  <p:tag name="KSO_WM_UNIT_PLACING_PICTURE_USER_VIEWPORT" val="{&quot;height&quot;:9390,&quot;width&quot;:10425}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6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3532</Words>
  <Application>WPS 演示</Application>
  <PresentationFormat>宽屏</PresentationFormat>
  <Paragraphs>479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Arial</vt:lpstr>
      <vt:lpstr>宋体</vt:lpstr>
      <vt:lpstr>Wingdings</vt:lpstr>
      <vt:lpstr>微软雅黑</vt:lpstr>
      <vt:lpstr>汉仪旗黑-85S</vt:lpstr>
      <vt:lpstr>Viner Hand ITC</vt:lpstr>
      <vt:lpstr>Transitional 551 Std Medium</vt:lpstr>
      <vt:lpstr>Arial Unicode MS</vt:lpstr>
      <vt:lpstr>Calibri</vt:lpstr>
      <vt:lpstr>Mongolian Baiti</vt:lpstr>
      <vt:lpstr>华康宋体W12</vt:lpstr>
      <vt:lpstr>Office 主题</vt:lpstr>
      <vt:lpstr>1_Office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Pandas查询数据 简便方法df.query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407</cp:revision>
  <dcterms:created xsi:type="dcterms:W3CDTF">2019-09-10T14:53:00Z</dcterms:created>
  <dcterms:modified xsi:type="dcterms:W3CDTF">2020-08-29T08:19:45Z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