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855" autoAdjust="0"/>
  </p:normalViewPr>
  <p:slideViewPr>
    <p:cSldViewPr snapToGrid="0">
      <p:cViewPr varScale="1">
        <p:scale>
          <a:sx n="49" d="100"/>
          <a:sy n="49" d="100"/>
        </p:scale>
        <p:origin x="15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DA401-A8F3-4E01-93F5-E1CA7D6396A6}" type="datetimeFigureOut">
              <a:rPr lang="nl-NL" smtClean="0"/>
              <a:t>16-3-2018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50C7F-7378-42DD-97BF-B68200F69A42}" type="slidenum">
              <a:rPr lang="nl-NL" smtClean="0"/>
              <a:t>‹nr.›</a:t>
            </a:fld>
            <a:endParaRPr lang="nl-NL"/>
          </a:p>
        </p:txBody>
      </p:sp>
    </p:spTree>
    <p:extLst>
      <p:ext uri="{BB962C8B-B14F-4D97-AF65-F5344CB8AC3E}">
        <p14:creationId xmlns:p14="http://schemas.microsoft.com/office/powerpoint/2010/main" val="3498527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OPENING - 5 SEC:</a:t>
            </a:r>
          </a:p>
          <a:p>
            <a:r>
              <a:rPr lang="nl-NL" sz="1200" kern="1200" dirty="0">
                <a:solidFill>
                  <a:schemeClr val="tx1"/>
                </a:solidFill>
                <a:effectLst/>
                <a:latin typeface="+mn-lt"/>
                <a:ea typeface="+mn-ea"/>
                <a:cs typeface="+mn-cs"/>
              </a:rPr>
              <a:t>“Hoi! Wat gaan jullie vandaag allemaal eten?”</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a:t>
            </a:fld>
            <a:endParaRPr lang="nl-NL"/>
          </a:p>
        </p:txBody>
      </p:sp>
    </p:spTree>
    <p:extLst>
      <p:ext uri="{BB962C8B-B14F-4D97-AF65-F5344CB8AC3E}">
        <p14:creationId xmlns:p14="http://schemas.microsoft.com/office/powerpoint/2010/main" val="410855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https://decorrespondent.nl/7000/zo-gaan-we-de-bijensterfte-tegen/421792910000-4b7dfc12</a:t>
            </a:r>
          </a:p>
          <a:p>
            <a:endParaRPr lang="nl-NL" dirty="0"/>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10</a:t>
            </a:fld>
            <a:endParaRPr lang="nl-NL"/>
          </a:p>
        </p:txBody>
      </p:sp>
    </p:spTree>
    <p:extLst>
      <p:ext uri="{BB962C8B-B14F-4D97-AF65-F5344CB8AC3E}">
        <p14:creationId xmlns:p14="http://schemas.microsoft.com/office/powerpoint/2010/main" val="388009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INLEIDING – 10 SEC:</a:t>
            </a:r>
          </a:p>
          <a:p>
            <a:r>
              <a:rPr lang="nl-NL" sz="1200" kern="1200" dirty="0">
                <a:solidFill>
                  <a:schemeClr val="tx1"/>
                </a:solidFill>
                <a:effectLst/>
                <a:latin typeface="+mn-lt"/>
                <a:ea typeface="+mn-ea"/>
                <a:cs typeface="+mn-cs"/>
              </a:rPr>
              <a:t>“Wat aardbeitjes bij het ontbijt? Misschien een lekkere lunch salade voor die </a:t>
            </a:r>
            <a:r>
              <a:rPr lang="nl-NL" sz="1200" kern="1200" dirty="0" err="1">
                <a:solidFill>
                  <a:schemeClr val="tx1"/>
                </a:solidFill>
                <a:effectLst/>
                <a:latin typeface="+mn-lt"/>
                <a:ea typeface="+mn-ea"/>
                <a:cs typeface="+mn-cs"/>
              </a:rPr>
              <a:t>fitgirl</a:t>
            </a:r>
            <a:r>
              <a:rPr lang="nl-NL" sz="1200" kern="1200" dirty="0">
                <a:solidFill>
                  <a:schemeClr val="tx1"/>
                </a:solidFill>
                <a:effectLst/>
                <a:latin typeface="+mn-lt"/>
                <a:ea typeface="+mn-ea"/>
                <a:cs typeface="+mn-cs"/>
              </a:rPr>
              <a:t> life? Appeltje tussendoor? </a:t>
            </a:r>
            <a:r>
              <a:rPr lang="nl-NL" sz="1200" kern="1200" dirty="0" err="1">
                <a:solidFill>
                  <a:schemeClr val="tx1"/>
                </a:solidFill>
                <a:effectLst/>
                <a:latin typeface="+mn-lt"/>
                <a:ea typeface="+mn-ea"/>
                <a:cs typeface="+mn-cs"/>
              </a:rPr>
              <a:t>‘S</a:t>
            </a:r>
            <a:r>
              <a:rPr lang="nl-NL" sz="1200" kern="1200" dirty="0">
                <a:solidFill>
                  <a:schemeClr val="tx1"/>
                </a:solidFill>
                <a:effectLst/>
                <a:latin typeface="+mn-lt"/>
                <a:ea typeface="+mn-ea"/>
                <a:cs typeface="+mn-cs"/>
              </a:rPr>
              <a:t> avonds een voedzame </a:t>
            </a:r>
            <a:r>
              <a:rPr lang="nl-NL" sz="1200" kern="1200" dirty="0" err="1">
                <a:solidFill>
                  <a:schemeClr val="tx1"/>
                </a:solidFill>
                <a:effectLst/>
                <a:latin typeface="+mn-lt"/>
                <a:ea typeface="+mn-ea"/>
                <a:cs typeface="+mn-cs"/>
              </a:rPr>
              <a:t>stammpot</a:t>
            </a:r>
            <a:r>
              <a:rPr lang="nl-NL" sz="1200" kern="1200" dirty="0">
                <a:solidFill>
                  <a:schemeClr val="tx1"/>
                </a:solidFill>
                <a:effectLst/>
                <a:latin typeface="+mn-lt"/>
                <a:ea typeface="+mn-ea"/>
                <a:cs typeface="+mn-cs"/>
              </a:rPr>
              <a:t>?”</a:t>
            </a:r>
          </a:p>
          <a:p>
            <a:r>
              <a:rPr lang="nl-NL" sz="1200" kern="1200" dirty="0">
                <a:solidFill>
                  <a:schemeClr val="tx1"/>
                </a:solidFill>
                <a:effectLst/>
                <a:latin typeface="+mn-lt"/>
                <a:ea typeface="+mn-ea"/>
                <a:cs typeface="+mn-cs"/>
              </a:rPr>
              <a:t>[elke seconde een product in het winkelwagentje]</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“Dit klinkt allemaal heel lekker en gezond, maar als we niet oppassen kan dit straks niet meer.</a:t>
            </a:r>
          </a:p>
          <a:p>
            <a:r>
              <a:rPr lang="nl-NL" sz="1200" kern="1200" dirty="0">
                <a:solidFill>
                  <a:schemeClr val="tx1"/>
                </a:solidFill>
                <a:effectLst/>
                <a:latin typeface="+mn-lt"/>
                <a:ea typeface="+mn-ea"/>
                <a:cs typeface="+mn-cs"/>
              </a:rPr>
              <a:t>Zonder de bij is jouw winkelwagentje leeg.”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[winkelwagentje in 1 klap leeg]</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r>
              <a:rPr lang="nl-NL" dirty="0"/>
              <a:t>“Hoezo dan?” “De bij sterft uit! </a:t>
            </a:r>
            <a:r>
              <a:rPr lang="nl-NL" dirty="0">
                <a:sym typeface="Wingdings" panose="05000000000000000000" pitchFamily="2" charset="2"/>
              </a:rPr>
              <a:t>“</a:t>
            </a:r>
          </a:p>
          <a:p>
            <a:endParaRPr lang="nl-NL"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endParaRPr lang="nl-NL" dirty="0"/>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2</a:t>
            </a:fld>
            <a:endParaRPr lang="nl-NL"/>
          </a:p>
        </p:txBody>
      </p:sp>
    </p:spTree>
    <p:extLst>
      <p:ext uri="{BB962C8B-B14F-4D97-AF65-F5344CB8AC3E}">
        <p14:creationId xmlns:p14="http://schemas.microsoft.com/office/powerpoint/2010/main" val="1412017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BELANG VAN DE BIJ (NATUUR) – 15 SEC:</a:t>
            </a:r>
          </a:p>
          <a:p>
            <a:r>
              <a:rPr lang="nl-NL" dirty="0"/>
              <a:t>[</a:t>
            </a:r>
            <a:r>
              <a:rPr lang="nl-NL" dirty="0" err="1"/>
              <a:t>Nathalie’s</a:t>
            </a:r>
            <a:r>
              <a:rPr lang="nl-NL" dirty="0"/>
              <a:t> bloemetje laten zien </a:t>
            </a:r>
            <a:r>
              <a:rPr lang="nl-NL" dirty="0" err="1"/>
              <a:t>hehe</a:t>
            </a:r>
            <a:r>
              <a:rPr lang="nl-NL" dirty="0"/>
              <a:t>] </a:t>
            </a:r>
          </a:p>
          <a:p>
            <a:r>
              <a:rPr lang="nl-NL" dirty="0">
                <a:sym typeface="Wingdings" panose="05000000000000000000" pitchFamily="2" charset="2"/>
              </a:rPr>
              <a:t>“</a:t>
            </a:r>
            <a:r>
              <a:rPr lang="nl-NL" sz="1200" kern="1200" dirty="0">
                <a:solidFill>
                  <a:schemeClr val="tx1"/>
                </a:solidFill>
                <a:effectLst/>
                <a:latin typeface="+mn-lt"/>
                <a:ea typeface="+mn-ea"/>
                <a:cs typeface="+mn-cs"/>
              </a:rPr>
              <a:t>Bijen en hommels zorgen voor bestuiving van ongeveer driekwart van de land- en tuinbouw gewassen. </a:t>
            </a:r>
          </a:p>
          <a:p>
            <a:r>
              <a:rPr lang="nl-NL" sz="1200" kern="1200" dirty="0">
                <a:solidFill>
                  <a:schemeClr val="tx1"/>
                </a:solidFill>
                <a:effectLst/>
                <a:latin typeface="+mn-lt"/>
                <a:ea typeface="+mn-ea"/>
                <a:cs typeface="+mn-cs"/>
              </a:rPr>
              <a:t>Stel de bij en andere </a:t>
            </a:r>
            <a:r>
              <a:rPr lang="nl-NL" sz="1200" kern="1200" dirty="0" err="1">
                <a:solidFill>
                  <a:schemeClr val="tx1"/>
                </a:solidFill>
                <a:effectLst/>
                <a:latin typeface="+mn-lt"/>
                <a:ea typeface="+mn-ea"/>
                <a:cs typeface="+mn-cs"/>
              </a:rPr>
              <a:t>bestuivers</a:t>
            </a:r>
            <a:r>
              <a:rPr lang="nl-NL" sz="1200" kern="1200" dirty="0">
                <a:solidFill>
                  <a:schemeClr val="tx1"/>
                </a:solidFill>
                <a:effectLst/>
                <a:latin typeface="+mn-lt"/>
                <a:ea typeface="+mn-ea"/>
                <a:cs typeface="+mn-cs"/>
              </a:rPr>
              <a:t> zouden uitsterven, dan zal de landbouw van 85% van de gewassen die wij als mens direct consumeren of verhandelen, afnemen. Waarbij de productie van 45% van de gewassen tot 40% afneemt en bij 12% van de gewassen kan dit zelfs oplopen tot een afname van 90%.“</a:t>
            </a:r>
          </a:p>
          <a:p>
            <a:endParaRPr lang="nl-NL"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3</a:t>
            </a:fld>
            <a:endParaRPr lang="nl-NL"/>
          </a:p>
        </p:txBody>
      </p:sp>
    </p:spTree>
    <p:extLst>
      <p:ext uri="{BB962C8B-B14F-4D97-AF65-F5344CB8AC3E}">
        <p14:creationId xmlns:p14="http://schemas.microsoft.com/office/powerpoint/2010/main" val="87013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BELANG VAN DE BIJ (ECONOMIE) – 25 SEC:</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“Naast dat je zonder de bij straks geen thee of brood meer met honing meer kan eten of drinken, zijn veel andere waardevolle agrarische producten afhankelijk van bijenbestuiving. Deze verminderde productie brengt ook economische schade met zich mee.”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Onderzoekers in Engeland hebben de waarde van de honingbij becijferd. Hieruit is gebleken dat de bij alleen al aan raapzaadolie 400 miljoen pond voor de Engelse economie opbrengt. Voor aardbeien en appels levert de bij respectievelijk 180 en 100 miljoen op. In Nederland komt de economische waarde van bijen uit op ongeveer 1 miljard.”</a:t>
            </a:r>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4</a:t>
            </a:fld>
            <a:endParaRPr lang="nl-NL"/>
          </a:p>
        </p:txBody>
      </p:sp>
    </p:spTree>
    <p:extLst>
      <p:ext uri="{BB962C8B-B14F-4D97-AF65-F5344CB8AC3E}">
        <p14:creationId xmlns:p14="http://schemas.microsoft.com/office/powerpoint/2010/main" val="197021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CIJFERS BIJENSTERFTE – 25 SEC:</a:t>
            </a:r>
          </a:p>
          <a:p>
            <a:endParaRPr lang="nl-NL" dirty="0"/>
          </a:p>
          <a:p>
            <a:r>
              <a:rPr lang="nl-NL" dirty="0"/>
              <a:t>15 SEC. STERFTE US (</a:t>
            </a:r>
            <a:r>
              <a:rPr lang="nl-NL" dirty="0" err="1"/>
              <a:t>BeeInformed</a:t>
            </a:r>
            <a:r>
              <a:rPr lang="nl-NL" dirty="0"/>
              <a:t>):</a:t>
            </a:r>
          </a:p>
          <a:p>
            <a:endParaRPr lang="nl-NL" dirty="0"/>
          </a:p>
          <a:p>
            <a:r>
              <a:rPr lang="nl-NL" sz="1200" kern="1200" dirty="0">
                <a:solidFill>
                  <a:schemeClr val="tx1"/>
                </a:solidFill>
                <a:effectLst/>
                <a:latin typeface="+mn-lt"/>
                <a:ea typeface="+mn-ea"/>
                <a:cs typeface="+mn-cs"/>
              </a:rPr>
              <a:t>“Deze geschatte waarde zal verloren gaan als we nu niets veranderen. Massale bijensterfte is namelijk een globaal probleem.</a:t>
            </a:r>
          </a:p>
          <a:p>
            <a:r>
              <a:rPr lang="nl-NL" sz="1200" kern="1200" dirty="0">
                <a:solidFill>
                  <a:schemeClr val="tx1"/>
                </a:solidFill>
                <a:effectLst/>
                <a:latin typeface="+mn-lt"/>
                <a:ea typeface="+mn-ea"/>
                <a:cs typeface="+mn-cs"/>
              </a:rPr>
              <a:t>Het is gebruikelijk dat bijensterfte hoger is in de winter, omdat er minder gewassen zijn en door de kou, maar uit cijfers van </a:t>
            </a:r>
            <a:r>
              <a:rPr lang="nl-NL" sz="1200" kern="1200" dirty="0" err="1">
                <a:solidFill>
                  <a:schemeClr val="tx1"/>
                </a:solidFill>
                <a:effectLst/>
                <a:latin typeface="+mn-lt"/>
                <a:ea typeface="+mn-ea"/>
                <a:cs typeface="+mn-cs"/>
              </a:rPr>
              <a:t>BeeInformed</a:t>
            </a:r>
            <a:r>
              <a:rPr lang="nl-NL" sz="1200" kern="1200" dirty="0">
                <a:solidFill>
                  <a:schemeClr val="tx1"/>
                </a:solidFill>
                <a:effectLst/>
                <a:latin typeface="+mn-lt"/>
                <a:ea typeface="+mn-ea"/>
                <a:cs typeface="+mn-cs"/>
              </a:rPr>
              <a:t> blijkt dat de wintersterfte de afgelopen 10 jaar 10% procent hoger is dan de acceptabele wintersterfte in de US. En de afgelopen 5 jaar zijn er zelfs gemiddeld 35% van de bijen in kolonies is gestorven over het hele jaar. Dit is extreem hoog. </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(eventueel dit eruit halen bij te weinig tijd):</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10 SEC. STERFTE NL (van der Zee):</a:t>
            </a:r>
          </a:p>
          <a:p>
            <a:endParaRPr lang="nl-NL"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Nu terug naar Nederland waar de afgelopen 10 jaar ook zo’n 10 procent excessieve wintersterfte plaatsvond. Waarbij 10 procent acceptabel is was er een gemiddelde sterfte van 20% in deze periode.”</a:t>
            </a:r>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5</a:t>
            </a:fld>
            <a:endParaRPr lang="nl-NL"/>
          </a:p>
        </p:txBody>
      </p:sp>
    </p:spTree>
    <p:extLst>
      <p:ext uri="{BB962C8B-B14F-4D97-AF65-F5344CB8AC3E}">
        <p14:creationId xmlns:p14="http://schemas.microsoft.com/office/powerpoint/2010/main" val="102190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BEE QUOTE – x SEC (SHOCKING EFFECT)</a:t>
            </a:r>
          </a:p>
          <a:p>
            <a:endParaRPr lang="nl-NL" dirty="0"/>
          </a:p>
          <a:p>
            <a:r>
              <a:rPr lang="nl-NL" dirty="0"/>
              <a:t>Andere quote mag ook als we die nog vinden</a:t>
            </a: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6</a:t>
            </a:fld>
            <a:endParaRPr lang="nl-NL"/>
          </a:p>
        </p:txBody>
      </p:sp>
    </p:spTree>
    <p:extLst>
      <p:ext uri="{BB962C8B-B14F-4D97-AF65-F5344CB8AC3E}">
        <p14:creationId xmlns:p14="http://schemas.microsoft.com/office/powerpoint/2010/main" val="60428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OORZAKEN BIJENSTERFTE – x SEC:</a:t>
            </a:r>
          </a:p>
          <a:p>
            <a:pPr marL="0" indent="0">
              <a:buFontTx/>
              <a:buNone/>
            </a:pPr>
            <a:r>
              <a:rPr lang="nl-NL" dirty="0"/>
              <a:t>“Naast de natuurlijke vijand van de bij, de </a:t>
            </a:r>
            <a:r>
              <a:rPr lang="nl-NL" dirty="0" err="1"/>
              <a:t>Varroamijt</a:t>
            </a:r>
            <a:r>
              <a:rPr lang="nl-NL" dirty="0"/>
              <a:t>, zijn er twee andere groot oorzaken die van de massale bijensterfte: bestrijdingsmiddelen en grootschalige landbouw”.</a:t>
            </a:r>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7</a:t>
            </a:fld>
            <a:endParaRPr lang="nl-NL"/>
          </a:p>
        </p:txBody>
      </p:sp>
    </p:spTree>
    <p:extLst>
      <p:ext uri="{BB962C8B-B14F-4D97-AF65-F5344CB8AC3E}">
        <p14:creationId xmlns:p14="http://schemas.microsoft.com/office/powerpoint/2010/main" val="307593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OORZAKEN BIJENSTERFTE (bestrijdingsmiddelen) – x SEC</a:t>
            </a:r>
          </a:p>
          <a:p>
            <a:endParaRPr lang="nl-NL" dirty="0"/>
          </a:p>
          <a:p>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8</a:t>
            </a:fld>
            <a:endParaRPr lang="nl-NL"/>
          </a:p>
        </p:txBody>
      </p:sp>
    </p:spTree>
    <p:extLst>
      <p:ext uri="{BB962C8B-B14F-4D97-AF65-F5344CB8AC3E}">
        <p14:creationId xmlns:p14="http://schemas.microsoft.com/office/powerpoint/2010/main" val="20590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OORZAKEN BIJENSTERFTE (grootschalige landbouw) – x SEC</a:t>
            </a:r>
          </a:p>
          <a:p>
            <a:endParaRPr lang="nl-NL" dirty="0"/>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Grootschalige landbouw </a:t>
            </a:r>
            <a:r>
              <a:rPr lang="nl-NL" sz="1200" kern="1200" dirty="0">
                <a:solidFill>
                  <a:schemeClr val="tx1"/>
                </a:solidFill>
                <a:effectLst/>
                <a:latin typeface="+mn-lt"/>
                <a:ea typeface="+mn-ea"/>
                <a:cs typeface="+mn-cs"/>
                <a:sym typeface="Wingdings" panose="05000000000000000000" pitchFamily="2" charset="2"/>
              </a:rPr>
              <a:t> </a:t>
            </a:r>
            <a:r>
              <a:rPr lang="nl-NL" sz="1200" kern="1200" dirty="0">
                <a:solidFill>
                  <a:schemeClr val="tx1"/>
                </a:solidFill>
                <a:effectLst/>
                <a:latin typeface="+mn-lt"/>
                <a:ea typeface="+mn-ea"/>
                <a:cs typeface="+mn-cs"/>
              </a:rPr>
              <a:t>verarming biodiversiteit </a:t>
            </a:r>
            <a:r>
              <a:rPr lang="nl-NL" sz="1200" kern="1200" dirty="0">
                <a:solidFill>
                  <a:schemeClr val="tx1"/>
                </a:solidFill>
                <a:effectLst/>
                <a:latin typeface="+mn-lt"/>
                <a:ea typeface="+mn-ea"/>
                <a:cs typeface="+mn-cs"/>
                <a:sym typeface="Wingdings" panose="05000000000000000000" pitchFamily="2" charset="2"/>
              </a:rPr>
              <a:t></a:t>
            </a:r>
            <a:r>
              <a:rPr lang="nl-NL" sz="1200" kern="1200" dirty="0">
                <a:solidFill>
                  <a:schemeClr val="tx1"/>
                </a:solidFill>
                <a:effectLst/>
                <a:latin typeface="+mn-lt"/>
                <a:ea typeface="+mn-ea"/>
                <a:cs typeface="+mn-cs"/>
              </a:rPr>
              <a:t> 1. specifiek gewas bloeit maar 1x per jaar, dus bij maar 1x per jaar daar nectar uit. 2. specifiek verbouwde gewas heeft misschien geen voorkeur voor de bij. 3. kwetsbaar: in het geval van een ziekte waardoor dat hele gewas in 1x uitsterft: dan heeft de bij ook geen eten.</a:t>
            </a:r>
            <a:endParaRPr lang="nl-NL" dirty="0"/>
          </a:p>
        </p:txBody>
      </p:sp>
      <p:sp>
        <p:nvSpPr>
          <p:cNvPr id="4" name="Tijdelijke aanduiding voor dianummer 3"/>
          <p:cNvSpPr>
            <a:spLocks noGrp="1"/>
          </p:cNvSpPr>
          <p:nvPr>
            <p:ph type="sldNum" sz="quarter" idx="10"/>
          </p:nvPr>
        </p:nvSpPr>
        <p:spPr/>
        <p:txBody>
          <a:bodyPr/>
          <a:lstStyle/>
          <a:p>
            <a:fld id="{D4D50C7F-7378-42DD-97BF-B68200F69A42}" type="slidenum">
              <a:rPr lang="nl-NL" smtClean="0"/>
              <a:t>9</a:t>
            </a:fld>
            <a:endParaRPr lang="nl-NL"/>
          </a:p>
        </p:txBody>
      </p:sp>
    </p:spTree>
    <p:extLst>
      <p:ext uri="{BB962C8B-B14F-4D97-AF65-F5344CB8AC3E}">
        <p14:creationId xmlns:p14="http://schemas.microsoft.com/office/powerpoint/2010/main" val="2297714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6A4675-4817-4E84-B1AA-3E2076D49FD4}"/>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9BF88C04-05C3-4151-9689-75EA151DF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9C68EDB8-C0A2-4CBE-A0F6-8337B8B8F3F3}"/>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5" name="Tijdelijke aanduiding voor voettekst 4">
            <a:extLst>
              <a:ext uri="{FF2B5EF4-FFF2-40B4-BE49-F238E27FC236}">
                <a16:creationId xmlns:a16="http://schemas.microsoft.com/office/drawing/2014/main" id="{E5B990DD-BBFA-4BE8-ACF6-249C11000CF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3D7DCB8-F1B4-4FF6-A295-49DFEC7B94EE}"/>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4172240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E4241-EAB8-4F4B-A866-4611F61A7BF6}"/>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C9F7F276-C755-45C7-A841-2C02623CCF62}"/>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5EEC85C-358E-4B06-A1FE-3EA9577343FE}"/>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5" name="Tijdelijke aanduiding voor voettekst 4">
            <a:extLst>
              <a:ext uri="{FF2B5EF4-FFF2-40B4-BE49-F238E27FC236}">
                <a16:creationId xmlns:a16="http://schemas.microsoft.com/office/drawing/2014/main" id="{23009F5D-FCE9-4230-8D58-0013E5A171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2623F11-53AF-4838-AD50-562A44194C8C}"/>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56694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38932E46-380E-4D41-BE2E-EDD4453744E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D683BD6C-CC8D-40A3-9374-1E9C6915850C}"/>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14C7CD-7956-4F31-98EF-7A098D6742E2}"/>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5" name="Tijdelijke aanduiding voor voettekst 4">
            <a:extLst>
              <a:ext uri="{FF2B5EF4-FFF2-40B4-BE49-F238E27FC236}">
                <a16:creationId xmlns:a16="http://schemas.microsoft.com/office/drawing/2014/main" id="{0CD9CC57-0640-4794-8701-A3D74AE1583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4072532-071F-4760-BC06-CE4BDDCF3127}"/>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82304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126CF-9233-4D54-86C2-88B09D15C7E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7E2DF0F-9F16-4573-831F-8EE54C4DB1B3}"/>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1EC8616-97BF-4E35-9C08-803E4E094AB2}"/>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5" name="Tijdelijke aanduiding voor voettekst 4">
            <a:extLst>
              <a:ext uri="{FF2B5EF4-FFF2-40B4-BE49-F238E27FC236}">
                <a16:creationId xmlns:a16="http://schemas.microsoft.com/office/drawing/2014/main" id="{E8CE2358-2D8C-403A-B958-BBA468C121A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8DC2E2-C26D-40A9-8741-25EA97F6B1D6}"/>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88843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1235B-7905-4265-B76D-AB7869BF3C5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81F7D152-FC34-432F-A140-44B9613439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CDCE4A30-1976-4A84-A9DB-842A0A45204B}"/>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5" name="Tijdelijke aanduiding voor voettekst 4">
            <a:extLst>
              <a:ext uri="{FF2B5EF4-FFF2-40B4-BE49-F238E27FC236}">
                <a16:creationId xmlns:a16="http://schemas.microsoft.com/office/drawing/2014/main" id="{34DAB0B1-12D2-4548-8EFF-97707DD75B5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9434AA8-AF4C-45D1-B918-26E52D19612F}"/>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89433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A60231-B43B-4190-A9FC-3BF863744BF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68C5170-6871-4CDA-8F04-E80509D863A1}"/>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6FB7B3A-DB8F-4029-B68B-1360F36AC6F0}"/>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AC48E339-5477-447A-9111-4F22FF112C53}"/>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6" name="Tijdelijke aanduiding voor voettekst 5">
            <a:extLst>
              <a:ext uri="{FF2B5EF4-FFF2-40B4-BE49-F238E27FC236}">
                <a16:creationId xmlns:a16="http://schemas.microsoft.com/office/drawing/2014/main" id="{840B4CED-659D-4DE7-814B-D320C410324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0FE0DAC-1A7F-4A50-9B51-CC5562033EB2}"/>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159171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0F975-97EA-4326-89EA-E72E140A60D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280565AA-AEEB-4ADD-9B83-598A76B46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D3010EE1-10F4-4F86-A2C0-284D162CF837}"/>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FD12BE12-1362-4E47-BAEA-C8DCF0589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B53B4D4F-647C-45DB-8B9B-5E399EE327DD}"/>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7924C961-1E28-47E0-B72B-19B861C6976C}"/>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8" name="Tijdelijke aanduiding voor voettekst 7">
            <a:extLst>
              <a:ext uri="{FF2B5EF4-FFF2-40B4-BE49-F238E27FC236}">
                <a16:creationId xmlns:a16="http://schemas.microsoft.com/office/drawing/2014/main" id="{47E744A3-9946-46D8-95EE-35B02E397E5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A20018A-624A-4711-92C7-66A4F9B3EA8A}"/>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9915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31B52-1344-4BD7-8B57-6F15A432AA3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790A671-BAAB-413F-A6A3-950D33DADAFF}"/>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4" name="Tijdelijke aanduiding voor voettekst 3">
            <a:extLst>
              <a:ext uri="{FF2B5EF4-FFF2-40B4-BE49-F238E27FC236}">
                <a16:creationId xmlns:a16="http://schemas.microsoft.com/office/drawing/2014/main" id="{FCED686F-38B9-4B1D-81B3-1C323B7B670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A6D78F79-9A3C-45E7-B53B-F017197C61F1}"/>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22424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5D4D134-8895-43EC-98BD-4FECF2BA3538}"/>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3" name="Tijdelijke aanduiding voor voettekst 2">
            <a:extLst>
              <a:ext uri="{FF2B5EF4-FFF2-40B4-BE49-F238E27FC236}">
                <a16:creationId xmlns:a16="http://schemas.microsoft.com/office/drawing/2014/main" id="{8CA96DFF-50B6-4B7F-9481-4506F56FA573}"/>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F404637-6B11-4AFC-A5D0-699229D9925F}"/>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100478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BD764-226D-4152-9DB7-FAD7C47FFAA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3C44A533-1FF8-41C9-BCE7-385FAF0D55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420E63D-6FE3-40B7-891C-3DDC52931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A72A41B1-B928-48E6-B79B-409144C02FA4}"/>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6" name="Tijdelijke aanduiding voor voettekst 5">
            <a:extLst>
              <a:ext uri="{FF2B5EF4-FFF2-40B4-BE49-F238E27FC236}">
                <a16:creationId xmlns:a16="http://schemas.microsoft.com/office/drawing/2014/main" id="{DDBD7CAA-E44C-49C5-A1B2-5F1D1E7908D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4952599-568F-4D7C-9BEE-2B3D50AB29D6}"/>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268635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045408-7E97-409F-A128-6FC92CA7BB9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F53CA06-73FB-4F63-8464-1C55C0B0B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CC1B309-7762-4642-9A96-91E1A6664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4340252B-C4B7-4D64-B1A7-2BA17FAE358E}"/>
              </a:ext>
            </a:extLst>
          </p:cNvPr>
          <p:cNvSpPr>
            <a:spLocks noGrp="1"/>
          </p:cNvSpPr>
          <p:nvPr>
            <p:ph type="dt" sz="half" idx="10"/>
          </p:nvPr>
        </p:nvSpPr>
        <p:spPr/>
        <p:txBody>
          <a:bodyPr/>
          <a:lstStyle/>
          <a:p>
            <a:fld id="{19FD08AB-B38A-4314-80C0-A2B4B0173395}" type="datetimeFigureOut">
              <a:rPr lang="nl-NL" smtClean="0"/>
              <a:t>16-3-2018</a:t>
            </a:fld>
            <a:endParaRPr lang="nl-NL"/>
          </a:p>
        </p:txBody>
      </p:sp>
      <p:sp>
        <p:nvSpPr>
          <p:cNvPr id="6" name="Tijdelijke aanduiding voor voettekst 5">
            <a:extLst>
              <a:ext uri="{FF2B5EF4-FFF2-40B4-BE49-F238E27FC236}">
                <a16:creationId xmlns:a16="http://schemas.microsoft.com/office/drawing/2014/main" id="{B6334546-7E69-49A5-A814-1A72C390F77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312B06D-1220-45DE-A965-358FBF2FBDAC}"/>
              </a:ext>
            </a:extLst>
          </p:cNvPr>
          <p:cNvSpPr>
            <a:spLocks noGrp="1"/>
          </p:cNvSpPr>
          <p:nvPr>
            <p:ph type="sldNum" sz="quarter" idx="12"/>
          </p:nvPr>
        </p:nvSpPr>
        <p:spPr/>
        <p:txBody>
          <a:bodyPr/>
          <a:lstStyle/>
          <a:p>
            <a:fld id="{507606E8-C1AE-465A-A3D0-6EFBF29F366C}" type="slidenum">
              <a:rPr lang="nl-NL" smtClean="0"/>
              <a:t>‹nr.›</a:t>
            </a:fld>
            <a:endParaRPr lang="nl-NL"/>
          </a:p>
        </p:txBody>
      </p:sp>
    </p:spTree>
    <p:extLst>
      <p:ext uri="{BB962C8B-B14F-4D97-AF65-F5344CB8AC3E}">
        <p14:creationId xmlns:p14="http://schemas.microsoft.com/office/powerpoint/2010/main" val="311327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A1F3C3-36B9-4C76-82E6-4281E0203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4E955E18-C905-4D7D-9DCE-946CE0F7C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AA5F58-857B-4A7B-AC12-2DCCBF855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D08AB-B38A-4314-80C0-A2B4B0173395}" type="datetimeFigureOut">
              <a:rPr lang="nl-NL" smtClean="0"/>
              <a:t>16-3-2018</a:t>
            </a:fld>
            <a:endParaRPr lang="nl-NL"/>
          </a:p>
        </p:txBody>
      </p:sp>
      <p:sp>
        <p:nvSpPr>
          <p:cNvPr id="5" name="Tijdelijke aanduiding voor voettekst 4">
            <a:extLst>
              <a:ext uri="{FF2B5EF4-FFF2-40B4-BE49-F238E27FC236}">
                <a16:creationId xmlns:a16="http://schemas.microsoft.com/office/drawing/2014/main" id="{E5223EEF-88F6-4115-8920-9392D1919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609FB43-6467-4208-9B9C-9B7FDF97C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606E8-C1AE-465A-A3D0-6EFBF29F366C}" type="slidenum">
              <a:rPr lang="nl-NL" smtClean="0"/>
              <a:t>‹nr.›</a:t>
            </a:fld>
            <a:endParaRPr lang="nl-NL"/>
          </a:p>
        </p:txBody>
      </p:sp>
    </p:spTree>
    <p:extLst>
      <p:ext uri="{BB962C8B-B14F-4D97-AF65-F5344CB8AC3E}">
        <p14:creationId xmlns:p14="http://schemas.microsoft.com/office/powerpoint/2010/main" val="91680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Team">
            <a:extLst>
              <a:ext uri="{FF2B5EF4-FFF2-40B4-BE49-F238E27FC236}">
                <a16:creationId xmlns:a16="http://schemas.microsoft.com/office/drawing/2014/main" id="{A58EE611-FEBB-4446-AF31-A32B605EE0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9223" y="2793274"/>
            <a:ext cx="4162697" cy="4162697"/>
          </a:xfrm>
          <a:prstGeom prst="rect">
            <a:avLst/>
          </a:prstGeom>
        </p:spPr>
      </p:pic>
      <p:sp>
        <p:nvSpPr>
          <p:cNvPr id="6" name="Tekstballon: ovaal 5">
            <a:extLst>
              <a:ext uri="{FF2B5EF4-FFF2-40B4-BE49-F238E27FC236}">
                <a16:creationId xmlns:a16="http://schemas.microsoft.com/office/drawing/2014/main" id="{BC579DA2-B087-4D11-AF7F-FC42F1C7278B}"/>
              </a:ext>
            </a:extLst>
          </p:cNvPr>
          <p:cNvSpPr/>
          <p:nvPr/>
        </p:nvSpPr>
        <p:spPr>
          <a:xfrm>
            <a:off x="6692630" y="1366424"/>
            <a:ext cx="2782111" cy="165576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Hey!!! </a:t>
            </a:r>
            <a:br>
              <a:rPr lang="nl-NL" dirty="0"/>
            </a:br>
            <a:r>
              <a:rPr lang="nl-NL" dirty="0"/>
              <a:t>Wat eet jij vandaag?</a:t>
            </a:r>
          </a:p>
        </p:txBody>
      </p:sp>
    </p:spTree>
    <p:extLst>
      <p:ext uri="{BB962C8B-B14F-4D97-AF65-F5344CB8AC3E}">
        <p14:creationId xmlns:p14="http://schemas.microsoft.com/office/powerpoint/2010/main" val="188103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010456-7987-4E43-8849-54CD83F9E616}"/>
              </a:ext>
            </a:extLst>
          </p:cNvPr>
          <p:cNvSpPr>
            <a:spLocks noGrp="1"/>
          </p:cNvSpPr>
          <p:nvPr>
            <p:ph type="title"/>
          </p:nvPr>
        </p:nvSpPr>
        <p:spPr/>
        <p:txBody>
          <a:bodyPr/>
          <a:lstStyle/>
          <a:p>
            <a:r>
              <a:rPr lang="nl-NL" dirty="0"/>
              <a:t>Wat moet er veranderen?</a:t>
            </a:r>
          </a:p>
        </p:txBody>
      </p:sp>
      <p:sp>
        <p:nvSpPr>
          <p:cNvPr id="3" name="Tijdelijke aanduiding voor inhoud 2">
            <a:extLst>
              <a:ext uri="{FF2B5EF4-FFF2-40B4-BE49-F238E27FC236}">
                <a16:creationId xmlns:a16="http://schemas.microsoft.com/office/drawing/2014/main" id="{7DAA4C70-258C-45D7-B65F-C2C870EB5A8A}"/>
              </a:ext>
            </a:extLst>
          </p:cNvPr>
          <p:cNvSpPr>
            <a:spLocks noGrp="1"/>
          </p:cNvSpPr>
          <p:nvPr>
            <p:ph idx="1"/>
          </p:nvPr>
        </p:nvSpPr>
        <p:spPr/>
        <p:txBody>
          <a:bodyPr/>
          <a:lstStyle/>
          <a:p>
            <a:pPr lvl="0"/>
            <a:r>
              <a:rPr lang="nl-NL" dirty="0"/>
              <a:t>Minder gebruik van giftige bestrijdingsmiddelen.</a:t>
            </a:r>
          </a:p>
          <a:p>
            <a:pPr lvl="0"/>
            <a:r>
              <a:rPr lang="nl-NL" dirty="0"/>
              <a:t>Landbouw meer divers.</a:t>
            </a:r>
          </a:p>
        </p:txBody>
      </p:sp>
    </p:spTree>
    <p:extLst>
      <p:ext uri="{BB962C8B-B14F-4D97-AF65-F5344CB8AC3E}">
        <p14:creationId xmlns:p14="http://schemas.microsoft.com/office/powerpoint/2010/main" val="134029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8261D6-EB55-44C4-81D2-7095181D810F}"/>
              </a:ext>
            </a:extLst>
          </p:cNvPr>
          <p:cNvSpPr>
            <a:spLocks noGrp="1"/>
          </p:cNvSpPr>
          <p:nvPr>
            <p:ph type="title"/>
          </p:nvPr>
        </p:nvSpPr>
        <p:spPr/>
        <p:txBody>
          <a:bodyPr/>
          <a:lstStyle/>
          <a:p>
            <a:r>
              <a:rPr lang="nl-NL" dirty="0"/>
              <a:t>Wat kan JIJ doen?</a:t>
            </a:r>
          </a:p>
        </p:txBody>
      </p:sp>
      <p:sp>
        <p:nvSpPr>
          <p:cNvPr id="3" name="Tijdelijke aanduiding voor inhoud 2">
            <a:extLst>
              <a:ext uri="{FF2B5EF4-FFF2-40B4-BE49-F238E27FC236}">
                <a16:creationId xmlns:a16="http://schemas.microsoft.com/office/drawing/2014/main" id="{A60CE994-9FE9-499C-AE7B-5D94CDFDB2B0}"/>
              </a:ext>
            </a:extLst>
          </p:cNvPr>
          <p:cNvSpPr>
            <a:spLocks noGrp="1"/>
          </p:cNvSpPr>
          <p:nvPr>
            <p:ph idx="1"/>
          </p:nvPr>
        </p:nvSpPr>
        <p:spPr/>
        <p:txBody>
          <a:bodyPr/>
          <a:lstStyle/>
          <a:p>
            <a:pPr lvl="0"/>
            <a:r>
              <a:rPr lang="nl-NL" dirty="0"/>
              <a:t>Steden bij-vriendelijker maken</a:t>
            </a:r>
          </a:p>
          <a:p>
            <a:r>
              <a:rPr lang="nl-NL" dirty="0"/>
              <a:t>Deze zomer is het de Week van de bij: 27 mei tot 3 juni 2018. </a:t>
            </a:r>
          </a:p>
          <a:p>
            <a:endParaRPr lang="nl-NL" dirty="0"/>
          </a:p>
        </p:txBody>
      </p:sp>
    </p:spTree>
    <p:extLst>
      <p:ext uri="{BB962C8B-B14F-4D97-AF65-F5344CB8AC3E}">
        <p14:creationId xmlns:p14="http://schemas.microsoft.com/office/powerpoint/2010/main" val="381859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descr="Kruiwagen">
            <a:extLst>
              <a:ext uri="{FF2B5EF4-FFF2-40B4-BE49-F238E27FC236}">
                <a16:creationId xmlns:a16="http://schemas.microsoft.com/office/drawing/2014/main" id="{962A3459-09D0-4F75-B285-E75C549FC85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060305"/>
            <a:ext cx="4432570" cy="4432570"/>
          </a:xfrm>
        </p:spPr>
      </p:pic>
      <p:pic>
        <p:nvPicPr>
          <p:cNvPr id="7" name="Afbeelding 6" descr="Bier">
            <a:extLst>
              <a:ext uri="{FF2B5EF4-FFF2-40B4-BE49-F238E27FC236}">
                <a16:creationId xmlns:a16="http://schemas.microsoft.com/office/drawing/2014/main" id="{2F545A71-73E0-4C61-A7AB-9EC927418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993215"/>
            <a:ext cx="914400" cy="914400"/>
          </a:xfrm>
          <a:prstGeom prst="rect">
            <a:avLst/>
          </a:prstGeom>
        </p:spPr>
      </p:pic>
      <p:pic>
        <p:nvPicPr>
          <p:cNvPr id="9" name="Afbeelding 8" descr="Pasta">
            <a:extLst>
              <a:ext uri="{FF2B5EF4-FFF2-40B4-BE49-F238E27FC236}">
                <a16:creationId xmlns:a16="http://schemas.microsoft.com/office/drawing/2014/main" id="{5194F9E2-F65C-4779-9F91-EB439DDD733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80096" y="3170835"/>
            <a:ext cx="914400" cy="914400"/>
          </a:xfrm>
          <a:prstGeom prst="rect">
            <a:avLst/>
          </a:prstGeom>
        </p:spPr>
      </p:pic>
      <p:pic>
        <p:nvPicPr>
          <p:cNvPr id="11" name="Afbeelding 10" descr="Pizza">
            <a:extLst>
              <a:ext uri="{FF2B5EF4-FFF2-40B4-BE49-F238E27FC236}">
                <a16:creationId xmlns:a16="http://schemas.microsoft.com/office/drawing/2014/main" id="{CCBFF908-1020-46A2-8023-F2E42A2AD8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8366" y="2060305"/>
            <a:ext cx="914400" cy="914400"/>
          </a:xfrm>
          <a:prstGeom prst="rect">
            <a:avLst/>
          </a:prstGeom>
        </p:spPr>
      </p:pic>
      <p:pic>
        <p:nvPicPr>
          <p:cNvPr id="13" name="Afbeelding 12" descr="Appel">
            <a:extLst>
              <a:ext uri="{FF2B5EF4-FFF2-40B4-BE49-F238E27FC236}">
                <a16:creationId xmlns:a16="http://schemas.microsoft.com/office/drawing/2014/main" id="{DB9F6EC3-CEE7-4841-92EE-E9B5059E873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59332" y="3121800"/>
            <a:ext cx="914400" cy="914400"/>
          </a:xfrm>
          <a:prstGeom prst="rect">
            <a:avLst/>
          </a:prstGeom>
        </p:spPr>
      </p:pic>
      <p:pic>
        <p:nvPicPr>
          <p:cNvPr id="15" name="Afbeelding 14" descr="Hotdog">
            <a:extLst>
              <a:ext uri="{FF2B5EF4-FFF2-40B4-BE49-F238E27FC236}">
                <a16:creationId xmlns:a16="http://schemas.microsoft.com/office/drawing/2014/main" id="{825CE0B1-CCA9-4AEC-AAF6-6B77BA5D764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15464" y="2256435"/>
            <a:ext cx="914400" cy="914400"/>
          </a:xfrm>
          <a:prstGeom prst="rect">
            <a:avLst/>
          </a:prstGeom>
        </p:spPr>
      </p:pic>
      <p:pic>
        <p:nvPicPr>
          <p:cNvPr id="17" name="Afbeelding 16" descr="Cupcake">
            <a:extLst>
              <a:ext uri="{FF2B5EF4-FFF2-40B4-BE49-F238E27FC236}">
                <a16:creationId xmlns:a16="http://schemas.microsoft.com/office/drawing/2014/main" id="{E434B4FE-971A-4DCE-A452-F97D3163386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02132" y="1869180"/>
            <a:ext cx="914400" cy="914400"/>
          </a:xfrm>
          <a:prstGeom prst="rect">
            <a:avLst/>
          </a:prstGeom>
        </p:spPr>
      </p:pic>
    </p:spTree>
    <p:extLst>
      <p:ext uri="{BB962C8B-B14F-4D97-AF65-F5344CB8AC3E}">
        <p14:creationId xmlns:p14="http://schemas.microsoft.com/office/powerpoint/2010/main" val="276450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9A495540-7BE2-4122-A1D4-57C525386BC8}"/>
              </a:ext>
            </a:extLst>
          </p:cNvPr>
          <p:cNvSpPr>
            <a:spLocks noGrp="1"/>
          </p:cNvSpPr>
          <p:nvPr>
            <p:ph type="title"/>
          </p:nvPr>
        </p:nvSpPr>
        <p:spPr/>
        <p:txBody>
          <a:bodyPr/>
          <a:lstStyle/>
          <a:p>
            <a:r>
              <a:rPr lang="nl-NL" dirty="0"/>
              <a:t>cirkeldiagram</a:t>
            </a:r>
          </a:p>
        </p:txBody>
      </p:sp>
      <p:pic>
        <p:nvPicPr>
          <p:cNvPr id="5" name="Tijdelijke aanduiding voor inhoud 4" descr="Bloem">
            <a:extLst>
              <a:ext uri="{FF2B5EF4-FFF2-40B4-BE49-F238E27FC236}">
                <a16:creationId xmlns:a16="http://schemas.microsoft.com/office/drawing/2014/main" id="{1A4A1124-C30E-4190-8B34-5484CBE736AE}"/>
              </a:ext>
            </a:extLst>
          </p:cNvPr>
          <p:cNvPicPr>
            <a:picLocks noGrp="1" noChangeAspect="1"/>
          </p:cNvPicPr>
          <p:nvPr>
            <p:ph idx="429496729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5660" y="2351459"/>
            <a:ext cx="3130550" cy="3128963"/>
          </a:xfrm>
        </p:spPr>
      </p:pic>
    </p:spTree>
    <p:extLst>
      <p:ext uri="{BB962C8B-B14F-4D97-AF65-F5344CB8AC3E}">
        <p14:creationId xmlns:p14="http://schemas.microsoft.com/office/powerpoint/2010/main" val="293630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20AFA678-72A2-4C1E-A83A-EC3BD32B1A0D}"/>
              </a:ext>
            </a:extLst>
          </p:cNvPr>
          <p:cNvSpPr>
            <a:spLocks noGrp="1"/>
          </p:cNvSpPr>
          <p:nvPr>
            <p:ph idx="1"/>
          </p:nvPr>
        </p:nvSpPr>
        <p:spPr/>
        <p:txBody>
          <a:bodyPr/>
          <a:lstStyle/>
          <a:p>
            <a:r>
              <a:rPr lang="nl-NL" dirty="0"/>
              <a:t>Honing en brood plaatje van Nathalie</a:t>
            </a:r>
          </a:p>
          <a:p>
            <a:r>
              <a:rPr lang="nl-NL" dirty="0"/>
              <a:t>Plaatje economische schade </a:t>
            </a:r>
            <a:r>
              <a:rPr lang="nl-NL" dirty="0">
                <a:sym typeface="Wingdings" panose="05000000000000000000" pitchFamily="2" charset="2"/>
              </a:rPr>
              <a:t> </a:t>
            </a:r>
            <a:r>
              <a:rPr lang="nl-NL" dirty="0" err="1">
                <a:sym typeface="Wingdings" panose="05000000000000000000" pitchFamily="2" charset="2"/>
              </a:rPr>
              <a:t>barchart</a:t>
            </a:r>
            <a:r>
              <a:rPr lang="nl-NL" dirty="0">
                <a:sym typeface="Wingdings" panose="05000000000000000000" pitchFamily="2" charset="2"/>
              </a:rPr>
              <a:t> </a:t>
            </a:r>
            <a:r>
              <a:rPr lang="nl-NL" dirty="0" err="1">
                <a:sym typeface="Wingdings" panose="05000000000000000000" pitchFamily="2" charset="2"/>
              </a:rPr>
              <a:t>nathalie</a:t>
            </a:r>
            <a:r>
              <a:rPr lang="nl-NL" dirty="0">
                <a:sym typeface="Wingdings" panose="05000000000000000000" pitchFamily="2" charset="2"/>
              </a:rPr>
              <a:t>?</a:t>
            </a:r>
            <a:endParaRPr lang="nl-NL" dirty="0"/>
          </a:p>
        </p:txBody>
      </p:sp>
      <p:pic>
        <p:nvPicPr>
          <p:cNvPr id="4" name="Afbeelding 3">
            <a:extLst>
              <a:ext uri="{FF2B5EF4-FFF2-40B4-BE49-F238E27FC236}">
                <a16:creationId xmlns:a16="http://schemas.microsoft.com/office/drawing/2014/main" id="{AA5CCCB9-9699-42CE-9EA0-13856F87621C}"/>
              </a:ext>
            </a:extLst>
          </p:cNvPr>
          <p:cNvPicPr/>
          <p:nvPr/>
        </p:nvPicPr>
        <p:blipFill>
          <a:blip r:embed="rId3">
            <a:extLst>
              <a:ext uri="{28A0092B-C50C-407E-A947-70E740481C1C}">
                <a14:useLocalDpi xmlns:a14="http://schemas.microsoft.com/office/drawing/2010/main" val="0"/>
              </a:ext>
            </a:extLst>
          </a:blip>
          <a:stretch>
            <a:fillRect/>
          </a:stretch>
        </p:blipFill>
        <p:spPr>
          <a:xfrm>
            <a:off x="1308255" y="2884508"/>
            <a:ext cx="2610485" cy="2645410"/>
          </a:xfrm>
          <a:prstGeom prst="rect">
            <a:avLst/>
          </a:prstGeom>
        </p:spPr>
      </p:pic>
    </p:spTree>
    <p:extLst>
      <p:ext uri="{BB962C8B-B14F-4D97-AF65-F5344CB8AC3E}">
        <p14:creationId xmlns:p14="http://schemas.microsoft.com/office/powerpoint/2010/main" val="355808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572FF16E-FD30-4B5C-85ED-D6313465DE6F}"/>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01678" y="207708"/>
            <a:ext cx="6254765" cy="4636666"/>
          </a:xfrm>
          <a:prstGeom prst="rect">
            <a:avLst/>
          </a:prstGeom>
        </p:spPr>
      </p:pic>
      <p:pic>
        <p:nvPicPr>
          <p:cNvPr id="5" name="Afbeelding 4" descr="https://raw.githubusercontent.com/EnrikosIossifidis/Data_Processing/master/Design/0572_001g_clo_04_nl.png">
            <a:extLst>
              <a:ext uri="{FF2B5EF4-FFF2-40B4-BE49-F238E27FC236}">
                <a16:creationId xmlns:a16="http://schemas.microsoft.com/office/drawing/2014/main" id="{37859061-33C8-457A-AB56-A5DEECFDC73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40045" y="2383377"/>
            <a:ext cx="5050277" cy="3874683"/>
          </a:xfrm>
          <a:prstGeom prst="rect">
            <a:avLst/>
          </a:prstGeom>
          <a:noFill/>
          <a:ln>
            <a:noFill/>
          </a:ln>
        </p:spPr>
      </p:pic>
    </p:spTree>
    <p:extLst>
      <p:ext uri="{BB962C8B-B14F-4D97-AF65-F5344CB8AC3E}">
        <p14:creationId xmlns:p14="http://schemas.microsoft.com/office/powerpoint/2010/main" val="295259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8FF405-DC9A-45E4-905D-A6E0C74D1A8C}"/>
              </a:ext>
            </a:extLst>
          </p:cNvPr>
          <p:cNvSpPr>
            <a:spLocks noGrp="1"/>
          </p:cNvSpPr>
          <p:nvPr>
            <p:ph type="title"/>
          </p:nvPr>
        </p:nvSpPr>
        <p:spPr/>
        <p:txBody>
          <a:bodyPr/>
          <a:lstStyle/>
          <a:p>
            <a:r>
              <a:rPr lang="nl-NL" dirty="0"/>
              <a:t>Quote van Edward O. Wilson</a:t>
            </a:r>
          </a:p>
        </p:txBody>
      </p:sp>
      <p:sp>
        <p:nvSpPr>
          <p:cNvPr id="3" name="Tijdelijke aanduiding voor inhoud 2">
            <a:extLst>
              <a:ext uri="{FF2B5EF4-FFF2-40B4-BE49-F238E27FC236}">
                <a16:creationId xmlns:a16="http://schemas.microsoft.com/office/drawing/2014/main" id="{8C065FFC-D503-465E-BE5C-3A0183084896}"/>
              </a:ext>
            </a:extLst>
          </p:cNvPr>
          <p:cNvSpPr>
            <a:spLocks noGrp="1"/>
          </p:cNvSpPr>
          <p:nvPr>
            <p:ph idx="1"/>
          </p:nvPr>
        </p:nvSpPr>
        <p:spPr/>
        <p:txBody>
          <a:bodyPr>
            <a:noAutofit/>
          </a:bodyPr>
          <a:lstStyle/>
          <a:p>
            <a:r>
              <a:rPr lang="en-US" sz="7200" i="1" dirty="0">
                <a:latin typeface="French Script MT" panose="03020402040607040605" pitchFamily="66" charset="0"/>
              </a:rPr>
              <a:t>So important are insects and other land-dwelling arthropods that if all were to disappear, humanity probably could not last more than a few months. </a:t>
            </a:r>
            <a:endParaRPr lang="nl-NL" sz="7200" dirty="0">
              <a:latin typeface="French Script MT" panose="03020402040607040605" pitchFamily="66" charset="0"/>
            </a:endParaRPr>
          </a:p>
        </p:txBody>
      </p:sp>
    </p:spTree>
    <p:extLst>
      <p:ext uri="{BB962C8B-B14F-4D97-AF65-F5344CB8AC3E}">
        <p14:creationId xmlns:p14="http://schemas.microsoft.com/office/powerpoint/2010/main" val="344288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descr="Insect">
            <a:extLst>
              <a:ext uri="{FF2B5EF4-FFF2-40B4-BE49-F238E27FC236}">
                <a16:creationId xmlns:a16="http://schemas.microsoft.com/office/drawing/2014/main" id="{AF17D2AB-75F7-4442-9EC2-531E98C5C79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2638" y="3121800"/>
            <a:ext cx="914400" cy="914400"/>
          </a:xfrm>
        </p:spPr>
      </p:pic>
      <p:pic>
        <p:nvPicPr>
          <p:cNvPr id="7" name="Afbeelding 6" descr="Insectenspray">
            <a:extLst>
              <a:ext uri="{FF2B5EF4-FFF2-40B4-BE49-F238E27FC236}">
                <a16:creationId xmlns:a16="http://schemas.microsoft.com/office/drawing/2014/main" id="{FE214B14-1C6B-415A-9718-020662C884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24527" y="2149391"/>
            <a:ext cx="2559217" cy="2559217"/>
          </a:xfrm>
          <a:prstGeom prst="rect">
            <a:avLst/>
          </a:prstGeom>
        </p:spPr>
      </p:pic>
      <p:pic>
        <p:nvPicPr>
          <p:cNvPr id="9" name="Afbeelding 8" descr="Plant">
            <a:extLst>
              <a:ext uri="{FF2B5EF4-FFF2-40B4-BE49-F238E27FC236}">
                <a16:creationId xmlns:a16="http://schemas.microsoft.com/office/drawing/2014/main" id="{3FDB2F89-1B4A-490D-B6C3-85C1543E33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0145" y="2149391"/>
            <a:ext cx="2559217" cy="2559217"/>
          </a:xfrm>
          <a:prstGeom prst="rect">
            <a:avLst/>
          </a:prstGeom>
        </p:spPr>
      </p:pic>
    </p:spTree>
    <p:extLst>
      <p:ext uri="{BB962C8B-B14F-4D97-AF65-F5344CB8AC3E}">
        <p14:creationId xmlns:p14="http://schemas.microsoft.com/office/powerpoint/2010/main" val="67998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a:extLst>
              <a:ext uri="{FF2B5EF4-FFF2-40B4-BE49-F238E27FC236}">
                <a16:creationId xmlns:a16="http://schemas.microsoft.com/office/drawing/2014/main" id="{BBA14750-80CD-4F97-A7EE-57764CC621A0}"/>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l="20433" t="25407" r="42185" b="14121"/>
          <a:stretch/>
        </p:blipFill>
        <p:spPr>
          <a:xfrm>
            <a:off x="2857802" y="727751"/>
            <a:ext cx="6476396" cy="5402497"/>
          </a:xfrm>
          <a:prstGeom prst="rect">
            <a:avLst/>
          </a:prstGeom>
        </p:spPr>
      </p:pic>
    </p:spTree>
    <p:extLst>
      <p:ext uri="{BB962C8B-B14F-4D97-AF65-F5344CB8AC3E}">
        <p14:creationId xmlns:p14="http://schemas.microsoft.com/office/powerpoint/2010/main" val="293594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F8AAE636-73E4-4F20-A755-256D80FA1C44}"/>
              </a:ext>
            </a:extLst>
          </p:cNvPr>
          <p:cNvSpPr>
            <a:spLocks noGrp="1"/>
          </p:cNvSpPr>
          <p:nvPr>
            <p:ph idx="1"/>
          </p:nvPr>
        </p:nvSpPr>
        <p:spPr>
          <a:xfrm>
            <a:off x="643647" y="1825625"/>
            <a:ext cx="10515600" cy="4351338"/>
          </a:xfrm>
        </p:spPr>
        <p:txBody>
          <a:bodyPr/>
          <a:lstStyle/>
          <a:p>
            <a:r>
              <a:rPr lang="nl-NL" dirty="0"/>
              <a:t>FLOWCHART:</a:t>
            </a:r>
            <a:br>
              <a:rPr lang="nl-NL" dirty="0"/>
            </a:br>
            <a:r>
              <a:rPr lang="nl-NL" dirty="0"/>
              <a:t>	1. Meer mensen</a:t>
            </a:r>
            <a:br>
              <a:rPr lang="nl-NL" dirty="0"/>
            </a:br>
            <a:r>
              <a:rPr lang="nl-NL" dirty="0"/>
              <a:t>	2. Meer eten nodig</a:t>
            </a:r>
            <a:br>
              <a:rPr lang="nl-NL" dirty="0"/>
            </a:br>
            <a:r>
              <a:rPr lang="nl-NL" dirty="0"/>
              <a:t>	3. Grootschaligere landbouw</a:t>
            </a:r>
            <a:br>
              <a:rPr lang="nl-NL" dirty="0"/>
            </a:br>
            <a:r>
              <a:rPr lang="nl-NL" dirty="0"/>
              <a:t>	4. Zie tekst onder de pagina</a:t>
            </a:r>
          </a:p>
        </p:txBody>
      </p:sp>
    </p:spTree>
    <p:extLst>
      <p:ext uri="{BB962C8B-B14F-4D97-AF65-F5344CB8AC3E}">
        <p14:creationId xmlns:p14="http://schemas.microsoft.com/office/powerpoint/2010/main" val="289744530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719</Words>
  <Application>Microsoft Office PowerPoint</Application>
  <PresentationFormat>Breedbeeld</PresentationFormat>
  <Paragraphs>66</Paragraphs>
  <Slides>11</Slides>
  <Notes>10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11</vt:i4>
      </vt:variant>
    </vt:vector>
  </HeadingPairs>
  <TitlesOfParts>
    <vt:vector size="17" baseType="lpstr">
      <vt:lpstr>Arial</vt:lpstr>
      <vt:lpstr>Calibri</vt:lpstr>
      <vt:lpstr>Calibri Light</vt:lpstr>
      <vt:lpstr>French Script MT</vt:lpstr>
      <vt:lpstr>Wingdings</vt:lpstr>
      <vt:lpstr>Kantoorthema</vt:lpstr>
      <vt:lpstr>PowerPoint-presentatie</vt:lpstr>
      <vt:lpstr>PowerPoint-presentatie</vt:lpstr>
      <vt:lpstr>cirkeldiagram</vt:lpstr>
      <vt:lpstr>PowerPoint-presentatie</vt:lpstr>
      <vt:lpstr>PowerPoint-presentatie</vt:lpstr>
      <vt:lpstr>Quote van Edward O. Wilson</vt:lpstr>
      <vt:lpstr>PowerPoint-presentatie</vt:lpstr>
      <vt:lpstr>PowerPoint-presentatie</vt:lpstr>
      <vt:lpstr>PowerPoint-presentatie</vt:lpstr>
      <vt:lpstr>Wat moet er veranderen?</vt:lpstr>
      <vt:lpstr>Wat kan JIJ doen?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Mares Verbrugge</dc:creator>
  <cp:lastModifiedBy>Mares Verbrugge</cp:lastModifiedBy>
  <cp:revision>29</cp:revision>
  <dcterms:created xsi:type="dcterms:W3CDTF">2018-03-16T12:40:23Z</dcterms:created>
  <dcterms:modified xsi:type="dcterms:W3CDTF">2018-03-16T14:19:21Z</dcterms:modified>
</cp:coreProperties>
</file>