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855" autoAdjust="0"/>
  </p:normalViewPr>
  <p:slideViewPr>
    <p:cSldViewPr snapToGrid="0">
      <p:cViewPr varScale="1">
        <p:scale>
          <a:sx n="48" d="100"/>
          <a:sy n="48" d="100"/>
        </p:scale>
        <p:origin x="4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DA401-A8F3-4E01-93F5-E1CA7D6396A6}" type="datetimeFigureOut">
              <a:rPr lang="nl-NL" smtClean="0"/>
              <a:t>18-3-2018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50C7F-7378-42DD-97BF-B68200F69A42}" type="slidenum">
              <a:rPr lang="nl-NL" smtClean="0"/>
              <a:t>‹nr.›</a:t>
            </a:fld>
            <a:endParaRPr lang="nl-NL"/>
          </a:p>
        </p:txBody>
      </p:sp>
    </p:spTree>
    <p:extLst>
      <p:ext uri="{BB962C8B-B14F-4D97-AF65-F5344CB8AC3E}">
        <p14:creationId xmlns:p14="http://schemas.microsoft.com/office/powerpoint/2010/main" val="349852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OPENING - 5 SEC:</a:t>
            </a:r>
          </a:p>
          <a:p>
            <a:r>
              <a:rPr lang="nl-NL" sz="1200" kern="1200" dirty="0">
                <a:solidFill>
                  <a:schemeClr val="tx1"/>
                </a:solidFill>
                <a:effectLst/>
                <a:latin typeface="+mn-lt"/>
                <a:ea typeface="+mn-ea"/>
                <a:cs typeface="+mn-cs"/>
              </a:rPr>
              <a:t>“Hoi! Wat gaan jullie vandaag allemaal eten?”</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a:t>
            </a:fld>
            <a:endParaRPr lang="nl-NL"/>
          </a:p>
        </p:txBody>
      </p:sp>
    </p:spTree>
    <p:extLst>
      <p:ext uri="{BB962C8B-B14F-4D97-AF65-F5344CB8AC3E}">
        <p14:creationId xmlns:p14="http://schemas.microsoft.com/office/powerpoint/2010/main" val="410855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https://decorrespondent.nl/7000/zo-gaan-we-de-bijensterfte-tegen/421792910000-4b7dfc12</a:t>
            </a: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10</a:t>
            </a:fld>
            <a:endParaRPr lang="nl-NL"/>
          </a:p>
        </p:txBody>
      </p:sp>
    </p:spTree>
    <p:extLst>
      <p:ext uri="{BB962C8B-B14F-4D97-AF65-F5344CB8AC3E}">
        <p14:creationId xmlns:p14="http://schemas.microsoft.com/office/powerpoint/2010/main" val="3880093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lvl="0" indent="0">
              <a:buNone/>
            </a:pPr>
            <a:r>
              <a:rPr lang="nl-NL" dirty="0"/>
              <a:t>“Wat kan JIJ doen?</a:t>
            </a:r>
          </a:p>
          <a:p>
            <a:pPr marL="0" lvl="0" indent="0">
              <a:buNone/>
            </a:pPr>
            <a:endParaRPr lang="nl-NL" dirty="0"/>
          </a:p>
          <a:p>
            <a:pPr marL="0" lvl="0" indent="0">
              <a:buNone/>
            </a:pPr>
            <a:r>
              <a:rPr lang="nl-NL" dirty="0"/>
              <a:t>- Maak eens een bijenhotel voor op het balkon</a:t>
            </a:r>
          </a:p>
          <a:p>
            <a:pPr lvl="0">
              <a:buFontTx/>
              <a:buChar char="-"/>
            </a:pPr>
            <a:r>
              <a:rPr lang="nl-NL" dirty="0"/>
              <a:t>En strooi een zadenmengsel voor een bij- vriendelijke geveltuin</a:t>
            </a:r>
          </a:p>
          <a:p>
            <a:pPr lvl="0">
              <a:buFontTx/>
              <a:buChar char="-"/>
            </a:pPr>
            <a:endParaRPr lang="nl-NL" dirty="0"/>
          </a:p>
          <a:p>
            <a:pPr marL="0" lvl="0" indent="0">
              <a:buNone/>
            </a:pPr>
            <a:r>
              <a:rPr lang="nl-NL" dirty="0"/>
              <a:t>En zorg zo net als wij… voor een BLIJE BIJ ! “</a:t>
            </a:r>
          </a:p>
          <a:p>
            <a:pPr marL="0" lvl="0" indent="0">
              <a:buNone/>
            </a:pPr>
            <a:endParaRPr lang="nl-NL" dirty="0"/>
          </a:p>
          <a:p>
            <a:pPr marL="0" indent="0">
              <a:buNone/>
            </a:pPr>
            <a:r>
              <a:rPr lang="nl-NL" dirty="0"/>
              <a:t>Voor meer informatie over wat jij kunt doen, bezoek de </a:t>
            </a:r>
            <a:r>
              <a:rPr lang="nl-NL" dirty="0" err="1"/>
              <a:t>WESPsite</a:t>
            </a:r>
            <a:r>
              <a:rPr lang="nl-NL" dirty="0"/>
              <a:t> </a:t>
            </a:r>
          </a:p>
          <a:p>
            <a:pPr marL="0" indent="0">
              <a:buNone/>
            </a:pPr>
            <a:r>
              <a:rPr lang="nl-NL" dirty="0"/>
              <a:t>www.weekvandebij.be</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11</a:t>
            </a:fld>
            <a:endParaRPr lang="nl-NL"/>
          </a:p>
        </p:txBody>
      </p:sp>
    </p:spTree>
    <p:extLst>
      <p:ext uri="{BB962C8B-B14F-4D97-AF65-F5344CB8AC3E}">
        <p14:creationId xmlns:p14="http://schemas.microsoft.com/office/powerpoint/2010/main" val="243120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INLEIDING – 10 SEC:</a:t>
            </a:r>
          </a:p>
          <a:p>
            <a:r>
              <a:rPr lang="nl-NL" sz="1200" kern="1200" dirty="0">
                <a:solidFill>
                  <a:schemeClr val="tx1"/>
                </a:solidFill>
                <a:effectLst/>
                <a:latin typeface="+mn-lt"/>
                <a:ea typeface="+mn-ea"/>
                <a:cs typeface="+mn-cs"/>
              </a:rPr>
              <a:t>“Wat aardbeitjes bij het ontbijt? Misschien een lekkere lunch salade voor die </a:t>
            </a:r>
            <a:r>
              <a:rPr lang="nl-NL" sz="1200" kern="1200" dirty="0" err="1">
                <a:solidFill>
                  <a:schemeClr val="tx1"/>
                </a:solidFill>
                <a:effectLst/>
                <a:latin typeface="+mn-lt"/>
                <a:ea typeface="+mn-ea"/>
                <a:cs typeface="+mn-cs"/>
              </a:rPr>
              <a:t>fitgirl</a:t>
            </a:r>
            <a:r>
              <a:rPr lang="nl-NL" sz="1200" kern="1200" dirty="0">
                <a:solidFill>
                  <a:schemeClr val="tx1"/>
                </a:solidFill>
                <a:effectLst/>
                <a:latin typeface="+mn-lt"/>
                <a:ea typeface="+mn-ea"/>
                <a:cs typeface="+mn-cs"/>
              </a:rPr>
              <a:t> life? Appeltje tussendoor? </a:t>
            </a:r>
            <a:r>
              <a:rPr lang="nl-NL" sz="1200" kern="1200" dirty="0" err="1">
                <a:solidFill>
                  <a:schemeClr val="tx1"/>
                </a:solidFill>
                <a:effectLst/>
                <a:latin typeface="+mn-lt"/>
                <a:ea typeface="+mn-ea"/>
                <a:cs typeface="+mn-cs"/>
              </a:rPr>
              <a:t>‘S</a:t>
            </a:r>
            <a:r>
              <a:rPr lang="nl-NL" sz="1200" kern="1200" dirty="0">
                <a:solidFill>
                  <a:schemeClr val="tx1"/>
                </a:solidFill>
                <a:effectLst/>
                <a:latin typeface="+mn-lt"/>
                <a:ea typeface="+mn-ea"/>
                <a:cs typeface="+mn-cs"/>
              </a:rPr>
              <a:t> avonds een voedzame </a:t>
            </a:r>
            <a:r>
              <a:rPr lang="nl-NL" sz="1200" kern="1200" dirty="0" err="1">
                <a:solidFill>
                  <a:schemeClr val="tx1"/>
                </a:solidFill>
                <a:effectLst/>
                <a:latin typeface="+mn-lt"/>
                <a:ea typeface="+mn-ea"/>
                <a:cs typeface="+mn-cs"/>
              </a:rPr>
              <a:t>stampot</a:t>
            </a:r>
            <a:r>
              <a:rPr lang="nl-NL" sz="1200" kern="1200" dirty="0">
                <a:solidFill>
                  <a:schemeClr val="tx1"/>
                </a:solidFill>
                <a:effectLst/>
                <a:latin typeface="+mn-lt"/>
                <a:ea typeface="+mn-ea"/>
                <a:cs typeface="+mn-cs"/>
              </a:rPr>
              <a:t>?”</a:t>
            </a:r>
          </a:p>
          <a:p>
            <a:r>
              <a:rPr lang="nl-NL" sz="1200" kern="1200" dirty="0">
                <a:solidFill>
                  <a:schemeClr val="tx1"/>
                </a:solidFill>
                <a:effectLst/>
                <a:latin typeface="+mn-lt"/>
                <a:ea typeface="+mn-ea"/>
                <a:cs typeface="+mn-cs"/>
              </a:rPr>
              <a:t>[elke seconde een product in het winkelwagentje]</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klinkt allemaal heel lekker en gezond, maar als we niet oppassen kan dit straks niet meer.</a:t>
            </a:r>
          </a:p>
          <a:p>
            <a:r>
              <a:rPr lang="nl-NL" sz="1200" kern="1200" dirty="0">
                <a:solidFill>
                  <a:schemeClr val="tx1"/>
                </a:solidFill>
                <a:effectLst/>
                <a:latin typeface="+mn-lt"/>
                <a:ea typeface="+mn-ea"/>
                <a:cs typeface="+mn-cs"/>
              </a:rPr>
              <a:t>Zonder de bij is jouw winkelwagentje leeg.”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[winkelwagentje in 1 klap leeg]</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r>
              <a:rPr lang="nl-NL" dirty="0"/>
              <a:t>“Hoezo dan?” “De bij sterft uit! </a:t>
            </a:r>
            <a:r>
              <a:rPr lang="nl-NL" dirty="0">
                <a:sym typeface="Wingdings" panose="05000000000000000000" pitchFamily="2" charset="2"/>
              </a:rPr>
              <a:t>“</a:t>
            </a:r>
          </a:p>
          <a:p>
            <a:endParaRPr lang="nl-NL"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2</a:t>
            </a:fld>
            <a:endParaRPr lang="nl-NL"/>
          </a:p>
        </p:txBody>
      </p:sp>
    </p:spTree>
    <p:extLst>
      <p:ext uri="{BB962C8B-B14F-4D97-AF65-F5344CB8AC3E}">
        <p14:creationId xmlns:p14="http://schemas.microsoft.com/office/powerpoint/2010/main" val="141201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BELANG VAN DE BIJ (NATUUR) – 15 SEC:</a:t>
            </a:r>
          </a:p>
          <a:p>
            <a:r>
              <a:rPr lang="nl-NL" dirty="0"/>
              <a:t>[</a:t>
            </a:r>
            <a:r>
              <a:rPr lang="nl-NL" dirty="0" err="1"/>
              <a:t>Nathalie’s</a:t>
            </a:r>
            <a:r>
              <a:rPr lang="nl-NL" dirty="0"/>
              <a:t> bloemetje laten zien </a:t>
            </a:r>
            <a:r>
              <a:rPr lang="nl-NL" dirty="0" err="1"/>
              <a:t>hehe</a:t>
            </a:r>
            <a:r>
              <a:rPr lang="nl-NL" dirty="0"/>
              <a:t>] </a:t>
            </a:r>
          </a:p>
          <a:p>
            <a:r>
              <a:rPr lang="nl-NL" sz="1200" kern="1200" dirty="0">
                <a:solidFill>
                  <a:schemeClr val="tx1"/>
                </a:solidFill>
                <a:effectLst/>
                <a:latin typeface="+mn-lt"/>
                <a:ea typeface="+mn-ea"/>
                <a:cs typeface="+mn-cs"/>
              </a:rPr>
              <a:t>Het uitsterven van de bij zorgt er niet alleen voor dat je straks honing in je thee of op brood moet missen, want 75% van alle landbouwgewassen die wij als mens wereldwijd consumeren en verhandelen, is afhankelijk van de bij en andere </a:t>
            </a:r>
            <a:r>
              <a:rPr lang="nl-NL" sz="1200" kern="1200" dirty="0" err="1">
                <a:solidFill>
                  <a:schemeClr val="tx1"/>
                </a:solidFill>
                <a:effectLst/>
                <a:latin typeface="+mn-lt"/>
                <a:ea typeface="+mn-ea"/>
                <a:cs typeface="+mn-cs"/>
              </a:rPr>
              <a:t>bestuivers</a:t>
            </a:r>
            <a:r>
              <a:rPr lang="nl-NL" sz="1200" kern="1200" dirty="0">
                <a:solidFill>
                  <a:schemeClr val="tx1"/>
                </a:solidFill>
                <a:effectLst/>
                <a:latin typeface="+mn-lt"/>
                <a:ea typeface="+mn-ea"/>
                <a:cs typeface="+mn-cs"/>
              </a:rPr>
              <a:t>. Als de bij verdwijnt, kan de productie van deze afhankelijke gewassen tot wel 90% afnemen. </a:t>
            </a: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BRON: </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Ipbes</a:t>
            </a:r>
            <a:r>
              <a:rPr lang="en-US" sz="1200" kern="1200" dirty="0">
                <a:solidFill>
                  <a:schemeClr val="tx1"/>
                </a:solidFill>
                <a:effectLst/>
                <a:latin typeface="+mn-lt"/>
                <a:ea typeface="+mn-ea"/>
                <a:cs typeface="+mn-cs"/>
              </a:rPr>
              <a:t>: the  assessment report </a:t>
            </a:r>
            <a:r>
              <a:rPr lang="en-US" sz="1200" kern="1200" dirty="0" err="1">
                <a:solidFill>
                  <a:schemeClr val="tx1"/>
                </a:solidFill>
                <a:effectLst/>
                <a:latin typeface="+mn-lt"/>
                <a:ea typeface="+mn-ea"/>
                <a:cs typeface="+mn-cs"/>
              </a:rPr>
              <a:t>ont</a:t>
            </a:r>
            <a:r>
              <a:rPr lang="en-US" sz="1200" kern="1200" dirty="0">
                <a:solidFill>
                  <a:schemeClr val="tx1"/>
                </a:solidFill>
                <a:effectLst/>
                <a:latin typeface="+mn-lt"/>
                <a:ea typeface="+mn-ea"/>
                <a:cs typeface="+mn-cs"/>
              </a:rPr>
              <a:t> Pollinators, Pollination and food production”, p. 16</a:t>
            </a:r>
            <a:endParaRPr lang="nl-NL"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3</a:t>
            </a:fld>
            <a:endParaRPr lang="nl-NL"/>
          </a:p>
        </p:txBody>
      </p:sp>
    </p:spTree>
    <p:extLst>
      <p:ext uri="{BB962C8B-B14F-4D97-AF65-F5344CB8AC3E}">
        <p14:creationId xmlns:p14="http://schemas.microsoft.com/office/powerpoint/2010/main" val="87013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BELANG VAN DE BIJ (ECONOMIE) – 25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Dus het verdwijnen van de bij zorgt er niet alleen voor een afname in culinaire mogelijkheden, het brengt ook economische schade met zich mee.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Bij onze buurman Engeland, hebben onderzoekers de economische waarde van de honingbij becijferd. Hieruit is gebleken dat de bij alleen al aan raapzaadolie 400 miljoen pond voor de Engelse economie opbrengt. Voor aardbeien en appels levert de bij respectievelijk 180 en 100 miljoen op. In Nederland komt de economische waarde van bijen uit op ongeveer 1 miljard.”</a:t>
            </a:r>
          </a:p>
          <a:p>
            <a:endParaRPr lang="en-US" dirty="0"/>
          </a:p>
          <a:p>
            <a:r>
              <a:rPr lang="en-US" dirty="0"/>
              <a:t>B</a:t>
            </a:r>
            <a:r>
              <a:rPr lang="nl-NL" dirty="0"/>
              <a:t>RON:</a:t>
            </a:r>
          </a:p>
          <a:p>
            <a:r>
              <a:rPr lang="nl-NL" dirty="0"/>
              <a:t>http://news.bbc.co.uk/2/hi/business/8015136.stm</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4</a:t>
            </a:fld>
            <a:endParaRPr lang="nl-NL"/>
          </a:p>
        </p:txBody>
      </p:sp>
    </p:spTree>
    <p:extLst>
      <p:ext uri="{BB962C8B-B14F-4D97-AF65-F5344CB8AC3E}">
        <p14:creationId xmlns:p14="http://schemas.microsoft.com/office/powerpoint/2010/main" val="197021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CIJFERS BIJENSTERFTE – 25 SEC:</a:t>
            </a:r>
          </a:p>
          <a:p>
            <a:endParaRPr lang="nl-NL" dirty="0"/>
          </a:p>
          <a:p>
            <a:r>
              <a:rPr lang="nl-NL" dirty="0"/>
              <a:t>15 SEC. STERFTE US (</a:t>
            </a:r>
            <a:r>
              <a:rPr lang="nl-NL" dirty="0" err="1"/>
              <a:t>BeeInformed</a:t>
            </a:r>
            <a:r>
              <a:rPr lang="nl-NL" dirty="0"/>
              <a:t>):</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Massale bijensterfte is een globaal probleem. Het is gebruikelijk dat de bijen het zwaar hebben in de winter door de kou en het gebrek aan bloeiende gewassen. Maar uit cijfers van </a:t>
            </a:r>
            <a:r>
              <a:rPr lang="nl-NL" sz="1200" kern="1200" dirty="0" err="1">
                <a:solidFill>
                  <a:schemeClr val="tx1"/>
                </a:solidFill>
                <a:effectLst/>
                <a:latin typeface="+mn-lt"/>
                <a:ea typeface="+mn-ea"/>
                <a:cs typeface="+mn-cs"/>
              </a:rPr>
              <a:t>BeeInformed</a:t>
            </a:r>
            <a:r>
              <a:rPr lang="nl-NL" sz="1200" kern="1200" dirty="0">
                <a:solidFill>
                  <a:schemeClr val="tx1"/>
                </a:solidFill>
                <a:effectLst/>
                <a:latin typeface="+mn-lt"/>
                <a:ea typeface="+mn-ea"/>
                <a:cs typeface="+mn-cs"/>
              </a:rPr>
              <a:t> blijkt dat de wintersterfte sinds 2010 ongeveer 10% procent hoger is dan de acceptabele wintersterfte in de US. Hoewel de acceptabele wintersterfte ongeveer 16% is, is de werkelijke wintersterfte namelijk 25%.  Vanaf 2010 sterft jaarlijks zelfs 35% van de bijenkolonies. Dit is extreem hoog. </a:t>
            </a:r>
          </a:p>
          <a:p>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BRON:</a:t>
            </a:r>
          </a:p>
          <a:p>
            <a:r>
              <a:rPr lang="en-US" sz="1200" kern="1200" dirty="0">
                <a:solidFill>
                  <a:schemeClr val="tx1"/>
                </a:solidFill>
                <a:effectLst/>
                <a:latin typeface="+mn-lt"/>
                <a:ea typeface="+mn-ea"/>
                <a:cs typeface="+mn-cs"/>
              </a:rPr>
              <a:t>http://www.ivbzuuev.de/bienenverluste-20162017-in-der-statistik/</a:t>
            </a: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(eventueel dit eruit halen bij te weinig tijd):</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10 SEC. STERFTE NL (van der Zee):</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Nu terug naar Nederland waar de afgelopen 10 jaar ook zo’n 10 procent excessieve wintersterfte plaatsvond. Waarbij 10 procent acceptabel is was er een gemiddelde sterfte van 20% in deze periode.”</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5</a:t>
            </a:fld>
            <a:endParaRPr lang="nl-NL"/>
          </a:p>
        </p:txBody>
      </p:sp>
    </p:spTree>
    <p:extLst>
      <p:ext uri="{BB962C8B-B14F-4D97-AF65-F5344CB8AC3E}">
        <p14:creationId xmlns:p14="http://schemas.microsoft.com/office/powerpoint/2010/main" val="102190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BEE QUOTE – x SEC (SHOCKING EFFECT)</a:t>
            </a:r>
          </a:p>
          <a:p>
            <a:endParaRPr lang="nl-NL" dirty="0"/>
          </a:p>
          <a:p>
            <a:r>
              <a:rPr lang="nl-NL" dirty="0"/>
              <a:t>Andere quote mag ook als we die nog vinden</a:t>
            </a:r>
          </a:p>
          <a:p>
            <a:endParaRPr lang="en-US" dirty="0"/>
          </a:p>
          <a:p>
            <a:r>
              <a:rPr lang="en-US" dirty="0"/>
              <a:t>A</a:t>
            </a:r>
            <a:r>
              <a:rPr lang="nl-NL" dirty="0" err="1"/>
              <a:t>lternatief</a:t>
            </a:r>
            <a:r>
              <a:rPr lang="nl-NL" dirty="0"/>
              <a:t> quote en inspreken:</a:t>
            </a:r>
          </a:p>
          <a:p>
            <a:r>
              <a:rPr lang="en-US" b="1" dirty="0"/>
              <a:t>"If the bee disappeared off the surface of the globe then man would only have four years of life left. No more bees, no more pollination, no more plants, no more animals, no more man."</a:t>
            </a:r>
            <a:endParaRPr lang="en-US" dirty="0"/>
          </a:p>
          <a:p>
            <a:r>
              <a:rPr lang="en-US" dirty="0"/>
              <a:t>There is some debate about who actually made this remark. It is often attributed to Albert Einstein, but few scientists now believe this doomsday scenario will actually happen. </a:t>
            </a:r>
          </a:p>
          <a:p>
            <a:r>
              <a:rPr lang="en-US" dirty="0"/>
              <a:t>(in </a:t>
            </a:r>
            <a:r>
              <a:rPr lang="en-US" dirty="0" err="1"/>
              <a:t>een</a:t>
            </a:r>
            <a:r>
              <a:rPr lang="en-US" dirty="0"/>
              <a:t> BBC </a:t>
            </a:r>
            <a:r>
              <a:rPr lang="en-US" dirty="0" err="1"/>
              <a:t>nieuwsartikel</a:t>
            </a:r>
            <a:r>
              <a:rPr lang="en-US" dirty="0"/>
              <a:t> </a:t>
            </a:r>
            <a:r>
              <a:rPr lang="en-US" dirty="0" err="1"/>
              <a:t>ontweken</a:t>
            </a:r>
            <a:r>
              <a:rPr lang="en-US" dirty="0"/>
              <a:t> </a:t>
            </a:r>
            <a:r>
              <a:rPr lang="en-US" dirty="0" err="1"/>
              <a:t>ze</a:t>
            </a:r>
            <a:r>
              <a:rPr lang="en-US" dirty="0"/>
              <a:t> zo het </a:t>
            </a:r>
            <a:r>
              <a:rPr lang="en-US" dirty="0" err="1"/>
              <a:t>gezeik</a:t>
            </a:r>
            <a:r>
              <a:rPr lang="en-US" dirty="0"/>
              <a:t> </a:t>
            </a:r>
            <a:r>
              <a:rPr lang="en-US" dirty="0" err="1"/>
              <a:t>wie</a:t>
            </a:r>
            <a:r>
              <a:rPr lang="en-US" dirty="0"/>
              <a:t> het </a:t>
            </a:r>
            <a:r>
              <a:rPr lang="en-US" dirty="0" err="1"/>
              <a:t>precies</a:t>
            </a:r>
            <a:r>
              <a:rPr lang="en-US" dirty="0"/>
              <a:t> </a:t>
            </a:r>
            <a:r>
              <a:rPr lang="en-US" dirty="0" err="1"/>
              <a:t>gezegd</a:t>
            </a:r>
            <a:r>
              <a:rPr lang="en-US" dirty="0"/>
              <a:t> </a:t>
            </a:r>
            <a:r>
              <a:rPr lang="en-US" dirty="0" err="1"/>
              <a:t>heeft</a:t>
            </a:r>
            <a:r>
              <a:rPr lang="en-US" dirty="0"/>
              <a:t>, maar </a:t>
            </a:r>
            <a:r>
              <a:rPr lang="en-US" dirty="0" err="1"/>
              <a:t>je</a:t>
            </a:r>
            <a:r>
              <a:rPr lang="en-US" dirty="0"/>
              <a:t> </a:t>
            </a:r>
            <a:r>
              <a:rPr lang="en-US" dirty="0" err="1"/>
              <a:t>kunt</a:t>
            </a:r>
            <a:r>
              <a:rPr lang="en-US" dirty="0"/>
              <a:t> </a:t>
            </a:r>
            <a:r>
              <a:rPr lang="en-US" dirty="0" err="1"/>
              <a:t>wel</a:t>
            </a:r>
            <a:r>
              <a:rPr lang="en-US" dirty="0"/>
              <a:t> lekker </a:t>
            </a:r>
            <a:r>
              <a:rPr lang="en-US" dirty="0" err="1"/>
              <a:t>paniek</a:t>
            </a:r>
            <a:r>
              <a:rPr lang="en-US" dirty="0"/>
              <a:t> </a:t>
            </a:r>
            <a:r>
              <a:rPr lang="en-US" dirty="0" err="1"/>
              <a:t>zaaien</a:t>
            </a:r>
            <a:r>
              <a:rPr lang="en-US" dirty="0"/>
              <a:t> met de quote </a:t>
            </a:r>
            <a:r>
              <a:rPr lang="en-US" dirty="0">
                <a:sym typeface="Wingdings" panose="05000000000000000000" pitchFamily="2" charset="2"/>
              </a:rPr>
              <a:t> )</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6</a:t>
            </a:fld>
            <a:endParaRPr lang="nl-NL"/>
          </a:p>
        </p:txBody>
      </p:sp>
    </p:spTree>
    <p:extLst>
      <p:ext uri="{BB962C8B-B14F-4D97-AF65-F5344CB8AC3E}">
        <p14:creationId xmlns:p14="http://schemas.microsoft.com/office/powerpoint/2010/main" val="60428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OORZAKEN BIJENSTERFTE – x SEC:</a:t>
            </a:r>
          </a:p>
          <a:p>
            <a:pPr marL="0" indent="0">
              <a:buFontTx/>
              <a:buNone/>
            </a:pPr>
            <a:r>
              <a:rPr lang="nl-NL" dirty="0"/>
              <a:t>“Naast de natuurlijke vijand van de bij, de </a:t>
            </a:r>
            <a:r>
              <a:rPr lang="nl-NL" dirty="0" err="1"/>
              <a:t>Varroamijt</a:t>
            </a:r>
            <a:r>
              <a:rPr lang="nl-NL" dirty="0"/>
              <a:t>, zijn er twee grote oorzaken van de excessieve massale bijensterfte: bestrijdingsmiddelen en grootschalige landbouw”.</a:t>
            </a:r>
          </a:p>
          <a:p>
            <a:pPr marL="0" indent="0">
              <a:buFontTx/>
              <a:buNone/>
            </a:pPr>
            <a:endParaRPr lang="en-US" dirty="0"/>
          </a:p>
          <a:p>
            <a:pPr marL="0" indent="0">
              <a:buFontTx/>
              <a:buNone/>
            </a:pPr>
            <a:r>
              <a:rPr lang="en-US" dirty="0"/>
              <a:t>B</a:t>
            </a:r>
            <a:r>
              <a:rPr lang="nl-NL" dirty="0"/>
              <a:t>RON:</a:t>
            </a:r>
          </a:p>
          <a:p>
            <a:pPr marL="0" indent="0">
              <a:buFontTx/>
              <a:buNone/>
            </a:pPr>
            <a:r>
              <a:rPr lang="nl-NL" dirty="0"/>
              <a:t>https://decorrespondent.nl/5229/zo-gaan-we-de-bijensterfte-tegen-dus-niet-met-een-bijenkast-op-het-balkon/315079303770-5ec25f65</a:t>
            </a:r>
          </a:p>
          <a:p>
            <a:pPr marL="0" indent="0">
              <a:buFontTx/>
              <a:buNone/>
            </a:pPr>
            <a:endParaRPr lang="en-US" dirty="0"/>
          </a:p>
          <a:p>
            <a:pPr marL="0" indent="0">
              <a:buFontTx/>
              <a:buNone/>
            </a:pP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7</a:t>
            </a:fld>
            <a:endParaRPr lang="nl-NL"/>
          </a:p>
        </p:txBody>
      </p:sp>
    </p:spTree>
    <p:extLst>
      <p:ext uri="{BB962C8B-B14F-4D97-AF65-F5344CB8AC3E}">
        <p14:creationId xmlns:p14="http://schemas.microsoft.com/office/powerpoint/2010/main" val="30759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OORZAKEN BIJENSTERFTE (bestrijdingsmiddelen) – x SEC</a:t>
            </a:r>
          </a:p>
          <a:p>
            <a:endParaRPr lang="nl-NL" dirty="0"/>
          </a:p>
          <a:p>
            <a:r>
              <a:rPr lang="nl-NL" dirty="0"/>
              <a:t>Veel bestrijdingsmiddelen die worden gebruikt als gewasbescherming, zijn erg giftig voor de bij. Nederlandse onderzoekers vergeleken sterfte onder bijenkolonies met en zonder bestrijdingsmiddelen. De sterfte onder de kolonies waar geen bestrijdingsmiddelen werden gevonden in de bijen, was ongeveer 20%, tegenover ongeveer 70% sterfte bij kolonies die wel waren blootgesteld aan bestrijdingsmiddelen.</a:t>
            </a:r>
          </a:p>
          <a:p>
            <a:endParaRPr lang="en-US" dirty="0"/>
          </a:p>
          <a:p>
            <a:r>
              <a:rPr lang="en-US" dirty="0"/>
              <a:t>B</a:t>
            </a:r>
            <a:r>
              <a:rPr lang="nl-NL" dirty="0"/>
              <a:t>RON:</a:t>
            </a:r>
          </a:p>
          <a:p>
            <a:r>
              <a:rPr lang="en-US" dirty="0"/>
              <a:t>“</a:t>
            </a:r>
            <a:r>
              <a:rPr lang="en-US" dirty="0" err="1"/>
              <a:t>Observationele</a:t>
            </a:r>
            <a:r>
              <a:rPr lang="en-US" dirty="0"/>
              <a:t> </a:t>
            </a:r>
            <a:r>
              <a:rPr lang="en-US" dirty="0" err="1"/>
              <a:t>studie</a:t>
            </a:r>
            <a:r>
              <a:rPr lang="en-US" dirty="0"/>
              <a:t> </a:t>
            </a:r>
            <a:r>
              <a:rPr lang="en-US" dirty="0" err="1"/>
              <a:t>Wintersterfte</a:t>
            </a:r>
            <a:r>
              <a:rPr lang="en-US" dirty="0"/>
              <a:t> </a:t>
            </a:r>
            <a:r>
              <a:rPr lang="en-US" dirty="0" err="1"/>
              <a:t>Honingbijvolken</a:t>
            </a:r>
            <a:r>
              <a:rPr lang="en-US" dirty="0"/>
              <a:t>…”, van der Zee</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8</a:t>
            </a:fld>
            <a:endParaRPr lang="nl-NL"/>
          </a:p>
        </p:txBody>
      </p:sp>
    </p:spTree>
    <p:extLst>
      <p:ext uri="{BB962C8B-B14F-4D97-AF65-F5344CB8AC3E}">
        <p14:creationId xmlns:p14="http://schemas.microsoft.com/office/powerpoint/2010/main" val="20590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OORZAKEN BIJENSTERFTE (grootschalige landbouw) – x SEC</a:t>
            </a:r>
          </a:p>
          <a:p>
            <a:endParaRPr lang="nl-NL" dirty="0"/>
          </a:p>
          <a:p>
            <a:r>
              <a:rPr lang="nl-NL" dirty="0"/>
              <a:t>Daarnaast zorgt de grootschalige landbouw voor problemen voor de bij. </a:t>
            </a:r>
          </a:p>
          <a:p>
            <a:r>
              <a:rPr lang="nl-NL" sz="1200" kern="1200" dirty="0">
                <a:solidFill>
                  <a:schemeClr val="tx1"/>
                </a:solidFill>
                <a:effectLst/>
                <a:latin typeface="+mn-lt"/>
                <a:ea typeface="+mn-ea"/>
                <a:cs typeface="+mn-cs"/>
              </a:rPr>
              <a:t>Grootschalige landbouw </a:t>
            </a:r>
            <a:r>
              <a:rPr lang="nl-NL" sz="1200" kern="1200" dirty="0">
                <a:solidFill>
                  <a:schemeClr val="tx1"/>
                </a:solidFill>
                <a:effectLst/>
                <a:latin typeface="+mn-lt"/>
                <a:ea typeface="+mn-ea"/>
                <a:cs typeface="+mn-cs"/>
                <a:sym typeface="Wingdings" panose="05000000000000000000" pitchFamily="2" charset="2"/>
              </a:rPr>
              <a:t> </a:t>
            </a:r>
            <a:r>
              <a:rPr lang="nl-NL" sz="1200" kern="1200" dirty="0">
                <a:solidFill>
                  <a:schemeClr val="tx1"/>
                </a:solidFill>
                <a:effectLst/>
                <a:latin typeface="+mn-lt"/>
                <a:ea typeface="+mn-ea"/>
                <a:cs typeface="+mn-cs"/>
              </a:rPr>
              <a:t>verarming plaatselijke biodiversiteit </a:t>
            </a:r>
            <a:r>
              <a:rPr lang="nl-NL" sz="1200" kern="1200" dirty="0">
                <a:solidFill>
                  <a:schemeClr val="tx1"/>
                </a:solidFill>
                <a:effectLst/>
                <a:latin typeface="+mn-lt"/>
                <a:ea typeface="+mn-ea"/>
                <a:cs typeface="+mn-cs"/>
                <a:sym typeface="Wingdings" panose="05000000000000000000" pitchFamily="2" charset="2"/>
              </a:rPr>
              <a:t></a:t>
            </a:r>
            <a:r>
              <a:rPr lang="nl-NL" sz="1200" kern="1200" dirty="0">
                <a:solidFill>
                  <a:schemeClr val="tx1"/>
                </a:solidFill>
                <a:effectLst/>
                <a:latin typeface="+mn-lt"/>
                <a:ea typeface="+mn-ea"/>
                <a:cs typeface="+mn-cs"/>
              </a:rPr>
              <a:t> 1. specifiek gewas bloeit maar 1x per jaar, dus bij maar 1x per jaar daar nectar uit. 2. specifiek verbouwde gewas heeft misschien geen voorkeur voor de bij. 3. kwetsbaar: in het geval van een ziekte waardoor dat hele gewas in 1x uitsterft: dan heeft de bij ook geen eten.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BRON: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Correspondent </a:t>
            </a:r>
            <a:r>
              <a:rPr lang="en-US" sz="1200" kern="1200" dirty="0" err="1">
                <a:solidFill>
                  <a:schemeClr val="tx1"/>
                </a:solidFill>
                <a:effectLst/>
                <a:latin typeface="+mn-lt"/>
                <a:ea typeface="+mn-ea"/>
                <a:cs typeface="+mn-cs"/>
              </a:rPr>
              <a:t>artikel</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9</a:t>
            </a:fld>
            <a:endParaRPr lang="nl-NL"/>
          </a:p>
        </p:txBody>
      </p:sp>
    </p:spTree>
    <p:extLst>
      <p:ext uri="{BB962C8B-B14F-4D97-AF65-F5344CB8AC3E}">
        <p14:creationId xmlns:p14="http://schemas.microsoft.com/office/powerpoint/2010/main" val="229771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A4675-4817-4E84-B1AA-3E2076D49FD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BF88C04-05C3-4151-9689-75EA151DF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C68EDB8-C0A2-4CBE-A0F6-8337B8B8F3F3}"/>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5" name="Tijdelijke aanduiding voor voettekst 4">
            <a:extLst>
              <a:ext uri="{FF2B5EF4-FFF2-40B4-BE49-F238E27FC236}">
                <a16:creationId xmlns:a16="http://schemas.microsoft.com/office/drawing/2014/main" id="{E5B990DD-BBFA-4BE8-ACF6-249C11000CF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3D7DCB8-F1B4-4FF6-A295-49DFEC7B94EE}"/>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417224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E4241-EAB8-4F4B-A866-4611F61A7BF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9F7F276-C755-45C7-A841-2C02623CCF62}"/>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5EEC85C-358E-4B06-A1FE-3EA9577343FE}"/>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5" name="Tijdelijke aanduiding voor voettekst 4">
            <a:extLst>
              <a:ext uri="{FF2B5EF4-FFF2-40B4-BE49-F238E27FC236}">
                <a16:creationId xmlns:a16="http://schemas.microsoft.com/office/drawing/2014/main" id="{23009F5D-FCE9-4230-8D58-0013E5A171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2623F11-53AF-4838-AD50-562A44194C8C}"/>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5669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38932E46-380E-4D41-BE2E-EDD4453744E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683BD6C-CC8D-40A3-9374-1E9C6915850C}"/>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4C7CD-7956-4F31-98EF-7A098D6742E2}"/>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5" name="Tijdelijke aanduiding voor voettekst 4">
            <a:extLst>
              <a:ext uri="{FF2B5EF4-FFF2-40B4-BE49-F238E27FC236}">
                <a16:creationId xmlns:a16="http://schemas.microsoft.com/office/drawing/2014/main" id="{0CD9CC57-0640-4794-8701-A3D74AE158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4072532-071F-4760-BC06-CE4BDDCF3127}"/>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82304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126CF-9233-4D54-86C2-88B09D15C7E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7E2DF0F-9F16-4573-831F-8EE54C4DB1B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1EC8616-97BF-4E35-9C08-803E4E094AB2}"/>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5" name="Tijdelijke aanduiding voor voettekst 4">
            <a:extLst>
              <a:ext uri="{FF2B5EF4-FFF2-40B4-BE49-F238E27FC236}">
                <a16:creationId xmlns:a16="http://schemas.microsoft.com/office/drawing/2014/main" id="{E8CE2358-2D8C-403A-B958-BBA468C121A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8DC2E2-C26D-40A9-8741-25EA97F6B1D6}"/>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88843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1235B-7905-4265-B76D-AB7869BF3C5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1F7D152-FC34-432F-A140-44B961343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CDCE4A30-1976-4A84-A9DB-842A0A45204B}"/>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5" name="Tijdelijke aanduiding voor voettekst 4">
            <a:extLst>
              <a:ext uri="{FF2B5EF4-FFF2-40B4-BE49-F238E27FC236}">
                <a16:creationId xmlns:a16="http://schemas.microsoft.com/office/drawing/2014/main" id="{34DAB0B1-12D2-4548-8EFF-97707DD75B5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434AA8-AF4C-45D1-B918-26E52D19612F}"/>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89433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60231-B43B-4190-A9FC-3BF863744BF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68C5170-6871-4CDA-8F04-E80509D863A1}"/>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6FB7B3A-DB8F-4029-B68B-1360F36AC6F0}"/>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AC48E339-5477-447A-9111-4F22FF112C53}"/>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6" name="Tijdelijke aanduiding voor voettekst 5">
            <a:extLst>
              <a:ext uri="{FF2B5EF4-FFF2-40B4-BE49-F238E27FC236}">
                <a16:creationId xmlns:a16="http://schemas.microsoft.com/office/drawing/2014/main" id="{840B4CED-659D-4DE7-814B-D320C410324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0FE0DAC-1A7F-4A50-9B51-CC5562033EB2}"/>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159171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0F975-97EA-4326-89EA-E72E140A60D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80565AA-AEEB-4ADD-9B83-598A76B46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D3010EE1-10F4-4F86-A2C0-284D162CF837}"/>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FD12BE12-1362-4E47-BAEA-C8DCF0589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B53B4D4F-647C-45DB-8B9B-5E399EE327DD}"/>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924C961-1E28-47E0-B72B-19B861C6976C}"/>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8" name="Tijdelijke aanduiding voor voettekst 7">
            <a:extLst>
              <a:ext uri="{FF2B5EF4-FFF2-40B4-BE49-F238E27FC236}">
                <a16:creationId xmlns:a16="http://schemas.microsoft.com/office/drawing/2014/main" id="{47E744A3-9946-46D8-95EE-35B02E397E5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A20018A-624A-4711-92C7-66A4F9B3EA8A}"/>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9915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31B52-1344-4BD7-8B57-6F15A432AA3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790A671-BAAB-413F-A6A3-950D33DADAFF}"/>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4" name="Tijdelijke aanduiding voor voettekst 3">
            <a:extLst>
              <a:ext uri="{FF2B5EF4-FFF2-40B4-BE49-F238E27FC236}">
                <a16:creationId xmlns:a16="http://schemas.microsoft.com/office/drawing/2014/main" id="{FCED686F-38B9-4B1D-81B3-1C323B7B670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A6D78F79-9A3C-45E7-B53B-F017197C61F1}"/>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22424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5D4D134-8895-43EC-98BD-4FECF2BA3538}"/>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3" name="Tijdelijke aanduiding voor voettekst 2">
            <a:extLst>
              <a:ext uri="{FF2B5EF4-FFF2-40B4-BE49-F238E27FC236}">
                <a16:creationId xmlns:a16="http://schemas.microsoft.com/office/drawing/2014/main" id="{8CA96DFF-50B6-4B7F-9481-4506F56FA573}"/>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F404637-6B11-4AFC-A5D0-699229D9925F}"/>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100478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BD764-226D-4152-9DB7-FAD7C47FFAA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3C44A533-1FF8-41C9-BCE7-385FAF0D5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420E63D-6FE3-40B7-891C-3DDC52931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A72A41B1-B928-48E6-B79B-409144C02FA4}"/>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6" name="Tijdelijke aanduiding voor voettekst 5">
            <a:extLst>
              <a:ext uri="{FF2B5EF4-FFF2-40B4-BE49-F238E27FC236}">
                <a16:creationId xmlns:a16="http://schemas.microsoft.com/office/drawing/2014/main" id="{DDBD7CAA-E44C-49C5-A1B2-5F1D1E7908D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4952599-568F-4D7C-9BEE-2B3D50AB29D6}"/>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68635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45408-7E97-409F-A128-6FC92CA7BB9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F53CA06-73FB-4F63-8464-1C55C0B0B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CC1B309-7762-4642-9A96-91E1A6664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340252B-C4B7-4D64-B1A7-2BA17FAE358E}"/>
              </a:ext>
            </a:extLst>
          </p:cNvPr>
          <p:cNvSpPr>
            <a:spLocks noGrp="1"/>
          </p:cNvSpPr>
          <p:nvPr>
            <p:ph type="dt" sz="half" idx="10"/>
          </p:nvPr>
        </p:nvSpPr>
        <p:spPr/>
        <p:txBody>
          <a:bodyPr/>
          <a:lstStyle/>
          <a:p>
            <a:fld id="{19FD08AB-B38A-4314-80C0-A2B4B0173395}" type="datetimeFigureOut">
              <a:rPr lang="nl-NL" smtClean="0"/>
              <a:t>18-3-2018</a:t>
            </a:fld>
            <a:endParaRPr lang="nl-NL"/>
          </a:p>
        </p:txBody>
      </p:sp>
      <p:sp>
        <p:nvSpPr>
          <p:cNvPr id="6" name="Tijdelijke aanduiding voor voettekst 5">
            <a:extLst>
              <a:ext uri="{FF2B5EF4-FFF2-40B4-BE49-F238E27FC236}">
                <a16:creationId xmlns:a16="http://schemas.microsoft.com/office/drawing/2014/main" id="{B6334546-7E69-49A5-A814-1A72C390F77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312B06D-1220-45DE-A965-358FBF2FBDAC}"/>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311327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A1F3C3-36B9-4C76-82E6-4281E0203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E955E18-C905-4D7D-9DCE-946CE0F7C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AA5F58-857B-4A7B-AC12-2DCCBF855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D08AB-B38A-4314-80C0-A2B4B0173395}" type="datetimeFigureOut">
              <a:rPr lang="nl-NL" smtClean="0"/>
              <a:t>18-3-2018</a:t>
            </a:fld>
            <a:endParaRPr lang="nl-NL"/>
          </a:p>
        </p:txBody>
      </p:sp>
      <p:sp>
        <p:nvSpPr>
          <p:cNvPr id="5" name="Tijdelijke aanduiding voor voettekst 4">
            <a:extLst>
              <a:ext uri="{FF2B5EF4-FFF2-40B4-BE49-F238E27FC236}">
                <a16:creationId xmlns:a16="http://schemas.microsoft.com/office/drawing/2014/main" id="{E5223EEF-88F6-4115-8920-9392D1919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609FB43-6467-4208-9B9C-9B7FDF97C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606E8-C1AE-465A-A3D0-6EFBF29F366C}" type="slidenum">
              <a:rPr lang="nl-NL" smtClean="0"/>
              <a:t>‹nr.›</a:t>
            </a:fld>
            <a:endParaRPr lang="nl-NL"/>
          </a:p>
        </p:txBody>
      </p:sp>
    </p:spTree>
    <p:extLst>
      <p:ext uri="{BB962C8B-B14F-4D97-AF65-F5344CB8AC3E}">
        <p14:creationId xmlns:p14="http://schemas.microsoft.com/office/powerpoint/2010/main" val="9168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Team">
            <a:extLst>
              <a:ext uri="{FF2B5EF4-FFF2-40B4-BE49-F238E27FC236}">
                <a16:creationId xmlns:a16="http://schemas.microsoft.com/office/drawing/2014/main" id="{A58EE611-FEBB-4446-AF31-A32B605EE0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9223" y="2793274"/>
            <a:ext cx="4162697" cy="4162697"/>
          </a:xfrm>
          <a:prstGeom prst="rect">
            <a:avLst/>
          </a:prstGeom>
        </p:spPr>
      </p:pic>
      <p:sp>
        <p:nvSpPr>
          <p:cNvPr id="6" name="Tekstballon: ovaal 5">
            <a:extLst>
              <a:ext uri="{FF2B5EF4-FFF2-40B4-BE49-F238E27FC236}">
                <a16:creationId xmlns:a16="http://schemas.microsoft.com/office/drawing/2014/main" id="{BC579DA2-B087-4D11-AF7F-FC42F1C7278B}"/>
              </a:ext>
            </a:extLst>
          </p:cNvPr>
          <p:cNvSpPr/>
          <p:nvPr/>
        </p:nvSpPr>
        <p:spPr>
          <a:xfrm>
            <a:off x="6692630" y="1366424"/>
            <a:ext cx="2782111" cy="165576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Hey!!! </a:t>
            </a:r>
            <a:br>
              <a:rPr lang="nl-NL" dirty="0"/>
            </a:br>
            <a:r>
              <a:rPr lang="nl-NL" dirty="0"/>
              <a:t>Wat eet jij vandaag?</a:t>
            </a:r>
          </a:p>
        </p:txBody>
      </p:sp>
    </p:spTree>
    <p:extLst>
      <p:ext uri="{BB962C8B-B14F-4D97-AF65-F5344CB8AC3E}">
        <p14:creationId xmlns:p14="http://schemas.microsoft.com/office/powerpoint/2010/main" val="188103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010456-7987-4E43-8849-54CD83F9E616}"/>
              </a:ext>
            </a:extLst>
          </p:cNvPr>
          <p:cNvSpPr>
            <a:spLocks noGrp="1"/>
          </p:cNvSpPr>
          <p:nvPr>
            <p:ph type="title"/>
          </p:nvPr>
        </p:nvSpPr>
        <p:spPr/>
        <p:txBody>
          <a:bodyPr/>
          <a:lstStyle/>
          <a:p>
            <a:r>
              <a:rPr lang="nl-NL" dirty="0"/>
              <a:t>Wat moet er veranderen?</a:t>
            </a:r>
          </a:p>
        </p:txBody>
      </p:sp>
      <p:sp>
        <p:nvSpPr>
          <p:cNvPr id="3" name="Tijdelijke aanduiding voor inhoud 2">
            <a:extLst>
              <a:ext uri="{FF2B5EF4-FFF2-40B4-BE49-F238E27FC236}">
                <a16:creationId xmlns:a16="http://schemas.microsoft.com/office/drawing/2014/main" id="{7DAA4C70-258C-45D7-B65F-C2C870EB5A8A}"/>
              </a:ext>
            </a:extLst>
          </p:cNvPr>
          <p:cNvSpPr>
            <a:spLocks noGrp="1"/>
          </p:cNvSpPr>
          <p:nvPr>
            <p:ph idx="1"/>
          </p:nvPr>
        </p:nvSpPr>
        <p:spPr/>
        <p:txBody>
          <a:bodyPr/>
          <a:lstStyle/>
          <a:p>
            <a:pPr lvl="0"/>
            <a:r>
              <a:rPr lang="nl-NL" dirty="0"/>
              <a:t>Minder gebruik van giftige bestrijdingsmiddelen.</a:t>
            </a:r>
          </a:p>
          <a:p>
            <a:pPr lvl="0"/>
            <a:r>
              <a:rPr lang="nl-NL" dirty="0"/>
              <a:t>Landbouw meer divers.</a:t>
            </a:r>
          </a:p>
        </p:txBody>
      </p:sp>
    </p:spTree>
    <p:extLst>
      <p:ext uri="{BB962C8B-B14F-4D97-AF65-F5344CB8AC3E}">
        <p14:creationId xmlns:p14="http://schemas.microsoft.com/office/powerpoint/2010/main" val="134029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8261D6-EB55-44C4-81D2-7095181D810F}"/>
              </a:ext>
            </a:extLst>
          </p:cNvPr>
          <p:cNvSpPr>
            <a:spLocks noGrp="1"/>
          </p:cNvSpPr>
          <p:nvPr>
            <p:ph type="title"/>
          </p:nvPr>
        </p:nvSpPr>
        <p:spPr/>
        <p:txBody>
          <a:bodyPr/>
          <a:lstStyle/>
          <a:p>
            <a:r>
              <a:rPr lang="nl-NL" dirty="0"/>
              <a:t>Wat kan JIJ doen? FOTO van US-</a:t>
            </a:r>
            <a:r>
              <a:rPr lang="nl-NL" dirty="0" err="1"/>
              <a:t>army</a:t>
            </a:r>
            <a:r>
              <a:rPr lang="nl-NL" dirty="0"/>
              <a:t>-poster</a:t>
            </a:r>
          </a:p>
        </p:txBody>
      </p:sp>
      <p:sp>
        <p:nvSpPr>
          <p:cNvPr id="3" name="Tijdelijke aanduiding voor inhoud 2">
            <a:extLst>
              <a:ext uri="{FF2B5EF4-FFF2-40B4-BE49-F238E27FC236}">
                <a16:creationId xmlns:a16="http://schemas.microsoft.com/office/drawing/2014/main" id="{A60CE994-9FE9-499C-AE7B-5D94CDFDB2B0}"/>
              </a:ext>
            </a:extLst>
          </p:cNvPr>
          <p:cNvSpPr>
            <a:spLocks noGrp="1"/>
          </p:cNvSpPr>
          <p:nvPr>
            <p:ph idx="1"/>
          </p:nvPr>
        </p:nvSpPr>
        <p:spPr/>
        <p:txBody>
          <a:bodyPr>
            <a:normAutofit/>
          </a:bodyPr>
          <a:lstStyle/>
          <a:p>
            <a:pPr marL="0" lvl="0" indent="0">
              <a:buNone/>
            </a:pPr>
            <a:r>
              <a:rPr lang="nl-NL" dirty="0"/>
              <a:t>Filmpje bijenhotel + zadenmengsel</a:t>
            </a:r>
          </a:p>
          <a:p>
            <a:pPr marL="0" lvl="0" indent="0">
              <a:buNone/>
            </a:pPr>
            <a:endParaRPr lang="nl-NL" dirty="0"/>
          </a:p>
          <a:p>
            <a:pPr marL="0" lv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dirty="0"/>
              <a:t>Voor meer informatie over wat jij kunt doen, bezoek de </a:t>
            </a:r>
            <a:r>
              <a:rPr lang="nl-NL" dirty="0" err="1"/>
              <a:t>WESPsite</a:t>
            </a:r>
            <a:r>
              <a:rPr lang="nl-NL" dirty="0"/>
              <a:t> </a:t>
            </a:r>
          </a:p>
          <a:p>
            <a:pPr marL="0" indent="0">
              <a:buNone/>
            </a:pPr>
            <a:r>
              <a:rPr lang="nl-NL" dirty="0"/>
              <a:t>www.weekvandebij.be</a:t>
            </a:r>
          </a:p>
          <a:p>
            <a:pPr marL="0" indent="0">
              <a:buNone/>
            </a:pPr>
            <a:endParaRPr lang="nl-NL" dirty="0"/>
          </a:p>
        </p:txBody>
      </p:sp>
    </p:spTree>
    <p:extLst>
      <p:ext uri="{BB962C8B-B14F-4D97-AF65-F5344CB8AC3E}">
        <p14:creationId xmlns:p14="http://schemas.microsoft.com/office/powerpoint/2010/main" val="381859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D5136-8E34-4051-AF18-6D739F799AD7}"/>
              </a:ext>
            </a:extLst>
          </p:cNvPr>
          <p:cNvSpPr>
            <a:spLocks noGrp="1"/>
          </p:cNvSpPr>
          <p:nvPr>
            <p:ph type="title"/>
          </p:nvPr>
        </p:nvSpPr>
        <p:spPr/>
        <p:txBody>
          <a:bodyPr/>
          <a:lstStyle/>
          <a:p>
            <a:r>
              <a:rPr lang="nl-NL" dirty="0"/>
              <a:t>Aftiteling</a:t>
            </a:r>
          </a:p>
        </p:txBody>
      </p:sp>
      <p:sp>
        <p:nvSpPr>
          <p:cNvPr id="3" name="Tijdelijke aanduiding voor inhoud 2">
            <a:extLst>
              <a:ext uri="{FF2B5EF4-FFF2-40B4-BE49-F238E27FC236}">
                <a16:creationId xmlns:a16="http://schemas.microsoft.com/office/drawing/2014/main" id="{C4A083B0-AD78-4FD1-8810-E7CC94A88D58}"/>
              </a:ext>
            </a:extLst>
          </p:cNvPr>
          <p:cNvSpPr>
            <a:spLocks noGrp="1"/>
          </p:cNvSpPr>
          <p:nvPr>
            <p:ph idx="1"/>
          </p:nvPr>
        </p:nvSpPr>
        <p:spPr/>
        <p:txBody>
          <a:bodyPr/>
          <a:lstStyle/>
          <a:p>
            <a:r>
              <a:rPr lang="nl-NL" dirty="0"/>
              <a:t>Onze namen</a:t>
            </a:r>
          </a:p>
          <a:p>
            <a:endParaRPr lang="nl-NL" dirty="0"/>
          </a:p>
        </p:txBody>
      </p:sp>
    </p:spTree>
    <p:extLst>
      <p:ext uri="{BB962C8B-B14F-4D97-AF65-F5344CB8AC3E}">
        <p14:creationId xmlns:p14="http://schemas.microsoft.com/office/powerpoint/2010/main" val="361442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descr="Kruiwagen">
            <a:extLst>
              <a:ext uri="{FF2B5EF4-FFF2-40B4-BE49-F238E27FC236}">
                <a16:creationId xmlns:a16="http://schemas.microsoft.com/office/drawing/2014/main" id="{962A3459-09D0-4F75-B285-E75C549FC85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060305"/>
            <a:ext cx="4432570" cy="4432570"/>
          </a:xfrm>
        </p:spPr>
      </p:pic>
      <p:pic>
        <p:nvPicPr>
          <p:cNvPr id="7" name="Afbeelding 6" descr="Bier">
            <a:extLst>
              <a:ext uri="{FF2B5EF4-FFF2-40B4-BE49-F238E27FC236}">
                <a16:creationId xmlns:a16="http://schemas.microsoft.com/office/drawing/2014/main" id="{2F545A71-73E0-4C61-A7AB-9EC927418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993215"/>
            <a:ext cx="914400" cy="914400"/>
          </a:xfrm>
          <a:prstGeom prst="rect">
            <a:avLst/>
          </a:prstGeom>
        </p:spPr>
      </p:pic>
      <p:pic>
        <p:nvPicPr>
          <p:cNvPr id="9" name="Afbeelding 8" descr="Pasta">
            <a:extLst>
              <a:ext uri="{FF2B5EF4-FFF2-40B4-BE49-F238E27FC236}">
                <a16:creationId xmlns:a16="http://schemas.microsoft.com/office/drawing/2014/main" id="{5194F9E2-F65C-4779-9F91-EB439DDD73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0096" y="3170835"/>
            <a:ext cx="914400" cy="914400"/>
          </a:xfrm>
          <a:prstGeom prst="rect">
            <a:avLst/>
          </a:prstGeom>
        </p:spPr>
      </p:pic>
      <p:pic>
        <p:nvPicPr>
          <p:cNvPr id="11" name="Afbeelding 10" descr="Pizza">
            <a:extLst>
              <a:ext uri="{FF2B5EF4-FFF2-40B4-BE49-F238E27FC236}">
                <a16:creationId xmlns:a16="http://schemas.microsoft.com/office/drawing/2014/main" id="{CCBFF908-1020-46A2-8023-F2E42A2AD8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8366" y="2060305"/>
            <a:ext cx="914400" cy="914400"/>
          </a:xfrm>
          <a:prstGeom prst="rect">
            <a:avLst/>
          </a:prstGeom>
        </p:spPr>
      </p:pic>
      <p:pic>
        <p:nvPicPr>
          <p:cNvPr id="13" name="Afbeelding 12" descr="Appel">
            <a:extLst>
              <a:ext uri="{FF2B5EF4-FFF2-40B4-BE49-F238E27FC236}">
                <a16:creationId xmlns:a16="http://schemas.microsoft.com/office/drawing/2014/main" id="{DB9F6EC3-CEE7-4841-92EE-E9B5059E873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59332" y="3121800"/>
            <a:ext cx="914400" cy="914400"/>
          </a:xfrm>
          <a:prstGeom prst="rect">
            <a:avLst/>
          </a:prstGeom>
        </p:spPr>
      </p:pic>
      <p:pic>
        <p:nvPicPr>
          <p:cNvPr id="15" name="Afbeelding 14" descr="Hotdog">
            <a:extLst>
              <a:ext uri="{FF2B5EF4-FFF2-40B4-BE49-F238E27FC236}">
                <a16:creationId xmlns:a16="http://schemas.microsoft.com/office/drawing/2014/main" id="{825CE0B1-CCA9-4AEC-AAF6-6B77BA5D764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5464" y="2256435"/>
            <a:ext cx="914400" cy="914400"/>
          </a:xfrm>
          <a:prstGeom prst="rect">
            <a:avLst/>
          </a:prstGeom>
        </p:spPr>
      </p:pic>
      <p:pic>
        <p:nvPicPr>
          <p:cNvPr id="17" name="Afbeelding 16" descr="Cupcake">
            <a:extLst>
              <a:ext uri="{FF2B5EF4-FFF2-40B4-BE49-F238E27FC236}">
                <a16:creationId xmlns:a16="http://schemas.microsoft.com/office/drawing/2014/main" id="{E434B4FE-971A-4DCE-A452-F97D3163386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02132" y="1869180"/>
            <a:ext cx="914400" cy="914400"/>
          </a:xfrm>
          <a:prstGeom prst="rect">
            <a:avLst/>
          </a:prstGeom>
        </p:spPr>
      </p:pic>
    </p:spTree>
    <p:extLst>
      <p:ext uri="{BB962C8B-B14F-4D97-AF65-F5344CB8AC3E}">
        <p14:creationId xmlns:p14="http://schemas.microsoft.com/office/powerpoint/2010/main" val="276450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9A495540-7BE2-4122-A1D4-57C525386BC8}"/>
              </a:ext>
            </a:extLst>
          </p:cNvPr>
          <p:cNvSpPr>
            <a:spLocks noGrp="1"/>
          </p:cNvSpPr>
          <p:nvPr>
            <p:ph type="title"/>
          </p:nvPr>
        </p:nvSpPr>
        <p:spPr/>
        <p:txBody>
          <a:bodyPr/>
          <a:lstStyle/>
          <a:p>
            <a:r>
              <a:rPr lang="nl-NL" dirty="0"/>
              <a:t>cirkeldiagram</a:t>
            </a:r>
          </a:p>
        </p:txBody>
      </p:sp>
      <p:pic>
        <p:nvPicPr>
          <p:cNvPr id="5" name="Tijdelijke aanduiding voor inhoud 4" descr="Bloem">
            <a:extLst>
              <a:ext uri="{FF2B5EF4-FFF2-40B4-BE49-F238E27FC236}">
                <a16:creationId xmlns:a16="http://schemas.microsoft.com/office/drawing/2014/main" id="{1A4A1124-C30E-4190-8B34-5484CBE736AE}"/>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5660" y="2351459"/>
            <a:ext cx="3130550" cy="3128963"/>
          </a:xfrm>
        </p:spPr>
      </p:pic>
    </p:spTree>
    <p:extLst>
      <p:ext uri="{BB962C8B-B14F-4D97-AF65-F5344CB8AC3E}">
        <p14:creationId xmlns:p14="http://schemas.microsoft.com/office/powerpoint/2010/main" val="293630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20AFA678-72A2-4C1E-A83A-EC3BD32B1A0D}"/>
              </a:ext>
            </a:extLst>
          </p:cNvPr>
          <p:cNvSpPr>
            <a:spLocks noGrp="1"/>
          </p:cNvSpPr>
          <p:nvPr>
            <p:ph idx="1"/>
          </p:nvPr>
        </p:nvSpPr>
        <p:spPr/>
        <p:txBody>
          <a:bodyPr/>
          <a:lstStyle/>
          <a:p>
            <a:r>
              <a:rPr lang="nl-NL" dirty="0"/>
              <a:t>Honing en brood plaatje van Nathalie</a:t>
            </a:r>
          </a:p>
          <a:p>
            <a:r>
              <a:rPr lang="nl-NL" dirty="0"/>
              <a:t>Plaatje economische schade </a:t>
            </a:r>
            <a:r>
              <a:rPr lang="nl-NL" dirty="0">
                <a:sym typeface="Wingdings" panose="05000000000000000000" pitchFamily="2" charset="2"/>
              </a:rPr>
              <a:t> </a:t>
            </a:r>
            <a:r>
              <a:rPr lang="nl-NL" dirty="0" err="1">
                <a:sym typeface="Wingdings" panose="05000000000000000000" pitchFamily="2" charset="2"/>
              </a:rPr>
              <a:t>barchart</a:t>
            </a:r>
            <a:r>
              <a:rPr lang="nl-NL" dirty="0">
                <a:sym typeface="Wingdings" panose="05000000000000000000" pitchFamily="2" charset="2"/>
              </a:rPr>
              <a:t> </a:t>
            </a:r>
            <a:r>
              <a:rPr lang="nl-NL" dirty="0" err="1">
                <a:sym typeface="Wingdings" panose="05000000000000000000" pitchFamily="2" charset="2"/>
              </a:rPr>
              <a:t>nathalie</a:t>
            </a:r>
            <a:r>
              <a:rPr lang="nl-NL" dirty="0">
                <a:sym typeface="Wingdings" panose="05000000000000000000" pitchFamily="2" charset="2"/>
              </a:rPr>
              <a:t>?</a:t>
            </a:r>
            <a:endParaRPr lang="nl-NL" dirty="0"/>
          </a:p>
        </p:txBody>
      </p:sp>
      <p:pic>
        <p:nvPicPr>
          <p:cNvPr id="4" name="Afbeelding 3">
            <a:extLst>
              <a:ext uri="{FF2B5EF4-FFF2-40B4-BE49-F238E27FC236}">
                <a16:creationId xmlns:a16="http://schemas.microsoft.com/office/drawing/2014/main" id="{AA5CCCB9-9699-42CE-9EA0-13856F87621C}"/>
              </a:ext>
            </a:extLst>
          </p:cNvPr>
          <p:cNvPicPr/>
          <p:nvPr/>
        </p:nvPicPr>
        <p:blipFill>
          <a:blip r:embed="rId3">
            <a:extLst>
              <a:ext uri="{28A0092B-C50C-407E-A947-70E740481C1C}">
                <a14:useLocalDpi xmlns:a14="http://schemas.microsoft.com/office/drawing/2010/main" val="0"/>
              </a:ext>
            </a:extLst>
          </a:blip>
          <a:stretch>
            <a:fillRect/>
          </a:stretch>
        </p:blipFill>
        <p:spPr>
          <a:xfrm>
            <a:off x="1308255" y="2884508"/>
            <a:ext cx="2610485" cy="2645410"/>
          </a:xfrm>
          <a:prstGeom prst="rect">
            <a:avLst/>
          </a:prstGeom>
        </p:spPr>
      </p:pic>
    </p:spTree>
    <p:extLst>
      <p:ext uri="{BB962C8B-B14F-4D97-AF65-F5344CB8AC3E}">
        <p14:creationId xmlns:p14="http://schemas.microsoft.com/office/powerpoint/2010/main" val="355808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572FF16E-FD30-4B5C-85ED-D6313465DE6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44578" y="226758"/>
            <a:ext cx="10537772" cy="6002592"/>
          </a:xfrm>
          <a:prstGeom prst="rect">
            <a:avLst/>
          </a:prstGeom>
        </p:spPr>
      </p:pic>
    </p:spTree>
    <p:extLst>
      <p:ext uri="{BB962C8B-B14F-4D97-AF65-F5344CB8AC3E}">
        <p14:creationId xmlns:p14="http://schemas.microsoft.com/office/powerpoint/2010/main" val="29525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8FF405-DC9A-45E4-905D-A6E0C74D1A8C}"/>
              </a:ext>
            </a:extLst>
          </p:cNvPr>
          <p:cNvSpPr>
            <a:spLocks noGrp="1"/>
          </p:cNvSpPr>
          <p:nvPr>
            <p:ph type="title"/>
          </p:nvPr>
        </p:nvSpPr>
        <p:spPr/>
        <p:txBody>
          <a:bodyPr/>
          <a:lstStyle/>
          <a:p>
            <a:r>
              <a:rPr lang="nl-NL" dirty="0"/>
              <a:t>Quote van Edward O. Wilson</a:t>
            </a:r>
          </a:p>
        </p:txBody>
      </p:sp>
      <p:sp>
        <p:nvSpPr>
          <p:cNvPr id="3" name="Tijdelijke aanduiding voor inhoud 2">
            <a:extLst>
              <a:ext uri="{FF2B5EF4-FFF2-40B4-BE49-F238E27FC236}">
                <a16:creationId xmlns:a16="http://schemas.microsoft.com/office/drawing/2014/main" id="{8C065FFC-D503-465E-BE5C-3A0183084896}"/>
              </a:ext>
            </a:extLst>
          </p:cNvPr>
          <p:cNvSpPr>
            <a:spLocks noGrp="1"/>
          </p:cNvSpPr>
          <p:nvPr>
            <p:ph idx="1"/>
          </p:nvPr>
        </p:nvSpPr>
        <p:spPr/>
        <p:txBody>
          <a:bodyPr>
            <a:noAutofit/>
          </a:bodyPr>
          <a:lstStyle/>
          <a:p>
            <a:r>
              <a:rPr lang="en-US" sz="7200" i="1" dirty="0">
                <a:latin typeface="French Script MT" panose="03020402040607040605" pitchFamily="66" charset="0"/>
              </a:rPr>
              <a:t>So important are insects and other land-dwelling arthropods that if all were to disappear, humanity probably could not last more than a few months. </a:t>
            </a:r>
            <a:endParaRPr lang="nl-NL" sz="7200" dirty="0">
              <a:latin typeface="French Script MT" panose="03020402040607040605" pitchFamily="66" charset="0"/>
            </a:endParaRPr>
          </a:p>
        </p:txBody>
      </p:sp>
    </p:spTree>
    <p:extLst>
      <p:ext uri="{BB962C8B-B14F-4D97-AF65-F5344CB8AC3E}">
        <p14:creationId xmlns:p14="http://schemas.microsoft.com/office/powerpoint/2010/main" val="344288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descr="Insect">
            <a:extLst>
              <a:ext uri="{FF2B5EF4-FFF2-40B4-BE49-F238E27FC236}">
                <a16:creationId xmlns:a16="http://schemas.microsoft.com/office/drawing/2014/main" id="{AF17D2AB-75F7-4442-9EC2-531E98C5C79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2638" y="3121800"/>
            <a:ext cx="914400" cy="914400"/>
          </a:xfrm>
        </p:spPr>
      </p:pic>
      <p:pic>
        <p:nvPicPr>
          <p:cNvPr id="7" name="Afbeelding 6" descr="Insectenspray">
            <a:extLst>
              <a:ext uri="{FF2B5EF4-FFF2-40B4-BE49-F238E27FC236}">
                <a16:creationId xmlns:a16="http://schemas.microsoft.com/office/drawing/2014/main" id="{FE214B14-1C6B-415A-9718-020662C884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7657" y="1190826"/>
            <a:ext cx="4105073" cy="4105073"/>
          </a:xfrm>
          <a:prstGeom prst="rect">
            <a:avLst/>
          </a:prstGeom>
        </p:spPr>
      </p:pic>
      <p:pic>
        <p:nvPicPr>
          <p:cNvPr id="3" name="Afbeelding 2" descr="Tractor">
            <a:extLst>
              <a:ext uri="{FF2B5EF4-FFF2-40B4-BE49-F238E27FC236}">
                <a16:creationId xmlns:a16="http://schemas.microsoft.com/office/drawing/2014/main" id="{68BCED25-F56A-4D2E-82EC-38DDAECBFF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2730" y="1190826"/>
            <a:ext cx="4362450" cy="4362450"/>
          </a:xfrm>
          <a:prstGeom prst="rect">
            <a:avLst/>
          </a:prstGeom>
        </p:spPr>
      </p:pic>
    </p:spTree>
    <p:extLst>
      <p:ext uri="{BB962C8B-B14F-4D97-AF65-F5344CB8AC3E}">
        <p14:creationId xmlns:p14="http://schemas.microsoft.com/office/powerpoint/2010/main" val="67998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BBA14750-80CD-4F97-A7EE-57764CC621A0}"/>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20433" t="25407" r="42185" b="14121"/>
          <a:stretch/>
        </p:blipFill>
        <p:spPr>
          <a:xfrm>
            <a:off x="2495852" y="228600"/>
            <a:ext cx="7543498" cy="5996898"/>
          </a:xfrm>
          <a:prstGeom prst="rect">
            <a:avLst/>
          </a:prstGeom>
        </p:spPr>
      </p:pic>
    </p:spTree>
    <p:extLst>
      <p:ext uri="{BB962C8B-B14F-4D97-AF65-F5344CB8AC3E}">
        <p14:creationId xmlns:p14="http://schemas.microsoft.com/office/powerpoint/2010/main" val="293594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F8AAE636-73E4-4F20-A755-256D80FA1C44}"/>
              </a:ext>
            </a:extLst>
          </p:cNvPr>
          <p:cNvSpPr>
            <a:spLocks noGrp="1"/>
          </p:cNvSpPr>
          <p:nvPr>
            <p:ph idx="1"/>
          </p:nvPr>
        </p:nvSpPr>
        <p:spPr>
          <a:xfrm>
            <a:off x="643647" y="1825625"/>
            <a:ext cx="10515600" cy="4351338"/>
          </a:xfrm>
        </p:spPr>
        <p:txBody>
          <a:bodyPr/>
          <a:lstStyle/>
          <a:p>
            <a:r>
              <a:rPr lang="nl-NL" dirty="0"/>
              <a:t>FLOWCHART:</a:t>
            </a:r>
            <a:br>
              <a:rPr lang="nl-NL" dirty="0"/>
            </a:br>
            <a:r>
              <a:rPr lang="nl-NL" dirty="0"/>
              <a:t>	1. Meer mensen</a:t>
            </a:r>
            <a:br>
              <a:rPr lang="nl-NL" dirty="0"/>
            </a:br>
            <a:r>
              <a:rPr lang="nl-NL" dirty="0"/>
              <a:t>	2. Meer eten nodig</a:t>
            </a:r>
            <a:br>
              <a:rPr lang="nl-NL" dirty="0"/>
            </a:br>
            <a:r>
              <a:rPr lang="nl-NL" dirty="0"/>
              <a:t>	3. Grootschaligere landbouw</a:t>
            </a:r>
            <a:br>
              <a:rPr lang="nl-NL" dirty="0"/>
            </a:br>
            <a:r>
              <a:rPr lang="nl-NL" dirty="0"/>
              <a:t>	4. Zie tekst onder de pagina</a:t>
            </a:r>
          </a:p>
        </p:txBody>
      </p:sp>
    </p:spTree>
    <p:extLst>
      <p:ext uri="{BB962C8B-B14F-4D97-AF65-F5344CB8AC3E}">
        <p14:creationId xmlns:p14="http://schemas.microsoft.com/office/powerpoint/2010/main" val="289744530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1004</Words>
  <Application>Microsoft Office PowerPoint</Application>
  <PresentationFormat>Breedbeeld</PresentationFormat>
  <Paragraphs>111</Paragraphs>
  <Slides>12</Slides>
  <Notes>11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Calibri Light</vt:lpstr>
      <vt:lpstr>French Script MT</vt:lpstr>
      <vt:lpstr>Wingdings</vt:lpstr>
      <vt:lpstr>Kantoorthema</vt:lpstr>
      <vt:lpstr>PowerPoint-presentatie</vt:lpstr>
      <vt:lpstr>PowerPoint-presentatie</vt:lpstr>
      <vt:lpstr>cirkeldiagram</vt:lpstr>
      <vt:lpstr>PowerPoint-presentatie</vt:lpstr>
      <vt:lpstr>PowerPoint-presentatie</vt:lpstr>
      <vt:lpstr>Quote van Edward O. Wilson</vt:lpstr>
      <vt:lpstr>PowerPoint-presentatie</vt:lpstr>
      <vt:lpstr>PowerPoint-presentatie</vt:lpstr>
      <vt:lpstr>PowerPoint-presentatie</vt:lpstr>
      <vt:lpstr>Wat moet er veranderen?</vt:lpstr>
      <vt:lpstr>Wat kan JIJ doen? FOTO van US-army-poster</vt:lpstr>
      <vt:lpstr>Aftiteling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Mares Verbrugge</dc:creator>
  <cp:lastModifiedBy>Enrikos Iossifidis</cp:lastModifiedBy>
  <cp:revision>50</cp:revision>
  <dcterms:created xsi:type="dcterms:W3CDTF">2018-03-16T12:40:23Z</dcterms:created>
  <dcterms:modified xsi:type="dcterms:W3CDTF">2018-03-18T19:30:15Z</dcterms:modified>
</cp:coreProperties>
</file>