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41" autoAdjust="0"/>
  </p:normalViewPr>
  <p:slideViewPr>
    <p:cSldViewPr snapToGrid="0">
      <p:cViewPr varScale="1">
        <p:scale>
          <a:sx n="60" d="100"/>
          <a:sy n="60" d="100"/>
        </p:scale>
        <p:origin x="6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8BEB1-0EB5-4430-9A46-E24086B2902C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0C057-90C8-4BDB-8C0D-08753AD974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9337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Iedereen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gespelt</a:t>
            </a:r>
            <a:r>
              <a:rPr lang="en-US" dirty="0"/>
              <a:t>?? (snap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 err="1"/>
              <a:t>gespelT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0C057-90C8-4BDB-8C0D-08753AD9743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9413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oorzaken</a:t>
            </a:r>
            <a:r>
              <a:rPr lang="en-US" dirty="0"/>
              <a:t> (</a:t>
            </a:r>
            <a:r>
              <a:rPr lang="en-US" dirty="0" err="1"/>
              <a:t>bestrijdingsmiddelen</a:t>
            </a:r>
            <a:r>
              <a:rPr lang="en-US" dirty="0"/>
              <a:t>, </a:t>
            </a:r>
            <a:r>
              <a:rPr lang="en-US" dirty="0" err="1"/>
              <a:t>opschalen</a:t>
            </a:r>
            <a:r>
              <a:rPr lang="en-US" dirty="0"/>
              <a:t> </a:t>
            </a:r>
            <a:r>
              <a:rPr lang="en-US" dirty="0" err="1"/>
              <a:t>landbouw</a:t>
            </a:r>
            <a:r>
              <a:rPr lang="en-US" dirty="0"/>
              <a:t>,  </a:t>
            </a:r>
            <a:r>
              <a:rPr lang="en-US" dirty="0" err="1"/>
              <a:t>verstedelijking</a:t>
            </a:r>
            <a:r>
              <a:rPr lang="en-US" dirty="0"/>
              <a:t>, </a:t>
            </a:r>
            <a:r>
              <a:rPr lang="en-US" dirty="0" err="1"/>
              <a:t>klimaatverandering</a:t>
            </a:r>
            <a:r>
              <a:rPr lang="en-US" dirty="0"/>
              <a:t>) </a:t>
            </a:r>
            <a:r>
              <a:rPr lang="en-US" dirty="0" err="1"/>
              <a:t>vinden</a:t>
            </a:r>
            <a:r>
              <a:rPr lang="en-US" dirty="0"/>
              <a:t> </a:t>
            </a:r>
            <a:r>
              <a:rPr lang="en-US" dirty="0" err="1"/>
              <a:t>hun</a:t>
            </a:r>
            <a:r>
              <a:rPr lang="en-US" dirty="0"/>
              <a:t> </a:t>
            </a:r>
            <a:r>
              <a:rPr lang="en-US" dirty="0" err="1"/>
              <a:t>oorsprong</a:t>
            </a:r>
            <a:r>
              <a:rPr lang="en-US" dirty="0"/>
              <a:t> in: </a:t>
            </a:r>
          </a:p>
          <a:p>
            <a:r>
              <a:rPr lang="en-US" dirty="0"/>
              <a:t>Meer </a:t>
            </a:r>
            <a:r>
              <a:rPr lang="en-US" dirty="0" err="1"/>
              <a:t>mensen</a:t>
            </a:r>
            <a:r>
              <a:rPr lang="en-US" dirty="0"/>
              <a:t>. Want: (1) Meer </a:t>
            </a:r>
            <a:r>
              <a:rPr lang="en-US" dirty="0" err="1"/>
              <a:t>mensen</a:t>
            </a:r>
            <a:r>
              <a:rPr lang="en-US" dirty="0"/>
              <a:t> =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woningen</a:t>
            </a:r>
            <a:r>
              <a:rPr lang="en-US" dirty="0"/>
              <a:t>,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blijft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minder </a:t>
            </a:r>
            <a:r>
              <a:rPr lang="en-US" dirty="0" err="1"/>
              <a:t>leefomgeving</a:t>
            </a:r>
            <a:r>
              <a:rPr lang="en-US" dirty="0"/>
              <a:t> over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bij</a:t>
            </a:r>
            <a:r>
              <a:rPr lang="en-US" dirty="0"/>
              <a:t>. </a:t>
            </a:r>
            <a:r>
              <a:rPr lang="en-US" dirty="0" err="1"/>
              <a:t>Daarnaast</a:t>
            </a:r>
            <a:r>
              <a:rPr lang="en-US" dirty="0"/>
              <a:t> </a:t>
            </a:r>
            <a:r>
              <a:rPr lang="en-US" dirty="0" err="1"/>
              <a:t>zorgen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mensen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uitstoot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daardoor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klimaatverandering</a:t>
            </a:r>
            <a:r>
              <a:rPr lang="en-US" dirty="0"/>
              <a:t> in de </a:t>
            </a:r>
            <a:r>
              <a:rPr lang="en-US" dirty="0" err="1"/>
              <a:t>leefomgeving</a:t>
            </a:r>
            <a:r>
              <a:rPr lang="en-US" dirty="0"/>
              <a:t> van de </a:t>
            </a:r>
            <a:r>
              <a:rPr lang="en-US" dirty="0" err="1"/>
              <a:t>bij</a:t>
            </a:r>
            <a:r>
              <a:rPr lang="en-US" dirty="0"/>
              <a:t>.. </a:t>
            </a:r>
            <a:r>
              <a:rPr lang="en-US" dirty="0" err="1"/>
              <a:t>En</a:t>
            </a:r>
            <a:r>
              <a:rPr lang="en-US" dirty="0"/>
              <a:t> (2)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vraag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voedsel</a:t>
            </a:r>
            <a:r>
              <a:rPr lang="en-US" dirty="0"/>
              <a:t>, </a:t>
            </a:r>
            <a:r>
              <a:rPr lang="en-US" dirty="0" err="1"/>
              <a:t>zorgt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intensievere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grootschaligere</a:t>
            </a:r>
            <a:r>
              <a:rPr lang="en-US" dirty="0"/>
              <a:t> </a:t>
            </a:r>
            <a:r>
              <a:rPr lang="en-US" dirty="0" err="1"/>
              <a:t>landbouw</a:t>
            </a:r>
            <a:r>
              <a:rPr lang="en-US" dirty="0"/>
              <a:t>. </a:t>
            </a:r>
            <a:r>
              <a:rPr lang="en-US" dirty="0" err="1"/>
              <a:t>Hierdoor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de </a:t>
            </a:r>
            <a:r>
              <a:rPr lang="en-US" dirty="0" err="1"/>
              <a:t>kans</a:t>
            </a:r>
            <a:r>
              <a:rPr lang="en-US" dirty="0"/>
              <a:t> op </a:t>
            </a:r>
            <a:r>
              <a:rPr lang="en-US" dirty="0" err="1"/>
              <a:t>ziektes</a:t>
            </a:r>
            <a:r>
              <a:rPr lang="en-US" dirty="0"/>
              <a:t> </a:t>
            </a:r>
            <a:r>
              <a:rPr lang="en-US" dirty="0" err="1"/>
              <a:t>vergroot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de </a:t>
            </a:r>
            <a:r>
              <a:rPr lang="en-US" dirty="0" err="1"/>
              <a:t>gewassen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hiervoor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bestrijdingsmiddelen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.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leidt</a:t>
            </a:r>
            <a:r>
              <a:rPr lang="en-US" dirty="0"/>
              <a:t> </a:t>
            </a:r>
            <a:r>
              <a:rPr lang="en-US" dirty="0" err="1"/>
              <a:t>ertoe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troep</a:t>
            </a:r>
            <a:r>
              <a:rPr lang="en-US" dirty="0"/>
              <a:t> in de </a:t>
            </a:r>
            <a:r>
              <a:rPr lang="en-US" dirty="0" err="1"/>
              <a:t>planten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bodem</a:t>
            </a:r>
            <a:r>
              <a:rPr lang="en-US" dirty="0"/>
              <a:t> </a:t>
            </a:r>
            <a:r>
              <a:rPr lang="en-US" dirty="0" err="1"/>
              <a:t>komt</a:t>
            </a:r>
            <a:r>
              <a:rPr lang="en-US" dirty="0"/>
              <a:t>. </a:t>
            </a:r>
            <a:r>
              <a:rPr lang="en-US" dirty="0" err="1"/>
              <a:t>Dit</a:t>
            </a:r>
            <a:r>
              <a:rPr lang="en-US" dirty="0"/>
              <a:t> tot </a:t>
            </a:r>
            <a:r>
              <a:rPr lang="en-US" dirty="0" err="1"/>
              <a:t>gevolg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ons</a:t>
            </a:r>
            <a:r>
              <a:rPr lang="en-US" dirty="0"/>
              <a:t> </a:t>
            </a:r>
            <a:r>
              <a:rPr lang="en-US" dirty="0" err="1"/>
              <a:t>zwart-gele</a:t>
            </a:r>
            <a:r>
              <a:rPr lang="en-US" dirty="0"/>
              <a:t> </a:t>
            </a:r>
            <a:r>
              <a:rPr lang="en-US" dirty="0" err="1"/>
              <a:t>vriendje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onder</a:t>
            </a:r>
            <a:r>
              <a:rPr lang="en-US" dirty="0"/>
              <a:t> </a:t>
            </a:r>
            <a:r>
              <a:rPr lang="en-US" dirty="0" err="1"/>
              <a:t>komt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lijden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Het </a:t>
            </a:r>
            <a:r>
              <a:rPr lang="en-US" dirty="0" err="1"/>
              <a:t>redenen</a:t>
            </a:r>
            <a:r>
              <a:rPr lang="en-US" dirty="0"/>
              <a:t> die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gegeven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het </a:t>
            </a:r>
            <a:r>
              <a:rPr lang="en-US" dirty="0" err="1"/>
              <a:t>belang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</a:t>
            </a:r>
            <a:r>
              <a:rPr lang="en-US" dirty="0" err="1"/>
              <a:t>oorzaak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sterk</a:t>
            </a:r>
            <a:r>
              <a:rPr lang="en-US" dirty="0"/>
              <a:t> </a:t>
            </a:r>
            <a:r>
              <a:rPr lang="en-US" dirty="0" err="1"/>
              <a:t>verweven</a:t>
            </a:r>
            <a:r>
              <a:rPr lang="en-US" dirty="0"/>
              <a:t>. De </a:t>
            </a:r>
            <a:r>
              <a:rPr lang="en-US" dirty="0" err="1"/>
              <a:t>oplossing</a:t>
            </a:r>
            <a:r>
              <a:rPr lang="en-US" dirty="0"/>
              <a:t> </a:t>
            </a:r>
            <a:r>
              <a:rPr lang="en-US" dirty="0" err="1"/>
              <a:t>ligt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(</a:t>
            </a:r>
            <a:r>
              <a:rPr lang="en-US" dirty="0" err="1"/>
              <a:t>vergroenen</a:t>
            </a:r>
            <a:r>
              <a:rPr lang="en-US" dirty="0"/>
              <a:t> </a:t>
            </a:r>
            <a:r>
              <a:rPr lang="en-US" dirty="0" err="1"/>
              <a:t>steden</a:t>
            </a:r>
            <a:r>
              <a:rPr lang="en-US" dirty="0"/>
              <a:t>, minder/</a:t>
            </a:r>
            <a:r>
              <a:rPr lang="en-US" dirty="0" err="1"/>
              <a:t>geen</a:t>
            </a:r>
            <a:r>
              <a:rPr lang="en-US" dirty="0"/>
              <a:t> gif, </a:t>
            </a:r>
            <a:r>
              <a:rPr lang="en-US" dirty="0" err="1"/>
              <a:t>verbeteren</a:t>
            </a:r>
            <a:r>
              <a:rPr lang="en-US" dirty="0"/>
              <a:t> </a:t>
            </a:r>
            <a:r>
              <a:rPr lang="en-US" dirty="0" err="1"/>
              <a:t>leefomgeving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 err="1"/>
              <a:t>Gevolgen</a:t>
            </a:r>
            <a:r>
              <a:rPr lang="en-US" dirty="0"/>
              <a:t>: In Nederland is de </a:t>
            </a:r>
            <a:r>
              <a:rPr lang="en-US" dirty="0" err="1"/>
              <a:t>bijensterfte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rampzalig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voedselvoorziening</a:t>
            </a:r>
            <a:r>
              <a:rPr lang="en-US" dirty="0"/>
              <a:t> (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natuur</a:t>
            </a:r>
            <a:r>
              <a:rPr lang="en-US" dirty="0"/>
              <a:t>/</a:t>
            </a:r>
            <a:r>
              <a:rPr lang="en-US" dirty="0" err="1"/>
              <a:t>biodiversiteit</a:t>
            </a:r>
            <a:r>
              <a:rPr lang="en-US" dirty="0"/>
              <a:t>) </a:t>
            </a:r>
            <a:r>
              <a:rPr lang="en-US" dirty="0" err="1"/>
              <a:t>aangezien</a:t>
            </a:r>
            <a:r>
              <a:rPr lang="en-US" dirty="0"/>
              <a:t> de </a:t>
            </a:r>
            <a:r>
              <a:rPr lang="en-US" dirty="0" err="1"/>
              <a:t>gewassen</a:t>
            </a:r>
            <a:r>
              <a:rPr lang="en-US" dirty="0"/>
              <a:t> die </a:t>
            </a:r>
            <a:r>
              <a:rPr lang="en-US" dirty="0" err="1"/>
              <a:t>afhankelijk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van </a:t>
            </a:r>
            <a:r>
              <a:rPr lang="en-US" dirty="0" err="1"/>
              <a:t>bestuiving</a:t>
            </a:r>
            <a:r>
              <a:rPr lang="en-US" dirty="0"/>
              <a:t> </a:t>
            </a:r>
            <a:r>
              <a:rPr lang="en-US" dirty="0" err="1"/>
              <a:t>grootendeels</a:t>
            </a:r>
            <a:r>
              <a:rPr lang="en-US" dirty="0"/>
              <a:t> in </a:t>
            </a:r>
            <a:r>
              <a:rPr lang="en-US" dirty="0" err="1"/>
              <a:t>kassen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gekweekt</a:t>
            </a:r>
            <a:r>
              <a:rPr lang="en-US" dirty="0"/>
              <a:t> in NL. Maar </a:t>
            </a:r>
            <a:r>
              <a:rPr lang="en-US" dirty="0" err="1"/>
              <a:t>dat</a:t>
            </a:r>
            <a:r>
              <a:rPr lang="en-US" dirty="0"/>
              <a:t> is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ieder</a:t>
            </a:r>
            <a:r>
              <a:rPr lang="en-US" dirty="0"/>
              <a:t> land zo,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bijensterfte</a:t>
            </a:r>
            <a:r>
              <a:rPr lang="en-US" dirty="0"/>
              <a:t> </a:t>
            </a:r>
            <a:r>
              <a:rPr lang="en-US" dirty="0" err="1"/>
              <a:t>vindt</a:t>
            </a:r>
            <a:r>
              <a:rPr lang="en-US" dirty="0"/>
              <a:t> </a:t>
            </a:r>
            <a:r>
              <a:rPr lang="en-US" dirty="0" err="1"/>
              <a:t>wereldwijd</a:t>
            </a:r>
            <a:r>
              <a:rPr lang="en-US" dirty="0"/>
              <a:t> </a:t>
            </a:r>
            <a:r>
              <a:rPr lang="en-US" dirty="0" err="1"/>
              <a:t>plaats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: </a:t>
            </a:r>
            <a:r>
              <a:rPr lang="en-US" dirty="0" err="1"/>
              <a:t>Bijensterfte</a:t>
            </a:r>
            <a:r>
              <a:rPr lang="en-US" dirty="0"/>
              <a:t> = </a:t>
            </a:r>
            <a:r>
              <a:rPr lang="en-US" dirty="0" err="1"/>
              <a:t>acuut</a:t>
            </a:r>
            <a:r>
              <a:rPr lang="en-US" dirty="0"/>
              <a:t> </a:t>
            </a:r>
            <a:r>
              <a:rPr lang="en-US" dirty="0" err="1"/>
              <a:t>probleem</a:t>
            </a:r>
            <a:endParaRPr lang="en-US" dirty="0"/>
          </a:p>
          <a:p>
            <a:r>
              <a:rPr lang="en-US" dirty="0" err="1"/>
              <a:t>Wel</a:t>
            </a:r>
            <a:r>
              <a:rPr lang="en-US" dirty="0"/>
              <a:t>: </a:t>
            </a:r>
            <a:r>
              <a:rPr lang="en-US" dirty="0" err="1"/>
              <a:t>Kijken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data we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die </a:t>
            </a:r>
            <a:r>
              <a:rPr lang="en-US" dirty="0" err="1"/>
              <a:t>laat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factoren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bijensterfte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rol</a:t>
            </a:r>
            <a:r>
              <a:rPr lang="en-US" dirty="0"/>
              <a:t> </a:t>
            </a:r>
            <a:r>
              <a:rPr lang="en-US" dirty="0" err="1"/>
              <a:t>spelen</a:t>
            </a:r>
            <a:r>
              <a:rPr lang="en-US" dirty="0"/>
              <a:t>. </a:t>
            </a:r>
          </a:p>
          <a:p>
            <a:r>
              <a:rPr lang="en-US" dirty="0"/>
              <a:t>DUS: </a:t>
            </a:r>
            <a:r>
              <a:rPr lang="en-US" dirty="0" err="1"/>
              <a:t>Zoeken</a:t>
            </a:r>
            <a:r>
              <a:rPr lang="en-US" dirty="0"/>
              <a:t> van </a:t>
            </a:r>
            <a:r>
              <a:rPr lang="en-US"/>
              <a:t>die data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0C057-90C8-4BDB-8C0D-08753AD9743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396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http://www.clo.nl/indicatoren/nl0572-oorzaken-bijensterfte </a:t>
            </a:r>
            <a:br>
              <a:rPr lang="en-US" dirty="0"/>
            </a:br>
            <a:r>
              <a:rPr lang="en-US" dirty="0"/>
              <a:t>link </a:t>
            </a:r>
            <a:r>
              <a:rPr lang="en-US" dirty="0" err="1"/>
              <a:t>hierboven</a:t>
            </a:r>
            <a:r>
              <a:rPr lang="en-US" dirty="0"/>
              <a:t> </a:t>
            </a:r>
            <a:r>
              <a:rPr lang="en-US" dirty="0" err="1"/>
              <a:t>laat</a:t>
            </a:r>
            <a:r>
              <a:rPr lang="en-US" dirty="0"/>
              <a:t> de </a:t>
            </a:r>
            <a:r>
              <a:rPr lang="en-US" dirty="0" err="1"/>
              <a:t>jaarlijkse</a:t>
            </a:r>
            <a:r>
              <a:rPr lang="en-US" dirty="0"/>
              <a:t> </a:t>
            </a:r>
            <a:r>
              <a:rPr lang="en-US" dirty="0" err="1"/>
              <a:t>wintersterfte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. </a:t>
            </a:r>
          </a:p>
          <a:p>
            <a:r>
              <a:rPr lang="en-US" dirty="0"/>
              <a:t>(</a:t>
            </a:r>
            <a:r>
              <a:rPr lang="en-US" dirty="0" err="1"/>
              <a:t>Vraag</a:t>
            </a:r>
            <a:r>
              <a:rPr lang="en-US" dirty="0"/>
              <a:t>: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wintersterfte</a:t>
            </a:r>
            <a:r>
              <a:rPr lang="en-US" dirty="0"/>
              <a:t> = </a:t>
            </a:r>
            <a:r>
              <a:rPr lang="en-US" dirty="0" err="1"/>
              <a:t>normale</a:t>
            </a:r>
            <a:r>
              <a:rPr lang="en-US" dirty="0"/>
              <a:t> </a:t>
            </a:r>
            <a:r>
              <a:rPr lang="en-US" dirty="0" err="1"/>
              <a:t>sterfte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blijft</a:t>
            </a:r>
            <a:r>
              <a:rPr lang="en-US" dirty="0"/>
              <a:t> de </a:t>
            </a:r>
            <a:r>
              <a:rPr lang="en-US" dirty="0" err="1"/>
              <a:t>bijenpopulatie</a:t>
            </a:r>
            <a:r>
              <a:rPr lang="en-US" dirty="0"/>
              <a:t> </a:t>
            </a:r>
            <a:r>
              <a:rPr lang="en-US" dirty="0" err="1"/>
              <a:t>gelijk</a:t>
            </a:r>
            <a:r>
              <a:rPr lang="en-US" dirty="0"/>
              <a:t>?)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0C057-90C8-4BDB-8C0D-08753AD9743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720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908C2-3BFB-49FF-8189-BFB614560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ED48B0D-0B96-4B99-BE28-92E4A6DE6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AA58372-0B23-453A-BC18-3528D4EA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3FE4-7919-4B85-9915-DCC6D8C818E9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48F54B-60E9-45FE-991B-DD1E8DD6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19EEAC2-B0E8-4075-B7C5-0E99ED44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A10D-6BD3-4F1C-8AAB-C561130792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736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16C5E-0744-4E73-A50C-CC2074B7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85D6EC8-3307-4FB7-9B71-184184C8E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00460A-2FBB-428C-A03A-90F0F684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3FE4-7919-4B85-9915-DCC6D8C818E9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1C2115A-DC04-4DD8-8B36-558215D8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4CDACB-D7E9-4F1C-BA4C-F2FF2044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A10D-6BD3-4F1C-8AAB-C561130792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470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3A83A05-77F9-43F4-AF96-D9C254BC4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33E909A-6256-4F63-BCAD-FD85020C0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86716C-F00C-465C-9214-F95E81DE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3FE4-7919-4B85-9915-DCC6D8C818E9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888F55-0CB2-4572-9373-0AFB5877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DFD035-8334-4D13-9FC5-026F3489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A10D-6BD3-4F1C-8AAB-C561130792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520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03246-D7CB-4BF6-919B-AB2BA701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8271DC-1288-401F-9132-A17E75C7A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424265D-6CD3-4BE4-9703-814AE352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3FE4-7919-4B85-9915-DCC6D8C818E9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208EDA-1EC1-45E5-8689-03508453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879B368-DA37-41EE-9052-5A7A9FA9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A10D-6BD3-4F1C-8AAB-C561130792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085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BC313-AA42-4FC4-BA82-82D53776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F717F55-250D-442A-834E-C936BA583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4E5E3D9-642C-4AFA-B137-8BFD6516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3FE4-7919-4B85-9915-DCC6D8C818E9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AA4DF6-E37E-4E85-9267-0A208ED4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3C24F7-BAA1-48B5-B0AA-F9F4E41F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A10D-6BD3-4F1C-8AAB-C561130792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23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A555A-BAE6-41CB-B28F-071E4609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2A1037-5616-426C-95D2-9BA33457D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5747A56-C8A8-41B0-B03B-2A18565AA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3CBB240-DEB9-4901-ADB7-E8425C1C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3FE4-7919-4B85-9915-DCC6D8C818E9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D9FA212-6DBB-4B67-A304-5E7DF5B2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4038A61-DD41-400F-BC22-793B0488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A10D-6BD3-4F1C-8AAB-C561130792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0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64E5E-5747-42CF-8F0E-63F932C0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FD71A3B-C373-4B74-B9DB-38649C377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3E3E0F4-2DB5-496E-8A20-120C8A652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35542E-9A29-444A-9601-6CF4263A8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ACBE8B5-22F3-4A03-9CA2-D2D32B768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FA2D5A0-169C-4C50-84C3-7AA27A0E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3FE4-7919-4B85-9915-DCC6D8C818E9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6D727E3-1D7D-4459-9C4A-76C8BEB9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272C4F6-F06F-4561-928B-295BEC51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A10D-6BD3-4F1C-8AAB-C561130792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362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70AEE-1654-4001-9A25-8E657EAF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3E1B3FC-0BDF-4E34-A827-E68A24AF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3FE4-7919-4B85-9915-DCC6D8C818E9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C5BD923-097F-4CBD-8BA8-B37C223D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5C431A9-CC02-4937-B19A-204211DC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A10D-6BD3-4F1C-8AAB-C561130792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825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233A772-AE01-4D7B-88ED-391076A1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3FE4-7919-4B85-9915-DCC6D8C818E9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37BC54C-C97D-4FAB-B6AE-89B4FB9D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07D52F7-7F5E-408A-9AB2-91875E66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A10D-6BD3-4F1C-8AAB-C561130792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383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E22F8-A338-428B-B6BE-0C69C3A17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A5D89D-0BB9-4EA3-B4FD-FA089E515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77C312C-8376-482F-8196-DCC11AF08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8516E53-1FDA-4A27-BC0F-6DA26839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3FE4-7919-4B85-9915-DCC6D8C818E9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19B2474-EBA5-4755-8066-ECBCD67E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1562242-1AA0-41A9-AB2B-BF3911FA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A10D-6BD3-4F1C-8AAB-C561130792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274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B3357-C207-443C-91E2-1D85758F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8B527A3-5BA5-43BB-8FDD-AE1C1EAC7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0217E0A-6FAD-49AE-B8E4-538FDA71E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8913E3B-4D10-4400-BB04-F5888244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3FE4-7919-4B85-9915-DCC6D8C818E9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4F1918F-9B9B-41A4-AA25-A90A2420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D39147C-5DD6-4657-AAA5-D9CB9C72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A10D-6BD3-4F1C-8AAB-C561130792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187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75ABF9E-E9DC-41AB-9F32-47C93BC84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1F754EB-6745-42F3-BC26-D8308788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3F2A02-3394-4056-965F-6DF9ECB2A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23FE4-7919-4B85-9915-DCC6D8C818E9}" type="datetimeFigureOut">
              <a:rPr lang="nl-NL" smtClean="0"/>
              <a:t>25-2-2018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3D5E1A-4AF4-4724-B5F7-92BA19EDF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3F3B97-883E-4A37-B747-9D20F6365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3A10D-6BD3-4F1C-8AAB-C561130792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138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69F4D9D0-7F94-4C87-9D44-7AF0994A2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67" y="1582615"/>
            <a:ext cx="3111760" cy="349582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73F4210-50BC-4419-971B-CBFCCCED3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Bijensterfte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13D9AD1-C200-4FA4-AC8D-C22D04FD376A}"/>
              </a:ext>
            </a:extLst>
          </p:cNvPr>
          <p:cNvSpPr txBox="1"/>
          <p:nvPr/>
        </p:nvSpPr>
        <p:spPr>
          <a:xfrm>
            <a:off x="8932984" y="5190979"/>
            <a:ext cx="2820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Natalie Borst</a:t>
            </a:r>
          </a:p>
          <a:p>
            <a:r>
              <a:rPr lang="en-US" dirty="0"/>
              <a:t>Mares </a:t>
            </a:r>
            <a:r>
              <a:rPr lang="en-US" dirty="0" err="1"/>
              <a:t>Verbrugge</a:t>
            </a:r>
            <a:endParaRPr lang="en-US" dirty="0"/>
          </a:p>
          <a:p>
            <a:r>
              <a:rPr lang="en-US" dirty="0"/>
              <a:t>Enrikos Iossifidis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93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vak 12">
            <a:extLst>
              <a:ext uri="{FF2B5EF4-FFF2-40B4-BE49-F238E27FC236}">
                <a16:creationId xmlns:a16="http://schemas.microsoft.com/office/drawing/2014/main" id="{88546113-E83A-4266-A8CE-9D3B8B04AFF3}"/>
              </a:ext>
            </a:extLst>
          </p:cNvPr>
          <p:cNvSpPr txBox="1"/>
          <p:nvPr/>
        </p:nvSpPr>
        <p:spPr>
          <a:xfrm>
            <a:off x="4317818" y="2454812"/>
            <a:ext cx="3263705" cy="2720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06F4A8A0-696E-408D-80A5-E7569B715F47}"/>
              </a:ext>
            </a:extLst>
          </p:cNvPr>
          <p:cNvSpPr txBox="1"/>
          <p:nvPr/>
        </p:nvSpPr>
        <p:spPr>
          <a:xfrm>
            <a:off x="8712590" y="2454812"/>
            <a:ext cx="3151164" cy="2391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64D71246-7DF6-415A-8AE4-1378E206A6F2}"/>
              </a:ext>
            </a:extLst>
          </p:cNvPr>
          <p:cNvSpPr txBox="1"/>
          <p:nvPr/>
        </p:nvSpPr>
        <p:spPr>
          <a:xfrm>
            <a:off x="682360" y="2454812"/>
            <a:ext cx="3263705" cy="2720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A10C50-539D-4140-A33E-717A00A6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0777"/>
            <a:ext cx="10515600" cy="1325563"/>
          </a:xfrm>
        </p:spPr>
        <p:txBody>
          <a:bodyPr/>
          <a:lstStyle/>
          <a:p>
            <a:pPr algn="ctr"/>
            <a:br>
              <a:rPr lang="en-US" dirty="0"/>
            </a:br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BFB6CB8-8915-4AB1-9F1F-C7AD6403D2D2}"/>
              </a:ext>
            </a:extLst>
          </p:cNvPr>
          <p:cNvSpPr txBox="1"/>
          <p:nvPr/>
        </p:nvSpPr>
        <p:spPr>
          <a:xfrm>
            <a:off x="675250" y="1423516"/>
            <a:ext cx="32637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 dirty="0"/>
              <a:t>Oorzaak sterfte</a:t>
            </a:r>
          </a:p>
          <a:p>
            <a:r>
              <a:rPr lang="en-US" dirty="0"/>
              <a:t>(</a:t>
            </a:r>
            <a:r>
              <a:rPr lang="en-US" dirty="0" err="1"/>
              <a:t>beweeglijk</a:t>
            </a:r>
            <a:r>
              <a:rPr lang="en-US" dirty="0"/>
              <a:t>)</a:t>
            </a:r>
            <a:endParaRPr lang="nl-NL" dirty="0"/>
          </a:p>
          <a:p>
            <a:endParaRPr lang="en-US" u="sng" dirty="0"/>
          </a:p>
          <a:p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Giftige</a:t>
            </a:r>
            <a:r>
              <a:rPr lang="en-US" dirty="0"/>
              <a:t> </a:t>
            </a:r>
            <a:r>
              <a:rPr lang="en-US" dirty="0" err="1"/>
              <a:t>Bestrijdingsmiddelen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Grootschalige</a:t>
            </a:r>
            <a:r>
              <a:rPr lang="en-US" dirty="0"/>
              <a:t> </a:t>
            </a:r>
            <a:r>
              <a:rPr lang="en-US" dirty="0" err="1"/>
              <a:t>landbouw</a:t>
            </a:r>
            <a:r>
              <a:rPr lang="en-US" dirty="0"/>
              <a:t> / </a:t>
            </a:r>
            <a:br>
              <a:rPr lang="en-US" dirty="0"/>
            </a:br>
            <a:r>
              <a:rPr lang="en-US" dirty="0" err="1"/>
              <a:t>intensievere</a:t>
            </a:r>
            <a:r>
              <a:rPr lang="en-US" dirty="0"/>
              <a:t> </a:t>
            </a:r>
            <a:r>
              <a:rPr lang="en-US" dirty="0" err="1"/>
              <a:t>imker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Verstedelijking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Klimaatverandering</a:t>
            </a:r>
            <a:r>
              <a:rPr lang="en-US" dirty="0"/>
              <a:t> (</a:t>
            </a:r>
            <a:r>
              <a:rPr lang="en-US" dirty="0" err="1"/>
              <a:t>leefomgeving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F1DA818-7BF6-41F1-BE63-5B2089EC0A1D}"/>
              </a:ext>
            </a:extLst>
          </p:cNvPr>
          <p:cNvSpPr txBox="1"/>
          <p:nvPr/>
        </p:nvSpPr>
        <p:spPr>
          <a:xfrm>
            <a:off x="4801772" y="1423516"/>
            <a:ext cx="32637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Belang</a:t>
            </a:r>
            <a:r>
              <a:rPr lang="en-US" u="sng" dirty="0"/>
              <a:t> </a:t>
            </a:r>
            <a:r>
              <a:rPr lang="en-US" u="sng" dirty="0" err="1"/>
              <a:t>bij</a:t>
            </a:r>
            <a:r>
              <a:rPr lang="en-US" u="sng" dirty="0"/>
              <a:t> de </a:t>
            </a:r>
            <a:r>
              <a:rPr lang="en-US" u="sng" dirty="0" err="1"/>
              <a:t>bij</a:t>
            </a:r>
            <a:r>
              <a:rPr lang="en-US" u="sng" dirty="0"/>
              <a:t> </a:t>
            </a:r>
            <a:br>
              <a:rPr lang="en-US" u="sng" dirty="0"/>
            </a:br>
            <a:r>
              <a:rPr lang="en-US" dirty="0"/>
              <a:t>(</a:t>
            </a:r>
            <a:r>
              <a:rPr lang="en-US" dirty="0" err="1"/>
              <a:t>statisch</a:t>
            </a:r>
            <a:r>
              <a:rPr lang="en-US" dirty="0"/>
              <a:t>)</a:t>
            </a:r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Bestuiving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Rendement</a:t>
            </a:r>
            <a:r>
              <a:rPr lang="en-US" dirty="0"/>
              <a:t>” </a:t>
            </a:r>
            <a:r>
              <a:rPr lang="en-US" dirty="0" err="1"/>
              <a:t>gewassen</a:t>
            </a:r>
            <a:r>
              <a:rPr lang="en-US" dirty="0"/>
              <a:t> 	 (Nederland minder)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err="1"/>
              <a:t>Groei</a:t>
            </a:r>
            <a:r>
              <a:rPr lang="en-US" dirty="0"/>
              <a:t> </a:t>
            </a:r>
            <a:r>
              <a:rPr lang="en-US" dirty="0" err="1"/>
              <a:t>wereldbevolking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Natuurbehoud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4DC9C22-B8DB-4F5A-A701-C12134B01E0A}"/>
              </a:ext>
            </a:extLst>
          </p:cNvPr>
          <p:cNvSpPr txBox="1"/>
          <p:nvPr/>
        </p:nvSpPr>
        <p:spPr>
          <a:xfrm>
            <a:off x="8928295" y="1423516"/>
            <a:ext cx="32637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Gevolgen</a:t>
            </a:r>
            <a:r>
              <a:rPr lang="en-US" u="sng" dirty="0"/>
              <a:t> </a:t>
            </a:r>
            <a:r>
              <a:rPr lang="en-US" u="sng" dirty="0" err="1"/>
              <a:t>bijensterfte</a:t>
            </a:r>
            <a:endParaRPr lang="en-US" u="sng" dirty="0"/>
          </a:p>
          <a:p>
            <a:r>
              <a:rPr lang="en-US" dirty="0"/>
              <a:t>(</a:t>
            </a:r>
            <a:r>
              <a:rPr lang="en-US" dirty="0" err="1"/>
              <a:t>beweeglijk</a:t>
            </a:r>
            <a:r>
              <a:rPr lang="en-US" dirty="0"/>
              <a:t>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Minder </a:t>
            </a:r>
            <a:r>
              <a:rPr lang="en-US" dirty="0" err="1"/>
              <a:t>bestuiving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Voedselschaarste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nl-NL" dirty="0" err="1"/>
              <a:t>inder</a:t>
            </a:r>
            <a:r>
              <a:rPr lang="nl-NL" dirty="0"/>
              <a:t> biodiversiteit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nl-NL" dirty="0"/>
              <a:t>Slecht voor gezondheid??)</a:t>
            </a:r>
            <a:endParaRPr lang="en-US" dirty="0"/>
          </a:p>
        </p:txBody>
      </p:sp>
      <p:sp>
        <p:nvSpPr>
          <p:cNvPr id="16" name="Boog 15">
            <a:extLst>
              <a:ext uri="{FF2B5EF4-FFF2-40B4-BE49-F238E27FC236}">
                <a16:creationId xmlns:a16="http://schemas.microsoft.com/office/drawing/2014/main" id="{BD88DE44-6130-4104-AAE9-0E25DD921F5E}"/>
              </a:ext>
            </a:extLst>
          </p:cNvPr>
          <p:cNvSpPr/>
          <p:nvPr/>
        </p:nvSpPr>
        <p:spPr>
          <a:xfrm>
            <a:off x="1470740" y="4959638"/>
            <a:ext cx="4239065" cy="597877"/>
          </a:xfrm>
          <a:prstGeom prst="arc">
            <a:avLst>
              <a:gd name="adj1" fmla="val 55247"/>
              <a:gd name="adj2" fmla="val 107914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Boog 18">
            <a:extLst>
              <a:ext uri="{FF2B5EF4-FFF2-40B4-BE49-F238E27FC236}">
                <a16:creationId xmlns:a16="http://schemas.microsoft.com/office/drawing/2014/main" id="{013EF031-67C6-4A48-9E2F-8251A2F87085}"/>
              </a:ext>
            </a:extLst>
          </p:cNvPr>
          <p:cNvSpPr/>
          <p:nvPr/>
        </p:nvSpPr>
        <p:spPr>
          <a:xfrm flipV="1">
            <a:off x="1469779" y="2038280"/>
            <a:ext cx="4239065" cy="744806"/>
          </a:xfrm>
          <a:prstGeom prst="arc">
            <a:avLst>
              <a:gd name="adj1" fmla="val 55247"/>
              <a:gd name="adj2" fmla="val 107914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eraccolade 19">
            <a:extLst>
              <a:ext uri="{FF2B5EF4-FFF2-40B4-BE49-F238E27FC236}">
                <a16:creationId xmlns:a16="http://schemas.microsoft.com/office/drawing/2014/main" id="{6D929A52-E0A9-4C85-BCE7-311EB7495167}"/>
              </a:ext>
            </a:extLst>
          </p:cNvPr>
          <p:cNvSpPr/>
          <p:nvPr/>
        </p:nvSpPr>
        <p:spPr>
          <a:xfrm>
            <a:off x="7582484" y="2038280"/>
            <a:ext cx="698697" cy="30786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E07C5C03-1ADB-4603-8AC9-2147427A6E81}"/>
              </a:ext>
            </a:extLst>
          </p:cNvPr>
          <p:cNvSpPr txBox="1"/>
          <p:nvPr/>
        </p:nvSpPr>
        <p:spPr>
          <a:xfrm>
            <a:off x="4800604" y="105508"/>
            <a:ext cx="228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Het </a:t>
            </a:r>
            <a:r>
              <a:rPr lang="en-US" dirty="0" err="1"/>
              <a:t>verhaal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039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FAE49-34A6-4CAC-AD1A-A2B31F1D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visualisatie</a:t>
            </a:r>
            <a:r>
              <a:rPr lang="en-US" dirty="0"/>
              <a:t>		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5E3CD4-8849-4FD2-86BF-1AE2D614F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Visualiseren</a:t>
            </a:r>
            <a:r>
              <a:rPr lang="en-US" dirty="0"/>
              <a:t> van </a:t>
            </a:r>
            <a:r>
              <a:rPr lang="en-US" dirty="0" err="1"/>
              <a:t>bijensterfte</a:t>
            </a:r>
            <a:r>
              <a:rPr lang="en-US" dirty="0"/>
              <a:t> </a:t>
            </a:r>
            <a:r>
              <a:rPr lang="en-US" dirty="0" err="1"/>
              <a:t>afgelopen</a:t>
            </a:r>
            <a:r>
              <a:rPr lang="en-US" dirty="0"/>
              <a:t> </a:t>
            </a:r>
            <a:r>
              <a:rPr lang="en-US" dirty="0" err="1"/>
              <a:t>jaren</a:t>
            </a:r>
            <a:r>
              <a:rPr lang="en-US" dirty="0"/>
              <a:t> in NL </a:t>
            </a:r>
            <a:r>
              <a:rPr lang="en-US" dirty="0" err="1"/>
              <a:t>en</a:t>
            </a:r>
            <a:r>
              <a:rPr lang="en-US" dirty="0"/>
              <a:t> de </a:t>
            </a:r>
            <a:r>
              <a:rPr lang="en-US" dirty="0" err="1"/>
              <a:t>wereld</a:t>
            </a:r>
            <a:r>
              <a:rPr lang="en-US" dirty="0"/>
              <a:t> met </a:t>
            </a:r>
            <a:r>
              <a:rPr lang="en-US" dirty="0" err="1"/>
              <a:t>daarin</a:t>
            </a:r>
            <a:r>
              <a:rPr lang="en-US" dirty="0"/>
              <a:t> de </a:t>
            </a:r>
            <a:r>
              <a:rPr lang="en-US" dirty="0" err="1"/>
              <a:t>relevante</a:t>
            </a:r>
            <a:r>
              <a:rPr lang="en-US" dirty="0"/>
              <a:t> </a:t>
            </a:r>
            <a:r>
              <a:rPr lang="en-US" dirty="0" err="1"/>
              <a:t>gebeurtenissen</a:t>
            </a:r>
            <a:r>
              <a:rPr lang="en-US" dirty="0"/>
              <a:t> in die </a:t>
            </a:r>
            <a:r>
              <a:rPr lang="en-US" dirty="0" err="1"/>
              <a:t>tijd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Visualiseren</a:t>
            </a:r>
            <a:r>
              <a:rPr lang="en-US" dirty="0"/>
              <a:t> van </a:t>
            </a:r>
            <a:r>
              <a:rPr lang="en-US" dirty="0" err="1"/>
              <a:t>aanwezigheid</a:t>
            </a:r>
            <a:r>
              <a:rPr lang="en-US" dirty="0"/>
              <a:t> van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factoren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bijensterfte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Visualiseren</a:t>
            </a:r>
            <a:r>
              <a:rPr lang="en-US" dirty="0"/>
              <a:t> van data die </a:t>
            </a:r>
            <a:r>
              <a:rPr lang="en-US" dirty="0" err="1"/>
              <a:t>betrekking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op </a:t>
            </a:r>
            <a:r>
              <a:rPr lang="en-US" dirty="0" err="1"/>
              <a:t>succesverhalen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243881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342</Words>
  <Application>Microsoft Office PowerPoint</Application>
  <PresentationFormat>Breedbeeld</PresentationFormat>
  <Paragraphs>65</Paragraphs>
  <Slides>3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Bijensterfte</vt:lpstr>
      <vt:lpstr> </vt:lpstr>
      <vt:lpstr>Data visualisatie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Bijensterfte</dc:title>
  <dc:creator>Enrikos Iossifidis</dc:creator>
  <cp:lastModifiedBy>Enrikos Iossifidis</cp:lastModifiedBy>
  <cp:revision>14</cp:revision>
  <dcterms:created xsi:type="dcterms:W3CDTF">2018-02-24T15:19:55Z</dcterms:created>
  <dcterms:modified xsi:type="dcterms:W3CDTF">2018-02-25T13:42:02Z</dcterms:modified>
</cp:coreProperties>
</file>