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l7.org/FHIR/immunization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f61d7e8d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f61d7e8d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lang="zh-TW" sz="14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查詢FHIR官網上所需的各種resource並確定哪些需要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e2477b4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e2477b4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https://hl7.org/FHIR/immunization.html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3556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66666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reportOrigin 基於第4版有，第5版山掉</a:t>
            </a:r>
            <a:endParaRPr sz="1000">
              <a:solidFill>
                <a:srgbClr val="666666"/>
              </a:solidFill>
              <a:highlight>
                <a:schemeClr val="lt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355600" rtl="0" algn="l">
              <a:lnSpc>
                <a:spcPct val="14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zh-TW" sz="1000">
                <a:solidFill>
                  <a:srgbClr val="666666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https://hl7.org/FHIR/immunization-definitions.html#Immunization.reportOrigin</a:t>
            </a:r>
            <a:endParaRPr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e2477b4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e2477b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2477b4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e2477b4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e2477b4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e2477b4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e2477b4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e2477b4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2477b46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2477b46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要註明內容(紅色)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圖可以改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7a5030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7a5030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條理的描述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5218f3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5218f3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11f45e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911f45e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確定要用的</a:t>
            </a:r>
            <a:r>
              <a:rPr lang="zh-TW">
                <a:solidFill>
                  <a:schemeClr val="dk1"/>
                </a:solidFill>
              </a:rPr>
              <a:t>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2.拉網頁表單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3.1抓到表單輸入的結果 3.2把結果填到對應的Resource3.3上傳到server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4.填表過程要跟帳密登入/病人管理整合應用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5.查詢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6.發布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questionnaire問卷表單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immunization、condition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3.可以寫程式的步驟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f61d7e8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f61d7e8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f61d7e8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f61d7e8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嚴重程度: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hl7.org/fhir/valueset-vaccine-code.html" TargetMode="External"/><Relationship Id="rId4" Type="http://schemas.openxmlformats.org/officeDocument/2006/relationships/hyperlink" Target="http://www.hl7.org/fhir/terminologies.html#example" TargetMode="External"/><Relationship Id="rId5" Type="http://schemas.openxmlformats.org/officeDocument/2006/relationships/hyperlink" Target="http://www.hl7.org/fhir/valueset-immunization-origin.html" TargetMode="External"/><Relationship Id="rId6" Type="http://schemas.openxmlformats.org/officeDocument/2006/relationships/hyperlink" Target="http://www.hl7.org/fhir/terminologies.html#examp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hl7.org/fhir/valueset-immunization-status.html" TargetMode="External"/><Relationship Id="rId4" Type="http://schemas.openxmlformats.org/officeDocument/2006/relationships/hyperlink" Target="http://www.hl7.org/fhir/terminologies.html#required" TargetMode="External"/><Relationship Id="rId5" Type="http://schemas.openxmlformats.org/officeDocument/2006/relationships/hyperlink" Target="http://www.hl7.org/fhir/valueset-immunization-status-reason.html" TargetMode="External"/><Relationship Id="rId6" Type="http://schemas.openxmlformats.org/officeDocument/2006/relationships/hyperlink" Target="http://www.hl7.org/fhir/terminologies.html#exampl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hl7.org/fhir/valueset-immunization-site.html" TargetMode="External"/><Relationship Id="rId4" Type="http://schemas.openxmlformats.org/officeDocument/2006/relationships/hyperlink" Target="http://www.hl7.org/fhir/terminologies.html#example" TargetMode="External"/><Relationship Id="rId5" Type="http://schemas.openxmlformats.org/officeDocument/2006/relationships/hyperlink" Target="http://www.hl7.org/fhir/valueset-immunization-route.html" TargetMode="External"/><Relationship Id="rId6" Type="http://schemas.openxmlformats.org/officeDocument/2006/relationships/hyperlink" Target="http://www.hl7.org/fhir/terminologies.html#exampl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hl7.org/fhir/valueset-immunization-function.html" TargetMode="External"/><Relationship Id="rId4" Type="http://schemas.openxmlformats.org/officeDocument/2006/relationships/hyperlink" Target="http://www.hl7.org/fhir/terminologies.html#extensible" TargetMode="External"/><Relationship Id="rId5" Type="http://schemas.openxmlformats.org/officeDocument/2006/relationships/hyperlink" Target="http://www.hl7.org/fhir/practitioner.html" TargetMode="External"/><Relationship Id="rId6" Type="http://schemas.openxmlformats.org/officeDocument/2006/relationships/hyperlink" Target="http://www.hl7.org/fhir/practitionerrole.html" TargetMode="External"/><Relationship Id="rId7" Type="http://schemas.openxmlformats.org/officeDocument/2006/relationships/hyperlink" Target="http://www.hl7.org/fhir/organization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hl7.org/fhir/valueset-immunization-reason.html" TargetMode="External"/><Relationship Id="rId4" Type="http://schemas.openxmlformats.org/officeDocument/2006/relationships/hyperlink" Target="http://www.hl7.org/fhir/terminologies.html#example" TargetMode="External"/><Relationship Id="rId5" Type="http://schemas.openxmlformats.org/officeDocument/2006/relationships/hyperlink" Target="http://www.snomed.org/" TargetMode="External"/><Relationship Id="rId6" Type="http://schemas.openxmlformats.org/officeDocument/2006/relationships/hyperlink" Target="http://browser.ihtsdotools.org/?perspective=full&amp;conceptId1=429060002" TargetMode="External"/><Relationship Id="rId7" Type="http://schemas.openxmlformats.org/officeDocument/2006/relationships/hyperlink" Target="http://browser.ihtsdotools.org/?perspective=full&amp;conceptId1=28165700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專題報告書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68650"/>
            <a:ext cx="5361300" cy="767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zh-TW" sz="2400">
                <a:solidFill>
                  <a:schemeClr val="dk2"/>
                </a:solidFill>
              </a:rPr>
              <a:t>鍾薏茜、趙立乘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需要的resoure(Condition)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solidFill>
                  <a:srgbClr val="FF0000"/>
                </a:solidFill>
              </a:rPr>
              <a:t>onset</a:t>
            </a:r>
            <a:r>
              <a:rPr lang="zh-TW"/>
              <a:t>〔x〕[0..1]：估計或實際的時間、年齡。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onsetDateTime:發作時間。	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onsetAge:發病年齡。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solidFill>
                  <a:srgbClr val="FF0000"/>
                </a:solidFill>
              </a:rPr>
              <a:t>recordedDate</a:t>
            </a:r>
            <a:r>
              <a:rPr lang="zh-TW"/>
              <a:t>[0..1]:紀錄日期。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solidFill>
                  <a:srgbClr val="FF0000"/>
                </a:solidFill>
              </a:rPr>
              <a:t>subject</a:t>
            </a:r>
            <a:r>
              <a:rPr lang="zh-TW"/>
              <a:t>[1..1]：誰有此病況。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abatement〔x〕[0..1]：痊癒或是緩解的時間、年齡等。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abatementDateTime:發作時間。	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abatementAge:發病年齡。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41650" y="2902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 sz="32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做法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41650" y="954575"/>
            <a:ext cx="70389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400"/>
              <a:t>●</a:t>
            </a:r>
            <a:r>
              <a:rPr lang="zh-TW" sz="1400">
                <a:solidFill>
                  <a:schemeClr val="dk2"/>
                </a:solidFill>
              </a:rPr>
              <a:t>      </a:t>
            </a:r>
            <a:r>
              <a:rPr b="1" lang="zh-TW" sz="1400">
                <a:solidFill>
                  <a:schemeClr val="dk2"/>
                </a:solidFill>
              </a:rPr>
              <a:t>查詢FHIR官網上所需的各種resource，</a:t>
            </a:r>
            <a:r>
              <a:rPr b="1" lang="zh-TW" sz="1400"/>
              <a:t>並</a:t>
            </a:r>
            <a:r>
              <a:rPr b="1" lang="zh-TW" sz="1400"/>
              <a:t>確定哪些需要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zh-TW" sz="1400">
                <a:solidFill>
                  <a:schemeClr val="dk2"/>
                </a:solidFill>
              </a:rPr>
              <a:t>例如:</a:t>
            </a:r>
            <a:r>
              <a:rPr b="1" lang="zh-TW" sz="1200">
                <a:solidFill>
                  <a:schemeClr val="dk2"/>
                </a:solidFill>
              </a:rPr>
              <a:t>Immunization中(疫苗施打紀錄)如下圖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400"/>
              <a:t>●      </a:t>
            </a:r>
            <a:r>
              <a:rPr b="1" lang="zh-TW" sz="1400"/>
              <a:t>使用JSON格式將FHIR查詢到</a:t>
            </a:r>
            <a:r>
              <a:rPr b="1" lang="zh-TW" sz="1400"/>
              <a:t>確定</a:t>
            </a:r>
            <a:r>
              <a:rPr b="1" lang="zh-TW" sz="1400"/>
              <a:t>需要的resource都放入所建立的表單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400"/>
              <a:t>●      </a:t>
            </a:r>
            <a:r>
              <a:rPr b="1" lang="zh-TW" sz="1400"/>
              <a:t>建立表單完成後測試能否成功上傳至server端並檢測輸入資料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400"/>
              <a:t>●      </a:t>
            </a:r>
            <a:r>
              <a:rPr b="1" lang="zh-TW" sz="1400"/>
              <a:t>檢測上傳成功的資料有沒有與填表單時輸入的資料不同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zh-TW" sz="1400"/>
              <a:t>                         R表示Required必填；O表示Optional不一定要填</a:t>
            </a:r>
            <a:r>
              <a:rPr lang="zh-TW" sz="1400"/>
              <a:t>	</a:t>
            </a:r>
            <a:endParaRPr sz="1400"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701" y="3186450"/>
            <a:ext cx="3067050" cy="17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/>
          <p:nvPr/>
        </p:nvSpPr>
        <p:spPr>
          <a:xfrm rot="934787">
            <a:off x="4803049" y="4068595"/>
            <a:ext cx="975129" cy="2348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D85CA"/>
          </a:solidFill>
          <a:ln cap="flat" cmpd="sng" w="25400">
            <a:solidFill>
              <a:srgbClr val="0058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150" y="212575"/>
            <a:ext cx="2324300" cy="15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7674325" y="290275"/>
            <a:ext cx="306900" cy="313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3"/>
          <p:cNvCxnSpPr/>
          <p:nvPr/>
        </p:nvCxnSpPr>
        <p:spPr>
          <a:xfrm flipH="1">
            <a:off x="6139469" y="558120"/>
            <a:ext cx="1579800" cy="10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90500" y="165100"/>
            <a:ext cx="8134350" cy="1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>
                <a:solidFill>
                  <a:schemeClr val="dk2"/>
                </a:solidFill>
              </a:rPr>
              <a:t>做法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25" y="703875"/>
            <a:ext cx="6846824" cy="254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402375" y="1537100"/>
            <a:ext cx="1099800" cy="1799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2501350" y="57060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alibri"/>
                <a:ea typeface="Calibri"/>
                <a:cs typeface="Calibri"/>
                <a:sym typeface="Calibri"/>
              </a:rPr>
              <a:t>首先要了解fhir官網上欄位意思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1435075" y="1155575"/>
            <a:ext cx="563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latin typeface="Calibri"/>
                <a:ea typeface="Calibri"/>
                <a:cs typeface="Calibri"/>
                <a:sym typeface="Calibri"/>
              </a:rPr>
              <a:t>card上1為必要欄位，</a:t>
            </a:r>
            <a:r>
              <a:rPr b="1" lang="zh-TW" sz="1000">
                <a:latin typeface="Trebuchet MS"/>
                <a:ea typeface="Trebuchet MS"/>
                <a:cs typeface="Trebuchet MS"/>
                <a:sym typeface="Trebuchet MS"/>
              </a:rPr>
              <a:t>min =1，是必要。min=0是可選。max &gt;= 1或*(不限次數)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2085700" y="1426525"/>
            <a:ext cx="342000" cy="194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4"/>
          <p:cNvCxnSpPr/>
          <p:nvPr/>
        </p:nvCxnSpPr>
        <p:spPr>
          <a:xfrm rot="10800000">
            <a:off x="1797100" y="1408400"/>
            <a:ext cx="288600" cy="1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4"/>
          <p:cNvSpPr/>
          <p:nvPr/>
        </p:nvSpPr>
        <p:spPr>
          <a:xfrm>
            <a:off x="2325275" y="1426525"/>
            <a:ext cx="933900" cy="1928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4"/>
          <p:cNvCxnSpPr/>
          <p:nvPr/>
        </p:nvCxnSpPr>
        <p:spPr>
          <a:xfrm>
            <a:off x="3044525" y="3225575"/>
            <a:ext cx="201300" cy="38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4"/>
          <p:cNvSpPr txBox="1"/>
          <p:nvPr/>
        </p:nvSpPr>
        <p:spPr>
          <a:xfrm>
            <a:off x="2716000" y="3480550"/>
            <a:ext cx="27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	TYPE是這些元素的型態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4"/>
          <p:cNvCxnSpPr>
            <a:stCxn id="212" idx="4"/>
          </p:cNvCxnSpPr>
          <p:nvPr/>
        </p:nvCxnSpPr>
        <p:spPr>
          <a:xfrm>
            <a:off x="952275" y="3336200"/>
            <a:ext cx="462600" cy="66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4"/>
          <p:cNvSpPr txBox="1"/>
          <p:nvPr/>
        </p:nvSpPr>
        <p:spPr>
          <a:xfrm>
            <a:off x="1448500" y="3990075"/>
            <a:ext cx="38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各種resource的名稱，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有名字、生日、地址、性別等等。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5073650" y="200625"/>
            <a:ext cx="386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下圖是以Patient Resource為例的Resource Content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819150" y="791300"/>
            <a:ext cx="7505700" cy="4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222" lvl="0" marL="457200" marR="3556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07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vaccineCode</a:t>
            </a: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[1..1]: CodeableConcept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疫苗代碼。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參考：</a:t>
            </a:r>
            <a:r>
              <a:rPr lang="zh-TW" sz="4007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Vaccine Administered Value Set</a:t>
            </a: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zh-TW" sz="4007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</a:t>
            </a: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http://hl7.org/fhir/sid/cvx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07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patient</a:t>
            </a: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[1..1]: Reference(Patient)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施打之對象。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encounter [0..1]: Reference(Encounter)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就診紀錄。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07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occurrence</a:t>
            </a: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[x] [1..1]: {</a:t>
            </a:r>
            <a:r>
              <a:rPr lang="zh-TW" sz="4007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dateTime</a:t>
            </a: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| string}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施打日期。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recorded [0..1]: dateTime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第一次施打時間。若本次是第一次施打(相同的vaccineCode時)，那時間就要與occurrence相同。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primarySource [0..1]: boolean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代表這份Resource的紀錄是來自第一時間施打者所寫。而非由其他系統所產生的紀錄。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主要是代表這份文檔的可靠度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reportOrigin [0..1]: CodeableConcept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若不是第一時間施打者之紀錄，那本紀錄來自哪裡。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參考：</a:t>
            </a:r>
            <a:r>
              <a:rPr lang="zh-TW" sz="4007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Immunization Origin Codes</a:t>
            </a: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zh-TW" sz="4007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</a:t>
            </a: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http://terminology.hl7.org/CodeSystem/immunization-origin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222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7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{provider | record | recall | school} --&gt; {其他提供者 | 病患的書面報告 | 病患本身、父母或監護人的回憶 | 學校紀錄}</a:t>
            </a:r>
            <a:endParaRPr sz="4007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355600" rtl="0" algn="l">
              <a:lnSpc>
                <a:spcPct val="14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576725" y="328600"/>
            <a:ext cx="74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整理出所需resource(immunization)紅字為確定需要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819150" y="958950"/>
            <a:ext cx="75057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293391" lvl="0" marL="457200" marR="3556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3139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status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[0..1]: code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事件狀態。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3139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Immunization Status Codes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zh-TW" sz="3139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Required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{completed | entered-in-error | not-done} --&gt; {完成 | 輸入錯誤 | 未完成}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statusReason [0..1]: CodeableConcept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延續前項，沒有完成的原因。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參考：</a:t>
            </a:r>
            <a:r>
              <a:rPr lang="zh-TW" sz="3139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Immunization Status Reason Codes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zh-TW" sz="3139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http://terminology.hl7.org/CodeSystem/v3-ActReason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{IMMUNE | MEDPREC | </a:t>
            </a:r>
            <a:r>
              <a:rPr lang="zh-TW" sz="3139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OSTOCK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| OATOBJ} 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--&gt;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{已免疫 | 因病患違反施打要求 | 缺貨 | 病患反對}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rebuchet MS"/>
              <a:buChar char="■"/>
            </a:pPr>
            <a:r>
              <a:rPr lang="zh-TW" sz="3139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http://snomed.info/sct</a:t>
            </a:r>
            <a:endParaRPr sz="3139">
              <a:solidFill>
                <a:srgbClr val="FF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concept is-a 310376006 (Immunization consent not given)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3139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location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[0..1]: Reference(Locatioin)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施打地點。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manufacturer [0..1]: Reference(Organization)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疫苗製造商。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3139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lotNumber</a:t>
            </a: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[0..1]: string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3391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313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疫苗批量編號。</a:t>
            </a:r>
            <a:endParaRPr sz="313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576725" y="328600"/>
            <a:ext cx="43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整理出所需resource(immunization)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819150" y="590125"/>
            <a:ext cx="7505700" cy="4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3556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0" marL="457200" marR="355600" rtl="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expirationDate [0..1]: date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疫苗到期日。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29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site</a:t>
            </a: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[0..1]: CodeableConcept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疫苗施打在身體的哪個部位。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參考：</a:t>
            </a:r>
            <a:r>
              <a:rPr lang="zh-TW" sz="4029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Codes for Immunization Site of Administration</a:t>
            </a: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zh-TW" sz="4029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</a:t>
            </a: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例如：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LA --&gt; 左臂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RA --&gt; 右臂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route [0..1]: CodeableConcept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以什麼途徑方法進入人的身體。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參考：</a:t>
            </a:r>
            <a:r>
              <a:rPr lang="zh-TW" sz="4029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Immunization Route Codes</a:t>
            </a: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zh-TW" sz="4029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</a:t>
            </a: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例如：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IDINJ --&gt; 皮內注射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IM --&gt; 肌內注射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NASINHLC --&gt; 鼻吸入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IVINJ --&gt; 靜脈注射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PO --&gt; 口服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SQ --&gt; 皮下注射</a:t>
            </a:r>
            <a:endParaRPr sz="4029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568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29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TRNSDERM --&gt; 經皮</a:t>
            </a:r>
            <a:endParaRPr sz="4129"/>
          </a:p>
        </p:txBody>
      </p:sp>
      <p:sp>
        <p:nvSpPr>
          <p:cNvPr id="240" name="Google Shape;240;p27"/>
          <p:cNvSpPr txBox="1"/>
          <p:nvPr/>
        </p:nvSpPr>
        <p:spPr>
          <a:xfrm>
            <a:off x="576725" y="328600"/>
            <a:ext cx="52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整理出所需resource</a:t>
            </a: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(immunization)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503975" y="1039425"/>
            <a:ext cx="7505700" cy="3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100" lvl="0" marL="457200" marR="3556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doseQuantity [0..1]: SimpleQuantity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疫苗注射量。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注意單位代碼。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●"/>
            </a:pPr>
            <a:r>
              <a:rPr lang="zh-TW" sz="4000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performer</a:t>
            </a:r>
            <a:r>
              <a:rPr lang="zh-TW" sz="4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[0..*]: BackboneElement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進行本次施打疫苗事件的執行者。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rebuchet MS"/>
              <a:buChar char="○"/>
            </a:pPr>
            <a:r>
              <a:rPr lang="zh-TW" sz="4000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一個施打事件可能由很多人共同執行。</a:t>
            </a:r>
            <a:endParaRPr sz="4000">
              <a:solidFill>
                <a:srgbClr val="FF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欄位討論：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function [0..1]: CodeableConcept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這個執行者負責什麼項目。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參考擴充：</a:t>
            </a:r>
            <a:r>
              <a:rPr lang="zh-TW" sz="4000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Immunization Function Codes</a:t>
            </a:r>
            <a:r>
              <a:rPr lang="zh-TW" sz="4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zh-TW" sz="4000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Extensible</a:t>
            </a:r>
            <a:r>
              <a:rPr lang="zh-TW" sz="4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40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43434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例如：</a:t>
            </a:r>
            <a:endParaRPr sz="40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4" marL="2286000" marR="162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43434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OP --&gt; 開立疫苗處方者。</a:t>
            </a:r>
            <a:endParaRPr sz="40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4" marL="2286000" marR="162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43434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AP --&gt; 施打疫苗者。</a:t>
            </a:r>
            <a:endParaRPr sz="4000">
              <a:solidFill>
                <a:srgbClr val="43434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43434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actor [1..1]: Reference(</a:t>
            </a:r>
            <a:r>
              <a:rPr lang="zh-TW" sz="4000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Practitioner</a:t>
            </a:r>
            <a:r>
              <a:rPr lang="zh-TW" sz="4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| </a:t>
            </a:r>
            <a:r>
              <a:rPr lang="zh-TW" sz="4000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PractitionerRole</a:t>
            </a:r>
            <a:r>
              <a:rPr lang="zh-TW" sz="40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| </a:t>
            </a:r>
            <a:r>
              <a:rPr lang="zh-TW" sz="4000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Organization</a:t>
            </a: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執行者詳細資料。---------------------------(有可能為各種執行者)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5814100" y="791300"/>
            <a:ext cx="30849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Verdana"/>
              <a:buChar char="●"/>
            </a:pPr>
            <a:r>
              <a:rPr b="1" lang="zh-TW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醫生、牙醫、藥劑師</a:t>
            </a:r>
            <a:endParaRPr b="1" sz="10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Verdana"/>
              <a:buChar char="●"/>
            </a:pPr>
            <a:r>
              <a:rPr b="1" lang="zh-TW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醫師助理、護士、抄寫員</a:t>
            </a:r>
            <a:endParaRPr b="1" sz="10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Verdana"/>
              <a:buChar char="●"/>
            </a:pPr>
            <a:r>
              <a:rPr b="1" lang="zh-TW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助產士、營養師、治療師、驗光師、護理人員</a:t>
            </a:r>
            <a:endParaRPr b="1" sz="10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Verdana"/>
              <a:buChar char="●"/>
            </a:pPr>
            <a:r>
              <a:rPr b="1" lang="zh-TW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醫療技術人員、實驗室科學家、假肢技術人員、放射技師</a:t>
            </a:r>
            <a:endParaRPr b="1" sz="10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Verdana"/>
              <a:buChar char="●"/>
            </a:pPr>
            <a:r>
              <a:rPr b="1" lang="zh-TW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社會工作者、專業家庭護理提供者、官方志願者</a:t>
            </a:r>
            <a:endParaRPr b="1" sz="10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Verdana"/>
              <a:buChar char="●"/>
            </a:pPr>
            <a:r>
              <a:rPr b="1" lang="zh-TW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接待員處理病人登記</a:t>
            </a:r>
            <a:endParaRPr b="1" sz="10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Verdana"/>
              <a:buChar char="●"/>
            </a:pPr>
            <a:r>
              <a:rPr b="1" lang="zh-TW" sz="100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人員合併或取消合併患者記錄</a:t>
            </a:r>
            <a:endParaRPr b="1" sz="100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8"/>
          <p:cNvCxnSpPr/>
          <p:nvPr/>
        </p:nvCxnSpPr>
        <p:spPr>
          <a:xfrm flipH="1">
            <a:off x="5955025" y="3044525"/>
            <a:ext cx="1106400" cy="71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8"/>
          <p:cNvSpPr txBox="1"/>
          <p:nvPr/>
        </p:nvSpPr>
        <p:spPr>
          <a:xfrm>
            <a:off x="576725" y="328600"/>
            <a:ext cx="43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整理出所需resource(immunization)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819150" y="972375"/>
            <a:ext cx="75057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100" lvl="0" marL="457200" marR="35560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reasonCode [0..*]: CodeableConcept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施打此疫苗的原因。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參考：</a:t>
            </a:r>
            <a:r>
              <a:rPr lang="zh-TW" sz="4000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Immunization Reason Codes</a:t>
            </a: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zh-TW" sz="4000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</a:t>
            </a: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rebuchet MS"/>
              <a:buChar char="■"/>
            </a:pPr>
            <a:r>
              <a:rPr lang="zh-TW" sz="4000" u="sng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http://snomed.info/sct</a:t>
            </a:r>
            <a:endParaRPr sz="4000" u="sng">
              <a:solidFill>
                <a:srgbClr val="FF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429060002 </a:t>
            </a: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Procedure to meet occupational requirement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2288BB"/>
                </a:solidFill>
                <a:highlight>
                  <a:srgbClr val="FFFFFF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281657000 </a:t>
            </a: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Travel vaccinations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marR="355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●"/>
            </a:pPr>
            <a:r>
              <a:rPr b="1" lang="zh-TW" sz="4000">
                <a:solidFill>
                  <a:srgbClr val="FF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reaction</a:t>
            </a: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[0..*]: BackboneElement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詳細紀錄施打後的各種副作用反應。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marR="673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○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欄位討論：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date [0..1]: dateTime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副作用開始時間日期。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detail [0..1]: Reference(Observation)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詳細描述情況。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990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reported [0..1]: boolean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marR="1308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Trebuchet MS"/>
              <a:buChar char="■"/>
            </a:pPr>
            <a:r>
              <a:rPr lang="zh-TW" sz="4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用來註記是否為自行回報。</a:t>
            </a:r>
            <a:endParaRPr sz="4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1308100" rtl="0" algn="l">
              <a:lnSpc>
                <a:spcPct val="14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4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576725" y="328600"/>
            <a:ext cx="47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整理出所需resource</a:t>
            </a:r>
            <a:r>
              <a:rPr b="1"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(immunization)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190500" y="165100"/>
            <a:ext cx="8134350" cy="1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zh-TW">
                <a:solidFill>
                  <a:schemeClr val="dk2"/>
                </a:solidFill>
              </a:rPr>
              <a:t>目前成果           </a:t>
            </a:r>
            <a:r>
              <a:rPr b="1" lang="zh-TW" sz="2000">
                <a:solidFill>
                  <a:schemeClr val="dk2"/>
                </a:solidFill>
              </a:rPr>
              <a:t>根據fhir官網放上所需resource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75" y="697150"/>
            <a:ext cx="8377650" cy="419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8900" y="697150"/>
            <a:ext cx="3979025" cy="293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0"/>
          <p:cNvCxnSpPr/>
          <p:nvPr/>
        </p:nvCxnSpPr>
        <p:spPr>
          <a:xfrm flipH="1" rot="10800000">
            <a:off x="4038400" y="1391550"/>
            <a:ext cx="750300" cy="29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0"/>
          <p:cNvCxnSpPr/>
          <p:nvPr/>
        </p:nvCxnSpPr>
        <p:spPr>
          <a:xfrm flipH="1" rot="10800000">
            <a:off x="3622275" y="1544125"/>
            <a:ext cx="1319100" cy="51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0"/>
          <p:cNvCxnSpPr/>
          <p:nvPr/>
        </p:nvCxnSpPr>
        <p:spPr>
          <a:xfrm flipH="1" rot="10800000">
            <a:off x="2858250" y="1819100"/>
            <a:ext cx="1930500" cy="8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0"/>
          <p:cNvCxnSpPr/>
          <p:nvPr/>
        </p:nvCxnSpPr>
        <p:spPr>
          <a:xfrm flipH="1" rot="10800000">
            <a:off x="3779175" y="2394600"/>
            <a:ext cx="1071000" cy="79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0"/>
          <p:cNvSpPr txBox="1"/>
          <p:nvPr/>
        </p:nvSpPr>
        <p:spPr>
          <a:xfrm>
            <a:off x="5798400" y="1602025"/>
            <a:ext cx="39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目前設立4種疫苗目前設立4種疫苗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5545975" y="2019200"/>
            <a:ext cx="39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劑別設立1~3劑，完整劑數設立到5劑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6173550" y="2496700"/>
            <a:ext cx="39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疫苗批號及接踵日期也是必要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322625"/>
            <a:ext cx="77190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4166"/>
              <a:buNone/>
            </a:pPr>
            <a:r>
              <a:rPr b="1" lang="zh-TW" sz="2400"/>
              <a:t>首先，民眾來到醫療機構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4166"/>
              <a:buNone/>
            </a:pPr>
            <a:r>
              <a:t/>
            </a:r>
            <a:endParaRPr b="1"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2400"/>
              <a:t>醫療</a:t>
            </a:r>
            <a:r>
              <a:rPr b="1" lang="zh-TW" sz="2400"/>
              <a:t>機構</a:t>
            </a:r>
            <a:r>
              <a:rPr b="1" lang="zh-TW" sz="2400"/>
              <a:t>會</a:t>
            </a:r>
            <a:r>
              <a:rPr b="1" lang="zh-TW" sz="2400">
                <a:solidFill>
                  <a:srgbClr val="FF0000"/>
                </a:solidFill>
              </a:rPr>
              <a:t>建議(</a:t>
            </a:r>
            <a:r>
              <a:rPr b="1" lang="zh-TW" sz="2400">
                <a:solidFill>
                  <a:srgbClr val="FF0000"/>
                </a:solidFill>
              </a:rPr>
              <a:t>通知</a:t>
            </a:r>
            <a:r>
              <a:rPr b="1" lang="zh-TW" sz="2400">
                <a:solidFill>
                  <a:srgbClr val="FF0000"/>
                </a:solidFill>
              </a:rPr>
              <a:t>)</a:t>
            </a:r>
            <a:r>
              <a:rPr b="1" lang="zh-TW" sz="2400"/>
              <a:t>施打的疫苗</a:t>
            </a:r>
            <a:endParaRPr b="1"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2400"/>
              <a:t>民眾根據建議</a:t>
            </a:r>
            <a:r>
              <a:rPr b="1" lang="zh-TW" sz="2400">
                <a:solidFill>
                  <a:srgbClr val="FF0000"/>
                </a:solidFill>
              </a:rPr>
              <a:t>預約</a:t>
            </a:r>
            <a:r>
              <a:rPr b="1" lang="zh-TW" sz="2400"/>
              <a:t>要施打的疫苗</a:t>
            </a:r>
            <a:endParaRPr b="1"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2400"/>
              <a:t>預約完成</a:t>
            </a:r>
            <a:r>
              <a:rPr b="1" lang="zh-TW" sz="2400"/>
              <a:t>後，</a:t>
            </a:r>
            <a:r>
              <a:rPr b="1" lang="zh-TW" sz="2400"/>
              <a:t>醫生</a:t>
            </a:r>
            <a:r>
              <a:rPr b="1" lang="zh-TW" sz="2400"/>
              <a:t>開立</a:t>
            </a:r>
            <a:r>
              <a:rPr b="1" lang="zh-TW" sz="2400">
                <a:solidFill>
                  <a:srgbClr val="FF0000"/>
                </a:solidFill>
              </a:rPr>
              <a:t>處方簽</a:t>
            </a:r>
            <a:r>
              <a:rPr b="1" lang="zh-TW" sz="2400"/>
              <a:t>給</a:t>
            </a:r>
            <a:r>
              <a:rPr b="1" lang="zh-TW" sz="2400"/>
              <a:t>預計施打的醫護人員</a:t>
            </a:r>
            <a:endParaRPr b="1"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2400"/>
              <a:t>在施打前，醫</a:t>
            </a:r>
            <a:r>
              <a:rPr b="1" lang="zh-TW" sz="2400"/>
              <a:t>護人員</a:t>
            </a:r>
            <a:r>
              <a:rPr b="1" lang="zh-TW" sz="2400"/>
              <a:t>還會再確認被施打者的</a:t>
            </a:r>
            <a:r>
              <a:rPr b="1" lang="zh-TW" sz="2400">
                <a:solidFill>
                  <a:srgbClr val="FF0000"/>
                </a:solidFill>
              </a:rPr>
              <a:t>身體狀況</a:t>
            </a:r>
            <a:endParaRPr b="1" sz="2400">
              <a:solidFill>
                <a:srgbClr val="FF0000"/>
              </a:solidFill>
            </a:endParaRPr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2400"/>
              <a:t>確定可以施打疫苗後才</a:t>
            </a:r>
            <a:r>
              <a:rPr b="1" lang="zh-TW" sz="2400">
                <a:solidFill>
                  <a:srgbClr val="FF0000"/>
                </a:solidFill>
              </a:rPr>
              <a:t>施打</a:t>
            </a:r>
            <a:endParaRPr b="1" sz="2400">
              <a:solidFill>
                <a:srgbClr val="FF0000"/>
              </a:solidFill>
            </a:endParaRPr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2400"/>
              <a:t>最後</a:t>
            </a:r>
            <a:r>
              <a:rPr b="1" lang="zh-TW" sz="2400">
                <a:solidFill>
                  <a:srgbClr val="FF0000"/>
                </a:solidFill>
              </a:rPr>
              <a:t>觀察</a:t>
            </a:r>
            <a:r>
              <a:rPr b="1" lang="zh-TW" sz="2400"/>
              <a:t>被施打者打完疫苗後有沒有不適的症狀。</a:t>
            </a:r>
            <a:endParaRPr b="1" sz="2600"/>
          </a:p>
        </p:txBody>
      </p:sp>
      <p:sp>
        <p:nvSpPr>
          <p:cNvPr id="135" name="Google Shape;135;p14"/>
          <p:cNvSpPr txBox="1"/>
          <p:nvPr/>
        </p:nvSpPr>
        <p:spPr>
          <a:xfrm>
            <a:off x="623675" y="482825"/>
            <a:ext cx="5585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zh-TW" sz="3500">
                <a:latin typeface="DFKai-SB"/>
                <a:ea typeface="DFKai-SB"/>
                <a:cs typeface="DFKai-SB"/>
                <a:sym typeface="DFKai-SB"/>
              </a:rPr>
              <a:t>民眾施打疫苗的</a:t>
            </a:r>
            <a:r>
              <a:rPr b="1" i="0" lang="zh-TW" sz="3500" u="none" cap="none" strike="noStrik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應用情境</a:t>
            </a:r>
            <a:endParaRPr b="1" i="0" sz="35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0" l="-2105" r="-2115" t="11166"/>
          <a:stretch/>
        </p:blipFill>
        <p:spPr>
          <a:xfrm>
            <a:off x="606050" y="867650"/>
            <a:ext cx="8099149" cy="38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782425" y="382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zh-TW" sz="35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民眾施打疫苗的應用情境</a:t>
            </a:r>
            <a:endParaRPr b="1" sz="35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5"/>
          <p:cNvCxnSpPr/>
          <p:nvPr/>
        </p:nvCxnSpPr>
        <p:spPr>
          <a:xfrm>
            <a:off x="2270500" y="2726050"/>
            <a:ext cx="15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584E"/>
                </a:solidFill>
                <a:latin typeface="DFKai-SB"/>
                <a:ea typeface="DFKai-SB"/>
                <a:cs typeface="DFKai-SB"/>
                <a:sym typeface="DFKai-SB"/>
              </a:rPr>
              <a:t>EHR與PHR</a:t>
            </a:r>
            <a:r>
              <a:rPr b="1" lang="zh-TW">
                <a:solidFill>
                  <a:srgbClr val="00584E"/>
                </a:solidFill>
                <a:latin typeface="DFKai-SB"/>
                <a:ea typeface="DFKai-SB"/>
                <a:cs typeface="DFKai-SB"/>
                <a:sym typeface="DFKai-SB"/>
              </a:rPr>
              <a:t>介紹</a:t>
            </a:r>
            <a:endParaRPr b="1">
              <a:solidFill>
                <a:srgbClr val="00584E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75050" y="1652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EHR為</a:t>
            </a:r>
            <a:r>
              <a:rPr lang="zh-TW"/>
              <a:t>醫護使用的系統</a:t>
            </a:r>
            <a:endParaRPr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eg: 民眾注射完的紀錄會產生一個FHIR immunization 從EHR的</a:t>
            </a:r>
            <a:r>
              <a:rPr lang="zh-TW"/>
              <a:t>Client</a:t>
            </a:r>
            <a:r>
              <a:rPr lang="zh-TW"/>
              <a:t>端上傳到server。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PHR為民眾使用的系統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eg:民眾用PHR系統將自己症狀(Condition)上傳到PHR的server。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75" y="299275"/>
            <a:ext cx="8079850" cy="45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339600" y="656650"/>
            <a:ext cx="423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系統架構及包含的子系統</a:t>
            </a:r>
            <a:endParaRPr b="1" sz="220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56225" y="299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5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傳遞資訊的應用情境</a:t>
            </a:r>
            <a:endParaRPr b="1" sz="3500">
              <a:solidFill>
                <a:schemeClr val="dk2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330750" y="1307925"/>
            <a:ext cx="34647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醫護在EHR的</a:t>
            </a:r>
            <a:r>
              <a:rPr lang="zh-TW"/>
              <a:t>Client端</a:t>
            </a:r>
            <a:r>
              <a:rPr lang="zh-TW"/>
              <a:t>登錄疫苗相關訊息後，民眾可在PHR的</a:t>
            </a:r>
            <a:r>
              <a:rPr lang="zh-TW"/>
              <a:t>Client端</a:t>
            </a:r>
            <a:r>
              <a:rPr lang="zh-TW"/>
              <a:t>上看到。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醫護在EHR的</a:t>
            </a:r>
            <a:r>
              <a:rPr lang="zh-TW"/>
              <a:t>Client端</a:t>
            </a:r>
            <a:r>
              <a:rPr lang="zh-TW"/>
              <a:t>上傳施打相關資訊到Server，民眾</a:t>
            </a:r>
            <a:r>
              <a:rPr lang="zh-TW"/>
              <a:t>可在PHR的Client端上看到自己施打疫苗的資訊。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民眾</a:t>
            </a:r>
            <a:r>
              <a:rPr lang="zh-TW"/>
              <a:t>可在PHR的</a:t>
            </a:r>
            <a:r>
              <a:rPr lang="zh-TW"/>
              <a:t>Client端</a:t>
            </a:r>
            <a:r>
              <a:rPr lang="zh-TW"/>
              <a:t>填寫身體狀況，經授權的醫護可在EHR的</a:t>
            </a:r>
            <a:r>
              <a:rPr lang="zh-TW"/>
              <a:t>Client端</a:t>
            </a:r>
            <a:r>
              <a:rPr lang="zh-TW"/>
              <a:t>上看到民眾填寫之狀況。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635650" y="1284788"/>
            <a:ext cx="7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EHR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278825" y="1307925"/>
            <a:ext cx="7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PHR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080125" y="1675325"/>
            <a:ext cx="219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疫苗相關訊息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民眾施打紀錄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民眾身體狀況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 rot="10800000">
            <a:off x="3501325" y="1708150"/>
            <a:ext cx="3600" cy="20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>
            <a:stCxn id="161" idx="2"/>
          </p:cNvCxnSpPr>
          <p:nvPr/>
        </p:nvCxnSpPr>
        <p:spPr>
          <a:xfrm flipH="1">
            <a:off x="1006750" y="1684988"/>
            <a:ext cx="3600" cy="21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1028700" y="2030725"/>
            <a:ext cx="24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1028700" y="2716525"/>
            <a:ext cx="24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 rot="10800000">
            <a:off x="1021375" y="3377175"/>
            <a:ext cx="2490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800">
                <a:solidFill>
                  <a:srgbClr val="233A44"/>
                </a:solidFill>
                <a:latin typeface="DFKai-SB"/>
                <a:ea typeface="DFKai-SB"/>
                <a:cs typeface="DFKai-SB"/>
                <a:sym typeface="DFKai-SB"/>
              </a:rPr>
              <a:t>評估方法</a:t>
            </a:r>
            <a:endParaRPr b="1" sz="3800">
              <a:solidFill>
                <a:srgbClr val="233A44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找有打過疫苗的20位民眾、醫護填寫。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評估方面: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介面層次清晰(首頁登入      EHR/PHR       各功能 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閱讀形式優良(排版)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符合需求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綜合評分</a:t>
            </a:r>
            <a:endParaRPr sz="1700"/>
          </a:p>
        </p:txBody>
      </p:sp>
      <p:cxnSp>
        <p:nvCxnSpPr>
          <p:cNvPr id="175" name="Google Shape;175;p19"/>
          <p:cNvCxnSpPr/>
          <p:nvPr/>
        </p:nvCxnSpPr>
        <p:spPr>
          <a:xfrm>
            <a:off x="3593100" y="3303800"/>
            <a:ext cx="25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4730125" y="3303800"/>
            <a:ext cx="25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需要的resoure(Condition)</a:t>
            </a:r>
            <a:r>
              <a:rPr lang="zh-TW"/>
              <a:t>紅色為一定要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740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08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zh-TW" sz="1110"/>
              <a:t>clinicalStatus [1..1] :身體狀況代碼。</a:t>
            </a:r>
            <a:endParaRPr sz="111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>
                <a:solidFill>
                  <a:srgbClr val="FF0000"/>
                </a:solidFill>
              </a:rPr>
              <a:t>active</a:t>
            </a:r>
            <a:r>
              <a:rPr lang="zh-TW" sz="970"/>
              <a:t>:目前的症狀。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recurrence：以前有的症狀，以前已經解決了，目前復發中。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relapse：一段時間的改善和緩解後，目前復發中。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inactive：病人已經沒有此疾病的狀況。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remission：病人已經沒有此狀況，但有可能會復發。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resolved：病人已經沒有此狀況，復發的風險也可忽略。</a:t>
            </a:r>
            <a:endParaRPr sz="970"/>
          </a:p>
          <a:p>
            <a:pPr indent="-29908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zh-TW" sz="1110"/>
              <a:t>verificationStatus[0..1]：病情診斷的狀態。</a:t>
            </a:r>
            <a:endParaRPr sz="111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unconfirmed：未經證實的，沒有足夠的診斷和臨床證據，將此狀況視為疾病。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provisional：初步的診斷結果，之後可能改變。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differential：先做初步的治療，要更進一步的診斷。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confirmed：有足夠的診斷或臨床證據，將此狀況視為疾病。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refuted：反駁，診斷和臨床證據已經排除了這種狀況。</a:t>
            </a:r>
            <a:endParaRPr sz="970"/>
          </a:p>
          <a:p>
            <a:pPr indent="-290194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70"/>
              <a:buChar char="○"/>
            </a:pPr>
            <a:r>
              <a:rPr lang="zh-TW" sz="970"/>
              <a:t>entered-in-error：輸入錯誤且無效。</a:t>
            </a:r>
            <a:endParaRPr sz="97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zh-TW"/>
              <a:t>需要的resoure(Condition)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category[0..*]：身體狀況類別代碼。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problem-list-item：身體狀況列表，可以由病患、醫生或是護士表達。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encounter-diagnosis：有此病況時的診斷，通常來自醫生或護士的診斷。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solidFill>
                  <a:srgbClr val="FF0000"/>
                </a:solidFill>
              </a:rPr>
              <a:t>severirty</a:t>
            </a:r>
            <a:r>
              <a:rPr lang="zh-TW"/>
              <a:t>[0..1]：身體狀況或是病情的嚴重程度。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24484000 Severe：重度的。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6736007 Moderate：中度的。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255604002 Mild：輕度的。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solidFill>
                  <a:srgbClr val="FF0000"/>
                </a:solidFill>
              </a:rPr>
              <a:t>code</a:t>
            </a:r>
            <a:r>
              <a:rPr lang="zh-TW"/>
              <a:t>[0..1]：狀況／問題／診斷代碼。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>
                <a:solidFill>
                  <a:srgbClr val="FF0000"/>
                </a:solidFill>
              </a:rPr>
              <a:t>bodySite</a:t>
            </a:r>
            <a:r>
              <a:rPr lang="zh-TW"/>
              <a:t>[0..*]:身體結構代碼。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