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1d9663e3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d9663e3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9b776a2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9b776a2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9b776a29e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9b776a29e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1d9663e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d9663e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b776a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b776a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8d0a4f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d0a4f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d9663e36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d9663e36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1d9663e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d9663e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9bf07cb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bf07cb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2018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SCDF Emergency QR</a:t>
            </a:r>
            <a:endParaRPr/>
          </a:p>
        </p:txBody>
      </p:sp>
      <p:sp>
        <p:nvSpPr>
          <p:cNvPr id="63" name="Google Shape;63;p13"/>
          <p:cNvSpPr txBox="1"/>
          <p:nvPr>
            <p:ph idx="1" type="subTitle"/>
          </p:nvPr>
        </p:nvSpPr>
        <p:spPr>
          <a:xfrm>
            <a:off x="311700" y="41082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108 Devs Team</a:t>
            </a:r>
            <a:endParaRPr/>
          </a:p>
          <a:p>
            <a:pPr indent="0" lvl="0" marL="0" rtl="0" algn="ctr">
              <a:spcBef>
                <a:spcPts val="0"/>
              </a:spcBef>
              <a:spcAft>
                <a:spcPts val="0"/>
              </a:spcAft>
              <a:buNone/>
            </a:pPr>
            <a:r>
              <a:rPr lang="en"/>
              <a:t>Daniel Kwang, Joshua Lim, Charles Goh, Ernest Oh, Henry J.</a:t>
            </a:r>
            <a:endParaRPr/>
          </a:p>
        </p:txBody>
      </p:sp>
      <p:pic>
        <p:nvPicPr>
          <p:cNvPr id="64" name="Google Shape;64;p13"/>
          <p:cNvPicPr preferRelativeResize="0"/>
          <p:nvPr/>
        </p:nvPicPr>
        <p:blipFill>
          <a:blip r:embed="rId3">
            <a:alphaModFix/>
          </a:blip>
          <a:stretch>
            <a:fillRect/>
          </a:stretch>
        </p:blipFill>
        <p:spPr>
          <a:xfrm>
            <a:off x="311700" y="480050"/>
            <a:ext cx="2507750" cy="2507750"/>
          </a:xfrm>
          <a:prstGeom prst="rect">
            <a:avLst/>
          </a:prstGeom>
          <a:noFill/>
          <a:ln>
            <a:noFill/>
          </a:ln>
        </p:spPr>
      </p:pic>
      <p:pic>
        <p:nvPicPr>
          <p:cNvPr id="65" name="Google Shape;65;p13"/>
          <p:cNvPicPr preferRelativeResize="0"/>
          <p:nvPr/>
        </p:nvPicPr>
        <p:blipFill>
          <a:blip r:embed="rId4">
            <a:alphaModFix/>
          </a:blip>
          <a:stretch>
            <a:fillRect/>
          </a:stretch>
        </p:blipFill>
        <p:spPr>
          <a:xfrm>
            <a:off x="3271913" y="433837"/>
            <a:ext cx="2600175" cy="2600175"/>
          </a:xfrm>
          <a:prstGeom prst="rect">
            <a:avLst/>
          </a:prstGeom>
          <a:noFill/>
          <a:ln>
            <a:noFill/>
          </a:ln>
        </p:spPr>
      </p:pic>
      <p:pic>
        <p:nvPicPr>
          <p:cNvPr id="66" name="Google Shape;66;p13"/>
          <p:cNvPicPr preferRelativeResize="0"/>
          <p:nvPr/>
        </p:nvPicPr>
        <p:blipFill>
          <a:blip r:embed="rId5">
            <a:alphaModFix/>
          </a:blip>
          <a:stretch>
            <a:fillRect/>
          </a:stretch>
        </p:blipFill>
        <p:spPr>
          <a:xfrm>
            <a:off x="6422800" y="529175"/>
            <a:ext cx="2409500" cy="240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2" name="Google Shape;14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Are you tired of false emergency alarms? QR For Emergency is an app that helps to generate community QR codes to help SCDF quickly pinpoint the location of emergencies so they can respond in time quickly.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75250"/>
            <a:ext cx="8520600" cy="14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problems </a:t>
            </a:r>
            <a:endParaRPr/>
          </a:p>
          <a:p>
            <a:pPr indent="0" lvl="0" marL="0" rtl="0" algn="l">
              <a:spcBef>
                <a:spcPts val="0"/>
              </a:spcBef>
              <a:spcAft>
                <a:spcPts val="0"/>
              </a:spcAft>
              <a:buNone/>
            </a:pPr>
            <a:r>
              <a:rPr lang="en"/>
              <a:t>(Emergency/Non-emergency Response)</a:t>
            </a:r>
            <a:endParaRPr/>
          </a:p>
        </p:txBody>
      </p:sp>
      <p:sp>
        <p:nvSpPr>
          <p:cNvPr id="72" name="Google Shape;72;p14"/>
          <p:cNvSpPr txBox="1"/>
          <p:nvPr>
            <p:ph idx="1" type="body"/>
          </p:nvPr>
        </p:nvSpPr>
        <p:spPr>
          <a:xfrm>
            <a:off x="3117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False Alarms</a:t>
            </a:r>
            <a:endParaRPr b="1"/>
          </a:p>
        </p:txBody>
      </p:sp>
      <p:sp>
        <p:nvSpPr>
          <p:cNvPr id="73" name="Google Shape;73;p14"/>
          <p:cNvSpPr txBox="1"/>
          <p:nvPr>
            <p:ph idx="1" type="body"/>
          </p:nvPr>
        </p:nvSpPr>
        <p:spPr>
          <a:xfrm>
            <a:off x="320235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Slow Response</a:t>
            </a:r>
            <a:endParaRPr b="1"/>
          </a:p>
        </p:txBody>
      </p:sp>
      <p:sp>
        <p:nvSpPr>
          <p:cNvPr id="74" name="Google Shape;74;p14"/>
          <p:cNvSpPr txBox="1"/>
          <p:nvPr>
            <p:ph idx="1" type="body"/>
          </p:nvPr>
        </p:nvSpPr>
        <p:spPr>
          <a:xfrm>
            <a:off x="60930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Bystander’s Inability to help</a:t>
            </a:r>
            <a:endParaRPr b="1"/>
          </a:p>
        </p:txBody>
      </p:sp>
      <p:pic>
        <p:nvPicPr>
          <p:cNvPr id="75" name="Google Shape;75;p14"/>
          <p:cNvPicPr preferRelativeResize="0"/>
          <p:nvPr/>
        </p:nvPicPr>
        <p:blipFill>
          <a:blip r:embed="rId3">
            <a:alphaModFix/>
          </a:blip>
          <a:stretch>
            <a:fillRect/>
          </a:stretch>
        </p:blipFill>
        <p:spPr>
          <a:xfrm>
            <a:off x="771850" y="1894225"/>
            <a:ext cx="1818975" cy="1818975"/>
          </a:xfrm>
          <a:prstGeom prst="rect">
            <a:avLst/>
          </a:prstGeom>
          <a:noFill/>
          <a:ln>
            <a:noFill/>
          </a:ln>
        </p:spPr>
      </p:pic>
      <p:pic>
        <p:nvPicPr>
          <p:cNvPr id="76" name="Google Shape;76;p14"/>
          <p:cNvPicPr preferRelativeResize="0"/>
          <p:nvPr/>
        </p:nvPicPr>
        <p:blipFill>
          <a:blip r:embed="rId4">
            <a:alphaModFix/>
          </a:blip>
          <a:stretch>
            <a:fillRect/>
          </a:stretch>
        </p:blipFill>
        <p:spPr>
          <a:xfrm>
            <a:off x="3662512" y="1894225"/>
            <a:ext cx="1818975" cy="1818975"/>
          </a:xfrm>
          <a:prstGeom prst="rect">
            <a:avLst/>
          </a:prstGeom>
          <a:noFill/>
          <a:ln>
            <a:noFill/>
          </a:ln>
        </p:spPr>
      </p:pic>
      <p:pic>
        <p:nvPicPr>
          <p:cNvPr id="77" name="Google Shape;77;p14"/>
          <p:cNvPicPr preferRelativeResize="0"/>
          <p:nvPr/>
        </p:nvPicPr>
        <p:blipFill>
          <a:blip r:embed="rId5">
            <a:alphaModFix/>
          </a:blip>
          <a:stretch>
            <a:fillRect/>
          </a:stretch>
        </p:blipFill>
        <p:spPr>
          <a:xfrm>
            <a:off x="6553162" y="1894225"/>
            <a:ext cx="1818975" cy="181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1" type="body"/>
          </p:nvPr>
        </p:nvSpPr>
        <p:spPr>
          <a:xfrm>
            <a:off x="311700" y="4314825"/>
            <a:ext cx="8520600" cy="64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myResponder App - Good! But needs some improvements</a:t>
            </a:r>
            <a:endParaRPr sz="1400"/>
          </a:p>
          <a:p>
            <a:pPr indent="-317500" lvl="0" marL="457200" rtl="0" algn="l">
              <a:spcBef>
                <a:spcPts val="0"/>
              </a:spcBef>
              <a:spcAft>
                <a:spcPts val="0"/>
              </a:spcAft>
              <a:buSzPts val="1400"/>
              <a:buChar char="-"/>
            </a:pPr>
            <a:r>
              <a:rPr lang="en" sz="1400"/>
              <a:t>Slow: Need to download the app, spread awareness, and register for an account</a:t>
            </a:r>
            <a:endParaRPr sz="1400"/>
          </a:p>
        </p:txBody>
      </p:sp>
      <p:pic>
        <p:nvPicPr>
          <p:cNvPr id="83" name="Google Shape;83;p15"/>
          <p:cNvPicPr preferRelativeResize="0"/>
          <p:nvPr/>
        </p:nvPicPr>
        <p:blipFill>
          <a:blip r:embed="rId3">
            <a:alphaModFix/>
          </a:blip>
          <a:stretch>
            <a:fillRect/>
          </a:stretch>
        </p:blipFill>
        <p:spPr>
          <a:xfrm>
            <a:off x="557226" y="839285"/>
            <a:ext cx="1605875" cy="3475517"/>
          </a:xfrm>
          <a:prstGeom prst="rect">
            <a:avLst/>
          </a:prstGeom>
          <a:noFill/>
          <a:ln>
            <a:noFill/>
          </a:ln>
        </p:spPr>
      </p:pic>
      <p:pic>
        <p:nvPicPr>
          <p:cNvPr id="84" name="Google Shape;84;p15"/>
          <p:cNvPicPr preferRelativeResize="0"/>
          <p:nvPr/>
        </p:nvPicPr>
        <p:blipFill>
          <a:blip r:embed="rId4">
            <a:alphaModFix/>
          </a:blip>
          <a:stretch>
            <a:fillRect/>
          </a:stretch>
        </p:blipFill>
        <p:spPr>
          <a:xfrm>
            <a:off x="6980899" y="839286"/>
            <a:ext cx="1605875" cy="3475537"/>
          </a:xfrm>
          <a:prstGeom prst="rect">
            <a:avLst/>
          </a:prstGeom>
          <a:noFill/>
          <a:ln>
            <a:noFill/>
          </a:ln>
        </p:spPr>
      </p:pic>
      <p:pic>
        <p:nvPicPr>
          <p:cNvPr id="85" name="Google Shape;85;p15"/>
          <p:cNvPicPr preferRelativeResize="0"/>
          <p:nvPr/>
        </p:nvPicPr>
        <p:blipFill>
          <a:blip r:embed="rId5">
            <a:alphaModFix/>
          </a:blip>
          <a:stretch>
            <a:fillRect/>
          </a:stretch>
        </p:blipFill>
        <p:spPr>
          <a:xfrm>
            <a:off x="3759976" y="839310"/>
            <a:ext cx="1605875" cy="3475517"/>
          </a:xfrm>
          <a:prstGeom prst="rect">
            <a:avLst/>
          </a:prstGeom>
          <a:noFill/>
          <a:ln>
            <a:noFill/>
          </a:ln>
        </p:spPr>
      </p:pic>
      <p:sp>
        <p:nvSpPr>
          <p:cNvPr id="86" name="Google Shape;86;p15"/>
          <p:cNvSpPr txBox="1"/>
          <p:nvPr>
            <p:ph type="title"/>
          </p:nvPr>
        </p:nvSpPr>
        <p:spPr>
          <a:xfrm>
            <a:off x="311700" y="133050"/>
            <a:ext cx="8520600" cy="7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problems with Responses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643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SCDF Emergency QR?</a:t>
            </a:r>
            <a:endParaRPr/>
          </a:p>
        </p:txBody>
      </p:sp>
      <p:sp>
        <p:nvSpPr>
          <p:cNvPr id="92" name="Google Shape;92;p16"/>
          <p:cNvSpPr txBox="1"/>
          <p:nvPr>
            <p:ph idx="1" type="body"/>
          </p:nvPr>
        </p:nvSpPr>
        <p:spPr>
          <a:xfrm>
            <a:off x="1398600" y="1235850"/>
            <a:ext cx="6346800" cy="350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38761D"/>
                </a:solidFill>
              </a:rPr>
              <a:t>FAST</a:t>
            </a:r>
            <a:r>
              <a:rPr b="1" lang="en" sz="2600"/>
              <a:t> ADOPTION</a:t>
            </a:r>
            <a:endParaRPr b="1" sz="2600"/>
          </a:p>
          <a:p>
            <a:pPr indent="0" lvl="0" marL="0" rtl="0" algn="ctr">
              <a:spcBef>
                <a:spcPts val="1600"/>
              </a:spcBef>
              <a:spcAft>
                <a:spcPts val="0"/>
              </a:spcAft>
              <a:buNone/>
            </a:pPr>
            <a:r>
              <a:rPr b="1" lang="en" sz="2600">
                <a:solidFill>
                  <a:srgbClr val="980000"/>
                </a:solidFill>
              </a:rPr>
              <a:t>NO APP INSTALLATIONS</a:t>
            </a:r>
            <a:endParaRPr b="1" sz="2600">
              <a:solidFill>
                <a:srgbClr val="980000"/>
              </a:solidFill>
            </a:endParaRPr>
          </a:p>
          <a:p>
            <a:pPr indent="0" lvl="0" marL="0" rtl="0" algn="ctr">
              <a:spcBef>
                <a:spcPts val="1600"/>
              </a:spcBef>
              <a:spcAft>
                <a:spcPts val="1600"/>
              </a:spcAft>
              <a:buNone/>
            </a:pPr>
            <a:r>
              <a:rPr b="1" lang="en" sz="2600">
                <a:solidFill>
                  <a:srgbClr val="0000FF"/>
                </a:solidFill>
              </a:rPr>
              <a:t>QUICK RESPONSE</a:t>
            </a:r>
            <a:r>
              <a:rPr b="1" lang="en" sz="2600"/>
              <a:t> DURING EMERGENCIES</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311700" y="4229650"/>
            <a:ext cx="8520600" cy="75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QR For Emergency is an app that helps to generate community QR codes to help SCDF quickly pinpoint the location of emergences</a:t>
            </a:r>
            <a:endParaRPr/>
          </a:p>
        </p:txBody>
      </p:sp>
      <p:pic>
        <p:nvPicPr>
          <p:cNvPr id="98" name="Google Shape;98;p17"/>
          <p:cNvPicPr preferRelativeResize="0"/>
          <p:nvPr/>
        </p:nvPicPr>
        <p:blipFill>
          <a:blip r:embed="rId3">
            <a:alphaModFix/>
          </a:blip>
          <a:stretch>
            <a:fillRect/>
          </a:stretch>
        </p:blipFill>
        <p:spPr>
          <a:xfrm>
            <a:off x="1141300" y="304800"/>
            <a:ext cx="2850188" cy="3924850"/>
          </a:xfrm>
          <a:prstGeom prst="rect">
            <a:avLst/>
          </a:prstGeom>
          <a:noFill/>
          <a:ln>
            <a:noFill/>
          </a:ln>
        </p:spPr>
      </p:pic>
      <p:pic>
        <p:nvPicPr>
          <p:cNvPr id="99" name="Google Shape;99;p17"/>
          <p:cNvPicPr preferRelativeResize="0"/>
          <p:nvPr/>
        </p:nvPicPr>
        <p:blipFill>
          <a:blip r:embed="rId4">
            <a:alphaModFix/>
          </a:blip>
          <a:stretch>
            <a:fillRect/>
          </a:stretch>
        </p:blipFill>
        <p:spPr>
          <a:xfrm>
            <a:off x="5950350" y="256525"/>
            <a:ext cx="1723975" cy="3684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1944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used in app implementation</a:t>
            </a:r>
            <a:endParaRPr/>
          </a:p>
        </p:txBody>
      </p:sp>
      <p:pic>
        <p:nvPicPr>
          <p:cNvPr id="105" name="Google Shape;105;p18"/>
          <p:cNvPicPr preferRelativeResize="0"/>
          <p:nvPr/>
        </p:nvPicPr>
        <p:blipFill>
          <a:blip r:embed="rId3">
            <a:alphaModFix/>
          </a:blip>
          <a:stretch>
            <a:fillRect/>
          </a:stretch>
        </p:blipFill>
        <p:spPr>
          <a:xfrm>
            <a:off x="4313263" y="1947850"/>
            <a:ext cx="3648075" cy="1247775"/>
          </a:xfrm>
          <a:prstGeom prst="rect">
            <a:avLst/>
          </a:prstGeom>
          <a:noFill/>
          <a:ln>
            <a:noFill/>
          </a:ln>
        </p:spPr>
      </p:pic>
      <p:pic>
        <p:nvPicPr>
          <p:cNvPr id="106" name="Google Shape;106;p18"/>
          <p:cNvPicPr preferRelativeResize="0"/>
          <p:nvPr/>
        </p:nvPicPr>
        <p:blipFill>
          <a:blip r:embed="rId4">
            <a:alphaModFix/>
          </a:blip>
          <a:stretch>
            <a:fillRect/>
          </a:stretch>
        </p:blipFill>
        <p:spPr>
          <a:xfrm>
            <a:off x="966775" y="1511000"/>
            <a:ext cx="2121487" cy="2121487"/>
          </a:xfrm>
          <a:prstGeom prst="rect">
            <a:avLst/>
          </a:prstGeom>
          <a:noFill/>
          <a:ln>
            <a:noFill/>
          </a:ln>
        </p:spPr>
      </p:pic>
      <p:sp>
        <p:nvSpPr>
          <p:cNvPr id="107" name="Google Shape;107;p18"/>
          <p:cNvSpPr txBox="1"/>
          <p:nvPr/>
        </p:nvSpPr>
        <p:spPr>
          <a:xfrm>
            <a:off x="531125" y="3632475"/>
            <a:ext cx="33825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 App Coding </a:t>
            </a:r>
            <a:endParaRPr b="1" sz="1800">
              <a:latin typeface="Open Sans"/>
              <a:ea typeface="Open Sans"/>
              <a:cs typeface="Open Sans"/>
              <a:sym typeface="Open Sans"/>
            </a:endParaRPr>
          </a:p>
        </p:txBody>
      </p:sp>
      <p:sp>
        <p:nvSpPr>
          <p:cNvPr id="108" name="Google Shape;108;p18"/>
          <p:cNvSpPr txBox="1"/>
          <p:nvPr/>
        </p:nvSpPr>
        <p:spPr>
          <a:xfrm>
            <a:off x="4374775" y="3522175"/>
            <a:ext cx="3727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Database to store data used in creating the app </a:t>
            </a:r>
            <a:endParaRPr b="1"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Challenges/Limitations </a:t>
            </a:r>
            <a:endParaRPr/>
          </a:p>
        </p:txBody>
      </p:sp>
      <p:sp>
        <p:nvSpPr>
          <p:cNvPr id="114" name="Google Shape;114;p19"/>
          <p:cNvSpPr txBox="1"/>
          <p:nvPr>
            <p:ph idx="1" type="body"/>
          </p:nvPr>
        </p:nvSpPr>
        <p:spPr>
          <a:xfrm>
            <a:off x="3117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Small Learning Curve</a:t>
            </a:r>
            <a:endParaRPr b="1"/>
          </a:p>
        </p:txBody>
      </p:sp>
      <p:sp>
        <p:nvSpPr>
          <p:cNvPr id="115" name="Google Shape;115;p19"/>
          <p:cNvSpPr txBox="1"/>
          <p:nvPr>
            <p:ph idx="1" type="body"/>
          </p:nvPr>
        </p:nvSpPr>
        <p:spPr>
          <a:xfrm>
            <a:off x="320235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Education and Adoption</a:t>
            </a:r>
            <a:endParaRPr b="1"/>
          </a:p>
        </p:txBody>
      </p:sp>
      <p:sp>
        <p:nvSpPr>
          <p:cNvPr id="116" name="Google Shape;116;p19"/>
          <p:cNvSpPr txBox="1"/>
          <p:nvPr>
            <p:ph idx="1" type="body"/>
          </p:nvPr>
        </p:nvSpPr>
        <p:spPr>
          <a:xfrm>
            <a:off x="60930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QR Code limited to non-destructive emergencies</a:t>
            </a:r>
            <a:endParaRPr b="1"/>
          </a:p>
        </p:txBody>
      </p:sp>
      <p:pic>
        <p:nvPicPr>
          <p:cNvPr id="117" name="Google Shape;117;p19"/>
          <p:cNvPicPr preferRelativeResize="0"/>
          <p:nvPr/>
        </p:nvPicPr>
        <p:blipFill>
          <a:blip r:embed="rId3">
            <a:alphaModFix/>
          </a:blip>
          <a:stretch>
            <a:fillRect/>
          </a:stretch>
        </p:blipFill>
        <p:spPr>
          <a:xfrm>
            <a:off x="474563" y="1299625"/>
            <a:ext cx="2413574" cy="2413574"/>
          </a:xfrm>
          <a:prstGeom prst="rect">
            <a:avLst/>
          </a:prstGeom>
          <a:noFill/>
          <a:ln>
            <a:noFill/>
          </a:ln>
        </p:spPr>
      </p:pic>
      <p:pic>
        <p:nvPicPr>
          <p:cNvPr id="118" name="Google Shape;118;p19"/>
          <p:cNvPicPr preferRelativeResize="0"/>
          <p:nvPr/>
        </p:nvPicPr>
        <p:blipFill>
          <a:blip r:embed="rId4">
            <a:alphaModFix/>
          </a:blip>
          <a:stretch>
            <a:fillRect/>
          </a:stretch>
        </p:blipFill>
        <p:spPr>
          <a:xfrm>
            <a:off x="3365224" y="1299625"/>
            <a:ext cx="2413574" cy="2413574"/>
          </a:xfrm>
          <a:prstGeom prst="rect">
            <a:avLst/>
          </a:prstGeom>
          <a:noFill/>
          <a:ln>
            <a:noFill/>
          </a:ln>
        </p:spPr>
      </p:pic>
      <p:pic>
        <p:nvPicPr>
          <p:cNvPr id="119" name="Google Shape;119;p19"/>
          <p:cNvPicPr preferRelativeResize="0"/>
          <p:nvPr/>
        </p:nvPicPr>
        <p:blipFill>
          <a:blip r:embed="rId5">
            <a:alphaModFix/>
          </a:blip>
          <a:stretch>
            <a:fillRect/>
          </a:stretch>
        </p:blipFill>
        <p:spPr>
          <a:xfrm>
            <a:off x="6255899" y="1299625"/>
            <a:ext cx="2413574" cy="2413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Possible Extensions</a:t>
            </a:r>
            <a:endParaRPr/>
          </a:p>
        </p:txBody>
      </p:sp>
      <p:sp>
        <p:nvSpPr>
          <p:cNvPr id="125" name="Google Shape;125;p20"/>
          <p:cNvSpPr txBox="1"/>
          <p:nvPr>
            <p:ph idx="1" type="body"/>
          </p:nvPr>
        </p:nvSpPr>
        <p:spPr>
          <a:xfrm>
            <a:off x="3117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Prioritized</a:t>
            </a:r>
            <a:endParaRPr b="1"/>
          </a:p>
        </p:txBody>
      </p:sp>
      <p:sp>
        <p:nvSpPr>
          <p:cNvPr id="126" name="Google Shape;126;p20"/>
          <p:cNvSpPr txBox="1"/>
          <p:nvPr>
            <p:ph idx="1" type="body"/>
          </p:nvPr>
        </p:nvSpPr>
        <p:spPr>
          <a:xfrm>
            <a:off x="320235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Organized</a:t>
            </a:r>
            <a:endParaRPr b="1"/>
          </a:p>
        </p:txBody>
      </p:sp>
      <p:sp>
        <p:nvSpPr>
          <p:cNvPr id="127" name="Google Shape;127;p20"/>
          <p:cNvSpPr txBox="1"/>
          <p:nvPr>
            <p:ph idx="1" type="body"/>
          </p:nvPr>
        </p:nvSpPr>
        <p:spPr>
          <a:xfrm>
            <a:off x="60930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Simple</a:t>
            </a:r>
            <a:endParaRPr b="1"/>
          </a:p>
        </p:txBody>
      </p:sp>
      <p:pic>
        <p:nvPicPr>
          <p:cNvPr id="128" name="Google Shape;128;p20"/>
          <p:cNvPicPr preferRelativeResize="0"/>
          <p:nvPr/>
        </p:nvPicPr>
        <p:blipFill>
          <a:blip r:embed="rId3">
            <a:alphaModFix/>
          </a:blip>
          <a:stretch>
            <a:fillRect/>
          </a:stretch>
        </p:blipFill>
        <p:spPr>
          <a:xfrm>
            <a:off x="551713" y="1415773"/>
            <a:ext cx="2259263" cy="2259251"/>
          </a:xfrm>
          <a:prstGeom prst="rect">
            <a:avLst/>
          </a:prstGeom>
          <a:noFill/>
          <a:ln>
            <a:noFill/>
          </a:ln>
        </p:spPr>
      </p:pic>
      <p:pic>
        <p:nvPicPr>
          <p:cNvPr id="129" name="Google Shape;129;p20"/>
          <p:cNvPicPr preferRelativeResize="0"/>
          <p:nvPr/>
        </p:nvPicPr>
        <p:blipFill>
          <a:blip r:embed="rId4">
            <a:alphaModFix/>
          </a:blip>
          <a:stretch>
            <a:fillRect/>
          </a:stretch>
        </p:blipFill>
        <p:spPr>
          <a:xfrm>
            <a:off x="3442369" y="1415773"/>
            <a:ext cx="2259263" cy="2259251"/>
          </a:xfrm>
          <a:prstGeom prst="rect">
            <a:avLst/>
          </a:prstGeom>
          <a:noFill/>
          <a:ln>
            <a:noFill/>
          </a:ln>
        </p:spPr>
      </p:pic>
      <p:pic>
        <p:nvPicPr>
          <p:cNvPr id="130" name="Google Shape;130;p20"/>
          <p:cNvPicPr preferRelativeResize="0"/>
          <p:nvPr/>
        </p:nvPicPr>
        <p:blipFill>
          <a:blip r:embed="rId5">
            <a:alphaModFix/>
          </a:blip>
          <a:stretch>
            <a:fillRect/>
          </a:stretch>
        </p:blipFill>
        <p:spPr>
          <a:xfrm>
            <a:off x="6333025" y="1415775"/>
            <a:ext cx="2259263" cy="2259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Projections?</a:t>
            </a:r>
            <a:endParaRPr/>
          </a:p>
        </p:txBody>
      </p:sp>
      <p:sp>
        <p:nvSpPr>
          <p:cNvPr id="136" name="Google Shape;136;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IBM cloud technologies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