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9" r:id="rId3"/>
    <p:sldId id="317" r:id="rId4"/>
    <p:sldId id="271" r:id="rId5"/>
    <p:sldId id="278" r:id="rId6"/>
    <p:sldId id="279" r:id="rId7"/>
    <p:sldId id="318" r:id="rId8"/>
    <p:sldId id="316" r:id="rId9"/>
    <p:sldId id="291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5" r:id="rId18"/>
    <p:sldId id="288" r:id="rId19"/>
    <p:sldId id="289" r:id="rId20"/>
    <p:sldId id="321" r:id="rId21"/>
    <p:sldId id="292" r:id="rId22"/>
    <p:sldId id="290" r:id="rId23"/>
    <p:sldId id="294" r:id="rId24"/>
    <p:sldId id="320" r:id="rId25"/>
    <p:sldId id="295" r:id="rId26"/>
    <p:sldId id="305" r:id="rId27"/>
    <p:sldId id="296" r:id="rId28"/>
    <p:sldId id="298" r:id="rId29"/>
    <p:sldId id="297" r:id="rId30"/>
    <p:sldId id="301" r:id="rId31"/>
    <p:sldId id="302" r:id="rId32"/>
    <p:sldId id="300" r:id="rId33"/>
    <p:sldId id="299" r:id="rId34"/>
    <p:sldId id="303" r:id="rId35"/>
    <p:sldId id="307" r:id="rId36"/>
    <p:sldId id="304" r:id="rId37"/>
    <p:sldId id="319" r:id="rId38"/>
    <p:sldId id="306" r:id="rId39"/>
    <p:sldId id="268" r:id="rId4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82" d="100"/>
          <a:sy n="82" d="100"/>
        </p:scale>
        <p:origin x="146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2022/3/4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93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0" y="1844675"/>
            <a:ext cx="9144000" cy="1584325"/>
          </a:xfrm>
        </p:spPr>
        <p:txBody>
          <a:bodyPr/>
          <a:lstStyle/>
          <a:p>
            <a:r>
              <a:rPr lang="en-US" altLang="zh-TW" dirty="0"/>
              <a:t>Data Leakage in Finance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en-US" altLang="zh-TW" dirty="0"/>
              <a:t>Linear Models Introduction</a:t>
            </a:r>
            <a:endParaRPr lang="zh-TW" altLang="zh-TW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0" y="4006850"/>
            <a:ext cx="9144000" cy="1438275"/>
          </a:xfrm>
        </p:spPr>
        <p:txBody>
          <a:bodyPr/>
          <a:lstStyle/>
          <a:p>
            <a:pPr eaLnBrk="1" hangingPunct="1"/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陳昭維、林禹陞</a:t>
            </a:r>
            <a:endParaRPr lang="en-US" altLang="zh-TW" dirty="0"/>
          </a:p>
          <a:p>
            <a:pPr eaLnBrk="1" hangingPunct="1"/>
            <a:r>
              <a:rPr lang="zh-TW" altLang="en-US" dirty="0"/>
              <a:t>日期</a:t>
            </a:r>
            <a:r>
              <a:rPr lang="en-US" altLang="zh-TW" dirty="0"/>
              <a:t>: 03/04/22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FFD0A-73B0-4211-B79C-1A69BF2E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Ordinary least squares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792B54-C578-4A31-9465-3E0D38E44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Acquire the coefficient vector to Minimize the residual sum of squares(RSS)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TW" dirty="0"/>
                  <a:t> </a:t>
                </a:r>
              </a:p>
              <a:p>
                <a:pPr marL="1371600" lvl="3" indent="0">
                  <a:buNone/>
                </a:pPr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Then differentiate it with respect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to and find the coefficient for the value to become 0.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If inputs variable is linearly independent, indicating that it is invertible, acquiring unique solution </a:t>
                </a:r>
              </a:p>
              <a:p>
                <a:pPr marL="457200" lvl="1" indent="0" algn="ctr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792B54-C578-4A31-9465-3E0D38E44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631E4-BDD1-4182-8DD6-E10255AE6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76E4A-B3F5-4EF0-86C5-7A8055D2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EA0493-7957-46FD-AC86-3B22F78AE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Assuming a normal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distribution for the error term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conditional probability </a:t>
                </a:r>
                <a:r>
                  <a:rPr lang="en-US" altLang="zh-TW" dirty="0"/>
                  <a:t>of observing a given output given input and the parameter will become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Then taking the log for the convenience of turning multiplication into summations.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result will be the same as OLS approach since in both case we are target to find the best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minimize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term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EA0493-7957-46FD-AC86-3B22F78AE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3D6AA4-BF51-48C9-8CD3-6A6E3481A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1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65EF5-5CAE-4CB2-870E-26CD33A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F44D855-F862-4887-A0B0-B2796D521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43648"/>
            <a:ext cx="8353425" cy="518660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1A803-41C2-4332-9131-C4ED45997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1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1FB8-5590-4B6B-95EE-32F8E7CD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Gauss-Markov Theorem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805AC-5F2D-4D38-B7A4-D2FE0A9A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Gauss-Markov-theorem(GMT) defines the assumptions required for OLS to produce unbiased estimates of model parameter </a:t>
            </a:r>
            <a:r>
              <a:rPr lang="el-GR" altLang="zh-TW" dirty="0"/>
              <a:t>β</a:t>
            </a:r>
            <a:r>
              <a:rPr lang="en-US" altLang="zh-TW" dirty="0"/>
              <a:t>, and to have the lowest standard error among all linear model.</a:t>
            </a:r>
          </a:p>
          <a:p>
            <a:endParaRPr lang="en-US" altLang="zh-TW" dirty="0"/>
          </a:p>
          <a:p>
            <a:r>
              <a:rPr lang="en-US" altLang="zh-TW" dirty="0"/>
              <a:t>There are five GMT assumption</a:t>
            </a:r>
            <a:r>
              <a:rPr lang="zh-TW" altLang="en-US" dirty="0"/>
              <a:t> </a:t>
            </a:r>
            <a:r>
              <a:rPr lang="en-US" altLang="zh-TW" dirty="0"/>
              <a:t>for multiple regression models</a:t>
            </a:r>
          </a:p>
          <a:p>
            <a:pPr lvl="1"/>
            <a:r>
              <a:rPr lang="en-US" altLang="zh-TW" dirty="0"/>
              <a:t>1. Linearity</a:t>
            </a:r>
          </a:p>
          <a:p>
            <a:pPr lvl="1"/>
            <a:r>
              <a:rPr lang="en-US" altLang="zh-TW" dirty="0"/>
              <a:t>2. Randomness</a:t>
            </a:r>
          </a:p>
          <a:p>
            <a:pPr lvl="1"/>
            <a:r>
              <a:rPr lang="en-US" altLang="zh-TW" dirty="0"/>
              <a:t>3. Noncollinearity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Exogeneity</a:t>
            </a:r>
          </a:p>
          <a:p>
            <a:pPr lvl="1"/>
            <a:r>
              <a:rPr lang="en-US" altLang="zh-TW" dirty="0"/>
              <a:t>5. Homoscedastic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0D2475-3E35-451C-80DC-A076E3E65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4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4D277-5D97-4D93-8057-71A118F2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Gauss-Markov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AFAFBB-F61D-4D2E-B6D9-B96F3876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1.Linearity</a:t>
                </a:r>
              </a:p>
              <a:p>
                <a:pPr lvl="1"/>
                <a:r>
                  <a:rPr lang="en-US" altLang="zh-TW" dirty="0"/>
                  <a:t>Linearity holds so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even though the model parameter is unknown and with random error.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2.Randomness</a:t>
                </a:r>
              </a:p>
              <a:p>
                <a:pPr lvl="1"/>
                <a:r>
                  <a:rPr lang="en-US" altLang="zh-TW" dirty="0"/>
                  <a:t>Data for the input variables is random sample from the population.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3.Noncollinearity</a:t>
                </a:r>
              </a:p>
              <a:p>
                <a:pPr lvl="1"/>
                <a:r>
                  <a:rPr lang="en-US" altLang="zh-TW" dirty="0"/>
                  <a:t>No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exact</a:t>
                </a:r>
                <a:r>
                  <a:rPr lang="en-US" altLang="zh-TW" dirty="0"/>
                  <a:t> linear relationship between input data.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AFAFBB-F61D-4D2E-B6D9-B96F3876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B11EC0-CD56-41C8-B553-B7741BADC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B92F2-1A8D-41E9-ADA8-5B6F16E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Gauss-Markov Theorem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DD729-1840-47AA-840C-B6D434FC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4. Exogeneity</a:t>
            </a:r>
          </a:p>
          <a:p>
            <a:pPr lvl="1"/>
            <a:r>
              <a:rPr lang="en-US" altLang="zh-TW" dirty="0"/>
              <a:t>Error term has zero conditional mean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/>
              <a:t>5.homoschedacity</a:t>
            </a:r>
          </a:p>
          <a:p>
            <a:pPr lvl="1"/>
            <a:r>
              <a:rPr lang="en-US" altLang="zh-TW" dirty="0"/>
              <a:t>Error term has constant variance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Under GMT 1 – 4, OLS method delivers unbiased estimates, but the model parameter is prone to be biased if the error is correlated with any input variables or the conditional mean is not zero.</a:t>
            </a:r>
          </a:p>
          <a:p>
            <a:endParaRPr lang="en-US" altLang="zh-TW" dirty="0"/>
          </a:p>
          <a:p>
            <a:r>
              <a:rPr lang="en-US" altLang="zh-TW" dirty="0"/>
              <a:t>With the fifth assumption, then OLS produces best linear unbiased estimates (BLUE).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4EA79-FF31-4725-A2B4-F501DA6B1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4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EE376-A079-47C3-8B90-ADCDD1BD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Gauss-Markov Theorem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8099F-76D6-4A7D-9DB0-045F40CA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BLUE implies that the estimates have the lowest standard error among all linear estimators.</a:t>
            </a:r>
          </a:p>
          <a:p>
            <a:endParaRPr lang="en-US" altLang="zh-TW" dirty="0"/>
          </a:p>
          <a:p>
            <a:r>
              <a:rPr lang="en-US" altLang="zh-TW" dirty="0"/>
              <a:t>If 5 assumption holds, then the goal is to achieve statistical inference.</a:t>
            </a:r>
          </a:p>
          <a:p>
            <a:endParaRPr lang="en-US" altLang="zh-TW" dirty="0"/>
          </a:p>
          <a:p>
            <a:r>
              <a:rPr lang="en-US" altLang="zh-TW" dirty="0"/>
              <a:t>For prediction, there are some estimators that trades bias for variation such that the model won’t overfit and loss it’s forecast ability.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48049-51EE-469C-BADF-CA349DF53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5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01020-4991-4720-BEA0-07C3A25D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inference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7278E-8393-47D6-B3D9-D06D2931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Aims to draw conclusions from the sample data about true relationship in the population.</a:t>
            </a:r>
          </a:p>
          <a:p>
            <a:pPr lvl="1"/>
            <a:r>
              <a:rPr lang="en-US" altLang="zh-TW" dirty="0"/>
              <a:t>Testing hypothesis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Typically uses test statistic with known distribution</a:t>
            </a:r>
          </a:p>
          <a:p>
            <a:pPr lvl="1"/>
            <a:r>
              <a:rPr lang="en-US" altLang="zh-TW" dirty="0"/>
              <a:t>Formulate hypothesis and then compute probability of observing the actual value for this statistics. -&gt; p-value.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FC4FA9-5868-47AD-8722-0C1ADD973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2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A2A6D-DB40-4334-88CF-9E90F0A8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inference – p value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5C4E5A-C13C-4883-B70B-8F55E9A6E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3F3B6AA-D503-4FE2-A0C1-353F646C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Supposed that in a two-trial coin toss, I had 2 head in a row, and I assume that my coin is rare and not normal.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 I will make an NULL hypothesis that my coin is just a normal coin, then test the hypothesis by calculating the p value.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6A62FDE0-1767-4619-933E-6D6DACE34E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4367" y="1844154"/>
            <a:ext cx="1416456" cy="158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4E74D749-B26D-43DB-8D0D-D715D0142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844154"/>
            <a:ext cx="1416456" cy="158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B645D-666E-4AE0-940D-B707E3BD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inference – p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AEA26-E0A5-4061-9A94-1F8A30B0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p-value of the 2 head in a row is 0.5</a:t>
            </a:r>
          </a:p>
          <a:p>
            <a:pPr lvl="1"/>
            <a:r>
              <a:rPr lang="en-US" altLang="zh-TW" dirty="0"/>
              <a:t>Consists of probability of this case: 0.25</a:t>
            </a:r>
          </a:p>
          <a:p>
            <a:pPr lvl="1"/>
            <a:r>
              <a:rPr lang="en-US" altLang="zh-TW" dirty="0"/>
              <a:t>Consists of probability of even rare case : 0.25</a:t>
            </a:r>
          </a:p>
          <a:p>
            <a:pPr lvl="1"/>
            <a:r>
              <a:rPr lang="en-US" altLang="zh-TW" dirty="0"/>
              <a:t>Consists of probability of rarer or more extreme case: 0</a:t>
            </a:r>
          </a:p>
          <a:p>
            <a:endParaRPr lang="en-US" altLang="zh-TW" dirty="0"/>
          </a:p>
          <a:p>
            <a:r>
              <a:rPr lang="en-US" altLang="zh-TW" dirty="0"/>
              <a:t>Usually we reject the hypothesis when the p-value </a:t>
            </a:r>
          </a:p>
          <a:p>
            <a:pPr marL="0" indent="0">
              <a:buNone/>
            </a:pPr>
            <a:r>
              <a:rPr lang="en-US" altLang="zh-TW" dirty="0"/>
              <a:t>drops below 0.05, thus the NULL hypothesis stands</a:t>
            </a:r>
          </a:p>
          <a:p>
            <a:pPr marL="0" indent="0">
              <a:buNone/>
            </a:pPr>
            <a:r>
              <a:rPr lang="en-US" altLang="zh-TW" dirty="0"/>
              <a:t>with this case.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924D3C-DEDE-429A-AE77-F64AA6CB5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07F343-FC14-4020-BAA5-C72A89E0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548" y="908051"/>
            <a:ext cx="1156095" cy="36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Failure of K-fold CV in finance</a:t>
            </a:r>
          </a:p>
          <a:p>
            <a:r>
              <a:rPr lang="en-US" altLang="zh-TW" dirty="0"/>
              <a:t>Solution of K-fold CV training</a:t>
            </a:r>
          </a:p>
          <a:p>
            <a:r>
              <a:rPr lang="en-US" altLang="zh-TW" dirty="0"/>
              <a:t>Multiple Linear Regression</a:t>
            </a:r>
          </a:p>
          <a:p>
            <a:r>
              <a:rPr lang="en-US" altLang="zh-TW" dirty="0"/>
              <a:t>Diagnose and remedy problems</a:t>
            </a:r>
          </a:p>
          <a:p>
            <a:r>
              <a:rPr lang="en-US" altLang="zh-TW" dirty="0"/>
              <a:t>Regularizing linear regression using shrinkage</a:t>
            </a:r>
          </a:p>
          <a:p>
            <a:r>
              <a:rPr lang="en-US" altLang="zh-TW" dirty="0"/>
              <a:t>Logistic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49148-0194-4E39-A64E-65C84EA1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Statistical inference – t test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C443A3-67AE-43C3-B0EF-F64A1C138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100" y="898953"/>
            <a:ext cx="7163800" cy="523948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74783-BF19-4EC3-BDE1-897BB3605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6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Failure of K-fold CV in finance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Solution of K-fold CV training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altLang="zh-TW" dirty="0"/>
              <a:t>Diagnose and remedy problems</a:t>
            </a:r>
          </a:p>
          <a:p>
            <a:pPr lvl="1"/>
            <a:r>
              <a:rPr lang="en-US" altLang="zh-TW" dirty="0"/>
              <a:t>Goodness of fit</a:t>
            </a:r>
          </a:p>
          <a:p>
            <a:pPr lvl="1"/>
            <a:r>
              <a:rPr lang="en-US" altLang="zh-TW" dirty="0"/>
              <a:t>Heteroskedasticity</a:t>
            </a:r>
          </a:p>
          <a:p>
            <a:pPr lvl="1"/>
            <a:r>
              <a:rPr lang="en-US" altLang="zh-TW" dirty="0"/>
              <a:t>Serial correlation</a:t>
            </a:r>
          </a:p>
          <a:p>
            <a:pPr lvl="1"/>
            <a:r>
              <a:rPr lang="en-US" altLang="zh-TW" dirty="0"/>
              <a:t>Multicollinearity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Regularizing linear regression using shrinkage</a:t>
            </a:r>
          </a:p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5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3F2A1-6299-4697-AC3F-F4049B44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Goodness of fit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5603EC0-0CD6-4086-A8E1-7804905E5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Goodness-of-fit measures assess how well a model explains the variation in the outcome.</a:t>
                </a:r>
              </a:p>
              <a:p>
                <a:pPr lvl="1"/>
                <a:r>
                  <a:rPr lang="en-US" altLang="zh-TW" dirty="0"/>
                  <a:t>Maximizing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is calculated as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r>
                  <a:rPr lang="en-US" altLang="zh-TW" dirty="0"/>
                  <a:t>, where TSS is the sum of squared deviations of the outcome from its mean.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As variables increase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value will either increase or remain, thus encourages overfitting.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There then exists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to penalize the addition of variables, where it considers the number of the variables.</a:t>
                </a:r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5603EC0-0CD6-4086-A8E1-7804905E5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78148B-6F96-4E9C-9F42-CBC27BE44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32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AF669-1CC2-4D3C-9CC7-5D1CA1D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heteroscedastic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86F18-2CFC-45FC-997B-BDFD61A3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GMT assumption 5 </a:t>
            </a:r>
            <a:r>
              <a:rPr lang="en-US" altLang="zh-TW" dirty="0"/>
              <a:t>requires the residual covariance to be a diagonal matrix with entries equal to the constant variance of the error term.</a:t>
            </a:r>
          </a:p>
          <a:p>
            <a:endParaRPr lang="en-US" altLang="zh-TW" dirty="0"/>
          </a:p>
          <a:p>
            <a:r>
              <a:rPr lang="en-US" altLang="zh-TW" dirty="0"/>
              <a:t>Heteroscedastic occurs when residual variance is not constant but differ across observations.</a:t>
            </a:r>
          </a:p>
          <a:p>
            <a:endParaRPr lang="en-US" altLang="zh-TW" dirty="0"/>
          </a:p>
          <a:p>
            <a:r>
              <a:rPr lang="en-US" altLang="zh-TW" dirty="0"/>
              <a:t>If residual variance is positively correlated with input variable, then the OLS standard error will be too low. consequently leading to inflated t-statistics.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E37473-918D-4A77-9E45-709BBF0E3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80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2A123-755F-4618-95DC-E0E19417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28CBAC5-4365-405D-8769-79FAF818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096570"/>
            <a:ext cx="8353425" cy="288076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86F76-0290-40C9-A653-1AF02DD7C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1A783E-0521-435F-AD22-9AD21CFC1B24}"/>
              </a:ext>
            </a:extLst>
          </p:cNvPr>
          <p:cNvSpPr txBox="1"/>
          <p:nvPr/>
        </p:nvSpPr>
        <p:spPr>
          <a:xfrm>
            <a:off x="899592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Homoscedasticity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6180FF-AD51-4C57-9F1E-AD340945311C}"/>
              </a:ext>
            </a:extLst>
          </p:cNvPr>
          <p:cNvSpPr txBox="1"/>
          <p:nvPr/>
        </p:nvSpPr>
        <p:spPr>
          <a:xfrm>
            <a:off x="5508104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Heteroscedasticity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65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FAFC-59F3-47D1-9FAC-A713E866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9068B-F54F-4E53-A68D-49D2A8FF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Consecutive residuals produced by linear regression are correlated, which violates the fourth GMT assumption.</a:t>
            </a:r>
          </a:p>
          <a:p>
            <a:pPr lvl="1"/>
            <a:r>
              <a:rPr lang="en-US" altLang="zh-TW" dirty="0"/>
              <a:t>Positive serial correlation implies standard errors are underestimated, t-statics will be inflated.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The Durbin-Watson statistic diagnoses serial correlation.</a:t>
            </a:r>
          </a:p>
          <a:p>
            <a:pPr lvl="1"/>
            <a:r>
              <a:rPr lang="en-US" altLang="zh-TW" dirty="0"/>
              <a:t>The test statistics ranges from 0 to 4.</a:t>
            </a:r>
          </a:p>
          <a:p>
            <a:pPr lvl="1"/>
            <a:r>
              <a:rPr lang="en-US" altLang="zh-TW" dirty="0"/>
              <a:t>Value near 2 indicate non-autocorrelation.</a:t>
            </a:r>
          </a:p>
          <a:p>
            <a:pPr lvl="1"/>
            <a:r>
              <a:rPr lang="en-US" altLang="zh-TW" dirty="0"/>
              <a:t>Lower values 2 indicate positive autocorrelation.</a:t>
            </a:r>
          </a:p>
          <a:p>
            <a:pPr lvl="1"/>
            <a:r>
              <a:rPr lang="en-US" altLang="zh-TW" dirty="0"/>
              <a:t>Higher values 2 indicate negative autocorrelation.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7BCCAA-DCB9-411B-9FBC-0BC28231F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6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C8E2-8FC9-426D-84E0-47D822AD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3FEF67-14F5-450A-9E57-51970BBF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41" y="908050"/>
            <a:ext cx="5276919" cy="52578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F731A7-53F8-4716-BB3F-1515CFE9B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7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BD6D0-D379-4256-A3A8-F62200D8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Multicollinearity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91583-0616-43DD-BC41-D4627A52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Occurs when two or more independent are highly correlated.</a:t>
            </a:r>
          </a:p>
          <a:p>
            <a:endParaRPr lang="en-US" altLang="zh-TW" dirty="0"/>
          </a:p>
          <a:p>
            <a:r>
              <a:rPr lang="en-US" altLang="zh-TW" dirty="0"/>
              <a:t>It is difficult to determine which factors influence the dependent variable</a:t>
            </a:r>
          </a:p>
          <a:p>
            <a:endParaRPr lang="en-US" altLang="zh-TW" dirty="0"/>
          </a:p>
          <a:p>
            <a:r>
              <a:rPr lang="en-US" altLang="zh-TW" dirty="0"/>
              <a:t>Individual p-value might mislead, although the value being high, it could still be important.</a:t>
            </a:r>
          </a:p>
          <a:p>
            <a:endParaRPr lang="en-US" altLang="zh-TW" dirty="0"/>
          </a:p>
          <a:p>
            <a:r>
              <a:rPr lang="en-US" altLang="zh-TW" dirty="0"/>
              <a:t>There is no theory based solution yet. The solution provided are removing possible correlated input or increasing the sample size.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5B26EA-E626-478B-BD81-95B4837BC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Failure of K-fold CV in finance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Solution of K-fold CV training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Diagnose and remedy problems</a:t>
            </a:r>
          </a:p>
          <a:p>
            <a:r>
              <a:rPr lang="en-US" altLang="zh-TW" dirty="0"/>
              <a:t>Regularizing linear regression using shrinkage</a:t>
            </a:r>
          </a:p>
          <a:p>
            <a:pPr lvl="1"/>
            <a:r>
              <a:rPr lang="en-US" altLang="zh-TW" dirty="0"/>
              <a:t>Hedging against overfitting</a:t>
            </a:r>
          </a:p>
          <a:p>
            <a:pPr lvl="1"/>
            <a:r>
              <a:rPr lang="en-US" altLang="zh-TW" dirty="0"/>
              <a:t>Ridge regression (L2 norm)</a:t>
            </a:r>
          </a:p>
          <a:p>
            <a:pPr lvl="1"/>
            <a:r>
              <a:rPr lang="en-US" altLang="zh-TW" dirty="0"/>
              <a:t>Lasso regression (L1 norm)</a:t>
            </a:r>
          </a:p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7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A0877-5AB6-4270-8F86-F6D7BEC9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360362"/>
            <a:ext cx="8353425" cy="439738"/>
          </a:xfrm>
        </p:spPr>
        <p:txBody>
          <a:bodyPr/>
          <a:lstStyle/>
          <a:p>
            <a:r>
              <a:rPr lang="en-US" altLang="zh-TW" dirty="0"/>
              <a:t>Hedging against overfitting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52E82B-8547-40EE-9A3A-FE65A2114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 seen previously, adding penalizing factor or regressing units prevents model from overfitting when parameter variable increases.</a:t>
                </a:r>
              </a:p>
              <a:p>
                <a:pPr lvl="1"/>
                <a:r>
                  <a:rPr lang="en-US" altLang="zh-TW" b="1" dirty="0"/>
                  <a:t>Prediction accuracy</a:t>
                </a:r>
                <a:r>
                  <a:rPr lang="en-US" altLang="zh-TW" dirty="0"/>
                  <a:t>: generalization error could be reduced by shrinking or setting coefficient to zero, trading higher bias for reduction in the variance of the model.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b="1" dirty="0"/>
                  <a:t>Interpretation: </a:t>
                </a:r>
                <a:r>
                  <a:rPr lang="en-US" altLang="zh-TW" dirty="0"/>
                  <a:t>large number of predictors may complicate the result, it is preferable to sacrifice some detail by using subsets of model with the most effect.</a:t>
                </a:r>
              </a:p>
              <a:p>
                <a:pPr marL="457200" lvl="1" indent="0">
                  <a:buNone/>
                </a:pPr>
                <a:endParaRPr lang="en-US" altLang="zh-TW" b="1" dirty="0"/>
              </a:p>
              <a:p>
                <a:r>
                  <a:rPr lang="en-US" altLang="zh-TW" dirty="0" err="1"/>
                  <a:t>Lagrangian</a:t>
                </a:r>
                <a:r>
                  <a:rPr lang="en-US" altLang="zh-TW" dirty="0"/>
                  <a:t> form of shrinkage model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52E82B-8547-40EE-9A3A-FE65A2114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584" b="-3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AFC315-9B81-4039-B372-F996E7640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8965F8-812A-4A3A-8E76-7658430798A9}"/>
              </a:ext>
            </a:extLst>
          </p:cNvPr>
          <p:cNvCxnSpPr>
            <a:cxnSpLocks/>
          </p:cNvCxnSpPr>
          <p:nvPr/>
        </p:nvCxnSpPr>
        <p:spPr bwMode="auto">
          <a:xfrm flipV="1">
            <a:off x="5580112" y="5517232"/>
            <a:ext cx="864096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9E0E2-EA77-4911-A87F-B405AD9FED8C}"/>
              </a:ext>
            </a:extLst>
          </p:cNvPr>
          <p:cNvSpPr txBox="1"/>
          <p:nvPr/>
        </p:nvSpPr>
        <p:spPr>
          <a:xfrm>
            <a:off x="2987824" y="57332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Size of penalty effect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0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Failure of K-fold CV in finance</a:t>
            </a:r>
          </a:p>
          <a:p>
            <a:pPr lvl="1"/>
            <a:r>
              <a:rPr lang="en-US" altLang="zh-TW" dirty="0"/>
              <a:t>Normal leakage in machine learning</a:t>
            </a:r>
          </a:p>
          <a:p>
            <a:pPr lvl="1"/>
            <a:r>
              <a:rPr lang="en-US" altLang="zh-TW" dirty="0"/>
              <a:t>Leakage in finance data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Solution of K-fold CV training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Diagnose and remedy problems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Regularizing linear regression using shrinkage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54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5DEA-A62A-4A39-96CF-9AD3C3B1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03" y="453038"/>
            <a:ext cx="8353425" cy="439738"/>
          </a:xfrm>
        </p:spPr>
        <p:txBody>
          <a:bodyPr/>
          <a:lstStyle/>
          <a:p>
            <a:r>
              <a:rPr lang="en-US" altLang="zh-TW" dirty="0"/>
              <a:t>Ridge regression (L2 norm)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E14C16-F0B1-495F-A4BF-85B810B12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Ridge regression are defined as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𝑅𝑖𝑑𝑔𝑒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𝑅𝑖𝑑𝑔𝑒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altLang="zh-TW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It is essential to standardize the inputs because the ridge solution is sensitive to the scale of inputs.</a:t>
                </a: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E14C16-F0B1-495F-A4BF-85B810B12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483A50-B832-4F8A-9928-9E4D573E2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29672-204F-4FF6-8917-9F5A6714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68312"/>
            <a:ext cx="8353425" cy="439738"/>
          </a:xfrm>
        </p:spPr>
        <p:txBody>
          <a:bodyPr/>
          <a:lstStyle/>
          <a:p>
            <a:r>
              <a:rPr lang="en-US" altLang="zh-TW" dirty="0"/>
              <a:t>Lasso regression (L1 norm)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CFC61-CEAA-4EE0-BCEE-E71EF79DD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Lasso regression are defined as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𝐿𝑎𝑠𝑠𝑜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𝐿𝑎𝑠𝑠𝑜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altLang="zh-TW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TW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Similar to Ridge regression, inputs needs to be standardized.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Lasso penalty has effect of gradually reducing some coefficients to zero as the regularization increases.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CFC61-CEAA-4EE0-BCEE-E71EF79DD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2D2AB1-FFF9-46C2-8FB7-4E35CA594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01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Failure of K-fold CV in finance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Solution of K-fold CV training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Diagnose and Remedy Problems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Regularizing Linear Regression Using Shrinkage</a:t>
            </a:r>
          </a:p>
          <a:p>
            <a:r>
              <a:rPr lang="en-US" altLang="zh-TW" dirty="0">
                <a:solidFill>
                  <a:schemeClr val="tx2"/>
                </a:solidFill>
              </a:rPr>
              <a:t>Logistic Regression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The objective function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The logistic function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Maximum likelihood estimation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94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2615C-3337-483C-BC92-10FD9419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Objective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8C727-C7D2-4DD8-9DD2-D3E5AC7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the output variable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, taking value 1 if a stock return is positive return, or zero otherwise.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Three output model could be extended, where 0 or 2 reflects to price hitting negative or positive threshold. and 1 otherwise.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4B53E8-32EB-47EB-BCB0-9C15D5BC0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3CA61-4DEE-477C-BFF8-277653A4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77805"/>
            <a:ext cx="695422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0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4B3CF-25D6-4CD7-B230-416F192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Logistic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B1785C-F36C-4754-AC69-CF6F8C791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Instead of using the output variable directly, logistic regression models the probability that the output belongs.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Building a model that has function range of [0,1]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dirty="0"/>
              </a:p>
              <a:p>
                <a:endParaRPr lang="en-US" altLang="zh-TW" sz="2800" dirty="0"/>
              </a:p>
              <a:p>
                <a:r>
                  <a:rPr lang="en-US" altLang="zh-TW" dirty="0"/>
                  <a:t>Calculating the odds and taking it’s logarithm creates </a:t>
                </a:r>
                <a:r>
                  <a:rPr lang="en-US" altLang="zh-TW" b="1" dirty="0"/>
                  <a:t>log-odds </a:t>
                </a:r>
                <a:r>
                  <a:rPr lang="en-US" altLang="zh-TW" dirty="0"/>
                  <a:t>which is linear in input variable.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B1785C-F36C-4754-AC69-CF6F8C791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10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9EB07-A81B-4B2C-8378-D60322657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C01E695-2539-40CC-BC94-2DA3CA4AA41F}"/>
              </a:ext>
            </a:extLst>
          </p:cNvPr>
          <p:cNvCxnSpPr/>
          <p:nvPr/>
        </p:nvCxnSpPr>
        <p:spPr bwMode="auto">
          <a:xfrm>
            <a:off x="1835696" y="5373216"/>
            <a:ext cx="6480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E895B2C-7180-4439-BCC6-98332F88152D}"/>
              </a:ext>
            </a:extLst>
          </p:cNvPr>
          <p:cNvCxnSpPr/>
          <p:nvPr/>
        </p:nvCxnSpPr>
        <p:spPr bwMode="auto">
          <a:xfrm>
            <a:off x="1259632" y="5589240"/>
            <a:ext cx="1296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731E08-2CFD-4E3B-A671-01117AB8A87F}"/>
              </a:ext>
            </a:extLst>
          </p:cNvPr>
          <p:cNvSpPr txBox="1"/>
          <p:nvPr/>
        </p:nvSpPr>
        <p:spPr>
          <a:xfrm>
            <a:off x="2555776" y="51885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odds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4D99B6-88A9-442B-97C9-C1296254219B}"/>
              </a:ext>
            </a:extLst>
          </p:cNvPr>
          <p:cNvSpPr txBox="1"/>
          <p:nvPr/>
        </p:nvSpPr>
        <p:spPr>
          <a:xfrm>
            <a:off x="683568" y="5404574"/>
            <a:ext cx="65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logit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67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A5275-5BFC-405C-B7E1-634B04B9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D1C0A5-D335-4D0E-999A-1C27755E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44824"/>
            <a:ext cx="4067743" cy="301984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BD528F-C684-4AB1-A6E2-044AFC3080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3AFE85-0DAA-48E4-80D8-CF6AC0AE6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1" r="9519"/>
          <a:stretch/>
        </p:blipFill>
        <p:spPr>
          <a:xfrm>
            <a:off x="5724128" y="1988840"/>
            <a:ext cx="2736304" cy="28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8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B5B9E-B79B-44EA-A468-2B26D1B0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188088-D9FD-4ABB-B2ED-C11A3ED99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Although using least square to acquire the coefficient vector is feasible, but the method of maximum likelihood is preferred due to it’s better statistical properties.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spirit behind this method is to estimate the coefficient vector such that it predicts the possibility that corresponds to the actual outcome.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mathematical terms, we are trying to maximize the likelihood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188088-D9FD-4ABB-B2ED-C11A3ED99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r="-18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9F073-1D7A-472B-A6D8-A560CA1B1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89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A636-7B29-47A5-B745-9BF893C8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33CB4-0ED3-4034-A747-51A05283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mentioned earlier, it’s convenient to work with sum terms rather than product terms, thus taking logarithm on the function to get log-likelihood function.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book suggest that setting the derivate of the function with respect to </a:t>
            </a:r>
            <a:r>
              <a:rPr lang="el-GR" altLang="zh-TW" dirty="0"/>
              <a:t>β</a:t>
            </a:r>
            <a:r>
              <a:rPr lang="en-US" altLang="zh-TW" dirty="0"/>
              <a:t> to zero. But doing so yields non-linear score equations, thus iterative numerical methods should be applied.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442525-52B0-405B-98CC-6FD5D10A9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98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32185-6ABF-4594-9713-0890FA0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6586E-1F31-4AB8-B6E9-21E0B979C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464" y="1323681"/>
            <a:ext cx="5439534" cy="42106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86B49E-EFD8-4840-BE4A-4465E1E8A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8A85B0-F94A-4AE3-A48F-4D77085A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02" y="1383399"/>
            <a:ext cx="574437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1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29A6-DE5C-4189-B518-A5F226111295}"/>
              </a:ext>
            </a:extLst>
          </p:cNvPr>
          <p:cNvSpPr txBox="1"/>
          <p:nvPr/>
        </p:nvSpPr>
        <p:spPr>
          <a:xfrm>
            <a:off x="1475879" y="264417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332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84C29-3D15-48E7-868A-E0CA69FD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00" y="462152"/>
            <a:ext cx="8353425" cy="439738"/>
          </a:xfrm>
        </p:spPr>
        <p:txBody>
          <a:bodyPr/>
          <a:lstStyle/>
          <a:p>
            <a:r>
              <a:rPr lang="en-US" altLang="zh-TW" dirty="0"/>
              <a:t>Normal leakage in machine learning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9CB99-9E30-40BC-A3BF-2D930835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00" y="899610"/>
            <a:ext cx="8353425" cy="5257800"/>
          </a:xfrm>
        </p:spPr>
        <p:txBody>
          <a:bodyPr/>
          <a:lstStyle/>
          <a:p>
            <a:r>
              <a:rPr lang="en-US" altLang="zh-TW" dirty="0"/>
              <a:t>Overfitting an estimator is a hidden threat of machine learning, this often occur when data is not independent.</a:t>
            </a:r>
          </a:p>
          <a:p>
            <a:r>
              <a:rPr lang="en-US" altLang="zh-TW" dirty="0"/>
              <a:t>Dependency of IID data usually occurs when dealing NAN data by averaging them and filling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A3DF9E-8AD1-4369-916E-A87F7135CE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0C4A1-935E-4595-BC67-C91E6D03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24696"/>
              </p:ext>
            </p:extLst>
          </p:nvPr>
        </p:nvGraphicFramePr>
        <p:xfrm>
          <a:off x="3347864" y="2552700"/>
          <a:ext cx="298840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102">
                  <a:extLst>
                    <a:ext uri="{9D8B030D-6E8A-4147-A177-3AD203B41FA5}">
                      <a16:colId xmlns:a16="http://schemas.microsoft.com/office/drawing/2014/main" val="4294728106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1622897218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1866934149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4112271343"/>
                    </a:ext>
                  </a:extLst>
                </a:gridCol>
              </a:tblGrid>
              <a:tr h="2632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074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6819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32770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38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9FC70F-7088-4114-8528-6E82C63B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27648"/>
              </p:ext>
            </p:extLst>
          </p:nvPr>
        </p:nvGraphicFramePr>
        <p:xfrm>
          <a:off x="467619" y="4376420"/>
          <a:ext cx="259221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53">
                  <a:extLst>
                    <a:ext uri="{9D8B030D-6E8A-4147-A177-3AD203B41FA5}">
                      <a16:colId xmlns:a16="http://schemas.microsoft.com/office/drawing/2014/main" val="4294728106"/>
                    </a:ext>
                  </a:extLst>
                </a:gridCol>
                <a:gridCol w="648053">
                  <a:extLst>
                    <a:ext uri="{9D8B030D-6E8A-4147-A177-3AD203B41FA5}">
                      <a16:colId xmlns:a16="http://schemas.microsoft.com/office/drawing/2014/main" val="1622897218"/>
                    </a:ext>
                  </a:extLst>
                </a:gridCol>
                <a:gridCol w="648053">
                  <a:extLst>
                    <a:ext uri="{9D8B030D-6E8A-4147-A177-3AD203B41FA5}">
                      <a16:colId xmlns:a16="http://schemas.microsoft.com/office/drawing/2014/main" val="1866934149"/>
                    </a:ext>
                  </a:extLst>
                </a:gridCol>
                <a:gridCol w="648053">
                  <a:extLst>
                    <a:ext uri="{9D8B030D-6E8A-4147-A177-3AD203B41FA5}">
                      <a16:colId xmlns:a16="http://schemas.microsoft.com/office/drawing/2014/main" val="4112271343"/>
                    </a:ext>
                  </a:extLst>
                </a:gridCol>
              </a:tblGrid>
              <a:tr h="1705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074"/>
                  </a:ext>
                </a:extLst>
              </a:tr>
              <a:tr h="1705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6819"/>
                  </a:ext>
                </a:extLst>
              </a:tr>
              <a:tr h="1705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32770"/>
                  </a:ext>
                </a:extLst>
              </a:tr>
              <a:tr h="1705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238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712336F-78CA-4FDA-A10C-D2F713EED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16597"/>
              </p:ext>
            </p:extLst>
          </p:nvPr>
        </p:nvGraphicFramePr>
        <p:xfrm>
          <a:off x="5796136" y="4395343"/>
          <a:ext cx="266461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6153">
                  <a:extLst>
                    <a:ext uri="{9D8B030D-6E8A-4147-A177-3AD203B41FA5}">
                      <a16:colId xmlns:a16="http://schemas.microsoft.com/office/drawing/2014/main" val="4294728106"/>
                    </a:ext>
                  </a:extLst>
                </a:gridCol>
                <a:gridCol w="666153">
                  <a:extLst>
                    <a:ext uri="{9D8B030D-6E8A-4147-A177-3AD203B41FA5}">
                      <a16:colId xmlns:a16="http://schemas.microsoft.com/office/drawing/2014/main" val="1622897218"/>
                    </a:ext>
                  </a:extLst>
                </a:gridCol>
                <a:gridCol w="666153">
                  <a:extLst>
                    <a:ext uri="{9D8B030D-6E8A-4147-A177-3AD203B41FA5}">
                      <a16:colId xmlns:a16="http://schemas.microsoft.com/office/drawing/2014/main" val="1866934149"/>
                    </a:ext>
                  </a:extLst>
                </a:gridCol>
                <a:gridCol w="666153">
                  <a:extLst>
                    <a:ext uri="{9D8B030D-6E8A-4147-A177-3AD203B41FA5}">
                      <a16:colId xmlns:a16="http://schemas.microsoft.com/office/drawing/2014/main" val="4112271343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074"/>
                  </a:ext>
                </a:extLst>
              </a:tr>
              <a:tr h="2425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6819"/>
                  </a:ext>
                </a:extLst>
              </a:tr>
              <a:tr h="2425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32770"/>
                  </a:ext>
                </a:extLst>
              </a:tr>
              <a:tr h="24257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383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424CA81-A06F-4CDF-A334-FCDAB84F4BC2}"/>
              </a:ext>
            </a:extLst>
          </p:cNvPr>
          <p:cNvSpPr txBox="1"/>
          <p:nvPr/>
        </p:nvSpPr>
        <p:spPr>
          <a:xfrm>
            <a:off x="2123728" y="2882179"/>
            <a:ext cx="12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</a:t>
            </a:r>
          </a:p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AB081D-3C66-4AA2-8559-6E4A126A265A}"/>
              </a:ext>
            </a:extLst>
          </p:cNvPr>
          <p:cNvSpPr txBox="1"/>
          <p:nvPr/>
        </p:nvSpPr>
        <p:spPr>
          <a:xfrm>
            <a:off x="3163501" y="4663619"/>
            <a:ext cx="12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</a:t>
            </a:r>
          </a:p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D3F6DE-4248-4E1A-B438-CEFBA7242281}"/>
              </a:ext>
            </a:extLst>
          </p:cNvPr>
          <p:cNvSpPr txBox="1"/>
          <p:nvPr/>
        </p:nvSpPr>
        <p:spPr>
          <a:xfrm>
            <a:off x="4563277" y="4663619"/>
            <a:ext cx="12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</a:t>
            </a:r>
          </a:p>
          <a:p>
            <a:r>
              <a:rPr lang="en-US" altLang="zh-TW" dirty="0"/>
              <a:t>Dataset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2143AB0-B076-4D75-ABDB-C170DEF9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546"/>
              </p:ext>
            </p:extLst>
          </p:nvPr>
        </p:nvGraphicFramePr>
        <p:xfrm>
          <a:off x="3347864" y="2552700"/>
          <a:ext cx="298840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102">
                  <a:extLst>
                    <a:ext uri="{9D8B030D-6E8A-4147-A177-3AD203B41FA5}">
                      <a16:colId xmlns:a16="http://schemas.microsoft.com/office/drawing/2014/main" val="4294728106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1622897218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1866934149"/>
                    </a:ext>
                  </a:extLst>
                </a:gridCol>
                <a:gridCol w="747102">
                  <a:extLst>
                    <a:ext uri="{9D8B030D-6E8A-4147-A177-3AD203B41FA5}">
                      <a16:colId xmlns:a16="http://schemas.microsoft.com/office/drawing/2014/main" val="4112271343"/>
                    </a:ext>
                  </a:extLst>
                </a:gridCol>
              </a:tblGrid>
              <a:tr h="2632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074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6819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32770"/>
                  </a:ext>
                </a:extLst>
              </a:tr>
              <a:tr h="2632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38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71DB03-10EA-4C0B-A5EE-77759C2134E7}"/>
              </a:ext>
            </a:extLst>
          </p:cNvPr>
          <p:cNvSpPr txBox="1"/>
          <p:nvPr/>
        </p:nvSpPr>
        <p:spPr>
          <a:xfrm>
            <a:off x="3667361" y="4210677"/>
            <a:ext cx="158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Dependency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1FDF0-D7ED-426D-8881-EE5F3A7A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Normal leakage in machine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42C56-9EC3-47A9-B675-A789240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Acquiring the average and filling the NAN data after splitting into sets can be a feasible solution.</a:t>
            </a:r>
          </a:p>
          <a:p>
            <a:endParaRPr lang="en-US" altLang="zh-TW" dirty="0"/>
          </a:p>
          <a:p>
            <a:r>
              <a:rPr lang="en-US" altLang="zh-TW" dirty="0"/>
              <a:t>This shows dependency can occur without being noticed and train a model with high accuracy on dataset but without forecasting ability.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ACB6F-974E-47F5-8225-AB286987A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4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7C573-27D9-4411-A98D-D68C6BCD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0" y="360362"/>
            <a:ext cx="8353425" cy="439738"/>
          </a:xfrm>
        </p:spPr>
        <p:txBody>
          <a:bodyPr/>
          <a:lstStyle/>
          <a:p>
            <a:r>
              <a:rPr lang="en-US" altLang="zh-TW" dirty="0"/>
              <a:t>Leakage in finance data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BA61B2-7D83-4B8E-9A14-0FB7971C8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Leakage in time series data often fails because we cannot assume that data is drawn from IID process.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Usually, there is serial correlation lies within time-series data.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Stationarity cannot be assumed in mean or variance.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a constant through time.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a constant through 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BA61B2-7D83-4B8E-9A14-0FB7971C8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E65D5-FF1C-4D2F-A87A-98C0FA862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Failure of K-fold CV in finance</a:t>
            </a:r>
          </a:p>
          <a:p>
            <a:r>
              <a:rPr lang="en-US" altLang="zh-TW" dirty="0"/>
              <a:t>Solution of K-fold CV training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Diagnose and remedy problems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Regularizing linear regression using shrinkage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66C5B-80ED-433F-B01C-F8F7C92E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of K-fold CV training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0ACC0-F2C5-4170-9802-31AEA6148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B4197-F5D5-4C52-9439-F4A70E60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Challenges with cross-validation in finance:</a:t>
            </a:r>
          </a:p>
          <a:p>
            <a:pPr lvl="1"/>
            <a:r>
              <a:rPr lang="en-US" altLang="zh-TW" dirty="0"/>
              <a:t>Data is neither independently nor identically distributed because of serial correlation and time-varying standard deviation.</a:t>
            </a:r>
          </a:p>
          <a:p>
            <a:pPr lvl="1"/>
            <a:r>
              <a:rPr lang="en-US" altLang="zh-TW" dirty="0"/>
              <a:t>Leakage of information due to overlapped data points.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/>
              <a:t>Purging – purge the overlaps to prevent leakage.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/>
              <a:t>Embargoing – further eliminate training samples that follow a test period.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BF0FA9-F95B-4CB2-AFB3-3DC0ADDDD7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8" y="3258104"/>
            <a:ext cx="3627484" cy="29050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6F47A7-6544-4ADE-B2B8-66B0CF62AB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23" y="3258104"/>
            <a:ext cx="3627483" cy="29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5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Failure of K-fold CV in finance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Solution of K-fold CV training</a:t>
            </a:r>
          </a:p>
          <a:p>
            <a:r>
              <a:rPr lang="en-US" altLang="zh-TW" dirty="0"/>
              <a:t>Multiple Linear Regression</a:t>
            </a:r>
          </a:p>
          <a:p>
            <a:pPr lvl="1"/>
            <a:r>
              <a:rPr lang="en-US" altLang="zh-TW" dirty="0"/>
              <a:t>Ordinary Linear Squares</a:t>
            </a:r>
          </a:p>
          <a:p>
            <a:pPr lvl="1"/>
            <a:r>
              <a:rPr lang="en-US" altLang="zh-TW" dirty="0"/>
              <a:t>Maximum Likelihood Estimation</a:t>
            </a:r>
          </a:p>
          <a:p>
            <a:pPr lvl="1"/>
            <a:r>
              <a:rPr lang="en-US" altLang="zh-TW" dirty="0"/>
              <a:t>The Gaussian-Markov theorem</a:t>
            </a:r>
          </a:p>
          <a:p>
            <a:pPr lvl="1"/>
            <a:r>
              <a:rPr lang="en-US" altLang="zh-TW" dirty="0"/>
              <a:t>Statistical Inference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Diagnose and remedy problems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Regularizing linear regression using shrinkage</a:t>
            </a:r>
          </a:p>
          <a:p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73849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1786</Words>
  <Application>Microsoft Office PowerPoint</Application>
  <PresentationFormat>如螢幕大小 (4:3)</PresentationFormat>
  <Paragraphs>321</Paragraphs>
  <Slides>39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Batang</vt:lpstr>
      <vt:lpstr>新細明體</vt:lpstr>
      <vt:lpstr>標楷體</vt:lpstr>
      <vt:lpstr>Arial</vt:lpstr>
      <vt:lpstr>Calibri</vt:lpstr>
      <vt:lpstr>Cambria Math</vt:lpstr>
      <vt:lpstr>Georgia</vt:lpstr>
      <vt:lpstr>Times New Roman</vt:lpstr>
      <vt:lpstr>Wingdings</vt:lpstr>
      <vt:lpstr>ECCLab_v4</vt:lpstr>
      <vt:lpstr>Data Leakage in Finance &amp; Linear Models Introduction</vt:lpstr>
      <vt:lpstr>Outline</vt:lpstr>
      <vt:lpstr>Outline</vt:lpstr>
      <vt:lpstr>Normal leakage in machine learning </vt:lpstr>
      <vt:lpstr>Normal leakage in machine learning</vt:lpstr>
      <vt:lpstr>Leakage in finance data </vt:lpstr>
      <vt:lpstr>Outline</vt:lpstr>
      <vt:lpstr>Solution of K-fold CV training</vt:lpstr>
      <vt:lpstr>Outline</vt:lpstr>
      <vt:lpstr>Ordinary least squares</vt:lpstr>
      <vt:lpstr>Maximum Likelihood Estimation</vt:lpstr>
      <vt:lpstr>Gradient descent</vt:lpstr>
      <vt:lpstr>The Gauss-Markov Theorem</vt:lpstr>
      <vt:lpstr>The Gauss-Markov Theorem</vt:lpstr>
      <vt:lpstr>The Gauss-Markov Theorem</vt:lpstr>
      <vt:lpstr>The Gauss-Markov Theorem</vt:lpstr>
      <vt:lpstr>Statistical inference</vt:lpstr>
      <vt:lpstr>Statistical inference – p value</vt:lpstr>
      <vt:lpstr>Statistical inference – p value</vt:lpstr>
      <vt:lpstr>Statistical inference – t test</vt:lpstr>
      <vt:lpstr>Outline</vt:lpstr>
      <vt:lpstr>Goodness of fit</vt:lpstr>
      <vt:lpstr>heteroscedastic</vt:lpstr>
      <vt:lpstr>PowerPoint 簡報</vt:lpstr>
      <vt:lpstr>Serial Correlation</vt:lpstr>
      <vt:lpstr>PowerPoint 簡報</vt:lpstr>
      <vt:lpstr>Multicollinearity</vt:lpstr>
      <vt:lpstr>Outline</vt:lpstr>
      <vt:lpstr>Hedging against overfitting </vt:lpstr>
      <vt:lpstr>Ridge regression (L2 norm) </vt:lpstr>
      <vt:lpstr>Lasso regression (L1 norm) </vt:lpstr>
      <vt:lpstr>Outline</vt:lpstr>
      <vt:lpstr>The Objective Function</vt:lpstr>
      <vt:lpstr>The Logistic Function</vt:lpstr>
      <vt:lpstr>PowerPoint 簡報</vt:lpstr>
      <vt:lpstr>Maximum Likelihood Estimation</vt:lpstr>
      <vt:lpstr>Maximum Likelihood Estimation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asus</cp:lastModifiedBy>
  <cp:revision>406</cp:revision>
  <dcterms:created xsi:type="dcterms:W3CDTF">2014-02-17T13:41:10Z</dcterms:created>
  <dcterms:modified xsi:type="dcterms:W3CDTF">2022-03-04T06:22:19Z</dcterms:modified>
</cp:coreProperties>
</file>