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7" r:id="rId10"/>
    <p:sldId id="276" r:id="rId11"/>
    <p:sldId id="279" r:id="rId12"/>
    <p:sldId id="281" r:id="rId13"/>
    <p:sldId id="280" r:id="rId14"/>
    <p:sldId id="282" r:id="rId15"/>
    <p:sldId id="283" r:id="rId16"/>
    <p:sldId id="284" r:id="rId17"/>
    <p:sldId id="286" r:id="rId18"/>
    <p:sldId id="287" r:id="rId19"/>
    <p:sldId id="288" r:id="rId20"/>
    <p:sldId id="289" r:id="rId21"/>
    <p:sldId id="290" r:id="rId22"/>
    <p:sldId id="293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85" r:id="rId33"/>
    <p:sldId id="268" r:id="rId3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9182919-998B-42CD-9DD4-28E732743AA0}" type="datetimeFigureOut">
              <a:rPr lang="zh-TW" altLang="en-US"/>
              <a:pPr>
                <a:defRPr/>
              </a:pPr>
              <a:t>2022/4/1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FAA845-0A18-4646-9419-B7608C907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4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024063" y="5516563"/>
            <a:ext cx="5316537" cy="712787"/>
            <a:chOff x="1338" y="3447"/>
            <a:chExt cx="3349" cy="44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" y="3475"/>
              <a:ext cx="28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100">
                  <a:solidFill>
                    <a:schemeClr val="bg2"/>
                  </a:solidFill>
                  <a:ea typeface="Batang" pitchFamily="18" charset="-127"/>
                </a:rPr>
                <a:t>Department of Electrical Engineering</a:t>
              </a:r>
            </a:p>
            <a:p>
              <a:pPr eaLnBrk="1" hangingPunct="1">
                <a:defRPr/>
              </a:pPr>
              <a:r>
                <a:rPr kumimoji="0" lang="en-US" altLang="zh-TW" sz="1600">
                  <a:solidFill>
                    <a:schemeClr val="bg2"/>
                  </a:solidFill>
                  <a:ea typeface="Batang" pitchFamily="18" charset="-127"/>
                </a:rPr>
                <a:t>National Tsing-Hua University, HsinChu, Taiwan</a:t>
              </a:r>
            </a:p>
          </p:txBody>
        </p:sp>
        <p:pic>
          <p:nvPicPr>
            <p:cNvPr id="8" name="Picture 5" descr="校徽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47"/>
              <a:ext cx="45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836613"/>
            <a:ext cx="8285163" cy="15842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79712" y="3860800"/>
            <a:ext cx="5897462" cy="14382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500"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3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5148-8012-44EE-962A-F499349DB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1150" y="215900"/>
            <a:ext cx="2087563" cy="59499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15900"/>
            <a:ext cx="6113462" cy="59499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1054-F17E-420A-B5E8-31450FFFE8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5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131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D8F3-3FE7-4330-A4BF-8D2BE9E12F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92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D3C57-1E29-4024-A243-16C53B9A16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24300" y="6381750"/>
            <a:ext cx="1439863" cy="287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36DD-90F7-4FE0-B0C5-4055F923B7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9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0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16414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1362075"/>
          </a:xfrm>
        </p:spPr>
        <p:txBody>
          <a:bodyPr/>
          <a:lstStyle>
            <a:lvl1pPr algn="r">
              <a:defRPr sz="3800" b="1" cap="all">
                <a:solidFill>
                  <a:schemeClr val="accent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3356992"/>
            <a:ext cx="6696744" cy="1500187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C687-0102-45F2-9631-A0F246C73A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9D67-3E3C-48D2-8DBD-24ED47D50A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5E90-D045-44A9-94C5-8A282E5145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1CEDA-D21A-4BBB-9A18-99147B68EC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E8F0-DB02-427B-B57F-C5044EC955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4114-617A-4F1B-AE03-78DD955C84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16FA-3104-4BA3-B33E-412A227D53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2" descr="2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2700"/>
            <a:ext cx="44704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6659563" y="6345238"/>
            <a:ext cx="2227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100">
                <a:solidFill>
                  <a:schemeClr val="bg2"/>
                </a:solidFill>
                <a:latin typeface="Georgia" pitchFamily="18" charset="0"/>
                <a:ea typeface="標楷體" pitchFamily="65" charset="-120"/>
              </a:rPr>
              <a:t>Dept. of Electrical Engineering</a:t>
            </a:r>
          </a:p>
          <a:p>
            <a:pPr eaLnBrk="1" hangingPunct="1">
              <a:defRPr/>
            </a:pPr>
            <a:r>
              <a:rPr kumimoji="0" lang="en-US" altLang="zh-TW" sz="900">
                <a:solidFill>
                  <a:schemeClr val="folHlink"/>
                </a:solidFill>
                <a:latin typeface="Georgia" pitchFamily="18" charset="0"/>
                <a:ea typeface="標楷體" pitchFamily="65" charset="-120"/>
              </a:rPr>
              <a:t>National Tsing Hua University, Taiwan  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5900"/>
            <a:ext cx="83534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353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9838" y="6381750"/>
            <a:ext cx="158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500">
                <a:ea typeface="標楷體" pitchFamily="65" charset="-120"/>
              </a:defRPr>
            </a:lvl1pPr>
          </a:lstStyle>
          <a:p>
            <a:pPr>
              <a:defRPr/>
            </a:pPr>
            <a:fld id="{651163FE-10E8-4AB8-8DCF-AE5858DD4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V="1">
            <a:off x="323850" y="6308725"/>
            <a:ext cx="84963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 flipV="1">
            <a:off x="323850" y="76517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auto">
          <a:xfrm flipV="1">
            <a:off x="322263" y="6346825"/>
            <a:ext cx="8496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87" r:id="rId4"/>
    <p:sldLayoutId id="2147484288" r:id="rId5"/>
    <p:sldLayoutId id="2147484289" r:id="rId6"/>
    <p:sldLayoutId id="2147484290" r:id="rId7"/>
    <p:sldLayoutId id="2147484298" r:id="rId8"/>
    <p:sldLayoutId id="2147484299" r:id="rId9"/>
    <p:sldLayoutId id="2147484291" r:id="rId10"/>
    <p:sldLayoutId id="2147484292" r:id="rId11"/>
    <p:sldLayoutId id="2147484293" r:id="rId12"/>
    <p:sldLayoutId id="214748429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o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atent-semantic-analysis-deduce-the-hidden-topic-from-the-document-f360e8c0614b" TargetMode="External"/><Relationship Id="rId2" Type="http://schemas.openxmlformats.org/officeDocument/2006/relationships/hyperlink" Target="https://dinu-thomas.medium.com/singular-value-decomposition-d6e13c55200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WJYZq_fQ2A" TargetMode="External"/><Relationship Id="rId4" Type="http://schemas.openxmlformats.org/officeDocument/2006/relationships/hyperlink" Target="https://blog.rosetta.ai/a-deep-dive-into-latent-dirichlet-allocation-lda-and-its-applications-on-recommender-system-e2e8ea5e661c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>
          <a:xfrm>
            <a:off x="0" y="1844675"/>
            <a:ext cx="9144000" cy="1584325"/>
          </a:xfrm>
        </p:spPr>
        <p:txBody>
          <a:bodyPr/>
          <a:lstStyle/>
          <a:p>
            <a:r>
              <a:rPr lang="en-US" altLang="zh-TW" dirty="0"/>
              <a:t>Topic Modeling in machine learning</a:t>
            </a:r>
            <a:endParaRPr lang="zh-TW" altLang="zh-TW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sz="quarter" idx="1"/>
          </p:nvPr>
        </p:nvSpPr>
        <p:spPr>
          <a:xfrm>
            <a:off x="0" y="4006850"/>
            <a:ext cx="9144000" cy="1438275"/>
          </a:xfrm>
        </p:spPr>
        <p:txBody>
          <a:bodyPr/>
          <a:lstStyle/>
          <a:p>
            <a:pPr eaLnBrk="1" hangingPunct="1"/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 陳昭維、林禹陞</a:t>
            </a:r>
            <a:endParaRPr lang="en-US" altLang="zh-TW" dirty="0"/>
          </a:p>
          <a:p>
            <a:pPr eaLnBrk="1" hangingPunct="1"/>
            <a:r>
              <a:rPr lang="zh-TW" altLang="en-US" dirty="0"/>
              <a:t>日期</a:t>
            </a:r>
            <a:r>
              <a:rPr lang="en-US" altLang="zh-TW" dirty="0"/>
              <a:t>: 04/01/22</a:t>
            </a:r>
            <a:endParaRPr lang="zh-TW" altLang="en-US" dirty="0"/>
          </a:p>
          <a:p>
            <a:pPr eaLnBrk="1" hangingPunct="1"/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BB30A-0920-4959-AB3E-382074B0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80" y="425576"/>
            <a:ext cx="8353425" cy="439738"/>
          </a:xfrm>
        </p:spPr>
        <p:txBody>
          <a:bodyPr/>
          <a:lstStyle/>
          <a:p>
            <a:r>
              <a:rPr lang="en-US" altLang="zh-TW" dirty="0"/>
              <a:t>Latent Semantic Indexing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4FC8F8-DB44-4249-982E-E551E1C6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LSI improves the results of queries that omitted relevant documents containing synonyms of query terms.</a:t>
            </a:r>
          </a:p>
          <a:p>
            <a:pPr lvl="1"/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improves the problem previously mentioned of similar context with different word selection.</a:t>
            </a:r>
          </a:p>
          <a:p>
            <a:endParaRPr lang="en-US" altLang="zh-TW" dirty="0"/>
          </a:p>
          <a:p>
            <a:r>
              <a:rPr lang="en-US" altLang="zh-TW" dirty="0"/>
              <a:t>LSI uses singular value decomposition (SVD) to find the best lower-rank DTM approximation using k singular values and vectors.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C8478-2B94-405C-AC51-C02A2D6C4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84839-7034-4B67-90D8-AB69C454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Semantic Indexing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8998F-0A07-4700-A60C-08495D42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Through SVD, we can represent the terms and documents into a set of latent concepts.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087D7-797D-474B-BE7B-8A0FE90AD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D5214C-A628-412A-97FE-B880474C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3891" y="1844824"/>
            <a:ext cx="6120680" cy="149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E694EA-18F0-4828-851D-4D849771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550202"/>
            <a:ext cx="3061553" cy="20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4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46A87-B555-4B0F-8BE4-670BDA4F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Semantic Indexing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876F14-6A03-4AD4-9C15-45EE5EC43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916832"/>
            <a:ext cx="4248768" cy="225303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0E279-59A4-4CF1-B09A-08D6EAC6B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DEC968-C99C-4AE0-820F-DE3226AAF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76" y="1892816"/>
            <a:ext cx="3960440" cy="23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21A9A-09EF-49F4-B235-0C012960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Semantic Indexing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9DF6020-F0A5-4794-86B7-6F8BD26E4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800867" cy="374441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66B515-90C5-4B1B-A2F2-972651984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1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68BDB-940F-4C31-83BF-AE7E1929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Semantic Indexing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3B8D4-575D-4647-9CEB-3C3F6255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expanding SVD, we can represent a document only with term-concept space or document-concept space.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Term plane and Document plane are orthogonal, concept Matrix support this transformation.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B65732-541D-4A77-97A7-C2CD695DE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AE9062-E733-479F-973B-92C548E4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961536"/>
            <a:ext cx="3744416" cy="19884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5645B1-1143-482F-BDF6-1FE6F698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49" y="1772816"/>
            <a:ext cx="3637102" cy="12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37565-762A-49E2-BDE5-A1ED4DA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Semantic Indexing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717594-2786-4DA4-ABD1-240E9E042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Then for a new document for a similarity check, we can have operations on the matrices.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For query search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717594-2786-4DA4-ABD1-240E9E042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A157D-30B6-4F84-8EF6-EA3A38A96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A74672-01F7-41FD-B9C7-C623E90F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212976"/>
            <a:ext cx="4210638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3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DAAC3-2F92-46E9-A1A9-DC268A7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Semantic Indexing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477510F-1684-4F8E-AA6F-3C361C4BC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4" y="855915"/>
            <a:ext cx="1737511" cy="154699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E7B266-409D-46F0-AD89-0235DCC95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975EBB-CA15-4799-B4F6-C45C3982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58" y="1046019"/>
            <a:ext cx="3033023" cy="14936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B7364F-B86D-495B-9999-578FA4B87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" y="3862873"/>
            <a:ext cx="2971453" cy="154699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0EFEA39-B84F-4D6A-B853-481E25B62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88" y="3832390"/>
            <a:ext cx="3749365" cy="157747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0EF051-DEDF-484B-8564-11C321A14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58" y="3200962"/>
            <a:ext cx="2743067" cy="62862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D81A465-5469-4506-A290-280E6AE16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121" y="3025610"/>
            <a:ext cx="3924300" cy="7272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48B3927-6D1D-4EE4-B31C-9C4BDD228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2792" y="855915"/>
            <a:ext cx="1974560" cy="6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6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31669-2059-42FF-9047-0B297DAC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Semantic Indexing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1AAC6-2915-4172-BFE6-BE2C25A3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Strength: </a:t>
            </a:r>
          </a:p>
          <a:p>
            <a:pPr lvl="1"/>
            <a:r>
              <a:rPr lang="en-US" altLang="zh-TW" dirty="0"/>
              <a:t>LSI provides a method of removing noise and the mitigation the curse of dimensionality.</a:t>
            </a:r>
          </a:p>
          <a:p>
            <a:pPr lvl="1"/>
            <a:r>
              <a:rPr lang="en-US" altLang="zh-TW" dirty="0"/>
              <a:t>Captures some semantic aspects, like synonymy and clusters both documents and terms via topic associations.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Doesn’t require knowledge of the document language(?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Limitation:</a:t>
            </a:r>
          </a:p>
          <a:p>
            <a:pPr lvl="1"/>
            <a:r>
              <a:rPr lang="en-US" altLang="zh-TW" dirty="0"/>
              <a:t>Difficult to interpret because topics are word vectors with positive and negative entries.</a:t>
            </a:r>
          </a:p>
          <a:p>
            <a:pPr lvl="1"/>
            <a:r>
              <a:rPr lang="en-US" altLang="zh-TW" dirty="0"/>
              <a:t>There is no model that permit evaluation of fit when selecting dimensions or topics to use.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1B1B9B-BE53-434B-8E88-23B79EFB6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4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Problems with Practical Topic Modeling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Latent Semantic Indexing</a:t>
            </a:r>
          </a:p>
          <a:p>
            <a:r>
              <a:rPr lang="en-US" altLang="zh-TW" dirty="0"/>
              <a:t>Probabilistic Latent Semantic Analysis(</a:t>
            </a:r>
            <a:r>
              <a:rPr lang="en-US" altLang="zh-TW" dirty="0">
                <a:solidFill>
                  <a:srgbClr val="FF0000"/>
                </a:solidFill>
              </a:rPr>
              <a:t>brief intro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Latent Dirichlet Allocation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36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70B6E-5A6A-4F98-93FB-19F06451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Probabilistic Latent Semantic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98C544-2DEE-42DD-AC13-39B282316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Probabilistic latent semantic analysis (pLSA) takes a statistical perspective on LSA.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err="1"/>
                  <a:t>pLSA</a:t>
                </a:r>
                <a:r>
                  <a:rPr lang="en-US" altLang="zh-TW" dirty="0"/>
                  <a:t> explicitly models the probability word </a:t>
                </a:r>
                <a:r>
                  <a:rPr lang="en-US" altLang="zh-TW" b="1" i="1" dirty="0"/>
                  <a:t>w</a:t>
                </a:r>
                <a:r>
                  <a:rPr lang="en-US" altLang="zh-TW" dirty="0"/>
                  <a:t> appearing in document </a:t>
                </a:r>
                <a:r>
                  <a:rPr lang="en-US" altLang="zh-TW" b="1" i="1" dirty="0"/>
                  <a:t>d</a:t>
                </a:r>
                <a:r>
                  <a:rPr lang="en-US" altLang="zh-TW" dirty="0"/>
                  <a:t>, as described by the DTM as mixture of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conditionally independent multinomial distributions</a:t>
                </a:r>
                <a:r>
                  <a:rPr lang="en-US" altLang="zh-TW" dirty="0"/>
                  <a:t> that involve topics </a:t>
                </a:r>
                <a:r>
                  <a:rPr lang="en-US" altLang="zh-TW" b="1" i="1" dirty="0"/>
                  <a:t>t</a:t>
                </a:r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number of topics is a hyperparameter chosen prior training.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98C544-2DEE-42DD-AC13-39B282316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C9534-D150-4DE7-A038-215FEC70D4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7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Problems with Practical Topic Modeling</a:t>
            </a:r>
          </a:p>
          <a:p>
            <a:r>
              <a:rPr lang="en-US" altLang="zh-TW" dirty="0"/>
              <a:t>Latent Semantic Indexing</a:t>
            </a:r>
          </a:p>
          <a:p>
            <a:r>
              <a:rPr lang="en-US" altLang="zh-TW" dirty="0"/>
              <a:t>Probabilistic Latent Semantic Analysis</a:t>
            </a:r>
          </a:p>
          <a:p>
            <a:r>
              <a:rPr lang="en-US" altLang="zh-TW" dirty="0"/>
              <a:t>Latent Dirichlet Allocation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9E969-BC9B-4C6C-BFE7-66B4B6B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Probabilistic Latent Semantic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328A0-E36A-426A-B591-C68C06D8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Strength:</a:t>
            </a:r>
          </a:p>
          <a:p>
            <a:pPr lvl="1"/>
            <a:r>
              <a:rPr lang="en-US" altLang="zh-TW" dirty="0"/>
              <a:t>Using probability model is that we can now compare the performance of different models by the probability they assign to new documents.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pLSA captures more semantic information, including polysemy.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Limitation:</a:t>
            </a:r>
          </a:p>
          <a:p>
            <a:pPr lvl="1"/>
            <a:r>
              <a:rPr lang="en-US" altLang="zh-TW" dirty="0"/>
              <a:t>Increases computational complexity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May yield local but not global maximum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Doesn’t yield generative model for new document.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602C59-0DDA-4643-BB63-F6131D0B6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4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Problems with Practical Topic Modeling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Latent Semantic Indexing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Probabilistic Latent Semantic Analysis</a:t>
            </a:r>
          </a:p>
          <a:p>
            <a:r>
              <a:rPr lang="en-US" altLang="zh-TW" dirty="0"/>
              <a:t>Latent Dirichlet Allocation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40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F1692-E381-4982-8557-CAEB8126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Dirichlet Allocation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CC3DF-E17F-4331-91D0-79969801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08050"/>
            <a:ext cx="8353425" cy="5257800"/>
          </a:xfrm>
        </p:spPr>
        <p:txBody>
          <a:bodyPr/>
          <a:lstStyle/>
          <a:p>
            <a:r>
              <a:rPr lang="en-US" altLang="zh-TW" dirty="0"/>
              <a:t>LDA assumes topics are probability distributions over words and documents are distributions over topics.</a:t>
            </a:r>
          </a:p>
          <a:p>
            <a:endParaRPr lang="en-US" altLang="zh-TW" dirty="0"/>
          </a:p>
          <a:p>
            <a:r>
              <a:rPr lang="en-US" altLang="zh-TW" dirty="0"/>
              <a:t>The model assumes that topic follow a sparse Dirichlet distribution, so the distribution reflect only a small set of topics, and uses limited number of terms only.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A52CD1-F913-4123-9EDD-636AA003E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F7FB99-46DD-4FB3-A233-F5BAF872A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33698"/>
            <a:ext cx="4104456" cy="16563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E25AF5E-27BB-44C4-9F05-2CC3F787B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89040"/>
            <a:ext cx="4199960" cy="17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8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23537-FFCA-4EDA-91D1-9AB5D77E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44160"/>
            <a:ext cx="8353425" cy="439738"/>
          </a:xfrm>
        </p:spPr>
        <p:txBody>
          <a:bodyPr/>
          <a:lstStyle/>
          <a:p>
            <a:r>
              <a:rPr lang="en-US" altLang="zh-TW" dirty="0"/>
              <a:t>Latent Dirichlet Allocation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6E88C7-CF5F-4758-99A3-677155DB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Plate Notation of the LDA</a:t>
            </a:r>
          </a:p>
          <a:p>
            <a:pPr lvl="1"/>
            <a:r>
              <a:rPr lang="en-US" altLang="zh-TW" dirty="0"/>
              <a:t>There is K topics where Dirichlet distribution is manipulated by hyperparameter </a:t>
            </a:r>
            <a:r>
              <a:rPr lang="el-GR" altLang="zh-TW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There are M documents with N terms,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where the grey circle w represents the observed terms.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Z tells what topic w corresponds to.</a:t>
            </a:r>
          </a:p>
          <a:p>
            <a:pPr lvl="1"/>
            <a:r>
              <a:rPr lang="el-GR" altLang="zh-TW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is the Dirichlet distribution of the document which is manipulated by hyperparameter </a:t>
            </a:r>
            <a:r>
              <a:rPr lang="el-GR" altLang="zh-TW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8363B4-BCAD-41F7-9F8B-1F74FCDA7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D82FA1-8CE1-434B-AF52-2D557328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930240"/>
            <a:ext cx="4104456" cy="20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CB589-3335-47B3-9DEA-8BB13F4C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472281"/>
            <a:ext cx="8353425" cy="439738"/>
          </a:xfrm>
        </p:spPr>
        <p:txBody>
          <a:bodyPr/>
          <a:lstStyle/>
          <a:p>
            <a:r>
              <a:rPr lang="en-US" altLang="zh-TW" dirty="0"/>
              <a:t>Latent Dirichlet Allocation</a:t>
            </a:r>
            <a:br>
              <a:rPr lang="zh-TW" altLang="en-US" dirty="0"/>
            </a:b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2D0BDEF-CFB2-4F31-8156-9C6866D95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generative process consists of three steps</a:t>
                </a:r>
              </a:p>
              <a:p>
                <a:pPr lvl="1"/>
                <a:r>
                  <a:rPr lang="en-US" altLang="zh-TW" dirty="0"/>
                  <a:t>Sample θ from a Dirichlet distribution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 ~ </a:t>
                </a:r>
                <a:r>
                  <a:rPr lang="en-US" altLang="zh-TW" i="1" dirty="0"/>
                  <a:t>Dir(⍺)</a:t>
                </a:r>
                <a:r>
                  <a:rPr lang="en-US" altLang="zh-TW" dirty="0"/>
                  <a:t> for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from 1 to M</a:t>
                </a:r>
              </a:p>
              <a:p>
                <a:pPr lvl="1"/>
                <a:r>
                  <a:rPr lang="en-US" altLang="zh-TW" dirty="0"/>
                  <a:t>Sample φ from another Dirichlet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k from 1 to K</a:t>
                </a:r>
              </a:p>
              <a:p>
                <a:pPr lvl="1"/>
                <a:r>
                  <a:rPr lang="en-US" altLang="zh-TW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𝑀𝑢𝑙𝑡𝑖𝑛𝑜𝑚𝑖𝑎𝑙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𝑀𝑢𝑙𝑡𝑖𝑛𝑜𝑚𝑖𝑎𝑙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from 1 to M, and for j from 1 to M.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2D0BDEF-CFB2-4F31-8156-9C6866D9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E74FDF-EAE6-4FB2-B287-13ABD495B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911188-EDEC-4946-9372-121947E20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21084"/>
            <a:ext cx="5277673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56FD0-3965-4317-8BA4-79EA666D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Dirichlet Allocation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433B3-A148-451B-8707-280CFDC2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Generative Process Example</a:t>
            </a:r>
          </a:p>
          <a:p>
            <a:pPr lvl="1"/>
            <a:r>
              <a:rPr lang="en-US" altLang="zh-TW" dirty="0"/>
              <a:t>Suppose group of articles and all articles can be characterized by three topics: </a:t>
            </a:r>
            <a:r>
              <a:rPr lang="en-US" altLang="zh-TW" dirty="0">
                <a:solidFill>
                  <a:srgbClr val="FFC000"/>
                </a:solidFill>
              </a:rPr>
              <a:t>Animals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70C0"/>
                </a:solidFill>
              </a:rPr>
              <a:t>Cooking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Politics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Each of those topics can be described by the following words:</a:t>
            </a:r>
          </a:p>
          <a:p>
            <a:pPr lvl="2"/>
            <a:r>
              <a:rPr lang="en-US" altLang="zh-TW" dirty="0">
                <a:solidFill>
                  <a:srgbClr val="FFC000"/>
                </a:solidFill>
              </a:rPr>
              <a:t>Animals</a:t>
            </a:r>
            <a:r>
              <a:rPr lang="en-US" altLang="zh-TW" dirty="0"/>
              <a:t>: dog, chicken, cat, nature, zoo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Cooking</a:t>
            </a:r>
            <a:r>
              <a:rPr lang="en-US" altLang="zh-TW" dirty="0"/>
              <a:t>: oven, food, restaurant, plates, taste, delicious</a:t>
            </a:r>
          </a:p>
          <a:p>
            <a:pPr lvl="2"/>
            <a:r>
              <a:rPr lang="en-US" altLang="zh-TW" dirty="0">
                <a:solidFill>
                  <a:srgbClr val="00B050"/>
                </a:solidFill>
              </a:rPr>
              <a:t>Politics</a:t>
            </a:r>
            <a:r>
              <a:rPr lang="en-US" altLang="zh-TW" dirty="0"/>
              <a:t>: Republican, Democrat, Congress, ineffective, divisive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Consider we want to generate document that is 80% about animals and 20% about cooking,</a:t>
            </a:r>
          </a:p>
          <a:p>
            <a:pPr lvl="2"/>
            <a:r>
              <a:rPr lang="en-US" altLang="zh-TW" dirty="0"/>
              <a:t>Choose length of the article. (1000 words)</a:t>
            </a:r>
          </a:p>
          <a:p>
            <a:pPr lvl="2"/>
            <a:r>
              <a:rPr lang="en-US" altLang="zh-TW" dirty="0"/>
              <a:t>Choose topic based on mixture, (about 800 words from animals, 200 words from cooking)</a:t>
            </a:r>
          </a:p>
          <a:p>
            <a:pPr lvl="2"/>
            <a:r>
              <a:rPr lang="en-US" altLang="zh-TW" dirty="0"/>
              <a:t>Choose word based on word distribution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0C51B5-FC49-423E-BA2B-30FFADE18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7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122B4-EB25-4A3B-A2DE-2DCAFA1C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Dirichlet Allocation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174605C-E15B-499A-AF7B-3BD2D0F8B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656" y="873754"/>
                <a:ext cx="8353425" cy="5363558"/>
              </a:xfrm>
            </p:spPr>
            <p:txBody>
              <a:bodyPr/>
              <a:lstStyle/>
              <a:p>
                <a:r>
                  <a:rPr lang="en-US" altLang="zh-TW" dirty="0"/>
                  <a:t>Working backward</a:t>
                </a:r>
              </a:p>
              <a:p>
                <a:pPr lvl="1"/>
                <a:r>
                  <a:rPr lang="en-US" altLang="zh-TW" dirty="0"/>
                  <a:t>LDA permits recovery of various distributions</a:t>
                </a:r>
              </a:p>
              <a:p>
                <a:pPr lvl="1"/>
                <a:r>
                  <a:rPr lang="en-US" altLang="zh-TW" dirty="0"/>
                  <a:t>LDA  backtracks from the document level to identify topics that are likely to have generated the corpus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Procedures</a:t>
                </a:r>
              </a:p>
              <a:p>
                <a:pPr lvl="1"/>
                <a:r>
                  <a:rPr lang="en-US" altLang="zh-TW" dirty="0"/>
                  <a:t>Randomly assign each word in each document to one of the K topics.</a:t>
                </a:r>
              </a:p>
              <a:p>
                <a:pPr lvl="1"/>
                <a:r>
                  <a:rPr lang="en-US" altLang="zh-TW" dirty="0"/>
                  <a:t>For each document </a:t>
                </a:r>
                <a:r>
                  <a:rPr lang="en-US" altLang="zh-TW" b="1" i="1" dirty="0"/>
                  <a:t>d</a:t>
                </a:r>
              </a:p>
              <a:p>
                <a:pPr lvl="2"/>
                <a:r>
                  <a:rPr lang="en-US" altLang="zh-TW" dirty="0"/>
                  <a:t>Calculate proportion of words in </a:t>
                </a:r>
                <a:r>
                  <a:rPr lang="en-US" altLang="zh-TW" b="1" i="1" dirty="0"/>
                  <a:t>d</a:t>
                </a:r>
                <a:r>
                  <a:rPr lang="en-US" altLang="zh-TW" dirty="0"/>
                  <a:t> assigned to topic </a:t>
                </a:r>
                <a:r>
                  <a:rPr lang="en-US" altLang="zh-TW" b="1" i="1" dirty="0"/>
                  <a:t>t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Calculate proportion of assignments of topic </a:t>
                </a:r>
                <a:r>
                  <a:rPr lang="en-US" altLang="zh-TW" b="1" i="1" dirty="0"/>
                  <a:t>t</a:t>
                </a:r>
                <a:r>
                  <a:rPr lang="en-US" altLang="zh-TW" dirty="0"/>
                  <a:t> over all documents that come from word </a:t>
                </a:r>
                <a:r>
                  <a:rPr lang="en-US" altLang="zh-TW" b="1" i="1" dirty="0"/>
                  <a:t>w</a:t>
                </a:r>
                <a:r>
                  <a:rPr lang="en-US" altLang="zh-TW" dirty="0"/>
                  <a:t>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Multiply two proportions and assign w a new topic based on probability.</a:t>
                </a:r>
              </a:p>
              <a:p>
                <a:pPr lvl="1"/>
                <a:r>
                  <a:rPr lang="en-US" altLang="zh-TW" dirty="0"/>
                  <a:t>Eventually will reached to a steady state.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174605C-E15B-499A-AF7B-3BD2D0F8B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656" y="873754"/>
                <a:ext cx="8353425" cy="5363558"/>
              </a:xfrm>
              <a:blipFill>
                <a:blip r:embed="rId2"/>
                <a:stretch>
                  <a:fillRect l="-949" t="-795" b="-10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58B08-F4DC-4D16-B701-7711DC606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5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61EF9-2D28-47B9-941C-9DD04000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Dirichlet Allocation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81E17-4CA7-442E-B633-AA35A00C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</a:p>
          <a:p>
            <a:pPr lvl="1"/>
            <a:r>
              <a:rPr lang="en-US" altLang="zh-TW" dirty="0"/>
              <a:t>Documents are probability distribution over latent topic.</a:t>
            </a:r>
          </a:p>
          <a:p>
            <a:pPr lvl="1"/>
            <a:r>
              <a:rPr lang="en-US" altLang="zh-TW" dirty="0"/>
              <a:t>Topics are probability distributions over words.</a:t>
            </a:r>
          </a:p>
          <a:p>
            <a:pPr lvl="1"/>
            <a:r>
              <a:rPr lang="en-US" altLang="zh-TW" dirty="0"/>
              <a:t>LDA takes a number of documents. Assumes that words in each document are related. Then tries to figure out how each document have been created.</a:t>
            </a:r>
          </a:p>
          <a:p>
            <a:pPr lvl="1"/>
            <a:r>
              <a:rPr lang="en-US" altLang="zh-TW" dirty="0"/>
              <a:t>We need to tell the model how many topics to construct and generates topic and word distributions over a corpus.</a:t>
            </a:r>
          </a:p>
          <a:p>
            <a:pPr lvl="1"/>
            <a:r>
              <a:rPr lang="en-US" altLang="zh-TW" dirty="0"/>
              <a:t>Based on it, similar documents can be identified through it’s corpus.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98A14F-05E4-466D-91FC-0573FC41A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3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8DFD1-B871-4498-BA67-33A7052B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Dirichlet Allocation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73D64-86B3-48C4-A342-1A5BC465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Advantages</a:t>
            </a:r>
          </a:p>
          <a:p>
            <a:pPr lvl="1"/>
            <a:r>
              <a:rPr lang="en-US" altLang="zh-TW" dirty="0"/>
              <a:t>Effective tool for topic modeling</a:t>
            </a:r>
          </a:p>
          <a:p>
            <a:pPr lvl="1"/>
            <a:r>
              <a:rPr lang="en-US" altLang="zh-TW" dirty="0"/>
              <a:t>Easy to understand conceptually</a:t>
            </a:r>
          </a:p>
          <a:p>
            <a:pPr lvl="1"/>
            <a:r>
              <a:rPr lang="en-US" altLang="zh-TW" dirty="0"/>
              <a:t>Has been shown to produce good results over various domain</a:t>
            </a:r>
          </a:p>
          <a:p>
            <a:pPr lvl="1"/>
            <a:r>
              <a:rPr lang="en-US" altLang="zh-TW" dirty="0"/>
              <a:t>New applications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Limitation</a:t>
            </a:r>
          </a:p>
          <a:p>
            <a:pPr lvl="1"/>
            <a:r>
              <a:rPr lang="en-US" altLang="zh-TW" dirty="0"/>
              <a:t>Must know number of topics K in advanced</a:t>
            </a:r>
          </a:p>
          <a:p>
            <a:pPr lvl="1"/>
            <a:r>
              <a:rPr lang="en-US" altLang="zh-TW" dirty="0"/>
              <a:t>Dirichlet topic distribution cannot capture correlations among topics.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197F0D-DF70-46B6-90BD-730E2935B4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254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B178-7579-4555-AEE6-101A374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Latent Dirichlet Allocation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862C08-2AD3-4E4B-A6B6-1BE679F7A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Perplexity</a:t>
                </a:r>
              </a:p>
              <a:p>
                <a:pPr lvl="1"/>
                <a:r>
                  <a:rPr lang="en-US" altLang="zh-TW" dirty="0"/>
                  <a:t>Measures how well the topic-word probability distribution recovered by the model predicts a sample of unseen text documents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It is based on the entropy H(p) of this distribution p and is computed with respect to  the set of tokens w</a:t>
                </a:r>
              </a:p>
              <a:p>
                <a:pPr lvl="1"/>
                <a:r>
                  <a:rPr lang="en-US" altLang="zh-TW" dirty="0"/>
                  <a:t>Measures closer to zero imply the distribution is better at predicting the sample.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862C08-2AD3-4E4B-A6B6-1BE679F7A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521653-697F-4DCB-A298-FAEE5CC07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72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Problems with Practical Topic Modeling</a:t>
            </a:r>
          </a:p>
          <a:p>
            <a:pPr lvl="1"/>
            <a:r>
              <a:rPr lang="en-US" altLang="zh-TW" dirty="0"/>
              <a:t>Bag-of-Words and Document-Term-Matrix</a:t>
            </a:r>
          </a:p>
          <a:p>
            <a:pPr lvl="1"/>
            <a:r>
              <a:rPr lang="en-US" altLang="zh-TW" dirty="0"/>
              <a:t>Problems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Latent Semantic Indexing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Probabilistic Latent Semantic Analysis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Latent Dirichlet Allocation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0931A-8F37-4A81-B9CA-AD8309E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Latent Dirichlet Allocation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2E932A-8414-42BC-9F39-E434A919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Topic Coherence</a:t>
            </a:r>
          </a:p>
          <a:p>
            <a:pPr lvl="1"/>
            <a:r>
              <a:rPr lang="en-US" altLang="zh-TW" dirty="0"/>
              <a:t>Measures the semantic consistency of the topic model results, that is, whether human would perceive the word and their probabilities associated with topics as meaningful.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DE2812-8F77-4E5B-A647-A908F7B6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69B6A3-CE65-4AA8-8BF0-5BF8761E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30497"/>
            <a:ext cx="4896544" cy="9698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E85435B-9298-4F3C-8811-F6603D6A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07" y="4437112"/>
            <a:ext cx="5322185" cy="10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5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8D08-06B6-46BA-AF70-4872AF3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Tools for LDA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BA4A0-F051-4C6F-AE72-CA14F731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Sklearn</a:t>
            </a:r>
            <a:endParaRPr lang="en-US" altLang="zh-TW" dirty="0"/>
          </a:p>
          <a:p>
            <a:r>
              <a:rPr lang="en-US" altLang="zh-TW" dirty="0" err="1"/>
              <a:t>pyLDAvis</a:t>
            </a:r>
            <a:r>
              <a:rPr lang="en-US" altLang="zh-TW" dirty="0"/>
              <a:t> (visualization)</a:t>
            </a:r>
          </a:p>
          <a:p>
            <a:r>
              <a:rPr lang="en-US" altLang="zh-TW" dirty="0" err="1"/>
              <a:t>Gensim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4AD5E4-0E9C-4068-A2A7-B9EBD71B5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713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3D800-B400-4290-BA57-C522105D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97250-36C3-41FD-9706-46431CB1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TW" dirty="0">
                <a:hlinkClick r:id="rId2"/>
              </a:rPr>
              <a:t>https://dinu-thomas.medium.com/singular-value-decomposition-d6e13c55200d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dirty="0">
                <a:hlinkClick r:id="rId3"/>
              </a:rPr>
              <a:t>https://towardsdatascience.com/latent-semantic-analysis-deduce-the-hidden-topic-from-the-document-f360e8c0614b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dirty="0">
                <a:hlinkClick r:id="rId4"/>
              </a:rPr>
              <a:t>https://blog.rosetta.ai/a-deep-dive-into-latent-dirichlet-allocation-lda-and-its-applications-on-recommender-system-e2e8ea5e661c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dirty="0">
                <a:hlinkClick r:id="rId5"/>
              </a:rPr>
              <a:t>https://www.youtube.com/watch?v=DWJYZq_fQ2A</a:t>
            </a:r>
            <a:endParaRPr lang="en-US" altLang="zh-TW" dirty="0"/>
          </a:p>
          <a:p>
            <a:pPr marL="457200" indent="-457200">
              <a:buAutoNum type="arabicPeriod"/>
            </a:pPr>
            <a:endParaRPr lang="en-US" altLang="zh-TW" dirty="0"/>
          </a:p>
          <a:p>
            <a:pPr marL="457200" indent="-457200">
              <a:buAutoNum type="arabicPeriod"/>
            </a:pPr>
            <a:endParaRPr lang="en-US" altLang="zh-TW" dirty="0"/>
          </a:p>
          <a:p>
            <a:pPr marL="457200" indent="-4572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FAD77-8F71-47CB-8753-CBC116DE5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011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7929A6-DE5C-4189-B518-A5F226111295}"/>
              </a:ext>
            </a:extLst>
          </p:cNvPr>
          <p:cNvSpPr txBox="1"/>
          <p:nvPr/>
        </p:nvSpPr>
        <p:spPr>
          <a:xfrm>
            <a:off x="1475879" y="2644170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3327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8531B-6E60-42FE-B1C9-C8E18B22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8" y="360362"/>
            <a:ext cx="8353425" cy="439738"/>
          </a:xfrm>
        </p:spPr>
        <p:txBody>
          <a:bodyPr/>
          <a:lstStyle/>
          <a:p>
            <a:r>
              <a:rPr lang="en-US" altLang="zh-TW" dirty="0"/>
              <a:t>Bag-of-Words and Document-Term-Matrix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F264F0C-4092-43F1-B47E-5EAF59DDF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64" y="841143"/>
            <a:ext cx="5616872" cy="31594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835299-9FC1-4EE4-860A-34877035D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C18026-B553-4D54-A8E5-CA98A182CF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78" y="4348283"/>
            <a:ext cx="4475103" cy="16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8F24-46D0-40B7-938F-55EBB591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Bag-of-Words and Document-Term-Matrix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87E724-0DB6-4D42-8BCF-35ACA1FB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Practical type of processing with text data is forming it into Document-Term-Matrix, where the columns are the vocabularies, and the rows are the documents.</a:t>
            </a:r>
          </a:p>
          <a:p>
            <a:endParaRPr lang="en-US" altLang="zh-TW" dirty="0"/>
          </a:p>
          <a:p>
            <a:r>
              <a:rPr lang="en-US" altLang="zh-TW" dirty="0"/>
              <a:t>Alternatives of the matrix are the transpose of it, which is Term-Document-Matrix.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EA6AC6-690C-4EE1-8E37-7566FF7EF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AF79AC-AE51-4691-955D-5BF03119E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89040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9CB3-CF81-40FE-ABBA-65F860D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9596F-D43B-46CC-8789-B040E19C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multiple documents with content not necessary similar will leads to high dimensional vector/matrix.</a:t>
            </a:r>
          </a:p>
          <a:p>
            <a:endParaRPr lang="en-US" altLang="zh-TW" dirty="0"/>
          </a:p>
          <a:p>
            <a:r>
              <a:rPr lang="en-US" altLang="zh-TW" dirty="0"/>
              <a:t>This leads to curse of dimensionalities, </a:t>
            </a:r>
          </a:p>
          <a:p>
            <a:endParaRPr lang="en-US" altLang="zh-TW" dirty="0"/>
          </a:p>
          <a:p>
            <a:r>
              <a:rPr lang="en-US" altLang="zh-TW" dirty="0"/>
              <a:t>representing documents with high-dimensional sparse vectors makes similarities measures noisy, eventually leads to inaccurate measures, results in an overfitting model.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79C105-A354-432A-A1E8-4C84B98E3E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76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A5681-A377-45D9-AD35-EA9C09E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B97F1-F78B-4CD4-B28B-35224C53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Curse of Dimensionality causes clustering data harder, also large vector space makes computation large without smart data preprocessing or data structures.</a:t>
            </a:r>
          </a:p>
          <a:p>
            <a:endParaRPr lang="en-US" altLang="zh-TW" dirty="0"/>
          </a:p>
          <a:p>
            <a:r>
              <a:rPr lang="en-US" altLang="zh-TW" dirty="0"/>
              <a:t> With increasing dimensions, the variance and the MSE increases.</a:t>
            </a:r>
          </a:p>
          <a:p>
            <a:endParaRPr lang="en-US" altLang="zh-TW" dirty="0"/>
          </a:p>
          <a:p>
            <a:r>
              <a:rPr lang="en-US" altLang="zh-TW" dirty="0"/>
              <a:t>Moreover, the BOW models loses context, and has zero ability of capturing synonym and polysemy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8E9D40-ED9F-4992-8791-FC13A15CD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3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78023-0C1D-4894-B8C1-FF0BFB81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A2509-591E-416E-8F24-0720A163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following two sentences</a:t>
            </a:r>
          </a:p>
          <a:p>
            <a:pPr lvl="1"/>
            <a:r>
              <a:rPr lang="en-US" altLang="zh-TW" dirty="0"/>
              <a:t>S1: “The petrol in this car is low.”</a:t>
            </a:r>
          </a:p>
          <a:p>
            <a:pPr lvl="1"/>
            <a:r>
              <a:rPr lang="en-US" altLang="zh-TW" dirty="0"/>
              <a:t>S2: “The vehicle is short on fuel.”</a:t>
            </a:r>
          </a:p>
          <a:p>
            <a:pPr marL="457200" lvl="1" indent="0">
              <a:buNone/>
            </a:pPr>
            <a:r>
              <a:rPr lang="en-US" altLang="zh-TW" dirty="0"/>
              <a:t>Although having small similarities in wording selection, the sentences carry identical meanings.</a:t>
            </a:r>
          </a:p>
          <a:p>
            <a:endParaRPr lang="en-US" altLang="zh-TW" dirty="0"/>
          </a:p>
          <a:p>
            <a:r>
              <a:rPr lang="en-US" altLang="zh-TW" dirty="0"/>
              <a:t>Creates the document term matrix for the above example</a:t>
            </a:r>
          </a:p>
          <a:p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By calculating cosine similarities,  the value is only </a:t>
            </a:r>
            <a:r>
              <a:rPr lang="en-US" altLang="zh-TW" dirty="0">
                <a:solidFill>
                  <a:srgbClr val="FF0000"/>
                </a:solidFill>
              </a:rPr>
              <a:t>0.3086</a:t>
            </a:r>
            <a:r>
              <a:rPr lang="en-US" altLang="zh-TW" dirty="0"/>
              <a:t> which is very low considering the large scale of overlapping content.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A902E2-29CB-4608-B56E-3CFA97B53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514FF5-DA04-4F5B-9A75-4F75D949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83" y="3717032"/>
            <a:ext cx="4626096" cy="9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Problems with Practical Topic Modeling</a:t>
            </a:r>
          </a:p>
          <a:p>
            <a:r>
              <a:rPr lang="en-US" altLang="zh-TW" dirty="0"/>
              <a:t>Latent Semantic Indexing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Probabilistic Latent Semantic Analysis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Latent Dirichlet Allocation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374328"/>
      </p:ext>
    </p:extLst>
  </p:cSld>
  <p:clrMapOvr>
    <a:masterClrMapping/>
  </p:clrMapOvr>
</p:sld>
</file>

<file path=ppt/theme/theme1.xml><?xml version="1.0" encoding="utf-8"?>
<a:theme xmlns:a="http://schemas.openxmlformats.org/drawingml/2006/main" name="ECCLab_v4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</TotalTime>
  <Words>1417</Words>
  <Application>Microsoft Office PowerPoint</Application>
  <PresentationFormat>如螢幕大小 (4:3)</PresentationFormat>
  <Paragraphs>219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Batang</vt:lpstr>
      <vt:lpstr>新細明體</vt:lpstr>
      <vt:lpstr>標楷體</vt:lpstr>
      <vt:lpstr>Arial</vt:lpstr>
      <vt:lpstr>Calibri</vt:lpstr>
      <vt:lpstr>Cambria Math</vt:lpstr>
      <vt:lpstr>Georgia</vt:lpstr>
      <vt:lpstr>Wingdings</vt:lpstr>
      <vt:lpstr>ECCLab_v4</vt:lpstr>
      <vt:lpstr>Topic Modeling in machine learning</vt:lpstr>
      <vt:lpstr>Outline</vt:lpstr>
      <vt:lpstr>Outline</vt:lpstr>
      <vt:lpstr>Bag-of-Words and Document-Term-Matrix </vt:lpstr>
      <vt:lpstr>Bag-of-Words and Document-Term-Matrix</vt:lpstr>
      <vt:lpstr>Problems</vt:lpstr>
      <vt:lpstr>Problems</vt:lpstr>
      <vt:lpstr>Problems</vt:lpstr>
      <vt:lpstr>Outline</vt:lpstr>
      <vt:lpstr>Latent Semantic Indexing </vt:lpstr>
      <vt:lpstr>Latent Semantic Indexing</vt:lpstr>
      <vt:lpstr>Latent Semantic Indexing</vt:lpstr>
      <vt:lpstr>Latent Semantic Indexing</vt:lpstr>
      <vt:lpstr>Latent Semantic Indexing</vt:lpstr>
      <vt:lpstr>Latent Semantic Indexing</vt:lpstr>
      <vt:lpstr>Latent Semantic Indexing</vt:lpstr>
      <vt:lpstr>Latent Semantic Indexing</vt:lpstr>
      <vt:lpstr>Outline</vt:lpstr>
      <vt:lpstr>Probabilistic Latent Semantic Analysis</vt:lpstr>
      <vt:lpstr>Probabilistic Latent Semantic Analysis</vt:lpstr>
      <vt:lpstr>Outline</vt:lpstr>
      <vt:lpstr>Latent Dirichlet Allocation</vt:lpstr>
      <vt:lpstr>Latent Dirichlet Allocation </vt:lpstr>
      <vt:lpstr>Latent Dirichlet Allocation </vt:lpstr>
      <vt:lpstr>Latent Dirichlet Allocation</vt:lpstr>
      <vt:lpstr>Latent Dirichlet Allocation</vt:lpstr>
      <vt:lpstr>Latent Dirichlet Allocation</vt:lpstr>
      <vt:lpstr>Latent Dirichlet Allocation</vt:lpstr>
      <vt:lpstr>Evaluation of Latent Dirichlet Allocation</vt:lpstr>
      <vt:lpstr>Evaluation of Latent Dirichlet Allocation</vt:lpstr>
      <vt:lpstr>Tools for LDA</vt:lpstr>
      <vt:lpstr>Reference</vt:lpstr>
      <vt:lpstr>PowerPoint 簡報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LDPC Decoder With Time-Domain Analog and Digital Mixed-Signal Processing</dc:title>
  <dc:creator>RainRain</dc:creator>
  <cp:lastModifiedBy>陳昭維</cp:lastModifiedBy>
  <cp:revision>396</cp:revision>
  <dcterms:created xsi:type="dcterms:W3CDTF">2014-02-17T13:41:10Z</dcterms:created>
  <dcterms:modified xsi:type="dcterms:W3CDTF">2022-04-01T06:23:17Z</dcterms:modified>
</cp:coreProperties>
</file>