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308" r:id="rId3"/>
    <p:sldId id="287" r:id="rId4"/>
    <p:sldId id="269" r:id="rId5"/>
    <p:sldId id="285" r:id="rId6"/>
    <p:sldId id="288" r:id="rId7"/>
    <p:sldId id="295" r:id="rId8"/>
    <p:sldId id="296" r:id="rId9"/>
    <p:sldId id="297" r:id="rId10"/>
    <p:sldId id="286" r:id="rId11"/>
    <p:sldId id="289" r:id="rId12"/>
    <p:sldId id="298" r:id="rId13"/>
    <p:sldId id="299" r:id="rId14"/>
    <p:sldId id="284" r:id="rId15"/>
    <p:sldId id="271" r:id="rId16"/>
    <p:sldId id="272" r:id="rId17"/>
    <p:sldId id="273" r:id="rId18"/>
    <p:sldId id="274" r:id="rId19"/>
    <p:sldId id="301" r:id="rId20"/>
    <p:sldId id="307" r:id="rId21"/>
    <p:sldId id="278" r:id="rId22"/>
    <p:sldId id="279" r:id="rId23"/>
    <p:sldId id="290" r:id="rId24"/>
    <p:sldId id="291" r:id="rId25"/>
    <p:sldId id="292" r:id="rId26"/>
    <p:sldId id="293" r:id="rId27"/>
    <p:sldId id="294" r:id="rId28"/>
    <p:sldId id="280" r:id="rId29"/>
    <p:sldId id="281" r:id="rId30"/>
    <p:sldId id="282" r:id="rId31"/>
    <p:sldId id="283" r:id="rId32"/>
    <p:sldId id="300" r:id="rId33"/>
    <p:sldId id="268" r:id="rId34"/>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1pPr>
    <a:lvl2pPr marL="4572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2pPr>
    <a:lvl3pPr marL="9144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3pPr>
    <a:lvl4pPr marL="13716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4pPr>
    <a:lvl5pPr marL="18288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60"/>
  </p:normalViewPr>
  <p:slideViewPr>
    <p:cSldViewPr>
      <p:cViewPr varScale="1">
        <p:scale>
          <a:sx n="108" d="100"/>
          <a:sy n="108" d="100"/>
        </p:scale>
        <p:origin x="165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新細明體"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新細明體" charset="-120"/>
              </a:defRPr>
            </a:lvl1pPr>
          </a:lstStyle>
          <a:p>
            <a:pPr>
              <a:defRPr/>
            </a:pPr>
            <a:fld id="{99182919-998B-42CD-9DD4-28E732743AA0}" type="datetimeFigureOut">
              <a:rPr lang="zh-TW" altLang="en-US"/>
              <a:pPr>
                <a:defRPr/>
              </a:pPr>
              <a:t>2022/4/22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AFAA845-0A18-4646-9419-B7608C9070BE}" type="slidenum">
              <a:rPr lang="zh-TW" altLang="en-US"/>
              <a:pPr>
                <a:defRPr/>
              </a:pPr>
              <a:t>‹#›</a:t>
            </a:fld>
            <a:endParaRPr lang="zh-TW" altLang="en-US"/>
          </a:p>
        </p:txBody>
      </p:sp>
    </p:spTree>
    <p:extLst>
      <p:ext uri="{BB962C8B-B14F-4D97-AF65-F5344CB8AC3E}">
        <p14:creationId xmlns:p14="http://schemas.microsoft.com/office/powerpoint/2010/main" val="6135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7AFAA845-0A18-4646-9419-B7608C9070BE}" type="slidenum">
              <a:rPr lang="zh-TW" altLang="en-US" smtClean="0"/>
              <a:pPr>
                <a:defRPr/>
              </a:pPr>
              <a:t>11</a:t>
            </a:fld>
            <a:endParaRPr lang="zh-TW" altLang="en-US"/>
          </a:p>
        </p:txBody>
      </p:sp>
    </p:spTree>
    <p:extLst>
      <p:ext uri="{BB962C8B-B14F-4D97-AF65-F5344CB8AC3E}">
        <p14:creationId xmlns:p14="http://schemas.microsoft.com/office/powerpoint/2010/main" val="4103155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spTree>
      <p:nvGrpSpPr>
        <p:cNvPr id="1" name=""/>
        <p:cNvGrpSpPr/>
        <p:nvPr/>
      </p:nvGrpSpPr>
      <p:grpSpPr>
        <a:xfrm>
          <a:off x="0" y="0"/>
          <a:ext cx="0" cy="0"/>
          <a:chOff x="0" y="0"/>
          <a:chExt cx="0" cy="0"/>
        </a:xfrm>
      </p:grpSpPr>
      <p:pic>
        <p:nvPicPr>
          <p:cNvPr id="4" name="圖片 13" descr="3.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1750"/>
            <a:ext cx="91440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14" descr="3.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7938"/>
            <a:ext cx="9144000" cy="339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p:nvGrpSpPr>
        <p:grpSpPr bwMode="auto">
          <a:xfrm>
            <a:off x="2024063" y="5516563"/>
            <a:ext cx="5316537" cy="712787"/>
            <a:chOff x="1338" y="3447"/>
            <a:chExt cx="3349" cy="449"/>
          </a:xfrm>
        </p:grpSpPr>
        <p:sp>
          <p:nvSpPr>
            <p:cNvPr id="7" name="Text Box 4"/>
            <p:cNvSpPr txBox="1">
              <a:spLocks noChangeArrowheads="1"/>
            </p:cNvSpPr>
            <p:nvPr/>
          </p:nvSpPr>
          <p:spPr bwMode="auto">
            <a:xfrm>
              <a:off x="1837" y="3475"/>
              <a:ext cx="285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defRPr/>
              </a:pPr>
              <a:r>
                <a:rPr kumimoji="0" lang="en-US" altLang="zh-TW" sz="2100">
                  <a:solidFill>
                    <a:schemeClr val="bg2"/>
                  </a:solidFill>
                  <a:ea typeface="Batang" pitchFamily="18" charset="-127"/>
                </a:rPr>
                <a:t>Department of Electrical Engineering</a:t>
              </a:r>
            </a:p>
            <a:p>
              <a:pPr eaLnBrk="1" hangingPunct="1">
                <a:defRPr/>
              </a:pPr>
              <a:r>
                <a:rPr kumimoji="0" lang="en-US" altLang="zh-TW" sz="1600">
                  <a:solidFill>
                    <a:schemeClr val="bg2"/>
                  </a:solidFill>
                  <a:ea typeface="Batang" pitchFamily="18" charset="-127"/>
                </a:rPr>
                <a:t>National Tsing-Hua University, HsinChu, Taiwan</a:t>
              </a:r>
            </a:p>
          </p:txBody>
        </p:sp>
        <p:pic>
          <p:nvPicPr>
            <p:cNvPr id="8" name="Picture 5" descr="校徽"/>
            <p:cNvPicPr>
              <a:picLocks noChangeAspect="1" noChangeArrowheads="1"/>
            </p:cNvPicPr>
            <p:nvPr/>
          </p:nvPicPr>
          <p:blipFill>
            <a:blip r:embed="rId3" cstate="print">
              <a:lum bright="6000"/>
              <a:grayscl/>
              <a:extLst>
                <a:ext uri="{28A0092B-C50C-407E-A947-70E740481C1C}">
                  <a14:useLocalDpi xmlns:a14="http://schemas.microsoft.com/office/drawing/2010/main" val="0"/>
                </a:ext>
              </a:extLst>
            </a:blip>
            <a:srcRect/>
            <a:stretch>
              <a:fillRect/>
            </a:stretch>
          </p:blipFill>
          <p:spPr bwMode="auto">
            <a:xfrm>
              <a:off x="1338" y="3447"/>
              <a:ext cx="454"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圖片 13" descr="3.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7938"/>
            <a:ext cx="9144000" cy="339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539552" y="836613"/>
            <a:ext cx="8285163" cy="1584275"/>
          </a:xfrm>
        </p:spPr>
        <p:txBody>
          <a:bodyPr/>
          <a:lstStyle>
            <a:lvl1pPr>
              <a:defRPr/>
            </a:lvl1pPr>
          </a:lstStyle>
          <a:p>
            <a:r>
              <a:rPr lang="zh-TW" altLang="en-US"/>
              <a:t>按一下以編輯母片標題樣式</a:t>
            </a:r>
            <a:endParaRPr lang="zh-TW" altLang="en-US" dirty="0"/>
          </a:p>
        </p:txBody>
      </p:sp>
      <p:sp>
        <p:nvSpPr>
          <p:cNvPr id="5126" name="Rectangle 6"/>
          <p:cNvSpPr>
            <a:spLocks noGrp="1" noChangeArrowheads="1"/>
          </p:cNvSpPr>
          <p:nvPr>
            <p:ph type="subTitle" sz="quarter" idx="1"/>
          </p:nvPr>
        </p:nvSpPr>
        <p:spPr>
          <a:xfrm>
            <a:off x="1979712" y="3860800"/>
            <a:ext cx="5897462" cy="1438275"/>
          </a:xfrm>
        </p:spPr>
        <p:txBody>
          <a:bodyPr/>
          <a:lstStyle>
            <a:lvl1pPr marL="0" indent="0" algn="ctr">
              <a:buFont typeface="Wingdings" pitchFamily="2" charset="2"/>
              <a:buNone/>
              <a:defRPr sz="2500"/>
            </a:lvl1pPr>
          </a:lstStyle>
          <a:p>
            <a:r>
              <a:rPr lang="zh-TW" altLang="en-US"/>
              <a:t>按一下以編輯母片副標題樣式</a:t>
            </a:r>
            <a:endParaRPr lang="zh-TW" altLang="en-US" dirty="0"/>
          </a:p>
        </p:txBody>
      </p:sp>
    </p:spTree>
    <p:extLst>
      <p:ext uri="{BB962C8B-B14F-4D97-AF65-F5344CB8AC3E}">
        <p14:creationId xmlns:p14="http://schemas.microsoft.com/office/powerpoint/2010/main" val="137737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sldNum" sz="quarter" idx="10"/>
          </p:nvPr>
        </p:nvSpPr>
        <p:spPr>
          <a:ln/>
        </p:spPr>
        <p:txBody>
          <a:bodyPr/>
          <a:lstStyle>
            <a:lvl1pPr>
              <a:defRPr/>
            </a:lvl1pPr>
          </a:lstStyle>
          <a:p>
            <a:pPr>
              <a:defRPr/>
            </a:pPr>
            <a:fld id="{F1515148-8012-44EE-962A-F499349DB7EF}" type="slidenum">
              <a:rPr lang="zh-TW" altLang="en-US"/>
              <a:pPr>
                <a:defRPr/>
              </a:pPr>
              <a:t>‹#›</a:t>
            </a:fld>
            <a:endParaRPr lang="zh-TW" altLang="en-US"/>
          </a:p>
        </p:txBody>
      </p:sp>
    </p:spTree>
    <p:extLst>
      <p:ext uri="{BB962C8B-B14F-4D97-AF65-F5344CB8AC3E}">
        <p14:creationId xmlns:p14="http://schemas.microsoft.com/office/powerpoint/2010/main" val="78359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15900"/>
            <a:ext cx="2087563" cy="59499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95288" y="215900"/>
            <a:ext cx="6113462" cy="59499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sldNum" sz="quarter" idx="10"/>
          </p:nvPr>
        </p:nvSpPr>
        <p:spPr>
          <a:ln/>
        </p:spPr>
        <p:txBody>
          <a:bodyPr/>
          <a:lstStyle>
            <a:lvl1pPr>
              <a:defRPr/>
            </a:lvl1pPr>
          </a:lstStyle>
          <a:p>
            <a:pPr>
              <a:defRPr/>
            </a:pPr>
            <a:fld id="{2ACC1054-F17E-420A-B5E8-31450FFFE8AD}" type="slidenum">
              <a:rPr lang="zh-TW" altLang="en-US"/>
              <a:pPr>
                <a:defRPr/>
              </a:pPr>
              <a:t>‹#›</a:t>
            </a:fld>
            <a:endParaRPr lang="zh-TW" altLang="en-US"/>
          </a:p>
        </p:txBody>
      </p:sp>
    </p:spTree>
    <p:extLst>
      <p:ext uri="{BB962C8B-B14F-4D97-AF65-F5344CB8AC3E}">
        <p14:creationId xmlns:p14="http://schemas.microsoft.com/office/powerpoint/2010/main" val="3574956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395288" y="215900"/>
            <a:ext cx="8353425" cy="439738"/>
          </a:xfrm>
        </p:spPr>
        <p:txBody>
          <a:bodyPr/>
          <a:lstStyle/>
          <a:p>
            <a:r>
              <a:rPr lang="zh-TW" altLang="en-US"/>
              <a:t>按一下以編輯母片標題樣式</a:t>
            </a:r>
          </a:p>
        </p:txBody>
      </p:sp>
      <p:sp>
        <p:nvSpPr>
          <p:cNvPr id="3" name="文字版面配置區 2"/>
          <p:cNvSpPr>
            <a:spLocks noGrp="1"/>
          </p:cNvSpPr>
          <p:nvPr>
            <p:ph type="body" sz="half" idx="1"/>
          </p:nvPr>
        </p:nvSpPr>
        <p:spPr>
          <a:xfrm>
            <a:off x="395288" y="908050"/>
            <a:ext cx="4100512"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908050"/>
            <a:ext cx="4100513" cy="25527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3613150"/>
            <a:ext cx="4100513" cy="25527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12"/>
          <p:cNvSpPr>
            <a:spLocks noGrp="1" noChangeArrowheads="1"/>
          </p:cNvSpPr>
          <p:nvPr>
            <p:ph type="sldNum" sz="quarter" idx="10"/>
          </p:nvPr>
        </p:nvSpPr>
        <p:spPr>
          <a:ln/>
        </p:spPr>
        <p:txBody>
          <a:bodyPr/>
          <a:lstStyle>
            <a:lvl1pPr>
              <a:defRPr/>
            </a:lvl1pPr>
          </a:lstStyle>
          <a:p>
            <a:pPr>
              <a:defRPr/>
            </a:pPr>
            <a:fld id="{ECE5D8F3-3FE7-4330-A4BF-8D2BE9E12FF0}" type="slidenum">
              <a:rPr lang="zh-TW" altLang="en-US"/>
              <a:pPr>
                <a:defRPr/>
              </a:pPr>
              <a:t>‹#›</a:t>
            </a:fld>
            <a:endParaRPr lang="zh-TW" altLang="en-US"/>
          </a:p>
        </p:txBody>
      </p:sp>
    </p:spTree>
    <p:extLst>
      <p:ext uri="{BB962C8B-B14F-4D97-AF65-F5344CB8AC3E}">
        <p14:creationId xmlns:p14="http://schemas.microsoft.com/office/powerpoint/2010/main" val="1578929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395288" y="215900"/>
            <a:ext cx="8353425" cy="439738"/>
          </a:xfrm>
        </p:spPr>
        <p:txBody>
          <a:bodyPr/>
          <a:lstStyle/>
          <a:p>
            <a:r>
              <a:rPr lang="zh-TW" altLang="en-US"/>
              <a:t>按一下以編輯母片標題樣式</a:t>
            </a:r>
          </a:p>
        </p:txBody>
      </p:sp>
      <p:sp>
        <p:nvSpPr>
          <p:cNvPr id="3" name="文字版面配置區 2"/>
          <p:cNvSpPr>
            <a:spLocks noGrp="1"/>
          </p:cNvSpPr>
          <p:nvPr>
            <p:ph type="body" sz="half" idx="1"/>
          </p:nvPr>
        </p:nvSpPr>
        <p:spPr>
          <a:xfrm>
            <a:off x="395288" y="908050"/>
            <a:ext cx="4100512"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08050"/>
            <a:ext cx="4100513"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p:cNvSpPr>
            <a:spLocks noGrp="1" noChangeArrowheads="1"/>
          </p:cNvSpPr>
          <p:nvPr>
            <p:ph type="sldNum" sz="quarter" idx="10"/>
          </p:nvPr>
        </p:nvSpPr>
        <p:spPr>
          <a:ln/>
        </p:spPr>
        <p:txBody>
          <a:bodyPr/>
          <a:lstStyle>
            <a:lvl1pPr>
              <a:defRPr/>
            </a:lvl1pPr>
          </a:lstStyle>
          <a:p>
            <a:pPr>
              <a:defRPr/>
            </a:pPr>
            <a:fld id="{D1CD3C57-1E29-4024-A243-16C53B9A160F}" type="slidenum">
              <a:rPr lang="zh-TW" altLang="en-US"/>
              <a:pPr>
                <a:defRPr/>
              </a:pPr>
              <a:t>‹#›</a:t>
            </a:fld>
            <a:endParaRPr lang="zh-TW" altLang="en-US"/>
          </a:p>
        </p:txBody>
      </p:sp>
    </p:spTree>
    <p:extLst>
      <p:ext uri="{BB962C8B-B14F-4D97-AF65-F5344CB8AC3E}">
        <p14:creationId xmlns:p14="http://schemas.microsoft.com/office/powerpoint/2010/main" val="117556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12"/>
          <p:cNvSpPr>
            <a:spLocks noGrp="1" noChangeArrowheads="1"/>
          </p:cNvSpPr>
          <p:nvPr>
            <p:ph type="sldNum" sz="quarter" idx="10"/>
          </p:nvPr>
        </p:nvSpPr>
        <p:spPr>
          <a:xfrm>
            <a:off x="3924300" y="6381750"/>
            <a:ext cx="1439863" cy="287338"/>
          </a:xfrm>
        </p:spPr>
        <p:txBody>
          <a:bodyPr/>
          <a:lstStyle>
            <a:lvl1pPr>
              <a:defRPr/>
            </a:lvl1pPr>
          </a:lstStyle>
          <a:p>
            <a:pPr>
              <a:defRPr/>
            </a:pPr>
            <a:fld id="{F7B336DD-90F7-4FE0-B0C5-4055F923B7E5}" type="slidenum">
              <a:rPr lang="zh-TW" altLang="en-US"/>
              <a:pPr>
                <a:defRPr/>
              </a:pPr>
              <a:t>‹#›</a:t>
            </a:fld>
            <a:endParaRPr lang="zh-TW" altLang="en-US"/>
          </a:p>
        </p:txBody>
      </p:sp>
    </p:spTree>
    <p:extLst>
      <p:ext uri="{BB962C8B-B14F-4D97-AF65-F5344CB8AC3E}">
        <p14:creationId xmlns:p14="http://schemas.microsoft.com/office/powerpoint/2010/main" val="411440919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pic>
        <p:nvPicPr>
          <p:cNvPr id="4" name="圖片 10" descr="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4221163"/>
            <a:ext cx="1641475"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683568" y="1988840"/>
            <a:ext cx="7772400" cy="1362075"/>
          </a:xfrm>
        </p:spPr>
        <p:txBody>
          <a:bodyPr/>
          <a:lstStyle>
            <a:lvl1pPr algn="r">
              <a:defRPr sz="3800" b="1" cap="all">
                <a:solidFill>
                  <a:schemeClr val="accent6"/>
                </a:solidFill>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683568" y="3356992"/>
            <a:ext cx="6696744" cy="1500187"/>
          </a:xfrm>
        </p:spPr>
        <p:txBody>
          <a:bodyPr/>
          <a:lstStyle>
            <a:lvl1pPr marL="0" indent="0">
              <a:buFont typeface="Wingdings" pitchFamily="2" charset="2"/>
              <a:buChar char="Ø"/>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5" name="Rectangle 12"/>
          <p:cNvSpPr>
            <a:spLocks noGrp="1" noChangeArrowheads="1"/>
          </p:cNvSpPr>
          <p:nvPr>
            <p:ph type="sldNum" sz="quarter" idx="10"/>
          </p:nvPr>
        </p:nvSpPr>
        <p:spPr/>
        <p:txBody>
          <a:bodyPr/>
          <a:lstStyle>
            <a:lvl1pPr>
              <a:defRPr/>
            </a:lvl1pPr>
          </a:lstStyle>
          <a:p>
            <a:pPr>
              <a:defRPr/>
            </a:pPr>
            <a:fld id="{5F0DC687-0102-45F2-9631-A0F246C73A82}" type="slidenum">
              <a:rPr lang="zh-TW" altLang="en-US"/>
              <a:pPr>
                <a:defRPr/>
              </a:pPr>
              <a:t>‹#›</a:t>
            </a:fld>
            <a:endParaRPr lang="zh-TW" altLang="en-US"/>
          </a:p>
        </p:txBody>
      </p:sp>
    </p:spTree>
    <p:extLst>
      <p:ext uri="{BB962C8B-B14F-4D97-AF65-F5344CB8AC3E}">
        <p14:creationId xmlns:p14="http://schemas.microsoft.com/office/powerpoint/2010/main" val="112858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908050"/>
            <a:ext cx="4100512"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08050"/>
            <a:ext cx="4100513"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p:cNvSpPr>
            <a:spLocks noGrp="1" noChangeArrowheads="1"/>
          </p:cNvSpPr>
          <p:nvPr>
            <p:ph type="sldNum" sz="quarter" idx="10"/>
          </p:nvPr>
        </p:nvSpPr>
        <p:spPr>
          <a:ln/>
        </p:spPr>
        <p:txBody>
          <a:bodyPr/>
          <a:lstStyle>
            <a:lvl1pPr>
              <a:defRPr/>
            </a:lvl1pPr>
          </a:lstStyle>
          <a:p>
            <a:pPr>
              <a:defRPr/>
            </a:pPr>
            <a:fld id="{26AF9D67-3E3C-48D2-8DBD-24ED47D50A49}" type="slidenum">
              <a:rPr lang="zh-TW" altLang="en-US"/>
              <a:pPr>
                <a:defRPr/>
              </a:pPr>
              <a:t>‹#›</a:t>
            </a:fld>
            <a:endParaRPr lang="zh-TW" altLang="en-US"/>
          </a:p>
        </p:txBody>
      </p:sp>
    </p:spTree>
    <p:extLst>
      <p:ext uri="{BB962C8B-B14F-4D97-AF65-F5344CB8AC3E}">
        <p14:creationId xmlns:p14="http://schemas.microsoft.com/office/powerpoint/2010/main" val="412324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9552" y="116632"/>
            <a:ext cx="8229600" cy="576064"/>
          </a:xfrm>
        </p:spPr>
        <p:txBody>
          <a:bodyPr/>
          <a:lstStyle>
            <a:lvl1pPr>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p:cNvSpPr>
            <a:spLocks noGrp="1" noChangeArrowheads="1"/>
          </p:cNvSpPr>
          <p:nvPr>
            <p:ph type="sldNum" sz="quarter" idx="10"/>
          </p:nvPr>
        </p:nvSpPr>
        <p:spPr>
          <a:ln/>
        </p:spPr>
        <p:txBody>
          <a:bodyPr/>
          <a:lstStyle>
            <a:lvl1pPr>
              <a:defRPr/>
            </a:lvl1pPr>
          </a:lstStyle>
          <a:p>
            <a:pPr>
              <a:defRPr/>
            </a:pPr>
            <a:fld id="{CC3A5E90-D045-44A9-94C5-8A282E51457D}" type="slidenum">
              <a:rPr lang="zh-TW" altLang="en-US"/>
              <a:pPr>
                <a:defRPr/>
              </a:pPr>
              <a:t>‹#›</a:t>
            </a:fld>
            <a:endParaRPr lang="zh-TW" altLang="en-US"/>
          </a:p>
        </p:txBody>
      </p:sp>
    </p:spTree>
    <p:extLst>
      <p:ext uri="{BB962C8B-B14F-4D97-AF65-F5344CB8AC3E}">
        <p14:creationId xmlns:p14="http://schemas.microsoft.com/office/powerpoint/2010/main" val="15596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2"/>
          <p:cNvSpPr>
            <a:spLocks noGrp="1" noChangeArrowheads="1"/>
          </p:cNvSpPr>
          <p:nvPr>
            <p:ph type="sldNum" sz="quarter" idx="10"/>
          </p:nvPr>
        </p:nvSpPr>
        <p:spPr>
          <a:ln/>
        </p:spPr>
        <p:txBody>
          <a:bodyPr/>
          <a:lstStyle>
            <a:lvl1pPr>
              <a:defRPr/>
            </a:lvl1pPr>
          </a:lstStyle>
          <a:p>
            <a:pPr>
              <a:defRPr/>
            </a:pPr>
            <a:fld id="{4511CEDA-D21A-4BBB-9A18-99147B68ECA4}" type="slidenum">
              <a:rPr lang="zh-TW" altLang="en-US"/>
              <a:pPr>
                <a:defRPr/>
              </a:pPr>
              <a:t>‹#›</a:t>
            </a:fld>
            <a:endParaRPr lang="zh-TW" altLang="en-US"/>
          </a:p>
        </p:txBody>
      </p:sp>
    </p:spTree>
    <p:extLst>
      <p:ext uri="{BB962C8B-B14F-4D97-AF65-F5344CB8AC3E}">
        <p14:creationId xmlns:p14="http://schemas.microsoft.com/office/powerpoint/2010/main" val="157402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0C1EE8F0-DB02-427B-B57F-C5044EC9554B}" type="slidenum">
              <a:rPr lang="zh-TW" altLang="en-US"/>
              <a:pPr>
                <a:defRPr/>
              </a:pPr>
              <a:t>‹#›</a:t>
            </a:fld>
            <a:endParaRPr lang="zh-TW" altLang="en-US"/>
          </a:p>
        </p:txBody>
      </p:sp>
    </p:spTree>
    <p:extLst>
      <p:ext uri="{BB962C8B-B14F-4D97-AF65-F5344CB8AC3E}">
        <p14:creationId xmlns:p14="http://schemas.microsoft.com/office/powerpoint/2010/main" val="999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p:cNvSpPr>
            <a:spLocks noGrp="1" noChangeArrowheads="1"/>
          </p:cNvSpPr>
          <p:nvPr>
            <p:ph type="sldNum" sz="quarter" idx="10"/>
          </p:nvPr>
        </p:nvSpPr>
        <p:spPr/>
        <p:txBody>
          <a:bodyPr/>
          <a:lstStyle>
            <a:lvl1pPr>
              <a:defRPr/>
            </a:lvl1pPr>
          </a:lstStyle>
          <a:p>
            <a:pPr>
              <a:defRPr/>
            </a:pPr>
            <a:fld id="{A5D44114-617A-4F1B-AE03-78DD955C846B}" type="slidenum">
              <a:rPr lang="zh-TW" altLang="en-US"/>
              <a:pPr>
                <a:defRPr/>
              </a:pPr>
              <a:t>‹#›</a:t>
            </a:fld>
            <a:endParaRPr lang="zh-TW" altLang="en-US"/>
          </a:p>
        </p:txBody>
      </p:sp>
      <p:sp>
        <p:nvSpPr>
          <p:cNvPr id="6" name="Rectangle 16"/>
          <p:cNvSpPr>
            <a:spLocks noGrp="1" noChangeArrowheads="1"/>
          </p:cNvSpPr>
          <p:nvPr>
            <p:ph type="ftr" sz="quarter" idx="11"/>
          </p:nvPr>
        </p:nvSpPr>
        <p:spPr>
          <a:xfrm>
            <a:off x="971550" y="6381750"/>
            <a:ext cx="2087563" cy="346075"/>
          </a:xfrm>
          <a:prstGeom prst="rect">
            <a:avLst/>
          </a:prstGeom>
        </p:spPr>
        <p:txBody>
          <a:bodyPr/>
          <a:lstStyle>
            <a:lvl1pPr eaLnBrk="1" fontAlgn="auto" hangingPunct="1">
              <a:spcBef>
                <a:spcPts val="0"/>
              </a:spcBef>
              <a:spcAft>
                <a:spcPts val="0"/>
              </a:spcAft>
              <a:defRPr kumimoji="0">
                <a:latin typeface="+mn-lt"/>
                <a:ea typeface="新細明體" charset="-120"/>
              </a:defRPr>
            </a:lvl1pPr>
          </a:lstStyle>
          <a:p>
            <a:pPr>
              <a:defRPr/>
            </a:pPr>
            <a:endParaRPr lang="zh-TW" altLang="en-US"/>
          </a:p>
        </p:txBody>
      </p:sp>
    </p:spTree>
    <p:extLst>
      <p:ext uri="{BB962C8B-B14F-4D97-AF65-F5344CB8AC3E}">
        <p14:creationId xmlns:p14="http://schemas.microsoft.com/office/powerpoint/2010/main" val="28959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p:cNvSpPr>
            <a:spLocks noGrp="1" noChangeArrowheads="1"/>
          </p:cNvSpPr>
          <p:nvPr>
            <p:ph type="sldNum" sz="quarter" idx="10"/>
          </p:nvPr>
        </p:nvSpPr>
        <p:spPr/>
        <p:txBody>
          <a:bodyPr/>
          <a:lstStyle>
            <a:lvl1pPr>
              <a:defRPr/>
            </a:lvl1pPr>
          </a:lstStyle>
          <a:p>
            <a:pPr>
              <a:defRPr/>
            </a:pPr>
            <a:fld id="{1BCB16FA-3104-4BA3-B33E-412A227D535A}" type="slidenum">
              <a:rPr lang="zh-TW" altLang="en-US"/>
              <a:pPr>
                <a:defRPr/>
              </a:pPr>
              <a:t>‹#›</a:t>
            </a:fld>
            <a:endParaRPr lang="zh-TW" altLang="en-US"/>
          </a:p>
        </p:txBody>
      </p:sp>
      <p:sp>
        <p:nvSpPr>
          <p:cNvPr id="6" name="Rectangle 16"/>
          <p:cNvSpPr>
            <a:spLocks noGrp="1" noChangeArrowheads="1"/>
          </p:cNvSpPr>
          <p:nvPr>
            <p:ph type="ftr" sz="quarter" idx="11"/>
          </p:nvPr>
        </p:nvSpPr>
        <p:spPr>
          <a:xfrm>
            <a:off x="971550" y="6381750"/>
            <a:ext cx="2087563" cy="346075"/>
          </a:xfrm>
          <a:prstGeom prst="rect">
            <a:avLst/>
          </a:prstGeom>
        </p:spPr>
        <p:txBody>
          <a:bodyPr/>
          <a:lstStyle>
            <a:lvl1pPr eaLnBrk="1" fontAlgn="auto" hangingPunct="1">
              <a:spcBef>
                <a:spcPts val="0"/>
              </a:spcBef>
              <a:spcAft>
                <a:spcPts val="0"/>
              </a:spcAft>
              <a:defRPr kumimoji="0">
                <a:latin typeface="+mn-lt"/>
                <a:ea typeface="新細明體" charset="-120"/>
              </a:defRPr>
            </a:lvl1pPr>
          </a:lstStyle>
          <a:p>
            <a:pPr>
              <a:defRPr/>
            </a:pPr>
            <a:endParaRPr lang="zh-TW" altLang="en-US"/>
          </a:p>
        </p:txBody>
      </p:sp>
    </p:spTree>
    <p:extLst>
      <p:ext uri="{BB962C8B-B14F-4D97-AF65-F5344CB8AC3E}">
        <p14:creationId xmlns:p14="http://schemas.microsoft.com/office/powerpoint/2010/main" val="111183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圖片 12" descr="2.png"/>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4713" y="-12700"/>
            <a:ext cx="44704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9"/>
          <p:cNvSpPr txBox="1">
            <a:spLocks noChangeArrowheads="1"/>
          </p:cNvSpPr>
          <p:nvPr/>
        </p:nvSpPr>
        <p:spPr bwMode="auto">
          <a:xfrm>
            <a:off x="6659563" y="6345238"/>
            <a:ext cx="2227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defRPr/>
            </a:pPr>
            <a:r>
              <a:rPr kumimoji="0" lang="en-US" altLang="zh-TW" sz="1100">
                <a:solidFill>
                  <a:schemeClr val="bg2"/>
                </a:solidFill>
                <a:latin typeface="Georgia" pitchFamily="18" charset="0"/>
                <a:ea typeface="標楷體" pitchFamily="65" charset="-120"/>
              </a:rPr>
              <a:t>Dept. of Electrical Engineering</a:t>
            </a:r>
          </a:p>
          <a:p>
            <a:pPr eaLnBrk="1" hangingPunct="1">
              <a:defRPr/>
            </a:pPr>
            <a:r>
              <a:rPr kumimoji="0" lang="en-US" altLang="zh-TW" sz="900">
                <a:solidFill>
                  <a:schemeClr val="folHlink"/>
                </a:solidFill>
                <a:latin typeface="Georgia" pitchFamily="18" charset="0"/>
                <a:ea typeface="標楷體" pitchFamily="65" charset="-120"/>
              </a:rPr>
              <a:t>National Tsing Hua University, Taiwan  </a:t>
            </a:r>
          </a:p>
        </p:txBody>
      </p:sp>
      <p:sp>
        <p:nvSpPr>
          <p:cNvPr id="1028" name="Rectangle 10"/>
          <p:cNvSpPr>
            <a:spLocks noGrp="1" noChangeArrowheads="1"/>
          </p:cNvSpPr>
          <p:nvPr>
            <p:ph type="title"/>
          </p:nvPr>
        </p:nvSpPr>
        <p:spPr bwMode="auto">
          <a:xfrm>
            <a:off x="395288" y="215900"/>
            <a:ext cx="83534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Title</a:t>
            </a:r>
          </a:p>
        </p:txBody>
      </p:sp>
      <p:sp>
        <p:nvSpPr>
          <p:cNvPr id="1029" name="Rectangle 11"/>
          <p:cNvSpPr>
            <a:spLocks noGrp="1" noChangeArrowheads="1"/>
          </p:cNvSpPr>
          <p:nvPr>
            <p:ph type="body" idx="1"/>
          </p:nvPr>
        </p:nvSpPr>
        <p:spPr bwMode="auto">
          <a:xfrm>
            <a:off x="395288" y="908050"/>
            <a:ext cx="83534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p:txBody>
      </p:sp>
      <p:sp>
        <p:nvSpPr>
          <p:cNvPr id="4108" name="Rectangle 12"/>
          <p:cNvSpPr>
            <a:spLocks noGrp="1" noChangeArrowheads="1"/>
          </p:cNvSpPr>
          <p:nvPr>
            <p:ph type="sldNum" sz="quarter" idx="4"/>
          </p:nvPr>
        </p:nvSpPr>
        <p:spPr bwMode="auto">
          <a:xfrm>
            <a:off x="3779838" y="6381750"/>
            <a:ext cx="1584325" cy="31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500">
                <a:ea typeface="標楷體" pitchFamily="65" charset="-120"/>
              </a:defRPr>
            </a:lvl1pPr>
          </a:lstStyle>
          <a:p>
            <a:pPr>
              <a:defRPr/>
            </a:pPr>
            <a:fld id="{651163FE-10E8-4AB8-8DCF-AE5858DD4421}" type="slidenum">
              <a:rPr lang="zh-TW" altLang="en-US"/>
              <a:pPr>
                <a:defRPr/>
              </a:pPr>
              <a:t>‹#›</a:t>
            </a:fld>
            <a:endParaRPr lang="zh-TW" altLang="en-US"/>
          </a:p>
        </p:txBody>
      </p:sp>
      <p:sp>
        <p:nvSpPr>
          <p:cNvPr id="1031" name="Line 13"/>
          <p:cNvSpPr>
            <a:spLocks noChangeShapeType="1"/>
          </p:cNvSpPr>
          <p:nvPr/>
        </p:nvSpPr>
        <p:spPr bwMode="auto">
          <a:xfrm flipV="1">
            <a:off x="323850" y="6308725"/>
            <a:ext cx="84963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32" name="Line 17"/>
          <p:cNvSpPr>
            <a:spLocks noChangeShapeType="1"/>
          </p:cNvSpPr>
          <p:nvPr/>
        </p:nvSpPr>
        <p:spPr bwMode="auto">
          <a:xfrm flipV="1">
            <a:off x="323850" y="765175"/>
            <a:ext cx="8496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33" name="Line 18"/>
          <p:cNvSpPr>
            <a:spLocks noChangeShapeType="1"/>
          </p:cNvSpPr>
          <p:nvPr/>
        </p:nvSpPr>
        <p:spPr bwMode="auto">
          <a:xfrm flipV="1">
            <a:off x="322263" y="6346825"/>
            <a:ext cx="8496300"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87" r:id="rId4"/>
    <p:sldLayoutId id="2147484288" r:id="rId5"/>
    <p:sldLayoutId id="2147484289" r:id="rId6"/>
    <p:sldLayoutId id="2147484290" r:id="rId7"/>
    <p:sldLayoutId id="2147484298" r:id="rId8"/>
    <p:sldLayoutId id="2147484299" r:id="rId9"/>
    <p:sldLayoutId id="2147484291" r:id="rId10"/>
    <p:sldLayoutId id="2147484292" r:id="rId11"/>
    <p:sldLayoutId id="2147484293" r:id="rId12"/>
    <p:sldLayoutId id="2147484294" r:id="rId13"/>
  </p:sldLayoutIdLst>
  <p:txStyles>
    <p:titleStyle>
      <a:lvl1pPr algn="ctr" rtl="0" eaLnBrk="0" fontAlgn="base" hangingPunct="0">
        <a:spcBef>
          <a:spcPct val="0"/>
        </a:spcBef>
        <a:spcAft>
          <a:spcPct val="0"/>
        </a:spcAft>
        <a:defRPr kumimoji="1" sz="2800" b="1">
          <a:solidFill>
            <a:schemeClr val="tx1"/>
          </a:solidFill>
          <a:latin typeface="+mj-lt"/>
          <a:ea typeface="+mj-ea"/>
          <a:cs typeface="+mj-cs"/>
        </a:defRPr>
      </a:lvl1pPr>
      <a:lvl2pPr algn="ctr" rtl="0" eaLnBrk="0" fontAlgn="base" hangingPunct="0">
        <a:spcBef>
          <a:spcPct val="0"/>
        </a:spcBef>
        <a:spcAft>
          <a:spcPct val="0"/>
        </a:spcAft>
        <a:defRPr kumimoji="1" sz="2800" b="1">
          <a:solidFill>
            <a:schemeClr val="tx1"/>
          </a:solidFill>
          <a:latin typeface="Arial" charset="0"/>
          <a:ea typeface="標楷體" pitchFamily="65" charset="-120"/>
        </a:defRPr>
      </a:lvl2pPr>
      <a:lvl3pPr algn="ctr" rtl="0" eaLnBrk="0" fontAlgn="base" hangingPunct="0">
        <a:spcBef>
          <a:spcPct val="0"/>
        </a:spcBef>
        <a:spcAft>
          <a:spcPct val="0"/>
        </a:spcAft>
        <a:defRPr kumimoji="1" sz="2800" b="1">
          <a:solidFill>
            <a:schemeClr val="tx1"/>
          </a:solidFill>
          <a:latin typeface="Arial" charset="0"/>
          <a:ea typeface="標楷體" pitchFamily="65" charset="-120"/>
        </a:defRPr>
      </a:lvl3pPr>
      <a:lvl4pPr algn="ctr" rtl="0" eaLnBrk="0" fontAlgn="base" hangingPunct="0">
        <a:spcBef>
          <a:spcPct val="0"/>
        </a:spcBef>
        <a:spcAft>
          <a:spcPct val="0"/>
        </a:spcAft>
        <a:defRPr kumimoji="1" sz="2800" b="1">
          <a:solidFill>
            <a:schemeClr val="tx1"/>
          </a:solidFill>
          <a:latin typeface="Arial" charset="0"/>
          <a:ea typeface="標楷體" pitchFamily="65" charset="-120"/>
        </a:defRPr>
      </a:lvl4pPr>
      <a:lvl5pPr algn="ctr" rtl="0" eaLnBrk="0" fontAlgn="base" hangingPunct="0">
        <a:spcBef>
          <a:spcPct val="0"/>
        </a:spcBef>
        <a:spcAft>
          <a:spcPct val="0"/>
        </a:spcAft>
        <a:defRPr kumimoji="1" sz="2800" b="1">
          <a:solidFill>
            <a:schemeClr val="tx1"/>
          </a:solidFill>
          <a:latin typeface="Arial" charset="0"/>
          <a:ea typeface="標楷體" pitchFamily="65" charset="-120"/>
        </a:defRPr>
      </a:lvl5pPr>
      <a:lvl6pPr marL="457200" algn="ctr" rtl="0" eaLnBrk="1" fontAlgn="base" hangingPunct="1">
        <a:spcBef>
          <a:spcPct val="0"/>
        </a:spcBef>
        <a:spcAft>
          <a:spcPct val="0"/>
        </a:spcAft>
        <a:defRPr kumimoji="1" sz="2800" b="1">
          <a:solidFill>
            <a:schemeClr val="tx1"/>
          </a:solidFill>
          <a:latin typeface="Arial" charset="0"/>
          <a:ea typeface="標楷體" pitchFamily="65" charset="-120"/>
        </a:defRPr>
      </a:lvl6pPr>
      <a:lvl7pPr marL="914400" algn="ctr" rtl="0" eaLnBrk="1" fontAlgn="base" hangingPunct="1">
        <a:spcBef>
          <a:spcPct val="0"/>
        </a:spcBef>
        <a:spcAft>
          <a:spcPct val="0"/>
        </a:spcAft>
        <a:defRPr kumimoji="1" sz="2800" b="1">
          <a:solidFill>
            <a:schemeClr val="tx1"/>
          </a:solidFill>
          <a:latin typeface="Arial" charset="0"/>
          <a:ea typeface="標楷體" pitchFamily="65" charset="-120"/>
        </a:defRPr>
      </a:lvl7pPr>
      <a:lvl8pPr marL="1371600" algn="ctr" rtl="0" eaLnBrk="1" fontAlgn="base" hangingPunct="1">
        <a:spcBef>
          <a:spcPct val="0"/>
        </a:spcBef>
        <a:spcAft>
          <a:spcPct val="0"/>
        </a:spcAft>
        <a:defRPr kumimoji="1" sz="2800" b="1">
          <a:solidFill>
            <a:schemeClr val="tx1"/>
          </a:solidFill>
          <a:latin typeface="Arial" charset="0"/>
          <a:ea typeface="標楷體" pitchFamily="65" charset="-120"/>
        </a:defRPr>
      </a:lvl8pPr>
      <a:lvl9pPr marL="1828800" algn="ctr" rtl="0" eaLnBrk="1" fontAlgn="base" hangingPunct="1">
        <a:spcBef>
          <a:spcPct val="0"/>
        </a:spcBef>
        <a:spcAft>
          <a:spcPct val="0"/>
        </a:spcAft>
        <a:defRPr kumimoji="1" sz="2800" b="1">
          <a:solidFill>
            <a:schemeClr val="tx1"/>
          </a:solidFill>
          <a:latin typeface="Arial" charset="0"/>
          <a:ea typeface="標楷體" pitchFamily="65" charset="-120"/>
        </a:defRPr>
      </a:lvl9pPr>
    </p:titleStyle>
    <p:bodyStyle>
      <a:lvl1pPr marL="381000" indent="-381000" algn="l" rtl="0" eaLnBrk="0" fontAlgn="base" hangingPunct="0">
        <a:spcBef>
          <a:spcPct val="20000"/>
        </a:spcBef>
        <a:spcAft>
          <a:spcPct val="0"/>
        </a:spcAft>
        <a:buFont typeface="Wingdings" pitchFamily="2" charset="2"/>
        <a:buChar char="q"/>
        <a:defRPr kumimoji="1" sz="2400">
          <a:solidFill>
            <a:schemeClr val="tx1"/>
          </a:solidFill>
          <a:latin typeface="+mn-lt"/>
          <a:ea typeface="+mn-ea"/>
          <a:cs typeface="+mn-cs"/>
        </a:defRPr>
      </a:lvl1pPr>
      <a:lvl2pPr marL="838200" indent="-381000" algn="l" rtl="0" eaLnBrk="0" fontAlgn="base" hangingPunct="0">
        <a:spcBef>
          <a:spcPct val="20000"/>
        </a:spcBef>
        <a:spcAft>
          <a:spcPct val="0"/>
        </a:spcAft>
        <a:buFont typeface="Wingdings" pitchFamily="2" charset="2"/>
        <a:buChar char="Ø"/>
        <a:defRPr kumimoji="1" sz="2000">
          <a:solidFill>
            <a:schemeClr val="tx1"/>
          </a:solidFill>
          <a:latin typeface="+mn-lt"/>
          <a:ea typeface="+mn-ea"/>
        </a:defRPr>
      </a:lvl2pPr>
      <a:lvl3pPr marL="1295400" indent="-381000" algn="l" rtl="0" eaLnBrk="0" fontAlgn="base" hangingPunct="0">
        <a:spcBef>
          <a:spcPct val="20000"/>
        </a:spcBef>
        <a:spcAft>
          <a:spcPct val="0"/>
        </a:spcAft>
        <a:buChar char="•"/>
        <a:defRPr kumimoji="1">
          <a:solidFill>
            <a:schemeClr val="tx1"/>
          </a:solidFill>
          <a:latin typeface="+mn-lt"/>
          <a:ea typeface="+mn-ea"/>
        </a:defRPr>
      </a:lvl3pPr>
      <a:lvl4pPr marL="1752600" indent="-381000" algn="l" rtl="0" eaLnBrk="0" fontAlgn="base" hangingPunct="0">
        <a:spcBef>
          <a:spcPct val="20000"/>
        </a:spcBef>
        <a:spcAft>
          <a:spcPct val="0"/>
        </a:spcAft>
        <a:buChar char="o"/>
        <a:defRPr kumimoji="1" sz="2400">
          <a:solidFill>
            <a:schemeClr val="tx1"/>
          </a:solidFill>
          <a:latin typeface="+mn-lt"/>
          <a:ea typeface="+mn-ea"/>
        </a:defRPr>
      </a:lvl4pPr>
      <a:lvl5pPr marL="2209800" indent="-381000" algn="l" rtl="0" eaLnBrk="0" fontAlgn="base" hangingPunct="0">
        <a:spcBef>
          <a:spcPct val="20000"/>
        </a:spcBef>
        <a:spcAft>
          <a:spcPct val="0"/>
        </a:spcAft>
        <a:buFont typeface="Wingdings" pitchFamily="2" charset="2"/>
        <a:buChar char="§"/>
        <a:defRPr kumimoji="1" sz="2400">
          <a:solidFill>
            <a:schemeClr val="tx1"/>
          </a:solidFill>
          <a:latin typeface="+mn-lt"/>
          <a:ea typeface="+mn-ea"/>
        </a:defRPr>
      </a:lvl5pPr>
      <a:lvl6pPr marL="26670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6pPr>
      <a:lvl7pPr marL="31242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7pPr>
      <a:lvl8pPr marL="35814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8pPr>
      <a:lvl9pPr marL="40386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ctrTitle"/>
          </p:nvPr>
        </p:nvSpPr>
        <p:spPr>
          <a:xfrm>
            <a:off x="0" y="1844675"/>
            <a:ext cx="9144000" cy="1584325"/>
          </a:xfrm>
        </p:spPr>
        <p:txBody>
          <a:bodyPr/>
          <a:lstStyle/>
          <a:p>
            <a:r>
              <a:rPr lang="en-US" altLang="zh-TW" dirty="0"/>
              <a:t>RNNs for Multivariate Time Series and </a:t>
            </a:r>
            <a:br>
              <a:rPr lang="en-US" altLang="zh-TW" dirty="0"/>
            </a:br>
            <a:r>
              <a:rPr lang="en-US" altLang="zh-TW" dirty="0"/>
              <a:t>Sentimentally Analysis</a:t>
            </a:r>
            <a:endParaRPr lang="zh-TW" altLang="zh-TW" dirty="0"/>
          </a:p>
        </p:txBody>
      </p:sp>
      <p:sp>
        <p:nvSpPr>
          <p:cNvPr id="7171" name="副標題 2"/>
          <p:cNvSpPr>
            <a:spLocks noGrp="1"/>
          </p:cNvSpPr>
          <p:nvPr>
            <p:ph type="subTitle" sz="quarter" idx="1"/>
          </p:nvPr>
        </p:nvSpPr>
        <p:spPr>
          <a:xfrm>
            <a:off x="0" y="4006850"/>
            <a:ext cx="9144000" cy="1438275"/>
          </a:xfrm>
        </p:spPr>
        <p:txBody>
          <a:bodyPr/>
          <a:lstStyle/>
          <a:p>
            <a:pPr eaLnBrk="1" hangingPunct="1"/>
            <a:r>
              <a:rPr lang="zh-TW" altLang="en-US" dirty="0"/>
              <a:t>報告人：陳昭維、林禹陞</a:t>
            </a:r>
            <a:endParaRPr lang="en-US" altLang="zh-TW" dirty="0"/>
          </a:p>
          <a:p>
            <a:pPr eaLnBrk="1" hangingPunct="1"/>
            <a:r>
              <a:rPr lang="zh-TW" altLang="en-US" dirty="0"/>
              <a:t>日期</a:t>
            </a:r>
            <a:r>
              <a:rPr lang="en-US" altLang="zh-TW" dirty="0"/>
              <a:t>: 04/22/22</a:t>
            </a:r>
            <a:endParaRPr lang="zh-TW" altLang="en-US" dirty="0"/>
          </a:p>
          <a:p>
            <a:pPr eaLnBrk="1" hangingPunct="1"/>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85090-5A3C-474A-9AAF-2EAB4144B185}"/>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9E7EE2D-0E52-47DC-920A-6069937BE7A5}"/>
              </a:ext>
            </a:extLst>
          </p:cNvPr>
          <p:cNvSpPr>
            <a:spLocks noGrp="1"/>
          </p:cNvSpPr>
          <p:nvPr>
            <p:ph idx="1"/>
          </p:nvPr>
        </p:nvSpPr>
        <p:spPr/>
        <p:txBody>
          <a:bodyPr/>
          <a:lstStyle/>
          <a:p>
            <a:r>
              <a:rPr lang="en-US" altLang="zh-TW" dirty="0" err="1">
                <a:solidFill>
                  <a:schemeClr val="bg1">
                    <a:lumMod val="75000"/>
                  </a:schemeClr>
                </a:solidFill>
              </a:rPr>
              <a:t>RMSProp</a:t>
            </a:r>
            <a:endParaRPr lang="en-US" altLang="zh-TW" dirty="0">
              <a:solidFill>
                <a:schemeClr val="bg1">
                  <a:lumMod val="75000"/>
                </a:schemeClr>
              </a:solidFill>
            </a:endParaRPr>
          </a:p>
          <a:p>
            <a:r>
              <a:rPr lang="en-US" altLang="zh-TW" dirty="0"/>
              <a:t>Momentum and Nag </a:t>
            </a:r>
          </a:p>
          <a:p>
            <a:r>
              <a:rPr lang="en-US" altLang="zh-TW" dirty="0">
                <a:solidFill>
                  <a:schemeClr val="bg1">
                    <a:lumMod val="75000"/>
                  </a:schemeClr>
                </a:solidFill>
              </a:rPr>
              <a:t>Echo state networks </a:t>
            </a:r>
          </a:p>
          <a:p>
            <a:pPr marL="0" indent="0">
              <a:buNone/>
            </a:pPr>
            <a:endParaRPr lang="zh-TW" altLang="en-US" dirty="0"/>
          </a:p>
        </p:txBody>
      </p:sp>
      <p:sp>
        <p:nvSpPr>
          <p:cNvPr id="4" name="投影片編號版面配置區 3">
            <a:extLst>
              <a:ext uri="{FF2B5EF4-FFF2-40B4-BE49-F238E27FC236}">
                <a16:creationId xmlns:a16="http://schemas.microsoft.com/office/drawing/2014/main" id="{9A10205C-2146-4AA5-8302-2053F19C4A78}"/>
              </a:ext>
            </a:extLst>
          </p:cNvPr>
          <p:cNvSpPr>
            <a:spLocks noGrp="1"/>
          </p:cNvSpPr>
          <p:nvPr>
            <p:ph type="sldNum" sz="quarter" idx="10"/>
          </p:nvPr>
        </p:nvSpPr>
        <p:spPr/>
        <p:txBody>
          <a:bodyPr/>
          <a:lstStyle/>
          <a:p>
            <a:pPr>
              <a:defRPr/>
            </a:pPr>
            <a:fld id="{F7B336DD-90F7-4FE0-B0C5-4055F923B7E5}" type="slidenum">
              <a:rPr lang="zh-TW" altLang="en-US" smtClean="0"/>
              <a:pPr>
                <a:defRPr/>
              </a:pPr>
              <a:t>10</a:t>
            </a:fld>
            <a:endParaRPr lang="zh-TW" altLang="en-US"/>
          </a:p>
        </p:txBody>
      </p:sp>
    </p:spTree>
    <p:extLst>
      <p:ext uri="{BB962C8B-B14F-4D97-AF65-F5344CB8AC3E}">
        <p14:creationId xmlns:p14="http://schemas.microsoft.com/office/powerpoint/2010/main" val="355181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36D39-EAC3-430A-824D-6ACB2149694D}"/>
              </a:ext>
            </a:extLst>
          </p:cNvPr>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F9A8E32-A05F-4560-BAF7-2B388676E6CD}"/>
                  </a:ext>
                </a:extLst>
              </p:cNvPr>
              <p:cNvSpPr>
                <a:spLocks noGrp="1"/>
              </p:cNvSpPr>
              <p:nvPr>
                <p:ph idx="1"/>
              </p:nvPr>
            </p:nvSpPr>
            <p:spPr/>
            <p:txBody>
              <a:bodyPr/>
              <a:lstStyle/>
              <a:p>
                <a:r>
                  <a:rPr lang="en-US" altLang="zh-TW" dirty="0"/>
                  <a:t>Momentum method can be used to mitigate the wrong direction convergence in gradient descent.</a:t>
                </a:r>
              </a:p>
              <a:p>
                <a:endParaRPr lang="en-US" altLang="zh-TW" dirty="0"/>
              </a:p>
              <a:p>
                <a:r>
                  <a:rPr lang="en-US" altLang="zh-TW" dirty="0"/>
                  <a:t>This technique accelerates gradient descent by taking account of previous gradients in the update rule at each iteration.</a:t>
                </a:r>
              </a:p>
              <a:p>
                <a:pPr lvl="1"/>
                <a:r>
                  <a:rPr lang="en-US" altLang="zh-TW" dirty="0"/>
                  <a:t>The rules is</a:t>
                </a:r>
                <a:r>
                  <a:rPr lang="zh-TW" altLang="en-US" dirty="0"/>
                  <a:t> </a:t>
                </a:r>
                <a14:m>
                  <m:oMath xmlns:m="http://schemas.openxmlformats.org/officeDocument/2006/math">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zh-TW" altLang="en-US" b="0" i="1" smtClean="0">
                                <a:solidFill>
                                  <a:srgbClr val="FF0000"/>
                                </a:solidFill>
                                <a:latin typeface="Cambria Math" panose="02040503050406030204" pitchFamily="18" charset="0"/>
                              </a:rPr>
                              <m:t>𝛼</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rPr>
                              <m:t>−</m:t>
                            </m:r>
                            <m:r>
                              <a:rPr lang="zh-TW" altLang="en-US" b="0" i="1" smtClean="0">
                                <a:solidFill>
                                  <a:srgbClr val="0070C0"/>
                                </a:solidFill>
                                <a:latin typeface="Cambria Math" panose="02040503050406030204" pitchFamily="18" charset="0"/>
                              </a:rPr>
                              <m:t>𝜂</m:t>
                            </m:r>
                            <m:r>
                              <a:rPr lang="en-US" altLang="zh-TW" b="0" i="1" smtClean="0">
                                <a:latin typeface="Cambria Math" panose="02040503050406030204" pitchFamily="18" charset="0"/>
                              </a:rPr>
                              <m:t>𝑔</m:t>
                            </m:r>
                          </m:e>
                          <m:e>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𝜃</m:t>
                                </m:r>
                              </m:e>
                              <m:sub>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𝜃</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b>
                            </m:sSub>
                          </m:e>
                        </m:eqArr>
                      </m:e>
                    </m:d>
                  </m:oMath>
                </a14:m>
                <a:endParaRPr lang="en-US" altLang="zh-TW" dirty="0"/>
              </a:p>
              <a:p>
                <a:pPr lvl="2"/>
                <a:r>
                  <a:rPr lang="en-US" altLang="zh-TW" dirty="0"/>
                  <a:t>Where v is the velocity term and the direction and speed should be tweaked and</a:t>
                </a:r>
                <a14:m>
                  <m:oMath xmlns:m="http://schemas.openxmlformats.org/officeDocument/2006/math">
                    <m:r>
                      <a:rPr lang="en-US" altLang="zh-TW" b="0" i="0" smtClean="0">
                        <a:latin typeface="Cambria Math" panose="02040503050406030204" pitchFamily="18" charset="0"/>
                      </a:rPr>
                      <m:t> </m:t>
                    </m:r>
                    <m:r>
                      <a:rPr lang="zh-TW" altLang="en-US" i="1">
                        <a:latin typeface="Cambria Math" panose="02040503050406030204" pitchFamily="18" charset="0"/>
                      </a:rPr>
                      <m:t>𝛼</m:t>
                    </m:r>
                  </m:oMath>
                </a14:m>
                <a:r>
                  <a:rPr lang="en-US" altLang="zh-TW" dirty="0"/>
                  <a:t> is decaying hyper-parameter</a:t>
                </a:r>
              </a:p>
              <a:p>
                <a:pPr lvl="2"/>
                <a:endParaRPr lang="en-US" altLang="zh-TW" dirty="0"/>
              </a:p>
              <a:p>
                <a:pPr lvl="2"/>
                <a:r>
                  <a:rPr lang="en-US" altLang="zh-TW" dirty="0"/>
                  <a:t>If </a:t>
                </a:r>
                <a:r>
                  <a:rPr lang="en-US" altLang="zh-TW" i="1" dirty="0">
                    <a:solidFill>
                      <a:srgbClr val="FF0000"/>
                    </a:solidFill>
                  </a:rPr>
                  <a:t>α</a:t>
                </a:r>
                <a:r>
                  <a:rPr lang="en-US" altLang="zh-TW" dirty="0"/>
                  <a:t> is much bigger than </a:t>
                </a:r>
                <a:r>
                  <a:rPr lang="en-US" altLang="zh-TW" i="1" dirty="0">
                    <a:solidFill>
                      <a:srgbClr val="0070C0"/>
                    </a:solidFill>
                  </a:rPr>
                  <a:t>η</a:t>
                </a:r>
                <a:r>
                  <a:rPr lang="en-US" altLang="zh-TW" dirty="0"/>
                  <a:t>, the accumulated previous gradients will be dominant in the update rule so the gradient at the iteration will not change the current direction quickly.</a:t>
                </a:r>
              </a:p>
            </p:txBody>
          </p:sp>
        </mc:Choice>
        <mc:Fallback>
          <p:sp>
            <p:nvSpPr>
              <p:cNvPr id="3" name="內容版面配置區 2">
                <a:extLst>
                  <a:ext uri="{FF2B5EF4-FFF2-40B4-BE49-F238E27FC236}">
                    <a16:creationId xmlns:a16="http://schemas.microsoft.com/office/drawing/2014/main" id="{7F9A8E32-A05F-4560-BAF7-2B388676E6CD}"/>
                  </a:ext>
                </a:extLst>
              </p:cNvPr>
              <p:cNvSpPr>
                <a:spLocks noGrp="1" noRot="1" noChangeAspect="1" noMove="1" noResize="1" noEditPoints="1" noAdjustHandles="1" noChangeArrowheads="1" noChangeShapeType="1" noTextEdit="1"/>
              </p:cNvSpPr>
              <p:nvPr>
                <p:ph idx="1"/>
              </p:nvPr>
            </p:nvSpPr>
            <p:spPr>
              <a:blipFill>
                <a:blip r:embed="rId3"/>
                <a:stretch>
                  <a:fillRect l="-1022" t="-8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2BA4AF8-6192-4A74-A267-C1961C618DF1}"/>
              </a:ext>
            </a:extLst>
          </p:cNvPr>
          <p:cNvSpPr>
            <a:spLocks noGrp="1"/>
          </p:cNvSpPr>
          <p:nvPr>
            <p:ph type="sldNum" sz="quarter" idx="10"/>
          </p:nvPr>
        </p:nvSpPr>
        <p:spPr/>
        <p:txBody>
          <a:bodyPr/>
          <a:lstStyle/>
          <a:p>
            <a:pPr>
              <a:defRPr/>
            </a:pPr>
            <a:fld id="{F7B336DD-90F7-4FE0-B0C5-4055F923B7E5}" type="slidenum">
              <a:rPr lang="zh-TW" altLang="en-US" smtClean="0"/>
              <a:pPr>
                <a:defRPr/>
              </a:pPr>
              <a:t>11</a:t>
            </a:fld>
            <a:endParaRPr lang="zh-TW" altLang="en-US"/>
          </a:p>
        </p:txBody>
      </p:sp>
      <p:pic>
        <p:nvPicPr>
          <p:cNvPr id="5" name="圖片 4">
            <a:extLst>
              <a:ext uri="{FF2B5EF4-FFF2-40B4-BE49-F238E27FC236}">
                <a16:creationId xmlns:a16="http://schemas.microsoft.com/office/drawing/2014/main" id="{E20BC64E-5D34-48CB-B08D-A11B24636F4B}"/>
              </a:ext>
            </a:extLst>
          </p:cNvPr>
          <p:cNvPicPr>
            <a:picLocks noChangeAspect="1"/>
          </p:cNvPicPr>
          <p:nvPr/>
        </p:nvPicPr>
        <p:blipFill>
          <a:blip r:embed="rId4"/>
          <a:stretch>
            <a:fillRect/>
          </a:stretch>
        </p:blipFill>
        <p:spPr>
          <a:xfrm>
            <a:off x="5148065" y="3157199"/>
            <a:ext cx="2952328" cy="858859"/>
          </a:xfrm>
          <a:prstGeom prst="rect">
            <a:avLst/>
          </a:prstGeom>
        </p:spPr>
      </p:pic>
    </p:spTree>
    <p:extLst>
      <p:ext uri="{BB962C8B-B14F-4D97-AF65-F5344CB8AC3E}">
        <p14:creationId xmlns:p14="http://schemas.microsoft.com/office/powerpoint/2010/main" val="226359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92EE4F-E40C-42B5-B1CE-1CC73C7C1A86}"/>
              </a:ext>
            </a:extLst>
          </p:cNvPr>
          <p:cNvSpPr>
            <a:spLocks noGrp="1"/>
          </p:cNvSpPr>
          <p:nvPr>
            <p:ph type="title"/>
          </p:nvPr>
        </p:nvSpPr>
        <p:spPr/>
        <p:txBody>
          <a:bodyPr/>
          <a:lstStyle/>
          <a:p>
            <a:r>
              <a:rPr lang="en-US" altLang="zh-TW" dirty="0" err="1"/>
              <a:t>Nesterov</a:t>
            </a:r>
            <a:r>
              <a:rPr lang="en-US" altLang="zh-TW" dirty="0"/>
              <a:t> Accelerated Gradient</a:t>
            </a:r>
            <a:endParaRPr lang="zh-TW" altLang="en-US" dirty="0"/>
          </a:p>
        </p:txBody>
      </p:sp>
      <p:sp>
        <p:nvSpPr>
          <p:cNvPr id="3" name="內容版面配置區 2">
            <a:extLst>
              <a:ext uri="{FF2B5EF4-FFF2-40B4-BE49-F238E27FC236}">
                <a16:creationId xmlns:a16="http://schemas.microsoft.com/office/drawing/2014/main" id="{5052B3ED-B6C7-4B25-AE8E-14DE2E0C7C7A}"/>
              </a:ext>
            </a:extLst>
          </p:cNvPr>
          <p:cNvSpPr>
            <a:spLocks noGrp="1"/>
          </p:cNvSpPr>
          <p:nvPr>
            <p:ph idx="1"/>
          </p:nvPr>
        </p:nvSpPr>
        <p:spPr/>
        <p:txBody>
          <a:bodyPr/>
          <a:lstStyle/>
          <a:p>
            <a:r>
              <a:rPr lang="en-US" altLang="zh-TW" dirty="0"/>
              <a:t>NAG uses similar approaches with some addition step.</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After we get the gradients we update the velocity with the same way as Momentum method.</a:t>
            </a:r>
          </a:p>
          <a:p>
            <a:endParaRPr lang="en-US" altLang="zh-TW" dirty="0"/>
          </a:p>
          <a:p>
            <a:pPr marL="0" indent="0">
              <a:buNone/>
            </a:pP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1E2632EF-D065-4EA6-BDDD-BB3CDE66F3BE}"/>
              </a:ext>
            </a:extLst>
          </p:cNvPr>
          <p:cNvSpPr>
            <a:spLocks noGrp="1"/>
          </p:cNvSpPr>
          <p:nvPr>
            <p:ph type="sldNum" sz="quarter" idx="10"/>
          </p:nvPr>
        </p:nvSpPr>
        <p:spPr/>
        <p:txBody>
          <a:bodyPr/>
          <a:lstStyle/>
          <a:p>
            <a:pPr>
              <a:defRPr/>
            </a:pPr>
            <a:fld id="{F7B336DD-90F7-4FE0-B0C5-4055F923B7E5}" type="slidenum">
              <a:rPr lang="zh-TW" altLang="en-US" smtClean="0"/>
              <a:pPr>
                <a:defRPr/>
              </a:pPr>
              <a:t>12</a:t>
            </a:fld>
            <a:endParaRPr lang="zh-TW" altLang="en-US"/>
          </a:p>
        </p:txBody>
      </p:sp>
      <p:pic>
        <p:nvPicPr>
          <p:cNvPr id="5" name="圖片 4">
            <a:extLst>
              <a:ext uri="{FF2B5EF4-FFF2-40B4-BE49-F238E27FC236}">
                <a16:creationId xmlns:a16="http://schemas.microsoft.com/office/drawing/2014/main" id="{85311A47-0DEC-4B85-A5DB-1C021850AE94}"/>
              </a:ext>
            </a:extLst>
          </p:cNvPr>
          <p:cNvPicPr>
            <a:picLocks noChangeAspect="1"/>
          </p:cNvPicPr>
          <p:nvPr/>
        </p:nvPicPr>
        <p:blipFill>
          <a:blip r:embed="rId2"/>
          <a:stretch>
            <a:fillRect/>
          </a:stretch>
        </p:blipFill>
        <p:spPr>
          <a:xfrm>
            <a:off x="4427984" y="2006639"/>
            <a:ext cx="3888432" cy="1429985"/>
          </a:xfrm>
          <a:prstGeom prst="rect">
            <a:avLst/>
          </a:prstGeom>
        </p:spPr>
      </p:pic>
      <p:pic>
        <p:nvPicPr>
          <p:cNvPr id="6" name="圖片 5">
            <a:extLst>
              <a:ext uri="{FF2B5EF4-FFF2-40B4-BE49-F238E27FC236}">
                <a16:creationId xmlns:a16="http://schemas.microsoft.com/office/drawing/2014/main" id="{1C1988BD-78C1-4BE9-989B-6DC73E1B3841}"/>
              </a:ext>
            </a:extLst>
          </p:cNvPr>
          <p:cNvPicPr>
            <a:picLocks noChangeAspect="1"/>
          </p:cNvPicPr>
          <p:nvPr/>
        </p:nvPicPr>
        <p:blipFill>
          <a:blip r:embed="rId3"/>
          <a:stretch>
            <a:fillRect/>
          </a:stretch>
        </p:blipFill>
        <p:spPr>
          <a:xfrm>
            <a:off x="397967" y="2176780"/>
            <a:ext cx="3888433" cy="1089702"/>
          </a:xfrm>
          <a:prstGeom prst="rect">
            <a:avLst/>
          </a:prstGeom>
        </p:spPr>
      </p:pic>
      <p:sp>
        <p:nvSpPr>
          <p:cNvPr id="7" name="矩形 6">
            <a:extLst>
              <a:ext uri="{FF2B5EF4-FFF2-40B4-BE49-F238E27FC236}">
                <a16:creationId xmlns:a16="http://schemas.microsoft.com/office/drawing/2014/main" id="{C9E4F991-6017-4DE7-A60C-1290B7AECC65}"/>
              </a:ext>
            </a:extLst>
          </p:cNvPr>
          <p:cNvSpPr/>
          <p:nvPr/>
        </p:nvSpPr>
        <p:spPr bwMode="auto">
          <a:xfrm>
            <a:off x="4860032" y="2006639"/>
            <a:ext cx="1800200" cy="43973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36595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B5C24A-5F75-4BFA-A8E2-6A7B84630AF9}"/>
              </a:ext>
            </a:extLst>
          </p:cNvPr>
          <p:cNvSpPr>
            <a:spLocks noGrp="1"/>
          </p:cNvSpPr>
          <p:nvPr>
            <p:ph type="title"/>
          </p:nvPr>
        </p:nvSpPr>
        <p:spPr/>
        <p:txBody>
          <a:bodyPr/>
          <a:lstStyle/>
          <a:p>
            <a:r>
              <a:rPr lang="en-US" altLang="zh-TW" dirty="0" err="1"/>
              <a:t>Nesterov</a:t>
            </a:r>
            <a:r>
              <a:rPr lang="en-US" altLang="zh-TW" dirty="0"/>
              <a:t> Accelerated Gradient</a:t>
            </a:r>
            <a:endParaRPr lang="zh-TW" altLang="en-US" dirty="0"/>
          </a:p>
        </p:txBody>
      </p:sp>
      <p:sp>
        <p:nvSpPr>
          <p:cNvPr id="3" name="內容版面配置區 2">
            <a:extLst>
              <a:ext uri="{FF2B5EF4-FFF2-40B4-BE49-F238E27FC236}">
                <a16:creationId xmlns:a16="http://schemas.microsoft.com/office/drawing/2014/main" id="{1CBBEBCA-369F-4CA3-89BC-5ED414F7DB12}"/>
              </a:ext>
            </a:extLst>
          </p:cNvPr>
          <p:cNvSpPr>
            <a:spLocks noGrp="1"/>
          </p:cNvSpPr>
          <p:nvPr>
            <p:ph idx="1"/>
          </p:nvPr>
        </p:nvSpPr>
        <p:spPr/>
        <p:txBody>
          <a:bodyPr/>
          <a:lstStyle/>
          <a:p>
            <a:r>
              <a:rPr lang="en-US" altLang="zh-TW" dirty="0"/>
              <a:t>We can view NAG as the correction factor for momentum method.</a:t>
            </a:r>
          </a:p>
          <a:p>
            <a:pPr lvl="1"/>
            <a:r>
              <a:rPr lang="en-US" altLang="zh-TW" dirty="0"/>
              <a:t>consider when the velocity added to the parameters gives immediate unwanted loss, if NAG being applied the gradients will direct the update backward to avoid big loss.</a:t>
            </a:r>
          </a:p>
          <a:p>
            <a:pPr lvl="1"/>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0A0A8923-18C3-4603-9677-C89F4D0081E2}"/>
              </a:ext>
            </a:extLst>
          </p:cNvPr>
          <p:cNvSpPr>
            <a:spLocks noGrp="1"/>
          </p:cNvSpPr>
          <p:nvPr>
            <p:ph type="sldNum" sz="quarter" idx="10"/>
          </p:nvPr>
        </p:nvSpPr>
        <p:spPr/>
        <p:txBody>
          <a:bodyPr/>
          <a:lstStyle/>
          <a:p>
            <a:pPr>
              <a:defRPr/>
            </a:pPr>
            <a:fld id="{F7B336DD-90F7-4FE0-B0C5-4055F923B7E5}" type="slidenum">
              <a:rPr lang="zh-TW" altLang="en-US" smtClean="0"/>
              <a:pPr>
                <a:defRPr/>
              </a:pPr>
              <a:t>13</a:t>
            </a:fld>
            <a:endParaRPr lang="zh-TW" altLang="en-US"/>
          </a:p>
        </p:txBody>
      </p:sp>
      <p:pic>
        <p:nvPicPr>
          <p:cNvPr id="5" name="圖片 4">
            <a:extLst>
              <a:ext uri="{FF2B5EF4-FFF2-40B4-BE49-F238E27FC236}">
                <a16:creationId xmlns:a16="http://schemas.microsoft.com/office/drawing/2014/main" id="{ED3672E6-5A85-4C24-BD38-270AD48B5D32}"/>
              </a:ext>
            </a:extLst>
          </p:cNvPr>
          <p:cNvPicPr>
            <a:picLocks noChangeAspect="1"/>
          </p:cNvPicPr>
          <p:nvPr/>
        </p:nvPicPr>
        <p:blipFill>
          <a:blip r:embed="rId2"/>
          <a:stretch>
            <a:fillRect/>
          </a:stretch>
        </p:blipFill>
        <p:spPr>
          <a:xfrm>
            <a:off x="2483768" y="2946060"/>
            <a:ext cx="4464496" cy="3003890"/>
          </a:xfrm>
          <a:prstGeom prst="rect">
            <a:avLst/>
          </a:prstGeom>
        </p:spPr>
      </p:pic>
    </p:spTree>
    <p:extLst>
      <p:ext uri="{BB962C8B-B14F-4D97-AF65-F5344CB8AC3E}">
        <p14:creationId xmlns:p14="http://schemas.microsoft.com/office/powerpoint/2010/main" val="270443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85090-5A3C-474A-9AAF-2EAB4144B185}"/>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9E7EE2D-0E52-47DC-920A-6069937BE7A5}"/>
              </a:ext>
            </a:extLst>
          </p:cNvPr>
          <p:cNvSpPr>
            <a:spLocks noGrp="1"/>
          </p:cNvSpPr>
          <p:nvPr>
            <p:ph idx="1"/>
          </p:nvPr>
        </p:nvSpPr>
        <p:spPr/>
        <p:txBody>
          <a:bodyPr/>
          <a:lstStyle/>
          <a:p>
            <a:r>
              <a:rPr lang="en-US" altLang="zh-TW" dirty="0" err="1">
                <a:solidFill>
                  <a:schemeClr val="bg1">
                    <a:lumMod val="75000"/>
                  </a:schemeClr>
                </a:solidFill>
              </a:rPr>
              <a:t>RMSProp</a:t>
            </a:r>
            <a:endParaRPr lang="en-US" altLang="zh-TW" dirty="0">
              <a:solidFill>
                <a:schemeClr val="bg1">
                  <a:lumMod val="75000"/>
                </a:schemeClr>
              </a:solidFill>
            </a:endParaRPr>
          </a:p>
          <a:p>
            <a:r>
              <a:rPr lang="en-US" altLang="zh-TW" dirty="0">
                <a:solidFill>
                  <a:schemeClr val="bg1">
                    <a:lumMod val="75000"/>
                  </a:schemeClr>
                </a:solidFill>
              </a:rPr>
              <a:t>Momentum and Nag </a:t>
            </a:r>
          </a:p>
          <a:p>
            <a:r>
              <a:rPr lang="en-US" altLang="zh-TW" dirty="0"/>
              <a:t>Echo state networks</a:t>
            </a:r>
          </a:p>
          <a:p>
            <a:pPr lvl="1"/>
            <a:r>
              <a:rPr lang="en-US" altLang="zh-TW" dirty="0"/>
              <a:t>Introduction to ESN</a:t>
            </a:r>
          </a:p>
          <a:p>
            <a:pPr lvl="1"/>
            <a:r>
              <a:rPr lang="en-US" altLang="zh-TW" dirty="0"/>
              <a:t>Offline training</a:t>
            </a:r>
          </a:p>
          <a:p>
            <a:pPr lvl="1"/>
            <a:r>
              <a:rPr lang="en-US" altLang="zh-TW" dirty="0"/>
              <a:t>Online training</a:t>
            </a:r>
          </a:p>
          <a:p>
            <a:pPr lvl="1"/>
            <a:r>
              <a:rPr lang="en-US" altLang="zh-TW" dirty="0"/>
              <a:t>Stock prediction with ESN</a:t>
            </a:r>
          </a:p>
          <a:p>
            <a:pPr marL="0" indent="0">
              <a:buNone/>
            </a:pPr>
            <a:endParaRPr lang="zh-TW" altLang="en-US" dirty="0"/>
          </a:p>
        </p:txBody>
      </p:sp>
      <p:sp>
        <p:nvSpPr>
          <p:cNvPr id="4" name="投影片編號版面配置區 3">
            <a:extLst>
              <a:ext uri="{FF2B5EF4-FFF2-40B4-BE49-F238E27FC236}">
                <a16:creationId xmlns:a16="http://schemas.microsoft.com/office/drawing/2014/main" id="{9A10205C-2146-4AA5-8302-2053F19C4A78}"/>
              </a:ext>
            </a:extLst>
          </p:cNvPr>
          <p:cNvSpPr>
            <a:spLocks noGrp="1"/>
          </p:cNvSpPr>
          <p:nvPr>
            <p:ph type="sldNum" sz="quarter" idx="10"/>
          </p:nvPr>
        </p:nvSpPr>
        <p:spPr/>
        <p:txBody>
          <a:bodyPr/>
          <a:lstStyle/>
          <a:p>
            <a:pPr>
              <a:defRPr/>
            </a:pPr>
            <a:fld id="{F7B336DD-90F7-4FE0-B0C5-4055F923B7E5}" type="slidenum">
              <a:rPr lang="zh-TW" altLang="en-US" smtClean="0"/>
              <a:pPr>
                <a:defRPr/>
              </a:pPr>
              <a:t>14</a:t>
            </a:fld>
            <a:endParaRPr lang="zh-TW" altLang="en-US"/>
          </a:p>
        </p:txBody>
      </p:sp>
    </p:spTree>
    <p:extLst>
      <p:ext uri="{BB962C8B-B14F-4D97-AF65-F5344CB8AC3E}">
        <p14:creationId xmlns:p14="http://schemas.microsoft.com/office/powerpoint/2010/main" val="425591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F1CA65-E309-45B8-BFCD-064C1CCDE8D9}"/>
              </a:ext>
            </a:extLst>
          </p:cNvPr>
          <p:cNvSpPr>
            <a:spLocks noGrp="1"/>
          </p:cNvSpPr>
          <p:nvPr>
            <p:ph type="title"/>
          </p:nvPr>
        </p:nvSpPr>
        <p:spPr>
          <a:xfrm>
            <a:off x="405154" y="453038"/>
            <a:ext cx="8353425" cy="439738"/>
          </a:xfrm>
        </p:spPr>
        <p:txBody>
          <a:bodyPr/>
          <a:lstStyle/>
          <a:p>
            <a:r>
              <a:rPr lang="en-US" altLang="zh-TW" dirty="0"/>
              <a:t>Echo state networks </a:t>
            </a:r>
            <a:br>
              <a:rPr lang="en-US" altLang="zh-TW" dirty="0"/>
            </a:br>
            <a:endParaRPr lang="zh-TW" altLang="en-US" dirty="0"/>
          </a:p>
        </p:txBody>
      </p:sp>
      <p:sp>
        <p:nvSpPr>
          <p:cNvPr id="3" name="內容版面配置區 2">
            <a:extLst>
              <a:ext uri="{FF2B5EF4-FFF2-40B4-BE49-F238E27FC236}">
                <a16:creationId xmlns:a16="http://schemas.microsoft.com/office/drawing/2014/main" id="{772BF02D-B79F-4DEB-98FA-D5C33F0DE068}"/>
              </a:ext>
            </a:extLst>
          </p:cNvPr>
          <p:cNvSpPr>
            <a:spLocks noGrp="1"/>
          </p:cNvSpPr>
          <p:nvPr>
            <p:ph idx="1"/>
          </p:nvPr>
        </p:nvSpPr>
        <p:spPr/>
        <p:txBody>
          <a:bodyPr/>
          <a:lstStyle/>
          <a:p>
            <a:r>
              <a:rPr lang="en-US" altLang="zh-TW" dirty="0"/>
              <a:t>Stock market is often viewed as a chaotic time series, advanced stochastic methods are often applied.</a:t>
            </a:r>
          </a:p>
          <a:p>
            <a:endParaRPr lang="en-US" altLang="zh-TW" dirty="0"/>
          </a:p>
          <a:p>
            <a:r>
              <a:rPr lang="en-US" altLang="zh-TW" dirty="0"/>
              <a:t>But trying to predict chaotic time series in a reliable manner is somehow counterintuitive to chaos.</a:t>
            </a:r>
          </a:p>
          <a:p>
            <a:endParaRPr lang="en-US" altLang="zh-TW" dirty="0"/>
          </a:p>
          <a:p>
            <a:r>
              <a:rPr lang="en-US" altLang="zh-TW" dirty="0"/>
              <a:t>Most model build on the basis of data being “stationary”</a:t>
            </a:r>
          </a:p>
          <a:p>
            <a:endParaRPr lang="zh-TW" altLang="en-US" dirty="0"/>
          </a:p>
        </p:txBody>
      </p:sp>
      <p:sp>
        <p:nvSpPr>
          <p:cNvPr id="4" name="投影片編號版面配置區 3">
            <a:extLst>
              <a:ext uri="{FF2B5EF4-FFF2-40B4-BE49-F238E27FC236}">
                <a16:creationId xmlns:a16="http://schemas.microsoft.com/office/drawing/2014/main" id="{2515AD31-863B-4ABE-8105-412A404B911A}"/>
              </a:ext>
            </a:extLst>
          </p:cNvPr>
          <p:cNvSpPr>
            <a:spLocks noGrp="1"/>
          </p:cNvSpPr>
          <p:nvPr>
            <p:ph type="sldNum" sz="quarter" idx="10"/>
          </p:nvPr>
        </p:nvSpPr>
        <p:spPr/>
        <p:txBody>
          <a:bodyPr/>
          <a:lstStyle/>
          <a:p>
            <a:pPr>
              <a:defRPr/>
            </a:pPr>
            <a:fld id="{F7B336DD-90F7-4FE0-B0C5-4055F923B7E5}" type="slidenum">
              <a:rPr lang="zh-TW" altLang="en-US" smtClean="0"/>
              <a:pPr>
                <a:defRPr/>
              </a:pPr>
              <a:t>15</a:t>
            </a:fld>
            <a:endParaRPr lang="zh-TW" altLang="en-US"/>
          </a:p>
        </p:txBody>
      </p:sp>
      <p:pic>
        <p:nvPicPr>
          <p:cNvPr id="5" name="圖片 4">
            <a:extLst>
              <a:ext uri="{FF2B5EF4-FFF2-40B4-BE49-F238E27FC236}">
                <a16:creationId xmlns:a16="http://schemas.microsoft.com/office/drawing/2014/main" id="{A4F790F8-6965-4CD4-8E0A-795E072A729E}"/>
              </a:ext>
            </a:extLst>
          </p:cNvPr>
          <p:cNvPicPr>
            <a:picLocks noChangeAspect="1"/>
          </p:cNvPicPr>
          <p:nvPr/>
        </p:nvPicPr>
        <p:blipFill>
          <a:blip r:embed="rId2"/>
          <a:stretch>
            <a:fillRect/>
          </a:stretch>
        </p:blipFill>
        <p:spPr>
          <a:xfrm>
            <a:off x="2267744" y="4048275"/>
            <a:ext cx="4176464" cy="1901675"/>
          </a:xfrm>
          <a:prstGeom prst="rect">
            <a:avLst/>
          </a:prstGeom>
        </p:spPr>
      </p:pic>
    </p:spTree>
    <p:extLst>
      <p:ext uri="{BB962C8B-B14F-4D97-AF65-F5344CB8AC3E}">
        <p14:creationId xmlns:p14="http://schemas.microsoft.com/office/powerpoint/2010/main" val="20915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964044-E723-402A-ADFA-ABE681DC602B}"/>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E21A6EEE-DBF9-4347-996C-66810FA6A7F7}"/>
              </a:ext>
            </a:extLst>
          </p:cNvPr>
          <p:cNvSpPr>
            <a:spLocks noGrp="1"/>
          </p:cNvSpPr>
          <p:nvPr>
            <p:ph idx="1"/>
          </p:nvPr>
        </p:nvSpPr>
        <p:spPr/>
        <p:txBody>
          <a:bodyPr/>
          <a:lstStyle/>
          <a:p>
            <a:r>
              <a:rPr lang="en-US" altLang="zh-TW" dirty="0"/>
              <a:t>Some practical method dealing with time series data</a:t>
            </a:r>
          </a:p>
          <a:p>
            <a:pPr lvl="1"/>
            <a:r>
              <a:rPr lang="en-US" altLang="zh-TW" dirty="0"/>
              <a:t>Good old fashion – moving average     </a:t>
            </a:r>
          </a:p>
          <a:p>
            <a:pPr lvl="1"/>
            <a:r>
              <a:rPr lang="en-US" altLang="zh-TW" dirty="0"/>
              <a:t>Holtz linear model- extends simple exponential smoothing</a:t>
            </a:r>
          </a:p>
          <a:p>
            <a:pPr lvl="1"/>
            <a:endParaRPr lang="en-US" altLang="zh-TW" dirty="0"/>
          </a:p>
          <a:p>
            <a:pPr lvl="1"/>
            <a:endParaRPr lang="en-US" altLang="zh-TW" dirty="0"/>
          </a:p>
          <a:p>
            <a:pPr lvl="1"/>
            <a:endParaRPr lang="en-US" altLang="zh-TW" dirty="0"/>
          </a:p>
          <a:p>
            <a:pPr lvl="1"/>
            <a:endParaRPr lang="en-US" altLang="zh-TW" dirty="0"/>
          </a:p>
          <a:p>
            <a:pPr lvl="1"/>
            <a:r>
              <a:rPr lang="en-US" altLang="zh-TW" dirty="0"/>
              <a:t>ARIMA</a:t>
            </a:r>
          </a:p>
        </p:txBody>
      </p:sp>
      <p:sp>
        <p:nvSpPr>
          <p:cNvPr id="4" name="投影片編號版面配置區 3">
            <a:extLst>
              <a:ext uri="{FF2B5EF4-FFF2-40B4-BE49-F238E27FC236}">
                <a16:creationId xmlns:a16="http://schemas.microsoft.com/office/drawing/2014/main" id="{817B9F0C-2895-4143-8F4B-C78421CE2340}"/>
              </a:ext>
            </a:extLst>
          </p:cNvPr>
          <p:cNvSpPr>
            <a:spLocks noGrp="1"/>
          </p:cNvSpPr>
          <p:nvPr>
            <p:ph type="sldNum" sz="quarter" idx="10"/>
          </p:nvPr>
        </p:nvSpPr>
        <p:spPr/>
        <p:txBody>
          <a:bodyPr/>
          <a:lstStyle/>
          <a:p>
            <a:pPr>
              <a:defRPr/>
            </a:pPr>
            <a:fld id="{F7B336DD-90F7-4FE0-B0C5-4055F923B7E5}" type="slidenum">
              <a:rPr lang="zh-TW" altLang="en-US" smtClean="0"/>
              <a:pPr>
                <a:defRPr/>
              </a:pPr>
              <a:t>16</a:t>
            </a:fld>
            <a:endParaRPr lang="zh-TW" altLang="en-US"/>
          </a:p>
        </p:txBody>
      </p:sp>
      <p:pic>
        <p:nvPicPr>
          <p:cNvPr id="5" name="圖片 4">
            <a:extLst>
              <a:ext uri="{FF2B5EF4-FFF2-40B4-BE49-F238E27FC236}">
                <a16:creationId xmlns:a16="http://schemas.microsoft.com/office/drawing/2014/main" id="{86BBE825-0C5A-490E-BE9A-8905995F9699}"/>
              </a:ext>
            </a:extLst>
          </p:cNvPr>
          <p:cNvPicPr>
            <a:picLocks noChangeAspect="1"/>
          </p:cNvPicPr>
          <p:nvPr/>
        </p:nvPicPr>
        <p:blipFill>
          <a:blip r:embed="rId2"/>
          <a:stretch>
            <a:fillRect/>
          </a:stretch>
        </p:blipFill>
        <p:spPr>
          <a:xfrm>
            <a:off x="2555776" y="2148354"/>
            <a:ext cx="2952328" cy="1280646"/>
          </a:xfrm>
          <a:prstGeom prst="rect">
            <a:avLst/>
          </a:prstGeom>
        </p:spPr>
      </p:pic>
      <p:pic>
        <p:nvPicPr>
          <p:cNvPr id="6" name="圖片 5">
            <a:extLst>
              <a:ext uri="{FF2B5EF4-FFF2-40B4-BE49-F238E27FC236}">
                <a16:creationId xmlns:a16="http://schemas.microsoft.com/office/drawing/2014/main" id="{393A7A2D-879D-4E63-97CD-5C9A5A831DA3}"/>
              </a:ext>
            </a:extLst>
          </p:cNvPr>
          <p:cNvPicPr>
            <a:picLocks noChangeAspect="1"/>
          </p:cNvPicPr>
          <p:nvPr/>
        </p:nvPicPr>
        <p:blipFill>
          <a:blip r:embed="rId3"/>
          <a:stretch>
            <a:fillRect/>
          </a:stretch>
        </p:blipFill>
        <p:spPr>
          <a:xfrm>
            <a:off x="2706320" y="3408829"/>
            <a:ext cx="3875821" cy="2520950"/>
          </a:xfrm>
          <a:prstGeom prst="rect">
            <a:avLst/>
          </a:prstGeom>
        </p:spPr>
      </p:pic>
    </p:spTree>
    <p:extLst>
      <p:ext uri="{BB962C8B-B14F-4D97-AF65-F5344CB8AC3E}">
        <p14:creationId xmlns:p14="http://schemas.microsoft.com/office/powerpoint/2010/main" val="143966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8E50B-1D27-4555-9B33-37C2A348BDF8}"/>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1DF8227D-5152-4604-A43E-C66B6D3FEEAB}"/>
              </a:ext>
            </a:extLst>
          </p:cNvPr>
          <p:cNvSpPr>
            <a:spLocks noGrp="1"/>
          </p:cNvSpPr>
          <p:nvPr>
            <p:ph idx="1"/>
          </p:nvPr>
        </p:nvSpPr>
        <p:spPr/>
        <p:txBody>
          <a:bodyPr/>
          <a:lstStyle/>
          <a:p>
            <a:r>
              <a:rPr lang="en-US" altLang="zh-TW" dirty="0"/>
              <a:t>All the method mentioned in some degree relied on data having some kinds of autocorrelation and periodicity.</a:t>
            </a:r>
          </a:p>
          <a:p>
            <a:endParaRPr lang="en-US" altLang="zh-TW" dirty="0"/>
          </a:p>
          <a:p>
            <a:r>
              <a:rPr lang="en-US" altLang="zh-TW" dirty="0"/>
              <a:t>Which is not present in stock markets, since there exists oscillation such as </a:t>
            </a:r>
            <a:r>
              <a:rPr lang="en-US" altLang="zh-TW" dirty="0" err="1">
                <a:solidFill>
                  <a:srgbClr val="00B050"/>
                </a:solidFill>
              </a:rPr>
              <a:t>Kitchin</a:t>
            </a:r>
            <a:r>
              <a:rPr lang="en-US" altLang="zh-TW" dirty="0">
                <a:solidFill>
                  <a:srgbClr val="00B050"/>
                </a:solidFill>
              </a:rPr>
              <a:t> cycle (3~5 years) </a:t>
            </a:r>
            <a:r>
              <a:rPr lang="en-US" altLang="zh-TW" dirty="0"/>
              <a:t>, </a:t>
            </a:r>
            <a:r>
              <a:rPr lang="en-US" altLang="zh-TW" dirty="0">
                <a:solidFill>
                  <a:srgbClr val="0070C0"/>
                </a:solidFill>
              </a:rPr>
              <a:t>Juglar cycle (7~11 years periodicity)</a:t>
            </a:r>
            <a:r>
              <a:rPr lang="en-US" altLang="zh-TW" dirty="0"/>
              <a:t>, </a:t>
            </a:r>
            <a:r>
              <a:rPr lang="en-US" altLang="zh-TW" dirty="0">
                <a:solidFill>
                  <a:schemeClr val="accent2">
                    <a:lumMod val="75000"/>
                  </a:schemeClr>
                </a:solidFill>
              </a:rPr>
              <a:t>Kuznets swing(15~25 years) </a:t>
            </a:r>
            <a:r>
              <a:rPr lang="en-US" altLang="zh-TW" dirty="0"/>
              <a:t>, </a:t>
            </a:r>
            <a:r>
              <a:rPr lang="en-US" altLang="zh-TW" dirty="0" err="1">
                <a:solidFill>
                  <a:srgbClr val="C00000"/>
                </a:solidFill>
              </a:rPr>
              <a:t>Kondratiev</a:t>
            </a:r>
            <a:r>
              <a:rPr lang="en-US" altLang="zh-TW" dirty="0">
                <a:solidFill>
                  <a:srgbClr val="C00000"/>
                </a:solidFill>
              </a:rPr>
              <a:t> wave(45-60 years</a:t>
            </a:r>
          </a:p>
        </p:txBody>
      </p:sp>
      <p:sp>
        <p:nvSpPr>
          <p:cNvPr id="4" name="投影片編號版面配置區 3">
            <a:extLst>
              <a:ext uri="{FF2B5EF4-FFF2-40B4-BE49-F238E27FC236}">
                <a16:creationId xmlns:a16="http://schemas.microsoft.com/office/drawing/2014/main" id="{D45B5A83-06E4-44E1-B6C7-9E7D99289DC3}"/>
              </a:ext>
            </a:extLst>
          </p:cNvPr>
          <p:cNvSpPr>
            <a:spLocks noGrp="1"/>
          </p:cNvSpPr>
          <p:nvPr>
            <p:ph type="sldNum" sz="quarter" idx="10"/>
          </p:nvPr>
        </p:nvSpPr>
        <p:spPr/>
        <p:txBody>
          <a:bodyPr/>
          <a:lstStyle/>
          <a:p>
            <a:pPr>
              <a:defRPr/>
            </a:pPr>
            <a:fld id="{F7B336DD-90F7-4FE0-B0C5-4055F923B7E5}" type="slidenum">
              <a:rPr lang="zh-TW" altLang="en-US" smtClean="0"/>
              <a:pPr>
                <a:defRPr/>
              </a:pPr>
              <a:t>17</a:t>
            </a:fld>
            <a:endParaRPr lang="zh-TW" altLang="en-US"/>
          </a:p>
        </p:txBody>
      </p:sp>
      <p:pic>
        <p:nvPicPr>
          <p:cNvPr id="8" name="圖片 7">
            <a:extLst>
              <a:ext uri="{FF2B5EF4-FFF2-40B4-BE49-F238E27FC236}">
                <a16:creationId xmlns:a16="http://schemas.microsoft.com/office/drawing/2014/main" id="{DB7283CC-0F4D-4199-980E-62D861765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815950"/>
            <a:ext cx="2883627" cy="2158752"/>
          </a:xfrm>
          <a:prstGeom prst="rect">
            <a:avLst/>
          </a:prstGeom>
        </p:spPr>
      </p:pic>
    </p:spTree>
    <p:extLst>
      <p:ext uri="{BB962C8B-B14F-4D97-AF65-F5344CB8AC3E}">
        <p14:creationId xmlns:p14="http://schemas.microsoft.com/office/powerpoint/2010/main" val="308318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3DEB65-36BF-47F5-9844-11FB749607F9}"/>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0237CE17-28F7-4CB6-8186-81CF16E018B2}"/>
              </a:ext>
            </a:extLst>
          </p:cNvPr>
          <p:cNvSpPr>
            <a:spLocks noGrp="1"/>
          </p:cNvSpPr>
          <p:nvPr>
            <p:ph idx="1"/>
          </p:nvPr>
        </p:nvSpPr>
        <p:spPr/>
        <p:txBody>
          <a:bodyPr/>
          <a:lstStyle/>
          <a:p>
            <a:r>
              <a:rPr lang="en-US" altLang="zh-TW" dirty="0"/>
              <a:t>People then move their attentions to </a:t>
            </a:r>
            <a:r>
              <a:rPr lang="en-US" altLang="zh-TW" dirty="0">
                <a:solidFill>
                  <a:srgbClr val="0070C0"/>
                </a:solidFill>
              </a:rPr>
              <a:t>neural networks</a:t>
            </a:r>
          </a:p>
          <a:p>
            <a:pPr lvl="1"/>
            <a:r>
              <a:rPr lang="en-US" altLang="zh-TW" dirty="0"/>
              <a:t>Clipping gradients method </a:t>
            </a:r>
          </a:p>
          <a:p>
            <a:pPr lvl="2"/>
            <a:r>
              <a:rPr lang="en-US" altLang="zh-TW" dirty="0"/>
              <a:t>Easy build-up but lose information throughout time.</a:t>
            </a:r>
          </a:p>
          <a:p>
            <a:pPr lvl="1"/>
            <a:r>
              <a:rPr lang="en-US" altLang="zh-TW" dirty="0"/>
              <a:t>LSTM &amp; GRU</a:t>
            </a:r>
          </a:p>
          <a:p>
            <a:pPr lvl="2"/>
            <a:r>
              <a:rPr lang="en-US" altLang="zh-TW" dirty="0"/>
              <a:t>Popular but slow</a:t>
            </a:r>
          </a:p>
          <a:p>
            <a:pPr lvl="1"/>
            <a:r>
              <a:rPr lang="en-US" altLang="zh-TW" dirty="0">
                <a:solidFill>
                  <a:srgbClr val="00B050"/>
                </a:solidFill>
              </a:rPr>
              <a:t>Echo states RNNS</a:t>
            </a:r>
          </a:p>
          <a:p>
            <a:pPr lvl="1"/>
            <a:endParaRPr lang="en-US" altLang="zh-TW" dirty="0">
              <a:solidFill>
                <a:srgbClr val="00B050"/>
              </a:solidFill>
            </a:endParaRPr>
          </a:p>
          <a:p>
            <a:r>
              <a:rPr lang="en-US" altLang="zh-TW" dirty="0"/>
              <a:t>Echo state networks are a relatively new invention, it is essentially a recurrent neural network with a </a:t>
            </a:r>
            <a:r>
              <a:rPr lang="en-US" altLang="zh-TW" dirty="0">
                <a:solidFill>
                  <a:srgbClr val="00B050"/>
                </a:solidFill>
              </a:rPr>
              <a:t>loosely connected hidden layer</a:t>
            </a:r>
            <a:r>
              <a:rPr lang="en-US" altLang="zh-TW" dirty="0"/>
              <a:t>, called a ‘</a:t>
            </a:r>
            <a:r>
              <a:rPr lang="en-US" altLang="zh-TW" dirty="0">
                <a:solidFill>
                  <a:srgbClr val="00B050"/>
                </a:solidFill>
              </a:rPr>
              <a:t>reservoir</a:t>
            </a:r>
            <a:r>
              <a:rPr lang="en-US" altLang="zh-TW" dirty="0"/>
              <a:t>’ which works surprisingly well in the presence of chaotic time series. </a:t>
            </a:r>
          </a:p>
          <a:p>
            <a:pPr lvl="1"/>
            <a:r>
              <a:rPr lang="en-US" altLang="zh-TW" dirty="0"/>
              <a:t>In an ESN, we only have to train output weights of the network, which speeds up the training of  the model.</a:t>
            </a:r>
          </a:p>
        </p:txBody>
      </p:sp>
      <p:sp>
        <p:nvSpPr>
          <p:cNvPr id="4" name="投影片編號版面配置區 3">
            <a:extLst>
              <a:ext uri="{FF2B5EF4-FFF2-40B4-BE49-F238E27FC236}">
                <a16:creationId xmlns:a16="http://schemas.microsoft.com/office/drawing/2014/main" id="{50047E8E-CBA1-409A-9A8B-5F06F95E071A}"/>
              </a:ext>
            </a:extLst>
          </p:cNvPr>
          <p:cNvSpPr>
            <a:spLocks noGrp="1"/>
          </p:cNvSpPr>
          <p:nvPr>
            <p:ph type="sldNum" sz="quarter" idx="10"/>
          </p:nvPr>
        </p:nvSpPr>
        <p:spPr/>
        <p:txBody>
          <a:bodyPr/>
          <a:lstStyle/>
          <a:p>
            <a:pPr>
              <a:defRPr/>
            </a:pPr>
            <a:fld id="{F7B336DD-90F7-4FE0-B0C5-4055F923B7E5}" type="slidenum">
              <a:rPr lang="zh-TW" altLang="en-US" smtClean="0"/>
              <a:pPr>
                <a:defRPr/>
              </a:pPr>
              <a:t>18</a:t>
            </a:fld>
            <a:endParaRPr lang="zh-TW" altLang="en-US"/>
          </a:p>
        </p:txBody>
      </p:sp>
    </p:spTree>
    <p:extLst>
      <p:ext uri="{BB962C8B-B14F-4D97-AF65-F5344CB8AC3E}">
        <p14:creationId xmlns:p14="http://schemas.microsoft.com/office/powerpoint/2010/main" val="1207805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0C628-A50F-402E-B41F-8A7DF66B2582}"/>
              </a:ext>
            </a:extLst>
          </p:cNvPr>
          <p:cNvSpPr>
            <a:spLocks noGrp="1"/>
          </p:cNvSpPr>
          <p:nvPr>
            <p:ph type="title"/>
          </p:nvPr>
        </p:nvSpPr>
        <p:spPr/>
        <p:txBody>
          <a:bodyPr/>
          <a:lstStyle/>
          <a:p>
            <a:r>
              <a:rPr lang="en-US" altLang="zh-TW" dirty="0"/>
              <a:t>Gradient clipping</a:t>
            </a:r>
            <a:endParaRPr lang="zh-TW" altLang="en-US" dirty="0"/>
          </a:p>
        </p:txBody>
      </p:sp>
      <p:sp>
        <p:nvSpPr>
          <p:cNvPr id="4" name="投影片編號版面配置區 3">
            <a:extLst>
              <a:ext uri="{FF2B5EF4-FFF2-40B4-BE49-F238E27FC236}">
                <a16:creationId xmlns:a16="http://schemas.microsoft.com/office/drawing/2014/main" id="{034D9D35-1F6C-4238-8F29-C04B33BAEFAA}"/>
              </a:ext>
            </a:extLst>
          </p:cNvPr>
          <p:cNvSpPr>
            <a:spLocks noGrp="1"/>
          </p:cNvSpPr>
          <p:nvPr>
            <p:ph type="sldNum" sz="quarter" idx="10"/>
          </p:nvPr>
        </p:nvSpPr>
        <p:spPr/>
        <p:txBody>
          <a:bodyPr/>
          <a:lstStyle/>
          <a:p>
            <a:pPr>
              <a:defRPr/>
            </a:pPr>
            <a:fld id="{F7B336DD-90F7-4FE0-B0C5-4055F923B7E5}" type="slidenum">
              <a:rPr lang="zh-TW" altLang="en-US" smtClean="0"/>
              <a:pPr>
                <a:defRPr/>
              </a:pPr>
              <a:t>19</a:t>
            </a:fld>
            <a:endParaRPr lang="zh-TW" altLang="en-US"/>
          </a:p>
        </p:txBody>
      </p:sp>
      <p:pic>
        <p:nvPicPr>
          <p:cNvPr id="5" name="內容版面配置區 4">
            <a:extLst>
              <a:ext uri="{FF2B5EF4-FFF2-40B4-BE49-F238E27FC236}">
                <a16:creationId xmlns:a16="http://schemas.microsoft.com/office/drawing/2014/main" id="{83B114F5-D107-4BE1-89C0-2E40C859E6E1}"/>
              </a:ext>
            </a:extLst>
          </p:cNvPr>
          <p:cNvPicPr>
            <a:picLocks noGrp="1" noChangeAspect="1"/>
          </p:cNvPicPr>
          <p:nvPr>
            <p:ph idx="1"/>
          </p:nvPr>
        </p:nvPicPr>
        <p:blipFill>
          <a:blip r:embed="rId2"/>
          <a:stretch>
            <a:fillRect/>
          </a:stretch>
        </p:blipFill>
        <p:spPr>
          <a:xfrm>
            <a:off x="1066800" y="908050"/>
            <a:ext cx="7010400" cy="5257800"/>
          </a:xfrm>
          <a:prstGeom prst="rect">
            <a:avLst/>
          </a:prstGeom>
        </p:spPr>
      </p:pic>
    </p:spTree>
    <p:extLst>
      <p:ext uri="{BB962C8B-B14F-4D97-AF65-F5344CB8AC3E}">
        <p14:creationId xmlns:p14="http://schemas.microsoft.com/office/powerpoint/2010/main" val="212489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0F7D82-B798-4A9A-BFD1-23A62EB66DDE}"/>
              </a:ext>
            </a:extLst>
          </p:cNvPr>
          <p:cNvSpPr>
            <a:spLocks noGrp="1"/>
          </p:cNvSpPr>
          <p:nvPr>
            <p:ph type="title"/>
          </p:nvPr>
        </p:nvSpPr>
        <p:spPr/>
        <p:txBody>
          <a:bodyPr/>
          <a:lstStyle/>
          <a:p>
            <a:r>
              <a:rPr lang="en-US" altLang="zh-TW" dirty="0"/>
              <a:t>RNN difficulties in training</a:t>
            </a:r>
            <a:endParaRPr lang="zh-TW" altLang="en-US" dirty="0"/>
          </a:p>
        </p:txBody>
      </p:sp>
      <p:pic>
        <p:nvPicPr>
          <p:cNvPr id="5" name="內容版面配置區 4">
            <a:extLst>
              <a:ext uri="{FF2B5EF4-FFF2-40B4-BE49-F238E27FC236}">
                <a16:creationId xmlns:a16="http://schemas.microsoft.com/office/drawing/2014/main" id="{1C2F9B36-9A20-46C1-9F6B-15729874DA04}"/>
              </a:ext>
            </a:extLst>
          </p:cNvPr>
          <p:cNvPicPr>
            <a:picLocks noGrp="1" noChangeAspect="1"/>
          </p:cNvPicPr>
          <p:nvPr>
            <p:ph idx="1"/>
          </p:nvPr>
        </p:nvPicPr>
        <p:blipFill>
          <a:blip r:embed="rId2"/>
          <a:stretch>
            <a:fillRect/>
          </a:stretch>
        </p:blipFill>
        <p:spPr>
          <a:xfrm>
            <a:off x="1691680" y="1916832"/>
            <a:ext cx="5681290" cy="3240360"/>
          </a:xfrm>
          <a:prstGeom prst="rect">
            <a:avLst/>
          </a:prstGeom>
        </p:spPr>
      </p:pic>
      <p:sp>
        <p:nvSpPr>
          <p:cNvPr id="4" name="投影片編號版面配置區 3">
            <a:extLst>
              <a:ext uri="{FF2B5EF4-FFF2-40B4-BE49-F238E27FC236}">
                <a16:creationId xmlns:a16="http://schemas.microsoft.com/office/drawing/2014/main" id="{FF204A9C-B228-4EF1-8699-21839083B4D3}"/>
              </a:ext>
            </a:extLst>
          </p:cNvPr>
          <p:cNvSpPr>
            <a:spLocks noGrp="1"/>
          </p:cNvSpPr>
          <p:nvPr>
            <p:ph type="sldNum" sz="quarter" idx="10"/>
          </p:nvPr>
        </p:nvSpPr>
        <p:spPr/>
        <p:txBody>
          <a:bodyPr/>
          <a:lstStyle/>
          <a:p>
            <a:pPr>
              <a:defRPr/>
            </a:pPr>
            <a:fld id="{F7B336DD-90F7-4FE0-B0C5-4055F923B7E5}" type="slidenum">
              <a:rPr lang="zh-TW" altLang="en-US" smtClean="0"/>
              <a:pPr>
                <a:defRPr/>
              </a:pPr>
              <a:t>2</a:t>
            </a:fld>
            <a:endParaRPr lang="zh-TW" altLang="en-US"/>
          </a:p>
        </p:txBody>
      </p:sp>
    </p:spTree>
    <p:extLst>
      <p:ext uri="{BB962C8B-B14F-4D97-AF65-F5344CB8AC3E}">
        <p14:creationId xmlns:p14="http://schemas.microsoft.com/office/powerpoint/2010/main" val="174201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85090-5A3C-474A-9AAF-2EAB4144B185}"/>
              </a:ext>
            </a:extLst>
          </p:cNvPr>
          <p:cNvSpPr>
            <a:spLocks noGrp="1"/>
          </p:cNvSpPr>
          <p:nvPr>
            <p:ph type="title"/>
          </p:nvPr>
        </p:nvSpPr>
        <p:spPr/>
        <p:txBody>
          <a:bodyPr/>
          <a:lstStyle/>
          <a:p>
            <a:r>
              <a:rPr lang="en-US" altLang="zh-TW" dirty="0"/>
              <a:t>LSTM model and configuration</a:t>
            </a:r>
            <a:endParaRPr lang="zh-TW" altLang="en-US" dirty="0"/>
          </a:p>
        </p:txBody>
      </p:sp>
      <p:pic>
        <p:nvPicPr>
          <p:cNvPr id="5" name="內容版面配置區 4">
            <a:extLst>
              <a:ext uri="{FF2B5EF4-FFF2-40B4-BE49-F238E27FC236}">
                <a16:creationId xmlns:a16="http://schemas.microsoft.com/office/drawing/2014/main" id="{A6604FEC-427B-4D08-B339-DD205F11702A}"/>
              </a:ext>
            </a:extLst>
          </p:cNvPr>
          <p:cNvPicPr>
            <a:picLocks noGrp="1" noChangeAspect="1"/>
          </p:cNvPicPr>
          <p:nvPr>
            <p:ph idx="1"/>
          </p:nvPr>
        </p:nvPicPr>
        <p:blipFill>
          <a:blip r:embed="rId2"/>
          <a:stretch>
            <a:fillRect/>
          </a:stretch>
        </p:blipFill>
        <p:spPr>
          <a:xfrm>
            <a:off x="611560" y="1268764"/>
            <a:ext cx="3865792" cy="4360614"/>
          </a:xfrm>
          <a:prstGeom prst="rect">
            <a:avLst/>
          </a:prstGeom>
        </p:spPr>
      </p:pic>
      <p:sp>
        <p:nvSpPr>
          <p:cNvPr id="4" name="投影片編號版面配置區 3">
            <a:extLst>
              <a:ext uri="{FF2B5EF4-FFF2-40B4-BE49-F238E27FC236}">
                <a16:creationId xmlns:a16="http://schemas.microsoft.com/office/drawing/2014/main" id="{9A10205C-2146-4AA5-8302-2053F19C4A78}"/>
              </a:ext>
            </a:extLst>
          </p:cNvPr>
          <p:cNvSpPr>
            <a:spLocks noGrp="1"/>
          </p:cNvSpPr>
          <p:nvPr>
            <p:ph type="sldNum" sz="quarter" idx="10"/>
          </p:nvPr>
        </p:nvSpPr>
        <p:spPr/>
        <p:txBody>
          <a:bodyPr/>
          <a:lstStyle/>
          <a:p>
            <a:pPr>
              <a:defRPr/>
            </a:pPr>
            <a:fld id="{F7B336DD-90F7-4FE0-B0C5-4055F923B7E5}" type="slidenum">
              <a:rPr lang="zh-TW" altLang="en-US" smtClean="0"/>
              <a:pPr>
                <a:defRPr/>
              </a:pPr>
              <a:t>20</a:t>
            </a:fld>
            <a:endParaRPr lang="zh-TW" altLang="en-US"/>
          </a:p>
        </p:txBody>
      </p:sp>
      <p:pic>
        <p:nvPicPr>
          <p:cNvPr id="7" name="圖片 6">
            <a:extLst>
              <a:ext uri="{FF2B5EF4-FFF2-40B4-BE49-F238E27FC236}">
                <a16:creationId xmlns:a16="http://schemas.microsoft.com/office/drawing/2014/main" id="{592784E8-8EFB-47D6-9CB6-645C1F5868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700808"/>
            <a:ext cx="4677478" cy="3176197"/>
          </a:xfrm>
          <a:prstGeom prst="rect">
            <a:avLst/>
          </a:prstGeom>
        </p:spPr>
      </p:pic>
    </p:spTree>
    <p:extLst>
      <p:ext uri="{BB962C8B-B14F-4D97-AF65-F5344CB8AC3E}">
        <p14:creationId xmlns:p14="http://schemas.microsoft.com/office/powerpoint/2010/main" val="29174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ECE335-4AD4-4175-AD52-5F1283BF4D08}"/>
              </a:ext>
            </a:extLst>
          </p:cNvPr>
          <p:cNvSpPr>
            <a:spLocks noGrp="1"/>
          </p:cNvSpPr>
          <p:nvPr>
            <p:ph type="title"/>
          </p:nvPr>
        </p:nvSpPr>
        <p:spPr/>
        <p:txBody>
          <a:bodyPr/>
          <a:lstStyle/>
          <a:p>
            <a:r>
              <a:rPr lang="en-US" altLang="zh-TW" dirty="0"/>
              <a:t>Echo State Network</a:t>
            </a:r>
            <a:endParaRPr lang="zh-TW" altLang="en-US" dirty="0"/>
          </a:p>
        </p:txBody>
      </p:sp>
      <p:pic>
        <p:nvPicPr>
          <p:cNvPr id="5" name="內容版面配置區 4">
            <a:extLst>
              <a:ext uri="{FF2B5EF4-FFF2-40B4-BE49-F238E27FC236}">
                <a16:creationId xmlns:a16="http://schemas.microsoft.com/office/drawing/2014/main" id="{BD70BB68-BCD0-4A91-9176-513245CFE3AB}"/>
              </a:ext>
            </a:extLst>
          </p:cNvPr>
          <p:cNvPicPr>
            <a:picLocks noGrp="1" noChangeAspect="1"/>
          </p:cNvPicPr>
          <p:nvPr>
            <p:ph idx="1"/>
          </p:nvPr>
        </p:nvPicPr>
        <p:blipFill>
          <a:blip r:embed="rId2"/>
          <a:stretch>
            <a:fillRect/>
          </a:stretch>
        </p:blipFill>
        <p:spPr>
          <a:xfrm>
            <a:off x="1619672" y="1988840"/>
            <a:ext cx="5721126" cy="3499081"/>
          </a:xfrm>
          <a:prstGeom prst="rect">
            <a:avLst/>
          </a:prstGeom>
        </p:spPr>
      </p:pic>
      <p:sp>
        <p:nvSpPr>
          <p:cNvPr id="4" name="投影片編號版面配置區 3">
            <a:extLst>
              <a:ext uri="{FF2B5EF4-FFF2-40B4-BE49-F238E27FC236}">
                <a16:creationId xmlns:a16="http://schemas.microsoft.com/office/drawing/2014/main" id="{0574414C-F5BE-4077-8002-E49BA00DE8E2}"/>
              </a:ext>
            </a:extLst>
          </p:cNvPr>
          <p:cNvSpPr>
            <a:spLocks noGrp="1"/>
          </p:cNvSpPr>
          <p:nvPr>
            <p:ph type="sldNum" sz="quarter" idx="10"/>
          </p:nvPr>
        </p:nvSpPr>
        <p:spPr/>
        <p:txBody>
          <a:bodyPr/>
          <a:lstStyle/>
          <a:p>
            <a:pPr>
              <a:defRPr/>
            </a:pPr>
            <a:fld id="{F7B336DD-90F7-4FE0-B0C5-4055F923B7E5}" type="slidenum">
              <a:rPr lang="zh-TW" altLang="en-US" smtClean="0"/>
              <a:pPr>
                <a:defRPr/>
              </a:pPr>
              <a:t>21</a:t>
            </a:fld>
            <a:endParaRPr lang="zh-TW" altLang="en-US"/>
          </a:p>
        </p:txBody>
      </p:sp>
      <p:sp>
        <p:nvSpPr>
          <p:cNvPr id="6" name="內容版面配置區 2">
            <a:extLst>
              <a:ext uri="{FF2B5EF4-FFF2-40B4-BE49-F238E27FC236}">
                <a16:creationId xmlns:a16="http://schemas.microsoft.com/office/drawing/2014/main" id="{9C82D7BC-CB6C-40B7-901C-690E2DF3A822}"/>
              </a:ext>
            </a:extLst>
          </p:cNvPr>
          <p:cNvSpPr txBox="1">
            <a:spLocks/>
          </p:cNvSpPr>
          <p:nvPr/>
        </p:nvSpPr>
        <p:spPr bwMode="auto">
          <a:xfrm>
            <a:off x="395288" y="908050"/>
            <a:ext cx="83534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Font typeface="Wingdings" pitchFamily="2" charset="2"/>
              <a:buChar char="q"/>
              <a:defRPr kumimoji="1" sz="2400">
                <a:solidFill>
                  <a:schemeClr val="tx1"/>
                </a:solidFill>
                <a:latin typeface="+mn-lt"/>
                <a:ea typeface="+mn-ea"/>
                <a:cs typeface="+mn-cs"/>
              </a:defRPr>
            </a:lvl1pPr>
            <a:lvl2pPr marL="838200" indent="-381000" algn="l" rtl="0" eaLnBrk="0" fontAlgn="base" hangingPunct="0">
              <a:spcBef>
                <a:spcPct val="20000"/>
              </a:spcBef>
              <a:spcAft>
                <a:spcPct val="0"/>
              </a:spcAft>
              <a:buFont typeface="Wingdings" pitchFamily="2" charset="2"/>
              <a:buChar char="Ø"/>
              <a:defRPr kumimoji="1" sz="2000">
                <a:solidFill>
                  <a:schemeClr val="tx1"/>
                </a:solidFill>
                <a:latin typeface="+mn-lt"/>
                <a:ea typeface="+mn-ea"/>
              </a:defRPr>
            </a:lvl2pPr>
            <a:lvl3pPr marL="1295400" indent="-381000" algn="l" rtl="0" eaLnBrk="0" fontAlgn="base" hangingPunct="0">
              <a:spcBef>
                <a:spcPct val="20000"/>
              </a:spcBef>
              <a:spcAft>
                <a:spcPct val="0"/>
              </a:spcAft>
              <a:buChar char="•"/>
              <a:defRPr kumimoji="1">
                <a:solidFill>
                  <a:schemeClr val="tx1"/>
                </a:solidFill>
                <a:latin typeface="+mn-lt"/>
                <a:ea typeface="+mn-ea"/>
              </a:defRPr>
            </a:lvl3pPr>
            <a:lvl4pPr marL="1752600" indent="-381000" algn="l" rtl="0" eaLnBrk="0" fontAlgn="base" hangingPunct="0">
              <a:spcBef>
                <a:spcPct val="20000"/>
              </a:spcBef>
              <a:spcAft>
                <a:spcPct val="0"/>
              </a:spcAft>
              <a:buChar char="o"/>
              <a:defRPr kumimoji="1" sz="2400">
                <a:solidFill>
                  <a:schemeClr val="tx1"/>
                </a:solidFill>
                <a:latin typeface="+mn-lt"/>
                <a:ea typeface="+mn-ea"/>
              </a:defRPr>
            </a:lvl4pPr>
            <a:lvl5pPr marL="2209800" indent="-381000" algn="l" rtl="0" eaLnBrk="0" fontAlgn="base" hangingPunct="0">
              <a:spcBef>
                <a:spcPct val="20000"/>
              </a:spcBef>
              <a:spcAft>
                <a:spcPct val="0"/>
              </a:spcAft>
              <a:buFont typeface="Wingdings" pitchFamily="2" charset="2"/>
              <a:buChar char="§"/>
              <a:defRPr kumimoji="1" sz="2400">
                <a:solidFill>
                  <a:schemeClr val="tx1"/>
                </a:solidFill>
                <a:latin typeface="+mn-lt"/>
                <a:ea typeface="+mn-ea"/>
              </a:defRPr>
            </a:lvl5pPr>
            <a:lvl6pPr marL="26670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6pPr>
            <a:lvl7pPr marL="31242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7pPr>
            <a:lvl8pPr marL="35814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8pPr>
            <a:lvl9pPr marL="4038600" indent="-381000" algn="l" rtl="0" eaLnBrk="1" fontAlgn="base" hangingPunct="1">
              <a:spcBef>
                <a:spcPct val="20000"/>
              </a:spcBef>
              <a:spcAft>
                <a:spcPct val="0"/>
              </a:spcAft>
              <a:buFont typeface="Wingdings" pitchFamily="2" charset="2"/>
              <a:buChar char="§"/>
              <a:defRPr kumimoji="1" sz="2400">
                <a:solidFill>
                  <a:schemeClr val="tx1"/>
                </a:solidFill>
                <a:latin typeface="+mn-lt"/>
                <a:ea typeface="+mn-ea"/>
              </a:defRPr>
            </a:lvl9pPr>
          </a:lstStyle>
          <a:p>
            <a:r>
              <a:rPr lang="en-US" altLang="zh-TW" kern="0" dirty="0"/>
              <a:t>The reservoir should have “echo state property”</a:t>
            </a:r>
            <a:endParaRPr lang="zh-TW" altLang="en-US" kern="0" dirty="0"/>
          </a:p>
        </p:txBody>
      </p:sp>
    </p:spTree>
    <p:extLst>
      <p:ext uri="{BB962C8B-B14F-4D97-AF65-F5344CB8AC3E}">
        <p14:creationId xmlns:p14="http://schemas.microsoft.com/office/powerpoint/2010/main" val="10533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AB9363-D578-4EAF-9818-FF7552C82619}"/>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034CBED4-D48B-448C-B6FB-038B11675FD8}"/>
              </a:ext>
            </a:extLst>
          </p:cNvPr>
          <p:cNvSpPr>
            <a:spLocks noGrp="1"/>
          </p:cNvSpPr>
          <p:nvPr>
            <p:ph idx="1"/>
          </p:nvPr>
        </p:nvSpPr>
        <p:spPr/>
        <p:txBody>
          <a:bodyPr/>
          <a:lstStyle/>
          <a:p>
            <a:r>
              <a:rPr lang="en-US" altLang="zh-TW" dirty="0"/>
              <a:t>Since value for input and recurrent weights are initialized randomly and then are mixed through out prediction.</a:t>
            </a:r>
          </a:p>
          <a:p>
            <a:pPr lvl="1"/>
            <a:r>
              <a:rPr lang="en-US" altLang="zh-TW" dirty="0"/>
              <a:t>How to optimize?</a:t>
            </a:r>
          </a:p>
          <a:p>
            <a:endParaRPr lang="en-US" altLang="zh-TW" dirty="0"/>
          </a:p>
          <a:p>
            <a:r>
              <a:rPr lang="en-US" altLang="zh-TW" dirty="0"/>
              <a:t>No systematics method exists to optimize hyperparameters, usually uses validation set.</a:t>
            </a:r>
          </a:p>
          <a:p>
            <a:endParaRPr lang="en-US" altLang="zh-TW" dirty="0"/>
          </a:p>
        </p:txBody>
      </p:sp>
      <p:sp>
        <p:nvSpPr>
          <p:cNvPr id="4" name="投影片編號版面配置區 3">
            <a:extLst>
              <a:ext uri="{FF2B5EF4-FFF2-40B4-BE49-F238E27FC236}">
                <a16:creationId xmlns:a16="http://schemas.microsoft.com/office/drawing/2014/main" id="{A6AC8ADC-A0E1-4ACA-8E7C-BE8638C5D7B8}"/>
              </a:ext>
            </a:extLst>
          </p:cNvPr>
          <p:cNvSpPr>
            <a:spLocks noGrp="1"/>
          </p:cNvSpPr>
          <p:nvPr>
            <p:ph type="sldNum" sz="quarter" idx="10"/>
          </p:nvPr>
        </p:nvSpPr>
        <p:spPr/>
        <p:txBody>
          <a:bodyPr/>
          <a:lstStyle/>
          <a:p>
            <a:pPr>
              <a:defRPr/>
            </a:pPr>
            <a:fld id="{F7B336DD-90F7-4FE0-B0C5-4055F923B7E5}" type="slidenum">
              <a:rPr lang="zh-TW" altLang="en-US" smtClean="0"/>
              <a:pPr>
                <a:defRPr/>
              </a:pPr>
              <a:t>22</a:t>
            </a:fld>
            <a:endParaRPr lang="zh-TW" altLang="en-US"/>
          </a:p>
        </p:txBody>
      </p:sp>
      <p:pic>
        <p:nvPicPr>
          <p:cNvPr id="5" name="圖片 4">
            <a:extLst>
              <a:ext uri="{FF2B5EF4-FFF2-40B4-BE49-F238E27FC236}">
                <a16:creationId xmlns:a16="http://schemas.microsoft.com/office/drawing/2014/main" id="{C0157D21-B511-4478-B1E9-0F83568351FA}"/>
              </a:ext>
            </a:extLst>
          </p:cNvPr>
          <p:cNvPicPr>
            <a:picLocks noChangeAspect="1"/>
          </p:cNvPicPr>
          <p:nvPr/>
        </p:nvPicPr>
        <p:blipFill>
          <a:blip r:embed="rId2"/>
          <a:stretch>
            <a:fillRect/>
          </a:stretch>
        </p:blipFill>
        <p:spPr>
          <a:xfrm>
            <a:off x="1619672" y="3529249"/>
            <a:ext cx="5760640" cy="2404301"/>
          </a:xfrm>
          <a:prstGeom prst="rect">
            <a:avLst/>
          </a:prstGeom>
        </p:spPr>
      </p:pic>
    </p:spTree>
    <p:extLst>
      <p:ext uri="{BB962C8B-B14F-4D97-AF65-F5344CB8AC3E}">
        <p14:creationId xmlns:p14="http://schemas.microsoft.com/office/powerpoint/2010/main" val="106878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D6F14-EB9B-4C47-89AF-CCD769C914DA}"/>
              </a:ext>
            </a:extLst>
          </p:cNvPr>
          <p:cNvSpPr>
            <a:spLocks noGrp="1"/>
          </p:cNvSpPr>
          <p:nvPr>
            <p:ph type="title"/>
          </p:nvPr>
        </p:nvSpPr>
        <p:spPr/>
        <p:txBody>
          <a:bodyPr/>
          <a:lstStyle/>
          <a:p>
            <a:pPr lvl="1"/>
            <a:r>
              <a:rPr lang="en-US" altLang="zh-TW" dirty="0"/>
              <a:t>Offline training</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34B71FB-77B0-4DD6-8FA4-5F69B8C70C23}"/>
                  </a:ext>
                </a:extLst>
              </p:cNvPr>
              <p:cNvSpPr>
                <a:spLocks noGrp="1"/>
              </p:cNvSpPr>
              <p:nvPr>
                <p:ph idx="1"/>
              </p:nvPr>
            </p:nvSpPr>
            <p:spPr/>
            <p:txBody>
              <a:bodyPr/>
              <a:lstStyle/>
              <a:p>
                <a:r>
                  <a:rPr lang="en-US" altLang="zh-TW" dirty="0"/>
                  <a:t>Three weight matrices should be generate </a:t>
                </a:r>
              </a:p>
              <a:p>
                <a:pPr lvl="1"/>
                <a:r>
                  <a:rPr lang="en-US" altLang="zh-TW" dirty="0"/>
                  <a:t>Input weight matrix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𝑖𝑛</m:t>
                        </m:r>
                      </m:sup>
                    </m:sSup>
                  </m:oMath>
                </a14:m>
                <a:endParaRPr lang="en-US" altLang="zh-TW" i="1" dirty="0">
                  <a:latin typeface="Cambria Math" panose="02040503050406030204" pitchFamily="18" charset="0"/>
                </a:endParaRPr>
              </a:p>
              <a:p>
                <a:pPr lvl="1"/>
                <a:r>
                  <a:rPr lang="en-US" altLang="zh-TW" dirty="0"/>
                  <a:t>Internal weight matrix </a:t>
                </a:r>
                <a14:m>
                  <m:oMath xmlns:m="http://schemas.openxmlformats.org/officeDocument/2006/math">
                    <m:r>
                      <a:rPr lang="en-US" altLang="zh-TW" b="0" i="1" smtClean="0">
                        <a:latin typeface="Cambria Math" panose="02040503050406030204" pitchFamily="18" charset="0"/>
                      </a:rPr>
                      <m:t>𝑊</m:t>
                    </m:r>
                  </m:oMath>
                </a14:m>
                <a:endParaRPr lang="en-US" altLang="zh-TW" dirty="0"/>
              </a:p>
              <a:p>
                <a:pPr lvl="1"/>
                <a:r>
                  <a:rPr lang="en-US" altLang="zh-TW" dirty="0"/>
                  <a:t>Output feedback matrix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b="0" i="1" smtClean="0">
                            <a:latin typeface="Cambria Math" panose="02040503050406030204" pitchFamily="18" charset="0"/>
                          </a:rPr>
                          <m:t>𝑏𝑎𝑐𝑘</m:t>
                        </m:r>
                      </m:sup>
                    </m:sSup>
                  </m:oMath>
                </a14:m>
                <a:endParaRPr lang="en-US" altLang="zh-TW" dirty="0"/>
              </a:p>
              <a:p>
                <a:pPr lvl="1"/>
                <a:endParaRPr lang="en-US" altLang="zh-TW" dirty="0"/>
              </a:p>
              <a:p>
                <a:r>
                  <a:rPr lang="en-US" altLang="zh-TW" dirty="0"/>
                  <a:t>There is </a:t>
                </a:r>
                <a:r>
                  <a:rPr lang="en-US" altLang="zh-TW" dirty="0">
                    <a:solidFill>
                      <a:srgbClr val="FF0000"/>
                    </a:solidFill>
                  </a:rPr>
                  <a:t>no sufficient condition </a:t>
                </a:r>
                <a:r>
                  <a:rPr lang="en-US" altLang="zh-TW" dirty="0"/>
                  <a:t>which allows one to decide whether the network has the echo state property.</a:t>
                </a:r>
              </a:p>
              <a:p>
                <a:endParaRPr lang="en-US" altLang="zh-TW" dirty="0"/>
              </a:p>
              <a:p>
                <a:pPr lvl="1"/>
                <a:r>
                  <a:rPr lang="en-US" altLang="zh-TW" dirty="0"/>
                  <a:t>Generate a sparse matrix and make sure the mean value of all the weights in it is about 0</a:t>
                </a:r>
              </a:p>
              <a:p>
                <a:pPr lvl="1"/>
                <a:r>
                  <a:rPr lang="en-US" altLang="zh-TW" dirty="0"/>
                  <a:t>Normalize the matrix with unit spectral radius</a:t>
                </a:r>
              </a:p>
              <a:p>
                <a:pPr lvl="1"/>
                <a:r>
                  <a:rPr lang="en-US" altLang="zh-TW" dirty="0"/>
                  <a:t>Then scale it with a parameter smaller than 1</a:t>
                </a:r>
              </a:p>
              <a:p>
                <a:pPr marL="457200" lvl="1" indent="0">
                  <a:buNone/>
                </a:pPr>
                <a:endParaRPr lang="zh-TW" altLang="en-US" dirty="0"/>
              </a:p>
            </p:txBody>
          </p:sp>
        </mc:Choice>
        <mc:Fallback xmlns="">
          <p:sp>
            <p:nvSpPr>
              <p:cNvPr id="3" name="內容版面配置區 2">
                <a:extLst>
                  <a:ext uri="{FF2B5EF4-FFF2-40B4-BE49-F238E27FC236}">
                    <a16:creationId xmlns:a16="http://schemas.microsoft.com/office/drawing/2014/main" id="{834B71FB-77B0-4DD6-8FA4-5F69B8C70C23}"/>
                  </a:ext>
                </a:extLst>
              </p:cNvPr>
              <p:cNvSpPr>
                <a:spLocks noGrp="1" noRot="1" noChangeAspect="1" noMove="1" noResize="1" noEditPoints="1" noAdjustHandles="1" noChangeArrowheads="1" noChangeShapeType="1" noTextEdit="1"/>
              </p:cNvSpPr>
              <p:nvPr>
                <p:ph idx="1"/>
              </p:nvPr>
            </p:nvSpPr>
            <p:spPr>
              <a:blipFill>
                <a:blip r:embed="rId2"/>
                <a:stretch>
                  <a:fillRect l="-1022" t="-8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81E3EE5-FC73-40EC-B82B-DC56F9C74101}"/>
              </a:ext>
            </a:extLst>
          </p:cNvPr>
          <p:cNvSpPr>
            <a:spLocks noGrp="1"/>
          </p:cNvSpPr>
          <p:nvPr>
            <p:ph type="sldNum" sz="quarter" idx="10"/>
          </p:nvPr>
        </p:nvSpPr>
        <p:spPr/>
        <p:txBody>
          <a:bodyPr/>
          <a:lstStyle/>
          <a:p>
            <a:pPr>
              <a:defRPr/>
            </a:pPr>
            <a:fld id="{F7B336DD-90F7-4FE0-B0C5-4055F923B7E5}" type="slidenum">
              <a:rPr lang="zh-TW" altLang="en-US" smtClean="0"/>
              <a:pPr>
                <a:defRPr/>
              </a:pPr>
              <a:t>23</a:t>
            </a:fld>
            <a:endParaRPr lang="zh-TW" altLang="en-US"/>
          </a:p>
        </p:txBody>
      </p:sp>
    </p:spTree>
    <p:extLst>
      <p:ext uri="{BB962C8B-B14F-4D97-AF65-F5344CB8AC3E}">
        <p14:creationId xmlns:p14="http://schemas.microsoft.com/office/powerpoint/2010/main" val="1691484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32B614-5566-49FB-8C2D-C22B6336F0B3}"/>
              </a:ext>
            </a:extLst>
          </p:cNvPr>
          <p:cNvSpPr>
            <a:spLocks noGrp="1"/>
          </p:cNvSpPr>
          <p:nvPr>
            <p:ph type="title"/>
          </p:nvPr>
        </p:nvSpPr>
        <p:spPr>
          <a:xfrm>
            <a:off x="467518" y="360362"/>
            <a:ext cx="8353425" cy="439738"/>
          </a:xfrm>
        </p:spPr>
        <p:txBody>
          <a:bodyPr/>
          <a:lstStyle/>
          <a:p>
            <a:r>
              <a:rPr lang="en-US" altLang="zh-TW" dirty="0"/>
              <a:t>Offline training</a:t>
            </a:r>
            <a:br>
              <a:rPr lang="en-US" altLang="zh-TW" dirty="0"/>
            </a:b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656D7E3-471D-4D10-BBE5-169B1702D153}"/>
                  </a:ext>
                </a:extLst>
              </p:cNvPr>
              <p:cNvSpPr>
                <a:spLocks noGrp="1"/>
              </p:cNvSpPr>
              <p:nvPr>
                <p:ph idx="1"/>
              </p:nvPr>
            </p:nvSpPr>
            <p:spPr/>
            <p:txBody>
              <a:bodyPr/>
              <a:lstStyle/>
              <a:p>
                <a:r>
                  <a:rPr lang="en-US" altLang="zh-TW" dirty="0"/>
                  <a:t>Feed the teacher input and teacher output data to the ESN.</a:t>
                </a:r>
              </a:p>
              <a:p>
                <a:endParaRPr lang="en-US" altLang="zh-TW" dirty="0"/>
              </a:p>
              <a:p>
                <a:r>
                  <a:rPr lang="en-US" altLang="zh-TW" dirty="0"/>
                  <a:t>When training data is fed to ESN, it will activate the dynamics in the networks</a:t>
                </a:r>
              </a:p>
              <a:p>
                <a:pPr lvl="1"/>
                <a14:m>
                  <m:oMath xmlns:m="http://schemas.openxmlformats.org/officeDocument/2006/math">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r>
                      <a:rPr lang="en-US" altLang="zh-TW" b="0" i="1" smtClean="0">
                        <a:latin typeface="Cambria Math" panose="02040503050406030204" pitchFamily="18" charset="0"/>
                      </a:rPr>
                      <m:t>= </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tanh</m:t>
                        </m:r>
                      </m:fName>
                      <m:e>
                        <m:r>
                          <a:rPr lang="en-US" altLang="zh-TW" b="0" i="1" smtClean="0">
                            <a:latin typeface="Cambria Math" panose="02040503050406030204" pitchFamily="18" charset="0"/>
                          </a:rPr>
                          <m:t>(</m:t>
                        </m:r>
                        <m:r>
                          <a:rPr lang="en-US" altLang="zh-TW" b="0" i="1" smtClean="0">
                            <a:solidFill>
                              <a:srgbClr val="00B050"/>
                            </a:solidFill>
                            <a:latin typeface="Cambria Math" panose="02040503050406030204" pitchFamily="18" charset="0"/>
                          </a:rPr>
                          <m:t>𝑢</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𝑖𝑛</m:t>
                            </m:r>
                          </m:sup>
                        </m:sSup>
                        <m:r>
                          <a:rPr lang="en-US" altLang="zh-TW" b="0" i="1" smtClean="0">
                            <a:latin typeface="Cambria Math" panose="02040503050406030204" pitchFamily="18" charset="0"/>
                          </a:rPr>
                          <m:t>+</m:t>
                        </m:r>
                        <m:r>
                          <a:rPr lang="en-US" altLang="zh-TW" b="0" i="1" smtClean="0">
                            <a:solidFill>
                              <a:srgbClr val="0070C0"/>
                            </a:solidFill>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𝑊</m:t>
                        </m:r>
                        <m:r>
                          <a:rPr lang="en-US" altLang="zh-TW" b="0" i="1" smtClean="0">
                            <a:latin typeface="Cambria Math" panose="02040503050406030204" pitchFamily="18" charset="0"/>
                          </a:rPr>
                          <m:t>+</m:t>
                        </m:r>
                        <m:r>
                          <a:rPr lang="en-US" altLang="zh-TW" b="0" i="1" smtClean="0">
                            <a:solidFill>
                              <a:srgbClr val="FF0000"/>
                            </a:solidFill>
                            <a:latin typeface="Cambria Math" panose="02040503050406030204" pitchFamily="18" charset="0"/>
                          </a:rPr>
                          <m:t>𝑦</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𝑏𝑎𝑐𝑘</m:t>
                            </m:r>
                          </m:sup>
                        </m:sSup>
                        <m:r>
                          <a:rPr lang="en-US" altLang="zh-TW" b="0" i="1" smtClean="0">
                            <a:latin typeface="Cambria Math" panose="02040503050406030204" pitchFamily="18" charset="0"/>
                          </a:rPr>
                          <m:t>)</m:t>
                        </m:r>
                      </m:e>
                    </m:func>
                  </m:oMath>
                </a14:m>
                <a:endParaRPr lang="en-US" altLang="zh-TW" b="0" dirty="0"/>
              </a:p>
              <a:p>
                <a:pPr lvl="2"/>
                <a14:m>
                  <m:oMath xmlns:m="http://schemas.openxmlformats.org/officeDocument/2006/math">
                    <m:r>
                      <a:rPr lang="en-US" altLang="zh-TW" i="1">
                        <a:solidFill>
                          <a:srgbClr val="00B050"/>
                        </a:solidFill>
                        <a:latin typeface="Cambria Math" panose="02040503050406030204" pitchFamily="18" charset="0"/>
                      </a:rPr>
                      <m:t>𝑢</m:t>
                    </m:r>
                  </m:oMath>
                </a14:m>
                <a:r>
                  <a:rPr lang="en-US" altLang="zh-TW" dirty="0"/>
                  <a:t> is the input vector</a:t>
                </a:r>
              </a:p>
              <a:p>
                <a:pPr lvl="2"/>
                <a14:m>
                  <m:oMath xmlns:m="http://schemas.openxmlformats.org/officeDocument/2006/math">
                    <m:r>
                      <a:rPr lang="en-US" altLang="zh-TW" i="1">
                        <a:solidFill>
                          <a:srgbClr val="0070C0"/>
                        </a:solidFill>
                        <a:latin typeface="Cambria Math" panose="02040503050406030204" pitchFamily="18" charset="0"/>
                      </a:rPr>
                      <m:t>𝑥</m:t>
                    </m:r>
                  </m:oMath>
                </a14:m>
                <a:r>
                  <a:rPr lang="en-US" altLang="zh-TW" dirty="0"/>
                  <a:t> is the internal units vector</a:t>
                </a:r>
              </a:p>
              <a:p>
                <a:pPr lvl="2"/>
                <a14:m>
                  <m:oMath xmlns:m="http://schemas.openxmlformats.org/officeDocument/2006/math">
                    <m:r>
                      <a:rPr lang="en-US" altLang="zh-TW" i="1">
                        <a:solidFill>
                          <a:srgbClr val="FF0000"/>
                        </a:solidFill>
                        <a:latin typeface="Cambria Math" panose="02040503050406030204" pitchFamily="18" charset="0"/>
                      </a:rPr>
                      <m:t>𝑦</m:t>
                    </m:r>
                  </m:oMath>
                </a14:m>
                <a:r>
                  <a:rPr lang="en-US" altLang="zh-TW" dirty="0"/>
                  <a:t> is the output vector</a:t>
                </a:r>
              </a:p>
              <a:p>
                <a:r>
                  <a:rPr lang="en-US" altLang="zh-TW" dirty="0"/>
                  <a:t>Then collect states at time n as a new row in a matrix </a:t>
                </a:r>
                <a14:m>
                  <m:oMath xmlns:m="http://schemas.openxmlformats.org/officeDocument/2006/math">
                    <m:r>
                      <a:rPr lang="en-US" altLang="zh-TW" b="0" i="1" smtClean="0">
                        <a:solidFill>
                          <a:srgbClr val="00B050"/>
                        </a:solidFill>
                        <a:latin typeface="Cambria Math" panose="02040503050406030204" pitchFamily="18" charset="0"/>
                      </a:rPr>
                      <m:t>𝐷𝑅</m:t>
                    </m:r>
                  </m:oMath>
                </a14:m>
                <a:endParaRPr lang="en-US" altLang="zh-TW" b="0" dirty="0">
                  <a:solidFill>
                    <a:srgbClr val="00B050"/>
                  </a:solidFill>
                </a:endParaRPr>
              </a:p>
              <a:p>
                <a:pPr lvl="1"/>
                <a:r>
                  <a:rPr lang="en-US" altLang="zh-TW" dirty="0"/>
                  <a:t>Since at step n = 0, the initial state is not defined, thus let </a:t>
                </a:r>
              </a:p>
              <a:p>
                <a:pPr lvl="2"/>
                <a14:m>
                  <m:oMath xmlns:m="http://schemas.openxmlformats.org/officeDocument/2006/math">
                    <m:r>
                      <a:rPr lang="en-US" altLang="zh-TW" i="1">
                        <a:solidFill>
                          <a:srgbClr val="0070C0"/>
                        </a:solidFill>
                        <a:latin typeface="Cambria Math" panose="02040503050406030204" pitchFamily="18" charset="0"/>
                      </a:rPr>
                      <m:t>𝑥</m:t>
                    </m:r>
                    <m:d>
                      <m:dPr>
                        <m:ctrlPr>
                          <a:rPr lang="en-US" altLang="zh-TW" b="0" i="1" smtClean="0">
                            <a:solidFill>
                              <a:srgbClr val="0070C0"/>
                            </a:solidFill>
                            <a:latin typeface="Cambria Math" panose="02040503050406030204" pitchFamily="18" charset="0"/>
                          </a:rPr>
                        </m:ctrlPr>
                      </m:dPr>
                      <m:e>
                        <m:r>
                          <a:rPr lang="en-US" altLang="zh-TW" b="0" i="1" smtClean="0">
                            <a:solidFill>
                              <a:srgbClr val="0070C0"/>
                            </a:solidFill>
                            <a:latin typeface="Cambria Math" panose="02040503050406030204" pitchFamily="18" charset="0"/>
                          </a:rPr>
                          <m:t>0</m:t>
                        </m:r>
                      </m:e>
                    </m:d>
                    <m:r>
                      <a:rPr lang="en-US" altLang="zh-TW" b="0" i="1" smtClean="0">
                        <a:solidFill>
                          <a:srgbClr val="0070C0"/>
                        </a:solidFill>
                        <a:latin typeface="Cambria Math" panose="02040503050406030204" pitchFamily="18" charset="0"/>
                      </a:rPr>
                      <m:t>=0</m:t>
                    </m:r>
                  </m:oMath>
                </a14:m>
                <a:endParaRPr lang="en-US" altLang="zh-TW" b="0" dirty="0">
                  <a:solidFill>
                    <a:srgbClr val="0070C0"/>
                  </a:solidFill>
                </a:endParaRPr>
              </a:p>
              <a:p>
                <a:pPr lvl="2"/>
                <a14:m>
                  <m:oMath xmlns:m="http://schemas.openxmlformats.org/officeDocument/2006/math">
                    <m:r>
                      <a:rPr lang="en-US" altLang="zh-TW" i="1">
                        <a:solidFill>
                          <a:srgbClr val="FF0000"/>
                        </a:solidFill>
                        <a:latin typeface="Cambria Math" panose="02040503050406030204" pitchFamily="18" charset="0"/>
                      </a:rPr>
                      <m:t>𝑦</m:t>
                    </m:r>
                    <m:d>
                      <m:dPr>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0</m:t>
                        </m:r>
                      </m:e>
                    </m:d>
                    <m:r>
                      <a:rPr lang="en-US" altLang="zh-TW" b="0" i="1" smtClean="0">
                        <a:solidFill>
                          <a:srgbClr val="FF0000"/>
                        </a:solidFill>
                        <a:latin typeface="Cambria Math" panose="02040503050406030204" pitchFamily="18" charset="0"/>
                      </a:rPr>
                      <m:t>=0</m:t>
                    </m:r>
                  </m:oMath>
                </a14:m>
                <a:endParaRPr lang="en-US" altLang="zh-TW" dirty="0"/>
              </a:p>
            </p:txBody>
          </p:sp>
        </mc:Choice>
        <mc:Fallback xmlns="">
          <p:sp>
            <p:nvSpPr>
              <p:cNvPr id="3" name="內容版面配置區 2">
                <a:extLst>
                  <a:ext uri="{FF2B5EF4-FFF2-40B4-BE49-F238E27FC236}">
                    <a16:creationId xmlns:a16="http://schemas.microsoft.com/office/drawing/2014/main" id="{9656D7E3-471D-4D10-BBE5-169B1702D153}"/>
                  </a:ext>
                </a:extLst>
              </p:cNvPr>
              <p:cNvSpPr>
                <a:spLocks noGrp="1" noRot="1" noChangeAspect="1" noMove="1" noResize="1" noEditPoints="1" noAdjustHandles="1" noChangeArrowheads="1" noChangeShapeType="1" noTextEdit="1"/>
              </p:cNvSpPr>
              <p:nvPr>
                <p:ph idx="1"/>
              </p:nvPr>
            </p:nvSpPr>
            <p:spPr>
              <a:blipFill>
                <a:blip r:embed="rId2"/>
                <a:stretch>
                  <a:fillRect l="-1022" t="-8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268D4CC-19C2-4A70-8F91-195A2C7FBBD1}"/>
              </a:ext>
            </a:extLst>
          </p:cNvPr>
          <p:cNvSpPr>
            <a:spLocks noGrp="1"/>
          </p:cNvSpPr>
          <p:nvPr>
            <p:ph type="sldNum" sz="quarter" idx="10"/>
          </p:nvPr>
        </p:nvSpPr>
        <p:spPr/>
        <p:txBody>
          <a:bodyPr/>
          <a:lstStyle/>
          <a:p>
            <a:pPr>
              <a:defRPr/>
            </a:pPr>
            <a:fld id="{F7B336DD-90F7-4FE0-B0C5-4055F923B7E5}" type="slidenum">
              <a:rPr lang="zh-TW" altLang="en-US" smtClean="0"/>
              <a:pPr>
                <a:defRPr/>
              </a:pPr>
              <a:t>24</a:t>
            </a:fld>
            <a:endParaRPr lang="zh-TW" altLang="en-US"/>
          </a:p>
        </p:txBody>
      </p:sp>
    </p:spTree>
    <p:extLst>
      <p:ext uri="{BB962C8B-B14F-4D97-AF65-F5344CB8AC3E}">
        <p14:creationId xmlns:p14="http://schemas.microsoft.com/office/powerpoint/2010/main" val="374642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37E880-DD67-426D-9A17-BE7397FABEA0}"/>
              </a:ext>
            </a:extLst>
          </p:cNvPr>
          <p:cNvSpPr>
            <a:spLocks noGrp="1"/>
          </p:cNvSpPr>
          <p:nvPr>
            <p:ph type="title"/>
          </p:nvPr>
        </p:nvSpPr>
        <p:spPr/>
        <p:txBody>
          <a:bodyPr/>
          <a:lstStyle/>
          <a:p>
            <a:r>
              <a:rPr lang="en-US" altLang="zh-TW" dirty="0"/>
              <a:t>Offline training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FD03D3E-0590-41E6-A6A2-8A28BDA56E79}"/>
                  </a:ext>
                </a:extLst>
              </p:cNvPr>
              <p:cNvSpPr>
                <a:spLocks noGrp="1"/>
              </p:cNvSpPr>
              <p:nvPr>
                <p:ph idx="1"/>
              </p:nvPr>
            </p:nvSpPr>
            <p:spPr/>
            <p:txBody>
              <a:bodyPr/>
              <a:lstStyle/>
              <a:p>
                <a:r>
                  <a:rPr lang="en-US" altLang="zh-TW" dirty="0"/>
                  <a:t>Wash out the initial memory in the DR, since the arbitrarily generated network states contains initial memory no caused by inputs.</a:t>
                </a:r>
              </a:p>
              <a:p>
                <a:pPr lvl="1"/>
                <a:r>
                  <a:rPr lang="en-US" altLang="zh-TW" dirty="0"/>
                  <a:t>Avoid collecting the first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𝑛</m:t>
                        </m:r>
                      </m:e>
                      <m:sub>
                        <m:r>
                          <a:rPr lang="en-US" altLang="zh-TW" b="0" i="1" smtClean="0">
                            <a:latin typeface="Cambria Math" panose="02040503050406030204" pitchFamily="18" charset="0"/>
                          </a:rPr>
                          <m:t>0</m:t>
                        </m:r>
                      </m:sub>
                    </m:sSub>
                  </m:oMath>
                </a14:m>
                <a:endParaRPr lang="en-US" altLang="zh-TW" dirty="0"/>
              </a:p>
              <a:p>
                <a:pPr lvl="1"/>
                <a:r>
                  <a:rPr lang="en-US" altLang="zh-TW" dirty="0"/>
                  <a:t>The first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0</m:t>
                        </m:r>
                      </m:sub>
                    </m:sSub>
                  </m:oMath>
                </a14:m>
                <a:r>
                  <a:rPr lang="zh-TW" altLang="en-US" dirty="0"/>
                  <a:t> </a:t>
                </a:r>
                <a:r>
                  <a:rPr lang="en-US" altLang="zh-TW" dirty="0"/>
                  <a:t>rows are removed to obtain new matrix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𝐷𝑅</m:t>
                        </m:r>
                      </m:e>
                      <m:sup>
                        <m:r>
                          <a:rPr lang="en-US" altLang="zh-TW" b="0" i="1" smtClean="0">
                            <a:latin typeface="Cambria Math" panose="02040503050406030204" pitchFamily="18" charset="0"/>
                          </a:rPr>
                          <m:t>𝑓𝑜𝑟𝑔𝑒𝑡</m:t>
                        </m:r>
                      </m:sup>
                    </m:sSup>
                  </m:oMath>
                </a14:m>
                <a:endParaRPr lang="en-US" altLang="zh-TW" dirty="0"/>
              </a:p>
              <a:p>
                <a:endParaRPr lang="en-US" altLang="zh-TW" dirty="0"/>
              </a:p>
              <a:p>
                <a:r>
                  <a:rPr lang="en-US" altLang="zh-TW" dirty="0"/>
                  <a:t>Remove the first teacher output sequence to obtain new matrix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𝑇𝑒𝑎𝑐h𝑒𝑟</m:t>
                        </m:r>
                      </m:e>
                      <m:sup>
                        <m:r>
                          <a:rPr lang="en-US" altLang="zh-TW" b="0" i="1" smtClean="0">
                            <a:latin typeface="Cambria Math" panose="02040503050406030204" pitchFamily="18" charset="0"/>
                          </a:rPr>
                          <m:t>𝑓𝑜𝑟𝑔𝑒𝑡</m:t>
                        </m:r>
                      </m:sup>
                    </m:sSup>
                  </m:oMath>
                </a14:m>
                <a:endParaRPr lang="en-US" altLang="zh-TW" dirty="0"/>
              </a:p>
              <a:p>
                <a:pPr lvl="1"/>
                <a:r>
                  <a:rPr lang="en-US" altLang="zh-TW" dirty="0"/>
                  <a:t>Generate output weight by</a:t>
                </a:r>
              </a:p>
              <a:p>
                <a:pPr lvl="2"/>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𝑜𝑢𝑡</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𝑇</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𝑝𝑒𝑠𝑢𝑑𝑜𝑖𝑛𝑣𝑒𝑟𝑠𝑒</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𝐷𝑅</m:t>
                                </m:r>
                              </m:e>
                              <m:sup>
                                <m:r>
                                  <a:rPr lang="en-US" altLang="zh-TW" b="0" i="1" smtClean="0">
                                    <a:latin typeface="Cambria Math" panose="02040503050406030204" pitchFamily="18" charset="0"/>
                                  </a:rPr>
                                  <m:t>𝑓𝑜𝑟𝑔𝑒𝑡</m:t>
                                </m:r>
                              </m:sup>
                            </m:sSup>
                          </m:e>
                        </m:d>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𝑇𝑒𝑎𝑐h𝑒𝑟</m:t>
                            </m:r>
                          </m:e>
                          <m:sup>
                            <m:r>
                              <a:rPr lang="en-US" altLang="zh-TW" i="1">
                                <a:latin typeface="Cambria Math" panose="02040503050406030204" pitchFamily="18" charset="0"/>
                              </a:rPr>
                              <m:t>𝑓𝑜𝑟𝑔𝑒𝑡</m:t>
                            </m:r>
                          </m:sup>
                        </m:sSup>
                      </m:e>
                    </m:d>
                    <m:r>
                      <a:rPr lang="en-US" altLang="zh-TW" b="0" i="1" smtClean="0">
                        <a:latin typeface="Cambria Math" panose="02040503050406030204" pitchFamily="18" charset="0"/>
                      </a:rPr>
                      <m:t>)</m:t>
                    </m:r>
                  </m:oMath>
                </a14:m>
                <a:endParaRPr lang="zh-TW" altLang="en-US" dirty="0"/>
              </a:p>
            </p:txBody>
          </p:sp>
        </mc:Choice>
        <mc:Fallback xmlns="">
          <p:sp>
            <p:nvSpPr>
              <p:cNvPr id="3" name="內容版面配置區 2">
                <a:extLst>
                  <a:ext uri="{FF2B5EF4-FFF2-40B4-BE49-F238E27FC236}">
                    <a16:creationId xmlns:a16="http://schemas.microsoft.com/office/drawing/2014/main" id="{4FD03D3E-0590-41E6-A6A2-8A28BDA56E79}"/>
                  </a:ext>
                </a:extLst>
              </p:cNvPr>
              <p:cNvSpPr>
                <a:spLocks noGrp="1" noRot="1" noChangeAspect="1" noMove="1" noResize="1" noEditPoints="1" noAdjustHandles="1" noChangeArrowheads="1" noChangeShapeType="1" noTextEdit="1"/>
              </p:cNvSpPr>
              <p:nvPr>
                <p:ph idx="1"/>
              </p:nvPr>
            </p:nvSpPr>
            <p:spPr>
              <a:blipFill>
                <a:blip r:embed="rId2"/>
                <a:stretch>
                  <a:fillRect l="-1022" t="-8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2559674-4795-4DE1-BED2-B5BD664D9BBD}"/>
              </a:ext>
            </a:extLst>
          </p:cNvPr>
          <p:cNvSpPr>
            <a:spLocks noGrp="1"/>
          </p:cNvSpPr>
          <p:nvPr>
            <p:ph type="sldNum" sz="quarter" idx="10"/>
          </p:nvPr>
        </p:nvSpPr>
        <p:spPr/>
        <p:txBody>
          <a:bodyPr/>
          <a:lstStyle/>
          <a:p>
            <a:pPr>
              <a:defRPr/>
            </a:pPr>
            <a:fld id="{F7B336DD-90F7-4FE0-B0C5-4055F923B7E5}" type="slidenum">
              <a:rPr lang="zh-TW" altLang="en-US" smtClean="0"/>
              <a:pPr>
                <a:defRPr/>
              </a:pPr>
              <a:t>25</a:t>
            </a:fld>
            <a:endParaRPr lang="zh-TW" altLang="en-US"/>
          </a:p>
        </p:txBody>
      </p:sp>
    </p:spTree>
    <p:extLst>
      <p:ext uri="{BB962C8B-B14F-4D97-AF65-F5344CB8AC3E}">
        <p14:creationId xmlns:p14="http://schemas.microsoft.com/office/powerpoint/2010/main" val="192216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9532AF-79EB-4B13-BDEF-3848F8E63F64}"/>
              </a:ext>
            </a:extLst>
          </p:cNvPr>
          <p:cNvSpPr>
            <a:spLocks noGrp="1"/>
          </p:cNvSpPr>
          <p:nvPr>
            <p:ph type="title"/>
          </p:nvPr>
        </p:nvSpPr>
        <p:spPr>
          <a:xfrm>
            <a:off x="395288" y="360362"/>
            <a:ext cx="8353425" cy="439738"/>
          </a:xfrm>
        </p:spPr>
        <p:txBody>
          <a:bodyPr/>
          <a:lstStyle/>
          <a:p>
            <a:r>
              <a:rPr lang="en-US" altLang="zh-TW" dirty="0"/>
              <a:t>Online training</a:t>
            </a:r>
            <a:br>
              <a:rPr lang="en-US" altLang="zh-TW" dirty="0"/>
            </a:b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DB6D19D-E32E-46A9-96C4-1ED9CFBB8ACE}"/>
                  </a:ext>
                </a:extLst>
              </p:cNvPr>
              <p:cNvSpPr>
                <a:spLocks noGrp="1"/>
              </p:cNvSpPr>
              <p:nvPr>
                <p:ph idx="1"/>
              </p:nvPr>
            </p:nvSpPr>
            <p:spPr/>
            <p:txBody>
              <a:bodyPr/>
              <a:lstStyle/>
              <a:p>
                <a:r>
                  <a:rPr lang="en-US" altLang="zh-TW" dirty="0"/>
                  <a:t>Generate a recurrent neural network</a:t>
                </a:r>
              </a:p>
              <a:p>
                <a:pPr lvl="1"/>
                <a:r>
                  <a:rPr lang="en-US" altLang="zh-TW" dirty="0"/>
                  <a:t>Different from offline training, generate 4 matrices instead</a:t>
                </a:r>
              </a:p>
              <a:p>
                <a:pPr lvl="2"/>
                <a:r>
                  <a:rPr lang="en-US" altLang="zh-TW" dirty="0"/>
                  <a:t>An addition feedback weights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𝑏𝑎𝑐𝑘</m:t>
                        </m:r>
                      </m:sup>
                    </m:sSup>
                    <m:r>
                      <a:rPr lang="en-US" altLang="zh-TW" b="0" i="1" smtClean="0">
                        <a:latin typeface="Cambria Math" panose="02040503050406030204" pitchFamily="18" charset="0"/>
                      </a:rPr>
                      <m:t> </m:t>
                    </m:r>
                  </m:oMath>
                </a14:m>
                <a:r>
                  <a:rPr lang="en-US" altLang="zh-TW" dirty="0"/>
                  <a:t>are generated</a:t>
                </a:r>
              </a:p>
              <a:p>
                <a:pPr lvl="1"/>
                <a:r>
                  <a:rPr lang="en-US" altLang="zh-TW" dirty="0"/>
                  <a:t>The rules for generating the internal matrix stays the same.</a:t>
                </a:r>
              </a:p>
              <a:p>
                <a:pPr lvl="1"/>
                <a:endParaRPr lang="en-US" altLang="zh-TW" dirty="0"/>
              </a:p>
              <a:p>
                <a:pPr lvl="1"/>
                <a:r>
                  <a:rPr lang="en-US" altLang="zh-TW" dirty="0"/>
                  <a:t>We no longer state at time n as a new row of a state matrix DR</a:t>
                </a:r>
              </a:p>
              <a:p>
                <a:endParaRPr lang="en-US" altLang="zh-TW" dirty="0"/>
              </a:p>
              <a:p>
                <a:r>
                  <a:rPr lang="en-US" altLang="zh-TW" dirty="0"/>
                  <a:t>Compute the estimated output of the ESN</a:t>
                </a:r>
              </a:p>
              <a:p>
                <a:pPr lvl="1"/>
                <a14:m>
                  <m:oMath xmlns:m="http://schemas.openxmlformats.org/officeDocument/2006/math">
                    <m:r>
                      <a:rPr lang="en-US" altLang="zh-TW" b="0" i="1" smtClean="0">
                        <a:latin typeface="Cambria Math" panose="02040503050406030204" pitchFamily="18" charset="0"/>
                      </a:rPr>
                      <m:t>𝑦</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𝑜𝑢𝑡</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oMath>
                </a14:m>
                <a:endParaRPr lang="zh-TW" altLang="en-US" dirty="0"/>
              </a:p>
            </p:txBody>
          </p:sp>
        </mc:Choice>
        <mc:Fallback xmlns="">
          <p:sp>
            <p:nvSpPr>
              <p:cNvPr id="3" name="內容版面配置區 2">
                <a:extLst>
                  <a:ext uri="{FF2B5EF4-FFF2-40B4-BE49-F238E27FC236}">
                    <a16:creationId xmlns:a16="http://schemas.microsoft.com/office/drawing/2014/main" id="{0DB6D19D-E32E-46A9-96C4-1ED9CFBB8ACE}"/>
                  </a:ext>
                </a:extLst>
              </p:cNvPr>
              <p:cNvSpPr>
                <a:spLocks noGrp="1" noRot="1" noChangeAspect="1" noMove="1" noResize="1" noEditPoints="1" noAdjustHandles="1" noChangeArrowheads="1" noChangeShapeType="1" noTextEdit="1"/>
              </p:cNvSpPr>
              <p:nvPr>
                <p:ph idx="1"/>
              </p:nvPr>
            </p:nvSpPr>
            <p:spPr>
              <a:blipFill>
                <a:blip r:embed="rId2"/>
                <a:stretch>
                  <a:fillRect l="-1022" t="-8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7001ADA-628D-400D-925C-6ED89822A7CD}"/>
              </a:ext>
            </a:extLst>
          </p:cNvPr>
          <p:cNvSpPr>
            <a:spLocks noGrp="1"/>
          </p:cNvSpPr>
          <p:nvPr>
            <p:ph type="sldNum" sz="quarter" idx="10"/>
          </p:nvPr>
        </p:nvSpPr>
        <p:spPr/>
        <p:txBody>
          <a:bodyPr/>
          <a:lstStyle/>
          <a:p>
            <a:pPr>
              <a:defRPr/>
            </a:pPr>
            <a:fld id="{F7B336DD-90F7-4FE0-B0C5-4055F923B7E5}" type="slidenum">
              <a:rPr lang="zh-TW" altLang="en-US" smtClean="0"/>
              <a:pPr>
                <a:defRPr/>
              </a:pPr>
              <a:t>26</a:t>
            </a:fld>
            <a:endParaRPr lang="zh-TW" altLang="en-US"/>
          </a:p>
        </p:txBody>
      </p:sp>
    </p:spTree>
    <p:extLst>
      <p:ext uri="{BB962C8B-B14F-4D97-AF65-F5344CB8AC3E}">
        <p14:creationId xmlns:p14="http://schemas.microsoft.com/office/powerpoint/2010/main" val="372669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F9DAE9-EBC2-4EB3-B71F-8653C31F156C}"/>
              </a:ext>
            </a:extLst>
          </p:cNvPr>
          <p:cNvSpPr>
            <a:spLocks noGrp="1"/>
          </p:cNvSpPr>
          <p:nvPr>
            <p:ph type="title"/>
          </p:nvPr>
        </p:nvSpPr>
        <p:spPr/>
        <p:txBody>
          <a:bodyPr/>
          <a:lstStyle/>
          <a:p>
            <a:r>
              <a:rPr lang="en-US" altLang="zh-TW" dirty="0"/>
              <a:t>Online training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CEC5D9B-6716-42A7-AA4F-4769A24E3F48}"/>
                  </a:ext>
                </a:extLst>
              </p:cNvPr>
              <p:cNvSpPr>
                <a:spLocks noGrp="1"/>
              </p:cNvSpPr>
              <p:nvPr>
                <p:ph idx="1"/>
              </p:nvPr>
            </p:nvSpPr>
            <p:spPr/>
            <p:txBody>
              <a:bodyPr/>
              <a:lstStyle/>
              <a:p>
                <a:r>
                  <a:rPr lang="en-US" altLang="zh-TW" dirty="0"/>
                  <a:t>Update the output weights</a:t>
                </a:r>
              </a:p>
              <a:p>
                <a:pPr lvl="1"/>
                <a:r>
                  <a:rPr lang="en-US" altLang="zh-TW" dirty="0"/>
                  <a:t>Compute the error vector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𝑒</m:t>
                        </m:r>
                      </m:e>
                      <m:sub>
                        <m:r>
                          <a:rPr lang="en-US" altLang="zh-TW" b="0" i="1" smtClean="0">
                            <a:latin typeface="Cambria Math" panose="02040503050406030204" pitchFamily="18" charset="0"/>
                          </a:rPr>
                          <m:t>𝑦</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𝑦</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𝑦</m:t>
                        </m:r>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oMath>
                </a14:m>
                <a:endParaRPr lang="en-US" altLang="zh-TW" b="0" dirty="0"/>
              </a:p>
              <a:p>
                <a:pPr lvl="1"/>
                <a:endParaRPr lang="en-US" altLang="zh-TW" dirty="0"/>
              </a:p>
              <a:p>
                <a:pPr lvl="1"/>
                <a:r>
                  <a:rPr lang="en-US" altLang="zh-TW" dirty="0"/>
                  <a:t>Output weights are updated by:</a:t>
                </a:r>
              </a:p>
              <a:p>
                <a:pPr lvl="2"/>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𝑜𝑢𝑡</m:t>
                        </m:r>
                      </m:sup>
                    </m:s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r>
                      <a:rPr lang="en-US" altLang="zh-TW" b="0" i="1" smtClean="0">
                        <a:latin typeface="Cambria Math" panose="02040503050406030204" pitchFamily="18" charset="0"/>
                      </a:rPr>
                      <m:t>= </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𝑜𝑢𝑡</m:t>
                        </m:r>
                      </m:sup>
                    </m:s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 </m:t>
                    </m:r>
                    <m:r>
                      <a:rPr lang="zh-TW" altLang="en-US" b="0" i="1" smtClean="0">
                        <a:solidFill>
                          <a:srgbClr val="0070C0"/>
                        </a:solidFill>
                        <a:latin typeface="Cambria Math" panose="02040503050406030204" pitchFamily="18" charset="0"/>
                      </a:rPr>
                      <m:t>𝜂</m:t>
                    </m:r>
                    <m:r>
                      <a:rPr lang="en-US" altLang="zh-TW" b="0" i="1" smtClean="0">
                        <a:latin typeface="Cambria Math" panose="02040503050406030204" pitchFamily="18" charset="0"/>
                      </a:rPr>
                      <m:t>𝑥</m:t>
                    </m:r>
                    <m:sSup>
                      <m:sSupPr>
                        <m:ctrlPr>
                          <a:rPr lang="en-US" altLang="zh-TW" b="0" i="1" smtClean="0">
                            <a:latin typeface="Cambria Math" panose="02040503050406030204" pitchFamily="18" charset="0"/>
                          </a:rPr>
                        </m:ctrlPr>
                      </m:sSupPr>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e>
                      <m:sup>
                        <m:r>
                          <a:rPr lang="en-US" altLang="zh-TW" b="0" i="1" smtClean="0">
                            <a:latin typeface="Cambria Math" panose="02040503050406030204" pitchFamily="18" charset="0"/>
                          </a:rPr>
                          <m:t>𝑇</m:t>
                        </m:r>
                      </m:sup>
                    </m:sSup>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𝑒</m:t>
                        </m:r>
                      </m:e>
                      <m:sub>
                        <m:r>
                          <a:rPr lang="en-US" altLang="zh-TW" b="0" i="1" smtClean="0">
                            <a:latin typeface="Cambria Math" panose="02040503050406030204" pitchFamily="18" charset="0"/>
                          </a:rPr>
                          <m:t>𝑦</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zh-TW" altLang="en-US" b="0" i="1" smtClean="0">
                        <a:solidFill>
                          <a:srgbClr val="00B050"/>
                        </a:solidFill>
                        <a:latin typeface="Cambria Math" panose="02040503050406030204" pitchFamily="18" charset="0"/>
                      </a:rPr>
                      <m:t>𝛾</m:t>
                    </m:r>
                    <m:r>
                      <a:rPr lang="en-US" altLang="zh-TW" b="0" i="1" smtClean="0">
                        <a:latin typeface="Cambria Math" panose="02040503050406030204" pitchFamily="18" charset="0"/>
                      </a:rPr>
                      <m:t>𝑥</m:t>
                    </m:r>
                    <m:sSup>
                      <m:sSupPr>
                        <m:ctrlPr>
                          <a:rPr lang="en-US" altLang="zh-TW" b="0" i="1" smtClean="0">
                            <a:latin typeface="Cambria Math" panose="02040503050406030204" pitchFamily="18" charset="0"/>
                          </a:rPr>
                        </m:ctrlPr>
                      </m:sSupPr>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e>
                      <m:sup>
                        <m:r>
                          <a:rPr lang="en-US" altLang="zh-TW" b="0" i="1" smtClean="0">
                            <a:latin typeface="Cambria Math" panose="02040503050406030204" pitchFamily="18" charset="0"/>
                          </a:rPr>
                          <m:t>𝑇</m:t>
                        </m:r>
                      </m:sup>
                    </m:sSup>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𝑒</m:t>
                        </m:r>
                      </m:e>
                      <m:sub>
                        <m:r>
                          <a:rPr lang="en-US" altLang="zh-TW" b="0" i="1" smtClean="0">
                            <a:latin typeface="Cambria Math" panose="02040503050406030204" pitchFamily="18" charset="0"/>
                          </a:rPr>
                          <m:t>𝑦</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oMath>
                </a14:m>
                <a:endParaRPr lang="en-US" altLang="zh-TW" dirty="0"/>
              </a:p>
              <a:p>
                <a:pPr lvl="2"/>
                <a:r>
                  <a:rPr lang="en-US" altLang="zh-TW" dirty="0"/>
                  <a:t>Where </a:t>
                </a:r>
                <a14:m>
                  <m:oMath xmlns:m="http://schemas.openxmlformats.org/officeDocument/2006/math">
                    <m:r>
                      <a:rPr lang="zh-TW" altLang="en-US" i="1">
                        <a:solidFill>
                          <a:srgbClr val="0070C0"/>
                        </a:solidFill>
                        <a:latin typeface="Cambria Math" panose="02040503050406030204" pitchFamily="18" charset="0"/>
                      </a:rPr>
                      <m:t>𝜂</m:t>
                    </m:r>
                  </m:oMath>
                </a14:m>
                <a:r>
                  <a:rPr lang="zh-TW" altLang="en-US" dirty="0"/>
                  <a:t> </a:t>
                </a:r>
                <a:r>
                  <a:rPr lang="en-US" altLang="zh-TW" dirty="0"/>
                  <a:t>is the learning gain and</a:t>
                </a:r>
                <a14:m>
                  <m:oMath xmlns:m="http://schemas.openxmlformats.org/officeDocument/2006/math">
                    <m:r>
                      <a:rPr lang="en-US" altLang="zh-TW" b="0" i="0" smtClean="0">
                        <a:solidFill>
                          <a:srgbClr val="00B050"/>
                        </a:solidFill>
                        <a:latin typeface="Cambria Math" panose="02040503050406030204" pitchFamily="18" charset="0"/>
                      </a:rPr>
                      <m:t> </m:t>
                    </m:r>
                    <m:r>
                      <a:rPr lang="zh-TW" altLang="en-US" i="1">
                        <a:solidFill>
                          <a:srgbClr val="00B050"/>
                        </a:solidFill>
                        <a:latin typeface="Cambria Math" panose="02040503050406030204" pitchFamily="18" charset="0"/>
                      </a:rPr>
                      <m:t>𝛾</m:t>
                    </m:r>
                  </m:oMath>
                </a14:m>
                <a:r>
                  <a:rPr lang="zh-TW" altLang="en-US" dirty="0"/>
                  <a:t> </a:t>
                </a:r>
                <a:r>
                  <a:rPr lang="en-US" altLang="zh-TW" dirty="0"/>
                  <a:t>is the momentum gain, both of them are in the range of [0,1]</a:t>
                </a:r>
              </a:p>
              <a:p>
                <a:pPr lvl="2"/>
                <a:endParaRPr lang="en-US" altLang="zh-TW" dirty="0"/>
              </a:p>
              <a:p>
                <a:pPr lvl="1"/>
                <a:r>
                  <a:rPr lang="en-US" altLang="zh-TW" dirty="0"/>
                  <a:t>The output weights are updated such that the mean squared training error is minimized</a:t>
                </a:r>
              </a:p>
              <a:p>
                <a:pPr lvl="2"/>
                <a14:m>
                  <m:oMath xmlns:m="http://schemas.openxmlformats.org/officeDocument/2006/math">
                    <m:r>
                      <a:rPr lang="en-US" altLang="zh-TW" b="0" i="1" smtClean="0">
                        <a:latin typeface="Cambria Math" panose="02040503050406030204" pitchFamily="18" charset="0"/>
                      </a:rPr>
                      <m:t>𝑀𝑆𝐸</m:t>
                    </m:r>
                    <m:r>
                      <a:rPr lang="en-US" altLang="zh-TW" b="0" i="1" smtClean="0">
                        <a:latin typeface="Cambria Math" panose="02040503050406030204" pitchFamily="18" charset="0"/>
                      </a:rPr>
                      <m:t>= </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𝑟</m:t>
                        </m:r>
                      </m:den>
                    </m:f>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𝑛</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𝑟</m:t>
                        </m:r>
                      </m:sup>
                      <m:e>
                        <m:sSup>
                          <m:sSupPr>
                            <m:ctrlPr>
                              <a:rPr lang="en-US" altLang="zh-TW" b="0" i="1" smtClean="0">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𝑦</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𝑦</m:t>
                                </m:r>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e>
                    </m:nary>
                  </m:oMath>
                </a14:m>
                <a:r>
                  <a:rPr lang="zh-TW" altLang="en-US" dirty="0"/>
                  <a:t> </a:t>
                </a:r>
              </a:p>
            </p:txBody>
          </p:sp>
        </mc:Choice>
        <mc:Fallback xmlns="">
          <p:sp>
            <p:nvSpPr>
              <p:cNvPr id="3" name="內容版面配置區 2">
                <a:extLst>
                  <a:ext uri="{FF2B5EF4-FFF2-40B4-BE49-F238E27FC236}">
                    <a16:creationId xmlns:a16="http://schemas.microsoft.com/office/drawing/2014/main" id="{ACEC5D9B-6716-42A7-AA4F-4769A24E3F48}"/>
                  </a:ext>
                </a:extLst>
              </p:cNvPr>
              <p:cNvSpPr>
                <a:spLocks noGrp="1" noRot="1" noChangeAspect="1" noMove="1" noResize="1" noEditPoints="1" noAdjustHandles="1" noChangeArrowheads="1" noChangeShapeType="1" noTextEdit="1"/>
              </p:cNvSpPr>
              <p:nvPr>
                <p:ph idx="1"/>
              </p:nvPr>
            </p:nvSpPr>
            <p:spPr>
              <a:blipFill>
                <a:blip r:embed="rId2"/>
                <a:stretch>
                  <a:fillRect l="-1022" t="-8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F83F554-0D83-413F-897D-75CDC1144295}"/>
              </a:ext>
            </a:extLst>
          </p:cNvPr>
          <p:cNvSpPr>
            <a:spLocks noGrp="1"/>
          </p:cNvSpPr>
          <p:nvPr>
            <p:ph type="sldNum" sz="quarter" idx="10"/>
          </p:nvPr>
        </p:nvSpPr>
        <p:spPr/>
        <p:txBody>
          <a:bodyPr/>
          <a:lstStyle/>
          <a:p>
            <a:pPr>
              <a:defRPr/>
            </a:pPr>
            <a:fld id="{F7B336DD-90F7-4FE0-B0C5-4055F923B7E5}" type="slidenum">
              <a:rPr lang="zh-TW" altLang="en-US" smtClean="0"/>
              <a:pPr>
                <a:defRPr/>
              </a:pPr>
              <a:t>27</a:t>
            </a:fld>
            <a:endParaRPr lang="zh-TW" altLang="en-US"/>
          </a:p>
        </p:txBody>
      </p:sp>
    </p:spTree>
    <p:extLst>
      <p:ext uri="{BB962C8B-B14F-4D97-AF65-F5344CB8AC3E}">
        <p14:creationId xmlns:p14="http://schemas.microsoft.com/office/powerpoint/2010/main" val="38881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0D734A-3BB4-433C-84C6-8EC454CE2659}"/>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1DA65B28-036E-4E78-AE08-D2749955B063}"/>
              </a:ext>
            </a:extLst>
          </p:cNvPr>
          <p:cNvSpPr>
            <a:spLocks noGrp="1"/>
          </p:cNvSpPr>
          <p:nvPr>
            <p:ph idx="1"/>
          </p:nvPr>
        </p:nvSpPr>
        <p:spPr/>
        <p:txBody>
          <a:bodyPr/>
          <a:lstStyle/>
          <a:p>
            <a:r>
              <a:rPr lang="en-US" altLang="zh-TW" dirty="0"/>
              <a:t>Predicting Amazon Stock Prices</a:t>
            </a:r>
          </a:p>
          <a:p>
            <a:pPr lvl="1"/>
            <a:r>
              <a:rPr lang="en-US" altLang="zh-TW" dirty="0"/>
              <a:t>Predict two days ahead by using the previous 1500 points and do that for 100 future points.</a:t>
            </a:r>
            <a:endParaRPr lang="zh-TW" altLang="en-US" dirty="0"/>
          </a:p>
        </p:txBody>
      </p:sp>
      <p:sp>
        <p:nvSpPr>
          <p:cNvPr id="4" name="投影片編號版面配置區 3">
            <a:extLst>
              <a:ext uri="{FF2B5EF4-FFF2-40B4-BE49-F238E27FC236}">
                <a16:creationId xmlns:a16="http://schemas.microsoft.com/office/drawing/2014/main" id="{D3399131-6EDA-439E-9F99-45988616FB86}"/>
              </a:ext>
            </a:extLst>
          </p:cNvPr>
          <p:cNvSpPr>
            <a:spLocks noGrp="1"/>
          </p:cNvSpPr>
          <p:nvPr>
            <p:ph type="sldNum" sz="quarter" idx="10"/>
          </p:nvPr>
        </p:nvSpPr>
        <p:spPr/>
        <p:txBody>
          <a:bodyPr/>
          <a:lstStyle/>
          <a:p>
            <a:pPr>
              <a:defRPr/>
            </a:pPr>
            <a:fld id="{F7B336DD-90F7-4FE0-B0C5-4055F923B7E5}" type="slidenum">
              <a:rPr lang="zh-TW" altLang="en-US" smtClean="0"/>
              <a:pPr>
                <a:defRPr/>
              </a:pPr>
              <a:t>28</a:t>
            </a:fld>
            <a:endParaRPr lang="zh-TW" altLang="en-US"/>
          </a:p>
        </p:txBody>
      </p:sp>
      <p:pic>
        <p:nvPicPr>
          <p:cNvPr id="6" name="圖片 5">
            <a:extLst>
              <a:ext uri="{FF2B5EF4-FFF2-40B4-BE49-F238E27FC236}">
                <a16:creationId xmlns:a16="http://schemas.microsoft.com/office/drawing/2014/main" id="{98C846BD-D3A8-43F3-8A78-A4C54020B4DE}"/>
              </a:ext>
            </a:extLst>
          </p:cNvPr>
          <p:cNvPicPr>
            <a:picLocks noChangeAspect="1"/>
          </p:cNvPicPr>
          <p:nvPr/>
        </p:nvPicPr>
        <p:blipFill>
          <a:blip r:embed="rId2"/>
          <a:stretch>
            <a:fillRect/>
          </a:stretch>
        </p:blipFill>
        <p:spPr>
          <a:xfrm>
            <a:off x="1763688" y="2996952"/>
            <a:ext cx="5040560" cy="2761852"/>
          </a:xfrm>
          <a:prstGeom prst="rect">
            <a:avLst/>
          </a:prstGeom>
        </p:spPr>
      </p:pic>
    </p:spTree>
    <p:extLst>
      <p:ext uri="{BB962C8B-B14F-4D97-AF65-F5344CB8AC3E}">
        <p14:creationId xmlns:p14="http://schemas.microsoft.com/office/powerpoint/2010/main" val="3966198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C4F30-6D6A-4F7D-9F42-DA3408B0FDD5}"/>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62CD26B4-99DB-44FE-909A-75A53E8896BF}"/>
              </a:ext>
            </a:extLst>
          </p:cNvPr>
          <p:cNvSpPr>
            <a:spLocks noGrp="1"/>
          </p:cNvSpPr>
          <p:nvPr>
            <p:ph idx="1"/>
          </p:nvPr>
        </p:nvSpPr>
        <p:spPr/>
        <p:txBody>
          <a:bodyPr/>
          <a:lstStyle/>
          <a:p>
            <a:r>
              <a:rPr lang="en-US" altLang="zh-TW" dirty="0"/>
              <a:t>Prediction of using windows of 2 days</a:t>
            </a:r>
          </a:p>
          <a:p>
            <a:pPr lvl="1"/>
            <a:r>
              <a:rPr lang="en-US" altLang="zh-TW" dirty="0"/>
              <a:t>Very good approximation, but only ever prediction 2 days into the future at any given time</a:t>
            </a:r>
          </a:p>
          <a:p>
            <a:pPr lvl="1"/>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D4048BC2-BB96-40A4-B43E-D46520BC93FB}"/>
              </a:ext>
            </a:extLst>
          </p:cNvPr>
          <p:cNvSpPr>
            <a:spLocks noGrp="1"/>
          </p:cNvSpPr>
          <p:nvPr>
            <p:ph type="sldNum" sz="quarter" idx="10"/>
          </p:nvPr>
        </p:nvSpPr>
        <p:spPr/>
        <p:txBody>
          <a:bodyPr/>
          <a:lstStyle/>
          <a:p>
            <a:pPr>
              <a:defRPr/>
            </a:pPr>
            <a:fld id="{F7B336DD-90F7-4FE0-B0C5-4055F923B7E5}" type="slidenum">
              <a:rPr lang="zh-TW" altLang="en-US" smtClean="0"/>
              <a:pPr>
                <a:defRPr/>
              </a:pPr>
              <a:t>29</a:t>
            </a:fld>
            <a:endParaRPr lang="zh-TW" altLang="en-US"/>
          </a:p>
        </p:txBody>
      </p:sp>
      <p:pic>
        <p:nvPicPr>
          <p:cNvPr id="6" name="圖片 5">
            <a:extLst>
              <a:ext uri="{FF2B5EF4-FFF2-40B4-BE49-F238E27FC236}">
                <a16:creationId xmlns:a16="http://schemas.microsoft.com/office/drawing/2014/main" id="{46162862-2BEC-4DE6-B95D-15CD3BEEE201}"/>
              </a:ext>
            </a:extLst>
          </p:cNvPr>
          <p:cNvPicPr>
            <a:picLocks noChangeAspect="1"/>
          </p:cNvPicPr>
          <p:nvPr/>
        </p:nvPicPr>
        <p:blipFill>
          <a:blip r:embed="rId2"/>
          <a:stretch>
            <a:fillRect/>
          </a:stretch>
        </p:blipFill>
        <p:spPr>
          <a:xfrm>
            <a:off x="1043608" y="2204864"/>
            <a:ext cx="6773220" cy="3534268"/>
          </a:xfrm>
          <a:prstGeom prst="rect">
            <a:avLst/>
          </a:prstGeom>
        </p:spPr>
      </p:pic>
      <p:sp>
        <p:nvSpPr>
          <p:cNvPr id="7" name="矩形 6">
            <a:extLst>
              <a:ext uri="{FF2B5EF4-FFF2-40B4-BE49-F238E27FC236}">
                <a16:creationId xmlns:a16="http://schemas.microsoft.com/office/drawing/2014/main" id="{C4E87BC7-A318-4750-AE53-9CE64C56417F}"/>
              </a:ext>
            </a:extLst>
          </p:cNvPr>
          <p:cNvSpPr/>
          <p:nvPr/>
        </p:nvSpPr>
        <p:spPr bwMode="auto">
          <a:xfrm>
            <a:off x="5940152" y="2420888"/>
            <a:ext cx="1296144" cy="165618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54915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66804D-012A-4A33-B8C7-1F1BD45BE91A}"/>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E031015B-E437-4B5C-A3B4-DE4F46E21827}"/>
              </a:ext>
            </a:extLst>
          </p:cNvPr>
          <p:cNvPicPr>
            <a:picLocks noGrp="1" noChangeAspect="1"/>
          </p:cNvPicPr>
          <p:nvPr>
            <p:ph idx="1"/>
          </p:nvPr>
        </p:nvPicPr>
        <p:blipFill>
          <a:blip r:embed="rId2"/>
          <a:stretch>
            <a:fillRect/>
          </a:stretch>
        </p:blipFill>
        <p:spPr>
          <a:xfrm>
            <a:off x="1187624" y="1160475"/>
            <a:ext cx="6208276" cy="4537050"/>
          </a:xfrm>
          <a:prstGeom prst="rect">
            <a:avLst/>
          </a:prstGeom>
        </p:spPr>
      </p:pic>
      <p:sp>
        <p:nvSpPr>
          <p:cNvPr id="4" name="投影片編號版面配置區 3">
            <a:extLst>
              <a:ext uri="{FF2B5EF4-FFF2-40B4-BE49-F238E27FC236}">
                <a16:creationId xmlns:a16="http://schemas.microsoft.com/office/drawing/2014/main" id="{D0B7F3A0-9A30-4B32-85C3-EDD855A4B69E}"/>
              </a:ext>
            </a:extLst>
          </p:cNvPr>
          <p:cNvSpPr>
            <a:spLocks noGrp="1"/>
          </p:cNvSpPr>
          <p:nvPr>
            <p:ph type="sldNum" sz="quarter" idx="10"/>
          </p:nvPr>
        </p:nvSpPr>
        <p:spPr/>
        <p:txBody>
          <a:bodyPr/>
          <a:lstStyle/>
          <a:p>
            <a:pPr>
              <a:defRPr/>
            </a:pPr>
            <a:fld id="{F7B336DD-90F7-4FE0-B0C5-4055F923B7E5}" type="slidenum">
              <a:rPr lang="zh-TW" altLang="en-US" smtClean="0"/>
              <a:pPr>
                <a:defRPr/>
              </a:pPr>
              <a:t>3</a:t>
            </a:fld>
            <a:endParaRPr lang="zh-TW" altLang="en-US"/>
          </a:p>
        </p:txBody>
      </p:sp>
      <p:sp>
        <p:nvSpPr>
          <p:cNvPr id="3" name="矩形 2">
            <a:extLst>
              <a:ext uri="{FF2B5EF4-FFF2-40B4-BE49-F238E27FC236}">
                <a16:creationId xmlns:a16="http://schemas.microsoft.com/office/drawing/2014/main" id="{0790BEB9-F572-4FF0-B4D2-5B2FBF702497}"/>
              </a:ext>
            </a:extLst>
          </p:cNvPr>
          <p:cNvSpPr/>
          <p:nvPr/>
        </p:nvSpPr>
        <p:spPr bwMode="auto">
          <a:xfrm>
            <a:off x="1403648" y="4293096"/>
            <a:ext cx="1872208" cy="100811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88472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5FDF61-3F07-4596-8F63-85BF000B60B0}"/>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D83D72BF-7C57-4206-BC99-851CEBB270FD}"/>
              </a:ext>
            </a:extLst>
          </p:cNvPr>
          <p:cNvSpPr>
            <a:spLocks noGrp="1"/>
          </p:cNvSpPr>
          <p:nvPr>
            <p:ph idx="1"/>
          </p:nvPr>
        </p:nvSpPr>
        <p:spPr/>
        <p:txBody>
          <a:bodyPr/>
          <a:lstStyle/>
          <a:p>
            <a:r>
              <a:rPr lang="en-US" altLang="zh-TW" dirty="0"/>
              <a:t>Prediction of using windows of 10 days</a:t>
            </a:r>
          </a:p>
          <a:p>
            <a:pPr lvl="1"/>
            <a:r>
              <a:rPr lang="en-US" altLang="zh-TW" dirty="0"/>
              <a:t>Drop of prediction performance</a:t>
            </a:r>
          </a:p>
          <a:p>
            <a:pPr lvl="1"/>
            <a:endParaRPr lang="zh-TW" altLang="en-US" dirty="0"/>
          </a:p>
        </p:txBody>
      </p:sp>
      <p:sp>
        <p:nvSpPr>
          <p:cNvPr id="4" name="投影片編號版面配置區 3">
            <a:extLst>
              <a:ext uri="{FF2B5EF4-FFF2-40B4-BE49-F238E27FC236}">
                <a16:creationId xmlns:a16="http://schemas.microsoft.com/office/drawing/2014/main" id="{0CF980A0-D773-4670-8D6F-85DBD7417AA7}"/>
              </a:ext>
            </a:extLst>
          </p:cNvPr>
          <p:cNvSpPr>
            <a:spLocks noGrp="1"/>
          </p:cNvSpPr>
          <p:nvPr>
            <p:ph type="sldNum" sz="quarter" idx="10"/>
          </p:nvPr>
        </p:nvSpPr>
        <p:spPr/>
        <p:txBody>
          <a:bodyPr/>
          <a:lstStyle/>
          <a:p>
            <a:pPr>
              <a:defRPr/>
            </a:pPr>
            <a:fld id="{F7B336DD-90F7-4FE0-B0C5-4055F923B7E5}" type="slidenum">
              <a:rPr lang="zh-TW" altLang="en-US" smtClean="0"/>
              <a:pPr>
                <a:defRPr/>
              </a:pPr>
              <a:t>30</a:t>
            </a:fld>
            <a:endParaRPr lang="zh-TW" altLang="en-US"/>
          </a:p>
        </p:txBody>
      </p:sp>
      <p:pic>
        <p:nvPicPr>
          <p:cNvPr id="5" name="圖片 4">
            <a:extLst>
              <a:ext uri="{FF2B5EF4-FFF2-40B4-BE49-F238E27FC236}">
                <a16:creationId xmlns:a16="http://schemas.microsoft.com/office/drawing/2014/main" id="{3986C15E-1D4B-4531-9EED-359F62390EA4}"/>
              </a:ext>
            </a:extLst>
          </p:cNvPr>
          <p:cNvPicPr>
            <a:picLocks noChangeAspect="1"/>
          </p:cNvPicPr>
          <p:nvPr/>
        </p:nvPicPr>
        <p:blipFill>
          <a:blip r:embed="rId2"/>
          <a:stretch>
            <a:fillRect/>
          </a:stretch>
        </p:blipFill>
        <p:spPr>
          <a:xfrm>
            <a:off x="1318758" y="1988840"/>
            <a:ext cx="6506483" cy="3562847"/>
          </a:xfrm>
          <a:prstGeom prst="rect">
            <a:avLst/>
          </a:prstGeom>
        </p:spPr>
      </p:pic>
      <p:sp>
        <p:nvSpPr>
          <p:cNvPr id="6" name="矩形 5">
            <a:extLst>
              <a:ext uri="{FF2B5EF4-FFF2-40B4-BE49-F238E27FC236}">
                <a16:creationId xmlns:a16="http://schemas.microsoft.com/office/drawing/2014/main" id="{CB072505-201D-46F5-8FBA-228990F5222E}"/>
              </a:ext>
            </a:extLst>
          </p:cNvPr>
          <p:cNvSpPr/>
          <p:nvPr/>
        </p:nvSpPr>
        <p:spPr bwMode="auto">
          <a:xfrm>
            <a:off x="6012160" y="2276872"/>
            <a:ext cx="1296144" cy="165618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075621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F8B48E-6FD7-43DF-8311-5E1106DFD059}"/>
              </a:ext>
            </a:extLst>
          </p:cNvPr>
          <p:cNvSpPr>
            <a:spLocks noGrp="1"/>
          </p:cNvSpPr>
          <p:nvPr>
            <p:ph type="title"/>
          </p:nvPr>
        </p:nvSpPr>
        <p:spPr/>
        <p:txBody>
          <a:bodyPr/>
          <a:lstStyle/>
          <a:p>
            <a:r>
              <a:rPr lang="en-US" altLang="zh-TW" dirty="0"/>
              <a:t>Echo State Network</a:t>
            </a:r>
            <a:endParaRPr lang="zh-TW" altLang="en-US" dirty="0"/>
          </a:p>
        </p:txBody>
      </p:sp>
      <p:sp>
        <p:nvSpPr>
          <p:cNvPr id="3" name="內容版面配置區 2">
            <a:extLst>
              <a:ext uri="{FF2B5EF4-FFF2-40B4-BE49-F238E27FC236}">
                <a16:creationId xmlns:a16="http://schemas.microsoft.com/office/drawing/2014/main" id="{93584F9F-88A7-44CB-B5DD-D0474CE17FD5}"/>
              </a:ext>
            </a:extLst>
          </p:cNvPr>
          <p:cNvSpPr>
            <a:spLocks noGrp="1"/>
          </p:cNvSpPr>
          <p:nvPr>
            <p:ph idx="1"/>
          </p:nvPr>
        </p:nvSpPr>
        <p:spPr/>
        <p:txBody>
          <a:bodyPr/>
          <a:lstStyle/>
          <a:p>
            <a:r>
              <a:rPr lang="en-US" altLang="zh-TW" dirty="0"/>
              <a:t>The ability of the echo state network to analyze chaotic time series makes it an interesting tool for financial forecasting, but for short term, since MSE increases as window lengths increases.</a:t>
            </a:r>
          </a:p>
          <a:p>
            <a:pPr marL="0" indent="0">
              <a:buNone/>
            </a:pPr>
            <a:endParaRPr lang="en-US" altLang="zh-TW" dirty="0"/>
          </a:p>
          <a:p>
            <a:r>
              <a:rPr lang="en-US" altLang="zh-TW" dirty="0"/>
              <a:t>Useful implementation</a:t>
            </a:r>
          </a:p>
          <a:p>
            <a:pPr lvl="1"/>
            <a:r>
              <a:rPr lang="en-US" altLang="zh-TW" dirty="0"/>
              <a:t>Weather forecast</a:t>
            </a:r>
          </a:p>
          <a:p>
            <a:pPr lvl="1"/>
            <a:r>
              <a:rPr lang="en-US" altLang="zh-TW" dirty="0"/>
              <a:t>Dynamic system control</a:t>
            </a:r>
          </a:p>
          <a:p>
            <a:pPr lvl="1"/>
            <a:r>
              <a:rPr lang="en-US" altLang="zh-TW" dirty="0"/>
              <a:t>Pattern recognition</a:t>
            </a:r>
          </a:p>
          <a:p>
            <a:pPr lvl="1"/>
            <a:r>
              <a:rPr lang="en-US" altLang="zh-TW" dirty="0"/>
              <a:t>Short term day trading prediction</a:t>
            </a:r>
          </a:p>
          <a:p>
            <a:endParaRPr lang="zh-TW" altLang="en-US" dirty="0"/>
          </a:p>
        </p:txBody>
      </p:sp>
      <p:sp>
        <p:nvSpPr>
          <p:cNvPr id="4" name="投影片編號版面配置區 3">
            <a:extLst>
              <a:ext uri="{FF2B5EF4-FFF2-40B4-BE49-F238E27FC236}">
                <a16:creationId xmlns:a16="http://schemas.microsoft.com/office/drawing/2014/main" id="{2F4F13C7-2EFF-4201-8BB7-B03F7675938F}"/>
              </a:ext>
            </a:extLst>
          </p:cNvPr>
          <p:cNvSpPr>
            <a:spLocks noGrp="1"/>
          </p:cNvSpPr>
          <p:nvPr>
            <p:ph type="sldNum" sz="quarter" idx="10"/>
          </p:nvPr>
        </p:nvSpPr>
        <p:spPr/>
        <p:txBody>
          <a:bodyPr/>
          <a:lstStyle/>
          <a:p>
            <a:pPr>
              <a:defRPr/>
            </a:pPr>
            <a:fld id="{F7B336DD-90F7-4FE0-B0C5-4055F923B7E5}" type="slidenum">
              <a:rPr lang="zh-TW" altLang="en-US" smtClean="0"/>
              <a:pPr>
                <a:defRPr/>
              </a:pPr>
              <a:t>31</a:t>
            </a:fld>
            <a:endParaRPr lang="zh-TW" altLang="en-US"/>
          </a:p>
        </p:txBody>
      </p:sp>
      <p:pic>
        <p:nvPicPr>
          <p:cNvPr id="6" name="圖片 5">
            <a:extLst>
              <a:ext uri="{FF2B5EF4-FFF2-40B4-BE49-F238E27FC236}">
                <a16:creationId xmlns:a16="http://schemas.microsoft.com/office/drawing/2014/main" id="{7593CA24-F2AC-49E9-825A-4C1FE328F08D}"/>
              </a:ext>
            </a:extLst>
          </p:cNvPr>
          <p:cNvPicPr>
            <a:picLocks noChangeAspect="1"/>
          </p:cNvPicPr>
          <p:nvPr/>
        </p:nvPicPr>
        <p:blipFill>
          <a:blip r:embed="rId2"/>
          <a:stretch>
            <a:fillRect/>
          </a:stretch>
        </p:blipFill>
        <p:spPr>
          <a:xfrm>
            <a:off x="4788024" y="2132856"/>
            <a:ext cx="4212381" cy="24482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7936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C9909-0AB4-4268-974C-48E2BDB6C6C0}"/>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6EF316C8-86C4-4DC9-A5D4-A572E1AD900E}"/>
              </a:ext>
            </a:extLst>
          </p:cNvPr>
          <p:cNvSpPr>
            <a:spLocks noGrp="1"/>
          </p:cNvSpPr>
          <p:nvPr>
            <p:ph idx="1"/>
          </p:nvPr>
        </p:nvSpPr>
        <p:spPr/>
        <p:txBody>
          <a:bodyPr/>
          <a:lstStyle/>
          <a:p>
            <a:r>
              <a:rPr lang="en-US" altLang="zh-TW" dirty="0"/>
              <a:t>[1] </a:t>
            </a:r>
            <a:r>
              <a:rPr lang="en-US" altLang="zh-TW" sz="1400" dirty="0"/>
              <a:t>Jing Dai, Ganesh K. </a:t>
            </a:r>
            <a:r>
              <a:rPr lang="en-US" altLang="zh-TW" sz="1400" dirty="0" err="1"/>
              <a:t>Venayagamoorthy</a:t>
            </a:r>
            <a:r>
              <a:rPr lang="en-US" altLang="zh-TW" sz="1400" dirty="0"/>
              <a:t>, Ronald G. Harley1</a:t>
            </a:r>
          </a:p>
          <a:p>
            <a:pPr marL="457200" lvl="1" indent="0">
              <a:buNone/>
            </a:pPr>
            <a:r>
              <a:rPr lang="en-US" altLang="zh-TW" dirty="0"/>
              <a:t>An Introduction to the Echo State Network and its Applications In Power System</a:t>
            </a:r>
          </a:p>
          <a:p>
            <a:endParaRPr lang="en-US" altLang="zh-TW" dirty="0"/>
          </a:p>
          <a:p>
            <a:r>
              <a:rPr lang="en-US" altLang="zh-TW" dirty="0"/>
              <a:t>[2] </a:t>
            </a:r>
            <a:r>
              <a:rPr lang="en-US" altLang="zh-TW" sz="1400" dirty="0"/>
              <a:t>Herbert Jaeger</a:t>
            </a:r>
          </a:p>
          <a:p>
            <a:pPr marL="0" indent="0">
              <a:buNone/>
            </a:pPr>
            <a:r>
              <a:rPr lang="en-US" altLang="zh-TW" dirty="0"/>
              <a:t>	Adaptive Nonlinear System Identification with Echo 	State Networks</a:t>
            </a:r>
          </a:p>
          <a:p>
            <a:endParaRPr lang="en-US" altLang="zh-TW" dirty="0"/>
          </a:p>
          <a:p>
            <a:r>
              <a:rPr lang="en-US" altLang="zh-TW" dirty="0"/>
              <a:t>[3] https://towardsdatascience.com/predicting-stock-prices-with-echo-state-networks-f910809d23d4</a:t>
            </a:r>
            <a:endParaRPr lang="zh-TW" altLang="en-US" dirty="0"/>
          </a:p>
        </p:txBody>
      </p:sp>
      <p:sp>
        <p:nvSpPr>
          <p:cNvPr id="4" name="投影片編號版面配置區 3">
            <a:extLst>
              <a:ext uri="{FF2B5EF4-FFF2-40B4-BE49-F238E27FC236}">
                <a16:creationId xmlns:a16="http://schemas.microsoft.com/office/drawing/2014/main" id="{526DA795-A0AD-464F-B801-A5412DBDA638}"/>
              </a:ext>
            </a:extLst>
          </p:cNvPr>
          <p:cNvSpPr>
            <a:spLocks noGrp="1"/>
          </p:cNvSpPr>
          <p:nvPr>
            <p:ph type="sldNum" sz="quarter" idx="10"/>
          </p:nvPr>
        </p:nvSpPr>
        <p:spPr/>
        <p:txBody>
          <a:bodyPr/>
          <a:lstStyle/>
          <a:p>
            <a:pPr>
              <a:defRPr/>
            </a:pPr>
            <a:fld id="{F7B336DD-90F7-4FE0-B0C5-4055F923B7E5}" type="slidenum">
              <a:rPr lang="zh-TW" altLang="en-US" smtClean="0"/>
              <a:pPr>
                <a:defRPr/>
              </a:pPr>
              <a:t>32</a:t>
            </a:fld>
            <a:endParaRPr lang="zh-TW" altLang="en-US"/>
          </a:p>
        </p:txBody>
      </p:sp>
    </p:spTree>
    <p:extLst>
      <p:ext uri="{BB962C8B-B14F-4D97-AF65-F5344CB8AC3E}">
        <p14:creationId xmlns:p14="http://schemas.microsoft.com/office/powerpoint/2010/main" val="3692370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85090-5A3C-474A-9AAF-2EAB4144B185}"/>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F9E7EE2D-0E52-47DC-920A-6069937BE7A5}"/>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9A10205C-2146-4AA5-8302-2053F19C4A78}"/>
              </a:ext>
            </a:extLst>
          </p:cNvPr>
          <p:cNvSpPr>
            <a:spLocks noGrp="1"/>
          </p:cNvSpPr>
          <p:nvPr>
            <p:ph type="sldNum" sz="quarter" idx="10"/>
          </p:nvPr>
        </p:nvSpPr>
        <p:spPr/>
        <p:txBody>
          <a:bodyPr/>
          <a:lstStyle/>
          <a:p>
            <a:pPr>
              <a:defRPr/>
            </a:pPr>
            <a:fld id="{F7B336DD-90F7-4FE0-B0C5-4055F923B7E5}" type="slidenum">
              <a:rPr lang="zh-TW" altLang="en-US" smtClean="0"/>
              <a:pPr>
                <a:defRPr/>
              </a:pPr>
              <a:t>33</a:t>
            </a:fld>
            <a:endParaRPr lang="zh-TW" altLang="en-US"/>
          </a:p>
        </p:txBody>
      </p:sp>
      <p:sp>
        <p:nvSpPr>
          <p:cNvPr id="11" name="文字方塊 10">
            <a:extLst>
              <a:ext uri="{FF2B5EF4-FFF2-40B4-BE49-F238E27FC236}">
                <a16:creationId xmlns:a16="http://schemas.microsoft.com/office/drawing/2014/main" id="{E77929A6-DE5C-4189-B518-A5F226111295}"/>
              </a:ext>
            </a:extLst>
          </p:cNvPr>
          <p:cNvSpPr txBox="1"/>
          <p:nvPr/>
        </p:nvSpPr>
        <p:spPr>
          <a:xfrm>
            <a:off x="1475879" y="2644170"/>
            <a:ext cx="6336704" cy="1569660"/>
          </a:xfrm>
          <a:prstGeom prst="rect">
            <a:avLst/>
          </a:prstGeom>
          <a:noFill/>
        </p:spPr>
        <p:txBody>
          <a:bodyPr wrap="square" rtlCol="0">
            <a:spAutoFit/>
          </a:bodyPr>
          <a:lstStyle/>
          <a:p>
            <a:pPr algn="ctr"/>
            <a:r>
              <a:rPr lang="en-US" altLang="zh-TW" sz="9600" dirty="0"/>
              <a:t>END</a:t>
            </a:r>
            <a:endParaRPr lang="zh-TW" altLang="en-US" sz="9600" dirty="0"/>
          </a:p>
        </p:txBody>
      </p:sp>
    </p:spTree>
    <p:extLst>
      <p:ext uri="{BB962C8B-B14F-4D97-AF65-F5344CB8AC3E}">
        <p14:creationId xmlns:p14="http://schemas.microsoft.com/office/powerpoint/2010/main" val="293327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85090-5A3C-474A-9AAF-2EAB4144B185}"/>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9E7EE2D-0E52-47DC-920A-6069937BE7A5}"/>
              </a:ext>
            </a:extLst>
          </p:cNvPr>
          <p:cNvSpPr>
            <a:spLocks noGrp="1"/>
          </p:cNvSpPr>
          <p:nvPr>
            <p:ph idx="1"/>
          </p:nvPr>
        </p:nvSpPr>
        <p:spPr/>
        <p:txBody>
          <a:bodyPr/>
          <a:lstStyle/>
          <a:p>
            <a:r>
              <a:rPr lang="en-US" altLang="zh-TW" dirty="0" err="1"/>
              <a:t>RMSProp</a:t>
            </a:r>
            <a:endParaRPr lang="en-US" altLang="zh-TW" dirty="0"/>
          </a:p>
          <a:p>
            <a:r>
              <a:rPr lang="en-US" altLang="zh-TW" dirty="0"/>
              <a:t>Momentum and Nag </a:t>
            </a:r>
          </a:p>
          <a:p>
            <a:r>
              <a:rPr lang="en-US" altLang="zh-TW" dirty="0"/>
              <a:t>Echo state networks</a:t>
            </a:r>
          </a:p>
          <a:p>
            <a:pPr marL="0" indent="0">
              <a:buNone/>
            </a:pPr>
            <a:endParaRPr lang="zh-TW" altLang="en-US" dirty="0"/>
          </a:p>
        </p:txBody>
      </p:sp>
      <p:sp>
        <p:nvSpPr>
          <p:cNvPr id="4" name="投影片編號版面配置區 3">
            <a:extLst>
              <a:ext uri="{FF2B5EF4-FFF2-40B4-BE49-F238E27FC236}">
                <a16:creationId xmlns:a16="http://schemas.microsoft.com/office/drawing/2014/main" id="{9A10205C-2146-4AA5-8302-2053F19C4A78}"/>
              </a:ext>
            </a:extLst>
          </p:cNvPr>
          <p:cNvSpPr>
            <a:spLocks noGrp="1"/>
          </p:cNvSpPr>
          <p:nvPr>
            <p:ph type="sldNum" sz="quarter" idx="10"/>
          </p:nvPr>
        </p:nvSpPr>
        <p:spPr/>
        <p:txBody>
          <a:bodyPr/>
          <a:lstStyle/>
          <a:p>
            <a:pPr>
              <a:defRPr/>
            </a:pPr>
            <a:fld id="{F7B336DD-90F7-4FE0-B0C5-4055F923B7E5}" type="slidenum">
              <a:rPr lang="zh-TW" altLang="en-US" smtClean="0"/>
              <a:pPr>
                <a:defRPr/>
              </a:pPr>
              <a:t>4</a:t>
            </a:fld>
            <a:endParaRPr lang="zh-TW" altLang="en-US"/>
          </a:p>
        </p:txBody>
      </p:sp>
    </p:spTree>
    <p:extLst>
      <p:ext uri="{BB962C8B-B14F-4D97-AF65-F5344CB8AC3E}">
        <p14:creationId xmlns:p14="http://schemas.microsoft.com/office/powerpoint/2010/main" val="390235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85090-5A3C-474A-9AAF-2EAB4144B185}"/>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9E7EE2D-0E52-47DC-920A-6069937BE7A5}"/>
              </a:ext>
            </a:extLst>
          </p:cNvPr>
          <p:cNvSpPr>
            <a:spLocks noGrp="1"/>
          </p:cNvSpPr>
          <p:nvPr>
            <p:ph idx="1"/>
          </p:nvPr>
        </p:nvSpPr>
        <p:spPr/>
        <p:txBody>
          <a:bodyPr/>
          <a:lstStyle/>
          <a:p>
            <a:r>
              <a:rPr lang="en-US" altLang="zh-TW" dirty="0" err="1"/>
              <a:t>RMSProp</a:t>
            </a:r>
            <a:endParaRPr lang="en-US" altLang="zh-TW" dirty="0"/>
          </a:p>
          <a:p>
            <a:r>
              <a:rPr lang="en-US" altLang="zh-TW" dirty="0">
                <a:solidFill>
                  <a:schemeClr val="bg1">
                    <a:lumMod val="75000"/>
                  </a:schemeClr>
                </a:solidFill>
              </a:rPr>
              <a:t>Momentum and Nag </a:t>
            </a:r>
          </a:p>
          <a:p>
            <a:r>
              <a:rPr lang="en-US" altLang="zh-TW" dirty="0">
                <a:solidFill>
                  <a:schemeClr val="bg1">
                    <a:lumMod val="75000"/>
                  </a:schemeClr>
                </a:solidFill>
              </a:rPr>
              <a:t>Echo state networks </a:t>
            </a:r>
          </a:p>
          <a:p>
            <a:pPr marL="0" indent="0">
              <a:buNone/>
            </a:pPr>
            <a:endParaRPr lang="zh-TW" altLang="en-US" dirty="0"/>
          </a:p>
        </p:txBody>
      </p:sp>
      <p:sp>
        <p:nvSpPr>
          <p:cNvPr id="4" name="投影片編號版面配置區 3">
            <a:extLst>
              <a:ext uri="{FF2B5EF4-FFF2-40B4-BE49-F238E27FC236}">
                <a16:creationId xmlns:a16="http://schemas.microsoft.com/office/drawing/2014/main" id="{9A10205C-2146-4AA5-8302-2053F19C4A78}"/>
              </a:ext>
            </a:extLst>
          </p:cNvPr>
          <p:cNvSpPr>
            <a:spLocks noGrp="1"/>
          </p:cNvSpPr>
          <p:nvPr>
            <p:ph type="sldNum" sz="quarter" idx="10"/>
          </p:nvPr>
        </p:nvSpPr>
        <p:spPr/>
        <p:txBody>
          <a:bodyPr/>
          <a:lstStyle/>
          <a:p>
            <a:pPr>
              <a:defRPr/>
            </a:pPr>
            <a:fld id="{F7B336DD-90F7-4FE0-B0C5-4055F923B7E5}" type="slidenum">
              <a:rPr lang="zh-TW" altLang="en-US" smtClean="0"/>
              <a:pPr>
                <a:defRPr/>
              </a:pPr>
              <a:t>5</a:t>
            </a:fld>
            <a:endParaRPr lang="zh-TW" altLang="en-US"/>
          </a:p>
        </p:txBody>
      </p:sp>
    </p:spTree>
    <p:extLst>
      <p:ext uri="{BB962C8B-B14F-4D97-AF65-F5344CB8AC3E}">
        <p14:creationId xmlns:p14="http://schemas.microsoft.com/office/powerpoint/2010/main" val="152284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C08D6-A1DC-4074-A01C-200732834D3B}"/>
              </a:ext>
            </a:extLst>
          </p:cNvPr>
          <p:cNvSpPr>
            <a:spLocks noGrp="1"/>
          </p:cNvSpPr>
          <p:nvPr>
            <p:ph type="title"/>
          </p:nvPr>
        </p:nvSpPr>
        <p:spPr/>
        <p:txBody>
          <a:bodyPr/>
          <a:lstStyle/>
          <a:p>
            <a:r>
              <a:rPr lang="en-US" altLang="zh-TW" dirty="0" err="1"/>
              <a:t>RMSProp</a:t>
            </a:r>
            <a:endParaRPr lang="zh-TW" altLang="en-US" dirty="0"/>
          </a:p>
        </p:txBody>
      </p:sp>
      <p:sp>
        <p:nvSpPr>
          <p:cNvPr id="3" name="內容版面配置區 2">
            <a:extLst>
              <a:ext uri="{FF2B5EF4-FFF2-40B4-BE49-F238E27FC236}">
                <a16:creationId xmlns:a16="http://schemas.microsoft.com/office/drawing/2014/main" id="{DC5F1E6C-EEF5-46D6-A685-396B1A1E6C90}"/>
              </a:ext>
            </a:extLst>
          </p:cNvPr>
          <p:cNvSpPr>
            <a:spLocks noGrp="1"/>
          </p:cNvSpPr>
          <p:nvPr>
            <p:ph idx="1"/>
          </p:nvPr>
        </p:nvSpPr>
        <p:spPr/>
        <p:txBody>
          <a:bodyPr/>
          <a:lstStyle/>
          <a:p>
            <a:r>
              <a:rPr lang="en-US" altLang="zh-TW" dirty="0" err="1"/>
              <a:t>RMSProp</a:t>
            </a:r>
            <a:r>
              <a:rPr lang="en-US" altLang="zh-TW" dirty="0"/>
              <a:t>(Root Mean Square propagation) is one of a optimizer to generate better result by updating the weights and bias.</a:t>
            </a:r>
          </a:p>
          <a:p>
            <a:endParaRPr lang="en-US" altLang="zh-TW" dirty="0"/>
          </a:p>
          <a:p>
            <a:pPr marL="0" indent="0">
              <a:buNone/>
            </a:pPr>
            <a:endParaRPr lang="en-US" altLang="zh-TW" dirty="0"/>
          </a:p>
          <a:p>
            <a:endParaRPr lang="en-US" altLang="zh-TW" dirty="0"/>
          </a:p>
          <a:p>
            <a:endParaRPr lang="en-US" altLang="zh-TW" dirty="0"/>
          </a:p>
          <a:p>
            <a:endParaRPr lang="en-US" altLang="zh-TW" dirty="0"/>
          </a:p>
          <a:p>
            <a:endParaRPr lang="en-US" altLang="zh-TW" dirty="0"/>
          </a:p>
          <a:p>
            <a:r>
              <a:rPr lang="en-US" altLang="zh-TW" dirty="0"/>
              <a:t>The goal is to reach B from A iteratively until converge</a:t>
            </a:r>
            <a:endParaRPr lang="zh-TW" altLang="en-US" dirty="0"/>
          </a:p>
        </p:txBody>
      </p:sp>
      <p:sp>
        <p:nvSpPr>
          <p:cNvPr id="4" name="投影片編號版面配置區 3">
            <a:extLst>
              <a:ext uri="{FF2B5EF4-FFF2-40B4-BE49-F238E27FC236}">
                <a16:creationId xmlns:a16="http://schemas.microsoft.com/office/drawing/2014/main" id="{464436BA-E317-4A42-BACC-CB0A89AFC9D0}"/>
              </a:ext>
            </a:extLst>
          </p:cNvPr>
          <p:cNvSpPr>
            <a:spLocks noGrp="1"/>
          </p:cNvSpPr>
          <p:nvPr>
            <p:ph type="sldNum" sz="quarter" idx="10"/>
          </p:nvPr>
        </p:nvSpPr>
        <p:spPr/>
        <p:txBody>
          <a:bodyPr/>
          <a:lstStyle/>
          <a:p>
            <a:pPr>
              <a:defRPr/>
            </a:pPr>
            <a:fld id="{F7B336DD-90F7-4FE0-B0C5-4055F923B7E5}" type="slidenum">
              <a:rPr lang="zh-TW" altLang="en-US" smtClean="0"/>
              <a:pPr>
                <a:defRPr/>
              </a:pPr>
              <a:t>6</a:t>
            </a:fld>
            <a:endParaRPr lang="zh-TW" altLang="en-US"/>
          </a:p>
        </p:txBody>
      </p:sp>
      <p:pic>
        <p:nvPicPr>
          <p:cNvPr id="6" name="圖片 5">
            <a:extLst>
              <a:ext uri="{FF2B5EF4-FFF2-40B4-BE49-F238E27FC236}">
                <a16:creationId xmlns:a16="http://schemas.microsoft.com/office/drawing/2014/main" id="{544F03F2-CF74-4D0A-B531-0273309CE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475" y="2352675"/>
            <a:ext cx="3829050" cy="2152650"/>
          </a:xfrm>
          <a:prstGeom prst="rect">
            <a:avLst/>
          </a:prstGeom>
        </p:spPr>
      </p:pic>
    </p:spTree>
    <p:extLst>
      <p:ext uri="{BB962C8B-B14F-4D97-AF65-F5344CB8AC3E}">
        <p14:creationId xmlns:p14="http://schemas.microsoft.com/office/powerpoint/2010/main" val="169483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DF7D8B-CD55-4CC9-AB92-7C79F6C55D56}"/>
              </a:ext>
            </a:extLst>
          </p:cNvPr>
          <p:cNvSpPr>
            <a:spLocks noGrp="1"/>
          </p:cNvSpPr>
          <p:nvPr>
            <p:ph type="title"/>
          </p:nvPr>
        </p:nvSpPr>
        <p:spPr/>
        <p:txBody>
          <a:bodyPr/>
          <a:lstStyle/>
          <a:p>
            <a:r>
              <a:rPr lang="en-US" altLang="zh-TW" dirty="0" err="1"/>
              <a:t>RMSProp</a:t>
            </a:r>
            <a:endParaRPr lang="zh-TW" altLang="en-US" dirty="0"/>
          </a:p>
        </p:txBody>
      </p:sp>
      <p:sp>
        <p:nvSpPr>
          <p:cNvPr id="3" name="內容版面配置區 2">
            <a:extLst>
              <a:ext uri="{FF2B5EF4-FFF2-40B4-BE49-F238E27FC236}">
                <a16:creationId xmlns:a16="http://schemas.microsoft.com/office/drawing/2014/main" id="{F792162E-1972-4234-8E90-9A21BD41F9DD}"/>
              </a:ext>
            </a:extLst>
          </p:cNvPr>
          <p:cNvSpPr>
            <a:spLocks noGrp="1"/>
          </p:cNvSpPr>
          <p:nvPr>
            <p:ph idx="1"/>
          </p:nvPr>
        </p:nvSpPr>
        <p:spPr/>
        <p:txBody>
          <a:bodyPr/>
          <a:lstStyle/>
          <a:p>
            <a:r>
              <a:rPr lang="en-US" altLang="zh-TW" dirty="0"/>
              <a:t>Consider the contour of gradient descent</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The motions of moving extremely among from dimensions (A to B / B to C) slows down the Gradient Descent.</a:t>
            </a:r>
          </a:p>
          <a:p>
            <a:endParaRPr lang="en-US" altLang="zh-TW" dirty="0"/>
          </a:p>
          <a:p>
            <a:r>
              <a:rPr lang="en-US" altLang="zh-TW" dirty="0"/>
              <a:t>We want a slower leaning in vertical direction and faster learning in horizontal direction.</a:t>
            </a:r>
          </a:p>
          <a:p>
            <a:endParaRPr lang="zh-TW" altLang="en-US" dirty="0"/>
          </a:p>
        </p:txBody>
      </p:sp>
      <p:sp>
        <p:nvSpPr>
          <p:cNvPr id="4" name="投影片編號版面配置區 3">
            <a:extLst>
              <a:ext uri="{FF2B5EF4-FFF2-40B4-BE49-F238E27FC236}">
                <a16:creationId xmlns:a16="http://schemas.microsoft.com/office/drawing/2014/main" id="{70606838-F0D4-4AEF-83E9-697024242A13}"/>
              </a:ext>
            </a:extLst>
          </p:cNvPr>
          <p:cNvSpPr>
            <a:spLocks noGrp="1"/>
          </p:cNvSpPr>
          <p:nvPr>
            <p:ph type="sldNum" sz="quarter" idx="10"/>
          </p:nvPr>
        </p:nvSpPr>
        <p:spPr/>
        <p:txBody>
          <a:bodyPr/>
          <a:lstStyle/>
          <a:p>
            <a:pPr>
              <a:defRPr/>
            </a:pPr>
            <a:fld id="{F7B336DD-90F7-4FE0-B0C5-4055F923B7E5}" type="slidenum">
              <a:rPr lang="zh-TW" altLang="en-US" smtClean="0"/>
              <a:pPr>
                <a:defRPr/>
              </a:pPr>
              <a:t>7</a:t>
            </a:fld>
            <a:endParaRPr lang="zh-TW" altLang="en-US"/>
          </a:p>
        </p:txBody>
      </p:sp>
      <p:pic>
        <p:nvPicPr>
          <p:cNvPr id="5" name="圖片 4">
            <a:extLst>
              <a:ext uri="{FF2B5EF4-FFF2-40B4-BE49-F238E27FC236}">
                <a16:creationId xmlns:a16="http://schemas.microsoft.com/office/drawing/2014/main" id="{5EB6033C-EA6F-4DC8-9A87-5315169071E4}"/>
              </a:ext>
            </a:extLst>
          </p:cNvPr>
          <p:cNvPicPr>
            <a:picLocks noChangeAspect="1"/>
          </p:cNvPicPr>
          <p:nvPr/>
        </p:nvPicPr>
        <p:blipFill>
          <a:blip r:embed="rId2"/>
          <a:stretch>
            <a:fillRect/>
          </a:stretch>
        </p:blipFill>
        <p:spPr>
          <a:xfrm>
            <a:off x="611560" y="1412776"/>
            <a:ext cx="7589690" cy="1656547"/>
          </a:xfrm>
          <a:prstGeom prst="rect">
            <a:avLst/>
          </a:prstGeom>
        </p:spPr>
      </p:pic>
    </p:spTree>
    <p:extLst>
      <p:ext uri="{BB962C8B-B14F-4D97-AF65-F5344CB8AC3E}">
        <p14:creationId xmlns:p14="http://schemas.microsoft.com/office/powerpoint/2010/main" val="160973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ACF2D2-5A50-4540-9EF3-B679F20C8FD4}"/>
              </a:ext>
            </a:extLst>
          </p:cNvPr>
          <p:cNvSpPr>
            <a:spLocks noGrp="1"/>
          </p:cNvSpPr>
          <p:nvPr>
            <p:ph type="title"/>
          </p:nvPr>
        </p:nvSpPr>
        <p:spPr/>
        <p:txBody>
          <a:bodyPr/>
          <a:lstStyle/>
          <a:p>
            <a:r>
              <a:rPr lang="en-US" altLang="zh-TW" dirty="0" err="1"/>
              <a:t>RMSProp</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27C1811-8C19-4CA6-ABDF-C69B8C1B3011}"/>
                  </a:ext>
                </a:extLst>
              </p:cNvPr>
              <p:cNvSpPr>
                <a:spLocks noGrp="1"/>
              </p:cNvSpPr>
              <p:nvPr>
                <p:ph idx="1"/>
              </p:nvPr>
            </p:nvSpPr>
            <p:spPr/>
            <p:txBody>
              <a:bodyPr/>
              <a:lstStyle/>
              <a:p>
                <a:r>
                  <a:rPr lang="en-US" altLang="zh-TW" dirty="0"/>
                  <a:t>RMSProp uses Exponentially Weighted Average(EWA) of the gradients.</a:t>
                </a:r>
              </a:p>
              <a:p>
                <a:pPr lvl="1"/>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𝑉</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rPr>
                      <m:t>= </m:t>
                    </m:r>
                    <m:r>
                      <a:rPr lang="zh-TW" altLang="en-US" b="0" i="1" smtClean="0">
                        <a:latin typeface="Cambria Math" panose="02040503050406030204" pitchFamily="18" charset="0"/>
                      </a:rPr>
                      <m:t>𝛽</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𝑉</m:t>
                        </m:r>
                      </m:e>
                      <m:sub>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m:t>
                    </m:r>
                    <m:r>
                      <a:rPr lang="zh-TW" altLang="en-US" b="0" i="1" smtClean="0">
                        <a:latin typeface="Cambria Math" panose="02040503050406030204" pitchFamily="18" charset="0"/>
                      </a:rPr>
                      <m:t>𝛽</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𝜃</m:t>
                        </m:r>
                      </m:e>
                      <m:sub>
                        <m:r>
                          <a:rPr lang="en-US" altLang="zh-TW" b="0" i="1" smtClean="0">
                            <a:latin typeface="Cambria Math" panose="02040503050406030204" pitchFamily="18" charset="0"/>
                          </a:rPr>
                          <m:t>𝑡</m:t>
                        </m:r>
                      </m:sub>
                    </m:sSub>
                  </m:oMath>
                </a14:m>
                <a:r>
                  <a:rPr lang="zh-TW" altLang="en-US" dirty="0"/>
                  <a:t> </a:t>
                </a:r>
                <a:endParaRPr lang="en-US" altLang="zh-TW" dirty="0"/>
              </a:p>
              <a:p>
                <a:pPr lvl="2"/>
                <a:r>
                  <a:rPr lang="en-US" altLang="zh-TW" dirty="0"/>
                  <a:t>where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𝑡</m:t>
                        </m:r>
                      </m:sub>
                    </m:sSub>
                  </m:oMath>
                </a14:m>
                <a:r>
                  <a:rPr lang="zh-TW" altLang="en-US" dirty="0"/>
                  <a:t> </a:t>
                </a:r>
                <a:r>
                  <a:rPr lang="en-US" altLang="zh-TW" dirty="0"/>
                  <a:t>is moving average value at t</a:t>
                </a:r>
              </a:p>
              <a:p>
                <a:pPr lvl="2"/>
                <a:r>
                  <a:rPr lang="en-US" altLang="zh-TW" dirty="0"/>
                  <a:t>Where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𝜃</m:t>
                        </m:r>
                      </m:e>
                      <m:sub>
                        <m:r>
                          <a:rPr lang="en-US" altLang="zh-TW" i="1">
                            <a:latin typeface="Cambria Math" panose="02040503050406030204" pitchFamily="18" charset="0"/>
                          </a:rPr>
                          <m:t>𝑡</m:t>
                        </m:r>
                      </m:sub>
                    </m:sSub>
                  </m:oMath>
                </a14:m>
                <a:r>
                  <a:rPr lang="en-US" altLang="zh-TW" dirty="0"/>
                  <a:t> is data at time t</a:t>
                </a:r>
              </a:p>
              <a:p>
                <a:pPr lvl="2"/>
                <a:endParaRPr lang="en-US" altLang="zh-TW" dirty="0"/>
              </a:p>
              <a:p>
                <a:pPr lvl="1"/>
                <a:r>
                  <a:rPr lang="en-US" altLang="zh-TW" dirty="0"/>
                  <a:t>Then calculate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𝑑𝑤</m:t>
                        </m:r>
                      </m:sub>
                    </m:sSub>
                    <m:r>
                      <a:rPr lang="en-US" altLang="zh-TW" b="0" i="1" smtClean="0">
                        <a:latin typeface="Cambria Math" panose="02040503050406030204" pitchFamily="18" charset="0"/>
                      </a:rPr>
                      <m:t>= </m:t>
                    </m:r>
                    <m:r>
                      <a:rPr lang="zh-TW" altLang="en-US" b="0" i="1" smtClean="0">
                        <a:latin typeface="Cambria Math" panose="02040503050406030204" pitchFamily="18" charset="0"/>
                      </a:rPr>
                      <m:t>𝛽</m:t>
                    </m:r>
                    <m:r>
                      <a:rPr lang="zh-TW" altLang="en-US"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𝑑𝑤</m:t>
                        </m:r>
                      </m:sub>
                    </m:sSub>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r>
                          <a:rPr lang="zh-TW" altLang="en-US" b="0" i="1" smtClean="0">
                            <a:latin typeface="Cambria Math" panose="02040503050406030204" pitchFamily="18" charset="0"/>
                          </a:rPr>
                          <m:t>𝛽</m:t>
                        </m:r>
                      </m:e>
                    </m:d>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𝑑𝑤</m:t>
                        </m:r>
                      </m:e>
                      <m:sup>
                        <m:r>
                          <a:rPr lang="en-US" altLang="zh-TW" b="0" i="1" smtClean="0">
                            <a:latin typeface="Cambria Math" panose="02040503050406030204" pitchFamily="18" charset="0"/>
                            <a:ea typeface="Cambria Math" panose="02040503050406030204" pitchFamily="18" charset="0"/>
                          </a:rPr>
                          <m:t>2</m:t>
                        </m:r>
                      </m:sup>
                    </m:sSup>
                  </m:oMath>
                </a14:m>
                <a:endParaRPr lang="en-US" altLang="zh-TW" b="0" dirty="0">
                  <a:ea typeface="Cambria Math" panose="02040503050406030204" pitchFamily="18" charset="0"/>
                </a:endParaRPr>
              </a:p>
              <a:p>
                <a:pPr marL="457200" lvl="1" indent="0">
                  <a:buNone/>
                </a:pP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𝑑</m:t>
                        </m:r>
                        <m:r>
                          <a:rPr lang="en-US" altLang="zh-TW" b="0" i="1" smtClean="0">
                            <a:latin typeface="Cambria Math" panose="02040503050406030204" pitchFamily="18" charset="0"/>
                          </a:rPr>
                          <m:t>𝑏</m:t>
                        </m:r>
                      </m:sub>
                    </m:sSub>
                    <m:r>
                      <a:rPr lang="en-US" altLang="zh-TW" i="1">
                        <a:latin typeface="Cambria Math" panose="02040503050406030204" pitchFamily="18" charset="0"/>
                      </a:rPr>
                      <m:t>= </m:t>
                    </m:r>
                    <m:r>
                      <a:rPr lang="zh-TW" altLang="en-US" i="1">
                        <a:latin typeface="Cambria Math" panose="02040503050406030204" pitchFamily="18" charset="0"/>
                      </a:rPr>
                      <m:t>𝛽</m:t>
                    </m:r>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𝑑</m:t>
                        </m:r>
                        <m:r>
                          <a:rPr lang="en-US" altLang="zh-TW" b="0" i="1" smtClean="0">
                            <a:latin typeface="Cambria Math" panose="02040503050406030204" pitchFamily="18" charset="0"/>
                          </a:rPr>
                          <m:t>𝑏</m:t>
                        </m:r>
                      </m:sub>
                    </m:sSub>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r>
                          <a:rPr lang="zh-TW" altLang="en-US" i="1">
                            <a:latin typeface="Cambria Math" panose="02040503050406030204" pitchFamily="18" charset="0"/>
                          </a:rPr>
                          <m:t>𝛽</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𝑏</m:t>
                        </m:r>
                      </m:e>
                      <m:sup>
                        <m:r>
                          <a:rPr lang="en-US" altLang="zh-TW" i="1">
                            <a:latin typeface="Cambria Math" panose="02040503050406030204" pitchFamily="18" charset="0"/>
                            <a:ea typeface="Cambria Math" panose="02040503050406030204" pitchFamily="18" charset="0"/>
                          </a:rPr>
                          <m:t>2</m:t>
                        </m:r>
                      </m:sup>
                    </m:sSup>
                  </m:oMath>
                </a14:m>
                <a:endParaRPr lang="en-US" altLang="zh-TW" dirty="0"/>
              </a:p>
              <a:p>
                <a:pPr marL="457200" lvl="1" indent="0">
                  <a:buNone/>
                </a:pPr>
                <a:endParaRPr lang="en-US" altLang="zh-TW" dirty="0"/>
              </a:p>
              <a:p>
                <a:pPr marL="457200" lvl="1" indent="0">
                  <a:buNone/>
                </a:pPr>
                <a:r>
                  <a:rPr lang="en-US" altLang="zh-TW" dirty="0"/>
                  <a:t>Where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𝑑𝑤</m:t>
                        </m:r>
                      </m:sub>
                    </m:sSub>
                  </m:oMath>
                </a14:m>
                <a:r>
                  <a:rPr lang="en-US" altLang="zh-TW" dirty="0"/>
                  <a:t> is the EWA of </a:t>
                </a:r>
                <a14:m>
                  <m:oMath xmlns:m="http://schemas.openxmlformats.org/officeDocument/2006/math">
                    <m:r>
                      <a:rPr lang="en-US" altLang="zh-TW" i="1">
                        <a:latin typeface="Cambria Math" panose="02040503050406030204" pitchFamily="18" charset="0"/>
                        <a:ea typeface="Cambria Math" panose="02040503050406030204" pitchFamily="18" charset="0"/>
                      </a:rPr>
                      <m:t>𝑑𝑤</m:t>
                    </m:r>
                  </m:oMath>
                </a14:m>
                <a:r>
                  <a:rPr lang="en-US" altLang="zh-TW" dirty="0"/>
                  <a:t> taken over the gradients of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1−</m:t>
                        </m:r>
                        <m:r>
                          <a:rPr lang="zh-TW" altLang="en-US" b="0" i="1" smtClean="0">
                            <a:latin typeface="Cambria Math" panose="02040503050406030204" pitchFamily="18" charset="0"/>
                          </a:rPr>
                          <m:t>𝛽</m:t>
                        </m:r>
                      </m:den>
                    </m:f>
                  </m:oMath>
                </a14:m>
                <a:r>
                  <a:rPr lang="en-US" altLang="zh-TW" dirty="0"/>
                  <a:t> iterations and same with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𝑑𝑏</m:t>
                        </m:r>
                      </m:sub>
                    </m:sSub>
                  </m:oMath>
                </a14:m>
                <a:endParaRPr lang="en-US" altLang="zh-TW" dirty="0"/>
              </a:p>
            </p:txBody>
          </p:sp>
        </mc:Choice>
        <mc:Fallback xmlns="">
          <p:sp>
            <p:nvSpPr>
              <p:cNvPr id="3" name="內容版面配置區 2">
                <a:extLst>
                  <a:ext uri="{FF2B5EF4-FFF2-40B4-BE49-F238E27FC236}">
                    <a16:creationId xmlns:a16="http://schemas.microsoft.com/office/drawing/2014/main" id="{927C1811-8C19-4CA6-ABDF-C69B8C1B3011}"/>
                  </a:ext>
                </a:extLst>
              </p:cNvPr>
              <p:cNvSpPr>
                <a:spLocks noGrp="1" noRot="1" noChangeAspect="1" noMove="1" noResize="1" noEditPoints="1" noAdjustHandles="1" noChangeArrowheads="1" noChangeShapeType="1" noTextEdit="1"/>
              </p:cNvSpPr>
              <p:nvPr>
                <p:ph idx="1"/>
              </p:nvPr>
            </p:nvSpPr>
            <p:spPr>
              <a:blipFill>
                <a:blip r:embed="rId2"/>
                <a:stretch>
                  <a:fillRect l="-1022" t="-812" r="-204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AEA4650-18BB-4F62-BD2F-9A015C3324CC}"/>
              </a:ext>
            </a:extLst>
          </p:cNvPr>
          <p:cNvSpPr>
            <a:spLocks noGrp="1"/>
          </p:cNvSpPr>
          <p:nvPr>
            <p:ph type="sldNum" sz="quarter" idx="10"/>
          </p:nvPr>
        </p:nvSpPr>
        <p:spPr/>
        <p:txBody>
          <a:bodyPr/>
          <a:lstStyle/>
          <a:p>
            <a:pPr>
              <a:defRPr/>
            </a:pPr>
            <a:fld id="{F7B336DD-90F7-4FE0-B0C5-4055F923B7E5}" type="slidenum">
              <a:rPr lang="zh-TW" altLang="en-US" smtClean="0"/>
              <a:pPr>
                <a:defRPr/>
              </a:pPr>
              <a:t>8</a:t>
            </a:fld>
            <a:endParaRPr lang="zh-TW" altLang="en-US"/>
          </a:p>
        </p:txBody>
      </p:sp>
    </p:spTree>
    <p:extLst>
      <p:ext uri="{BB962C8B-B14F-4D97-AF65-F5344CB8AC3E}">
        <p14:creationId xmlns:p14="http://schemas.microsoft.com/office/powerpoint/2010/main" val="224741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C74774-12A5-4377-AABD-2C96A259FBFC}"/>
              </a:ext>
            </a:extLst>
          </p:cNvPr>
          <p:cNvSpPr>
            <a:spLocks noGrp="1"/>
          </p:cNvSpPr>
          <p:nvPr>
            <p:ph type="title"/>
          </p:nvPr>
        </p:nvSpPr>
        <p:spPr/>
        <p:txBody>
          <a:bodyPr/>
          <a:lstStyle/>
          <a:p>
            <a:r>
              <a:rPr lang="en-US" altLang="zh-TW" dirty="0" err="1"/>
              <a:t>RMSProp</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954C66C-3BD0-4D20-83A0-A191A60D8ECE}"/>
                  </a:ext>
                </a:extLst>
              </p:cNvPr>
              <p:cNvSpPr>
                <a:spLocks noGrp="1"/>
              </p:cNvSpPr>
              <p:nvPr>
                <p:ph idx="1"/>
              </p:nvPr>
            </p:nvSpPr>
            <p:spPr/>
            <p:txBody>
              <a:bodyPr/>
              <a:lstStyle/>
              <a:p>
                <a:r>
                  <a:rPr lang="en-US" altLang="zh-TW" dirty="0"/>
                  <a:t>Then update weight and bias using the following:</a:t>
                </a:r>
              </a:p>
              <a:p>
                <a:pPr lvl="1"/>
                <a14:m>
                  <m:oMath xmlns:m="http://schemas.openxmlformats.org/officeDocument/2006/math">
                    <m:r>
                      <a:rPr lang="en-US" altLang="zh-TW" b="0" i="1" smtClean="0">
                        <a:latin typeface="Cambria Math" panose="02040503050406030204" pitchFamily="18" charset="0"/>
                      </a:rPr>
                      <m:t>𝑊</m:t>
                    </m:r>
                    <m:r>
                      <a:rPr lang="en-US" altLang="zh-TW" b="0" i="1" smtClean="0">
                        <a:latin typeface="Cambria Math" panose="02040503050406030204" pitchFamily="18" charset="0"/>
                      </a:rPr>
                      <m:t>=</m:t>
                    </m:r>
                    <m:r>
                      <a:rPr lang="en-US" altLang="zh-TW" b="0" i="1" smtClean="0">
                        <a:latin typeface="Cambria Math" panose="02040503050406030204" pitchFamily="18" charset="0"/>
                      </a:rPr>
                      <m:t>𝑊</m:t>
                    </m:r>
                    <m:r>
                      <a:rPr lang="en-US" altLang="zh-TW" b="0" i="1" smtClean="0">
                        <a:latin typeface="Cambria Math" panose="02040503050406030204" pitchFamily="18" charset="0"/>
                      </a:rPr>
                      <m:t> − </m:t>
                    </m:r>
                    <m:r>
                      <a:rPr lang="zh-TW" altLang="en-US" b="0" i="1" smtClean="0">
                        <a:latin typeface="Cambria Math" panose="02040503050406030204" pitchFamily="18" charset="0"/>
                      </a:rPr>
                      <m:t>𝛼</m:t>
                    </m:r>
                    <m:r>
                      <a:rPr lang="zh-TW" altLang="en-US"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𝑑𝑤</m:t>
                        </m:r>
                      </m:num>
                      <m:den>
                        <m:rad>
                          <m:radPr>
                            <m:degHide m:val="on"/>
                            <m:ctrlPr>
                              <a:rPr lang="en-US" altLang="zh-TW" b="0" i="1" smtClean="0">
                                <a:latin typeface="Cambria Math" panose="02040503050406030204" pitchFamily="18" charset="0"/>
                              </a:rPr>
                            </m:ctrlPr>
                          </m:radPr>
                          <m:deg/>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𝑑𝑤</m:t>
                                </m:r>
                              </m:sub>
                            </m:sSub>
                          </m:e>
                        </m:rad>
                        <m:r>
                          <a:rPr lang="en-US" altLang="zh-TW" b="0" i="1" smtClean="0">
                            <a:latin typeface="Cambria Math" panose="02040503050406030204" pitchFamily="18" charset="0"/>
                          </a:rPr>
                          <m:t>+</m:t>
                        </m:r>
                        <m:r>
                          <a:rPr lang="zh-TW" altLang="en-US" b="0" i="1" smtClean="0">
                            <a:latin typeface="Cambria Math" panose="02040503050406030204" pitchFamily="18" charset="0"/>
                          </a:rPr>
                          <m:t>𝜖</m:t>
                        </m:r>
                      </m:den>
                    </m:f>
                    <m:r>
                      <a:rPr lang="en-US" altLang="zh-TW" b="0" i="1" smtClean="0">
                        <a:latin typeface="Cambria Math" panose="02040503050406030204" pitchFamily="18" charset="0"/>
                      </a:rPr>
                      <m:t> </m:t>
                    </m:r>
                  </m:oMath>
                </a14:m>
                <a:endParaRPr lang="en-US" altLang="zh-TW" b="0" dirty="0"/>
              </a:p>
              <a:p>
                <a:pPr lvl="1"/>
                <a14:m>
                  <m:oMath xmlns:m="http://schemas.openxmlformats.org/officeDocument/2006/math">
                    <m:r>
                      <a:rPr lang="en-US" altLang="zh-TW" b="0" i="1" smtClean="0">
                        <a:latin typeface="Cambria Math" panose="02040503050406030204" pitchFamily="18" charset="0"/>
                      </a:rPr>
                      <m:t>𝑏</m:t>
                    </m:r>
                    <m:r>
                      <a:rPr lang="en-US" altLang="zh-TW" i="1">
                        <a:latin typeface="Cambria Math" panose="02040503050406030204" pitchFamily="18" charset="0"/>
                      </a:rPr>
                      <m:t>=</m:t>
                    </m:r>
                    <m:r>
                      <a:rPr lang="en-US" altLang="zh-TW" b="0" i="1" smtClean="0">
                        <a:latin typeface="Cambria Math" panose="02040503050406030204" pitchFamily="18" charset="0"/>
                      </a:rPr>
                      <m:t>𝑏</m:t>
                    </m:r>
                    <m:r>
                      <a:rPr lang="en-US" altLang="zh-TW" i="1">
                        <a:latin typeface="Cambria Math" panose="02040503050406030204" pitchFamily="18" charset="0"/>
                      </a:rPr>
                      <m:t> − </m:t>
                    </m:r>
                    <m:r>
                      <a:rPr lang="zh-TW" altLang="en-US" i="1">
                        <a:latin typeface="Cambria Math" panose="02040503050406030204" pitchFamily="18" charset="0"/>
                      </a:rPr>
                      <m:t>𝛼</m:t>
                    </m:r>
                    <m:r>
                      <a:rPr lang="zh-TW" altLang="en-US"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𝑑</m:t>
                        </m:r>
                        <m:r>
                          <a:rPr lang="en-US" altLang="zh-TW" b="0" i="1" smtClean="0">
                            <a:latin typeface="Cambria Math" panose="02040503050406030204" pitchFamily="18" charset="0"/>
                          </a:rPr>
                          <m:t>𝑏</m:t>
                        </m:r>
                      </m:num>
                      <m:den>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𝑑</m:t>
                                </m:r>
                                <m:r>
                                  <a:rPr lang="en-US" altLang="zh-TW" b="0" i="1" smtClean="0">
                                    <a:latin typeface="Cambria Math" panose="02040503050406030204" pitchFamily="18" charset="0"/>
                                  </a:rPr>
                                  <m:t>𝑏</m:t>
                                </m:r>
                              </m:sub>
                            </m:sSub>
                          </m:e>
                        </m:rad>
                        <m:r>
                          <a:rPr lang="en-US" altLang="zh-TW" i="1">
                            <a:latin typeface="Cambria Math" panose="02040503050406030204" pitchFamily="18" charset="0"/>
                          </a:rPr>
                          <m:t>+</m:t>
                        </m:r>
                        <m:r>
                          <a:rPr lang="zh-TW" altLang="en-US" i="1">
                            <a:latin typeface="Cambria Math" panose="02040503050406030204" pitchFamily="18" charset="0"/>
                          </a:rPr>
                          <m:t>𝜖</m:t>
                        </m:r>
                      </m:den>
                    </m:f>
                  </m:oMath>
                </a14:m>
                <a:endParaRPr lang="en-US" altLang="zh-TW" dirty="0"/>
              </a:p>
              <a:p>
                <a:endParaRPr lang="en-US" altLang="zh-TW" dirty="0"/>
              </a:p>
              <a:p>
                <a:r>
                  <a:rPr lang="en-US" altLang="zh-TW" dirty="0"/>
                  <a:t>Now the learning vertical direction has been slow down and learning of the horizontal direction has been boost throughout the averaging. </a:t>
                </a:r>
              </a:p>
              <a:p>
                <a:endParaRPr lang="zh-TW" altLang="en-US" dirty="0"/>
              </a:p>
            </p:txBody>
          </p:sp>
        </mc:Choice>
        <mc:Fallback xmlns="">
          <p:sp>
            <p:nvSpPr>
              <p:cNvPr id="3" name="內容版面配置區 2">
                <a:extLst>
                  <a:ext uri="{FF2B5EF4-FFF2-40B4-BE49-F238E27FC236}">
                    <a16:creationId xmlns:a16="http://schemas.microsoft.com/office/drawing/2014/main" id="{9954C66C-3BD0-4D20-83A0-A191A60D8ECE}"/>
                  </a:ext>
                </a:extLst>
              </p:cNvPr>
              <p:cNvSpPr>
                <a:spLocks noGrp="1" noRot="1" noChangeAspect="1" noMove="1" noResize="1" noEditPoints="1" noAdjustHandles="1" noChangeArrowheads="1" noChangeShapeType="1" noTextEdit="1"/>
              </p:cNvSpPr>
              <p:nvPr>
                <p:ph idx="1"/>
              </p:nvPr>
            </p:nvSpPr>
            <p:spPr>
              <a:blipFill>
                <a:blip r:embed="rId2"/>
                <a:stretch>
                  <a:fillRect l="-1022" t="-8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F8A61E6-36CA-4264-A103-B730F5EAE0CC}"/>
              </a:ext>
            </a:extLst>
          </p:cNvPr>
          <p:cNvSpPr>
            <a:spLocks noGrp="1"/>
          </p:cNvSpPr>
          <p:nvPr>
            <p:ph type="sldNum" sz="quarter" idx="10"/>
          </p:nvPr>
        </p:nvSpPr>
        <p:spPr/>
        <p:txBody>
          <a:bodyPr/>
          <a:lstStyle/>
          <a:p>
            <a:pPr>
              <a:defRPr/>
            </a:pPr>
            <a:fld id="{F7B336DD-90F7-4FE0-B0C5-4055F923B7E5}" type="slidenum">
              <a:rPr lang="zh-TW" altLang="en-US" smtClean="0"/>
              <a:pPr>
                <a:defRPr/>
              </a:pPr>
              <a:t>9</a:t>
            </a:fld>
            <a:endParaRPr lang="zh-TW" altLang="en-US"/>
          </a:p>
        </p:txBody>
      </p:sp>
      <p:pic>
        <p:nvPicPr>
          <p:cNvPr id="6" name="圖片 5">
            <a:extLst>
              <a:ext uri="{FF2B5EF4-FFF2-40B4-BE49-F238E27FC236}">
                <a16:creationId xmlns:a16="http://schemas.microsoft.com/office/drawing/2014/main" id="{90718266-B8B9-4C76-93D0-0840D3E3BD8F}"/>
              </a:ext>
            </a:extLst>
          </p:cNvPr>
          <p:cNvPicPr>
            <a:picLocks noChangeAspect="1"/>
          </p:cNvPicPr>
          <p:nvPr/>
        </p:nvPicPr>
        <p:blipFill>
          <a:blip r:embed="rId3"/>
          <a:stretch>
            <a:fillRect/>
          </a:stretch>
        </p:blipFill>
        <p:spPr>
          <a:xfrm>
            <a:off x="285935" y="4100677"/>
            <a:ext cx="8716591" cy="1867161"/>
          </a:xfrm>
          <a:prstGeom prst="rect">
            <a:avLst/>
          </a:prstGeom>
        </p:spPr>
      </p:pic>
    </p:spTree>
    <p:extLst>
      <p:ext uri="{BB962C8B-B14F-4D97-AF65-F5344CB8AC3E}">
        <p14:creationId xmlns:p14="http://schemas.microsoft.com/office/powerpoint/2010/main" val="1703826611"/>
      </p:ext>
    </p:extLst>
  </p:cSld>
  <p:clrMapOvr>
    <a:masterClrMapping/>
  </p:clrMapOvr>
</p:sld>
</file>

<file path=ppt/theme/theme1.xml><?xml version="1.0" encoding="utf-8"?>
<a:theme xmlns:a="http://schemas.openxmlformats.org/drawingml/2006/main" name="ECCLab_v4">
  <a:themeElements>
    <a:clrScheme nam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plate">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2680</TotalTime>
  <Words>1309</Words>
  <Application>Microsoft Office PowerPoint</Application>
  <PresentationFormat>如螢幕大小 (4:3)</PresentationFormat>
  <Paragraphs>228</Paragraphs>
  <Slides>33</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33</vt:i4>
      </vt:variant>
    </vt:vector>
  </HeadingPairs>
  <TitlesOfParts>
    <vt:vector size="42" baseType="lpstr">
      <vt:lpstr>Batang</vt:lpstr>
      <vt:lpstr>新細明體</vt:lpstr>
      <vt:lpstr>標楷體</vt:lpstr>
      <vt:lpstr>Arial</vt:lpstr>
      <vt:lpstr>Calibri</vt:lpstr>
      <vt:lpstr>Cambria Math</vt:lpstr>
      <vt:lpstr>Georgia</vt:lpstr>
      <vt:lpstr>Wingdings</vt:lpstr>
      <vt:lpstr>ECCLab_v4</vt:lpstr>
      <vt:lpstr>RNNs for Multivariate Time Series and  Sentimentally Analysis</vt:lpstr>
      <vt:lpstr>RNN difficulties in training</vt:lpstr>
      <vt:lpstr>PowerPoint 簡報</vt:lpstr>
      <vt:lpstr>Outline</vt:lpstr>
      <vt:lpstr>Outline</vt:lpstr>
      <vt:lpstr>RMSProp</vt:lpstr>
      <vt:lpstr>RMSProp</vt:lpstr>
      <vt:lpstr>RMSProp</vt:lpstr>
      <vt:lpstr>RMSProp</vt:lpstr>
      <vt:lpstr>Outline</vt:lpstr>
      <vt:lpstr>Momentum</vt:lpstr>
      <vt:lpstr>Nesterov Accelerated Gradient</vt:lpstr>
      <vt:lpstr>Nesterov Accelerated Gradient</vt:lpstr>
      <vt:lpstr>Outline</vt:lpstr>
      <vt:lpstr>Echo state networks  </vt:lpstr>
      <vt:lpstr>Echo State Network</vt:lpstr>
      <vt:lpstr>Echo State Network</vt:lpstr>
      <vt:lpstr>Echo State Network</vt:lpstr>
      <vt:lpstr>Gradient clipping</vt:lpstr>
      <vt:lpstr>LSTM model and configuration</vt:lpstr>
      <vt:lpstr>Echo State Network</vt:lpstr>
      <vt:lpstr>Echo State Network</vt:lpstr>
      <vt:lpstr>Offline training</vt:lpstr>
      <vt:lpstr>Offline training </vt:lpstr>
      <vt:lpstr>Offline training</vt:lpstr>
      <vt:lpstr>Online training </vt:lpstr>
      <vt:lpstr>Online training</vt:lpstr>
      <vt:lpstr>Echo State Network</vt:lpstr>
      <vt:lpstr>Echo State Network</vt:lpstr>
      <vt:lpstr>Echo State Network</vt:lpstr>
      <vt:lpstr>Echo State Network</vt:lpstr>
      <vt:lpstr>Reference</vt:lpstr>
      <vt:lpstr>PowerPoint 簡報</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LDPC Decoder With Time-Domain Analog and Digital Mixed-Signal Processing</dc:title>
  <dc:creator>RainRain</dc:creator>
  <cp:lastModifiedBy>陳昭維</cp:lastModifiedBy>
  <cp:revision>382</cp:revision>
  <dcterms:created xsi:type="dcterms:W3CDTF">2014-02-17T13:41:10Z</dcterms:created>
  <dcterms:modified xsi:type="dcterms:W3CDTF">2022-04-22T05:21:43Z</dcterms:modified>
</cp:coreProperties>
</file>