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91" r:id="rId4"/>
    <p:sldId id="294" r:id="rId5"/>
    <p:sldId id="295" r:id="rId6"/>
    <p:sldId id="292" r:id="rId7"/>
    <p:sldId id="296" r:id="rId8"/>
    <p:sldId id="297" r:id="rId9"/>
    <p:sldId id="298" r:id="rId10"/>
    <p:sldId id="293" r:id="rId11"/>
    <p:sldId id="289" r:id="rId12"/>
    <p:sldId id="268" r:id="rId1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1"/>
  </p:normalViewPr>
  <p:slideViewPr>
    <p:cSldViewPr>
      <p:cViewPr varScale="1">
        <p:scale>
          <a:sx n="91" d="100"/>
          <a:sy n="91" d="100"/>
        </p:scale>
        <p:origin x="208" y="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9182919-998B-42CD-9DD4-28E732743AA0}" type="datetimeFigureOut">
              <a:rPr lang="zh-TW" altLang="en-US"/>
              <a:pPr>
                <a:defRPr/>
              </a:pPr>
              <a:t>2022/12/14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FAA845-0A18-4646-9419-B7608C907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93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10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46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AA845-0A18-4646-9419-B7608C9070BE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0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4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024063" y="5516563"/>
            <a:ext cx="5316537" cy="712787"/>
            <a:chOff x="1338" y="3447"/>
            <a:chExt cx="3349" cy="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100">
                  <a:solidFill>
                    <a:schemeClr val="bg2"/>
                  </a:solidFill>
                  <a:ea typeface="Batang" pitchFamily="18" charset="-127"/>
                </a:rPr>
                <a:t>Department of Electrical Engineering</a:t>
              </a:r>
            </a:p>
            <a:p>
              <a:pPr eaLnBrk="1" hangingPunct="1">
                <a:defRPr/>
              </a:pPr>
              <a:r>
                <a:rPr kumimoji="0" lang="en-US" altLang="zh-TW" sz="1600">
                  <a:solidFill>
                    <a:schemeClr val="bg2"/>
                  </a:solidFill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8" name="Picture 5" descr="校徽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47"/>
              <a:ext cx="45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8285163" cy="15842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79712" y="3860800"/>
            <a:ext cx="5897462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5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148-8012-44EE-962A-F499349DB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15900"/>
            <a:ext cx="2087563" cy="5949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5900"/>
            <a:ext cx="6113462" cy="5949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1054-F17E-420A-B5E8-31450FFFE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D8F3-3FE7-4330-A4BF-8D2BE9E12F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D3C57-1E29-4024-A243-16C53B9A1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24300" y="6381750"/>
            <a:ext cx="1439863" cy="287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36DD-90F7-4FE0-B0C5-4055F923B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9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1641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362075"/>
          </a:xfrm>
        </p:spPr>
        <p:txBody>
          <a:bodyPr/>
          <a:lstStyle>
            <a:lvl1pPr algn="r">
              <a:defRPr sz="3800" b="1" cap="all">
                <a:solidFill>
                  <a:schemeClr val="accent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3356992"/>
            <a:ext cx="6696744" cy="1500187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687-0102-45F2-9631-A0F246C73A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9D67-3E3C-48D2-8DBD-24ED47D5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5E90-D045-44A9-94C5-8A282E514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CEDA-D21A-4BBB-9A18-99147B68EC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E8F0-DB02-427B-B57F-C5044EC955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4114-617A-4F1B-AE03-78DD955C84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16FA-3104-4BA3-B33E-412A227D53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2" descr="2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2700"/>
            <a:ext cx="44704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6659563" y="6345238"/>
            <a:ext cx="222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100">
                <a:solidFill>
                  <a:schemeClr val="bg2"/>
                </a:solidFill>
                <a:latin typeface="Georgia" pitchFamily="18" charset="0"/>
                <a:ea typeface="標楷體" pitchFamily="65" charset="-120"/>
              </a:rPr>
              <a:t>Dept. of Electrical Engineering</a:t>
            </a:r>
          </a:p>
          <a:p>
            <a:pPr eaLnBrk="1" hangingPunct="1">
              <a:defRPr/>
            </a:pPr>
            <a:r>
              <a:rPr kumimoji="0" lang="en-US" altLang="zh-TW" sz="900">
                <a:solidFill>
                  <a:schemeClr val="folHlink"/>
                </a:solidFill>
                <a:latin typeface="Georgia" pitchFamily="18" charset="0"/>
                <a:ea typeface="標楷體" pitchFamily="65" charset="-120"/>
              </a:rPr>
              <a:t>National Tsing Hua University, Taiwan  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5900"/>
            <a:ext cx="8353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353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381750"/>
            <a:ext cx="158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500">
                <a:ea typeface="標楷體" pitchFamily="65" charset="-120"/>
              </a:defRPr>
            </a:lvl1pPr>
          </a:lstStyle>
          <a:p>
            <a:pPr>
              <a:defRPr/>
            </a:pPr>
            <a:fld id="{651163FE-10E8-4AB8-8DCF-AE5858DD4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V="1">
            <a:off x="323850" y="6308725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V="1">
            <a:off x="322263" y="6346825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87" r:id="rId4"/>
    <p:sldLayoutId id="2147484288" r:id="rId5"/>
    <p:sldLayoutId id="2147484289" r:id="rId6"/>
    <p:sldLayoutId id="2147484290" r:id="rId7"/>
    <p:sldLayoutId id="2147484298" r:id="rId8"/>
    <p:sldLayoutId id="2147484299" r:id="rId9"/>
    <p:sldLayoutId id="2147484291" r:id="rId10"/>
    <p:sldLayoutId id="2147484292" r:id="rId11"/>
    <p:sldLayoutId id="2147484293" r:id="rId12"/>
    <p:sldLayoutId id="21474842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0" y="1844675"/>
            <a:ext cx="9144000" cy="1584325"/>
          </a:xfrm>
        </p:spPr>
        <p:txBody>
          <a:bodyPr/>
          <a:lstStyle/>
          <a:p>
            <a:r>
              <a:rPr lang="en-US" altLang="zh-TW" dirty="0"/>
              <a:t>Normalization Methods on CNN</a:t>
            </a:r>
            <a:endParaRPr lang="zh-TW" altLang="zh-TW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A298D863-345C-BF05-E45B-12438CFF3F5F}"/>
              </a:ext>
            </a:extLst>
          </p:cNvPr>
          <p:cNvSpPr txBox="1">
            <a:spLocks/>
          </p:cNvSpPr>
          <p:nvPr/>
        </p:nvSpPr>
        <p:spPr bwMode="auto">
          <a:xfrm>
            <a:off x="0" y="4006850"/>
            <a:ext cx="9144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2954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TW" altLang="en-US" kern="0" dirty="0"/>
              <a:t>報告人：林禹陞、陳昭維</a:t>
            </a:r>
            <a:endParaRPr lang="en-US" altLang="zh-TW" kern="0" dirty="0"/>
          </a:p>
          <a:p>
            <a:pPr eaLnBrk="1" hangingPunct="1"/>
            <a:r>
              <a:rPr lang="zh-TW" altLang="en-US" kern="0" dirty="0"/>
              <a:t>日期</a:t>
            </a:r>
            <a:r>
              <a:rPr lang="en-US" altLang="zh-TW" kern="0" dirty="0"/>
              <a:t>: 12/16/22</a:t>
            </a:r>
            <a:endParaRPr lang="zh-TW" altLang="en-US" kern="0" dirty="0"/>
          </a:p>
          <a:p>
            <a:pPr eaLnBrk="1" hangingPunct="1"/>
            <a:endParaRPr lang="zh-TW" alt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Batch Normalization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Other normalization methods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/>
              <a:t>Implementation on our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BC82C-2D13-EFB6-EC92-13FCE2A8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performance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34707-F9DA-6D71-9E0B-B1EC4DB1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Layer Norm. :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Instance Norm. 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Group Norm.(8 </a:t>
            </a:r>
            <a:r>
              <a:rPr lang="en-US" altLang="zh-TW" dirty="0" err="1"/>
              <a:t>chnls</a:t>
            </a:r>
            <a:r>
              <a:rPr lang="en-US" altLang="zh-TW" dirty="0"/>
              <a:t>/grp) 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F1 score from ~84.04% to ~87%</a:t>
            </a:r>
          </a:p>
          <a:p>
            <a:pPr lvl="1"/>
            <a:r>
              <a:rPr lang="en-US" altLang="zh-TW" dirty="0"/>
              <a:t>Reason: doing normalization on many unrelated inputs in one mini-batch, losing specific information on a single input.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D6080-279E-CAA1-15B3-1E4938D5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FBE91C5-EF05-D519-DB18-7B4418257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06" b="73418"/>
          <a:stretch/>
        </p:blipFill>
        <p:spPr>
          <a:xfrm>
            <a:off x="4644231" y="2316651"/>
            <a:ext cx="3662536" cy="9520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3382D1F-1F16-5A18-926A-34EC376F6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2" b="73698"/>
          <a:stretch/>
        </p:blipFill>
        <p:spPr>
          <a:xfrm>
            <a:off x="4644231" y="3606420"/>
            <a:ext cx="3662536" cy="952004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F205B605-60F5-2364-1B81-DA1C3BA501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8" b="73418"/>
          <a:stretch/>
        </p:blipFill>
        <p:spPr>
          <a:xfrm>
            <a:off x="4644231" y="983349"/>
            <a:ext cx="3662536" cy="95200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226AE9E-AEB6-45A2-9AE6-252C37F0C3C8}"/>
              </a:ext>
            </a:extLst>
          </p:cNvPr>
          <p:cNvSpPr/>
          <p:nvPr/>
        </p:nvSpPr>
        <p:spPr>
          <a:xfrm>
            <a:off x="4687560" y="4385880"/>
            <a:ext cx="1463040" cy="18288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F9C3BF-C5F8-421C-B8C1-595856802198}"/>
              </a:ext>
            </a:extLst>
          </p:cNvPr>
          <p:cNvSpPr/>
          <p:nvPr/>
        </p:nvSpPr>
        <p:spPr>
          <a:xfrm>
            <a:off x="4660200" y="3029040"/>
            <a:ext cx="1463040" cy="18288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txBody>
          <a:bodyPr wrap="none" rtlCol="0" anchor="ctr" anchorCtr="1"/>
          <a:lstStyle/>
          <a:p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0B7648-7572-4642-ABF6-B0412D360254}"/>
              </a:ext>
            </a:extLst>
          </p:cNvPr>
          <p:cNvSpPr/>
          <p:nvPr/>
        </p:nvSpPr>
        <p:spPr>
          <a:xfrm>
            <a:off x="4652158" y="1705916"/>
            <a:ext cx="1645920" cy="18288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7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7929A6-DE5C-4189-B518-A5F226111295}"/>
              </a:ext>
            </a:extLst>
          </p:cNvPr>
          <p:cNvSpPr txBox="1"/>
          <p:nvPr/>
        </p:nvSpPr>
        <p:spPr>
          <a:xfrm>
            <a:off x="1475879" y="2644170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332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</a:p>
          <a:p>
            <a:endParaRPr lang="en-US" altLang="zh-TW" dirty="0"/>
          </a:p>
          <a:p>
            <a:r>
              <a:rPr lang="en-US" altLang="zh-TW" dirty="0"/>
              <a:t>Other normalization methods</a:t>
            </a:r>
          </a:p>
          <a:p>
            <a:endParaRPr lang="en-US" altLang="zh-TW" dirty="0"/>
          </a:p>
          <a:p>
            <a:r>
              <a:rPr lang="en-US" altLang="zh-TW" dirty="0"/>
              <a:t>Implementation on our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</a:p>
          <a:p>
            <a:pPr lvl="1"/>
            <a:r>
              <a:rPr lang="en-US" altLang="zh-TW" dirty="0"/>
              <a:t>Pros and cons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Other normalization methods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Implementation on our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BC82C-2D13-EFB6-EC92-13FCE2A8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34707-F9DA-6D71-9E0B-B1EC4DB1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Batch normalization is successful on MLP and CNN, though not effective on RNN.</a:t>
            </a:r>
          </a:p>
          <a:p>
            <a:r>
              <a:rPr lang="en-US" altLang="zh-TW" dirty="0"/>
              <a:t>Improving convergence of training a model; also increasing learning rate for convenience.</a:t>
            </a:r>
          </a:p>
          <a:p>
            <a:r>
              <a:rPr lang="en-US" altLang="zh-TW" dirty="0"/>
              <a:t>Including random noise in one mini-batch to help regularize model.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D6080-279E-CAA1-15B3-1E4938D5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B5FFFA-4409-EE07-F029-8E34CCE9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85" y="3422896"/>
            <a:ext cx="5038030" cy="23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2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BC82C-2D13-EFB6-EC92-13FCE2A8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34707-F9DA-6D71-9E0B-B1EC4DB1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Strongly depends on the inputs of one mini-batch.</a:t>
            </a:r>
          </a:p>
          <a:p>
            <a:endParaRPr lang="en-US" altLang="zh-TW" dirty="0"/>
          </a:p>
          <a:p>
            <a:r>
              <a:rPr lang="en-US" altLang="zh-TW" dirty="0"/>
              <a:t>Performs good at image classification tasks, but not so well on pixel-level image generating tasks (ex. Image style transfer).</a:t>
            </a:r>
          </a:p>
          <a:p>
            <a:pPr lvl="1"/>
            <a:r>
              <a:rPr lang="en-US" altLang="zh-TW" dirty="0"/>
              <a:t>Doing normalization on many unrelated inputs in one mini-batch, losing specific information on a single input.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Using multiple inputs to train model, but doing inference just using one input.</a:t>
            </a:r>
          </a:p>
          <a:p>
            <a:pPr lvl="1"/>
            <a:r>
              <a:rPr lang="en-US" altLang="zh-TW" dirty="0"/>
              <a:t>No mini-batch information when doing inference, just using expectation value of mean and variance recorded when </a:t>
            </a:r>
            <a:r>
              <a:rPr lang="en-US" altLang="zh-TW"/>
              <a:t>training the model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D6080-279E-CAA1-15B3-1E4938D5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13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Batch Normalization</a:t>
            </a:r>
          </a:p>
          <a:p>
            <a:endParaRPr lang="en-US" altLang="zh-TW" dirty="0"/>
          </a:p>
          <a:p>
            <a:r>
              <a:rPr lang="en-US" altLang="zh-TW" dirty="0"/>
              <a:t>Other normalization methods</a:t>
            </a:r>
          </a:p>
          <a:p>
            <a:pPr lvl="1"/>
            <a:r>
              <a:rPr lang="en-US" altLang="zh-TW" dirty="0"/>
              <a:t>Layer Normalization</a:t>
            </a:r>
          </a:p>
          <a:p>
            <a:pPr lvl="1"/>
            <a:r>
              <a:rPr lang="en-US" altLang="zh-TW" dirty="0"/>
              <a:t>Instance Normalization</a:t>
            </a:r>
          </a:p>
          <a:p>
            <a:pPr lvl="1"/>
            <a:r>
              <a:rPr lang="en-US" altLang="zh-TW" dirty="0"/>
              <a:t>Group Normalization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Implementation on our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BC82C-2D13-EFB6-EC92-13FCE2A8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Normalization methods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34707-F9DA-6D71-9E0B-B1EC4DB1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Remove the dependence on one batch</a:t>
            </a:r>
            <a:r>
              <a:rPr lang="en-US" altLang="zh-TW" dirty="0">
                <a:sym typeface="Wingdings" pitchFamily="2" charset="2"/>
              </a:rPr>
              <a:t>  do normalization in one single input.</a:t>
            </a:r>
          </a:p>
          <a:p>
            <a:endParaRPr lang="en-US" altLang="zh-TW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TW" dirty="0"/>
              <a:t>  1. Layer normalization:</a:t>
            </a:r>
          </a:p>
          <a:p>
            <a:pPr lvl="1"/>
            <a:r>
              <a:rPr lang="en-US" altLang="zh-TW" dirty="0"/>
              <a:t>Corresponding to doing normalization among all channels in one input.</a:t>
            </a:r>
          </a:p>
          <a:p>
            <a:pPr lvl="1"/>
            <a:r>
              <a:rPr lang="en-US" altLang="zh-TW" dirty="0"/>
              <a:t>Usually used in RNN model.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D6080-279E-CAA1-15B3-1E4938D5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DD0E3D-F5A7-4208-DB55-60736B43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98" y="3789040"/>
            <a:ext cx="362920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BC82C-2D13-EFB6-EC92-13FCE2A8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Normalization methods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34707-F9DA-6D71-9E0B-B1EC4DB1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 2. Instance normalization:</a:t>
            </a:r>
          </a:p>
          <a:p>
            <a:pPr lvl="1"/>
            <a:r>
              <a:rPr lang="en-US" altLang="zh-TW" dirty="0"/>
              <a:t>Doing normalization for one channel in one single input.</a:t>
            </a:r>
          </a:p>
          <a:p>
            <a:pPr lvl="1"/>
            <a:r>
              <a:rPr lang="en-US" altLang="zh-TW" dirty="0"/>
              <a:t>Can only be used in CNN model, since in MLP or RNN there is only one single value for one hidden unit output.</a:t>
            </a:r>
          </a:p>
          <a:p>
            <a:pPr lvl="1"/>
            <a:r>
              <a:rPr lang="en-US" altLang="zh-TW" dirty="0"/>
              <a:t>Performs good at image style </a:t>
            </a:r>
            <a:r>
              <a:rPr lang="en-US" altLang="zh-TW" dirty="0" err="1"/>
              <a:t>transfering</a:t>
            </a:r>
            <a:r>
              <a:rPr lang="en-US" altLang="zh-TW" dirty="0"/>
              <a:t> tasks, but worse than BN on image classification tasks.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D6080-279E-CAA1-15B3-1E4938D5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8F0D0D-DFC3-470A-AE71-A2B1F6C9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23" y="3573016"/>
            <a:ext cx="3593554" cy="19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7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BC82C-2D13-EFB6-EC92-13FCE2A8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Normalization methods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34707-F9DA-6D71-9E0B-B1EC4DB1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 3. Group normalization:</a:t>
            </a:r>
          </a:p>
          <a:p>
            <a:pPr lvl="1"/>
            <a:r>
              <a:rPr lang="en-US" altLang="zh-TW" dirty="0"/>
              <a:t>Doing normalization within one group, each group contains several channels.</a:t>
            </a:r>
          </a:p>
          <a:p>
            <a:pPr lvl="1"/>
            <a:r>
              <a:rPr lang="en-US" altLang="zh-TW" dirty="0"/>
              <a:t>A compromise between Layer Norm. &amp; Instance Norm.</a:t>
            </a:r>
          </a:p>
          <a:p>
            <a:pPr lvl="1"/>
            <a:r>
              <a:rPr lang="en-US" altLang="zh-TW" dirty="0"/>
              <a:t>Have better performance than BN on object detecting, video classification…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D6080-279E-CAA1-15B3-1E4938D5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5081D0-9667-9D3B-3EC3-A34A5AA2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71" y="3770667"/>
            <a:ext cx="3790057" cy="217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7691"/>
      </p:ext>
    </p:extLst>
  </p:cSld>
  <p:clrMapOvr>
    <a:masterClrMapping/>
  </p:clrMapOvr>
</p:sld>
</file>

<file path=ppt/theme/theme1.xml><?xml version="1.0" encoding="utf-8"?>
<a:theme xmlns:a="http://schemas.openxmlformats.org/drawingml/2006/main" name="ECCLab_v4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3587</TotalTime>
  <Words>406</Words>
  <Application>Microsoft Macintosh PowerPoint</Application>
  <PresentationFormat>如螢幕大小 (4:3)</PresentationFormat>
  <Paragraphs>89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ECCLab_v4</vt:lpstr>
      <vt:lpstr>Normalization Methods on CNN</vt:lpstr>
      <vt:lpstr>Outline</vt:lpstr>
      <vt:lpstr>Outline</vt:lpstr>
      <vt:lpstr>Batch Normalization</vt:lpstr>
      <vt:lpstr>Batch Normalization</vt:lpstr>
      <vt:lpstr>Outline</vt:lpstr>
      <vt:lpstr>Other Normalization methods</vt:lpstr>
      <vt:lpstr>Other Normalization methods</vt:lpstr>
      <vt:lpstr>Other Normalization methods</vt:lpstr>
      <vt:lpstr>Outline</vt:lpstr>
      <vt:lpstr>Model performance</vt:lpstr>
      <vt:lpstr>PowerPoint 簡報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LDPC Decoder With Time-Domain Analog and Digital Mixed-Signal Processing</dc:title>
  <dc:creator>RainRain</dc:creator>
  <cp:lastModifiedBy>林禹陞</cp:lastModifiedBy>
  <cp:revision>388</cp:revision>
  <dcterms:created xsi:type="dcterms:W3CDTF">2014-02-17T13:41:10Z</dcterms:created>
  <dcterms:modified xsi:type="dcterms:W3CDTF">2022-12-14T09:09:56Z</dcterms:modified>
</cp:coreProperties>
</file>