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353" r:id="rId2"/>
    <p:sldId id="357" r:id="rId3"/>
    <p:sldId id="256" r:id="rId4"/>
    <p:sldId id="354" r:id="rId5"/>
    <p:sldId id="356" r:id="rId6"/>
    <p:sldId id="361" r:id="rId7"/>
    <p:sldId id="358" r:id="rId8"/>
    <p:sldId id="359" r:id="rId9"/>
    <p:sldId id="360" r:id="rId10"/>
    <p:sldId id="362" r:id="rId11"/>
    <p:sldId id="363" r:id="rId12"/>
    <p:sldId id="364" r:id="rId13"/>
    <p:sldId id="370" r:id="rId14"/>
    <p:sldId id="368" r:id="rId15"/>
    <p:sldId id="290" r:id="rId16"/>
    <p:sldId id="366" r:id="rId17"/>
    <p:sldId id="284" r:id="rId18"/>
    <p:sldId id="367" r:id="rId19"/>
    <p:sldId id="306" r:id="rId20"/>
    <p:sldId id="369" r:id="rId21"/>
    <p:sldId id="299" r:id="rId2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FD0F851-EC5A-4D38-B0AD-8093EC10F338}" styleName="淺色樣式 1 - 輔色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643"/>
  </p:normalViewPr>
  <p:slideViewPr>
    <p:cSldViewPr snapToGrid="0" snapToObjects="1">
      <p:cViewPr>
        <p:scale>
          <a:sx n="89" d="100"/>
          <a:sy n="89" d="100"/>
        </p:scale>
        <p:origin x="696" y="-149"/>
      </p:cViewPr>
      <p:guideLst/>
    </p:cSldViewPr>
  </p:slideViewPr>
  <p:notesTextViewPr>
    <p:cViewPr>
      <p:scale>
        <a:sx n="1" d="1"/>
        <a:sy n="1" d="1"/>
      </p:scale>
      <p:origin x="0" y="0"/>
    </p:cViewPr>
  </p:notesTextViewPr>
  <p:notesViewPr>
    <p:cSldViewPr snapToGrid="0" snapToObjects="1" showGuides="1">
      <p:cViewPr varScale="1">
        <p:scale>
          <a:sx n="119" d="100"/>
          <a:sy n="119" d="100"/>
        </p:scale>
        <p:origin x="5640"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jpe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CEACAE-64CB-DD48-974C-817D1BB12D03}" type="datetimeFigureOut">
              <a:rPr lang="en-US" smtClean="0"/>
              <a:t>1/7/2020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676ADA-F775-9645-B7A8-D3AB9538B147}" type="slidenum">
              <a:rPr lang="en-US" smtClean="0"/>
              <a:t>‹#›</a:t>
            </a:fld>
            <a:endParaRPr lang="en-US"/>
          </a:p>
        </p:txBody>
      </p:sp>
    </p:spTree>
    <p:extLst>
      <p:ext uri="{BB962C8B-B14F-4D97-AF65-F5344CB8AC3E}">
        <p14:creationId xmlns:p14="http://schemas.microsoft.com/office/powerpoint/2010/main" val="773872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5AF9E9-FFAF-344B-9102-B3033B29C8EB}" type="datetimeFigureOut">
              <a:rPr lang="en-US" smtClean="0"/>
              <a:t>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FC56C6-4E0C-6E4D-BED9-5AA3891B6E37}" type="slidenum">
              <a:rPr lang="en-US" smtClean="0"/>
              <a:t>‹#›</a:t>
            </a:fld>
            <a:endParaRPr lang="en-US"/>
          </a:p>
        </p:txBody>
      </p:sp>
    </p:spTree>
    <p:extLst>
      <p:ext uri="{BB962C8B-B14F-4D97-AF65-F5344CB8AC3E}">
        <p14:creationId xmlns:p14="http://schemas.microsoft.com/office/powerpoint/2010/main" val="940543877"/>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7FC56C6-4E0C-6E4D-BED9-5AA3891B6E37}" type="slidenum">
              <a:rPr lang="en-US" smtClean="0"/>
              <a:t>3</a:t>
            </a:fld>
            <a:endParaRPr lang="en-US"/>
          </a:p>
        </p:txBody>
      </p:sp>
    </p:spTree>
    <p:extLst>
      <p:ext uri="{BB962C8B-B14F-4D97-AF65-F5344CB8AC3E}">
        <p14:creationId xmlns:p14="http://schemas.microsoft.com/office/powerpoint/2010/main" val="3492967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7FC56C6-4E0C-6E4D-BED9-5AA3891B6E37}" type="slidenum">
              <a:rPr lang="en-US" smtClean="0"/>
              <a:t>4</a:t>
            </a:fld>
            <a:endParaRPr lang="en-US"/>
          </a:p>
        </p:txBody>
      </p:sp>
    </p:spTree>
    <p:extLst>
      <p:ext uri="{BB962C8B-B14F-4D97-AF65-F5344CB8AC3E}">
        <p14:creationId xmlns:p14="http://schemas.microsoft.com/office/powerpoint/2010/main" val="3249223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7FC56C6-4E0C-6E4D-BED9-5AA3891B6E37}" type="slidenum">
              <a:rPr lang="en-US" smtClean="0"/>
              <a:t>5</a:t>
            </a:fld>
            <a:endParaRPr lang="en-US"/>
          </a:p>
        </p:txBody>
      </p:sp>
    </p:spTree>
    <p:extLst>
      <p:ext uri="{BB962C8B-B14F-4D97-AF65-F5344CB8AC3E}">
        <p14:creationId xmlns:p14="http://schemas.microsoft.com/office/powerpoint/2010/main" val="702363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7FC56C6-4E0C-6E4D-BED9-5AA3891B6E37}" type="slidenum">
              <a:rPr lang="en-US" smtClean="0"/>
              <a:t>6</a:t>
            </a:fld>
            <a:endParaRPr lang="en-US"/>
          </a:p>
        </p:txBody>
      </p:sp>
    </p:spTree>
    <p:extLst>
      <p:ext uri="{BB962C8B-B14F-4D97-AF65-F5344CB8AC3E}">
        <p14:creationId xmlns:p14="http://schemas.microsoft.com/office/powerpoint/2010/main" val="4246367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7FC56C6-4E0C-6E4D-BED9-5AA3891B6E37}" type="slidenum">
              <a:rPr lang="en-US" smtClean="0"/>
              <a:t>8</a:t>
            </a:fld>
            <a:endParaRPr lang="en-US"/>
          </a:p>
        </p:txBody>
      </p:sp>
    </p:spTree>
    <p:extLst>
      <p:ext uri="{BB962C8B-B14F-4D97-AF65-F5344CB8AC3E}">
        <p14:creationId xmlns:p14="http://schemas.microsoft.com/office/powerpoint/2010/main" val="3756427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7FC56C6-4E0C-6E4D-BED9-5AA3891B6E37}" type="slidenum">
              <a:rPr lang="en-US" smtClean="0"/>
              <a:t>9</a:t>
            </a:fld>
            <a:endParaRPr lang="en-US"/>
          </a:p>
        </p:txBody>
      </p:sp>
    </p:spTree>
    <p:extLst>
      <p:ext uri="{BB962C8B-B14F-4D97-AF65-F5344CB8AC3E}">
        <p14:creationId xmlns:p14="http://schemas.microsoft.com/office/powerpoint/2010/main" val="3631761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7FC56C6-4E0C-6E4D-BED9-5AA3891B6E37}" type="slidenum">
              <a:rPr lang="en-US" smtClean="0"/>
              <a:t>10</a:t>
            </a:fld>
            <a:endParaRPr lang="en-US"/>
          </a:p>
        </p:txBody>
      </p:sp>
    </p:spTree>
    <p:extLst>
      <p:ext uri="{BB962C8B-B14F-4D97-AF65-F5344CB8AC3E}">
        <p14:creationId xmlns:p14="http://schemas.microsoft.com/office/powerpoint/2010/main" val="4158042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7FC56C6-4E0C-6E4D-BED9-5AA3891B6E37}" type="slidenum">
              <a:rPr lang="en-US" smtClean="0"/>
              <a:t>12</a:t>
            </a:fld>
            <a:endParaRPr lang="en-US"/>
          </a:p>
        </p:txBody>
      </p:sp>
    </p:spTree>
    <p:extLst>
      <p:ext uri="{BB962C8B-B14F-4D97-AF65-F5344CB8AC3E}">
        <p14:creationId xmlns:p14="http://schemas.microsoft.com/office/powerpoint/2010/main" val="4242395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7FC56C6-4E0C-6E4D-BED9-5AA3891B6E37}" type="slidenum">
              <a:rPr lang="en-US" smtClean="0"/>
              <a:t>13</a:t>
            </a:fld>
            <a:endParaRPr lang="en-US"/>
          </a:p>
        </p:txBody>
      </p:sp>
    </p:spTree>
    <p:extLst>
      <p:ext uri="{BB962C8B-B14F-4D97-AF65-F5344CB8AC3E}">
        <p14:creationId xmlns:p14="http://schemas.microsoft.com/office/powerpoint/2010/main" val="1551222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1968460" y="1196988"/>
            <a:ext cx="4127541" cy="1140696"/>
          </a:xfrm>
        </p:spPr>
        <p:txBody>
          <a:bodyPr anchor="t">
            <a:noAutofit/>
          </a:bodyPr>
          <a:lstStyle>
            <a:lvl1pPr algn="l">
              <a:defRPr sz="3200" spc="600"/>
            </a:lvl1pPr>
          </a:lstStyle>
          <a:p>
            <a:r>
              <a:rPr lang="en-US" dirty="0"/>
              <a:t>CLICK TO EDIT MASTER TITLE STYLE</a:t>
            </a:r>
          </a:p>
        </p:txBody>
      </p:sp>
      <p:sp>
        <p:nvSpPr>
          <p:cNvPr id="14" name="Text Placeholder 13"/>
          <p:cNvSpPr>
            <a:spLocks noGrp="1"/>
          </p:cNvSpPr>
          <p:nvPr>
            <p:ph type="body" sz="quarter" idx="10" hasCustomPrompt="1"/>
          </p:nvPr>
        </p:nvSpPr>
        <p:spPr>
          <a:xfrm>
            <a:off x="113628" y="1034425"/>
            <a:ext cx="572451" cy="4913147"/>
          </a:xfrm>
        </p:spPr>
        <p:txBody>
          <a:bodyPr vert="wordArtVert" anchor="ctr">
            <a:normAutofit/>
          </a:bodyPr>
          <a:lstStyle>
            <a:lvl1pPr marL="0" indent="0" algn="ctr">
              <a:buNone/>
              <a:defRPr sz="1000" b="1" i="0" spc="1200" baseline="0">
                <a:solidFill>
                  <a:schemeClr val="tx1">
                    <a:alpha val="25000"/>
                  </a:schemeClr>
                </a:solidFill>
                <a:latin typeface="Open Sans" charset="0"/>
                <a:ea typeface="Open Sans" charset="0"/>
                <a:cs typeface="Open Sans" charset="0"/>
              </a:defRPr>
            </a:lvl1pPr>
          </a:lstStyle>
          <a:p>
            <a:pPr lvl="0"/>
            <a:r>
              <a:rPr lang="en-US"/>
              <a:t>TITLE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1968460" y="2350303"/>
            <a:ext cx="4127541" cy="1140696"/>
          </a:xfrm>
        </p:spPr>
        <p:txBody>
          <a:bodyPr anchor="t">
            <a:noAutofit/>
          </a:bodyPr>
          <a:lstStyle>
            <a:lvl1pPr algn="l">
              <a:defRPr sz="3200" spc="600"/>
            </a:lvl1pPr>
          </a:lstStyle>
          <a:p>
            <a:r>
              <a:rPr lang="en-US" dirty="0"/>
              <a:t>CLICK TO EDIT MASTER TITLE STYLE</a:t>
            </a:r>
          </a:p>
        </p:txBody>
      </p:sp>
      <p:sp>
        <p:nvSpPr>
          <p:cNvPr id="14" name="Text Placeholder 13"/>
          <p:cNvSpPr>
            <a:spLocks noGrp="1"/>
          </p:cNvSpPr>
          <p:nvPr>
            <p:ph type="body" sz="quarter" idx="10" hasCustomPrompt="1"/>
          </p:nvPr>
        </p:nvSpPr>
        <p:spPr>
          <a:xfrm>
            <a:off x="113628" y="1034425"/>
            <a:ext cx="572451" cy="4913147"/>
          </a:xfrm>
        </p:spPr>
        <p:txBody>
          <a:bodyPr vert="wordArtVert" anchor="ctr">
            <a:normAutofit/>
          </a:bodyPr>
          <a:lstStyle>
            <a:lvl1pPr marL="0" indent="0" algn="ctr">
              <a:buNone/>
              <a:defRPr sz="1000" b="1" i="0" spc="1200" baseline="0">
                <a:solidFill>
                  <a:schemeClr val="tx1">
                    <a:alpha val="25000"/>
                  </a:schemeClr>
                </a:solidFill>
                <a:latin typeface="Open Sans" charset="0"/>
                <a:ea typeface="Open Sans" charset="0"/>
                <a:cs typeface="Open Sans" charset="0"/>
              </a:defRPr>
            </a:lvl1pPr>
          </a:lstStyle>
          <a:p>
            <a:pPr lvl="0"/>
            <a:r>
              <a:rPr lang="en-US"/>
              <a:t>TITLE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14" name="Text Placeholder 13"/>
          <p:cNvSpPr>
            <a:spLocks noGrp="1"/>
          </p:cNvSpPr>
          <p:nvPr>
            <p:ph type="body" sz="quarter" idx="10" hasCustomPrompt="1"/>
          </p:nvPr>
        </p:nvSpPr>
        <p:spPr>
          <a:xfrm>
            <a:off x="113628" y="1034425"/>
            <a:ext cx="572451" cy="4913147"/>
          </a:xfrm>
        </p:spPr>
        <p:txBody>
          <a:bodyPr vert="wordArtVert" anchor="ctr">
            <a:normAutofit/>
          </a:bodyPr>
          <a:lstStyle>
            <a:lvl1pPr marL="0" indent="0" algn="ctr">
              <a:buNone/>
              <a:defRPr sz="1000" b="1" i="0" spc="1200" baseline="0">
                <a:solidFill>
                  <a:schemeClr val="tx1">
                    <a:alpha val="25000"/>
                  </a:schemeClr>
                </a:solidFill>
                <a:latin typeface="Open Sans" charset="0"/>
                <a:ea typeface="Open Sans" charset="0"/>
                <a:cs typeface="Open Sans" charset="0"/>
              </a:defRPr>
            </a:lvl1pPr>
          </a:lstStyle>
          <a:p>
            <a:pPr lvl="0"/>
            <a:r>
              <a:rPr lang="en-US"/>
              <a:t>TITLE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1968461" y="1196988"/>
            <a:ext cx="8431847" cy="2232013"/>
          </a:xfrm>
        </p:spPr>
        <p:txBody>
          <a:bodyPr anchor="t">
            <a:noAutofit/>
          </a:bodyPr>
          <a:lstStyle>
            <a:lvl1pPr algn="l">
              <a:defRPr sz="4800" spc="600"/>
            </a:lvl1pPr>
          </a:lstStyle>
          <a:p>
            <a:r>
              <a:rPr lang="en-US" dirty="0"/>
              <a:t>CLICK TO EDIT MASTER TITLE STYLE</a:t>
            </a:r>
          </a:p>
        </p:txBody>
      </p:sp>
      <p:sp>
        <p:nvSpPr>
          <p:cNvPr id="4" name="Rectangle 3"/>
          <p:cNvSpPr/>
          <p:nvPr userDrawn="1"/>
        </p:nvSpPr>
        <p:spPr>
          <a:xfrm>
            <a:off x="0" y="0"/>
            <a:ext cx="8299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5" name="Text Placeholder 13"/>
          <p:cNvSpPr>
            <a:spLocks noGrp="1"/>
          </p:cNvSpPr>
          <p:nvPr>
            <p:ph type="body" sz="quarter" idx="10" hasCustomPrompt="1"/>
          </p:nvPr>
        </p:nvSpPr>
        <p:spPr>
          <a:xfrm>
            <a:off x="113628" y="1034425"/>
            <a:ext cx="572451" cy="4913147"/>
          </a:xfrm>
        </p:spPr>
        <p:txBody>
          <a:bodyPr vert="wordArtVert" anchor="ctr">
            <a:normAutofit/>
          </a:bodyPr>
          <a:lstStyle>
            <a:lvl1pPr marL="0" indent="0" algn="ctr">
              <a:buNone/>
              <a:defRPr sz="1000" b="1" i="0" spc="1200" baseline="0">
                <a:solidFill>
                  <a:schemeClr val="bg1">
                    <a:alpha val="25000"/>
                  </a:schemeClr>
                </a:solidFill>
                <a:latin typeface="Open Sans" charset="0"/>
                <a:ea typeface="Open Sans" charset="0"/>
                <a:cs typeface="Open Sans" charset="0"/>
              </a:defRPr>
            </a:lvl1pPr>
          </a:lstStyle>
          <a:p>
            <a:pPr lvl="0"/>
            <a:r>
              <a:rPr lang="en-US"/>
              <a:t>TITLE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1968460" y="1196988"/>
            <a:ext cx="3002280" cy="2232013"/>
          </a:xfrm>
        </p:spPr>
        <p:txBody>
          <a:bodyPr anchor="t">
            <a:noAutofit/>
          </a:bodyPr>
          <a:lstStyle>
            <a:lvl1pPr algn="l">
              <a:defRPr sz="4800" spc="600"/>
            </a:lvl1pPr>
          </a:lstStyle>
          <a:p>
            <a:r>
              <a:rPr lang="en-US" dirty="0"/>
              <a:t>CLICK TO EDIT MASTER TITLE STYLE</a:t>
            </a:r>
          </a:p>
        </p:txBody>
      </p:sp>
      <p:sp>
        <p:nvSpPr>
          <p:cNvPr id="14" name="Text Placeholder 13"/>
          <p:cNvSpPr>
            <a:spLocks noGrp="1"/>
          </p:cNvSpPr>
          <p:nvPr>
            <p:ph type="body" sz="quarter" idx="10" hasCustomPrompt="1"/>
          </p:nvPr>
        </p:nvSpPr>
        <p:spPr>
          <a:xfrm>
            <a:off x="113628" y="1034425"/>
            <a:ext cx="572451" cy="4913147"/>
          </a:xfrm>
        </p:spPr>
        <p:txBody>
          <a:bodyPr vert="wordArtVert" anchor="ctr">
            <a:normAutofit/>
          </a:bodyPr>
          <a:lstStyle>
            <a:lvl1pPr marL="0" indent="0" algn="ctr">
              <a:buNone/>
              <a:defRPr sz="1000" b="1" i="0" spc="1200" baseline="0">
                <a:solidFill>
                  <a:schemeClr val="tx1">
                    <a:alpha val="25000"/>
                  </a:schemeClr>
                </a:solidFill>
                <a:latin typeface="Open Sans" charset="0"/>
                <a:ea typeface="Open Sans" charset="0"/>
                <a:cs typeface="Open Sans" charset="0"/>
              </a:defRPr>
            </a:lvl1pPr>
          </a:lstStyle>
          <a:p>
            <a:pPr lvl="0"/>
            <a:r>
              <a:rPr lang="en-US"/>
              <a:t>TITLE</a:t>
            </a:r>
            <a:endParaRPr lang="en-US" dirty="0"/>
          </a:p>
        </p:txBody>
      </p:sp>
      <p:sp>
        <p:nvSpPr>
          <p:cNvPr id="5" name="Picture Placeholder 8"/>
          <p:cNvSpPr>
            <a:spLocks noGrp="1"/>
          </p:cNvSpPr>
          <p:nvPr>
            <p:ph type="pic" sz="quarter" idx="12"/>
          </p:nvPr>
        </p:nvSpPr>
        <p:spPr>
          <a:xfrm>
            <a:off x="4970741" y="2"/>
            <a:ext cx="7221260" cy="6857999"/>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4" name="Picture Placeholder 8"/>
          <p:cNvSpPr>
            <a:spLocks noGrp="1"/>
          </p:cNvSpPr>
          <p:nvPr>
            <p:ph type="pic" sz="quarter" idx="16"/>
          </p:nvPr>
        </p:nvSpPr>
        <p:spPr>
          <a:xfrm>
            <a:off x="1992312" y="604913"/>
            <a:ext cx="4872723" cy="5648175"/>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5" name="Text Placeholder 13"/>
          <p:cNvSpPr>
            <a:spLocks noGrp="1"/>
          </p:cNvSpPr>
          <p:nvPr>
            <p:ph type="body" sz="quarter" idx="10" hasCustomPrompt="1"/>
          </p:nvPr>
        </p:nvSpPr>
        <p:spPr>
          <a:xfrm>
            <a:off x="113628" y="1034425"/>
            <a:ext cx="572451" cy="4913147"/>
          </a:xfrm>
        </p:spPr>
        <p:txBody>
          <a:bodyPr vert="wordArtVert" anchor="ctr">
            <a:normAutofit/>
          </a:bodyPr>
          <a:lstStyle>
            <a:lvl1pPr marL="0" indent="0" algn="ctr">
              <a:buNone/>
              <a:defRPr sz="1000" b="1" i="0" spc="1200" baseline="0">
                <a:solidFill>
                  <a:schemeClr val="tx1">
                    <a:alpha val="25000"/>
                  </a:schemeClr>
                </a:solidFill>
                <a:latin typeface="Open Sans" charset="0"/>
                <a:ea typeface="Open Sans" charset="0"/>
                <a:cs typeface="Open Sans" charset="0"/>
              </a:defRPr>
            </a:lvl1pPr>
          </a:lstStyle>
          <a:p>
            <a:pPr lvl="0"/>
            <a:r>
              <a:rPr lang="en-US"/>
              <a:t>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1968460" y="1196988"/>
            <a:ext cx="4127541" cy="1140696"/>
          </a:xfrm>
        </p:spPr>
        <p:txBody>
          <a:bodyPr anchor="t">
            <a:noAutofit/>
          </a:bodyPr>
          <a:lstStyle>
            <a:lvl1pPr algn="l">
              <a:defRPr sz="3200" spc="600"/>
            </a:lvl1pPr>
          </a:lstStyle>
          <a:p>
            <a:r>
              <a:rPr lang="en-US" dirty="0"/>
              <a:t>CLICK TO EDIT MASTER TITLE STYLE</a:t>
            </a:r>
          </a:p>
        </p:txBody>
      </p:sp>
      <p:sp>
        <p:nvSpPr>
          <p:cNvPr id="14" name="Text Placeholder 13"/>
          <p:cNvSpPr>
            <a:spLocks noGrp="1"/>
          </p:cNvSpPr>
          <p:nvPr>
            <p:ph type="body" sz="quarter" idx="10" hasCustomPrompt="1"/>
          </p:nvPr>
        </p:nvSpPr>
        <p:spPr>
          <a:xfrm>
            <a:off x="113628" y="1034425"/>
            <a:ext cx="572451" cy="4913147"/>
          </a:xfrm>
        </p:spPr>
        <p:txBody>
          <a:bodyPr vert="wordArtVert" anchor="ctr">
            <a:normAutofit/>
          </a:bodyPr>
          <a:lstStyle>
            <a:lvl1pPr marL="0" indent="0" algn="ctr">
              <a:buNone/>
              <a:defRPr sz="1000" b="1" i="0" spc="1200" baseline="0">
                <a:solidFill>
                  <a:schemeClr val="tx1">
                    <a:alpha val="25000"/>
                  </a:schemeClr>
                </a:solidFill>
                <a:latin typeface="Open Sans" charset="0"/>
                <a:ea typeface="Open Sans" charset="0"/>
                <a:cs typeface="Open Sans" charset="0"/>
              </a:defRPr>
            </a:lvl1pPr>
          </a:lstStyle>
          <a:p>
            <a:pPr lvl="0"/>
            <a:r>
              <a:rPr lang="en-US"/>
              <a:t>TITLE</a:t>
            </a:r>
            <a:endParaRPr lang="en-US" dirty="0"/>
          </a:p>
        </p:txBody>
      </p:sp>
      <p:sp>
        <p:nvSpPr>
          <p:cNvPr id="11" name="Picture Placeholder 8"/>
          <p:cNvSpPr>
            <a:spLocks noGrp="1"/>
          </p:cNvSpPr>
          <p:nvPr>
            <p:ph type="pic" sz="quarter" idx="16"/>
          </p:nvPr>
        </p:nvSpPr>
        <p:spPr>
          <a:xfrm>
            <a:off x="6325166" y="1211056"/>
            <a:ext cx="2368671" cy="2204139"/>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8" name="Picture Placeholder 8"/>
          <p:cNvSpPr>
            <a:spLocks noGrp="1"/>
          </p:cNvSpPr>
          <p:nvPr>
            <p:ph type="pic" sz="quarter" idx="17"/>
          </p:nvPr>
        </p:nvSpPr>
        <p:spPr>
          <a:xfrm>
            <a:off x="8815146" y="1211056"/>
            <a:ext cx="2368671" cy="2204139"/>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9" name="Picture Placeholder 8"/>
          <p:cNvSpPr>
            <a:spLocks noGrp="1"/>
          </p:cNvSpPr>
          <p:nvPr>
            <p:ph type="pic" sz="quarter" idx="18"/>
          </p:nvPr>
        </p:nvSpPr>
        <p:spPr>
          <a:xfrm>
            <a:off x="6325166" y="3547269"/>
            <a:ext cx="2368671" cy="2204139"/>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10" name="Picture Placeholder 8"/>
          <p:cNvSpPr>
            <a:spLocks noGrp="1"/>
          </p:cNvSpPr>
          <p:nvPr>
            <p:ph type="pic" sz="quarter" idx="19"/>
          </p:nvPr>
        </p:nvSpPr>
        <p:spPr>
          <a:xfrm>
            <a:off x="8815146" y="3547269"/>
            <a:ext cx="2368671" cy="2204139"/>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99089" y="1176160"/>
            <a:ext cx="9387179" cy="1325563"/>
          </a:xfrm>
          <a:prstGeom prst="rect">
            <a:avLst/>
          </a:prstGeom>
        </p:spPr>
        <p:txBody>
          <a:bodyPr vert="horz" lIns="0" tIns="45720" rIns="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999089" y="2358363"/>
            <a:ext cx="9387179" cy="4351339"/>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51761397"/>
      </p:ext>
    </p:extLst>
  </p:cSld>
  <p:clrMap bg1="lt1" tx1="dk1" bg2="lt2" tx2="dk2" accent1="accent1" accent2="accent2" accent3="accent3" accent4="accent4" accent5="accent5" accent6="accent6" hlink="hlink" folHlink="folHlink"/>
  <p:sldLayoutIdLst>
    <p:sldLayoutId id="2147483670" r:id="rId1"/>
    <p:sldLayoutId id="2147483685" r:id="rId2"/>
    <p:sldLayoutId id="2147483693" r:id="rId3"/>
    <p:sldLayoutId id="2147483691" r:id="rId4"/>
    <p:sldLayoutId id="2147483650" r:id="rId5"/>
    <p:sldLayoutId id="2147483672" r:id="rId6"/>
    <p:sldLayoutId id="2147483678" r:id="rId7"/>
  </p:sldLayoutIdLst>
  <p:txStyles>
    <p:titleStyle>
      <a:lvl1pPr algn="l" defTabSz="914377" rtl="0" eaLnBrk="1" latinLnBrk="0" hangingPunct="1">
        <a:lnSpc>
          <a:spcPct val="90000"/>
        </a:lnSpc>
        <a:spcBef>
          <a:spcPct val="0"/>
        </a:spcBef>
        <a:buNone/>
        <a:defRPr sz="4400" b="0" i="0" kern="1200">
          <a:solidFill>
            <a:schemeClr val="tx1"/>
          </a:solidFill>
          <a:latin typeface="Cinzel" charset="0"/>
          <a:ea typeface="Cinzel" charset="0"/>
          <a:cs typeface="Cinzel" charset="0"/>
        </a:defRPr>
      </a:lvl1pPr>
    </p:titleStyle>
    <p:bodyStyle>
      <a:lvl1pPr marL="228594" indent="-228594" algn="l" defTabSz="914377" rtl="0" eaLnBrk="1" latinLnBrk="0" hangingPunct="1">
        <a:lnSpc>
          <a:spcPct val="90000"/>
        </a:lnSpc>
        <a:spcBef>
          <a:spcPts val="1000"/>
        </a:spcBef>
        <a:buFont typeface="Arial"/>
        <a:buChar char="•"/>
        <a:defRPr sz="2800" kern="1200">
          <a:solidFill>
            <a:schemeClr val="tx1"/>
          </a:solidFill>
          <a:latin typeface="Open Sans" charset="0"/>
          <a:ea typeface="Open Sans" charset="0"/>
          <a:cs typeface="Open Sans" charset="0"/>
        </a:defRPr>
      </a:lvl1pPr>
      <a:lvl2pPr marL="685783" indent="-228594" algn="l" defTabSz="914377" rtl="0" eaLnBrk="1" latinLnBrk="0" hangingPunct="1">
        <a:lnSpc>
          <a:spcPct val="90000"/>
        </a:lnSpc>
        <a:spcBef>
          <a:spcPts val="500"/>
        </a:spcBef>
        <a:buFont typeface="Arial"/>
        <a:buChar char="•"/>
        <a:defRPr sz="2400" kern="1200">
          <a:solidFill>
            <a:schemeClr val="tx1"/>
          </a:solidFill>
          <a:latin typeface="Open Sans" charset="0"/>
          <a:ea typeface="Open Sans" charset="0"/>
          <a:cs typeface="Open Sans" charset="0"/>
        </a:defRPr>
      </a:lvl2pPr>
      <a:lvl3pPr marL="1142971" indent="-228594" algn="l" defTabSz="914377" rtl="0" eaLnBrk="1" latinLnBrk="0" hangingPunct="1">
        <a:lnSpc>
          <a:spcPct val="90000"/>
        </a:lnSpc>
        <a:spcBef>
          <a:spcPts val="500"/>
        </a:spcBef>
        <a:buFont typeface="Arial"/>
        <a:buChar char="•"/>
        <a:defRPr sz="2000" kern="1200">
          <a:solidFill>
            <a:schemeClr val="tx1"/>
          </a:solidFill>
          <a:latin typeface="Open Sans" charset="0"/>
          <a:ea typeface="Open Sans" charset="0"/>
          <a:cs typeface="Open Sans" charset="0"/>
        </a:defRPr>
      </a:lvl3pPr>
      <a:lvl4pPr marL="1600160" indent="-228594" algn="l" defTabSz="914377" rtl="0" eaLnBrk="1" latinLnBrk="0" hangingPunct="1">
        <a:lnSpc>
          <a:spcPct val="90000"/>
        </a:lnSpc>
        <a:spcBef>
          <a:spcPts val="500"/>
        </a:spcBef>
        <a:buFont typeface="Arial"/>
        <a:buChar char="•"/>
        <a:defRPr sz="1800" kern="1200">
          <a:solidFill>
            <a:schemeClr val="tx1"/>
          </a:solidFill>
          <a:latin typeface="Open Sans" charset="0"/>
          <a:ea typeface="Open Sans" charset="0"/>
          <a:cs typeface="Open Sans" charset="0"/>
        </a:defRPr>
      </a:lvl4pPr>
      <a:lvl5pPr marL="2057349" indent="-228594" algn="l" defTabSz="914377" rtl="0" eaLnBrk="1" latinLnBrk="0" hangingPunct="1">
        <a:lnSpc>
          <a:spcPct val="90000"/>
        </a:lnSpc>
        <a:spcBef>
          <a:spcPts val="500"/>
        </a:spcBef>
        <a:buFont typeface="Arial"/>
        <a:buChar char="•"/>
        <a:defRPr sz="1800" kern="1200">
          <a:solidFill>
            <a:schemeClr val="tx1"/>
          </a:solidFill>
          <a:latin typeface="Open Sans" charset="0"/>
          <a:ea typeface="Open Sans" charset="0"/>
          <a:cs typeface="Open Sans"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125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www.ncbi.nlm.nih.gov/pubmed/28336562" TargetMode="External"/><Relationship Id="rId2" Type="http://schemas.openxmlformats.org/officeDocument/2006/relationships/hyperlink" Target="http://aidenlab.org/assembly/manual_180322.pdf" TargetMode="External"/><Relationship Id="rId1" Type="http://schemas.openxmlformats.org/officeDocument/2006/relationships/slideLayout" Target="../slideLayouts/slideLayout1.xml"/><Relationship Id="rId4" Type="http://schemas.openxmlformats.org/officeDocument/2006/relationships/hyperlink" Target="https://www.jianshu.com/p/95792fbde9c3"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27510" y="1609507"/>
            <a:ext cx="8025159" cy="3785652"/>
          </a:xfrm>
          <a:prstGeom prst="rect">
            <a:avLst/>
          </a:prstGeom>
          <a:noFill/>
        </p:spPr>
        <p:txBody>
          <a:bodyPr wrap="square" rtlCol="0">
            <a:spAutoFit/>
          </a:bodyPr>
          <a:lstStyle/>
          <a:p>
            <a:r>
              <a:rPr lang="en-US" sz="2800" b="1" dirty="0">
                <a:solidFill>
                  <a:schemeClr val="tx1">
                    <a:lumMod val="95000"/>
                    <a:lumOff val="5000"/>
                  </a:schemeClr>
                </a:solidFill>
                <a:latin typeface="Yu Gothic UI Semibold" panose="020B0700000000000000" pitchFamily="34" charset="-128"/>
                <a:ea typeface="Yu Gothic UI Semibold" panose="020B0700000000000000" pitchFamily="34" charset="-128"/>
              </a:rPr>
              <a:t>De novo assembly of the Aedes aegypti genome using Hi-C yields chromosome-length scaffolds</a:t>
            </a:r>
          </a:p>
          <a:p>
            <a:endParaRPr lang="en-US" altLang="zh-TW" sz="2800" b="1" spc="300" dirty="0">
              <a:solidFill>
                <a:schemeClr val="tx1">
                  <a:lumMod val="95000"/>
                  <a:lumOff val="5000"/>
                </a:schemeClr>
              </a:solidFill>
              <a:latin typeface="Yu Gothic UI Semibold" panose="020B0700000000000000" pitchFamily="34" charset="-128"/>
              <a:ea typeface="Yu Gothic UI Semibold" panose="020B0700000000000000" pitchFamily="34" charset="-128"/>
            </a:endParaRPr>
          </a:p>
          <a:p>
            <a:r>
              <a:rPr lang="en-US" altLang="zh-TW" sz="2800" b="1" spc="300" dirty="0">
                <a:solidFill>
                  <a:schemeClr val="tx1">
                    <a:lumMod val="95000"/>
                    <a:lumOff val="5000"/>
                  </a:schemeClr>
                </a:solidFill>
                <a:latin typeface="Yu Gothic UI Semibold" panose="020B0700000000000000" pitchFamily="34" charset="-128"/>
                <a:ea typeface="Yu Gothic UI Semibold" panose="020B0700000000000000" pitchFamily="34" charset="-128"/>
              </a:rPr>
              <a:t>《</a:t>
            </a:r>
            <a:r>
              <a:rPr lang="zh-TW" altLang="en-US" sz="2800" b="1" spc="300" dirty="0">
                <a:solidFill>
                  <a:schemeClr val="tx1">
                    <a:lumMod val="95000"/>
                    <a:lumOff val="5000"/>
                  </a:schemeClr>
                </a:solidFill>
                <a:latin typeface="Yu Gothic UI Semibold" panose="020B0700000000000000" pitchFamily="34" charset="-128"/>
                <a:ea typeface="Yu Gothic UI Semibold" panose="020B0700000000000000" pitchFamily="34" charset="-128"/>
              </a:rPr>
              <a:t>基於</a:t>
            </a:r>
            <a:r>
              <a:rPr lang="en-US" altLang="zh-TW" sz="2800" b="1" spc="300" dirty="0">
                <a:solidFill>
                  <a:schemeClr val="tx1">
                    <a:lumMod val="95000"/>
                    <a:lumOff val="5000"/>
                  </a:schemeClr>
                </a:solidFill>
                <a:latin typeface="Yu Gothic UI Semibold" panose="020B0700000000000000" pitchFamily="34" charset="-128"/>
                <a:ea typeface="Yu Gothic UI Semibold" panose="020B0700000000000000" pitchFamily="34" charset="-128"/>
              </a:rPr>
              <a:t>Hi-C</a:t>
            </a:r>
            <a:r>
              <a:rPr lang="zh-TW" altLang="en-US" sz="2800" b="1" spc="300" dirty="0">
                <a:solidFill>
                  <a:schemeClr val="tx1">
                    <a:lumMod val="95000"/>
                    <a:lumOff val="5000"/>
                  </a:schemeClr>
                </a:solidFill>
                <a:latin typeface="Yu Gothic UI Semibold" panose="020B0700000000000000" pitchFamily="34" charset="-128"/>
                <a:ea typeface="Yu Gothic UI Semibold" panose="020B0700000000000000" pitchFamily="34" charset="-128"/>
              </a:rPr>
              <a:t>輔助從頭組裝</a:t>
            </a:r>
            <a:r>
              <a:rPr lang="en-US" altLang="zh-TW" sz="2800" b="1" spc="300" dirty="0">
                <a:solidFill>
                  <a:schemeClr val="tx1">
                    <a:lumMod val="95000"/>
                    <a:lumOff val="5000"/>
                  </a:schemeClr>
                </a:solidFill>
                <a:latin typeface="Yu Gothic UI Semibold" panose="020B0700000000000000" pitchFamily="34" charset="-128"/>
                <a:ea typeface="Yu Gothic UI Semibold" panose="020B0700000000000000" pitchFamily="34" charset="-128"/>
              </a:rPr>
              <a:t>-</a:t>
            </a:r>
            <a:r>
              <a:rPr lang="zh-TW" altLang="en-US" sz="2800" b="1" spc="300" dirty="0">
                <a:solidFill>
                  <a:schemeClr val="tx1">
                    <a:lumMod val="95000"/>
                    <a:lumOff val="5000"/>
                  </a:schemeClr>
                </a:solidFill>
                <a:latin typeface="Yu Gothic UI Semibold" panose="020B0700000000000000" pitchFamily="34" charset="-128"/>
                <a:ea typeface="Yu Gothic UI Semibold" panose="020B0700000000000000" pitchFamily="34" charset="-128"/>
              </a:rPr>
              <a:t>埃及斑蚊基因體組裝生成染色體尺度之長片段</a:t>
            </a:r>
            <a:r>
              <a:rPr lang="en-US" altLang="zh-TW" sz="2800" b="1" spc="300" dirty="0">
                <a:solidFill>
                  <a:schemeClr val="tx1">
                    <a:lumMod val="95000"/>
                    <a:lumOff val="5000"/>
                  </a:schemeClr>
                </a:solidFill>
                <a:latin typeface="Yu Gothic UI Semibold" panose="020B0700000000000000" pitchFamily="34" charset="-128"/>
                <a:ea typeface="Yu Gothic UI Semibold" panose="020B0700000000000000" pitchFamily="34" charset="-128"/>
              </a:rPr>
              <a:t>》</a:t>
            </a:r>
          </a:p>
          <a:p>
            <a:endParaRPr lang="en-US" altLang="zh-TW" sz="2800" b="1" dirty="0">
              <a:solidFill>
                <a:schemeClr val="tx1">
                  <a:lumMod val="95000"/>
                  <a:lumOff val="5000"/>
                </a:schemeClr>
              </a:solidFill>
              <a:latin typeface="Yu Gothic UI Semibold" panose="020B0700000000000000" pitchFamily="34" charset="-128"/>
              <a:ea typeface="Yu Gothic UI Semibold" panose="020B0700000000000000" pitchFamily="34" charset="-128"/>
            </a:endParaRPr>
          </a:p>
          <a:p>
            <a:endParaRPr lang="en-US" sz="3600" b="1" dirty="0">
              <a:solidFill>
                <a:schemeClr val="tx1">
                  <a:lumMod val="95000"/>
                  <a:lumOff val="5000"/>
                </a:schemeClr>
              </a:solidFill>
              <a:latin typeface="Yu Gothic UI Light" panose="020B0300000000000000" pitchFamily="34" charset="-128"/>
              <a:ea typeface="Yu Gothic UI Light" panose="020B0300000000000000" pitchFamily="34" charset="-128"/>
            </a:endParaRPr>
          </a:p>
          <a:p>
            <a:endParaRPr lang="en-US" sz="3600" b="1" dirty="0">
              <a:solidFill>
                <a:schemeClr val="tx1">
                  <a:lumMod val="95000"/>
                  <a:lumOff val="5000"/>
                </a:schemeClr>
              </a:solidFill>
              <a:latin typeface="Yu Gothic UI Light" panose="020B0300000000000000" pitchFamily="34" charset="-128"/>
              <a:ea typeface="Yu Gothic UI Light" panose="020B0300000000000000" pitchFamily="34" charset="-128"/>
            </a:endParaRPr>
          </a:p>
        </p:txBody>
      </p:sp>
      <p:sp>
        <p:nvSpPr>
          <p:cNvPr id="8" name="矩形 7">
            <a:extLst>
              <a:ext uri="{FF2B5EF4-FFF2-40B4-BE49-F238E27FC236}">
                <a16:creationId xmlns:a16="http://schemas.microsoft.com/office/drawing/2014/main" id="{8CBDDC33-DF3F-4793-9C1E-6DEAAE43BECA}"/>
              </a:ext>
            </a:extLst>
          </p:cNvPr>
          <p:cNvSpPr/>
          <p:nvPr/>
        </p:nvSpPr>
        <p:spPr>
          <a:xfrm>
            <a:off x="2202926" y="4446203"/>
            <a:ext cx="1834156" cy="923843"/>
          </a:xfrm>
          <a:prstGeom prst="rect">
            <a:avLst/>
          </a:prstGeom>
        </p:spPr>
        <p:txBody>
          <a:bodyPr wrap="none">
            <a:spAutoFit/>
          </a:bodyPr>
          <a:lstStyle/>
          <a:p>
            <a:r>
              <a:rPr lang="en-US" altLang="zh-TW" sz="1351" b="1" dirty="0">
                <a:solidFill>
                  <a:schemeClr val="tx1">
                    <a:lumMod val="95000"/>
                    <a:lumOff val="5000"/>
                  </a:schemeClr>
                </a:solidFill>
                <a:latin typeface="新細明體" panose="02020500000000000000" pitchFamily="18" charset="-120"/>
              </a:rPr>
              <a:t>/  Paper Reproduction</a:t>
            </a:r>
          </a:p>
          <a:p>
            <a:endParaRPr lang="en-US" altLang="zh-TW" sz="1351" b="1" dirty="0">
              <a:solidFill>
                <a:schemeClr val="tx1">
                  <a:lumMod val="95000"/>
                  <a:lumOff val="5000"/>
                </a:schemeClr>
              </a:solidFill>
              <a:latin typeface="新細明體" panose="02020500000000000000" pitchFamily="18" charset="-120"/>
              <a:ea typeface="新細明體" panose="02020500000000000000" pitchFamily="18" charset="-120"/>
            </a:endParaRPr>
          </a:p>
          <a:p>
            <a:r>
              <a:rPr lang="en-US" altLang="zh-TW" sz="1351" b="1" spc="600" dirty="0">
                <a:solidFill>
                  <a:schemeClr val="tx1">
                    <a:lumMod val="95000"/>
                    <a:lumOff val="5000"/>
                  </a:schemeClr>
                </a:solidFill>
                <a:latin typeface="Yu Gothic UI Semibold" panose="020B0700000000000000" pitchFamily="34" charset="-128"/>
                <a:ea typeface="Yu Gothic UI Semibold" panose="020B0700000000000000" pitchFamily="34" charset="-128"/>
              </a:rPr>
              <a:t>/</a:t>
            </a:r>
            <a:r>
              <a:rPr lang="zh-TW" altLang="en-US" sz="1351" b="1" spc="600" dirty="0">
                <a:solidFill>
                  <a:schemeClr val="tx1">
                    <a:lumMod val="95000"/>
                    <a:lumOff val="5000"/>
                  </a:schemeClr>
                </a:solidFill>
                <a:latin typeface="Yu Gothic UI Semibold" panose="020B0700000000000000" pitchFamily="34" charset="-128"/>
                <a:ea typeface="Yu Gothic UI Semibold" panose="020B0700000000000000" pitchFamily="34" charset="-128"/>
              </a:rPr>
              <a:t>論文覆現實驗</a:t>
            </a:r>
            <a:endParaRPr lang="en-US" altLang="zh-TW" sz="1351" b="1" spc="600" dirty="0">
              <a:solidFill>
                <a:schemeClr val="tx1">
                  <a:lumMod val="95000"/>
                  <a:lumOff val="5000"/>
                </a:schemeClr>
              </a:solidFill>
              <a:latin typeface="Yu Gothic UI Semibold" panose="020B0700000000000000" pitchFamily="34" charset="-128"/>
              <a:ea typeface="Yu Gothic UI Semibold" panose="020B0700000000000000" pitchFamily="34" charset="-128"/>
            </a:endParaRPr>
          </a:p>
          <a:p>
            <a:endParaRPr lang="zh-TW" altLang="en-US" sz="1351" spc="600" dirty="0"/>
          </a:p>
        </p:txBody>
      </p:sp>
      <p:sp>
        <p:nvSpPr>
          <p:cNvPr id="13" name="矩形 12">
            <a:extLst>
              <a:ext uri="{FF2B5EF4-FFF2-40B4-BE49-F238E27FC236}">
                <a16:creationId xmlns:a16="http://schemas.microsoft.com/office/drawing/2014/main" id="{CE2BDCAB-383E-43F9-8072-F42D9E16A9AF}"/>
              </a:ext>
            </a:extLst>
          </p:cNvPr>
          <p:cNvSpPr/>
          <p:nvPr/>
        </p:nvSpPr>
        <p:spPr>
          <a:xfrm>
            <a:off x="4448401" y="4527440"/>
            <a:ext cx="3884716" cy="830997"/>
          </a:xfrm>
          <a:prstGeom prst="rect">
            <a:avLst/>
          </a:prstGeom>
        </p:spPr>
        <p:txBody>
          <a:bodyPr wrap="square">
            <a:spAutoFit/>
          </a:bodyPr>
          <a:lstStyle/>
          <a:p>
            <a:r>
              <a:rPr lang="en-US" altLang="zh-TW" sz="1600" b="1" spc="300" dirty="0">
                <a:solidFill>
                  <a:schemeClr val="tx1">
                    <a:lumMod val="95000"/>
                    <a:lumOff val="5000"/>
                  </a:schemeClr>
                </a:solidFill>
                <a:latin typeface="Yu Gothic UI Semibold" panose="020B0700000000000000" pitchFamily="34" charset="-128"/>
                <a:ea typeface="Yu Gothic UI Semibold" panose="020B0700000000000000" pitchFamily="34" charset="-128"/>
              </a:rPr>
              <a:t>NCCUCS</a:t>
            </a:r>
            <a:r>
              <a:rPr lang="zh-TW" altLang="en-US" sz="1600" b="1" spc="300" dirty="0">
                <a:solidFill>
                  <a:schemeClr val="tx1">
                    <a:lumMod val="95000"/>
                    <a:lumOff val="5000"/>
                  </a:schemeClr>
                </a:solidFill>
                <a:latin typeface="Yu Gothic UI Semibold" panose="020B0700000000000000" pitchFamily="34" charset="-128"/>
                <a:ea typeface="Yu Gothic UI Semibold" panose="020B0700000000000000" pitchFamily="34" charset="-128"/>
              </a:rPr>
              <a:t> 楊明翰</a:t>
            </a:r>
            <a:r>
              <a:rPr lang="en-US" altLang="zh-TW" sz="1600" b="1" spc="300" dirty="0">
                <a:solidFill>
                  <a:schemeClr val="tx1">
                    <a:lumMod val="95000"/>
                    <a:lumOff val="5000"/>
                  </a:schemeClr>
                </a:solidFill>
                <a:latin typeface="Yu Gothic UI Semibold" panose="020B0700000000000000" pitchFamily="34" charset="-128"/>
                <a:ea typeface="Yu Gothic UI Semibold" panose="020B0700000000000000" pitchFamily="34" charset="-128"/>
              </a:rPr>
              <a:t> 108753203</a:t>
            </a:r>
          </a:p>
          <a:p>
            <a:r>
              <a:rPr lang="en-US" altLang="zh-TW" sz="1600" b="1" spc="300" dirty="0">
                <a:solidFill>
                  <a:schemeClr val="tx1">
                    <a:lumMod val="95000"/>
                    <a:lumOff val="5000"/>
                  </a:schemeClr>
                </a:solidFill>
                <a:latin typeface="Yu Gothic UI Semibold" panose="020B0700000000000000" pitchFamily="34" charset="-128"/>
                <a:ea typeface="Yu Gothic UI Semibold" panose="020B0700000000000000" pitchFamily="34" charset="-128"/>
              </a:rPr>
              <a:t>NCCUCS</a:t>
            </a:r>
            <a:r>
              <a:rPr lang="zh-TW" altLang="en-US" sz="1600" b="1" spc="300" dirty="0">
                <a:solidFill>
                  <a:schemeClr val="tx1">
                    <a:lumMod val="95000"/>
                    <a:lumOff val="5000"/>
                  </a:schemeClr>
                </a:solidFill>
                <a:latin typeface="Yu Gothic UI Semibold" panose="020B0700000000000000" pitchFamily="34" charset="-128"/>
                <a:ea typeface="Yu Gothic UI Semibold" panose="020B0700000000000000" pitchFamily="34" charset="-128"/>
              </a:rPr>
              <a:t> 曾偉綱</a:t>
            </a:r>
            <a:r>
              <a:rPr lang="en-US" altLang="zh-TW" sz="1600" b="1" spc="300" dirty="0">
                <a:solidFill>
                  <a:schemeClr val="tx1">
                    <a:lumMod val="95000"/>
                    <a:lumOff val="5000"/>
                  </a:schemeClr>
                </a:solidFill>
                <a:latin typeface="Yu Gothic UI Semibold" panose="020B0700000000000000" pitchFamily="34" charset="-128"/>
                <a:ea typeface="Yu Gothic UI Semibold" panose="020B0700000000000000" pitchFamily="34" charset="-128"/>
              </a:rPr>
              <a:t> 108753122</a:t>
            </a:r>
          </a:p>
          <a:p>
            <a:r>
              <a:rPr lang="en-US" altLang="zh-TW" sz="1600" b="1" spc="300" dirty="0">
                <a:solidFill>
                  <a:schemeClr val="tx1">
                    <a:lumMod val="95000"/>
                    <a:lumOff val="5000"/>
                  </a:schemeClr>
                </a:solidFill>
                <a:latin typeface="Yu Gothic UI Semibold" panose="020B0700000000000000" pitchFamily="34" charset="-128"/>
                <a:ea typeface="Yu Gothic UI Semibold" panose="020B0700000000000000" pitchFamily="34" charset="-128"/>
              </a:rPr>
              <a:t>NCCUCS</a:t>
            </a:r>
            <a:r>
              <a:rPr lang="zh-TW" altLang="en-US" sz="1600" b="1" spc="300" dirty="0">
                <a:solidFill>
                  <a:schemeClr val="tx1">
                    <a:lumMod val="95000"/>
                    <a:lumOff val="5000"/>
                  </a:schemeClr>
                </a:solidFill>
                <a:latin typeface="Yu Gothic UI Semibold" panose="020B0700000000000000" pitchFamily="34" charset="-128"/>
                <a:ea typeface="Yu Gothic UI Semibold" panose="020B0700000000000000" pitchFamily="34" charset="-128"/>
              </a:rPr>
              <a:t> 王神鐸</a:t>
            </a:r>
            <a:r>
              <a:rPr lang="en-US" altLang="zh-TW" sz="1600" b="1" spc="300" dirty="0">
                <a:solidFill>
                  <a:schemeClr val="tx1">
                    <a:lumMod val="95000"/>
                    <a:lumOff val="5000"/>
                  </a:schemeClr>
                </a:solidFill>
                <a:latin typeface="Yu Gothic UI Semibold" panose="020B0700000000000000" pitchFamily="34" charset="-128"/>
                <a:ea typeface="Yu Gothic UI Semibold" panose="020B0700000000000000" pitchFamily="34" charset="-128"/>
              </a:rPr>
              <a:t> 107753048</a:t>
            </a:r>
          </a:p>
        </p:txBody>
      </p:sp>
      <p:sp>
        <p:nvSpPr>
          <p:cNvPr id="17" name="Text Placeholder 7">
            <a:extLst>
              <a:ext uri="{FF2B5EF4-FFF2-40B4-BE49-F238E27FC236}">
                <a16:creationId xmlns:a16="http://schemas.microsoft.com/office/drawing/2014/main" id="{3067E6EE-76E8-4431-AED1-C505B61CFB8D}"/>
              </a:ext>
            </a:extLst>
          </p:cNvPr>
          <p:cNvSpPr>
            <a:spLocks noGrp="1"/>
          </p:cNvSpPr>
          <p:nvPr>
            <p:ph type="body" sz="quarter" idx="10"/>
          </p:nvPr>
        </p:nvSpPr>
        <p:spPr>
          <a:xfrm>
            <a:off x="113628" y="1034425"/>
            <a:ext cx="572451" cy="4913147"/>
          </a:xfrm>
        </p:spPr>
        <p:txBody>
          <a:bodyPr/>
          <a:lstStyle/>
          <a:p>
            <a:r>
              <a:rPr lang="zh-TW" altLang="en-US" dirty="0"/>
              <a:t>期末專題報告</a:t>
            </a:r>
            <a:endParaRPr lang="en-US" dirty="0"/>
          </a:p>
        </p:txBody>
      </p:sp>
      <p:sp>
        <p:nvSpPr>
          <p:cNvPr id="18" name="矩形 17">
            <a:extLst>
              <a:ext uri="{FF2B5EF4-FFF2-40B4-BE49-F238E27FC236}">
                <a16:creationId xmlns:a16="http://schemas.microsoft.com/office/drawing/2014/main" id="{DF59C1B0-92B2-4306-AFF0-B45319ED15ED}"/>
              </a:ext>
            </a:extLst>
          </p:cNvPr>
          <p:cNvSpPr/>
          <p:nvPr/>
        </p:nvSpPr>
        <p:spPr>
          <a:xfrm>
            <a:off x="2202926" y="5605380"/>
            <a:ext cx="7223524" cy="307777"/>
          </a:xfrm>
          <a:prstGeom prst="rect">
            <a:avLst/>
          </a:prstGeom>
        </p:spPr>
        <p:txBody>
          <a:bodyPr wrap="square">
            <a:spAutoFit/>
          </a:bodyPr>
          <a:lstStyle/>
          <a:p>
            <a:r>
              <a:rPr lang="en-US" altLang="zh-TW" sz="1400" dirty="0">
                <a:latin typeface="新細明體" panose="02020500000000000000" pitchFamily="18" charset="-120"/>
                <a:ea typeface="新細明體" panose="02020500000000000000" pitchFamily="18" charset="-120"/>
              </a:rPr>
              <a:t>█</a:t>
            </a:r>
            <a:r>
              <a:rPr lang="zh-TW" altLang="en-US" sz="1400" dirty="0">
                <a:latin typeface="新細明體" panose="02020500000000000000" pitchFamily="18" charset="-120"/>
                <a:ea typeface="新細明體" panose="02020500000000000000" pitchFamily="18" charset="-120"/>
              </a:rPr>
              <a:t> </a:t>
            </a:r>
            <a:r>
              <a:rPr lang="en-US" altLang="zh-TW" sz="1400" dirty="0"/>
              <a:t>https://github.com/1081-Bioinformatics/finalproject-3ddna_108</a:t>
            </a:r>
            <a:endParaRPr lang="zh-TW" altLang="en-US" sz="1400" dirty="0"/>
          </a:p>
        </p:txBody>
      </p:sp>
    </p:spTree>
    <p:extLst>
      <p:ext uri="{BB962C8B-B14F-4D97-AF65-F5344CB8AC3E}">
        <p14:creationId xmlns:p14="http://schemas.microsoft.com/office/powerpoint/2010/main" val="14344881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68459" y="1149544"/>
            <a:ext cx="4156295" cy="2232013"/>
          </a:xfrm>
        </p:spPr>
        <p:txBody>
          <a:bodyPr/>
          <a:lstStyle/>
          <a:p>
            <a:r>
              <a:rPr 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3D-DNA</a:t>
            </a:r>
            <a:br>
              <a:rPr 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br>
            <a:r>
              <a:rPr lang="zh-TW" alt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程式除錯</a:t>
            </a:r>
            <a:endParaRPr 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endParaRPr>
          </a:p>
        </p:txBody>
      </p:sp>
      <p:sp>
        <p:nvSpPr>
          <p:cNvPr id="8" name="Text Placeholder 7"/>
          <p:cNvSpPr>
            <a:spLocks noGrp="1"/>
          </p:cNvSpPr>
          <p:nvPr>
            <p:ph type="body" sz="quarter" idx="10"/>
          </p:nvPr>
        </p:nvSpPr>
        <p:spPr/>
        <p:txBody>
          <a:bodyPr/>
          <a:lstStyle/>
          <a:p>
            <a:r>
              <a:rPr lang="zh-TW" altLang="en-US" dirty="0"/>
              <a:t>系統安裝方法</a:t>
            </a:r>
            <a:endParaRPr lang="en-US" dirty="0"/>
          </a:p>
        </p:txBody>
      </p:sp>
      <p:grpSp>
        <p:nvGrpSpPr>
          <p:cNvPr id="46" name="群組 45">
            <a:extLst>
              <a:ext uri="{FF2B5EF4-FFF2-40B4-BE49-F238E27FC236}">
                <a16:creationId xmlns:a16="http://schemas.microsoft.com/office/drawing/2014/main" id="{99B7E544-49FB-41F7-85EE-742A066DE777}"/>
              </a:ext>
            </a:extLst>
          </p:cNvPr>
          <p:cNvGrpSpPr/>
          <p:nvPr/>
        </p:nvGrpSpPr>
        <p:grpSpPr>
          <a:xfrm>
            <a:off x="1627984" y="4949747"/>
            <a:ext cx="4328823" cy="811375"/>
            <a:chOff x="1675162" y="5139571"/>
            <a:chExt cx="4328823" cy="811375"/>
          </a:xfrm>
        </p:grpSpPr>
        <p:sp>
          <p:nvSpPr>
            <p:cNvPr id="47" name="矩形 46">
              <a:extLst>
                <a:ext uri="{FF2B5EF4-FFF2-40B4-BE49-F238E27FC236}">
                  <a16:creationId xmlns:a16="http://schemas.microsoft.com/office/drawing/2014/main" id="{50FF202A-267E-4CB6-AC02-67D35B1DFF19}"/>
                </a:ext>
              </a:extLst>
            </p:cNvPr>
            <p:cNvSpPr/>
            <p:nvPr/>
          </p:nvSpPr>
          <p:spPr>
            <a:xfrm>
              <a:off x="1675162" y="5489281"/>
              <a:ext cx="4328823" cy="461665"/>
            </a:xfrm>
            <a:prstGeom prst="rect">
              <a:avLst/>
            </a:prstGeom>
          </p:spPr>
          <p:txBody>
            <a:bodyPr wrap="square">
              <a:spAutoFit/>
            </a:bodyPr>
            <a:lstStyle/>
            <a:p>
              <a:pPr marL="171450" indent="-171450">
                <a:buFont typeface="Arial" panose="020B0604020202020204" pitchFamily="34" charset="0"/>
                <a:buChar char="•"/>
              </a:pPr>
              <a:r>
                <a:rPr lang="en-US" altLang="zh-TW" sz="1200" b="1" dirty="0">
                  <a:latin typeface="Yu Gothic UI Semibold" panose="020B0700000000000000" pitchFamily="34" charset="-128"/>
                  <a:ea typeface="Yu Gothic UI Semibold" panose="020B0700000000000000" pitchFamily="34" charset="-128"/>
                </a:rPr>
                <a:t>https://github.com/1081-Bioinformatics/finalproject-3ddna_108/tree/master/code/fixbug_code</a:t>
              </a:r>
              <a:endParaRPr lang="zh-TW" altLang="en-US" sz="1200" b="1" dirty="0">
                <a:latin typeface="Yu Gothic UI Semibold" panose="020B0700000000000000" pitchFamily="34" charset="-128"/>
                <a:ea typeface="Yu Gothic UI Semibold" panose="020B0700000000000000" pitchFamily="34" charset="-128"/>
              </a:endParaRPr>
            </a:p>
          </p:txBody>
        </p:sp>
        <p:sp>
          <p:nvSpPr>
            <p:cNvPr id="48" name="矩形 47">
              <a:extLst>
                <a:ext uri="{FF2B5EF4-FFF2-40B4-BE49-F238E27FC236}">
                  <a16:creationId xmlns:a16="http://schemas.microsoft.com/office/drawing/2014/main" id="{B1B508A9-FC8C-44BD-88A9-33F933FD7A35}"/>
                </a:ext>
              </a:extLst>
            </p:cNvPr>
            <p:cNvSpPr/>
            <p:nvPr/>
          </p:nvSpPr>
          <p:spPr>
            <a:xfrm>
              <a:off x="1968460" y="5139571"/>
              <a:ext cx="1666756" cy="276999"/>
            </a:xfrm>
            <a:prstGeom prst="rect">
              <a:avLst/>
            </a:prstGeom>
            <a:solidFill>
              <a:schemeClr val="tx1">
                <a:lumMod val="85000"/>
                <a:lumOff val="15000"/>
              </a:schemeClr>
            </a:solidFill>
          </p:spPr>
          <p:txBody>
            <a:bodyPr wrap="square">
              <a:spAutoFit/>
            </a:bodyPr>
            <a:lstStyle/>
            <a:p>
              <a:pPr algn="ctr"/>
              <a:r>
                <a:rPr lang="en-US" altLang="zh-TW" sz="1200" b="1" dirty="0">
                  <a:solidFill>
                    <a:schemeClr val="bg1"/>
                  </a:solidFill>
                  <a:latin typeface="Yu Gothic UI Semibold" panose="020B0700000000000000" pitchFamily="34" charset="-128"/>
                  <a:ea typeface="Yu Gothic UI Semibold" panose="020B0700000000000000" pitchFamily="34" charset="-128"/>
                </a:rPr>
                <a:t>&lt; /Source Code &gt;</a:t>
              </a:r>
              <a:endParaRPr lang="zh-TW" altLang="en-US" sz="1200" b="1" dirty="0">
                <a:solidFill>
                  <a:schemeClr val="bg1"/>
                </a:solidFill>
                <a:latin typeface="Yu Gothic UI Semibold" panose="020B0700000000000000" pitchFamily="34" charset="-128"/>
                <a:ea typeface="Yu Gothic UI Semibold" panose="020B0700000000000000" pitchFamily="34" charset="-128"/>
              </a:endParaRPr>
            </a:p>
          </p:txBody>
        </p:sp>
      </p:grpSp>
      <p:sp>
        <p:nvSpPr>
          <p:cNvPr id="12" name="TextBox 12">
            <a:extLst>
              <a:ext uri="{FF2B5EF4-FFF2-40B4-BE49-F238E27FC236}">
                <a16:creationId xmlns:a16="http://schemas.microsoft.com/office/drawing/2014/main" id="{E20D4027-1EDF-41A7-9642-3CCB87FF714A}"/>
              </a:ext>
            </a:extLst>
          </p:cNvPr>
          <p:cNvSpPr txBox="1"/>
          <p:nvPr/>
        </p:nvSpPr>
        <p:spPr>
          <a:xfrm>
            <a:off x="1968462" y="3632838"/>
            <a:ext cx="2412887" cy="1027782"/>
          </a:xfrm>
          <a:prstGeom prst="rect">
            <a:avLst/>
          </a:prstGeom>
          <a:noFill/>
        </p:spPr>
        <p:txBody>
          <a:bodyPr wrap="square" lIns="0" rIns="0" rtlCol="0">
            <a:spAutoFit/>
          </a:bodyPr>
          <a:lstStyle/>
          <a:p>
            <a:pPr>
              <a:lnSpc>
                <a:spcPct val="130000"/>
              </a:lnSpc>
            </a:pP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執行舊版的時候有時候會遇到</a:t>
            </a: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r>
              <a:rPr lang="en-US" altLang="zh-TW" sz="1200" b="1" dirty="0">
                <a:solidFill>
                  <a:srgbClr val="FF0000">
                    <a:alpha val="70000"/>
                  </a:srgbClr>
                </a:solidFill>
                <a:latin typeface="Yu Gothic UI Semibold" panose="020B0700000000000000" pitchFamily="34" charset="-128"/>
                <a:ea typeface="Yu Gothic UI Semibold" panose="020B0700000000000000" pitchFamily="34" charset="-128"/>
                <a:cs typeface="Open Sans" charset="0"/>
              </a:rPr>
              <a:t>fatal: division by zero attempted</a:t>
            </a:r>
          </a:p>
          <a:p>
            <a:pPr>
              <a:lnSpc>
                <a:spcPct val="130000"/>
              </a:lnSpc>
            </a:pP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為了順利進行分析，以拉普拉斯平滑修正了出錯的地方。</a:t>
            </a: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p:txBody>
      </p:sp>
      <p:grpSp>
        <p:nvGrpSpPr>
          <p:cNvPr id="7" name="群組 6">
            <a:extLst>
              <a:ext uri="{FF2B5EF4-FFF2-40B4-BE49-F238E27FC236}">
                <a16:creationId xmlns:a16="http://schemas.microsoft.com/office/drawing/2014/main" id="{27CC70E8-0157-4BC4-BD62-E22776BFF597}"/>
              </a:ext>
            </a:extLst>
          </p:cNvPr>
          <p:cNvGrpSpPr/>
          <p:nvPr/>
        </p:nvGrpSpPr>
        <p:grpSpPr>
          <a:xfrm>
            <a:off x="1921282" y="2672866"/>
            <a:ext cx="1613783" cy="576761"/>
            <a:chOff x="5317916" y="3519651"/>
            <a:chExt cx="1613783" cy="576761"/>
          </a:xfrm>
        </p:grpSpPr>
        <mc:AlternateContent xmlns:mc="http://schemas.openxmlformats.org/markup-compatibility/2006">
          <mc:Choice xmlns:a14="http://schemas.microsoft.com/office/drawing/2010/main" Requires="a14">
            <p:sp>
              <p:nvSpPr>
                <p:cNvPr id="2" name="文字方塊 1">
                  <a:extLst>
                    <a:ext uri="{FF2B5EF4-FFF2-40B4-BE49-F238E27FC236}">
                      <a16:creationId xmlns:a16="http://schemas.microsoft.com/office/drawing/2014/main" id="{C4DECF6B-B8BF-45F6-AADE-0813D4209252}"/>
                    </a:ext>
                  </a:extLst>
                </p:cNvPr>
                <p:cNvSpPr txBox="1"/>
                <p:nvPr/>
              </p:nvSpPr>
              <p:spPr>
                <a:xfrm>
                  <a:off x="5317916" y="3610232"/>
                  <a:ext cx="319445" cy="47429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f>
                          <m:fPr>
                            <m:ctrlPr>
                              <a:rPr lang="en-US" altLang="zh-TW" i="1" smtClean="0">
                                <a:latin typeface="Cambria Math" panose="02040503050406030204" pitchFamily="18" charset="0"/>
                              </a:rPr>
                            </m:ctrlPr>
                          </m:fPr>
                          <m:num>
                            <m:r>
                              <a:rPr lang="en-US" altLang="zh-TW" b="0" i="1" smtClean="0">
                                <a:latin typeface="Cambria Math" panose="02040503050406030204" pitchFamily="18" charset="0"/>
                              </a:rPr>
                              <m:t>𝑦</m:t>
                            </m:r>
                          </m:num>
                          <m:den>
                            <m:r>
                              <a:rPr lang="en-US" altLang="zh-TW" b="0" i="1" smtClean="0">
                                <a:latin typeface="Cambria Math" panose="02040503050406030204" pitchFamily="18" charset="0"/>
                              </a:rPr>
                              <m:t>𝑥</m:t>
                            </m:r>
                          </m:den>
                        </m:f>
                      </m:oMath>
                    </m:oMathPara>
                  </a14:m>
                  <a:endParaRPr lang="zh-TW" altLang="en-US" dirty="0"/>
                </a:p>
              </p:txBody>
            </p:sp>
          </mc:Choice>
          <mc:Fallback>
            <p:sp>
              <p:nvSpPr>
                <p:cNvPr id="2" name="文字方塊 1">
                  <a:extLst>
                    <a:ext uri="{FF2B5EF4-FFF2-40B4-BE49-F238E27FC236}">
                      <a16:creationId xmlns:a16="http://schemas.microsoft.com/office/drawing/2014/main" id="{C4DECF6B-B8BF-45F6-AADE-0813D4209252}"/>
                    </a:ext>
                  </a:extLst>
                </p:cNvPr>
                <p:cNvSpPr txBox="1">
                  <a:spLocks noRot="1" noChangeAspect="1" noMove="1" noResize="1" noEditPoints="1" noAdjustHandles="1" noChangeArrowheads="1" noChangeShapeType="1" noTextEdit="1"/>
                </p:cNvSpPr>
                <p:nvPr/>
              </p:nvSpPr>
              <p:spPr>
                <a:xfrm>
                  <a:off x="5317916" y="3610232"/>
                  <a:ext cx="319445" cy="474297"/>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6" name="文字方塊 15">
                  <a:extLst>
                    <a:ext uri="{FF2B5EF4-FFF2-40B4-BE49-F238E27FC236}">
                      <a16:creationId xmlns:a16="http://schemas.microsoft.com/office/drawing/2014/main" id="{8F1BC711-A521-404D-B1C1-CF36138FB505}"/>
                    </a:ext>
                  </a:extLst>
                </p:cNvPr>
                <p:cNvSpPr txBox="1"/>
                <p:nvPr/>
              </p:nvSpPr>
              <p:spPr>
                <a:xfrm>
                  <a:off x="6148664" y="3519651"/>
                  <a:ext cx="783035" cy="57676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altLang="zh-TW" i="1" smtClean="0">
                                <a:latin typeface="Cambria Math" panose="02040503050406030204" pitchFamily="18" charset="0"/>
                              </a:rPr>
                            </m:ctrlPr>
                          </m:fPr>
                          <m:num>
                            <m:r>
                              <a:rPr lang="en-US" altLang="zh-TW" b="0" i="1" smtClean="0">
                                <a:latin typeface="Cambria Math" panose="02040503050406030204" pitchFamily="18" charset="0"/>
                              </a:rPr>
                              <m:t>(</m:t>
                            </m:r>
                            <m:r>
                              <a:rPr lang="en-US" altLang="zh-TW" b="0" i="1" smtClean="0">
                                <a:latin typeface="Cambria Math" panose="02040503050406030204" pitchFamily="18" charset="0"/>
                              </a:rPr>
                              <m:t>𝑦</m:t>
                            </m:r>
                            <m:r>
                              <a:rPr lang="en-US" altLang="zh-TW" b="0" i="1" smtClean="0">
                                <a:latin typeface="Cambria Math" panose="02040503050406030204" pitchFamily="18" charset="0"/>
                              </a:rPr>
                              <m:t>+1)</m:t>
                            </m:r>
                          </m:num>
                          <m:den>
                            <m:r>
                              <a:rPr lang="en-US" altLang="zh-TW" b="0" i="1" smtClean="0">
                                <a:latin typeface="Cambria Math" panose="02040503050406030204" pitchFamily="18" charset="0"/>
                              </a:rPr>
                              <m:t>(</m:t>
                            </m:r>
                            <m:r>
                              <a:rPr lang="en-US" altLang="zh-TW" b="0" i="1" smtClean="0">
                                <a:latin typeface="Cambria Math" panose="02040503050406030204" pitchFamily="18" charset="0"/>
                              </a:rPr>
                              <m:t>𝑥</m:t>
                            </m:r>
                            <m:r>
                              <a:rPr lang="en-US" altLang="zh-TW" b="0" i="1" smtClean="0">
                                <a:latin typeface="Cambria Math" panose="02040503050406030204" pitchFamily="18" charset="0"/>
                              </a:rPr>
                              <m:t>+1)</m:t>
                            </m:r>
                          </m:den>
                        </m:f>
                      </m:oMath>
                    </m:oMathPara>
                  </a14:m>
                  <a:endParaRPr lang="zh-TW" altLang="en-US" dirty="0"/>
                </a:p>
              </p:txBody>
            </p:sp>
          </mc:Choice>
          <mc:Fallback>
            <p:sp>
              <p:nvSpPr>
                <p:cNvPr id="16" name="文字方塊 15">
                  <a:extLst>
                    <a:ext uri="{FF2B5EF4-FFF2-40B4-BE49-F238E27FC236}">
                      <a16:creationId xmlns:a16="http://schemas.microsoft.com/office/drawing/2014/main" id="{8F1BC711-A521-404D-B1C1-CF36138FB505}"/>
                    </a:ext>
                  </a:extLst>
                </p:cNvPr>
                <p:cNvSpPr txBox="1">
                  <a:spLocks noRot="1" noChangeAspect="1" noMove="1" noResize="1" noEditPoints="1" noAdjustHandles="1" noChangeArrowheads="1" noChangeShapeType="1" noTextEdit="1"/>
                </p:cNvSpPr>
                <p:nvPr/>
              </p:nvSpPr>
              <p:spPr>
                <a:xfrm>
                  <a:off x="6148664" y="3519651"/>
                  <a:ext cx="783035" cy="576761"/>
                </a:xfrm>
                <a:prstGeom prst="rect">
                  <a:avLst/>
                </a:prstGeom>
                <a:blipFill>
                  <a:blip r:embed="rId4"/>
                  <a:stretch>
                    <a:fillRect/>
                  </a:stretch>
                </a:blipFill>
              </p:spPr>
              <p:txBody>
                <a:bodyPr/>
                <a:lstStyle/>
                <a:p>
                  <a:r>
                    <a:rPr lang="zh-TW" altLang="en-US">
                      <a:noFill/>
                    </a:rPr>
                    <a:t> </a:t>
                  </a:r>
                </a:p>
              </p:txBody>
            </p:sp>
          </mc:Fallback>
        </mc:AlternateContent>
        <p:cxnSp>
          <p:nvCxnSpPr>
            <p:cNvPr id="5" name="直線單箭頭接點 4">
              <a:extLst>
                <a:ext uri="{FF2B5EF4-FFF2-40B4-BE49-F238E27FC236}">
                  <a16:creationId xmlns:a16="http://schemas.microsoft.com/office/drawing/2014/main" id="{90E2A71F-F1B0-4291-96A5-09AD8EE7AC7E}"/>
                </a:ext>
              </a:extLst>
            </p:cNvPr>
            <p:cNvCxnSpPr/>
            <p:nvPr/>
          </p:nvCxnSpPr>
          <p:spPr>
            <a:xfrm>
              <a:off x="5637361" y="3847381"/>
              <a:ext cx="4359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0244" name="Picture 4">
            <a:extLst>
              <a:ext uri="{FF2B5EF4-FFF2-40B4-BE49-F238E27FC236}">
                <a16:creationId xmlns:a16="http://schemas.microsoft.com/office/drawing/2014/main" id="{730FB912-FC62-4E46-936F-6E2AAAE05E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7607" y="2672866"/>
            <a:ext cx="6504767" cy="1084128"/>
          </a:xfrm>
          <a:prstGeom prst="rect">
            <a:avLst/>
          </a:prstGeom>
          <a:noFill/>
          <a:extLst>
            <a:ext uri="{909E8E84-426E-40DD-AFC4-6F175D3DCCD1}">
              <a14:hiddenFill xmlns:a14="http://schemas.microsoft.com/office/drawing/2010/main">
                <a:solidFill>
                  <a:srgbClr val="FFFFFF"/>
                </a:solidFill>
              </a14:hiddenFill>
            </a:ext>
          </a:extLst>
        </p:spPr>
      </p:pic>
      <p:sp>
        <p:nvSpPr>
          <p:cNvPr id="9" name="流程圖: 替代程序 8">
            <a:extLst>
              <a:ext uri="{FF2B5EF4-FFF2-40B4-BE49-F238E27FC236}">
                <a16:creationId xmlns:a16="http://schemas.microsoft.com/office/drawing/2014/main" id="{46CB5BAF-78F4-4E1C-973D-BD73B9D74BB1}"/>
              </a:ext>
            </a:extLst>
          </p:cNvPr>
          <p:cNvSpPr/>
          <p:nvPr/>
        </p:nvSpPr>
        <p:spPr>
          <a:xfrm>
            <a:off x="7841411" y="3133170"/>
            <a:ext cx="664234" cy="232914"/>
          </a:xfrm>
          <a:prstGeom prst="flowChartAlternateProcess">
            <a:avLst/>
          </a:prstGeom>
          <a:solidFill>
            <a:schemeClr val="tx1">
              <a:lumMod val="50000"/>
              <a:lumOff val="50000"/>
              <a:alpha val="4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流程圖: 替代程序 22">
            <a:extLst>
              <a:ext uri="{FF2B5EF4-FFF2-40B4-BE49-F238E27FC236}">
                <a16:creationId xmlns:a16="http://schemas.microsoft.com/office/drawing/2014/main" id="{203AE3CC-4A5A-4BA4-868C-616A96CE69CB}"/>
              </a:ext>
            </a:extLst>
          </p:cNvPr>
          <p:cNvSpPr/>
          <p:nvPr/>
        </p:nvSpPr>
        <p:spPr>
          <a:xfrm>
            <a:off x="10115910" y="3133170"/>
            <a:ext cx="664234" cy="232914"/>
          </a:xfrm>
          <a:prstGeom prst="flowChartAlternateProcess">
            <a:avLst/>
          </a:prstGeom>
          <a:solidFill>
            <a:schemeClr val="tx1">
              <a:lumMod val="50000"/>
              <a:lumOff val="50000"/>
              <a:alpha val="4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3989235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27510" y="2627425"/>
            <a:ext cx="5023788" cy="1200329"/>
          </a:xfrm>
          <a:prstGeom prst="rect">
            <a:avLst/>
          </a:prstGeom>
          <a:noFill/>
        </p:spPr>
        <p:txBody>
          <a:bodyPr wrap="square" rtlCol="0">
            <a:spAutoFit/>
          </a:bodyPr>
          <a:lstStyle/>
          <a:p>
            <a:r>
              <a:rPr lang="en-US" sz="3600" b="1" dirty="0">
                <a:solidFill>
                  <a:schemeClr val="tx1">
                    <a:lumMod val="95000"/>
                    <a:lumOff val="5000"/>
                  </a:schemeClr>
                </a:solidFill>
                <a:latin typeface="Yu Gothic UI Light" panose="020B0300000000000000" pitchFamily="34" charset="-128"/>
                <a:ea typeface="Yu Gothic UI Light" panose="020B0300000000000000" pitchFamily="34" charset="-128"/>
              </a:rPr>
              <a:t>Part 3 /</a:t>
            </a:r>
          </a:p>
          <a:p>
            <a:r>
              <a:rPr lang="en-US" sz="3600" b="1" dirty="0">
                <a:solidFill>
                  <a:schemeClr val="tx1">
                    <a:lumMod val="95000"/>
                    <a:lumOff val="5000"/>
                  </a:schemeClr>
                </a:solidFill>
                <a:latin typeface="Yu Gothic UI Light" panose="020B0300000000000000" pitchFamily="34" charset="-128"/>
                <a:ea typeface="Yu Gothic UI Light" panose="020B0300000000000000" pitchFamily="34" charset="-128"/>
              </a:rPr>
              <a:t>Run Analysis</a:t>
            </a:r>
          </a:p>
        </p:txBody>
      </p:sp>
      <p:sp>
        <p:nvSpPr>
          <p:cNvPr id="17" name="Text Placeholder 7">
            <a:extLst>
              <a:ext uri="{FF2B5EF4-FFF2-40B4-BE49-F238E27FC236}">
                <a16:creationId xmlns:a16="http://schemas.microsoft.com/office/drawing/2014/main" id="{3067E6EE-76E8-4431-AED1-C505B61CFB8D}"/>
              </a:ext>
            </a:extLst>
          </p:cNvPr>
          <p:cNvSpPr>
            <a:spLocks noGrp="1"/>
          </p:cNvSpPr>
          <p:nvPr>
            <p:ph type="body" sz="quarter" idx="10"/>
          </p:nvPr>
        </p:nvSpPr>
        <p:spPr>
          <a:xfrm>
            <a:off x="113628" y="1034425"/>
            <a:ext cx="572451" cy="4913147"/>
          </a:xfrm>
        </p:spPr>
        <p:txBody>
          <a:bodyPr/>
          <a:lstStyle/>
          <a:p>
            <a:r>
              <a:rPr lang="zh-TW" altLang="en-US" dirty="0"/>
              <a:t>期末專題報告</a:t>
            </a:r>
            <a:endParaRPr lang="en-US" dirty="0"/>
          </a:p>
        </p:txBody>
      </p:sp>
    </p:spTree>
    <p:extLst>
      <p:ext uri="{BB962C8B-B14F-4D97-AF65-F5344CB8AC3E}">
        <p14:creationId xmlns:p14="http://schemas.microsoft.com/office/powerpoint/2010/main" val="36946112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68460" y="1149544"/>
            <a:ext cx="3002280" cy="2232013"/>
          </a:xfrm>
        </p:spPr>
        <p:txBody>
          <a:bodyPr/>
          <a:lstStyle/>
          <a:p>
            <a: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3D-DNA</a:t>
            </a:r>
            <a:b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br>
            <a:r>
              <a:rPr lang="zh-TW" alt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執行</a:t>
            </a:r>
            <a:endParaRPr 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endParaRPr>
          </a:p>
        </p:txBody>
      </p:sp>
      <p:sp>
        <p:nvSpPr>
          <p:cNvPr id="8" name="Text Placeholder 7"/>
          <p:cNvSpPr>
            <a:spLocks noGrp="1"/>
          </p:cNvSpPr>
          <p:nvPr>
            <p:ph type="body" sz="quarter" idx="10"/>
          </p:nvPr>
        </p:nvSpPr>
        <p:spPr/>
        <p:txBody>
          <a:bodyPr/>
          <a:lstStyle/>
          <a:p>
            <a:r>
              <a:rPr lang="zh-TW" altLang="en-US" dirty="0"/>
              <a:t>執行輸出結果</a:t>
            </a:r>
            <a:endParaRPr lang="en-US" dirty="0"/>
          </a:p>
        </p:txBody>
      </p:sp>
      <p:grpSp>
        <p:nvGrpSpPr>
          <p:cNvPr id="89" name="群組 88">
            <a:extLst>
              <a:ext uri="{FF2B5EF4-FFF2-40B4-BE49-F238E27FC236}">
                <a16:creationId xmlns:a16="http://schemas.microsoft.com/office/drawing/2014/main" id="{0B9B9DC3-F77F-420E-BB28-980CC49C403D}"/>
              </a:ext>
            </a:extLst>
          </p:cNvPr>
          <p:cNvGrpSpPr/>
          <p:nvPr/>
        </p:nvGrpSpPr>
        <p:grpSpPr>
          <a:xfrm>
            <a:off x="1675162" y="5066995"/>
            <a:ext cx="4328823" cy="811375"/>
            <a:chOff x="1675162" y="5139571"/>
            <a:chExt cx="4328823" cy="811375"/>
          </a:xfrm>
        </p:grpSpPr>
        <p:sp>
          <p:nvSpPr>
            <p:cNvPr id="82" name="矩形 81">
              <a:extLst>
                <a:ext uri="{FF2B5EF4-FFF2-40B4-BE49-F238E27FC236}">
                  <a16:creationId xmlns:a16="http://schemas.microsoft.com/office/drawing/2014/main" id="{44F40CB7-0338-4129-901C-D0F40D371689}"/>
                </a:ext>
              </a:extLst>
            </p:cNvPr>
            <p:cNvSpPr/>
            <p:nvPr/>
          </p:nvSpPr>
          <p:spPr>
            <a:xfrm>
              <a:off x="1675162" y="5489281"/>
              <a:ext cx="4328823" cy="461665"/>
            </a:xfrm>
            <a:prstGeom prst="rect">
              <a:avLst/>
            </a:prstGeom>
          </p:spPr>
          <p:txBody>
            <a:bodyPr wrap="square">
              <a:spAutoFit/>
            </a:bodyPr>
            <a:lstStyle/>
            <a:p>
              <a:pPr marL="171450" indent="-171450">
                <a:buFont typeface="Arial" panose="020B0604020202020204" pitchFamily="34" charset="0"/>
                <a:buChar char="•"/>
              </a:pPr>
              <a:r>
                <a:rPr lang="en-US" altLang="zh-TW" sz="1200" b="1" dirty="0">
                  <a:latin typeface="Yu Gothic UI Semibold" panose="020B0700000000000000" pitchFamily="34" charset="-128"/>
                  <a:ea typeface="Yu Gothic UI Semibold" panose="020B0700000000000000" pitchFamily="34" charset="-128"/>
                </a:rPr>
                <a:t>https://github.com/1081-Bioinformatics/finalproject-3ddna_108/tree/master/code/run_analysis</a:t>
              </a:r>
              <a:endParaRPr lang="zh-TW" altLang="en-US" sz="1200" b="1" dirty="0">
                <a:latin typeface="Yu Gothic UI Semibold" panose="020B0700000000000000" pitchFamily="34" charset="-128"/>
                <a:ea typeface="Yu Gothic UI Semibold" panose="020B0700000000000000" pitchFamily="34" charset="-128"/>
              </a:endParaRPr>
            </a:p>
          </p:txBody>
        </p:sp>
        <p:sp>
          <p:nvSpPr>
            <p:cNvPr id="88" name="矩形 87">
              <a:extLst>
                <a:ext uri="{FF2B5EF4-FFF2-40B4-BE49-F238E27FC236}">
                  <a16:creationId xmlns:a16="http://schemas.microsoft.com/office/drawing/2014/main" id="{0929C172-8D6B-43F3-B0C9-D33BC27A056D}"/>
                </a:ext>
              </a:extLst>
            </p:cNvPr>
            <p:cNvSpPr/>
            <p:nvPr/>
          </p:nvSpPr>
          <p:spPr>
            <a:xfrm>
              <a:off x="1968460" y="5139571"/>
              <a:ext cx="1666756" cy="276999"/>
            </a:xfrm>
            <a:prstGeom prst="rect">
              <a:avLst/>
            </a:prstGeom>
            <a:solidFill>
              <a:schemeClr val="tx1">
                <a:lumMod val="85000"/>
                <a:lumOff val="15000"/>
              </a:schemeClr>
            </a:solidFill>
          </p:spPr>
          <p:txBody>
            <a:bodyPr wrap="square">
              <a:spAutoFit/>
            </a:bodyPr>
            <a:lstStyle/>
            <a:p>
              <a:pPr algn="ctr"/>
              <a:r>
                <a:rPr lang="en-US" altLang="zh-TW" sz="1200" b="1" dirty="0">
                  <a:solidFill>
                    <a:schemeClr val="bg1"/>
                  </a:solidFill>
                  <a:latin typeface="Yu Gothic UI Semibold" panose="020B0700000000000000" pitchFamily="34" charset="-128"/>
                  <a:ea typeface="Yu Gothic UI Semibold" panose="020B0700000000000000" pitchFamily="34" charset="-128"/>
                </a:rPr>
                <a:t>&lt; /Source Code &gt;</a:t>
              </a:r>
              <a:endParaRPr lang="zh-TW" altLang="en-US" sz="1200" b="1" dirty="0">
                <a:solidFill>
                  <a:schemeClr val="bg1"/>
                </a:solidFill>
                <a:latin typeface="Yu Gothic UI Semibold" panose="020B0700000000000000" pitchFamily="34" charset="-128"/>
                <a:ea typeface="Yu Gothic UI Semibold" panose="020B0700000000000000" pitchFamily="34" charset="-128"/>
              </a:endParaRPr>
            </a:p>
          </p:txBody>
        </p:sp>
      </p:grpSp>
      <p:sp>
        <p:nvSpPr>
          <p:cNvPr id="3" name="矩形 2">
            <a:extLst>
              <a:ext uri="{FF2B5EF4-FFF2-40B4-BE49-F238E27FC236}">
                <a16:creationId xmlns:a16="http://schemas.microsoft.com/office/drawing/2014/main" id="{820733AA-FFDD-4623-973D-4F874C5028C3}"/>
              </a:ext>
            </a:extLst>
          </p:cNvPr>
          <p:cNvSpPr/>
          <p:nvPr/>
        </p:nvSpPr>
        <p:spPr>
          <a:xfrm>
            <a:off x="1890822" y="2920368"/>
            <a:ext cx="5881578" cy="1077218"/>
          </a:xfrm>
          <a:prstGeom prst="rect">
            <a:avLst/>
          </a:prstGeom>
        </p:spPr>
        <p:txBody>
          <a:bodyPr wrap="square">
            <a:spAutoFit/>
          </a:bodyPr>
          <a:lstStyle/>
          <a:p>
            <a:r>
              <a:rPr lang="en-US" altLang="zh-TW" sz="1600" b="1" dirty="0">
                <a:latin typeface="Yu Gothic UI Light" panose="020B0300000000000000" pitchFamily="34" charset="-128"/>
                <a:ea typeface="Yu Gothic UI Light" panose="020B0300000000000000" pitchFamily="34" charset="-128"/>
              </a:rPr>
              <a:t>$</a:t>
            </a:r>
            <a:r>
              <a:rPr lang="zh-TW" altLang="en-US" sz="1600" dirty="0">
                <a:latin typeface="Yu Gothic UI Light" panose="020B0300000000000000" pitchFamily="34" charset="-128"/>
                <a:ea typeface="Yu Gothic UI Light" panose="020B0300000000000000" pitchFamily="34" charset="-128"/>
              </a:rPr>
              <a:t> </a:t>
            </a:r>
            <a:r>
              <a:rPr lang="en-US" altLang="zh-TW" sz="1600" dirty="0" err="1">
                <a:latin typeface="Yu Gothic UI Light" panose="020B0300000000000000" pitchFamily="34" charset="-128"/>
                <a:ea typeface="Yu Gothic UI Light" panose="020B0300000000000000" pitchFamily="34" charset="-128"/>
              </a:rPr>
              <a:t>chmod</a:t>
            </a:r>
            <a:r>
              <a:rPr lang="en-US" altLang="zh-TW" sz="1600" dirty="0">
                <a:latin typeface="Yu Gothic UI Light" panose="020B0300000000000000" pitchFamily="34" charset="-128"/>
                <a:ea typeface="Yu Gothic UI Light" panose="020B0300000000000000" pitchFamily="34" charset="-128"/>
              </a:rPr>
              <a:t> +x run-asm-pipeline.sh</a:t>
            </a:r>
          </a:p>
          <a:p>
            <a:endParaRPr lang="en-US" altLang="zh-TW" sz="1600" dirty="0">
              <a:latin typeface="Yu Gothic UI Light" panose="020B0300000000000000" pitchFamily="34" charset="-128"/>
              <a:ea typeface="Yu Gothic UI Light" panose="020B0300000000000000" pitchFamily="34" charset="-128"/>
            </a:endParaRPr>
          </a:p>
          <a:p>
            <a:r>
              <a:rPr lang="en-US" altLang="zh-TW" sz="1600" b="1" dirty="0">
                <a:latin typeface="Yu Gothic UI Light" panose="020B0300000000000000" pitchFamily="34" charset="-128"/>
                <a:ea typeface="Yu Gothic UI Light" panose="020B0300000000000000" pitchFamily="34" charset="-128"/>
              </a:rPr>
              <a:t>$</a:t>
            </a:r>
            <a:r>
              <a:rPr lang="zh-TW" altLang="en-US" sz="1600" dirty="0">
                <a:latin typeface="Yu Gothic UI Light" panose="020B0300000000000000" pitchFamily="34" charset="-128"/>
                <a:ea typeface="Yu Gothic UI Light" panose="020B0300000000000000" pitchFamily="34" charset="-128"/>
              </a:rPr>
              <a:t> </a:t>
            </a:r>
            <a:r>
              <a:rPr lang="en-US" altLang="zh-TW" sz="1600" dirty="0" err="1">
                <a:latin typeface="Yu Gothic UI Light" panose="020B0300000000000000" pitchFamily="34" charset="-128"/>
                <a:ea typeface="Yu Gothic UI Light" panose="020B0300000000000000" pitchFamily="34" charset="-128"/>
              </a:rPr>
              <a:t>nohup</a:t>
            </a:r>
            <a:r>
              <a:rPr lang="en-US" altLang="zh-TW" sz="1600" dirty="0">
                <a:latin typeface="Yu Gothic UI Light" panose="020B0300000000000000" pitchFamily="34" charset="-128"/>
                <a:ea typeface="Yu Gothic UI Light" panose="020B0300000000000000" pitchFamily="34" charset="-128"/>
              </a:rPr>
              <a:t> ./run-asm-pipeline.sh GSE95797_Hs1.fasta GSE95797_Hs1.mnd.txt &gt; run_GSE95797_Hs1.log 2&gt;&amp;1 &amp;</a:t>
            </a:r>
            <a:endParaRPr lang="zh-TW" altLang="en-US" sz="1600" dirty="0">
              <a:latin typeface="Yu Gothic UI Light" panose="020B0300000000000000" pitchFamily="34" charset="-128"/>
              <a:ea typeface="Yu Gothic UI Light" panose="020B0300000000000000" pitchFamily="34" charset="-128"/>
            </a:endParaRPr>
          </a:p>
        </p:txBody>
      </p:sp>
      <p:sp>
        <p:nvSpPr>
          <p:cNvPr id="5" name="矩形 4">
            <a:extLst>
              <a:ext uri="{FF2B5EF4-FFF2-40B4-BE49-F238E27FC236}">
                <a16:creationId xmlns:a16="http://schemas.microsoft.com/office/drawing/2014/main" id="{CC14B2CE-2F78-4139-85C2-CA3D5CE65BE1}"/>
              </a:ext>
            </a:extLst>
          </p:cNvPr>
          <p:cNvSpPr/>
          <p:nvPr/>
        </p:nvSpPr>
        <p:spPr>
          <a:xfrm>
            <a:off x="1968460" y="4423792"/>
            <a:ext cx="800219" cy="369332"/>
          </a:xfrm>
          <a:prstGeom prst="rect">
            <a:avLst/>
          </a:prstGeom>
        </p:spPr>
        <p:txBody>
          <a:bodyPr wrap="none">
            <a:spAutoFit/>
          </a:bodyPr>
          <a:lstStyle/>
          <a:p>
            <a:r>
              <a:rPr lang="en-US" altLang="zh-TW" b="1" dirty="0">
                <a:latin typeface="Yu Gothic UI Semibold" panose="020B0700000000000000" pitchFamily="34" charset="-128"/>
                <a:ea typeface="Yu Gothic UI Semibold" panose="020B0700000000000000" pitchFamily="34" charset="-128"/>
              </a:rPr>
              <a:t>(</a:t>
            </a:r>
            <a:r>
              <a:rPr lang="zh-TW" altLang="en-US" b="1" dirty="0">
                <a:latin typeface="Yu Gothic UI Semibold" panose="020B0700000000000000" pitchFamily="34" charset="-128"/>
                <a:ea typeface="Yu Gothic UI Semibold" panose="020B0700000000000000" pitchFamily="34" charset="-128"/>
              </a:rPr>
              <a:t>新版</a:t>
            </a:r>
            <a:r>
              <a:rPr lang="en-US" altLang="zh-TW" b="1" dirty="0">
                <a:latin typeface="Yu Gothic UI Semibold" panose="020B0700000000000000" pitchFamily="34" charset="-128"/>
                <a:ea typeface="Yu Gothic UI Semibold" panose="020B0700000000000000" pitchFamily="34" charset="-128"/>
              </a:rPr>
              <a:t>)</a:t>
            </a:r>
            <a:endParaRPr lang="zh-TW" altLang="en-US" dirty="0"/>
          </a:p>
        </p:txBody>
      </p:sp>
    </p:spTree>
    <p:extLst>
      <p:ext uri="{BB962C8B-B14F-4D97-AF65-F5344CB8AC3E}">
        <p14:creationId xmlns:p14="http://schemas.microsoft.com/office/powerpoint/2010/main" val="24142359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68460" y="1149544"/>
            <a:ext cx="3002280" cy="2232013"/>
          </a:xfrm>
        </p:spPr>
        <p:txBody>
          <a:bodyPr/>
          <a:lstStyle/>
          <a:p>
            <a: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3D-DNA</a:t>
            </a:r>
            <a:b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br>
            <a:r>
              <a:rPr lang="zh-TW" alt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運行情況</a:t>
            </a:r>
            <a:endParaRPr 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endParaRPr>
          </a:p>
        </p:txBody>
      </p:sp>
      <p:sp>
        <p:nvSpPr>
          <p:cNvPr id="8" name="Text Placeholder 7"/>
          <p:cNvSpPr>
            <a:spLocks noGrp="1"/>
          </p:cNvSpPr>
          <p:nvPr>
            <p:ph type="body" sz="quarter" idx="10"/>
          </p:nvPr>
        </p:nvSpPr>
        <p:spPr/>
        <p:txBody>
          <a:bodyPr/>
          <a:lstStyle/>
          <a:p>
            <a:r>
              <a:rPr lang="zh-TW" altLang="en-US" dirty="0"/>
              <a:t>執行輸出結果</a:t>
            </a:r>
            <a:endParaRPr lang="en-US" dirty="0"/>
          </a:p>
        </p:txBody>
      </p:sp>
      <p:pic>
        <p:nvPicPr>
          <p:cNvPr id="18434" name="Picture 2" descr="CPU">
            <a:extLst>
              <a:ext uri="{FF2B5EF4-FFF2-40B4-BE49-F238E27FC236}">
                <a16:creationId xmlns:a16="http://schemas.microsoft.com/office/drawing/2014/main" id="{BE917B0B-8918-46FB-857B-A3783AC7B0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6483" y="4710022"/>
            <a:ext cx="3675153" cy="1625738"/>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59F9451F-97BD-4DF1-B857-1509717D5CEA}"/>
              </a:ext>
            </a:extLst>
          </p:cNvPr>
          <p:cNvSpPr/>
          <p:nvPr/>
        </p:nvSpPr>
        <p:spPr>
          <a:xfrm>
            <a:off x="1968460" y="2646402"/>
            <a:ext cx="6096000" cy="1631216"/>
          </a:xfrm>
          <a:prstGeom prst="rect">
            <a:avLst/>
          </a:prstGeom>
        </p:spPr>
        <p:txBody>
          <a:bodyPr>
            <a:spAutoFit/>
          </a:bodyPr>
          <a:lstStyle/>
          <a:p>
            <a:pPr marL="285750" indent="-285750">
              <a:buFont typeface="Arial" panose="020B0604020202020204" pitchFamily="34" charset="0"/>
              <a:buChar char="•"/>
            </a:pPr>
            <a:r>
              <a:rPr lang="en-US" altLang="zh-TW" sz="1400" dirty="0">
                <a:latin typeface="Yu Gothic UI Semibold" panose="020B0700000000000000" pitchFamily="34" charset="-128"/>
                <a:ea typeface="Yu Gothic UI Semibold" panose="020B0700000000000000" pitchFamily="34" charset="-128"/>
              </a:rPr>
              <a:t>Google Cloud Platform</a:t>
            </a:r>
          </a:p>
          <a:p>
            <a:r>
              <a:rPr lang="en-US" altLang="zh-TW" sz="1400" dirty="0">
                <a:latin typeface="Yu Gothic UI Semibold" panose="020B0700000000000000" pitchFamily="34" charset="-128"/>
                <a:ea typeface="Yu Gothic UI Semibold" panose="020B0700000000000000" pitchFamily="34" charset="-128"/>
              </a:rPr>
              <a:t>	n1-standard-16 (16 vCPUs, 60 GB memory, 1TB HDD)</a:t>
            </a:r>
          </a:p>
          <a:p>
            <a:pPr marL="285750" indent="-285750">
              <a:buFont typeface="Arial" panose="020B0604020202020204" pitchFamily="34" charset="0"/>
              <a:buChar char="•"/>
            </a:pPr>
            <a:r>
              <a:rPr lang="en-US" altLang="zh-TW" sz="1400" dirty="0">
                <a:latin typeface="Yu Gothic UI Semibold" panose="020B0700000000000000" pitchFamily="34" charset="-128"/>
                <a:ea typeface="Yu Gothic UI Semibold" panose="020B0700000000000000" pitchFamily="34" charset="-128"/>
              </a:rPr>
              <a:t>OS Version</a:t>
            </a:r>
          </a:p>
          <a:p>
            <a:r>
              <a:rPr lang="en-US" altLang="zh-TW" sz="1400" dirty="0">
                <a:latin typeface="Yu Gothic UI Semibold" panose="020B0700000000000000" pitchFamily="34" charset="-128"/>
                <a:ea typeface="Yu Gothic UI Semibold" panose="020B0700000000000000" pitchFamily="34" charset="-128"/>
              </a:rPr>
              <a:t>	Ubuntu 16.04.6 LTS (</a:t>
            </a:r>
            <a:r>
              <a:rPr lang="en-US" altLang="zh-TW" sz="1400" dirty="0" err="1">
                <a:latin typeface="Yu Gothic UI Semibold" panose="020B0700000000000000" pitchFamily="34" charset="-128"/>
                <a:ea typeface="Yu Gothic UI Semibold" panose="020B0700000000000000" pitchFamily="34" charset="-128"/>
              </a:rPr>
              <a:t>Xenial</a:t>
            </a:r>
            <a:r>
              <a:rPr lang="en-US" altLang="zh-TW" sz="1400" dirty="0">
                <a:latin typeface="Yu Gothic UI Semibold" panose="020B0700000000000000" pitchFamily="34" charset="-128"/>
                <a:ea typeface="Yu Gothic UI Semibold" panose="020B0700000000000000" pitchFamily="34" charset="-128"/>
              </a:rPr>
              <a:t> Xerus)</a:t>
            </a:r>
          </a:p>
          <a:p>
            <a:pPr marL="285750" indent="-285750">
              <a:buFont typeface="Arial" panose="020B0604020202020204" pitchFamily="34" charset="0"/>
              <a:buChar char="•"/>
            </a:pPr>
            <a:r>
              <a:rPr lang="en-US" altLang="zh-TW" sz="1400" dirty="0">
                <a:latin typeface="Yu Gothic UI Semibold" panose="020B0700000000000000" pitchFamily="34" charset="-128"/>
                <a:ea typeface="Yu Gothic UI Semibold" panose="020B0700000000000000" pitchFamily="34" charset="-128"/>
              </a:rPr>
              <a:t>Run both AaegL2&amp;Human</a:t>
            </a:r>
          </a:p>
          <a:p>
            <a:pPr marL="285750" indent="-285750">
              <a:buFont typeface="Arial" panose="020B0604020202020204" pitchFamily="34" charset="0"/>
              <a:buChar char="•"/>
            </a:pPr>
            <a:endParaRPr lang="en-US" altLang="zh-TW" sz="1400" dirty="0">
              <a:latin typeface="Yu Gothic UI Semibold" panose="020B0700000000000000" pitchFamily="34" charset="-128"/>
              <a:ea typeface="Yu Gothic UI Semibold" panose="020B0700000000000000" pitchFamily="34" charset="-128"/>
            </a:endParaRPr>
          </a:p>
          <a:p>
            <a:pPr marL="285750" indent="-285750">
              <a:buFont typeface="Arial" panose="020B0604020202020204" pitchFamily="34" charset="0"/>
              <a:buChar char="•"/>
            </a:pPr>
            <a:r>
              <a:rPr lang="en-US" altLang="zh-TW" sz="1400" dirty="0">
                <a:latin typeface="Yu Gothic UI Semibold" panose="020B0700000000000000" pitchFamily="34" charset="-128"/>
                <a:ea typeface="Yu Gothic UI Semibold" panose="020B0700000000000000" pitchFamily="34" charset="-128"/>
              </a:rPr>
              <a:t>CPU Usage Plot </a:t>
            </a:r>
            <a:r>
              <a:rPr lang="en-US" altLang="zh-TW" sz="1600" dirty="0">
                <a:solidFill>
                  <a:schemeClr val="accent1">
                    <a:lumMod val="50000"/>
                  </a:schemeClr>
                </a:solidFill>
                <a:latin typeface="Yu Gothic UI Semibold" panose="020B0700000000000000" pitchFamily="34" charset="-128"/>
                <a:ea typeface="Yu Gothic UI Semibold" panose="020B0700000000000000" pitchFamily="34" charset="-128"/>
              </a:rPr>
              <a:t>( The analysis process run 5 Days)</a:t>
            </a:r>
            <a:endParaRPr lang="zh-TW" altLang="en-US" sz="1400" dirty="0">
              <a:solidFill>
                <a:schemeClr val="accent1">
                  <a:lumMod val="50000"/>
                </a:schemeClr>
              </a:solidFill>
              <a:latin typeface="Yu Gothic UI Semibold" panose="020B0700000000000000" pitchFamily="34" charset="-128"/>
              <a:ea typeface="Yu Gothic UI Semibold" panose="020B0700000000000000" pitchFamily="34" charset="-128"/>
            </a:endParaRPr>
          </a:p>
        </p:txBody>
      </p:sp>
    </p:spTree>
    <p:extLst>
      <p:ext uri="{BB962C8B-B14F-4D97-AF65-F5344CB8AC3E}">
        <p14:creationId xmlns:p14="http://schemas.microsoft.com/office/powerpoint/2010/main" val="20974922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27510" y="2627425"/>
            <a:ext cx="5023788" cy="1200329"/>
          </a:xfrm>
          <a:prstGeom prst="rect">
            <a:avLst/>
          </a:prstGeom>
          <a:noFill/>
        </p:spPr>
        <p:txBody>
          <a:bodyPr wrap="square" rtlCol="0">
            <a:spAutoFit/>
          </a:bodyPr>
          <a:lstStyle/>
          <a:p>
            <a:r>
              <a:rPr lang="en-US" sz="3600" b="1" dirty="0">
                <a:solidFill>
                  <a:schemeClr val="tx1">
                    <a:lumMod val="95000"/>
                    <a:lumOff val="5000"/>
                  </a:schemeClr>
                </a:solidFill>
                <a:latin typeface="Yu Gothic UI Light" panose="020B0300000000000000" pitchFamily="34" charset="-128"/>
                <a:ea typeface="Yu Gothic UI Light" panose="020B0300000000000000" pitchFamily="34" charset="-128"/>
              </a:rPr>
              <a:t>Part 4 /</a:t>
            </a:r>
          </a:p>
          <a:p>
            <a:r>
              <a:rPr lang="en-US" sz="3600" b="1" dirty="0">
                <a:solidFill>
                  <a:schemeClr val="tx1">
                    <a:lumMod val="95000"/>
                    <a:lumOff val="5000"/>
                  </a:schemeClr>
                </a:solidFill>
                <a:latin typeface="Yu Gothic UI Light" panose="020B0300000000000000" pitchFamily="34" charset="-128"/>
                <a:ea typeface="Yu Gothic UI Light" panose="020B0300000000000000" pitchFamily="34" charset="-128"/>
              </a:rPr>
              <a:t>Output </a:t>
            </a:r>
            <a:r>
              <a:rPr lang="en-US" altLang="zh-TW" sz="3600" b="1" dirty="0">
                <a:solidFill>
                  <a:schemeClr val="tx1">
                    <a:lumMod val="95000"/>
                    <a:lumOff val="5000"/>
                  </a:schemeClr>
                </a:solidFill>
                <a:latin typeface="Yu Gothic UI Light" panose="020B0300000000000000" pitchFamily="34" charset="-128"/>
                <a:ea typeface="Yu Gothic UI Light" panose="020B0300000000000000" pitchFamily="34" charset="-128"/>
              </a:rPr>
              <a:t>R</a:t>
            </a:r>
            <a:r>
              <a:rPr lang="en-US" sz="3600" b="1" dirty="0">
                <a:solidFill>
                  <a:schemeClr val="tx1">
                    <a:lumMod val="95000"/>
                    <a:lumOff val="5000"/>
                  </a:schemeClr>
                </a:solidFill>
                <a:latin typeface="Yu Gothic UI Light" panose="020B0300000000000000" pitchFamily="34" charset="-128"/>
                <a:ea typeface="Yu Gothic UI Light" panose="020B0300000000000000" pitchFamily="34" charset="-128"/>
              </a:rPr>
              <a:t>esult</a:t>
            </a:r>
          </a:p>
        </p:txBody>
      </p:sp>
      <p:sp>
        <p:nvSpPr>
          <p:cNvPr id="17" name="Text Placeholder 7">
            <a:extLst>
              <a:ext uri="{FF2B5EF4-FFF2-40B4-BE49-F238E27FC236}">
                <a16:creationId xmlns:a16="http://schemas.microsoft.com/office/drawing/2014/main" id="{3067E6EE-76E8-4431-AED1-C505B61CFB8D}"/>
              </a:ext>
            </a:extLst>
          </p:cNvPr>
          <p:cNvSpPr>
            <a:spLocks noGrp="1"/>
          </p:cNvSpPr>
          <p:nvPr>
            <p:ph type="body" sz="quarter" idx="10"/>
          </p:nvPr>
        </p:nvSpPr>
        <p:spPr>
          <a:xfrm>
            <a:off x="113628" y="1034425"/>
            <a:ext cx="572451" cy="4913147"/>
          </a:xfrm>
        </p:spPr>
        <p:txBody>
          <a:bodyPr/>
          <a:lstStyle/>
          <a:p>
            <a:r>
              <a:rPr lang="zh-TW" altLang="en-US" dirty="0"/>
              <a:t>期末專題報告</a:t>
            </a:r>
            <a:endParaRPr lang="en-US" dirty="0"/>
          </a:p>
        </p:txBody>
      </p:sp>
      <p:sp>
        <p:nvSpPr>
          <p:cNvPr id="4" name="矩形 3">
            <a:extLst>
              <a:ext uri="{FF2B5EF4-FFF2-40B4-BE49-F238E27FC236}">
                <a16:creationId xmlns:a16="http://schemas.microsoft.com/office/drawing/2014/main" id="{67159948-BD8E-492A-BC13-052A0A24D351}"/>
              </a:ext>
            </a:extLst>
          </p:cNvPr>
          <p:cNvSpPr/>
          <p:nvPr/>
        </p:nvSpPr>
        <p:spPr>
          <a:xfrm>
            <a:off x="2127510" y="4083937"/>
            <a:ext cx="7801494" cy="523220"/>
          </a:xfrm>
          <a:prstGeom prst="rect">
            <a:avLst/>
          </a:prstGeom>
        </p:spPr>
        <p:txBody>
          <a:bodyPr wrap="square">
            <a:spAutoFit/>
          </a:bodyPr>
          <a:lstStyle/>
          <a:p>
            <a:pPr marL="285750" indent="-285750">
              <a:buFont typeface="Arial" panose="020B0604020202020204" pitchFamily="34" charset="0"/>
              <a:buChar char="•"/>
            </a:pPr>
            <a:r>
              <a:rPr lang="en-US" altLang="zh-TW" sz="1400" dirty="0">
                <a:latin typeface="Yu Gothic UI Light" panose="020B0300000000000000" pitchFamily="34" charset="-128"/>
                <a:ea typeface="Yu Gothic UI Light" panose="020B0300000000000000" pitchFamily="34" charset="-128"/>
              </a:rPr>
              <a:t>Hi-C Figure</a:t>
            </a:r>
          </a:p>
          <a:p>
            <a:r>
              <a:rPr lang="en-US" altLang="zh-TW" sz="1400" dirty="0">
                <a:latin typeface="Yu Gothic UI Light" panose="020B0300000000000000" pitchFamily="34" charset="-128"/>
                <a:ea typeface="Yu Gothic UI Light" panose="020B0300000000000000" pitchFamily="34" charset="-128"/>
              </a:rPr>
              <a:t>https://github.com/1081-Bioinformatics/finalproject-3ddna_108/tree/master/results</a:t>
            </a:r>
            <a:endParaRPr lang="zh-TW" altLang="en-US" sz="1400" dirty="0">
              <a:latin typeface="Yu Gothic UI Light" panose="020B0300000000000000" pitchFamily="34" charset="-128"/>
              <a:ea typeface="Yu Gothic UI Light" panose="020B0300000000000000" pitchFamily="34" charset="-128"/>
            </a:endParaRPr>
          </a:p>
        </p:txBody>
      </p:sp>
      <p:sp>
        <p:nvSpPr>
          <p:cNvPr id="6" name="矩形 5">
            <a:extLst>
              <a:ext uri="{FF2B5EF4-FFF2-40B4-BE49-F238E27FC236}">
                <a16:creationId xmlns:a16="http://schemas.microsoft.com/office/drawing/2014/main" id="{515334B0-5EE9-4C64-9554-716B7399110A}"/>
              </a:ext>
            </a:extLst>
          </p:cNvPr>
          <p:cNvSpPr/>
          <p:nvPr/>
        </p:nvSpPr>
        <p:spPr>
          <a:xfrm>
            <a:off x="2127510" y="4917593"/>
            <a:ext cx="7801494" cy="523220"/>
          </a:xfrm>
          <a:prstGeom prst="rect">
            <a:avLst/>
          </a:prstGeom>
        </p:spPr>
        <p:txBody>
          <a:bodyPr wrap="square">
            <a:spAutoFit/>
          </a:bodyPr>
          <a:lstStyle/>
          <a:p>
            <a:pPr marL="285750" indent="-285750">
              <a:buFont typeface="Arial" panose="020B0604020202020204" pitchFamily="34" charset="0"/>
              <a:buChar char="•"/>
            </a:pPr>
            <a:r>
              <a:rPr lang="en-US" altLang="zh-TW" sz="1400" dirty="0">
                <a:latin typeface="Yu Gothic UI Light" panose="020B0300000000000000" pitchFamily="34" charset="-128"/>
                <a:ea typeface="Yu Gothic UI Light" panose="020B0300000000000000" pitchFamily="34" charset="-128"/>
              </a:rPr>
              <a:t>.hic File</a:t>
            </a:r>
          </a:p>
          <a:p>
            <a:r>
              <a:rPr lang="en-US" altLang="zh-TW" sz="1400" dirty="0">
                <a:latin typeface="Yu Gothic UI Light" panose="020B0300000000000000" pitchFamily="34" charset="-128"/>
                <a:ea typeface="Yu Gothic UI Light" panose="020B0300000000000000" pitchFamily="34" charset="-128"/>
              </a:rPr>
              <a:t>https://github.com/1081-Bioinformatics/finalproject-3ddna_108/tree/master/data</a:t>
            </a:r>
            <a:endParaRPr lang="zh-TW" altLang="en-US" sz="1400" dirty="0">
              <a:latin typeface="Yu Gothic UI Light" panose="020B0300000000000000" pitchFamily="34" charset="-128"/>
              <a:ea typeface="Yu Gothic UI Light" panose="020B0300000000000000" pitchFamily="34" charset="-128"/>
            </a:endParaRPr>
          </a:p>
        </p:txBody>
      </p:sp>
    </p:spTree>
    <p:extLst>
      <p:ext uri="{BB962C8B-B14F-4D97-AF65-F5344CB8AC3E}">
        <p14:creationId xmlns:p14="http://schemas.microsoft.com/office/powerpoint/2010/main" val="2399058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埃及斑蚊</a:t>
            </a:r>
            <a:b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br>
            <a: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Hi-C</a:t>
            </a:r>
            <a:r>
              <a:rPr lang="zh-TW" alt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圖</a:t>
            </a:r>
            <a:b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br>
            <a:r>
              <a:rPr lang="zh-TW" alt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變化</a:t>
            </a:r>
            <a:endParaRPr 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endParaRPr>
          </a:p>
        </p:txBody>
      </p:sp>
      <p:sp>
        <p:nvSpPr>
          <p:cNvPr id="3" name="Text Placeholder 2"/>
          <p:cNvSpPr>
            <a:spLocks noGrp="1"/>
          </p:cNvSpPr>
          <p:nvPr>
            <p:ph type="body" sz="quarter" idx="10"/>
          </p:nvPr>
        </p:nvSpPr>
        <p:spPr/>
        <p:txBody>
          <a:bodyPr/>
          <a:lstStyle/>
          <a:p>
            <a:r>
              <a:rPr lang="zh-TW" altLang="en-US" dirty="0"/>
              <a:t>實驗結果整理</a:t>
            </a:r>
            <a:endParaRPr lang="en-US" dirty="0"/>
          </a:p>
        </p:txBody>
      </p:sp>
      <p:pic>
        <p:nvPicPr>
          <p:cNvPr id="11266" name="Picture 2" descr="AaegL2.2.draft.hic">
            <a:extLst>
              <a:ext uri="{FF2B5EF4-FFF2-40B4-BE49-F238E27FC236}">
                <a16:creationId xmlns:a16="http://schemas.microsoft.com/office/drawing/2014/main" id="{A6B94C8C-C4CB-4F6B-B399-890A5ACA4E36}"/>
              </a:ext>
            </a:extLst>
          </p:cNvPr>
          <p:cNvPicPr>
            <a:picLocks noGrp="1" noChangeAspect="1" noChangeArrowheads="1"/>
          </p:cNvPicPr>
          <p:nvPr>
            <p:ph type="pic" sz="quarter" idx="16"/>
          </p:nvPr>
        </p:nvPicPr>
        <p:blipFill>
          <a:blip r:embed="rId2">
            <a:extLst>
              <a:ext uri="{28A0092B-C50C-407E-A947-70E740481C1C}">
                <a14:useLocalDpi xmlns:a14="http://schemas.microsoft.com/office/drawing/2010/main" val="0"/>
              </a:ext>
            </a:extLst>
          </a:blip>
          <a:srcRect t="3485" b="348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AaegL2.2.0.hic">
            <a:extLst>
              <a:ext uri="{FF2B5EF4-FFF2-40B4-BE49-F238E27FC236}">
                <a16:creationId xmlns:a16="http://schemas.microsoft.com/office/drawing/2014/main" id="{B7F2D6F0-4FCE-409A-B1F0-4528F50725D9}"/>
              </a:ext>
            </a:extLst>
          </p:cNvPr>
          <p:cNvPicPr>
            <a:picLocks noGrp="1" noChangeAspect="1" noChangeArrowheads="1"/>
          </p:cNvPicPr>
          <p:nvPr>
            <p:ph type="pic" sz="quarter" idx="17"/>
          </p:nvPr>
        </p:nvPicPr>
        <p:blipFill>
          <a:blip r:embed="rId3">
            <a:extLst>
              <a:ext uri="{28A0092B-C50C-407E-A947-70E740481C1C}">
                <a14:useLocalDpi xmlns:a14="http://schemas.microsoft.com/office/drawing/2010/main" val="0"/>
              </a:ext>
            </a:extLst>
          </a:blip>
          <a:srcRect t="3485" b="348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AaegL2.2.1.hic">
            <a:extLst>
              <a:ext uri="{FF2B5EF4-FFF2-40B4-BE49-F238E27FC236}">
                <a16:creationId xmlns:a16="http://schemas.microsoft.com/office/drawing/2014/main" id="{3A2811A3-1A40-43A1-AEF7-6707D25728D4}"/>
              </a:ext>
            </a:extLst>
          </p:cNvPr>
          <p:cNvPicPr>
            <a:picLocks noGrp="1" noChangeAspect="1" noChangeArrowheads="1"/>
          </p:cNvPicPr>
          <p:nvPr>
            <p:ph type="pic" sz="quarter" idx="18"/>
          </p:nvPr>
        </p:nvPicPr>
        <p:blipFill>
          <a:blip r:embed="rId4">
            <a:extLst>
              <a:ext uri="{28A0092B-C50C-407E-A947-70E740481C1C}">
                <a14:useLocalDpi xmlns:a14="http://schemas.microsoft.com/office/drawing/2010/main" val="0"/>
              </a:ext>
            </a:extLst>
          </a:blip>
          <a:srcRect t="3485" b="348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AaegL2.2.2.hic">
            <a:extLst>
              <a:ext uri="{FF2B5EF4-FFF2-40B4-BE49-F238E27FC236}">
                <a16:creationId xmlns:a16="http://schemas.microsoft.com/office/drawing/2014/main" id="{9CD63139-B4A0-4204-8510-9A38ACD036F3}"/>
              </a:ext>
            </a:extLst>
          </p:cNvPr>
          <p:cNvPicPr>
            <a:picLocks noGrp="1" noChangeAspect="1" noChangeArrowheads="1"/>
          </p:cNvPicPr>
          <p:nvPr>
            <p:ph type="pic" sz="quarter" idx="19"/>
          </p:nvPr>
        </p:nvPicPr>
        <p:blipFill>
          <a:blip r:embed="rId5">
            <a:extLst>
              <a:ext uri="{28A0092B-C50C-407E-A947-70E740481C1C}">
                <a14:useLocalDpi xmlns:a14="http://schemas.microsoft.com/office/drawing/2010/main" val="0"/>
              </a:ext>
            </a:extLst>
          </a:blip>
          <a:srcRect t="3485" b="348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8" name="矩形 7">
            <a:extLst>
              <a:ext uri="{FF2B5EF4-FFF2-40B4-BE49-F238E27FC236}">
                <a16:creationId xmlns:a16="http://schemas.microsoft.com/office/drawing/2014/main" id="{20B91E57-6348-45B7-94E7-AA2A59F33BDD}"/>
              </a:ext>
            </a:extLst>
          </p:cNvPr>
          <p:cNvSpPr/>
          <p:nvPr/>
        </p:nvSpPr>
        <p:spPr>
          <a:xfrm>
            <a:off x="6853319" y="903620"/>
            <a:ext cx="1284326" cy="253916"/>
          </a:xfrm>
          <a:prstGeom prst="rect">
            <a:avLst/>
          </a:prstGeom>
        </p:spPr>
        <p:txBody>
          <a:bodyPr wrap="none">
            <a:spAutoFit/>
          </a:bodyPr>
          <a:lstStyle/>
          <a:p>
            <a:r>
              <a:rPr lang="en-US" altLang="zh-TW" sz="1050" b="1" dirty="0">
                <a:solidFill>
                  <a:schemeClr val="accent3">
                    <a:lumMod val="50000"/>
                  </a:schemeClr>
                </a:solidFill>
                <a:latin typeface="Yu Gothic UI Semibold" panose="020B0700000000000000" pitchFamily="34" charset="-128"/>
                <a:ea typeface="Yu Gothic UI Semibold" panose="020B0700000000000000" pitchFamily="34" charset="-128"/>
              </a:rPr>
              <a:t>AaegL2.2.draft.hic</a:t>
            </a:r>
            <a:endParaRPr lang="zh-TW" altLang="en-US" sz="1050" b="1" dirty="0">
              <a:solidFill>
                <a:schemeClr val="accent3">
                  <a:lumMod val="50000"/>
                </a:schemeClr>
              </a:solidFill>
              <a:latin typeface="Yu Gothic UI Semibold" panose="020B0700000000000000" pitchFamily="34" charset="-128"/>
              <a:ea typeface="Yu Gothic UI Semibold" panose="020B0700000000000000" pitchFamily="34" charset="-128"/>
            </a:endParaRPr>
          </a:p>
        </p:txBody>
      </p:sp>
      <p:sp>
        <p:nvSpPr>
          <p:cNvPr id="18" name="矩形 17">
            <a:extLst>
              <a:ext uri="{FF2B5EF4-FFF2-40B4-BE49-F238E27FC236}">
                <a16:creationId xmlns:a16="http://schemas.microsoft.com/office/drawing/2014/main" id="{F1B6FE7F-A88C-47C9-83FA-5CCE78B6D166}"/>
              </a:ext>
            </a:extLst>
          </p:cNvPr>
          <p:cNvSpPr/>
          <p:nvPr/>
        </p:nvSpPr>
        <p:spPr>
          <a:xfrm>
            <a:off x="9377983" y="883469"/>
            <a:ext cx="1063112" cy="253916"/>
          </a:xfrm>
          <a:prstGeom prst="rect">
            <a:avLst/>
          </a:prstGeom>
        </p:spPr>
        <p:txBody>
          <a:bodyPr wrap="none">
            <a:spAutoFit/>
          </a:bodyPr>
          <a:lstStyle/>
          <a:p>
            <a:r>
              <a:rPr lang="en-US" altLang="zh-TW" sz="1050" b="1" dirty="0">
                <a:solidFill>
                  <a:schemeClr val="accent3">
                    <a:lumMod val="50000"/>
                  </a:schemeClr>
                </a:solidFill>
                <a:latin typeface="Yu Gothic UI Semibold" panose="020B0700000000000000" pitchFamily="34" charset="-128"/>
                <a:ea typeface="Yu Gothic UI Semibold" panose="020B0700000000000000" pitchFamily="34" charset="-128"/>
              </a:rPr>
              <a:t>AaegL2.2.0.hic</a:t>
            </a:r>
            <a:endParaRPr lang="zh-TW" altLang="en-US" sz="1050" b="1" dirty="0">
              <a:solidFill>
                <a:schemeClr val="accent3">
                  <a:lumMod val="50000"/>
                </a:schemeClr>
              </a:solidFill>
              <a:latin typeface="Yu Gothic UI Semibold" panose="020B0700000000000000" pitchFamily="34" charset="-128"/>
              <a:ea typeface="Yu Gothic UI Semibold" panose="020B0700000000000000" pitchFamily="34" charset="-128"/>
            </a:endParaRPr>
          </a:p>
        </p:txBody>
      </p:sp>
      <p:sp>
        <p:nvSpPr>
          <p:cNvPr id="19" name="矩形 18">
            <a:extLst>
              <a:ext uri="{FF2B5EF4-FFF2-40B4-BE49-F238E27FC236}">
                <a16:creationId xmlns:a16="http://schemas.microsoft.com/office/drawing/2014/main" id="{A9D08CEF-6637-4AAB-801D-9DC202FDAF6F}"/>
              </a:ext>
            </a:extLst>
          </p:cNvPr>
          <p:cNvSpPr/>
          <p:nvPr/>
        </p:nvSpPr>
        <p:spPr>
          <a:xfrm>
            <a:off x="7020096" y="5820614"/>
            <a:ext cx="1042273" cy="253916"/>
          </a:xfrm>
          <a:prstGeom prst="rect">
            <a:avLst/>
          </a:prstGeom>
        </p:spPr>
        <p:txBody>
          <a:bodyPr wrap="none">
            <a:spAutoFit/>
          </a:bodyPr>
          <a:lstStyle/>
          <a:p>
            <a:r>
              <a:rPr lang="en-US" altLang="zh-TW" sz="1050" b="1" dirty="0">
                <a:solidFill>
                  <a:schemeClr val="accent3">
                    <a:lumMod val="50000"/>
                  </a:schemeClr>
                </a:solidFill>
                <a:latin typeface="Yu Gothic UI Semibold" panose="020B0700000000000000" pitchFamily="34" charset="-128"/>
                <a:ea typeface="Yu Gothic UI Semibold" panose="020B0700000000000000" pitchFamily="34" charset="-128"/>
              </a:rPr>
              <a:t>AaegL2.2.1.hic</a:t>
            </a:r>
            <a:endParaRPr lang="zh-TW" altLang="en-US" sz="1050" b="1" dirty="0">
              <a:solidFill>
                <a:schemeClr val="accent3">
                  <a:lumMod val="50000"/>
                </a:schemeClr>
              </a:solidFill>
              <a:latin typeface="Yu Gothic UI Semibold" panose="020B0700000000000000" pitchFamily="34" charset="-128"/>
              <a:ea typeface="Yu Gothic UI Semibold" panose="020B0700000000000000" pitchFamily="34" charset="-128"/>
            </a:endParaRPr>
          </a:p>
        </p:txBody>
      </p:sp>
      <p:sp>
        <p:nvSpPr>
          <p:cNvPr id="20" name="矩形 19">
            <a:extLst>
              <a:ext uri="{FF2B5EF4-FFF2-40B4-BE49-F238E27FC236}">
                <a16:creationId xmlns:a16="http://schemas.microsoft.com/office/drawing/2014/main" id="{52C6A03C-66D4-45CF-A369-3F6F34D74097}"/>
              </a:ext>
            </a:extLst>
          </p:cNvPr>
          <p:cNvSpPr/>
          <p:nvPr/>
        </p:nvSpPr>
        <p:spPr>
          <a:xfrm>
            <a:off x="9398822" y="5846056"/>
            <a:ext cx="1063112" cy="253916"/>
          </a:xfrm>
          <a:prstGeom prst="rect">
            <a:avLst/>
          </a:prstGeom>
        </p:spPr>
        <p:txBody>
          <a:bodyPr wrap="none">
            <a:spAutoFit/>
          </a:bodyPr>
          <a:lstStyle/>
          <a:p>
            <a:r>
              <a:rPr lang="en-US" altLang="zh-TW" sz="1050" b="1" dirty="0">
                <a:solidFill>
                  <a:schemeClr val="accent3">
                    <a:lumMod val="50000"/>
                  </a:schemeClr>
                </a:solidFill>
                <a:latin typeface="Yu Gothic UI Semibold" panose="020B0700000000000000" pitchFamily="34" charset="-128"/>
                <a:ea typeface="Yu Gothic UI Semibold" panose="020B0700000000000000" pitchFamily="34" charset="-128"/>
              </a:rPr>
              <a:t>AaegL2.2.2.hic</a:t>
            </a:r>
            <a:endParaRPr lang="zh-TW" altLang="en-US" sz="1050" b="1" dirty="0">
              <a:solidFill>
                <a:schemeClr val="accent3">
                  <a:lumMod val="50000"/>
                </a:schemeClr>
              </a:solidFill>
              <a:latin typeface="Yu Gothic UI Semibold" panose="020B0700000000000000" pitchFamily="34" charset="-128"/>
              <a:ea typeface="Yu Gothic UI Semibold" panose="020B0700000000000000" pitchFamily="34" charset="-128"/>
            </a:endParaRPr>
          </a:p>
        </p:txBody>
      </p:sp>
      <p:sp>
        <p:nvSpPr>
          <p:cNvPr id="21" name="TextBox 12">
            <a:extLst>
              <a:ext uri="{FF2B5EF4-FFF2-40B4-BE49-F238E27FC236}">
                <a16:creationId xmlns:a16="http://schemas.microsoft.com/office/drawing/2014/main" id="{13F6A47E-8C34-4A60-AB60-8F1230A8A64D}"/>
              </a:ext>
            </a:extLst>
          </p:cNvPr>
          <p:cNvSpPr txBox="1"/>
          <p:nvPr/>
        </p:nvSpPr>
        <p:spPr>
          <a:xfrm>
            <a:off x="1968462" y="3052384"/>
            <a:ext cx="2412887" cy="2947923"/>
          </a:xfrm>
          <a:prstGeom prst="rect">
            <a:avLst/>
          </a:prstGeom>
          <a:noFill/>
        </p:spPr>
        <p:txBody>
          <a:bodyPr wrap="square" lIns="0" rIns="0" rtlCol="0">
            <a:spAutoFit/>
          </a:bodyPr>
          <a:lstStyle/>
          <a:p>
            <a:pPr>
              <a:lnSpc>
                <a:spcPct val="130000"/>
              </a:lnSpc>
            </a:pP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從左上，右上，左下 ，右下依序是從草稿</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Hi-C</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是視覺化圖，一直到最後一輪迭代的</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Hi-C</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圖。視覺圖有由本次專案輸出的</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.hic</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檔經</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Juicer Box </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視覺化。</a:t>
            </a: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可以明顯的比較出來，隨著</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3D-DNA</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正確的參照</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Hi-C</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的資訊進行長片段組裝迭代，</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Hi-C</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圖有越來越清晰的傾向，表示隨著組裝序列越長，越有回復到原本的序列。</a:t>
            </a: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p:txBody>
      </p:sp>
    </p:spTree>
    <p:extLst>
      <p:ext uri="{BB962C8B-B14F-4D97-AF65-F5344CB8AC3E}">
        <p14:creationId xmlns:p14="http://schemas.microsoft.com/office/powerpoint/2010/main" val="8849929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0A2979F5-1E0A-4E34-9FB8-A82083E75899}"/>
              </a:ext>
            </a:extLst>
          </p:cNvPr>
          <p:cNvSpPr>
            <a:spLocks noGrp="1"/>
          </p:cNvSpPr>
          <p:nvPr>
            <p:ph type="body" sz="quarter" idx="10"/>
          </p:nvPr>
        </p:nvSpPr>
        <p:spPr/>
        <p:txBody>
          <a:bodyPr/>
          <a:lstStyle/>
          <a:p>
            <a:r>
              <a:rPr lang="zh-TW" altLang="en-US" dirty="0"/>
              <a:t>實驗結果整理</a:t>
            </a:r>
            <a:endParaRPr lang="en-US" altLang="zh-TW" dirty="0"/>
          </a:p>
        </p:txBody>
      </p:sp>
      <p:pic>
        <p:nvPicPr>
          <p:cNvPr id="15362" name="Picture 2" descr="GSE95797_Hs1.draft.hic">
            <a:extLst>
              <a:ext uri="{FF2B5EF4-FFF2-40B4-BE49-F238E27FC236}">
                <a16:creationId xmlns:a16="http://schemas.microsoft.com/office/drawing/2014/main" id="{21131AB0-A6F8-4378-AC19-BF799D6B69BF}"/>
              </a:ext>
            </a:extLst>
          </p:cNvPr>
          <p:cNvPicPr>
            <a:picLocks noGrp="1" noChangeAspect="1" noChangeArrowheads="1"/>
          </p:cNvPicPr>
          <p:nvPr>
            <p:ph type="pic" sz="quarter" idx="16"/>
          </p:nvPr>
        </p:nvPicPr>
        <p:blipFill>
          <a:blip r:embed="rId2">
            <a:extLst>
              <a:ext uri="{28A0092B-C50C-407E-A947-70E740481C1C}">
                <a14:useLocalDpi xmlns:a14="http://schemas.microsoft.com/office/drawing/2010/main" val="0"/>
              </a:ext>
            </a:extLst>
          </a:blip>
          <a:srcRect t="3485" b="348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GSE95797_Hs1.0.hic">
            <a:extLst>
              <a:ext uri="{FF2B5EF4-FFF2-40B4-BE49-F238E27FC236}">
                <a16:creationId xmlns:a16="http://schemas.microsoft.com/office/drawing/2014/main" id="{9BF9A170-4E56-40D5-8E78-961472F2CDE9}"/>
              </a:ext>
            </a:extLst>
          </p:cNvPr>
          <p:cNvPicPr>
            <a:picLocks noGrp="1" noChangeAspect="1" noChangeArrowheads="1"/>
          </p:cNvPicPr>
          <p:nvPr>
            <p:ph type="pic" sz="quarter" idx="17"/>
          </p:nvPr>
        </p:nvPicPr>
        <p:blipFill>
          <a:blip r:embed="rId3">
            <a:extLst>
              <a:ext uri="{28A0092B-C50C-407E-A947-70E740481C1C}">
                <a14:useLocalDpi xmlns:a14="http://schemas.microsoft.com/office/drawing/2010/main" val="0"/>
              </a:ext>
            </a:extLst>
          </a:blip>
          <a:srcRect t="3485" b="348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descr="GSE95797_Hs1.1.hic">
            <a:extLst>
              <a:ext uri="{FF2B5EF4-FFF2-40B4-BE49-F238E27FC236}">
                <a16:creationId xmlns:a16="http://schemas.microsoft.com/office/drawing/2014/main" id="{42253CF1-ECEF-4D9A-8339-FD0829F28F86}"/>
              </a:ext>
            </a:extLst>
          </p:cNvPr>
          <p:cNvPicPr>
            <a:picLocks noGrp="1" noChangeAspect="1" noChangeArrowheads="1"/>
          </p:cNvPicPr>
          <p:nvPr>
            <p:ph type="pic" sz="quarter" idx="18"/>
          </p:nvPr>
        </p:nvPicPr>
        <p:blipFill>
          <a:blip r:embed="rId4">
            <a:extLst>
              <a:ext uri="{28A0092B-C50C-407E-A947-70E740481C1C}">
                <a14:useLocalDpi xmlns:a14="http://schemas.microsoft.com/office/drawing/2010/main" val="0"/>
              </a:ext>
            </a:extLst>
          </a:blip>
          <a:srcRect t="3485" b="348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5368" name="Picture 8" descr="GSE95797_Hs1.2.hic">
            <a:extLst>
              <a:ext uri="{FF2B5EF4-FFF2-40B4-BE49-F238E27FC236}">
                <a16:creationId xmlns:a16="http://schemas.microsoft.com/office/drawing/2014/main" id="{40E0EEBC-40C9-4C7F-B341-3D1C563D99CC}"/>
              </a:ext>
            </a:extLst>
          </p:cNvPr>
          <p:cNvPicPr>
            <a:picLocks noGrp="1" noChangeAspect="1" noChangeArrowheads="1"/>
          </p:cNvPicPr>
          <p:nvPr>
            <p:ph type="pic" sz="quarter" idx="19"/>
          </p:nvPr>
        </p:nvPicPr>
        <p:blipFill>
          <a:blip r:embed="rId5">
            <a:extLst>
              <a:ext uri="{28A0092B-C50C-407E-A947-70E740481C1C}">
                <a14:useLocalDpi xmlns:a14="http://schemas.microsoft.com/office/drawing/2010/main" val="0"/>
              </a:ext>
            </a:extLst>
          </a:blip>
          <a:srcRect t="3485" b="348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12" name="矩形 11">
            <a:extLst>
              <a:ext uri="{FF2B5EF4-FFF2-40B4-BE49-F238E27FC236}">
                <a16:creationId xmlns:a16="http://schemas.microsoft.com/office/drawing/2014/main" id="{FA184994-4AFE-4F2B-83F1-1A4A592F4D71}"/>
              </a:ext>
            </a:extLst>
          </p:cNvPr>
          <p:cNvSpPr/>
          <p:nvPr/>
        </p:nvSpPr>
        <p:spPr>
          <a:xfrm>
            <a:off x="6853319" y="903620"/>
            <a:ext cx="1596912" cy="253916"/>
          </a:xfrm>
          <a:prstGeom prst="rect">
            <a:avLst/>
          </a:prstGeom>
        </p:spPr>
        <p:txBody>
          <a:bodyPr wrap="none">
            <a:spAutoFit/>
          </a:bodyPr>
          <a:lstStyle/>
          <a:p>
            <a:r>
              <a:rPr lang="en-US" altLang="zh-TW" sz="1050" b="1" dirty="0">
                <a:solidFill>
                  <a:schemeClr val="accent3">
                    <a:lumMod val="50000"/>
                  </a:schemeClr>
                </a:solidFill>
                <a:latin typeface="Yu Gothic UI Semibold" panose="020B0700000000000000" pitchFamily="34" charset="-128"/>
                <a:ea typeface="Yu Gothic UI Semibold" panose="020B0700000000000000" pitchFamily="34" charset="-128"/>
              </a:rPr>
              <a:t>GSE95797_Hs1.draft.hic</a:t>
            </a:r>
            <a:endParaRPr lang="zh-TW" altLang="en-US" sz="1050" b="1" dirty="0">
              <a:solidFill>
                <a:schemeClr val="accent3">
                  <a:lumMod val="50000"/>
                </a:schemeClr>
              </a:solidFill>
              <a:latin typeface="Yu Gothic UI Semibold" panose="020B0700000000000000" pitchFamily="34" charset="-128"/>
              <a:ea typeface="Yu Gothic UI Semibold" panose="020B0700000000000000" pitchFamily="34" charset="-128"/>
            </a:endParaRPr>
          </a:p>
        </p:txBody>
      </p:sp>
      <p:sp>
        <p:nvSpPr>
          <p:cNvPr id="13" name="矩形 12">
            <a:extLst>
              <a:ext uri="{FF2B5EF4-FFF2-40B4-BE49-F238E27FC236}">
                <a16:creationId xmlns:a16="http://schemas.microsoft.com/office/drawing/2014/main" id="{5A6E90C0-ECA0-4D6D-9BA5-5D188936E098}"/>
              </a:ext>
            </a:extLst>
          </p:cNvPr>
          <p:cNvSpPr/>
          <p:nvPr/>
        </p:nvSpPr>
        <p:spPr>
          <a:xfrm>
            <a:off x="9377983" y="883469"/>
            <a:ext cx="1375698" cy="253916"/>
          </a:xfrm>
          <a:prstGeom prst="rect">
            <a:avLst/>
          </a:prstGeom>
        </p:spPr>
        <p:txBody>
          <a:bodyPr wrap="none">
            <a:spAutoFit/>
          </a:bodyPr>
          <a:lstStyle/>
          <a:p>
            <a:r>
              <a:rPr lang="en-US" altLang="zh-TW" sz="1050" b="1" dirty="0">
                <a:solidFill>
                  <a:schemeClr val="accent3">
                    <a:lumMod val="50000"/>
                  </a:schemeClr>
                </a:solidFill>
                <a:latin typeface="Yu Gothic UI Semibold" panose="020B0700000000000000" pitchFamily="34" charset="-128"/>
                <a:ea typeface="Yu Gothic UI Semibold" panose="020B0700000000000000" pitchFamily="34" charset="-128"/>
              </a:rPr>
              <a:t>GSE95797_Hs1.0.hic</a:t>
            </a:r>
            <a:endParaRPr lang="zh-TW" altLang="en-US" sz="1050" b="1" dirty="0">
              <a:solidFill>
                <a:schemeClr val="accent3">
                  <a:lumMod val="50000"/>
                </a:schemeClr>
              </a:solidFill>
              <a:latin typeface="Yu Gothic UI Semibold" panose="020B0700000000000000" pitchFamily="34" charset="-128"/>
              <a:ea typeface="Yu Gothic UI Semibold" panose="020B0700000000000000" pitchFamily="34" charset="-128"/>
            </a:endParaRPr>
          </a:p>
        </p:txBody>
      </p:sp>
      <p:sp>
        <p:nvSpPr>
          <p:cNvPr id="14" name="矩形 13">
            <a:extLst>
              <a:ext uri="{FF2B5EF4-FFF2-40B4-BE49-F238E27FC236}">
                <a16:creationId xmlns:a16="http://schemas.microsoft.com/office/drawing/2014/main" id="{0CB94A2D-64B4-426C-83BA-1734EFD7FF34}"/>
              </a:ext>
            </a:extLst>
          </p:cNvPr>
          <p:cNvSpPr/>
          <p:nvPr/>
        </p:nvSpPr>
        <p:spPr>
          <a:xfrm>
            <a:off x="7020096" y="5820614"/>
            <a:ext cx="1354858" cy="253916"/>
          </a:xfrm>
          <a:prstGeom prst="rect">
            <a:avLst/>
          </a:prstGeom>
        </p:spPr>
        <p:txBody>
          <a:bodyPr wrap="none">
            <a:spAutoFit/>
          </a:bodyPr>
          <a:lstStyle/>
          <a:p>
            <a:r>
              <a:rPr lang="en-US" altLang="zh-TW" sz="1050" b="1" dirty="0">
                <a:solidFill>
                  <a:schemeClr val="accent3">
                    <a:lumMod val="50000"/>
                  </a:schemeClr>
                </a:solidFill>
                <a:latin typeface="Yu Gothic UI Semibold" panose="020B0700000000000000" pitchFamily="34" charset="-128"/>
                <a:ea typeface="Yu Gothic UI Semibold" panose="020B0700000000000000" pitchFamily="34" charset="-128"/>
              </a:rPr>
              <a:t>GSE95797_Hs1.1.hic</a:t>
            </a:r>
            <a:endParaRPr lang="zh-TW" altLang="en-US" sz="1050" b="1" dirty="0">
              <a:solidFill>
                <a:schemeClr val="accent3">
                  <a:lumMod val="50000"/>
                </a:schemeClr>
              </a:solidFill>
              <a:latin typeface="Yu Gothic UI Semibold" panose="020B0700000000000000" pitchFamily="34" charset="-128"/>
              <a:ea typeface="Yu Gothic UI Semibold" panose="020B0700000000000000" pitchFamily="34" charset="-128"/>
            </a:endParaRPr>
          </a:p>
        </p:txBody>
      </p:sp>
      <p:sp>
        <p:nvSpPr>
          <p:cNvPr id="15" name="矩形 14">
            <a:extLst>
              <a:ext uri="{FF2B5EF4-FFF2-40B4-BE49-F238E27FC236}">
                <a16:creationId xmlns:a16="http://schemas.microsoft.com/office/drawing/2014/main" id="{639934A0-30FE-4C08-8D5F-DFBC439222A3}"/>
              </a:ext>
            </a:extLst>
          </p:cNvPr>
          <p:cNvSpPr/>
          <p:nvPr/>
        </p:nvSpPr>
        <p:spPr>
          <a:xfrm>
            <a:off x="9398822" y="5846056"/>
            <a:ext cx="1375698" cy="253916"/>
          </a:xfrm>
          <a:prstGeom prst="rect">
            <a:avLst/>
          </a:prstGeom>
        </p:spPr>
        <p:txBody>
          <a:bodyPr wrap="none">
            <a:spAutoFit/>
          </a:bodyPr>
          <a:lstStyle/>
          <a:p>
            <a:r>
              <a:rPr lang="en-US" altLang="zh-TW" sz="1050" b="1" dirty="0">
                <a:solidFill>
                  <a:schemeClr val="accent3">
                    <a:lumMod val="50000"/>
                  </a:schemeClr>
                </a:solidFill>
                <a:latin typeface="Yu Gothic UI Semibold" panose="020B0700000000000000" pitchFamily="34" charset="-128"/>
                <a:ea typeface="Yu Gothic UI Semibold" panose="020B0700000000000000" pitchFamily="34" charset="-128"/>
              </a:rPr>
              <a:t>GSE95797_Hs1.2.hic</a:t>
            </a:r>
            <a:endParaRPr lang="zh-TW" altLang="en-US" sz="1050" b="1" dirty="0">
              <a:solidFill>
                <a:schemeClr val="accent3">
                  <a:lumMod val="50000"/>
                </a:schemeClr>
              </a:solidFill>
              <a:latin typeface="Yu Gothic UI Semibold" panose="020B0700000000000000" pitchFamily="34" charset="-128"/>
              <a:ea typeface="Yu Gothic UI Semibold" panose="020B0700000000000000" pitchFamily="34" charset="-128"/>
            </a:endParaRPr>
          </a:p>
        </p:txBody>
      </p:sp>
      <p:sp>
        <p:nvSpPr>
          <p:cNvPr id="16" name="Title 1">
            <a:extLst>
              <a:ext uri="{FF2B5EF4-FFF2-40B4-BE49-F238E27FC236}">
                <a16:creationId xmlns:a16="http://schemas.microsoft.com/office/drawing/2014/main" id="{B1EDC55B-F9EE-4BAB-BA60-E188E3470F21}"/>
              </a:ext>
            </a:extLst>
          </p:cNvPr>
          <p:cNvSpPr>
            <a:spLocks noGrp="1"/>
          </p:cNvSpPr>
          <p:nvPr>
            <p:ph type="title"/>
          </p:nvPr>
        </p:nvSpPr>
        <p:spPr>
          <a:xfrm>
            <a:off x="1968460" y="1196988"/>
            <a:ext cx="4127541" cy="1140696"/>
          </a:xfrm>
        </p:spPr>
        <p:txBody>
          <a:bodyPr/>
          <a:lstStyle/>
          <a:p>
            <a:r>
              <a:rPr lang="zh-TW" alt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人類</a:t>
            </a:r>
            <a:b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br>
            <a: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Hi-C</a:t>
            </a:r>
            <a:r>
              <a:rPr lang="zh-TW" alt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圖</a:t>
            </a:r>
            <a:b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br>
            <a:r>
              <a:rPr lang="zh-TW" alt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變化</a:t>
            </a:r>
            <a:endParaRPr 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endParaRPr>
          </a:p>
        </p:txBody>
      </p:sp>
      <p:sp>
        <p:nvSpPr>
          <p:cNvPr id="17" name="TextBox 12">
            <a:extLst>
              <a:ext uri="{FF2B5EF4-FFF2-40B4-BE49-F238E27FC236}">
                <a16:creationId xmlns:a16="http://schemas.microsoft.com/office/drawing/2014/main" id="{53AA1646-9651-46D2-A3AF-2ED9C70A2BB9}"/>
              </a:ext>
            </a:extLst>
          </p:cNvPr>
          <p:cNvSpPr txBox="1"/>
          <p:nvPr/>
        </p:nvSpPr>
        <p:spPr>
          <a:xfrm>
            <a:off x="1968462" y="3052384"/>
            <a:ext cx="2412887" cy="1507913"/>
          </a:xfrm>
          <a:prstGeom prst="rect">
            <a:avLst/>
          </a:prstGeom>
          <a:noFill/>
        </p:spPr>
        <p:txBody>
          <a:bodyPr wrap="square" lIns="0" rIns="0" rtlCol="0">
            <a:spAutoFit/>
          </a:bodyPr>
          <a:lstStyle/>
          <a:p>
            <a:pPr>
              <a:lnSpc>
                <a:spcPct val="130000"/>
              </a:lnSpc>
            </a:pP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與前面一樣，迭代次數增加，</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Hi-C</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圖有越來越清晰的傾向，恢復的資訊越多。從以上兩組</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Hi-C</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圖的視覺化，就能夠清楚知道其作用。</a:t>
            </a: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p:txBody>
      </p:sp>
    </p:spTree>
    <p:extLst>
      <p:ext uri="{BB962C8B-B14F-4D97-AF65-F5344CB8AC3E}">
        <p14:creationId xmlns:p14="http://schemas.microsoft.com/office/powerpoint/2010/main" val="38268170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zh-TW" altLang="en-US" dirty="0"/>
              <a:t>實驗結果整理</a:t>
            </a:r>
            <a:endParaRPr lang="en-US" altLang="zh-TW" dirty="0"/>
          </a:p>
        </p:txBody>
      </p:sp>
      <p:grpSp>
        <p:nvGrpSpPr>
          <p:cNvPr id="6" name="群組 5">
            <a:extLst>
              <a:ext uri="{FF2B5EF4-FFF2-40B4-BE49-F238E27FC236}">
                <a16:creationId xmlns:a16="http://schemas.microsoft.com/office/drawing/2014/main" id="{F2B20B55-43D4-4834-B755-54CA3B29B985}"/>
              </a:ext>
            </a:extLst>
          </p:cNvPr>
          <p:cNvGrpSpPr/>
          <p:nvPr/>
        </p:nvGrpSpPr>
        <p:grpSpPr>
          <a:xfrm>
            <a:off x="4563372" y="1196987"/>
            <a:ext cx="7186250" cy="3234726"/>
            <a:chOff x="3704652" y="1623811"/>
            <a:chExt cx="8464276" cy="3810000"/>
          </a:xfrm>
        </p:grpSpPr>
        <p:pic>
          <p:nvPicPr>
            <p:cNvPr id="16392" name="Picture 8" descr="GSE95797_Hs1.1.hic">
              <a:extLst>
                <a:ext uri="{FF2B5EF4-FFF2-40B4-BE49-F238E27FC236}">
                  <a16:creationId xmlns:a16="http://schemas.microsoft.com/office/drawing/2014/main" id="{477AA322-29B6-45B1-AF7A-F08988F1FC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4652" y="1623811"/>
              <a:ext cx="3810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16394" name="Picture 10" descr="GM12878_Cell_2014">
              <a:extLst>
                <a:ext uri="{FF2B5EF4-FFF2-40B4-BE49-F238E27FC236}">
                  <a16:creationId xmlns:a16="http://schemas.microsoft.com/office/drawing/2014/main" id="{0EFE92A4-C2E8-47B4-B3DB-6FC50AE9A1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8928" y="1623811"/>
              <a:ext cx="3810000" cy="3810000"/>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Title 1">
            <a:extLst>
              <a:ext uri="{FF2B5EF4-FFF2-40B4-BE49-F238E27FC236}">
                <a16:creationId xmlns:a16="http://schemas.microsoft.com/office/drawing/2014/main" id="{E5718BDF-DA09-4E0E-BC2F-4526824925B3}"/>
              </a:ext>
            </a:extLst>
          </p:cNvPr>
          <p:cNvSpPr txBox="1">
            <a:spLocks/>
          </p:cNvSpPr>
          <p:nvPr/>
        </p:nvSpPr>
        <p:spPr>
          <a:xfrm>
            <a:off x="1968460" y="1196987"/>
            <a:ext cx="4127541" cy="1908521"/>
          </a:xfrm>
          <a:prstGeom prst="rect">
            <a:avLst/>
          </a:prstGeom>
        </p:spPr>
        <p:txBody>
          <a:bodyPr/>
          <a:lstStyle>
            <a:lvl1pPr algn="l" defTabSz="914377" rtl="0" eaLnBrk="1" latinLnBrk="0" hangingPunct="1">
              <a:lnSpc>
                <a:spcPct val="90000"/>
              </a:lnSpc>
              <a:spcBef>
                <a:spcPct val="0"/>
              </a:spcBef>
              <a:buNone/>
              <a:defRPr sz="4400" b="0" i="0" kern="1200">
                <a:solidFill>
                  <a:schemeClr val="tx1"/>
                </a:solidFill>
                <a:latin typeface="Cinzel" charset="0"/>
                <a:ea typeface="Cinzel" charset="0"/>
                <a:cs typeface="Cinzel" charset="0"/>
              </a:defRPr>
            </a:lvl1pPr>
          </a:lstStyle>
          <a:p>
            <a:r>
              <a:rPr lang="zh-TW" altLang="en-US"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人類</a:t>
            </a:r>
            <a:endParaRPr lang="en-US" altLang="zh-TW"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endParaRPr>
          </a:p>
          <a:p>
            <a:r>
              <a:rPr lang="en-US" altLang="zh-TW"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Hi-C</a:t>
            </a:r>
            <a:r>
              <a:rPr lang="zh-TW" altLang="en-US"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圖</a:t>
            </a:r>
            <a:br>
              <a:rPr lang="en-US" altLang="zh-TW"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br>
            <a:r>
              <a:rPr lang="zh-TW" altLang="en-US"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比較</a:t>
            </a:r>
            <a:endParaRPr lang="en-US"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endParaRPr>
          </a:p>
        </p:txBody>
      </p:sp>
      <p:sp>
        <p:nvSpPr>
          <p:cNvPr id="8" name="矩形 7">
            <a:extLst>
              <a:ext uri="{FF2B5EF4-FFF2-40B4-BE49-F238E27FC236}">
                <a16:creationId xmlns:a16="http://schemas.microsoft.com/office/drawing/2014/main" id="{360595B4-6DA5-4C4F-81A1-9A7416A8C230}"/>
              </a:ext>
            </a:extLst>
          </p:cNvPr>
          <p:cNvSpPr/>
          <p:nvPr/>
        </p:nvSpPr>
        <p:spPr>
          <a:xfrm>
            <a:off x="8609787" y="4747243"/>
            <a:ext cx="2875471" cy="1200329"/>
          </a:xfrm>
          <a:prstGeom prst="rect">
            <a:avLst/>
          </a:prstGeom>
        </p:spPr>
        <p:txBody>
          <a:bodyPr wrap="square">
            <a:spAutoFit/>
          </a:bodyPr>
          <a:lstStyle/>
          <a:p>
            <a:pPr marL="171450" indent="-171450">
              <a:buFont typeface="Arial" panose="020B0604020202020204" pitchFamily="34" charset="0"/>
              <a:buChar char="•"/>
            </a:pPr>
            <a:r>
              <a:rPr lang="en-US" altLang="zh-TW" sz="1200" dirty="0">
                <a:solidFill>
                  <a:srgbClr val="24292E"/>
                </a:solidFill>
                <a:latin typeface="-apple-system"/>
              </a:rPr>
              <a:t>GM12878_Cell_2014</a:t>
            </a:r>
          </a:p>
          <a:p>
            <a:pPr>
              <a:buFont typeface="Arial" panose="020B0604020202020204" pitchFamily="34" charset="0"/>
              <a:buChar char="•"/>
            </a:pPr>
            <a:endParaRPr lang="en-US" altLang="zh-TW" sz="1200" dirty="0">
              <a:solidFill>
                <a:srgbClr val="24292E"/>
              </a:solidFill>
              <a:latin typeface="-apple-system"/>
            </a:endParaRPr>
          </a:p>
          <a:p>
            <a:r>
              <a:rPr lang="en-US" altLang="zh-TW" sz="1200" dirty="0">
                <a:solidFill>
                  <a:srgbClr val="24292E"/>
                </a:solidFill>
                <a:latin typeface="-apple-system"/>
              </a:rPr>
              <a:t>(HIC001(148M) Cell. 2014 Dec 18;159(7):1665-80. </a:t>
            </a:r>
            <a:r>
              <a:rPr lang="en-US" altLang="zh-TW" sz="1200" dirty="0" err="1">
                <a:solidFill>
                  <a:srgbClr val="24292E"/>
                </a:solidFill>
                <a:latin typeface="-apple-system"/>
              </a:rPr>
              <a:t>doi</a:t>
            </a:r>
            <a:r>
              <a:rPr lang="en-US" altLang="zh-TW" sz="1200" dirty="0">
                <a:solidFill>
                  <a:srgbClr val="24292E"/>
                </a:solidFill>
                <a:latin typeface="-apple-system"/>
              </a:rPr>
              <a:t>: 10.1016/j.cell.2014.11.021. </a:t>
            </a:r>
            <a:r>
              <a:rPr lang="en-US" altLang="zh-TW" sz="1200" dirty="0" err="1">
                <a:solidFill>
                  <a:srgbClr val="24292E"/>
                </a:solidFill>
                <a:latin typeface="-apple-system"/>
              </a:rPr>
              <a:t>Epub</a:t>
            </a:r>
            <a:r>
              <a:rPr lang="en-US" altLang="zh-TW" sz="1200" dirty="0">
                <a:solidFill>
                  <a:srgbClr val="24292E"/>
                </a:solidFill>
                <a:latin typeface="-apple-system"/>
              </a:rPr>
              <a:t> 2014 Dec 11.)</a:t>
            </a:r>
            <a:endParaRPr lang="en-US" altLang="zh-TW" sz="1200" b="0" i="0" dirty="0">
              <a:solidFill>
                <a:srgbClr val="24292E"/>
              </a:solidFill>
              <a:effectLst/>
              <a:latin typeface="-apple-system"/>
            </a:endParaRPr>
          </a:p>
        </p:txBody>
      </p:sp>
      <p:sp>
        <p:nvSpPr>
          <p:cNvPr id="9" name="矩形 8">
            <a:extLst>
              <a:ext uri="{FF2B5EF4-FFF2-40B4-BE49-F238E27FC236}">
                <a16:creationId xmlns:a16="http://schemas.microsoft.com/office/drawing/2014/main" id="{02CB2430-ECDF-4ED5-BD0D-4E6D0AF8BB2B}"/>
              </a:ext>
            </a:extLst>
          </p:cNvPr>
          <p:cNvSpPr/>
          <p:nvPr/>
        </p:nvSpPr>
        <p:spPr>
          <a:xfrm>
            <a:off x="5397151" y="4873773"/>
            <a:ext cx="1643399" cy="276999"/>
          </a:xfrm>
          <a:prstGeom prst="rect">
            <a:avLst/>
          </a:prstGeom>
        </p:spPr>
        <p:txBody>
          <a:bodyPr wrap="none">
            <a:spAutoFit/>
          </a:bodyPr>
          <a:lstStyle/>
          <a:p>
            <a:pPr marL="171450" indent="-171450">
              <a:buFont typeface="Arial" panose="020B0604020202020204" pitchFamily="34" charset="0"/>
              <a:buChar char="•"/>
            </a:pPr>
            <a:r>
              <a:rPr lang="en-US" altLang="zh-TW" sz="1200" dirty="0">
                <a:solidFill>
                  <a:srgbClr val="24292E"/>
                </a:solidFill>
                <a:latin typeface="-apple-system"/>
              </a:rPr>
              <a:t>GSE95797_Hs1.2.hic</a:t>
            </a:r>
            <a:endParaRPr lang="zh-TW" altLang="en-US" sz="1200" dirty="0">
              <a:solidFill>
                <a:srgbClr val="24292E"/>
              </a:solidFill>
              <a:latin typeface="-apple-system"/>
            </a:endParaRPr>
          </a:p>
        </p:txBody>
      </p:sp>
      <p:sp>
        <p:nvSpPr>
          <p:cNvPr id="20" name="TextBox 12">
            <a:extLst>
              <a:ext uri="{FF2B5EF4-FFF2-40B4-BE49-F238E27FC236}">
                <a16:creationId xmlns:a16="http://schemas.microsoft.com/office/drawing/2014/main" id="{B22FCCFD-104F-4C08-A47E-F3EC3EEFB0CE}"/>
              </a:ext>
            </a:extLst>
          </p:cNvPr>
          <p:cNvSpPr txBox="1"/>
          <p:nvPr/>
        </p:nvSpPr>
        <p:spPr>
          <a:xfrm>
            <a:off x="1968462" y="3052384"/>
            <a:ext cx="2412887" cy="1507913"/>
          </a:xfrm>
          <a:prstGeom prst="rect">
            <a:avLst/>
          </a:prstGeom>
          <a:noFill/>
        </p:spPr>
        <p:txBody>
          <a:bodyPr wrap="square" lIns="0" rIns="0" rtlCol="0">
            <a:spAutoFit/>
          </a:bodyPr>
          <a:lstStyle/>
          <a:p>
            <a:pPr>
              <a:lnSpc>
                <a:spcPct val="130000"/>
              </a:lnSpc>
            </a:pP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左邊是本論文的資料經過輔助組裝後的結果，右邊是</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2014</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年其他人實驗所繪製的</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Hi-C</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圖，兩者具有類似結構</a:t>
            </a: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p:txBody>
      </p:sp>
    </p:spTree>
    <p:extLst>
      <p:ext uri="{BB962C8B-B14F-4D97-AF65-F5344CB8AC3E}">
        <p14:creationId xmlns:p14="http://schemas.microsoft.com/office/powerpoint/2010/main" val="1803968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zh-TW" altLang="en-US" dirty="0"/>
              <a:t>實驗結果整理</a:t>
            </a:r>
            <a:endParaRPr lang="en-US" altLang="zh-TW" dirty="0"/>
          </a:p>
        </p:txBody>
      </p:sp>
      <p:sp>
        <p:nvSpPr>
          <p:cNvPr id="16" name="Title 1">
            <a:extLst>
              <a:ext uri="{FF2B5EF4-FFF2-40B4-BE49-F238E27FC236}">
                <a16:creationId xmlns:a16="http://schemas.microsoft.com/office/drawing/2014/main" id="{E5718BDF-DA09-4E0E-BC2F-4526824925B3}"/>
              </a:ext>
            </a:extLst>
          </p:cNvPr>
          <p:cNvSpPr txBox="1">
            <a:spLocks/>
          </p:cNvSpPr>
          <p:nvPr/>
        </p:nvSpPr>
        <p:spPr>
          <a:xfrm>
            <a:off x="1968460" y="1196987"/>
            <a:ext cx="4127541" cy="1908521"/>
          </a:xfrm>
          <a:prstGeom prst="rect">
            <a:avLst/>
          </a:prstGeom>
        </p:spPr>
        <p:txBody>
          <a:bodyPr/>
          <a:lstStyle>
            <a:lvl1pPr algn="l" defTabSz="914377" rtl="0" eaLnBrk="1" latinLnBrk="0" hangingPunct="1">
              <a:lnSpc>
                <a:spcPct val="90000"/>
              </a:lnSpc>
              <a:spcBef>
                <a:spcPct val="0"/>
              </a:spcBef>
              <a:buNone/>
              <a:defRPr sz="4400" b="0" i="0" kern="1200">
                <a:solidFill>
                  <a:schemeClr val="tx1"/>
                </a:solidFill>
                <a:latin typeface="Cinzel" charset="0"/>
                <a:ea typeface="Cinzel" charset="0"/>
                <a:cs typeface="Cinzel" charset="0"/>
              </a:defRPr>
            </a:lvl1pPr>
          </a:lstStyle>
          <a:p>
            <a:r>
              <a:rPr lang="zh-TW" altLang="en-US"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人類</a:t>
            </a:r>
            <a:endParaRPr lang="en-US" altLang="zh-TW"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endParaRPr>
          </a:p>
          <a:p>
            <a:r>
              <a:rPr lang="en-US" altLang="zh-TW"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Hi-C</a:t>
            </a:r>
            <a:r>
              <a:rPr lang="zh-TW" altLang="en-US"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圖</a:t>
            </a:r>
            <a:br>
              <a:rPr lang="en-US" altLang="zh-TW"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br>
            <a:r>
              <a:rPr lang="zh-TW" altLang="en-US"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疊圖比較</a:t>
            </a:r>
            <a:endParaRPr lang="en-US"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endParaRPr>
          </a:p>
        </p:txBody>
      </p:sp>
      <p:sp>
        <p:nvSpPr>
          <p:cNvPr id="20" name="TextBox 12">
            <a:extLst>
              <a:ext uri="{FF2B5EF4-FFF2-40B4-BE49-F238E27FC236}">
                <a16:creationId xmlns:a16="http://schemas.microsoft.com/office/drawing/2014/main" id="{B22FCCFD-104F-4C08-A47E-F3EC3EEFB0CE}"/>
              </a:ext>
            </a:extLst>
          </p:cNvPr>
          <p:cNvSpPr txBox="1"/>
          <p:nvPr/>
        </p:nvSpPr>
        <p:spPr>
          <a:xfrm>
            <a:off x="1968462" y="3052384"/>
            <a:ext cx="2412887" cy="547266"/>
          </a:xfrm>
          <a:prstGeom prst="rect">
            <a:avLst/>
          </a:prstGeom>
          <a:noFill/>
        </p:spPr>
        <p:txBody>
          <a:bodyPr wrap="square" lIns="0" rIns="0" rtlCol="0">
            <a:spAutoFit/>
          </a:bodyPr>
          <a:lstStyle/>
          <a:p>
            <a:pPr>
              <a:lnSpc>
                <a:spcPct val="130000"/>
              </a:lnSpc>
            </a:pP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p:txBody>
      </p:sp>
      <p:pic>
        <p:nvPicPr>
          <p:cNvPr id="17410" name="Picture 2" descr="HiC Map">
            <a:extLst>
              <a:ext uri="{FF2B5EF4-FFF2-40B4-BE49-F238E27FC236}">
                <a16:creationId xmlns:a16="http://schemas.microsoft.com/office/drawing/2014/main" id="{6F12D6FB-475B-42BF-B38B-F724DD599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0147" y="1007992"/>
            <a:ext cx="4733925" cy="4629150"/>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a:extLst>
              <a:ext uri="{FF2B5EF4-FFF2-40B4-BE49-F238E27FC236}">
                <a16:creationId xmlns:a16="http://schemas.microsoft.com/office/drawing/2014/main" id="{A9E9E15B-2854-47AE-9036-9519F0B3A21C}"/>
              </a:ext>
            </a:extLst>
          </p:cNvPr>
          <p:cNvSpPr/>
          <p:nvPr/>
        </p:nvSpPr>
        <p:spPr>
          <a:xfrm>
            <a:off x="8590687" y="599614"/>
            <a:ext cx="2063385" cy="307777"/>
          </a:xfrm>
          <a:prstGeom prst="rect">
            <a:avLst/>
          </a:prstGeom>
          <a:solidFill>
            <a:schemeClr val="bg1"/>
          </a:solidFill>
        </p:spPr>
        <p:txBody>
          <a:bodyPr wrap="none">
            <a:spAutoFit/>
          </a:bodyPr>
          <a:lstStyle/>
          <a:p>
            <a:r>
              <a:rPr lang="en-US" altLang="zh-TW" sz="1400" b="1" dirty="0">
                <a:solidFill>
                  <a:schemeClr val="accent3">
                    <a:lumMod val="50000"/>
                  </a:schemeClr>
                </a:solidFill>
                <a:latin typeface="Yu Gothic UI Semibold" panose="020B0700000000000000" pitchFamily="34" charset="-128"/>
                <a:ea typeface="Yu Gothic UI Semibold" panose="020B0700000000000000" pitchFamily="34" charset="-128"/>
              </a:rPr>
              <a:t>GSE95797_Hs1.draft.hic</a:t>
            </a:r>
            <a:endParaRPr lang="zh-TW" altLang="en-US" sz="1400" b="1" dirty="0">
              <a:solidFill>
                <a:schemeClr val="accent3">
                  <a:lumMod val="50000"/>
                </a:schemeClr>
              </a:solidFill>
              <a:latin typeface="Yu Gothic UI Semibold" panose="020B0700000000000000" pitchFamily="34" charset="-128"/>
              <a:ea typeface="Yu Gothic UI Semibold" panose="020B0700000000000000" pitchFamily="34" charset="-128"/>
            </a:endParaRPr>
          </a:p>
        </p:txBody>
      </p:sp>
      <p:sp>
        <p:nvSpPr>
          <p:cNvPr id="12" name="矩形 11">
            <a:extLst>
              <a:ext uri="{FF2B5EF4-FFF2-40B4-BE49-F238E27FC236}">
                <a16:creationId xmlns:a16="http://schemas.microsoft.com/office/drawing/2014/main" id="{F5668379-BDA9-46E6-B8D5-E8FA5D4C06A0}"/>
              </a:ext>
            </a:extLst>
          </p:cNvPr>
          <p:cNvSpPr/>
          <p:nvPr/>
        </p:nvSpPr>
        <p:spPr>
          <a:xfrm>
            <a:off x="5920147" y="5791030"/>
            <a:ext cx="1770036" cy="307777"/>
          </a:xfrm>
          <a:prstGeom prst="rect">
            <a:avLst/>
          </a:prstGeom>
        </p:spPr>
        <p:txBody>
          <a:bodyPr wrap="none">
            <a:spAutoFit/>
          </a:bodyPr>
          <a:lstStyle/>
          <a:p>
            <a:r>
              <a:rPr lang="en-US" altLang="zh-TW" sz="1400" b="1" dirty="0">
                <a:solidFill>
                  <a:schemeClr val="accent3">
                    <a:lumMod val="50000"/>
                  </a:schemeClr>
                </a:solidFill>
                <a:latin typeface="Yu Gothic UI Semibold" panose="020B0700000000000000" pitchFamily="34" charset="-128"/>
                <a:ea typeface="Yu Gothic UI Semibold" panose="020B0700000000000000" pitchFamily="34" charset="-128"/>
              </a:rPr>
              <a:t>GSE95797_Hs1.2.hic</a:t>
            </a:r>
            <a:endParaRPr lang="zh-TW" altLang="en-US" sz="1400" b="1" dirty="0">
              <a:solidFill>
                <a:schemeClr val="accent3">
                  <a:lumMod val="50000"/>
                </a:schemeClr>
              </a:solidFill>
              <a:latin typeface="Yu Gothic UI Semibold" panose="020B0700000000000000" pitchFamily="34" charset="-128"/>
              <a:ea typeface="Yu Gothic UI Semibold" panose="020B0700000000000000" pitchFamily="34" charset="-128"/>
            </a:endParaRPr>
          </a:p>
        </p:txBody>
      </p:sp>
      <p:sp>
        <p:nvSpPr>
          <p:cNvPr id="14" name="TextBox 12">
            <a:extLst>
              <a:ext uri="{FF2B5EF4-FFF2-40B4-BE49-F238E27FC236}">
                <a16:creationId xmlns:a16="http://schemas.microsoft.com/office/drawing/2014/main" id="{7631B518-19AB-44DC-B4E8-FB556C01EC12}"/>
              </a:ext>
            </a:extLst>
          </p:cNvPr>
          <p:cNvSpPr txBox="1"/>
          <p:nvPr/>
        </p:nvSpPr>
        <p:spPr>
          <a:xfrm>
            <a:off x="1968462" y="3052384"/>
            <a:ext cx="2412887" cy="1027782"/>
          </a:xfrm>
          <a:prstGeom prst="rect">
            <a:avLst/>
          </a:prstGeom>
          <a:noFill/>
        </p:spPr>
        <p:txBody>
          <a:bodyPr wrap="square" lIns="0" rIns="0" rtlCol="0">
            <a:spAutoFit/>
          </a:bodyPr>
          <a:lstStyle/>
          <a:p>
            <a:pPr>
              <a:lnSpc>
                <a:spcPct val="130000"/>
              </a:lnSpc>
            </a:pP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左下半較清晰的是組裝後的圖，右上半是尚未組裝的圖。</a:t>
            </a: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p:txBody>
      </p:sp>
    </p:spTree>
    <p:extLst>
      <p:ext uri="{BB962C8B-B14F-4D97-AF65-F5344CB8AC3E}">
        <p14:creationId xmlns:p14="http://schemas.microsoft.com/office/powerpoint/2010/main" val="14185079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zh-TW" altLang="en-US" dirty="0"/>
              <a:t>實驗結果整理</a:t>
            </a:r>
            <a:endParaRPr lang="en-US" altLang="zh-TW" dirty="0"/>
          </a:p>
        </p:txBody>
      </p:sp>
      <p:sp>
        <p:nvSpPr>
          <p:cNvPr id="4" name="TextBox 3"/>
          <p:cNvSpPr txBox="1"/>
          <p:nvPr/>
        </p:nvSpPr>
        <p:spPr>
          <a:xfrm>
            <a:off x="6850241" y="2001390"/>
            <a:ext cx="2914259" cy="523220"/>
          </a:xfrm>
          <a:prstGeom prst="rect">
            <a:avLst/>
          </a:prstGeom>
          <a:noFill/>
        </p:spPr>
        <p:txBody>
          <a:bodyPr wrap="none" lIns="0" rIns="0" rtlCol="0">
            <a:spAutoFit/>
          </a:bodyPr>
          <a:lstStyle/>
          <a:p>
            <a:r>
              <a:rPr lang="en-US" altLang="zh-TW" sz="1400" b="1" spc="300" dirty="0">
                <a:latin typeface="Yu Gothic UI Semibold" panose="020B0700000000000000" pitchFamily="34" charset="-128"/>
                <a:ea typeface="Yu Gothic UI Semibold" panose="020B0700000000000000" pitchFamily="34" charset="-128"/>
                <a:cs typeface="Open Sans" charset="0"/>
              </a:rPr>
              <a:t>Hi-C</a:t>
            </a:r>
            <a:r>
              <a:rPr lang="zh-TW" altLang="en-US" sz="1400" b="1" spc="300" dirty="0">
                <a:latin typeface="Yu Gothic UI Semibold" panose="020B0700000000000000" pitchFamily="34" charset="-128"/>
                <a:ea typeface="Yu Gothic UI Semibold" panose="020B0700000000000000" pitchFamily="34" charset="-128"/>
                <a:cs typeface="Open Sans" charset="0"/>
              </a:rPr>
              <a:t>能夠有效協助序列組裝，</a:t>
            </a:r>
            <a:endParaRPr lang="en-US" altLang="zh-TW" sz="1400" b="1" spc="300" dirty="0">
              <a:latin typeface="Yu Gothic UI Semibold" panose="020B0700000000000000" pitchFamily="34" charset="-128"/>
              <a:ea typeface="Yu Gothic UI Semibold" panose="020B0700000000000000" pitchFamily="34" charset="-128"/>
              <a:cs typeface="Open Sans" charset="0"/>
            </a:endParaRPr>
          </a:p>
          <a:p>
            <a:r>
              <a:rPr lang="en-US" altLang="zh-TW" sz="1400" b="1" spc="300" dirty="0">
                <a:latin typeface="Yu Gothic UI Semibold" panose="020B0700000000000000" pitchFamily="34" charset="-128"/>
                <a:ea typeface="Yu Gothic UI Semibold" panose="020B0700000000000000" pitchFamily="34" charset="-128"/>
                <a:cs typeface="Open Sans" charset="0"/>
              </a:rPr>
              <a:t>3D-DNA</a:t>
            </a:r>
            <a:r>
              <a:rPr lang="zh-TW" altLang="en-US" sz="1400" b="1" spc="300" dirty="0">
                <a:latin typeface="Yu Gothic UI Semibold" panose="020B0700000000000000" pitchFamily="34" charset="-128"/>
                <a:ea typeface="Yu Gothic UI Semibold" panose="020B0700000000000000" pitchFamily="34" charset="-128"/>
                <a:cs typeface="Open Sans" charset="0"/>
              </a:rPr>
              <a:t>組裝效果佳。</a:t>
            </a:r>
            <a:endParaRPr lang="en-US" sz="1400" b="1" spc="300" dirty="0">
              <a:latin typeface="Yu Gothic UI Semibold" panose="020B0700000000000000" pitchFamily="34" charset="-128"/>
              <a:ea typeface="Yu Gothic UI Semibold" panose="020B0700000000000000" pitchFamily="34" charset="-128"/>
              <a:cs typeface="Open Sans" charset="0"/>
            </a:endParaRPr>
          </a:p>
        </p:txBody>
      </p:sp>
      <p:sp>
        <p:nvSpPr>
          <p:cNvPr id="7" name="Oval 6"/>
          <p:cNvSpPr/>
          <p:nvPr/>
        </p:nvSpPr>
        <p:spPr>
          <a:xfrm>
            <a:off x="5882415" y="1827626"/>
            <a:ext cx="701268" cy="701268"/>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b="1" dirty="0">
                <a:solidFill>
                  <a:schemeClr val="tx1"/>
                </a:solidFill>
                <a:latin typeface="Yu Gothic UI Semibold" panose="020B0700000000000000" pitchFamily="34" charset="-128"/>
                <a:ea typeface="Yu Gothic UI Semibold" panose="020B0700000000000000" pitchFamily="34" charset="-128"/>
                <a:cs typeface="Open Sans" charset="0"/>
              </a:rPr>
              <a:t>01</a:t>
            </a:r>
          </a:p>
        </p:txBody>
      </p:sp>
      <p:sp>
        <p:nvSpPr>
          <p:cNvPr id="12" name="Oval 11"/>
          <p:cNvSpPr/>
          <p:nvPr/>
        </p:nvSpPr>
        <p:spPr>
          <a:xfrm>
            <a:off x="5882415" y="4734173"/>
            <a:ext cx="701268" cy="701268"/>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b="1" dirty="0">
                <a:solidFill>
                  <a:schemeClr val="tx1"/>
                </a:solidFill>
                <a:latin typeface="Yu Gothic UI Semibold" panose="020B0700000000000000" pitchFamily="34" charset="-128"/>
                <a:ea typeface="Yu Gothic UI Semibold" panose="020B0700000000000000" pitchFamily="34" charset="-128"/>
                <a:cs typeface="Open Sans" charset="0"/>
              </a:rPr>
              <a:t>03</a:t>
            </a:r>
          </a:p>
        </p:txBody>
      </p:sp>
      <p:sp>
        <p:nvSpPr>
          <p:cNvPr id="17" name="Oval 16"/>
          <p:cNvSpPr/>
          <p:nvPr/>
        </p:nvSpPr>
        <p:spPr>
          <a:xfrm>
            <a:off x="5882415" y="3324743"/>
            <a:ext cx="701268" cy="701268"/>
          </a:xfrm>
          <a:prstGeom prst="ellipse">
            <a:avLst/>
          </a:prstGeom>
          <a:no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b="1" dirty="0">
                <a:solidFill>
                  <a:schemeClr val="tx1"/>
                </a:solidFill>
                <a:latin typeface="Yu Gothic UI Semibold" panose="020B0700000000000000" pitchFamily="34" charset="-128"/>
                <a:ea typeface="Yu Gothic UI Semibold" panose="020B0700000000000000" pitchFamily="34" charset="-128"/>
                <a:cs typeface="Open Sans" charset="0"/>
              </a:rPr>
              <a:t>02</a:t>
            </a:r>
          </a:p>
        </p:txBody>
      </p:sp>
      <p:sp>
        <p:nvSpPr>
          <p:cNvPr id="20" name="Title 1">
            <a:extLst>
              <a:ext uri="{FF2B5EF4-FFF2-40B4-BE49-F238E27FC236}">
                <a16:creationId xmlns:a16="http://schemas.microsoft.com/office/drawing/2014/main" id="{89183AB5-A3B1-49E3-BFF5-DCB6C3D7B5B5}"/>
              </a:ext>
            </a:extLst>
          </p:cNvPr>
          <p:cNvSpPr txBox="1">
            <a:spLocks/>
          </p:cNvSpPr>
          <p:nvPr/>
        </p:nvSpPr>
        <p:spPr>
          <a:xfrm>
            <a:off x="2120860" y="1349388"/>
            <a:ext cx="4127541" cy="1140696"/>
          </a:xfrm>
          <a:prstGeom prst="rect">
            <a:avLst/>
          </a:prstGeom>
        </p:spPr>
        <p:txBody>
          <a:bodyPr vert="horz" lIns="0" tIns="45720" rIns="0" bIns="45720" rtlCol="0" anchor="t">
            <a:noAutofit/>
          </a:bodyPr>
          <a:lstStyle>
            <a:lvl1pPr algn="l" defTabSz="914377" rtl="0" eaLnBrk="1" latinLnBrk="0" hangingPunct="1">
              <a:lnSpc>
                <a:spcPct val="90000"/>
              </a:lnSpc>
              <a:spcBef>
                <a:spcPct val="0"/>
              </a:spcBef>
              <a:buNone/>
              <a:defRPr sz="3200" b="0" i="0" kern="1200" spc="600">
                <a:solidFill>
                  <a:schemeClr val="tx1"/>
                </a:solidFill>
                <a:latin typeface="Cinzel" charset="0"/>
                <a:ea typeface="Cinzel" charset="0"/>
                <a:cs typeface="Cinzel" charset="0"/>
              </a:defRPr>
            </a:lvl1pPr>
          </a:lstStyle>
          <a:p>
            <a:r>
              <a:rPr lang="zh-TW" alt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結論</a:t>
            </a:r>
            <a:b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br>
            <a:endParaRPr 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endParaRPr>
          </a:p>
        </p:txBody>
      </p:sp>
      <p:sp>
        <p:nvSpPr>
          <p:cNvPr id="21" name="TextBox 3">
            <a:extLst>
              <a:ext uri="{FF2B5EF4-FFF2-40B4-BE49-F238E27FC236}">
                <a16:creationId xmlns:a16="http://schemas.microsoft.com/office/drawing/2014/main" id="{83347A1C-2C19-48D1-A4B2-A74D6E5CA36D}"/>
              </a:ext>
            </a:extLst>
          </p:cNvPr>
          <p:cNvSpPr txBox="1"/>
          <p:nvPr/>
        </p:nvSpPr>
        <p:spPr>
          <a:xfrm>
            <a:off x="6850241" y="3490884"/>
            <a:ext cx="2630189" cy="738664"/>
          </a:xfrm>
          <a:prstGeom prst="rect">
            <a:avLst/>
          </a:prstGeom>
          <a:noFill/>
        </p:spPr>
        <p:txBody>
          <a:bodyPr wrap="square" lIns="0" rIns="0" rtlCol="0">
            <a:spAutoFit/>
          </a:bodyPr>
          <a:lstStyle/>
          <a:p>
            <a:r>
              <a:rPr lang="en-US" sz="1400" b="1" spc="300" dirty="0">
                <a:latin typeface="Yu Gothic UI Semibold" panose="020B0700000000000000" pitchFamily="34" charset="-128"/>
                <a:ea typeface="Yu Gothic UI Semibold" panose="020B0700000000000000" pitchFamily="34" charset="-128"/>
                <a:cs typeface="Open Sans" charset="0"/>
              </a:rPr>
              <a:t>3D-DNA</a:t>
            </a:r>
            <a:r>
              <a:rPr lang="zh-TW" altLang="en-US" sz="1400" b="1" spc="300" dirty="0">
                <a:latin typeface="Yu Gothic UI Semibold" panose="020B0700000000000000" pitchFamily="34" charset="-128"/>
                <a:ea typeface="Yu Gothic UI Semibold" panose="020B0700000000000000" pitchFamily="34" charset="-128"/>
                <a:cs typeface="Open Sans" charset="0"/>
              </a:rPr>
              <a:t> 計算效能消耗大。如果需要在有限時間內完成，需要預留更多時間。</a:t>
            </a:r>
            <a:endParaRPr lang="en-US" sz="1400" b="1" spc="300" dirty="0">
              <a:latin typeface="Yu Gothic UI Semibold" panose="020B0700000000000000" pitchFamily="34" charset="-128"/>
              <a:ea typeface="Yu Gothic UI Semibold" panose="020B0700000000000000" pitchFamily="34" charset="-128"/>
              <a:cs typeface="Open Sans" charset="0"/>
            </a:endParaRPr>
          </a:p>
        </p:txBody>
      </p:sp>
      <p:sp>
        <p:nvSpPr>
          <p:cNvPr id="22" name="TextBox 3">
            <a:extLst>
              <a:ext uri="{FF2B5EF4-FFF2-40B4-BE49-F238E27FC236}">
                <a16:creationId xmlns:a16="http://schemas.microsoft.com/office/drawing/2014/main" id="{5FCB415D-863A-41B8-9CFB-4BA84D0C011B}"/>
              </a:ext>
            </a:extLst>
          </p:cNvPr>
          <p:cNvSpPr txBox="1"/>
          <p:nvPr/>
        </p:nvSpPr>
        <p:spPr>
          <a:xfrm>
            <a:off x="6850241" y="4696777"/>
            <a:ext cx="2630189" cy="523220"/>
          </a:xfrm>
          <a:prstGeom prst="rect">
            <a:avLst/>
          </a:prstGeom>
          <a:noFill/>
        </p:spPr>
        <p:txBody>
          <a:bodyPr wrap="square" lIns="0" rIns="0" rtlCol="0">
            <a:spAutoFit/>
          </a:bodyPr>
          <a:lstStyle/>
          <a:p>
            <a:r>
              <a:rPr lang="en-US" sz="1400" b="1" spc="300" dirty="0">
                <a:latin typeface="Yu Gothic UI Semibold" panose="020B0700000000000000" pitchFamily="34" charset="-128"/>
                <a:ea typeface="Yu Gothic UI Semibold" panose="020B0700000000000000" pitchFamily="34" charset="-128"/>
                <a:cs typeface="Open Sans" charset="0"/>
              </a:rPr>
              <a:t>3D-DNA</a:t>
            </a:r>
            <a:r>
              <a:rPr lang="zh-TW" altLang="en-US" sz="1400" b="1" spc="300" dirty="0">
                <a:latin typeface="Yu Gothic UI Semibold" panose="020B0700000000000000" pitchFamily="34" charset="-128"/>
                <a:ea typeface="Yu Gothic UI Semibold" panose="020B0700000000000000" pitchFamily="34" charset="-128"/>
                <a:cs typeface="Open Sans" charset="0"/>
              </a:rPr>
              <a:t> 部分程式碼應該可以更加完善</a:t>
            </a:r>
            <a:endParaRPr lang="en-US" sz="1400" b="1" spc="300" dirty="0">
              <a:latin typeface="Yu Gothic UI Semibold" panose="020B0700000000000000" pitchFamily="34" charset="-128"/>
              <a:ea typeface="Yu Gothic UI Semibold" panose="020B0700000000000000" pitchFamily="34" charset="-128"/>
              <a:cs typeface="Open Sans" charset="0"/>
            </a:endParaRPr>
          </a:p>
        </p:txBody>
      </p:sp>
      <p:sp>
        <p:nvSpPr>
          <p:cNvPr id="29" name="TextBox 12">
            <a:extLst>
              <a:ext uri="{FF2B5EF4-FFF2-40B4-BE49-F238E27FC236}">
                <a16:creationId xmlns:a16="http://schemas.microsoft.com/office/drawing/2014/main" id="{C6A5B48F-472B-4899-8F4A-8F6777836511}"/>
              </a:ext>
            </a:extLst>
          </p:cNvPr>
          <p:cNvSpPr txBox="1"/>
          <p:nvPr/>
        </p:nvSpPr>
        <p:spPr>
          <a:xfrm>
            <a:off x="1968461" y="3052384"/>
            <a:ext cx="2663924" cy="2227726"/>
          </a:xfrm>
          <a:prstGeom prst="rect">
            <a:avLst/>
          </a:prstGeom>
          <a:noFill/>
        </p:spPr>
        <p:txBody>
          <a:bodyPr wrap="square" lIns="0" rIns="0" rtlCol="0">
            <a:spAutoFit/>
          </a:bodyPr>
          <a:lstStyle/>
          <a:p>
            <a:pPr>
              <a:lnSpc>
                <a:spcPct val="130000"/>
              </a:lnSpc>
            </a:pP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 本專案是部分</a:t>
            </a: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&lt;</a:t>
            </a:r>
            <a:r>
              <a:rPr lang="en-US" altLang="zh-TW" sz="1200" b="1" dirty="0">
                <a:solidFill>
                  <a:schemeClr val="tx1">
                    <a:lumMod val="95000"/>
                    <a:lumOff val="5000"/>
                  </a:schemeClr>
                </a:solidFill>
                <a:latin typeface="Yu Gothic UI Semibold" panose="020B0700000000000000" pitchFamily="34" charset="-128"/>
                <a:ea typeface="Yu Gothic UI Semibold" panose="020B0700000000000000" pitchFamily="34" charset="-128"/>
              </a:rPr>
              <a:t>De novo assembly of the Aedes aegypti genome using Hi-C yields chromosome-length scaffolds</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&gt;</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論文再現實驗。</a:t>
            </a: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並且得到了由</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Hi-C</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輔助組裝的序列。其中，</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3D-DNA</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透過修正與排序疊代調整組裝得長片段，右邊列出最後三點總結。</a:t>
            </a: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p:txBody>
      </p:sp>
    </p:spTree>
    <p:extLst>
      <p:ext uri="{BB962C8B-B14F-4D97-AF65-F5344CB8AC3E}">
        <p14:creationId xmlns:p14="http://schemas.microsoft.com/office/powerpoint/2010/main" val="18993850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27510" y="2627425"/>
            <a:ext cx="4290543" cy="1200329"/>
          </a:xfrm>
          <a:prstGeom prst="rect">
            <a:avLst/>
          </a:prstGeom>
          <a:noFill/>
        </p:spPr>
        <p:txBody>
          <a:bodyPr wrap="square" rtlCol="0">
            <a:spAutoFit/>
          </a:bodyPr>
          <a:lstStyle/>
          <a:p>
            <a:r>
              <a:rPr lang="en-US" sz="3600" b="1" dirty="0">
                <a:solidFill>
                  <a:schemeClr val="tx1">
                    <a:lumMod val="95000"/>
                    <a:lumOff val="5000"/>
                  </a:schemeClr>
                </a:solidFill>
                <a:latin typeface="Yu Gothic UI Light" panose="020B0300000000000000" pitchFamily="34" charset="-128"/>
                <a:ea typeface="Yu Gothic UI Light" panose="020B0300000000000000" pitchFamily="34" charset="-128"/>
              </a:rPr>
              <a:t>Part 1 /</a:t>
            </a:r>
          </a:p>
          <a:p>
            <a:r>
              <a:rPr lang="en-US" sz="3600" b="1" dirty="0">
                <a:solidFill>
                  <a:schemeClr val="tx1">
                    <a:lumMod val="95000"/>
                    <a:lumOff val="5000"/>
                  </a:schemeClr>
                </a:solidFill>
                <a:latin typeface="Yu Gothic UI Light" panose="020B0300000000000000" pitchFamily="34" charset="-128"/>
                <a:ea typeface="Yu Gothic UI Light" panose="020B0300000000000000" pitchFamily="34" charset="-128"/>
              </a:rPr>
              <a:t>Introduction </a:t>
            </a:r>
          </a:p>
        </p:txBody>
      </p:sp>
      <p:sp>
        <p:nvSpPr>
          <p:cNvPr id="17" name="Text Placeholder 7">
            <a:extLst>
              <a:ext uri="{FF2B5EF4-FFF2-40B4-BE49-F238E27FC236}">
                <a16:creationId xmlns:a16="http://schemas.microsoft.com/office/drawing/2014/main" id="{3067E6EE-76E8-4431-AED1-C505B61CFB8D}"/>
              </a:ext>
            </a:extLst>
          </p:cNvPr>
          <p:cNvSpPr>
            <a:spLocks noGrp="1"/>
          </p:cNvSpPr>
          <p:nvPr>
            <p:ph type="body" sz="quarter" idx="10"/>
          </p:nvPr>
        </p:nvSpPr>
        <p:spPr>
          <a:xfrm>
            <a:off x="113628" y="1034425"/>
            <a:ext cx="572451" cy="4913147"/>
          </a:xfrm>
        </p:spPr>
        <p:txBody>
          <a:bodyPr/>
          <a:lstStyle/>
          <a:p>
            <a:r>
              <a:rPr lang="zh-TW" altLang="en-US" dirty="0"/>
              <a:t>期末專題報告</a:t>
            </a:r>
            <a:endParaRPr lang="en-US" dirty="0"/>
          </a:p>
        </p:txBody>
      </p:sp>
    </p:spTree>
    <p:extLst>
      <p:ext uri="{BB962C8B-B14F-4D97-AF65-F5344CB8AC3E}">
        <p14:creationId xmlns:p14="http://schemas.microsoft.com/office/powerpoint/2010/main" val="36952109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zh-TW" altLang="en-US" dirty="0"/>
              <a:t>實驗結果整理</a:t>
            </a:r>
            <a:endParaRPr lang="en-US" altLang="zh-TW" dirty="0"/>
          </a:p>
        </p:txBody>
      </p:sp>
      <p:sp>
        <p:nvSpPr>
          <p:cNvPr id="20" name="Title 1">
            <a:extLst>
              <a:ext uri="{FF2B5EF4-FFF2-40B4-BE49-F238E27FC236}">
                <a16:creationId xmlns:a16="http://schemas.microsoft.com/office/drawing/2014/main" id="{89183AB5-A3B1-49E3-BFF5-DCB6C3D7B5B5}"/>
              </a:ext>
            </a:extLst>
          </p:cNvPr>
          <p:cNvSpPr txBox="1">
            <a:spLocks/>
          </p:cNvSpPr>
          <p:nvPr/>
        </p:nvSpPr>
        <p:spPr>
          <a:xfrm>
            <a:off x="2120860" y="1349388"/>
            <a:ext cx="4127541" cy="1140696"/>
          </a:xfrm>
          <a:prstGeom prst="rect">
            <a:avLst/>
          </a:prstGeom>
        </p:spPr>
        <p:txBody>
          <a:bodyPr vert="horz" lIns="0" tIns="45720" rIns="0" bIns="45720" rtlCol="0" anchor="t">
            <a:noAutofit/>
          </a:bodyPr>
          <a:lstStyle>
            <a:lvl1pPr algn="l" defTabSz="914377" rtl="0" eaLnBrk="1" latinLnBrk="0" hangingPunct="1">
              <a:lnSpc>
                <a:spcPct val="90000"/>
              </a:lnSpc>
              <a:spcBef>
                <a:spcPct val="0"/>
              </a:spcBef>
              <a:buNone/>
              <a:defRPr sz="3200" b="0" i="0" kern="1200" spc="600">
                <a:solidFill>
                  <a:schemeClr val="tx1"/>
                </a:solidFill>
                <a:latin typeface="Cinzel" charset="0"/>
                <a:ea typeface="Cinzel" charset="0"/>
                <a:cs typeface="Cinzel" charset="0"/>
              </a:defRPr>
            </a:lvl1pPr>
          </a:lstStyle>
          <a:p>
            <a:r>
              <a:rPr lang="zh-TW" alt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參考資料</a:t>
            </a:r>
            <a:b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br>
            <a:endParaRPr 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endParaRPr>
          </a:p>
        </p:txBody>
      </p:sp>
      <p:sp>
        <p:nvSpPr>
          <p:cNvPr id="2" name="文字方塊 1">
            <a:extLst>
              <a:ext uri="{FF2B5EF4-FFF2-40B4-BE49-F238E27FC236}">
                <a16:creationId xmlns:a16="http://schemas.microsoft.com/office/drawing/2014/main" id="{B0D592BF-13F8-49C0-A366-A7BCDDB4258E}"/>
              </a:ext>
            </a:extLst>
          </p:cNvPr>
          <p:cNvSpPr txBox="1"/>
          <p:nvPr/>
        </p:nvSpPr>
        <p:spPr>
          <a:xfrm>
            <a:off x="2182483" y="2705745"/>
            <a:ext cx="7772400" cy="2431435"/>
          </a:xfrm>
          <a:prstGeom prst="rect">
            <a:avLst/>
          </a:prstGeom>
          <a:noFill/>
        </p:spPr>
        <p:txBody>
          <a:bodyPr wrap="square" rtlCol="0">
            <a:spAutoFit/>
          </a:bodyPr>
          <a:lstStyle/>
          <a:p>
            <a:pPr marL="342900" indent="-342900">
              <a:buFont typeface="+mj-lt"/>
              <a:buAutoNum type="arabicPeriod"/>
            </a:pPr>
            <a:r>
              <a:rPr lang="en-US" altLang="zh-TW" sz="1600" dirty="0">
                <a:latin typeface="Yu Gothic UI Light" panose="020B0300000000000000" pitchFamily="34" charset="-128"/>
                <a:ea typeface="Yu Gothic UI Light" panose="020B0300000000000000" pitchFamily="34" charset="-128"/>
              </a:rPr>
              <a:t>THE CENTER FOR GENOME ARCHITECTURE Baylor College of Medicine &amp; Rice University</a:t>
            </a:r>
            <a:r>
              <a:rPr lang="zh-TW" altLang="en-US" sz="1600" dirty="0">
                <a:latin typeface="Yu Gothic UI Light" panose="020B0300000000000000" pitchFamily="34" charset="-128"/>
                <a:ea typeface="Yu Gothic UI Light" panose="020B0300000000000000" pitchFamily="34" charset="-128"/>
              </a:rPr>
              <a:t> </a:t>
            </a:r>
            <a:r>
              <a:rPr lang="en-US" altLang="zh-TW" sz="1600" dirty="0">
                <a:latin typeface="Yu Gothic UI Light" panose="020B0300000000000000" pitchFamily="34" charset="-128"/>
                <a:ea typeface="Yu Gothic UI Light" panose="020B0300000000000000" pitchFamily="34" charset="-128"/>
                <a:hlinkClick r:id="rId2">
                  <a:extLst>
                    <a:ext uri="{A12FA001-AC4F-418D-AE19-62706E023703}">
                      <ahyp:hlinkClr xmlns:ahyp="http://schemas.microsoft.com/office/drawing/2018/hyperlinkcolor" val="tx"/>
                    </a:ext>
                  </a:extLst>
                </a:hlinkClick>
              </a:rPr>
              <a:t>http://aidenlab.org/assembly/manual_180322.pdf</a:t>
            </a:r>
            <a:r>
              <a:rPr lang="zh-TW" altLang="en-US" sz="1600" dirty="0">
                <a:latin typeface="Yu Gothic UI Light" panose="020B0300000000000000" pitchFamily="34" charset="-128"/>
                <a:ea typeface="Yu Gothic UI Light" panose="020B0300000000000000" pitchFamily="34" charset="-128"/>
              </a:rPr>
              <a:t> </a:t>
            </a:r>
            <a:endParaRPr lang="en-US" altLang="zh-TW" sz="1600" dirty="0">
              <a:latin typeface="Yu Gothic UI Light" panose="020B0300000000000000" pitchFamily="34" charset="-128"/>
              <a:ea typeface="Yu Gothic UI Light" panose="020B0300000000000000" pitchFamily="34" charset="-128"/>
            </a:endParaRPr>
          </a:p>
          <a:p>
            <a:pPr marL="342900" indent="-342900">
              <a:buFont typeface="+mj-lt"/>
              <a:buAutoNum type="arabicPeriod"/>
            </a:pPr>
            <a:endParaRPr lang="en-US" altLang="zh-TW" sz="1600" dirty="0">
              <a:latin typeface="Yu Gothic UI Light" panose="020B0300000000000000" pitchFamily="34" charset="-128"/>
              <a:ea typeface="Yu Gothic UI Light" panose="020B0300000000000000" pitchFamily="34" charset="-128"/>
            </a:endParaRPr>
          </a:p>
          <a:p>
            <a:pPr marL="342900" indent="-342900">
              <a:buFont typeface="+mj-lt"/>
              <a:buAutoNum type="arabicPeriod"/>
            </a:pPr>
            <a:r>
              <a:rPr lang="en-US" altLang="zh-TW" sz="1600" dirty="0">
                <a:latin typeface="Yu Gothic UI Light" panose="020B0300000000000000" pitchFamily="34" charset="-128"/>
                <a:ea typeface="Yu Gothic UI Light" panose="020B0300000000000000" pitchFamily="34" charset="-128"/>
              </a:rPr>
              <a:t>De novo assembly of the Aedes aegypti genome using Hi-C yields chromosome-length scaffolds. </a:t>
            </a:r>
            <a:r>
              <a:rPr lang="en-US" altLang="zh-TW" sz="1600" dirty="0">
                <a:latin typeface="Yu Gothic UI Light" panose="020B0300000000000000" pitchFamily="34" charset="-128"/>
                <a:ea typeface="Yu Gothic UI Light" panose="020B0300000000000000" pitchFamily="34" charset="-128"/>
                <a:hlinkClick r:id="rId3">
                  <a:extLst>
                    <a:ext uri="{A12FA001-AC4F-418D-AE19-62706E023703}">
                      <ahyp:hlinkClr xmlns:ahyp="http://schemas.microsoft.com/office/drawing/2018/hyperlinkcolor" val="tx"/>
                    </a:ext>
                  </a:extLst>
                </a:hlinkClick>
              </a:rPr>
              <a:t>https://www.ncbi.nlm.nih.gov/pubmed/28336562</a:t>
            </a:r>
            <a:endParaRPr lang="en-US" altLang="zh-TW" sz="1600" dirty="0">
              <a:latin typeface="Yu Gothic UI Light" panose="020B0300000000000000" pitchFamily="34" charset="-128"/>
              <a:ea typeface="Yu Gothic UI Light" panose="020B0300000000000000" pitchFamily="34" charset="-128"/>
            </a:endParaRPr>
          </a:p>
          <a:p>
            <a:pPr marL="342900" indent="-342900">
              <a:buFont typeface="+mj-lt"/>
              <a:buAutoNum type="arabicPeriod"/>
            </a:pPr>
            <a:endParaRPr lang="en-US" altLang="zh-TW" sz="1600" dirty="0">
              <a:latin typeface="Yu Gothic UI Light" panose="020B0300000000000000" pitchFamily="34" charset="-128"/>
              <a:ea typeface="Yu Gothic UI Light" panose="020B0300000000000000" pitchFamily="34" charset="-128"/>
            </a:endParaRPr>
          </a:p>
          <a:p>
            <a:pPr marL="342900" indent="-342900">
              <a:buFont typeface="+mj-lt"/>
              <a:buAutoNum type="arabicPeriod"/>
            </a:pPr>
            <a:r>
              <a:rPr lang="en-US" altLang="zh-CN" sz="1600" dirty="0">
                <a:latin typeface="Yu Gothic UI Light" panose="020B0300000000000000" pitchFamily="34" charset="-128"/>
                <a:ea typeface="Yu Gothic UI Light" panose="020B0300000000000000" pitchFamily="34" charset="-128"/>
              </a:rPr>
              <a:t>Hi-C</a:t>
            </a:r>
            <a:r>
              <a:rPr lang="zh-CN" altLang="en-US" sz="1600" dirty="0">
                <a:latin typeface="Yu Gothic UI Light" panose="020B0300000000000000" pitchFamily="34" charset="-128"/>
                <a:ea typeface="Yu Gothic UI Light" panose="020B0300000000000000" pitchFamily="34" charset="-128"/>
              </a:rPr>
              <a:t>辅助基因组安装 </a:t>
            </a:r>
            <a:r>
              <a:rPr lang="en-US" altLang="zh-TW" sz="1600" dirty="0">
                <a:latin typeface="Yu Gothic UI Light" panose="020B0300000000000000" pitchFamily="34" charset="-128"/>
                <a:ea typeface="Yu Gothic UI Light" panose="020B0300000000000000" pitchFamily="34" charset="-128"/>
                <a:hlinkClick r:id="rId4">
                  <a:extLst>
                    <a:ext uri="{A12FA001-AC4F-418D-AE19-62706E023703}">
                      <ahyp:hlinkClr xmlns:ahyp="http://schemas.microsoft.com/office/drawing/2018/hyperlinkcolor" val="tx"/>
                    </a:ext>
                  </a:extLst>
                </a:hlinkClick>
              </a:rPr>
              <a:t>https://www.jianshu.com/p/95792fbde9c3</a:t>
            </a:r>
            <a:r>
              <a:rPr lang="en-US" altLang="zh-TW" sz="1600" dirty="0">
                <a:latin typeface="Yu Gothic UI Light" panose="020B0300000000000000" pitchFamily="34" charset="-128"/>
                <a:ea typeface="Yu Gothic UI Light" panose="020B0300000000000000" pitchFamily="34" charset="-128"/>
              </a:rPr>
              <a:t> </a:t>
            </a:r>
            <a:endParaRPr lang="zh-CN" altLang="en-US" sz="1600" dirty="0">
              <a:latin typeface="Yu Gothic UI Light" panose="020B0300000000000000" pitchFamily="34" charset="-128"/>
              <a:ea typeface="Yu Gothic UI Light" panose="020B0300000000000000" pitchFamily="34" charset="-128"/>
            </a:endParaRPr>
          </a:p>
          <a:p>
            <a:pPr marL="342900" indent="-342900">
              <a:buFont typeface="+mj-lt"/>
              <a:buAutoNum type="arabicPeriod"/>
            </a:pPr>
            <a:endParaRPr lang="en-US" altLang="zh-TW" b="1" dirty="0">
              <a:latin typeface="Yu Gothic UI Light" panose="020B0300000000000000" pitchFamily="34" charset="-128"/>
              <a:ea typeface="Yu Gothic UI Light" panose="020B0300000000000000" pitchFamily="34" charset="-128"/>
            </a:endParaRPr>
          </a:p>
          <a:p>
            <a:pPr marL="342900" indent="-342900">
              <a:buFont typeface="+mj-lt"/>
              <a:buAutoNum type="arabicPeriod"/>
            </a:pPr>
            <a:endParaRPr lang="zh-TW" altLang="en-US" b="1" dirty="0">
              <a:latin typeface="Yu Gothic UI Light" panose="020B0300000000000000" pitchFamily="34" charset="-128"/>
              <a:ea typeface="Yu Gothic UI Light" panose="020B0300000000000000" pitchFamily="34" charset="-128"/>
            </a:endParaRPr>
          </a:p>
        </p:txBody>
      </p:sp>
    </p:spTree>
    <p:extLst>
      <p:ext uri="{BB962C8B-B14F-4D97-AF65-F5344CB8AC3E}">
        <p14:creationId xmlns:p14="http://schemas.microsoft.com/office/powerpoint/2010/main" val="24222599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8360" y="2793558"/>
            <a:ext cx="2477463" cy="564421"/>
          </a:xfrm>
        </p:spPr>
        <p:txBody>
          <a:bodyPr/>
          <a:lstStyle/>
          <a:p>
            <a:r>
              <a:rPr lang="en-US" dirty="0">
                <a:latin typeface="Yu Gothic UI Semibold" panose="020B0700000000000000" pitchFamily="34" charset="-128"/>
                <a:ea typeface="Yu Gothic UI Semibold" panose="020B0700000000000000" pitchFamily="34" charset="-128"/>
              </a:rPr>
              <a:t>T</a:t>
            </a:r>
            <a:r>
              <a:rPr lang="en-US" altLang="zh-TW" dirty="0">
                <a:latin typeface="Yu Gothic UI Semibold" panose="020B0700000000000000" pitchFamily="34" charset="-128"/>
                <a:ea typeface="Yu Gothic UI Semibold" panose="020B0700000000000000" pitchFamily="34" charset="-128"/>
              </a:rPr>
              <a:t>HANKS</a:t>
            </a:r>
            <a:endParaRPr lang="en-US" dirty="0">
              <a:latin typeface="Yu Gothic UI Semibold" panose="020B0700000000000000" pitchFamily="34" charset="-128"/>
              <a:ea typeface="Yu Gothic UI Semibold" panose="020B0700000000000000" pitchFamily="34" charset="-128"/>
            </a:endParaRPr>
          </a:p>
        </p:txBody>
      </p:sp>
      <p:sp>
        <p:nvSpPr>
          <p:cNvPr id="3" name="Text Placeholder 2"/>
          <p:cNvSpPr>
            <a:spLocks noGrp="1"/>
          </p:cNvSpPr>
          <p:nvPr>
            <p:ph type="body" sz="quarter" idx="10"/>
          </p:nvPr>
        </p:nvSpPr>
        <p:spPr/>
        <p:txBody>
          <a:bodyPr/>
          <a:lstStyle/>
          <a:p>
            <a:r>
              <a:rPr lang="zh-TW" altLang="en-US" dirty="0"/>
              <a:t>期末專題報告</a:t>
            </a:r>
            <a:endParaRPr lang="en-US" altLang="zh-TW" dirty="0"/>
          </a:p>
        </p:txBody>
      </p:sp>
      <p:sp>
        <p:nvSpPr>
          <p:cNvPr id="18" name="Freeform 1311"/>
          <p:cNvSpPr>
            <a:spLocks noEditPoints="1"/>
          </p:cNvSpPr>
          <p:nvPr/>
        </p:nvSpPr>
        <p:spPr bwMode="auto">
          <a:xfrm>
            <a:off x="4003950" y="2934203"/>
            <a:ext cx="546101" cy="368300"/>
          </a:xfrm>
          <a:custGeom>
            <a:avLst/>
            <a:gdLst>
              <a:gd name="T0" fmla="*/ 160 w 160"/>
              <a:gd name="T1" fmla="*/ 3 h 107"/>
              <a:gd name="T2" fmla="*/ 160 w 160"/>
              <a:gd name="T3" fmla="*/ 2 h 107"/>
              <a:gd name="T4" fmla="*/ 160 w 160"/>
              <a:gd name="T5" fmla="*/ 1 h 107"/>
              <a:gd name="T6" fmla="*/ 160 w 160"/>
              <a:gd name="T7" fmla="*/ 1 h 107"/>
              <a:gd name="T8" fmla="*/ 159 w 160"/>
              <a:gd name="T9" fmla="*/ 1 h 107"/>
              <a:gd name="T10" fmla="*/ 158 w 160"/>
              <a:gd name="T11" fmla="*/ 0 h 107"/>
              <a:gd name="T12" fmla="*/ 157 w 160"/>
              <a:gd name="T13" fmla="*/ 0 h 107"/>
              <a:gd name="T14" fmla="*/ 157 w 160"/>
              <a:gd name="T15" fmla="*/ 0 h 107"/>
              <a:gd name="T16" fmla="*/ 0 w 160"/>
              <a:gd name="T17" fmla="*/ 34 h 107"/>
              <a:gd name="T18" fmla="*/ 46 w 160"/>
              <a:gd name="T19" fmla="*/ 60 h 107"/>
              <a:gd name="T20" fmla="*/ 53 w 160"/>
              <a:gd name="T21" fmla="*/ 104 h 107"/>
              <a:gd name="T22" fmla="*/ 54 w 160"/>
              <a:gd name="T23" fmla="*/ 104 h 107"/>
              <a:gd name="T24" fmla="*/ 54 w 160"/>
              <a:gd name="T25" fmla="*/ 105 h 107"/>
              <a:gd name="T26" fmla="*/ 54 w 160"/>
              <a:gd name="T27" fmla="*/ 106 h 107"/>
              <a:gd name="T28" fmla="*/ 55 w 160"/>
              <a:gd name="T29" fmla="*/ 106 h 107"/>
              <a:gd name="T30" fmla="*/ 55 w 160"/>
              <a:gd name="T31" fmla="*/ 106 h 107"/>
              <a:gd name="T32" fmla="*/ 56 w 160"/>
              <a:gd name="T33" fmla="*/ 107 h 107"/>
              <a:gd name="T34" fmla="*/ 56 w 160"/>
              <a:gd name="T35" fmla="*/ 107 h 107"/>
              <a:gd name="T36" fmla="*/ 56 w 160"/>
              <a:gd name="T37" fmla="*/ 107 h 107"/>
              <a:gd name="T38" fmla="*/ 58 w 160"/>
              <a:gd name="T39" fmla="*/ 106 h 107"/>
              <a:gd name="T40" fmla="*/ 119 w 160"/>
              <a:gd name="T41" fmla="*/ 106 h 107"/>
              <a:gd name="T42" fmla="*/ 121 w 160"/>
              <a:gd name="T43" fmla="*/ 106 h 107"/>
              <a:gd name="T44" fmla="*/ 160 w 160"/>
              <a:gd name="T45" fmla="*/ 4 h 107"/>
              <a:gd name="T46" fmla="*/ 160 w 160"/>
              <a:gd name="T47" fmla="*/ 3 h 107"/>
              <a:gd name="T48" fmla="*/ 129 w 160"/>
              <a:gd name="T49" fmla="*/ 20 h 107"/>
              <a:gd name="T50" fmla="*/ 65 w 160"/>
              <a:gd name="T51" fmla="*/ 67 h 107"/>
              <a:gd name="T52" fmla="*/ 65 w 160"/>
              <a:gd name="T53" fmla="*/ 68 h 107"/>
              <a:gd name="T54" fmla="*/ 64 w 160"/>
              <a:gd name="T55" fmla="*/ 68 h 107"/>
              <a:gd name="T56" fmla="*/ 64 w 160"/>
              <a:gd name="T57" fmla="*/ 68 h 107"/>
              <a:gd name="T58" fmla="*/ 51 w 160"/>
              <a:gd name="T59" fmla="*/ 60 h 107"/>
              <a:gd name="T60" fmla="*/ 61 w 160"/>
              <a:gd name="T61" fmla="*/ 97 h 107"/>
              <a:gd name="T62" fmla="*/ 80 w 160"/>
              <a:gd name="T63" fmla="*/ 81 h 107"/>
              <a:gd name="T64" fmla="*/ 72 w 160"/>
              <a:gd name="T65" fmla="*/ 90 h 107"/>
              <a:gd name="T66" fmla="*/ 139 w 160"/>
              <a:gd name="T67" fmla="*/ 9 h 107"/>
              <a:gd name="T68" fmla="*/ 10 w 160"/>
              <a:gd name="T69" fmla="*/ 36 h 107"/>
              <a:gd name="T70" fmla="*/ 119 w 160"/>
              <a:gd name="T71" fmla="*/ 100 h 107"/>
              <a:gd name="T72" fmla="*/ 71 w 160"/>
              <a:gd name="T73" fmla="*/ 69 h 107"/>
              <a:gd name="T74" fmla="*/ 119 w 160"/>
              <a:gd name="T75" fmla="*/ 10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07">
                <a:moveTo>
                  <a:pt x="160" y="3"/>
                </a:moveTo>
                <a:cubicBezTo>
                  <a:pt x="160" y="3"/>
                  <a:pt x="160" y="3"/>
                  <a:pt x="160" y="3"/>
                </a:cubicBezTo>
                <a:cubicBezTo>
                  <a:pt x="160" y="3"/>
                  <a:pt x="160" y="3"/>
                  <a:pt x="160" y="2"/>
                </a:cubicBezTo>
                <a:cubicBezTo>
                  <a:pt x="160" y="2"/>
                  <a:pt x="160" y="2"/>
                  <a:pt x="160" y="2"/>
                </a:cubicBezTo>
                <a:cubicBezTo>
                  <a:pt x="160" y="2"/>
                  <a:pt x="160" y="2"/>
                  <a:pt x="160" y="1"/>
                </a:cubicBezTo>
                <a:cubicBezTo>
                  <a:pt x="160" y="1"/>
                  <a:pt x="160" y="1"/>
                  <a:pt x="160" y="1"/>
                </a:cubicBezTo>
                <a:cubicBezTo>
                  <a:pt x="160" y="1"/>
                  <a:pt x="160" y="1"/>
                  <a:pt x="160" y="1"/>
                </a:cubicBezTo>
                <a:cubicBezTo>
                  <a:pt x="160" y="1"/>
                  <a:pt x="160" y="1"/>
                  <a:pt x="160" y="1"/>
                </a:cubicBezTo>
                <a:cubicBezTo>
                  <a:pt x="160" y="1"/>
                  <a:pt x="160" y="1"/>
                  <a:pt x="160" y="1"/>
                </a:cubicBezTo>
                <a:cubicBezTo>
                  <a:pt x="159" y="1"/>
                  <a:pt x="159" y="1"/>
                  <a:pt x="159" y="1"/>
                </a:cubicBezTo>
                <a:cubicBezTo>
                  <a:pt x="159" y="0"/>
                  <a:pt x="159" y="0"/>
                  <a:pt x="159" y="0"/>
                </a:cubicBezTo>
                <a:cubicBezTo>
                  <a:pt x="159" y="0"/>
                  <a:pt x="158" y="0"/>
                  <a:pt x="158" y="0"/>
                </a:cubicBezTo>
                <a:cubicBezTo>
                  <a:pt x="158" y="0"/>
                  <a:pt x="158" y="0"/>
                  <a:pt x="158" y="0"/>
                </a:cubicBezTo>
                <a:cubicBezTo>
                  <a:pt x="158" y="0"/>
                  <a:pt x="157" y="0"/>
                  <a:pt x="157" y="0"/>
                </a:cubicBezTo>
                <a:cubicBezTo>
                  <a:pt x="157" y="0"/>
                  <a:pt x="157" y="0"/>
                  <a:pt x="157" y="0"/>
                </a:cubicBezTo>
                <a:cubicBezTo>
                  <a:pt x="157" y="0"/>
                  <a:pt x="157" y="0"/>
                  <a:pt x="157" y="0"/>
                </a:cubicBezTo>
                <a:cubicBezTo>
                  <a:pt x="2" y="32"/>
                  <a:pt x="2" y="32"/>
                  <a:pt x="2" y="32"/>
                </a:cubicBezTo>
                <a:cubicBezTo>
                  <a:pt x="1" y="32"/>
                  <a:pt x="0" y="33"/>
                  <a:pt x="0" y="34"/>
                </a:cubicBezTo>
                <a:cubicBezTo>
                  <a:pt x="0" y="35"/>
                  <a:pt x="0" y="36"/>
                  <a:pt x="1" y="37"/>
                </a:cubicBezTo>
                <a:cubicBezTo>
                  <a:pt x="46" y="60"/>
                  <a:pt x="46" y="60"/>
                  <a:pt x="46" y="60"/>
                </a:cubicBezTo>
                <a:cubicBezTo>
                  <a:pt x="53" y="103"/>
                  <a:pt x="53" y="103"/>
                  <a:pt x="53" y="103"/>
                </a:cubicBezTo>
                <a:cubicBezTo>
                  <a:pt x="53" y="103"/>
                  <a:pt x="54" y="104"/>
                  <a:pt x="53" y="104"/>
                </a:cubicBezTo>
                <a:cubicBezTo>
                  <a:pt x="53" y="104"/>
                  <a:pt x="53" y="104"/>
                  <a:pt x="53" y="104"/>
                </a:cubicBezTo>
                <a:cubicBezTo>
                  <a:pt x="54" y="104"/>
                  <a:pt x="54" y="104"/>
                  <a:pt x="54" y="104"/>
                </a:cubicBezTo>
                <a:cubicBezTo>
                  <a:pt x="54" y="105"/>
                  <a:pt x="54" y="105"/>
                  <a:pt x="54" y="105"/>
                </a:cubicBezTo>
                <a:cubicBezTo>
                  <a:pt x="54" y="105"/>
                  <a:pt x="54" y="105"/>
                  <a:pt x="54" y="105"/>
                </a:cubicBezTo>
                <a:cubicBezTo>
                  <a:pt x="54" y="105"/>
                  <a:pt x="54" y="105"/>
                  <a:pt x="54" y="105"/>
                </a:cubicBezTo>
                <a:cubicBezTo>
                  <a:pt x="54" y="105"/>
                  <a:pt x="54" y="105"/>
                  <a:pt x="54" y="106"/>
                </a:cubicBezTo>
                <a:cubicBezTo>
                  <a:pt x="54" y="106"/>
                  <a:pt x="54" y="106"/>
                  <a:pt x="54" y="106"/>
                </a:cubicBezTo>
                <a:cubicBezTo>
                  <a:pt x="54" y="106"/>
                  <a:pt x="54" y="106"/>
                  <a:pt x="55" y="106"/>
                </a:cubicBezTo>
                <a:cubicBezTo>
                  <a:pt x="55" y="106"/>
                  <a:pt x="55" y="106"/>
                  <a:pt x="55" y="106"/>
                </a:cubicBezTo>
                <a:cubicBezTo>
                  <a:pt x="55" y="106"/>
                  <a:pt x="55" y="106"/>
                  <a:pt x="55" y="106"/>
                </a:cubicBezTo>
                <a:cubicBezTo>
                  <a:pt x="55" y="106"/>
                  <a:pt x="55" y="106"/>
                  <a:pt x="55" y="106"/>
                </a:cubicBezTo>
                <a:cubicBezTo>
                  <a:pt x="56" y="106"/>
                  <a:pt x="56" y="107"/>
                  <a:pt x="56" y="107"/>
                </a:cubicBezTo>
                <a:cubicBezTo>
                  <a:pt x="56" y="107"/>
                  <a:pt x="56" y="107"/>
                  <a:pt x="56" y="107"/>
                </a:cubicBezTo>
                <a:cubicBezTo>
                  <a:pt x="56" y="107"/>
                  <a:pt x="56" y="107"/>
                  <a:pt x="56" y="107"/>
                </a:cubicBezTo>
                <a:cubicBezTo>
                  <a:pt x="56" y="107"/>
                  <a:pt x="56" y="107"/>
                  <a:pt x="56" y="107"/>
                </a:cubicBezTo>
                <a:cubicBezTo>
                  <a:pt x="56" y="107"/>
                  <a:pt x="56" y="107"/>
                  <a:pt x="56" y="107"/>
                </a:cubicBezTo>
                <a:cubicBezTo>
                  <a:pt x="56" y="107"/>
                  <a:pt x="56" y="107"/>
                  <a:pt x="56" y="107"/>
                </a:cubicBezTo>
                <a:cubicBezTo>
                  <a:pt x="57" y="107"/>
                  <a:pt x="58" y="106"/>
                  <a:pt x="58" y="106"/>
                </a:cubicBezTo>
                <a:cubicBezTo>
                  <a:pt x="88" y="86"/>
                  <a:pt x="88" y="86"/>
                  <a:pt x="88" y="86"/>
                </a:cubicBezTo>
                <a:cubicBezTo>
                  <a:pt x="119" y="106"/>
                  <a:pt x="119" y="106"/>
                  <a:pt x="119" y="106"/>
                </a:cubicBezTo>
                <a:cubicBezTo>
                  <a:pt x="119" y="106"/>
                  <a:pt x="120" y="107"/>
                  <a:pt x="120" y="107"/>
                </a:cubicBezTo>
                <a:cubicBezTo>
                  <a:pt x="120" y="107"/>
                  <a:pt x="121" y="106"/>
                  <a:pt x="121" y="106"/>
                </a:cubicBezTo>
                <a:cubicBezTo>
                  <a:pt x="122" y="106"/>
                  <a:pt x="122" y="106"/>
                  <a:pt x="123" y="105"/>
                </a:cubicBezTo>
                <a:cubicBezTo>
                  <a:pt x="160" y="4"/>
                  <a:pt x="160" y="4"/>
                  <a:pt x="160" y="4"/>
                </a:cubicBezTo>
                <a:cubicBezTo>
                  <a:pt x="160" y="3"/>
                  <a:pt x="160" y="3"/>
                  <a:pt x="160" y="3"/>
                </a:cubicBezTo>
                <a:cubicBezTo>
                  <a:pt x="160" y="3"/>
                  <a:pt x="160" y="3"/>
                  <a:pt x="160" y="3"/>
                </a:cubicBezTo>
                <a:cubicBezTo>
                  <a:pt x="160" y="3"/>
                  <a:pt x="160" y="3"/>
                  <a:pt x="160" y="3"/>
                </a:cubicBezTo>
                <a:close/>
                <a:moveTo>
                  <a:pt x="129" y="20"/>
                </a:moveTo>
                <a:cubicBezTo>
                  <a:pt x="65" y="67"/>
                  <a:pt x="65" y="67"/>
                  <a:pt x="65" y="67"/>
                </a:cubicBezTo>
                <a:cubicBezTo>
                  <a:pt x="65" y="67"/>
                  <a:pt x="65" y="67"/>
                  <a:pt x="65" y="67"/>
                </a:cubicBezTo>
                <a:cubicBezTo>
                  <a:pt x="65" y="67"/>
                  <a:pt x="65" y="67"/>
                  <a:pt x="65" y="67"/>
                </a:cubicBezTo>
                <a:cubicBezTo>
                  <a:pt x="65" y="68"/>
                  <a:pt x="65" y="68"/>
                  <a:pt x="65" y="68"/>
                </a:cubicBezTo>
                <a:cubicBezTo>
                  <a:pt x="65" y="68"/>
                  <a:pt x="65" y="68"/>
                  <a:pt x="65" y="68"/>
                </a:cubicBezTo>
                <a:cubicBezTo>
                  <a:pt x="64" y="68"/>
                  <a:pt x="64" y="68"/>
                  <a:pt x="64" y="68"/>
                </a:cubicBezTo>
                <a:cubicBezTo>
                  <a:pt x="64" y="68"/>
                  <a:pt x="64" y="68"/>
                  <a:pt x="64" y="68"/>
                </a:cubicBezTo>
                <a:cubicBezTo>
                  <a:pt x="64" y="68"/>
                  <a:pt x="64" y="68"/>
                  <a:pt x="64" y="68"/>
                </a:cubicBezTo>
                <a:cubicBezTo>
                  <a:pt x="57" y="92"/>
                  <a:pt x="57" y="92"/>
                  <a:pt x="57" y="92"/>
                </a:cubicBezTo>
                <a:cubicBezTo>
                  <a:pt x="51" y="60"/>
                  <a:pt x="51" y="60"/>
                  <a:pt x="51" y="60"/>
                </a:cubicBezTo>
                <a:lnTo>
                  <a:pt x="129" y="20"/>
                </a:lnTo>
                <a:close/>
                <a:moveTo>
                  <a:pt x="61" y="97"/>
                </a:moveTo>
                <a:cubicBezTo>
                  <a:pt x="68" y="73"/>
                  <a:pt x="68" y="73"/>
                  <a:pt x="68" y="73"/>
                </a:cubicBezTo>
                <a:cubicBezTo>
                  <a:pt x="80" y="81"/>
                  <a:pt x="80" y="81"/>
                  <a:pt x="80" y="81"/>
                </a:cubicBezTo>
                <a:cubicBezTo>
                  <a:pt x="83" y="83"/>
                  <a:pt x="83" y="83"/>
                  <a:pt x="83" y="83"/>
                </a:cubicBezTo>
                <a:cubicBezTo>
                  <a:pt x="72" y="90"/>
                  <a:pt x="72" y="90"/>
                  <a:pt x="72" y="90"/>
                </a:cubicBezTo>
                <a:lnTo>
                  <a:pt x="61" y="97"/>
                </a:lnTo>
                <a:close/>
                <a:moveTo>
                  <a:pt x="139" y="9"/>
                </a:moveTo>
                <a:cubicBezTo>
                  <a:pt x="48" y="56"/>
                  <a:pt x="48" y="56"/>
                  <a:pt x="48" y="56"/>
                </a:cubicBezTo>
                <a:cubicBezTo>
                  <a:pt x="10" y="36"/>
                  <a:pt x="10" y="36"/>
                  <a:pt x="10" y="36"/>
                </a:cubicBezTo>
                <a:lnTo>
                  <a:pt x="139" y="9"/>
                </a:lnTo>
                <a:close/>
                <a:moveTo>
                  <a:pt x="119" y="100"/>
                </a:moveTo>
                <a:cubicBezTo>
                  <a:pt x="78" y="73"/>
                  <a:pt x="78" y="73"/>
                  <a:pt x="78" y="73"/>
                </a:cubicBezTo>
                <a:cubicBezTo>
                  <a:pt x="71" y="69"/>
                  <a:pt x="71" y="69"/>
                  <a:pt x="71" y="69"/>
                </a:cubicBezTo>
                <a:cubicBezTo>
                  <a:pt x="152" y="10"/>
                  <a:pt x="152" y="10"/>
                  <a:pt x="152" y="10"/>
                </a:cubicBezTo>
                <a:lnTo>
                  <a:pt x="119"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Tree>
    <p:extLst>
      <p:ext uri="{BB962C8B-B14F-4D97-AF65-F5344CB8AC3E}">
        <p14:creationId xmlns:p14="http://schemas.microsoft.com/office/powerpoint/2010/main" val="10238572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68460" y="1196988"/>
            <a:ext cx="3002280" cy="2232013"/>
          </a:xfrm>
        </p:spPr>
        <p:txBody>
          <a:bodyPr/>
          <a:lstStyle/>
          <a:p>
            <a: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NGS</a:t>
            </a:r>
            <a:b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br>
            <a:r>
              <a:rPr lang="zh-TW" alt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次世代</a:t>
            </a:r>
            <a:b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br>
            <a:r>
              <a:rPr lang="zh-TW" alt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定序</a:t>
            </a:r>
            <a:endParaRPr 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endParaRPr>
          </a:p>
        </p:txBody>
      </p:sp>
      <p:sp>
        <p:nvSpPr>
          <p:cNvPr id="8" name="Text Placeholder 7"/>
          <p:cNvSpPr>
            <a:spLocks noGrp="1"/>
          </p:cNvSpPr>
          <p:nvPr>
            <p:ph type="body" sz="quarter" idx="10"/>
          </p:nvPr>
        </p:nvSpPr>
        <p:spPr/>
        <p:txBody>
          <a:bodyPr/>
          <a:lstStyle/>
          <a:p>
            <a:r>
              <a:rPr lang="zh-TW" altLang="en-US" dirty="0"/>
              <a:t>基本概念介紹</a:t>
            </a:r>
            <a:endParaRPr lang="en-US" dirty="0"/>
          </a:p>
        </p:txBody>
      </p:sp>
      <p:sp>
        <p:nvSpPr>
          <p:cNvPr id="13" name="TextBox 12"/>
          <p:cNvSpPr txBox="1"/>
          <p:nvPr/>
        </p:nvSpPr>
        <p:spPr>
          <a:xfrm>
            <a:off x="1968462" y="3285297"/>
            <a:ext cx="2412887" cy="2948308"/>
          </a:xfrm>
          <a:prstGeom prst="rect">
            <a:avLst/>
          </a:prstGeom>
          <a:noFill/>
        </p:spPr>
        <p:txBody>
          <a:bodyPr wrap="square" lIns="0" rIns="0" rtlCol="0">
            <a:spAutoFit/>
          </a:bodyPr>
          <a:lstStyle/>
          <a:p>
            <a:pPr>
              <a:lnSpc>
                <a:spcPct val="130000"/>
              </a:lnSpc>
            </a:pP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把原本的</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DNA</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打成小段的碎片之後利用重複的頭尾關係，從較短的片段組合回長序列。而所謂的從頭組裝，是指不依靠既有的參考基因組</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(Reference Genome)</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 直接從短片段組合出定序結果。</a:t>
            </a: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因為快速和便宜，雖然單一樣本的準確率不如第一代測序</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Sanger Method</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，但依靠大量的數據可以更方便的投入疫區有更多醫療和商業價值。</a:t>
            </a:r>
            <a:endParaRPr 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p:txBody>
      </p:sp>
      <p:grpSp>
        <p:nvGrpSpPr>
          <p:cNvPr id="80" name="群組 79">
            <a:extLst>
              <a:ext uri="{FF2B5EF4-FFF2-40B4-BE49-F238E27FC236}">
                <a16:creationId xmlns:a16="http://schemas.microsoft.com/office/drawing/2014/main" id="{0E4E2C10-2EF2-42DC-B2E0-8AB74A1A2E8F}"/>
              </a:ext>
            </a:extLst>
          </p:cNvPr>
          <p:cNvGrpSpPr/>
          <p:nvPr/>
        </p:nvGrpSpPr>
        <p:grpSpPr>
          <a:xfrm>
            <a:off x="5687566" y="1275636"/>
            <a:ext cx="3748735" cy="604483"/>
            <a:chOff x="6593423" y="795581"/>
            <a:chExt cx="4273944" cy="689173"/>
          </a:xfrm>
        </p:grpSpPr>
        <p:grpSp>
          <p:nvGrpSpPr>
            <p:cNvPr id="6" name="群組 5">
              <a:extLst>
                <a:ext uri="{FF2B5EF4-FFF2-40B4-BE49-F238E27FC236}">
                  <a16:creationId xmlns:a16="http://schemas.microsoft.com/office/drawing/2014/main" id="{862F411D-976C-4766-B7B8-60EC0F7DA8C0}"/>
                </a:ext>
              </a:extLst>
            </p:cNvPr>
            <p:cNvGrpSpPr/>
            <p:nvPr/>
          </p:nvGrpSpPr>
          <p:grpSpPr>
            <a:xfrm>
              <a:off x="6593423" y="795581"/>
              <a:ext cx="3248952" cy="109243"/>
              <a:chOff x="6109487" y="752559"/>
              <a:chExt cx="3916544" cy="109243"/>
            </a:xfrm>
          </p:grpSpPr>
          <p:sp>
            <p:nvSpPr>
              <p:cNvPr id="5" name="矩形 4">
                <a:extLst>
                  <a:ext uri="{FF2B5EF4-FFF2-40B4-BE49-F238E27FC236}">
                    <a16:creationId xmlns:a16="http://schemas.microsoft.com/office/drawing/2014/main" id="{49D48D89-8CEF-441D-B516-A0B8B3938D51}"/>
                  </a:ext>
                </a:extLst>
              </p:cNvPr>
              <p:cNvSpPr/>
              <p:nvPr/>
            </p:nvSpPr>
            <p:spPr>
              <a:xfrm>
                <a:off x="6109487" y="752559"/>
                <a:ext cx="979136" cy="10924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sp>
            <p:nvSpPr>
              <p:cNvPr id="14" name="矩形 13">
                <a:extLst>
                  <a:ext uri="{FF2B5EF4-FFF2-40B4-BE49-F238E27FC236}">
                    <a16:creationId xmlns:a16="http://schemas.microsoft.com/office/drawing/2014/main" id="{E996071F-FB65-4DDD-891D-4E9AA5EE38C8}"/>
                  </a:ext>
                </a:extLst>
              </p:cNvPr>
              <p:cNvSpPr/>
              <p:nvPr/>
            </p:nvSpPr>
            <p:spPr>
              <a:xfrm>
                <a:off x="7088623" y="752559"/>
                <a:ext cx="979136" cy="1092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15" name="矩形 14">
                <a:extLst>
                  <a:ext uri="{FF2B5EF4-FFF2-40B4-BE49-F238E27FC236}">
                    <a16:creationId xmlns:a16="http://schemas.microsoft.com/office/drawing/2014/main" id="{7C61E671-080D-47DB-A167-657AA1270CA8}"/>
                  </a:ext>
                </a:extLst>
              </p:cNvPr>
              <p:cNvSpPr/>
              <p:nvPr/>
            </p:nvSpPr>
            <p:spPr>
              <a:xfrm>
                <a:off x="8067759" y="752559"/>
                <a:ext cx="979136" cy="1092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16" name="矩形 15">
                <a:extLst>
                  <a:ext uri="{FF2B5EF4-FFF2-40B4-BE49-F238E27FC236}">
                    <a16:creationId xmlns:a16="http://schemas.microsoft.com/office/drawing/2014/main" id="{1554D2EA-BF8B-4F67-93D2-C71AA1E729E5}"/>
                  </a:ext>
                </a:extLst>
              </p:cNvPr>
              <p:cNvSpPr/>
              <p:nvPr/>
            </p:nvSpPr>
            <p:spPr>
              <a:xfrm>
                <a:off x="9046895" y="752559"/>
                <a:ext cx="979136" cy="10924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17" name="群組 16">
              <a:extLst>
                <a:ext uri="{FF2B5EF4-FFF2-40B4-BE49-F238E27FC236}">
                  <a16:creationId xmlns:a16="http://schemas.microsoft.com/office/drawing/2014/main" id="{549B4DBC-B4CB-4D6E-9623-453F4FC85B50}"/>
                </a:ext>
              </a:extLst>
            </p:cNvPr>
            <p:cNvGrpSpPr/>
            <p:nvPr/>
          </p:nvGrpSpPr>
          <p:grpSpPr>
            <a:xfrm>
              <a:off x="7114011" y="1057224"/>
              <a:ext cx="3248952" cy="109243"/>
              <a:chOff x="6109487" y="752559"/>
              <a:chExt cx="3916544" cy="109243"/>
            </a:xfrm>
          </p:grpSpPr>
          <p:sp>
            <p:nvSpPr>
              <p:cNvPr id="18" name="矩形 17">
                <a:extLst>
                  <a:ext uri="{FF2B5EF4-FFF2-40B4-BE49-F238E27FC236}">
                    <a16:creationId xmlns:a16="http://schemas.microsoft.com/office/drawing/2014/main" id="{053FD31D-B3A2-4423-97D2-80C674768884}"/>
                  </a:ext>
                </a:extLst>
              </p:cNvPr>
              <p:cNvSpPr/>
              <p:nvPr/>
            </p:nvSpPr>
            <p:spPr>
              <a:xfrm>
                <a:off x="6109487" y="752559"/>
                <a:ext cx="979136" cy="10924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sp>
            <p:nvSpPr>
              <p:cNvPr id="19" name="矩形 18">
                <a:extLst>
                  <a:ext uri="{FF2B5EF4-FFF2-40B4-BE49-F238E27FC236}">
                    <a16:creationId xmlns:a16="http://schemas.microsoft.com/office/drawing/2014/main" id="{159D5DFA-A3E3-41D1-9971-5397163003BD}"/>
                  </a:ext>
                </a:extLst>
              </p:cNvPr>
              <p:cNvSpPr/>
              <p:nvPr/>
            </p:nvSpPr>
            <p:spPr>
              <a:xfrm>
                <a:off x="7088623" y="752559"/>
                <a:ext cx="979136" cy="1092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20" name="矩形 19">
                <a:extLst>
                  <a:ext uri="{FF2B5EF4-FFF2-40B4-BE49-F238E27FC236}">
                    <a16:creationId xmlns:a16="http://schemas.microsoft.com/office/drawing/2014/main" id="{A574F5D9-8275-4760-A5BF-582757466508}"/>
                  </a:ext>
                </a:extLst>
              </p:cNvPr>
              <p:cNvSpPr/>
              <p:nvPr/>
            </p:nvSpPr>
            <p:spPr>
              <a:xfrm>
                <a:off x="8067759" y="752559"/>
                <a:ext cx="979136" cy="1092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21" name="矩形 20">
                <a:extLst>
                  <a:ext uri="{FF2B5EF4-FFF2-40B4-BE49-F238E27FC236}">
                    <a16:creationId xmlns:a16="http://schemas.microsoft.com/office/drawing/2014/main" id="{5806492F-451E-4477-B30F-AD8C1E964793}"/>
                  </a:ext>
                </a:extLst>
              </p:cNvPr>
              <p:cNvSpPr/>
              <p:nvPr/>
            </p:nvSpPr>
            <p:spPr>
              <a:xfrm>
                <a:off x="9046895" y="752559"/>
                <a:ext cx="979136" cy="10924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22" name="群組 21">
              <a:extLst>
                <a:ext uri="{FF2B5EF4-FFF2-40B4-BE49-F238E27FC236}">
                  <a16:creationId xmlns:a16="http://schemas.microsoft.com/office/drawing/2014/main" id="{433CEA7F-0A94-4C13-A864-5C372D648025}"/>
                </a:ext>
              </a:extLst>
            </p:cNvPr>
            <p:cNvGrpSpPr/>
            <p:nvPr/>
          </p:nvGrpSpPr>
          <p:grpSpPr>
            <a:xfrm>
              <a:off x="7618415" y="1375511"/>
              <a:ext cx="3248952" cy="109243"/>
              <a:chOff x="6109487" y="752559"/>
              <a:chExt cx="3916544" cy="109243"/>
            </a:xfrm>
          </p:grpSpPr>
          <p:sp>
            <p:nvSpPr>
              <p:cNvPr id="23" name="矩形 22">
                <a:extLst>
                  <a:ext uri="{FF2B5EF4-FFF2-40B4-BE49-F238E27FC236}">
                    <a16:creationId xmlns:a16="http://schemas.microsoft.com/office/drawing/2014/main" id="{691C39D4-ADB7-457D-B677-620C8334619A}"/>
                  </a:ext>
                </a:extLst>
              </p:cNvPr>
              <p:cNvSpPr/>
              <p:nvPr/>
            </p:nvSpPr>
            <p:spPr>
              <a:xfrm>
                <a:off x="6109487" y="752559"/>
                <a:ext cx="979136" cy="10924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sp>
            <p:nvSpPr>
              <p:cNvPr id="24" name="矩形 23">
                <a:extLst>
                  <a:ext uri="{FF2B5EF4-FFF2-40B4-BE49-F238E27FC236}">
                    <a16:creationId xmlns:a16="http://schemas.microsoft.com/office/drawing/2014/main" id="{7B622E74-35F6-47E6-8523-7FCE889EB5F9}"/>
                  </a:ext>
                </a:extLst>
              </p:cNvPr>
              <p:cNvSpPr/>
              <p:nvPr/>
            </p:nvSpPr>
            <p:spPr>
              <a:xfrm>
                <a:off x="7088623" y="752559"/>
                <a:ext cx="979136" cy="1092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25" name="矩形 24">
                <a:extLst>
                  <a:ext uri="{FF2B5EF4-FFF2-40B4-BE49-F238E27FC236}">
                    <a16:creationId xmlns:a16="http://schemas.microsoft.com/office/drawing/2014/main" id="{9059A35A-7CE0-4AF9-89DE-80862B10E3F2}"/>
                  </a:ext>
                </a:extLst>
              </p:cNvPr>
              <p:cNvSpPr/>
              <p:nvPr/>
            </p:nvSpPr>
            <p:spPr>
              <a:xfrm>
                <a:off x="8067759" y="752559"/>
                <a:ext cx="979136" cy="1092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26" name="矩形 25">
                <a:extLst>
                  <a:ext uri="{FF2B5EF4-FFF2-40B4-BE49-F238E27FC236}">
                    <a16:creationId xmlns:a16="http://schemas.microsoft.com/office/drawing/2014/main" id="{A710DEF1-ECBE-4383-A1B1-B356E110A2D6}"/>
                  </a:ext>
                </a:extLst>
              </p:cNvPr>
              <p:cNvSpPr/>
              <p:nvPr/>
            </p:nvSpPr>
            <p:spPr>
              <a:xfrm>
                <a:off x="9046895" y="752559"/>
                <a:ext cx="979136" cy="10924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grpSp>
        <p:nvGrpSpPr>
          <p:cNvPr id="11" name="群組 10">
            <a:extLst>
              <a:ext uri="{FF2B5EF4-FFF2-40B4-BE49-F238E27FC236}">
                <a16:creationId xmlns:a16="http://schemas.microsoft.com/office/drawing/2014/main" id="{A7626E07-03D6-47B4-8439-5D7FD1E82AA9}"/>
              </a:ext>
            </a:extLst>
          </p:cNvPr>
          <p:cNvGrpSpPr/>
          <p:nvPr/>
        </p:nvGrpSpPr>
        <p:grpSpPr>
          <a:xfrm rot="1105440">
            <a:off x="6572201" y="3091864"/>
            <a:ext cx="493476" cy="109243"/>
            <a:chOff x="6821724" y="2558293"/>
            <a:chExt cx="493476" cy="109243"/>
          </a:xfrm>
        </p:grpSpPr>
        <p:sp>
          <p:nvSpPr>
            <p:cNvPr id="28" name="矩形 27">
              <a:extLst>
                <a:ext uri="{FF2B5EF4-FFF2-40B4-BE49-F238E27FC236}">
                  <a16:creationId xmlns:a16="http://schemas.microsoft.com/office/drawing/2014/main" id="{B2AF785F-5C55-430E-9C2F-EC857A5904C2}"/>
                </a:ext>
              </a:extLst>
            </p:cNvPr>
            <p:cNvSpPr/>
            <p:nvPr/>
          </p:nvSpPr>
          <p:spPr>
            <a:xfrm>
              <a:off x="6821724" y="2558293"/>
              <a:ext cx="181933" cy="10924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sp>
          <p:nvSpPr>
            <p:cNvPr id="29" name="矩形 28">
              <a:extLst>
                <a:ext uri="{FF2B5EF4-FFF2-40B4-BE49-F238E27FC236}">
                  <a16:creationId xmlns:a16="http://schemas.microsoft.com/office/drawing/2014/main" id="{A6F92C9F-DCC4-43A5-B0C5-104E9DCD29D7}"/>
                </a:ext>
              </a:extLst>
            </p:cNvPr>
            <p:cNvSpPr/>
            <p:nvPr/>
          </p:nvSpPr>
          <p:spPr>
            <a:xfrm>
              <a:off x="7003657" y="2558293"/>
              <a:ext cx="311543" cy="1092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36" name="群組 35">
            <a:extLst>
              <a:ext uri="{FF2B5EF4-FFF2-40B4-BE49-F238E27FC236}">
                <a16:creationId xmlns:a16="http://schemas.microsoft.com/office/drawing/2014/main" id="{3A21FE16-7674-42D2-87B2-F09D1996E41B}"/>
              </a:ext>
            </a:extLst>
          </p:cNvPr>
          <p:cNvGrpSpPr/>
          <p:nvPr/>
        </p:nvGrpSpPr>
        <p:grpSpPr>
          <a:xfrm>
            <a:off x="7792043" y="2546625"/>
            <a:ext cx="493475" cy="101052"/>
            <a:chOff x="6821724" y="2566485"/>
            <a:chExt cx="493475" cy="101052"/>
          </a:xfrm>
        </p:grpSpPr>
        <p:sp>
          <p:nvSpPr>
            <p:cNvPr id="37" name="矩形 36">
              <a:extLst>
                <a:ext uri="{FF2B5EF4-FFF2-40B4-BE49-F238E27FC236}">
                  <a16:creationId xmlns:a16="http://schemas.microsoft.com/office/drawing/2014/main" id="{69C2F244-E4F7-43C7-8678-E00702AEC1DC}"/>
                </a:ext>
              </a:extLst>
            </p:cNvPr>
            <p:cNvSpPr/>
            <p:nvPr/>
          </p:nvSpPr>
          <p:spPr>
            <a:xfrm>
              <a:off x="6821724" y="2566485"/>
              <a:ext cx="326124" cy="10105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sp>
          <p:nvSpPr>
            <p:cNvPr id="38" name="矩形 37">
              <a:extLst>
                <a:ext uri="{FF2B5EF4-FFF2-40B4-BE49-F238E27FC236}">
                  <a16:creationId xmlns:a16="http://schemas.microsoft.com/office/drawing/2014/main" id="{E3151F68-7FF3-4533-9416-A293DF9E46C5}"/>
                </a:ext>
              </a:extLst>
            </p:cNvPr>
            <p:cNvSpPr/>
            <p:nvPr/>
          </p:nvSpPr>
          <p:spPr>
            <a:xfrm>
              <a:off x="7147849" y="2566485"/>
              <a:ext cx="167350" cy="1010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46" name="群組 45">
            <a:extLst>
              <a:ext uri="{FF2B5EF4-FFF2-40B4-BE49-F238E27FC236}">
                <a16:creationId xmlns:a16="http://schemas.microsoft.com/office/drawing/2014/main" id="{A23E8DA1-8228-43D9-BD64-F0270CE5E578}"/>
              </a:ext>
            </a:extLst>
          </p:cNvPr>
          <p:cNvGrpSpPr/>
          <p:nvPr/>
        </p:nvGrpSpPr>
        <p:grpSpPr>
          <a:xfrm rot="18926355">
            <a:off x="7028533" y="3352252"/>
            <a:ext cx="422808" cy="109243"/>
            <a:chOff x="8579582" y="1771790"/>
            <a:chExt cx="422808" cy="109243"/>
          </a:xfrm>
        </p:grpSpPr>
        <p:sp>
          <p:nvSpPr>
            <p:cNvPr id="48" name="矩形 47">
              <a:extLst>
                <a:ext uri="{FF2B5EF4-FFF2-40B4-BE49-F238E27FC236}">
                  <a16:creationId xmlns:a16="http://schemas.microsoft.com/office/drawing/2014/main" id="{90715CAE-8470-4DB1-BB4A-AC2CBAAAA741}"/>
                </a:ext>
              </a:extLst>
            </p:cNvPr>
            <p:cNvSpPr/>
            <p:nvPr/>
          </p:nvSpPr>
          <p:spPr>
            <a:xfrm>
              <a:off x="8579582" y="1771790"/>
              <a:ext cx="317611" cy="1092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49" name="矩形 48">
              <a:extLst>
                <a:ext uri="{FF2B5EF4-FFF2-40B4-BE49-F238E27FC236}">
                  <a16:creationId xmlns:a16="http://schemas.microsoft.com/office/drawing/2014/main" id="{ED63D726-165D-4384-9520-C3C7A602ED24}"/>
                </a:ext>
              </a:extLst>
            </p:cNvPr>
            <p:cNvSpPr/>
            <p:nvPr/>
          </p:nvSpPr>
          <p:spPr>
            <a:xfrm>
              <a:off x="8897194" y="1771790"/>
              <a:ext cx="105196" cy="10924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51" name="群組 50">
            <a:extLst>
              <a:ext uri="{FF2B5EF4-FFF2-40B4-BE49-F238E27FC236}">
                <a16:creationId xmlns:a16="http://schemas.microsoft.com/office/drawing/2014/main" id="{F7A456F9-5449-4672-B8F5-63C48129ADDD}"/>
              </a:ext>
            </a:extLst>
          </p:cNvPr>
          <p:cNvGrpSpPr/>
          <p:nvPr/>
        </p:nvGrpSpPr>
        <p:grpSpPr>
          <a:xfrm rot="1792051">
            <a:off x="8174707" y="2887990"/>
            <a:ext cx="411008" cy="109243"/>
            <a:chOff x="8897194" y="1771790"/>
            <a:chExt cx="411008" cy="109243"/>
          </a:xfrm>
        </p:grpSpPr>
        <p:sp>
          <p:nvSpPr>
            <p:cNvPr id="52" name="矩形 51">
              <a:extLst>
                <a:ext uri="{FF2B5EF4-FFF2-40B4-BE49-F238E27FC236}">
                  <a16:creationId xmlns:a16="http://schemas.microsoft.com/office/drawing/2014/main" id="{CB2FCF0D-A68B-473B-90C7-47EEEA38105B}"/>
                </a:ext>
              </a:extLst>
            </p:cNvPr>
            <p:cNvSpPr/>
            <p:nvPr/>
          </p:nvSpPr>
          <p:spPr>
            <a:xfrm>
              <a:off x="8990591" y="1771790"/>
              <a:ext cx="317611" cy="1092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53" name="矩形 52">
              <a:extLst>
                <a:ext uri="{FF2B5EF4-FFF2-40B4-BE49-F238E27FC236}">
                  <a16:creationId xmlns:a16="http://schemas.microsoft.com/office/drawing/2014/main" id="{C927158E-5562-4CAA-AD16-F875EF7ECDFB}"/>
                </a:ext>
              </a:extLst>
            </p:cNvPr>
            <p:cNvSpPr/>
            <p:nvPr/>
          </p:nvSpPr>
          <p:spPr>
            <a:xfrm>
              <a:off x="8897194" y="1771790"/>
              <a:ext cx="105196" cy="10924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54" name="群組 53">
            <a:extLst>
              <a:ext uri="{FF2B5EF4-FFF2-40B4-BE49-F238E27FC236}">
                <a16:creationId xmlns:a16="http://schemas.microsoft.com/office/drawing/2014/main" id="{3FF7F57B-C7DE-40A6-AA57-190D82E98316}"/>
              </a:ext>
            </a:extLst>
          </p:cNvPr>
          <p:cNvGrpSpPr/>
          <p:nvPr/>
        </p:nvGrpSpPr>
        <p:grpSpPr>
          <a:xfrm rot="925805">
            <a:off x="6935538" y="2473320"/>
            <a:ext cx="535711" cy="109243"/>
            <a:chOff x="7896816" y="1869260"/>
            <a:chExt cx="781892" cy="109243"/>
          </a:xfrm>
        </p:grpSpPr>
        <p:sp>
          <p:nvSpPr>
            <p:cNvPr id="55" name="矩形 54">
              <a:extLst>
                <a:ext uri="{FF2B5EF4-FFF2-40B4-BE49-F238E27FC236}">
                  <a16:creationId xmlns:a16="http://schemas.microsoft.com/office/drawing/2014/main" id="{35372515-239E-40DD-9597-F22E6CEC5CB1}"/>
                </a:ext>
              </a:extLst>
            </p:cNvPr>
            <p:cNvSpPr/>
            <p:nvPr/>
          </p:nvSpPr>
          <p:spPr>
            <a:xfrm>
              <a:off x="7896816" y="1869260"/>
              <a:ext cx="155330" cy="1092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56" name="矩形 55">
              <a:extLst>
                <a:ext uri="{FF2B5EF4-FFF2-40B4-BE49-F238E27FC236}">
                  <a16:creationId xmlns:a16="http://schemas.microsoft.com/office/drawing/2014/main" id="{E3E49D1A-A898-4EDF-9604-3305744431B6}"/>
                </a:ext>
              </a:extLst>
            </p:cNvPr>
            <p:cNvSpPr/>
            <p:nvPr/>
          </p:nvSpPr>
          <p:spPr>
            <a:xfrm>
              <a:off x="8052146" y="1869260"/>
              <a:ext cx="626562" cy="1092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57" name="群組 56">
            <a:extLst>
              <a:ext uri="{FF2B5EF4-FFF2-40B4-BE49-F238E27FC236}">
                <a16:creationId xmlns:a16="http://schemas.microsoft.com/office/drawing/2014/main" id="{17579681-8DCE-4EAF-A7BF-FADB01EE70D3}"/>
              </a:ext>
            </a:extLst>
          </p:cNvPr>
          <p:cNvGrpSpPr/>
          <p:nvPr/>
        </p:nvGrpSpPr>
        <p:grpSpPr>
          <a:xfrm rot="9900000">
            <a:off x="7527541" y="2965036"/>
            <a:ext cx="411008" cy="109243"/>
            <a:chOff x="8897194" y="1771790"/>
            <a:chExt cx="411008" cy="109243"/>
          </a:xfrm>
        </p:grpSpPr>
        <p:sp>
          <p:nvSpPr>
            <p:cNvPr id="58" name="矩形 57">
              <a:extLst>
                <a:ext uri="{FF2B5EF4-FFF2-40B4-BE49-F238E27FC236}">
                  <a16:creationId xmlns:a16="http://schemas.microsoft.com/office/drawing/2014/main" id="{929B860E-048A-48FB-84EB-94EA7223C85B}"/>
                </a:ext>
              </a:extLst>
            </p:cNvPr>
            <p:cNvSpPr/>
            <p:nvPr/>
          </p:nvSpPr>
          <p:spPr>
            <a:xfrm>
              <a:off x="8990591" y="1771790"/>
              <a:ext cx="317611" cy="1092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59" name="矩形 58">
              <a:extLst>
                <a:ext uri="{FF2B5EF4-FFF2-40B4-BE49-F238E27FC236}">
                  <a16:creationId xmlns:a16="http://schemas.microsoft.com/office/drawing/2014/main" id="{9765DCDE-9ED9-46BF-9A4A-20C703D40F3A}"/>
                </a:ext>
              </a:extLst>
            </p:cNvPr>
            <p:cNvSpPr/>
            <p:nvPr/>
          </p:nvSpPr>
          <p:spPr>
            <a:xfrm>
              <a:off x="8897194" y="1771790"/>
              <a:ext cx="105196" cy="10924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63" name="群組 62">
            <a:extLst>
              <a:ext uri="{FF2B5EF4-FFF2-40B4-BE49-F238E27FC236}">
                <a16:creationId xmlns:a16="http://schemas.microsoft.com/office/drawing/2014/main" id="{2F8AA853-4ACD-4C6B-843B-119E6AE40155}"/>
              </a:ext>
            </a:extLst>
          </p:cNvPr>
          <p:cNvGrpSpPr/>
          <p:nvPr/>
        </p:nvGrpSpPr>
        <p:grpSpPr>
          <a:xfrm rot="595119">
            <a:off x="6954188" y="2951888"/>
            <a:ext cx="411008" cy="109243"/>
            <a:chOff x="8897194" y="1771790"/>
            <a:chExt cx="411008" cy="109243"/>
          </a:xfrm>
        </p:grpSpPr>
        <p:sp>
          <p:nvSpPr>
            <p:cNvPr id="64" name="矩形 63">
              <a:extLst>
                <a:ext uri="{FF2B5EF4-FFF2-40B4-BE49-F238E27FC236}">
                  <a16:creationId xmlns:a16="http://schemas.microsoft.com/office/drawing/2014/main" id="{E44342B5-3521-47B6-869C-F869A7AFCFF1}"/>
                </a:ext>
              </a:extLst>
            </p:cNvPr>
            <p:cNvSpPr/>
            <p:nvPr/>
          </p:nvSpPr>
          <p:spPr>
            <a:xfrm>
              <a:off x="8990591" y="1771790"/>
              <a:ext cx="317611" cy="1092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65" name="矩形 64">
              <a:extLst>
                <a:ext uri="{FF2B5EF4-FFF2-40B4-BE49-F238E27FC236}">
                  <a16:creationId xmlns:a16="http://schemas.microsoft.com/office/drawing/2014/main" id="{FBB5BB52-F1CF-445B-9819-25EB3BCFA383}"/>
                </a:ext>
              </a:extLst>
            </p:cNvPr>
            <p:cNvSpPr/>
            <p:nvPr/>
          </p:nvSpPr>
          <p:spPr>
            <a:xfrm>
              <a:off x="8897194" y="1771790"/>
              <a:ext cx="105196" cy="10924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66" name="群組 65">
            <a:extLst>
              <a:ext uri="{FF2B5EF4-FFF2-40B4-BE49-F238E27FC236}">
                <a16:creationId xmlns:a16="http://schemas.microsoft.com/office/drawing/2014/main" id="{36281F9E-4E44-42A8-9F2D-24E684E9AE34}"/>
              </a:ext>
            </a:extLst>
          </p:cNvPr>
          <p:cNvGrpSpPr/>
          <p:nvPr/>
        </p:nvGrpSpPr>
        <p:grpSpPr>
          <a:xfrm rot="3600000">
            <a:off x="8130175" y="3351723"/>
            <a:ext cx="400108" cy="112077"/>
            <a:chOff x="8990591" y="1771790"/>
            <a:chExt cx="400108" cy="112077"/>
          </a:xfrm>
        </p:grpSpPr>
        <p:sp>
          <p:nvSpPr>
            <p:cNvPr id="67" name="矩形 66">
              <a:extLst>
                <a:ext uri="{FF2B5EF4-FFF2-40B4-BE49-F238E27FC236}">
                  <a16:creationId xmlns:a16="http://schemas.microsoft.com/office/drawing/2014/main" id="{29610C98-6A3A-49D2-8C72-C18AF0F67DB8}"/>
                </a:ext>
              </a:extLst>
            </p:cNvPr>
            <p:cNvSpPr/>
            <p:nvPr/>
          </p:nvSpPr>
          <p:spPr>
            <a:xfrm>
              <a:off x="8990591" y="1771790"/>
              <a:ext cx="317611" cy="1092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68" name="矩形 67">
              <a:extLst>
                <a:ext uri="{FF2B5EF4-FFF2-40B4-BE49-F238E27FC236}">
                  <a16:creationId xmlns:a16="http://schemas.microsoft.com/office/drawing/2014/main" id="{AEC39CE9-0EC6-4A9E-8565-BFEDE6C9EB6E}"/>
                </a:ext>
              </a:extLst>
            </p:cNvPr>
            <p:cNvSpPr/>
            <p:nvPr/>
          </p:nvSpPr>
          <p:spPr>
            <a:xfrm>
              <a:off x="9285503" y="1774624"/>
              <a:ext cx="105196" cy="10924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72" name="群組 71">
            <a:extLst>
              <a:ext uri="{FF2B5EF4-FFF2-40B4-BE49-F238E27FC236}">
                <a16:creationId xmlns:a16="http://schemas.microsoft.com/office/drawing/2014/main" id="{DCDB8FB1-4F8C-41C5-824F-B5923E6A33F5}"/>
              </a:ext>
            </a:extLst>
          </p:cNvPr>
          <p:cNvGrpSpPr/>
          <p:nvPr/>
        </p:nvGrpSpPr>
        <p:grpSpPr>
          <a:xfrm>
            <a:off x="7023040" y="5013192"/>
            <a:ext cx="2003585" cy="776601"/>
            <a:chOff x="8265756" y="5020314"/>
            <a:chExt cx="2003585" cy="776601"/>
          </a:xfrm>
        </p:grpSpPr>
        <p:grpSp>
          <p:nvGrpSpPr>
            <p:cNvPr id="33" name="群組 32">
              <a:extLst>
                <a:ext uri="{FF2B5EF4-FFF2-40B4-BE49-F238E27FC236}">
                  <a16:creationId xmlns:a16="http://schemas.microsoft.com/office/drawing/2014/main" id="{76DADBF2-7238-4E20-B8C2-A7DF8EB7142B}"/>
                </a:ext>
              </a:extLst>
            </p:cNvPr>
            <p:cNvGrpSpPr/>
            <p:nvPr/>
          </p:nvGrpSpPr>
          <p:grpSpPr>
            <a:xfrm>
              <a:off x="8858238" y="5227186"/>
              <a:ext cx="493476" cy="109243"/>
              <a:chOff x="6821724" y="2558293"/>
              <a:chExt cx="493476" cy="109243"/>
            </a:xfrm>
          </p:grpSpPr>
          <p:sp>
            <p:nvSpPr>
              <p:cNvPr id="34" name="矩形 33">
                <a:extLst>
                  <a:ext uri="{FF2B5EF4-FFF2-40B4-BE49-F238E27FC236}">
                    <a16:creationId xmlns:a16="http://schemas.microsoft.com/office/drawing/2014/main" id="{71F2BA1A-F0C9-4795-B7E6-054D97CC32E3}"/>
                  </a:ext>
                </a:extLst>
              </p:cNvPr>
              <p:cNvSpPr/>
              <p:nvPr/>
            </p:nvSpPr>
            <p:spPr>
              <a:xfrm>
                <a:off x="6821724" y="2558293"/>
                <a:ext cx="181933" cy="10924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sp>
            <p:nvSpPr>
              <p:cNvPr id="35" name="矩形 34">
                <a:extLst>
                  <a:ext uri="{FF2B5EF4-FFF2-40B4-BE49-F238E27FC236}">
                    <a16:creationId xmlns:a16="http://schemas.microsoft.com/office/drawing/2014/main" id="{C038AEA8-4560-4AF6-969D-34BB10B8A833}"/>
                  </a:ext>
                </a:extLst>
              </p:cNvPr>
              <p:cNvSpPr/>
              <p:nvPr/>
            </p:nvSpPr>
            <p:spPr>
              <a:xfrm>
                <a:off x="7003657" y="2558293"/>
                <a:ext cx="311543" cy="1092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39" name="群組 38">
              <a:extLst>
                <a:ext uri="{FF2B5EF4-FFF2-40B4-BE49-F238E27FC236}">
                  <a16:creationId xmlns:a16="http://schemas.microsoft.com/office/drawing/2014/main" id="{0CC8C2C2-5D32-494F-8109-4E628C5FF14D}"/>
                </a:ext>
              </a:extLst>
            </p:cNvPr>
            <p:cNvGrpSpPr/>
            <p:nvPr/>
          </p:nvGrpSpPr>
          <p:grpSpPr>
            <a:xfrm>
              <a:off x="9019036" y="5469464"/>
              <a:ext cx="493476" cy="109243"/>
              <a:chOff x="6821724" y="2558293"/>
              <a:chExt cx="493476" cy="109243"/>
            </a:xfrm>
          </p:grpSpPr>
          <p:sp>
            <p:nvSpPr>
              <p:cNvPr id="40" name="矩形 39">
                <a:extLst>
                  <a:ext uri="{FF2B5EF4-FFF2-40B4-BE49-F238E27FC236}">
                    <a16:creationId xmlns:a16="http://schemas.microsoft.com/office/drawing/2014/main" id="{FC1ACBA3-9CEA-4CA0-BE6D-A94E8BCC46D2}"/>
                  </a:ext>
                </a:extLst>
              </p:cNvPr>
              <p:cNvSpPr/>
              <p:nvPr/>
            </p:nvSpPr>
            <p:spPr>
              <a:xfrm>
                <a:off x="6821724" y="2558293"/>
                <a:ext cx="181933" cy="10924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sp>
            <p:nvSpPr>
              <p:cNvPr id="41" name="矩形 40">
                <a:extLst>
                  <a:ext uri="{FF2B5EF4-FFF2-40B4-BE49-F238E27FC236}">
                    <a16:creationId xmlns:a16="http://schemas.microsoft.com/office/drawing/2014/main" id="{765019F6-08E8-46DE-82F9-2A95E0A085E9}"/>
                  </a:ext>
                </a:extLst>
              </p:cNvPr>
              <p:cNvSpPr/>
              <p:nvPr/>
            </p:nvSpPr>
            <p:spPr>
              <a:xfrm>
                <a:off x="7003657" y="2558293"/>
                <a:ext cx="311543" cy="1092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12" name="群組 11">
              <a:extLst>
                <a:ext uri="{FF2B5EF4-FFF2-40B4-BE49-F238E27FC236}">
                  <a16:creationId xmlns:a16="http://schemas.microsoft.com/office/drawing/2014/main" id="{34E2A015-F7AC-423A-800D-1D4FBA8909B4}"/>
                </a:ext>
              </a:extLst>
            </p:cNvPr>
            <p:cNvGrpSpPr/>
            <p:nvPr/>
          </p:nvGrpSpPr>
          <p:grpSpPr>
            <a:xfrm>
              <a:off x="9733631" y="5687672"/>
              <a:ext cx="535710" cy="109243"/>
              <a:chOff x="7896816" y="1869260"/>
              <a:chExt cx="781892" cy="109243"/>
            </a:xfrm>
          </p:grpSpPr>
          <p:sp>
            <p:nvSpPr>
              <p:cNvPr id="42" name="矩形 41">
                <a:extLst>
                  <a:ext uri="{FF2B5EF4-FFF2-40B4-BE49-F238E27FC236}">
                    <a16:creationId xmlns:a16="http://schemas.microsoft.com/office/drawing/2014/main" id="{8089120F-B8F1-43AF-B7C4-C15BBA64CA19}"/>
                  </a:ext>
                </a:extLst>
              </p:cNvPr>
              <p:cNvSpPr/>
              <p:nvPr/>
            </p:nvSpPr>
            <p:spPr>
              <a:xfrm>
                <a:off x="7896816" y="1869260"/>
                <a:ext cx="155330" cy="1092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43" name="矩形 42">
                <a:extLst>
                  <a:ext uri="{FF2B5EF4-FFF2-40B4-BE49-F238E27FC236}">
                    <a16:creationId xmlns:a16="http://schemas.microsoft.com/office/drawing/2014/main" id="{E5499825-EBF6-4FDA-BE70-8E8E331DC283}"/>
                  </a:ext>
                </a:extLst>
              </p:cNvPr>
              <p:cNvSpPr/>
              <p:nvPr/>
            </p:nvSpPr>
            <p:spPr>
              <a:xfrm>
                <a:off x="8052146" y="1869260"/>
                <a:ext cx="626562" cy="1092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32" name="群組 31">
              <a:extLst>
                <a:ext uri="{FF2B5EF4-FFF2-40B4-BE49-F238E27FC236}">
                  <a16:creationId xmlns:a16="http://schemas.microsoft.com/office/drawing/2014/main" id="{B2081ADE-6070-4EE8-A0F7-128E3BAFC0BA}"/>
                </a:ext>
              </a:extLst>
            </p:cNvPr>
            <p:cNvGrpSpPr/>
            <p:nvPr/>
          </p:nvGrpSpPr>
          <p:grpSpPr>
            <a:xfrm>
              <a:off x="9433052" y="5227186"/>
              <a:ext cx="486102" cy="109243"/>
              <a:chOff x="8345006" y="2021660"/>
              <a:chExt cx="486102" cy="109243"/>
            </a:xfrm>
          </p:grpSpPr>
          <p:sp>
            <p:nvSpPr>
              <p:cNvPr id="44" name="矩形 43">
                <a:extLst>
                  <a:ext uri="{FF2B5EF4-FFF2-40B4-BE49-F238E27FC236}">
                    <a16:creationId xmlns:a16="http://schemas.microsoft.com/office/drawing/2014/main" id="{5ED228B0-8A87-4E13-AA50-7D0D71F2CA93}"/>
                  </a:ext>
                </a:extLst>
              </p:cNvPr>
              <p:cNvSpPr/>
              <p:nvPr/>
            </p:nvSpPr>
            <p:spPr>
              <a:xfrm>
                <a:off x="8345006" y="2021660"/>
                <a:ext cx="240644" cy="1092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45" name="矩形 44">
                <a:extLst>
                  <a:ext uri="{FF2B5EF4-FFF2-40B4-BE49-F238E27FC236}">
                    <a16:creationId xmlns:a16="http://schemas.microsoft.com/office/drawing/2014/main" id="{CC4800CC-5FF7-4603-96F0-8D2B7AC42674}"/>
                  </a:ext>
                </a:extLst>
              </p:cNvPr>
              <p:cNvSpPr/>
              <p:nvPr/>
            </p:nvSpPr>
            <p:spPr>
              <a:xfrm>
                <a:off x="8585650" y="2021660"/>
                <a:ext cx="245458" cy="1092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60" name="群組 59">
              <a:extLst>
                <a:ext uri="{FF2B5EF4-FFF2-40B4-BE49-F238E27FC236}">
                  <a16:creationId xmlns:a16="http://schemas.microsoft.com/office/drawing/2014/main" id="{4D3B9A5A-4492-44C7-B6BF-4225B57B25DD}"/>
                </a:ext>
              </a:extLst>
            </p:cNvPr>
            <p:cNvGrpSpPr/>
            <p:nvPr/>
          </p:nvGrpSpPr>
          <p:grpSpPr>
            <a:xfrm>
              <a:off x="9568925" y="5469464"/>
              <a:ext cx="486102" cy="109243"/>
              <a:chOff x="8345006" y="2021660"/>
              <a:chExt cx="486102" cy="109243"/>
            </a:xfrm>
          </p:grpSpPr>
          <p:sp>
            <p:nvSpPr>
              <p:cNvPr id="61" name="矩形 60">
                <a:extLst>
                  <a:ext uri="{FF2B5EF4-FFF2-40B4-BE49-F238E27FC236}">
                    <a16:creationId xmlns:a16="http://schemas.microsoft.com/office/drawing/2014/main" id="{9924817C-7D6E-4526-81AC-2B70C8A35CA2}"/>
                  </a:ext>
                </a:extLst>
              </p:cNvPr>
              <p:cNvSpPr/>
              <p:nvPr/>
            </p:nvSpPr>
            <p:spPr>
              <a:xfrm>
                <a:off x="8345006" y="2021660"/>
                <a:ext cx="240644" cy="1092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62" name="矩形 61">
                <a:extLst>
                  <a:ext uri="{FF2B5EF4-FFF2-40B4-BE49-F238E27FC236}">
                    <a16:creationId xmlns:a16="http://schemas.microsoft.com/office/drawing/2014/main" id="{A416FE77-6964-4516-AD80-C7BAE2DCA804}"/>
                  </a:ext>
                </a:extLst>
              </p:cNvPr>
              <p:cNvSpPr/>
              <p:nvPr/>
            </p:nvSpPr>
            <p:spPr>
              <a:xfrm>
                <a:off x="8585650" y="2021660"/>
                <a:ext cx="245458" cy="1092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74" name="群組 73">
              <a:extLst>
                <a:ext uri="{FF2B5EF4-FFF2-40B4-BE49-F238E27FC236}">
                  <a16:creationId xmlns:a16="http://schemas.microsoft.com/office/drawing/2014/main" id="{A5FE9FDE-89D8-45F8-8273-FF2C4E03748D}"/>
                </a:ext>
              </a:extLst>
            </p:cNvPr>
            <p:cNvGrpSpPr/>
            <p:nvPr/>
          </p:nvGrpSpPr>
          <p:grpSpPr>
            <a:xfrm>
              <a:off x="8265756" y="5020314"/>
              <a:ext cx="1006570" cy="101052"/>
              <a:chOff x="6308629" y="2566485"/>
              <a:chExt cx="1006570" cy="101052"/>
            </a:xfrm>
          </p:grpSpPr>
          <p:sp>
            <p:nvSpPr>
              <p:cNvPr id="75" name="矩形 74">
                <a:extLst>
                  <a:ext uri="{FF2B5EF4-FFF2-40B4-BE49-F238E27FC236}">
                    <a16:creationId xmlns:a16="http://schemas.microsoft.com/office/drawing/2014/main" id="{DBBDE102-9181-47F8-8668-243032806312}"/>
                  </a:ext>
                </a:extLst>
              </p:cNvPr>
              <p:cNvSpPr/>
              <p:nvPr/>
            </p:nvSpPr>
            <p:spPr>
              <a:xfrm>
                <a:off x="6308629" y="2566485"/>
                <a:ext cx="839219" cy="10105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sp>
            <p:nvSpPr>
              <p:cNvPr id="76" name="矩形 75">
                <a:extLst>
                  <a:ext uri="{FF2B5EF4-FFF2-40B4-BE49-F238E27FC236}">
                    <a16:creationId xmlns:a16="http://schemas.microsoft.com/office/drawing/2014/main" id="{3CF2E7A3-ABFE-42C9-BF90-BEFDFF05BAAA}"/>
                  </a:ext>
                </a:extLst>
              </p:cNvPr>
              <p:cNvSpPr/>
              <p:nvPr/>
            </p:nvSpPr>
            <p:spPr>
              <a:xfrm>
                <a:off x="7147849" y="2566485"/>
                <a:ext cx="167350" cy="1010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grpSp>
        <p:nvGrpSpPr>
          <p:cNvPr id="73" name="群組 72">
            <a:extLst>
              <a:ext uri="{FF2B5EF4-FFF2-40B4-BE49-F238E27FC236}">
                <a16:creationId xmlns:a16="http://schemas.microsoft.com/office/drawing/2014/main" id="{1EE1212E-99F9-4A48-8286-1A971FCCC7B1}"/>
              </a:ext>
            </a:extLst>
          </p:cNvPr>
          <p:cNvGrpSpPr/>
          <p:nvPr/>
        </p:nvGrpSpPr>
        <p:grpSpPr>
          <a:xfrm rot="4364220">
            <a:off x="8573186" y="3059599"/>
            <a:ext cx="486103" cy="109243"/>
            <a:chOff x="9235223" y="4222683"/>
            <a:chExt cx="486102" cy="109243"/>
          </a:xfrm>
        </p:grpSpPr>
        <p:sp>
          <p:nvSpPr>
            <p:cNvPr id="78" name="矩形 77">
              <a:extLst>
                <a:ext uri="{FF2B5EF4-FFF2-40B4-BE49-F238E27FC236}">
                  <a16:creationId xmlns:a16="http://schemas.microsoft.com/office/drawing/2014/main" id="{2633D9C7-FA93-4191-9087-4DFE9EF8706A}"/>
                </a:ext>
              </a:extLst>
            </p:cNvPr>
            <p:cNvSpPr/>
            <p:nvPr/>
          </p:nvSpPr>
          <p:spPr>
            <a:xfrm>
              <a:off x="9235223" y="4222683"/>
              <a:ext cx="240644" cy="1092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79" name="矩形 78">
              <a:extLst>
                <a:ext uri="{FF2B5EF4-FFF2-40B4-BE49-F238E27FC236}">
                  <a16:creationId xmlns:a16="http://schemas.microsoft.com/office/drawing/2014/main" id="{E5896235-7B1E-453F-80F1-F30A0A16B45E}"/>
                </a:ext>
              </a:extLst>
            </p:cNvPr>
            <p:cNvSpPr/>
            <p:nvPr/>
          </p:nvSpPr>
          <p:spPr>
            <a:xfrm>
              <a:off x="9475867" y="4222683"/>
              <a:ext cx="245458" cy="1092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84" name="群組 83">
            <a:extLst>
              <a:ext uri="{FF2B5EF4-FFF2-40B4-BE49-F238E27FC236}">
                <a16:creationId xmlns:a16="http://schemas.microsoft.com/office/drawing/2014/main" id="{0A1BE6C7-6CCB-44CD-9A0A-AF8F42AFA9F9}"/>
              </a:ext>
            </a:extLst>
          </p:cNvPr>
          <p:cNvGrpSpPr/>
          <p:nvPr/>
        </p:nvGrpSpPr>
        <p:grpSpPr>
          <a:xfrm rot="19346571">
            <a:off x="7522621" y="3364685"/>
            <a:ext cx="493475" cy="101052"/>
            <a:chOff x="6821724" y="2566485"/>
            <a:chExt cx="493475" cy="101052"/>
          </a:xfrm>
        </p:grpSpPr>
        <p:sp>
          <p:nvSpPr>
            <p:cNvPr id="85" name="矩形 84">
              <a:extLst>
                <a:ext uri="{FF2B5EF4-FFF2-40B4-BE49-F238E27FC236}">
                  <a16:creationId xmlns:a16="http://schemas.microsoft.com/office/drawing/2014/main" id="{B732AC3A-6D0F-45C4-9F3E-45D45E1ED153}"/>
                </a:ext>
              </a:extLst>
            </p:cNvPr>
            <p:cNvSpPr/>
            <p:nvPr/>
          </p:nvSpPr>
          <p:spPr>
            <a:xfrm>
              <a:off x="6821724" y="2566485"/>
              <a:ext cx="326124" cy="10105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sp>
          <p:nvSpPr>
            <p:cNvPr id="86" name="矩形 85">
              <a:extLst>
                <a:ext uri="{FF2B5EF4-FFF2-40B4-BE49-F238E27FC236}">
                  <a16:creationId xmlns:a16="http://schemas.microsoft.com/office/drawing/2014/main" id="{FF96DFE8-F8CC-456A-BA2F-117A13A9DB97}"/>
                </a:ext>
              </a:extLst>
            </p:cNvPr>
            <p:cNvSpPr/>
            <p:nvPr/>
          </p:nvSpPr>
          <p:spPr>
            <a:xfrm>
              <a:off x="7147849" y="2566485"/>
              <a:ext cx="167350" cy="1010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sp>
        <p:nvSpPr>
          <p:cNvPr id="90" name="文字方塊 89">
            <a:extLst>
              <a:ext uri="{FF2B5EF4-FFF2-40B4-BE49-F238E27FC236}">
                <a16:creationId xmlns:a16="http://schemas.microsoft.com/office/drawing/2014/main" id="{F93AF786-41BF-4043-9618-403C1E169E15}"/>
              </a:ext>
            </a:extLst>
          </p:cNvPr>
          <p:cNvSpPr txBox="1"/>
          <p:nvPr/>
        </p:nvSpPr>
        <p:spPr>
          <a:xfrm>
            <a:off x="9093026" y="2889179"/>
            <a:ext cx="1103255" cy="307777"/>
          </a:xfrm>
          <a:prstGeom prst="rect">
            <a:avLst/>
          </a:prstGeom>
          <a:noFill/>
        </p:spPr>
        <p:txBody>
          <a:bodyPr wrap="square" rtlCol="0">
            <a:spAutoFit/>
          </a:bodyPr>
          <a:lstStyle/>
          <a:p>
            <a:pPr marL="285744" indent="-285744">
              <a:buFont typeface="Arial" panose="020B0604020202020204" pitchFamily="34" charset="0"/>
              <a:buChar char="•"/>
            </a:pPr>
            <a:r>
              <a:rPr lang="en-US" altLang="zh-TW" sz="1400" b="1" dirty="0">
                <a:latin typeface="Yu Gothic UI Light" panose="020B0300000000000000" pitchFamily="34" charset="-128"/>
                <a:ea typeface="Yu Gothic UI Light" panose="020B0300000000000000" pitchFamily="34" charset="-128"/>
              </a:rPr>
              <a:t>read</a:t>
            </a:r>
            <a:endParaRPr lang="zh-TW" altLang="en-US" sz="1400" b="1" dirty="0">
              <a:latin typeface="Yu Gothic UI Light" panose="020B0300000000000000" pitchFamily="34" charset="-128"/>
              <a:ea typeface="Yu Gothic UI Light" panose="020B0300000000000000" pitchFamily="34" charset="-128"/>
            </a:endParaRPr>
          </a:p>
        </p:txBody>
      </p:sp>
      <p:sp>
        <p:nvSpPr>
          <p:cNvPr id="92" name="文字方塊 91">
            <a:extLst>
              <a:ext uri="{FF2B5EF4-FFF2-40B4-BE49-F238E27FC236}">
                <a16:creationId xmlns:a16="http://schemas.microsoft.com/office/drawing/2014/main" id="{AB03E503-700D-4FA5-9E73-488E802E1299}"/>
              </a:ext>
            </a:extLst>
          </p:cNvPr>
          <p:cNvSpPr txBox="1"/>
          <p:nvPr/>
        </p:nvSpPr>
        <p:spPr>
          <a:xfrm>
            <a:off x="7380534" y="4445831"/>
            <a:ext cx="1103255" cy="307777"/>
          </a:xfrm>
          <a:prstGeom prst="rect">
            <a:avLst/>
          </a:prstGeom>
          <a:noFill/>
        </p:spPr>
        <p:txBody>
          <a:bodyPr wrap="square" rtlCol="0">
            <a:spAutoFit/>
          </a:bodyPr>
          <a:lstStyle/>
          <a:p>
            <a:pPr marL="285744" indent="-285744">
              <a:buFont typeface="Arial" panose="020B0604020202020204" pitchFamily="34" charset="0"/>
              <a:buChar char="•"/>
            </a:pPr>
            <a:r>
              <a:rPr lang="en-US" altLang="zh-TW" sz="1400" b="1">
                <a:latin typeface="Yu Gothic UI Light" panose="020B0300000000000000" pitchFamily="34" charset="-128"/>
                <a:ea typeface="Yu Gothic UI Light" panose="020B0300000000000000" pitchFamily="34" charset="-128"/>
              </a:rPr>
              <a:t>contig</a:t>
            </a:r>
            <a:endParaRPr lang="zh-TW" altLang="en-US" sz="1100" b="1" dirty="0">
              <a:latin typeface="Yu Gothic UI Light" panose="020B0300000000000000" pitchFamily="34" charset="-128"/>
              <a:ea typeface="Yu Gothic UI Light" panose="020B0300000000000000" pitchFamily="34" charset="-128"/>
            </a:endParaRPr>
          </a:p>
        </p:txBody>
      </p:sp>
      <p:cxnSp>
        <p:nvCxnSpPr>
          <p:cNvPr id="94" name="直線接點 93">
            <a:extLst>
              <a:ext uri="{FF2B5EF4-FFF2-40B4-BE49-F238E27FC236}">
                <a16:creationId xmlns:a16="http://schemas.microsoft.com/office/drawing/2014/main" id="{ED88475E-753C-4A7C-B9E4-BD1AFDBD54A2}"/>
              </a:ext>
            </a:extLst>
          </p:cNvPr>
          <p:cNvCxnSpPr>
            <a:cxnSpLocks/>
          </p:cNvCxnSpPr>
          <p:nvPr/>
        </p:nvCxnSpPr>
        <p:spPr>
          <a:xfrm>
            <a:off x="7862259" y="4919554"/>
            <a:ext cx="0" cy="389379"/>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7" name="直線接點 96">
            <a:extLst>
              <a:ext uri="{FF2B5EF4-FFF2-40B4-BE49-F238E27FC236}">
                <a16:creationId xmlns:a16="http://schemas.microsoft.com/office/drawing/2014/main" id="{02DDA2C9-B26B-4E70-8D2E-34F3F58749B8}"/>
              </a:ext>
            </a:extLst>
          </p:cNvPr>
          <p:cNvCxnSpPr>
            <a:cxnSpLocks/>
          </p:cNvCxnSpPr>
          <p:nvPr/>
        </p:nvCxnSpPr>
        <p:spPr>
          <a:xfrm>
            <a:off x="9026623" y="5013193"/>
            <a:ext cx="0" cy="781647"/>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05" name="直線接點 104">
            <a:extLst>
              <a:ext uri="{FF2B5EF4-FFF2-40B4-BE49-F238E27FC236}">
                <a16:creationId xmlns:a16="http://schemas.microsoft.com/office/drawing/2014/main" id="{335A721E-B1FD-4899-9A64-1BC64CBDCE49}"/>
              </a:ext>
            </a:extLst>
          </p:cNvPr>
          <p:cNvCxnSpPr>
            <a:cxnSpLocks/>
          </p:cNvCxnSpPr>
          <p:nvPr/>
        </p:nvCxnSpPr>
        <p:spPr>
          <a:xfrm>
            <a:off x="7009891" y="5059677"/>
            <a:ext cx="0" cy="730116"/>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06" name="直線接點 105">
            <a:extLst>
              <a:ext uri="{FF2B5EF4-FFF2-40B4-BE49-F238E27FC236}">
                <a16:creationId xmlns:a16="http://schemas.microsoft.com/office/drawing/2014/main" id="{888C6984-9248-46C4-926C-CA170D1C309E}"/>
              </a:ext>
            </a:extLst>
          </p:cNvPr>
          <p:cNvCxnSpPr>
            <a:cxnSpLocks/>
          </p:cNvCxnSpPr>
          <p:nvPr/>
        </p:nvCxnSpPr>
        <p:spPr>
          <a:xfrm>
            <a:off x="8011451" y="4906590"/>
            <a:ext cx="0" cy="641987"/>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11" name="文字方塊 110">
            <a:extLst>
              <a:ext uri="{FF2B5EF4-FFF2-40B4-BE49-F238E27FC236}">
                <a16:creationId xmlns:a16="http://schemas.microsoft.com/office/drawing/2014/main" id="{9AA3F040-AC4C-4E73-942A-7F6EFB363B03}"/>
              </a:ext>
            </a:extLst>
          </p:cNvPr>
          <p:cNvSpPr txBox="1"/>
          <p:nvPr/>
        </p:nvSpPr>
        <p:spPr>
          <a:xfrm>
            <a:off x="9729750" y="5685762"/>
            <a:ext cx="1103255" cy="307777"/>
          </a:xfrm>
          <a:prstGeom prst="rect">
            <a:avLst/>
          </a:prstGeom>
          <a:noFill/>
        </p:spPr>
        <p:txBody>
          <a:bodyPr wrap="square" rtlCol="0">
            <a:spAutoFit/>
          </a:bodyPr>
          <a:lstStyle/>
          <a:p>
            <a:pPr marL="285744" indent="-285744">
              <a:buFont typeface="Arial" panose="020B0604020202020204" pitchFamily="34" charset="0"/>
              <a:buChar char="•"/>
            </a:pPr>
            <a:r>
              <a:rPr lang="en-US" altLang="zh-TW" sz="1400" b="1" dirty="0">
                <a:solidFill>
                  <a:srgbClr val="FF0000"/>
                </a:solidFill>
                <a:latin typeface="Yu Gothic UI Light" panose="020B0300000000000000" pitchFamily="34" charset="-128"/>
                <a:ea typeface="Yu Gothic UI Light" panose="020B0300000000000000" pitchFamily="34" charset="-128"/>
              </a:rPr>
              <a:t>scaffold</a:t>
            </a:r>
            <a:endParaRPr lang="zh-TW" altLang="en-US" sz="1100" b="1" dirty="0">
              <a:solidFill>
                <a:srgbClr val="FF0000"/>
              </a:solidFill>
              <a:latin typeface="Yu Gothic UI Light" panose="020B0300000000000000" pitchFamily="34" charset="-128"/>
              <a:ea typeface="Yu Gothic UI Light" panose="020B0300000000000000" pitchFamily="34" charset="-128"/>
            </a:endParaRPr>
          </a:p>
        </p:txBody>
      </p:sp>
      <p:sp>
        <p:nvSpPr>
          <p:cNvPr id="109" name="弧形 108">
            <a:extLst>
              <a:ext uri="{FF2B5EF4-FFF2-40B4-BE49-F238E27FC236}">
                <a16:creationId xmlns:a16="http://schemas.microsoft.com/office/drawing/2014/main" id="{FC950670-6294-4F84-AE3E-ED19A4DAA998}"/>
              </a:ext>
            </a:extLst>
          </p:cNvPr>
          <p:cNvSpPr/>
          <p:nvPr/>
        </p:nvSpPr>
        <p:spPr>
          <a:xfrm rot="900000">
            <a:off x="8019079" y="2104452"/>
            <a:ext cx="1170851" cy="1170851"/>
          </a:xfrm>
          <a:prstGeom prst="arc">
            <a:avLst>
              <a:gd name="adj1" fmla="val 16199997"/>
              <a:gd name="adj2" fmla="val 21132024"/>
            </a:avLst>
          </a:prstGeom>
          <a:ln>
            <a:solidFill>
              <a:schemeClr val="bg2">
                <a:lumMod val="1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sp>
        <p:nvSpPr>
          <p:cNvPr id="113" name="弧形 112">
            <a:extLst>
              <a:ext uri="{FF2B5EF4-FFF2-40B4-BE49-F238E27FC236}">
                <a16:creationId xmlns:a16="http://schemas.microsoft.com/office/drawing/2014/main" id="{A4B482A3-6F05-41F8-9BEE-A1FC92EBF72B}"/>
              </a:ext>
            </a:extLst>
          </p:cNvPr>
          <p:cNvSpPr/>
          <p:nvPr/>
        </p:nvSpPr>
        <p:spPr>
          <a:xfrm rot="20700000" flipH="1">
            <a:off x="7560463" y="3609967"/>
            <a:ext cx="1170851" cy="1170851"/>
          </a:xfrm>
          <a:prstGeom prst="arc">
            <a:avLst>
              <a:gd name="adj1" fmla="val 16199997"/>
              <a:gd name="adj2" fmla="val 21132024"/>
            </a:avLst>
          </a:prstGeom>
          <a:ln>
            <a:solidFill>
              <a:schemeClr val="bg2">
                <a:lumMod val="10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115" name="弧形 114">
            <a:extLst>
              <a:ext uri="{FF2B5EF4-FFF2-40B4-BE49-F238E27FC236}">
                <a16:creationId xmlns:a16="http://schemas.microsoft.com/office/drawing/2014/main" id="{48FEDEDA-3797-42C9-8193-594BD7338063}"/>
              </a:ext>
            </a:extLst>
          </p:cNvPr>
          <p:cNvSpPr/>
          <p:nvPr/>
        </p:nvSpPr>
        <p:spPr>
          <a:xfrm rot="900000">
            <a:off x="8717193" y="5038163"/>
            <a:ext cx="1170851" cy="1170851"/>
          </a:xfrm>
          <a:prstGeom prst="arc">
            <a:avLst>
              <a:gd name="adj1" fmla="val 14936779"/>
              <a:gd name="adj2" fmla="val 21132024"/>
            </a:avLst>
          </a:prstGeom>
          <a:ln>
            <a:solidFill>
              <a:schemeClr val="bg2">
                <a:lumMod val="1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sp>
        <p:nvSpPr>
          <p:cNvPr id="116" name="文字方塊 115">
            <a:extLst>
              <a:ext uri="{FF2B5EF4-FFF2-40B4-BE49-F238E27FC236}">
                <a16:creationId xmlns:a16="http://schemas.microsoft.com/office/drawing/2014/main" id="{9183A607-DAF8-4E3E-BF20-4C491301B5DE}"/>
              </a:ext>
            </a:extLst>
          </p:cNvPr>
          <p:cNvSpPr txBox="1"/>
          <p:nvPr/>
        </p:nvSpPr>
        <p:spPr>
          <a:xfrm>
            <a:off x="7457305" y="5732504"/>
            <a:ext cx="1103255" cy="261610"/>
          </a:xfrm>
          <a:prstGeom prst="rect">
            <a:avLst/>
          </a:prstGeom>
          <a:noFill/>
        </p:spPr>
        <p:txBody>
          <a:bodyPr wrap="square" rtlCol="0">
            <a:spAutoFit/>
          </a:bodyPr>
          <a:lstStyle/>
          <a:p>
            <a:r>
              <a:rPr lang="en-US" altLang="zh-TW" sz="1100" b="1" dirty="0">
                <a:latin typeface="Yu Gothic UI Light" panose="020B0300000000000000" pitchFamily="34" charset="-128"/>
                <a:ea typeface="Yu Gothic UI Light" panose="020B0300000000000000" pitchFamily="34" charset="-128"/>
              </a:rPr>
              <a:t>Sorting </a:t>
            </a:r>
            <a:endParaRPr lang="zh-TW" altLang="en-US" sz="1100" b="1" dirty="0">
              <a:latin typeface="Yu Gothic UI Light" panose="020B0300000000000000" pitchFamily="34" charset="-128"/>
              <a:ea typeface="Yu Gothic UI Light" panose="020B0300000000000000" pitchFamily="34" charset="-128"/>
            </a:endParaRPr>
          </a:p>
        </p:txBody>
      </p:sp>
    </p:spTree>
    <p:extLst>
      <p:ext uri="{BB962C8B-B14F-4D97-AF65-F5344CB8AC3E}">
        <p14:creationId xmlns:p14="http://schemas.microsoft.com/office/powerpoint/2010/main" val="1651122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68460" y="1196988"/>
            <a:ext cx="3002280" cy="2232013"/>
          </a:xfrm>
        </p:spPr>
        <p:txBody>
          <a:bodyPr/>
          <a:lstStyle/>
          <a:p>
            <a: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Hi-C</a:t>
            </a:r>
            <a:b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br>
            <a:r>
              <a:rPr lang="zh-TW" alt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染色體結構捕獲</a:t>
            </a:r>
            <a:endParaRPr 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endParaRPr>
          </a:p>
        </p:txBody>
      </p:sp>
      <p:sp>
        <p:nvSpPr>
          <p:cNvPr id="8" name="Text Placeholder 7"/>
          <p:cNvSpPr>
            <a:spLocks noGrp="1"/>
          </p:cNvSpPr>
          <p:nvPr>
            <p:ph type="body" sz="quarter" idx="10"/>
          </p:nvPr>
        </p:nvSpPr>
        <p:spPr/>
        <p:txBody>
          <a:bodyPr/>
          <a:lstStyle/>
          <a:p>
            <a:r>
              <a:rPr lang="zh-TW" altLang="en-US" dirty="0"/>
              <a:t>基本概念介紹</a:t>
            </a:r>
            <a:endParaRPr lang="en-US" dirty="0"/>
          </a:p>
        </p:txBody>
      </p:sp>
      <p:sp>
        <p:nvSpPr>
          <p:cNvPr id="13" name="TextBox 12"/>
          <p:cNvSpPr txBox="1"/>
          <p:nvPr/>
        </p:nvSpPr>
        <p:spPr>
          <a:xfrm>
            <a:off x="1968462" y="3468933"/>
            <a:ext cx="2412887" cy="2707857"/>
          </a:xfrm>
          <a:prstGeom prst="rect">
            <a:avLst/>
          </a:prstGeom>
          <a:noFill/>
        </p:spPr>
        <p:txBody>
          <a:bodyPr wrap="square" lIns="0" rIns="0" rtlCol="0">
            <a:spAutoFit/>
          </a:bodyPr>
          <a:lstStyle/>
          <a:p>
            <a:pPr>
              <a:lnSpc>
                <a:spcPct val="130000"/>
              </a:lnSpc>
            </a:pP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主要是利用染色體之間存在實際上的折疊三維空間關係，利用交聯反應捕捉後，計算次數，最後得到能夠反應三維遠近關係的二維矩陣</a:t>
            </a: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額外多了</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3</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維的空間關係資訊除了去了解染色體的各種性質之外也可以利用較近的片段容易被交聯而數量較多，越遠則越少的關係，去輔助染色體定序的組裝排序。</a:t>
            </a: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p:txBody>
      </p:sp>
      <p:grpSp>
        <p:nvGrpSpPr>
          <p:cNvPr id="17" name="群組 16">
            <a:extLst>
              <a:ext uri="{FF2B5EF4-FFF2-40B4-BE49-F238E27FC236}">
                <a16:creationId xmlns:a16="http://schemas.microsoft.com/office/drawing/2014/main" id="{549B4DBC-B4CB-4D6E-9623-453F4FC85B50}"/>
              </a:ext>
            </a:extLst>
          </p:cNvPr>
          <p:cNvGrpSpPr/>
          <p:nvPr/>
        </p:nvGrpSpPr>
        <p:grpSpPr>
          <a:xfrm rot="10036461" flipH="1">
            <a:off x="6521981" y="2576942"/>
            <a:ext cx="2003359" cy="67362"/>
            <a:chOff x="6109487" y="752559"/>
            <a:chExt cx="3916544" cy="109243"/>
          </a:xfrm>
        </p:grpSpPr>
        <p:sp>
          <p:nvSpPr>
            <p:cNvPr id="18" name="矩形 17">
              <a:extLst>
                <a:ext uri="{FF2B5EF4-FFF2-40B4-BE49-F238E27FC236}">
                  <a16:creationId xmlns:a16="http://schemas.microsoft.com/office/drawing/2014/main" id="{053FD31D-B3A2-4423-97D2-80C674768884}"/>
                </a:ext>
              </a:extLst>
            </p:cNvPr>
            <p:cNvSpPr/>
            <p:nvPr/>
          </p:nvSpPr>
          <p:spPr>
            <a:xfrm>
              <a:off x="6109487" y="752559"/>
              <a:ext cx="979136" cy="10924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sp>
          <p:nvSpPr>
            <p:cNvPr id="19" name="矩形 18">
              <a:extLst>
                <a:ext uri="{FF2B5EF4-FFF2-40B4-BE49-F238E27FC236}">
                  <a16:creationId xmlns:a16="http://schemas.microsoft.com/office/drawing/2014/main" id="{159D5DFA-A3E3-41D1-9971-5397163003BD}"/>
                </a:ext>
              </a:extLst>
            </p:cNvPr>
            <p:cNvSpPr/>
            <p:nvPr/>
          </p:nvSpPr>
          <p:spPr>
            <a:xfrm>
              <a:off x="7088623" y="752559"/>
              <a:ext cx="979136" cy="1092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20" name="矩形 19">
              <a:extLst>
                <a:ext uri="{FF2B5EF4-FFF2-40B4-BE49-F238E27FC236}">
                  <a16:creationId xmlns:a16="http://schemas.microsoft.com/office/drawing/2014/main" id="{A574F5D9-8275-4760-A5BF-582757466508}"/>
                </a:ext>
              </a:extLst>
            </p:cNvPr>
            <p:cNvSpPr/>
            <p:nvPr/>
          </p:nvSpPr>
          <p:spPr>
            <a:xfrm>
              <a:off x="8067759" y="752559"/>
              <a:ext cx="979136" cy="1092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21" name="矩形 20">
              <a:extLst>
                <a:ext uri="{FF2B5EF4-FFF2-40B4-BE49-F238E27FC236}">
                  <a16:creationId xmlns:a16="http://schemas.microsoft.com/office/drawing/2014/main" id="{5806492F-451E-4477-B30F-AD8C1E964793}"/>
                </a:ext>
              </a:extLst>
            </p:cNvPr>
            <p:cNvSpPr/>
            <p:nvPr/>
          </p:nvSpPr>
          <p:spPr>
            <a:xfrm>
              <a:off x="9046895" y="752559"/>
              <a:ext cx="979136" cy="10924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3" name="群組 2">
            <a:extLst>
              <a:ext uri="{FF2B5EF4-FFF2-40B4-BE49-F238E27FC236}">
                <a16:creationId xmlns:a16="http://schemas.microsoft.com/office/drawing/2014/main" id="{4AE3FCB4-E35B-4F9C-AFCE-6863AA47CEF5}"/>
              </a:ext>
            </a:extLst>
          </p:cNvPr>
          <p:cNvGrpSpPr/>
          <p:nvPr/>
        </p:nvGrpSpPr>
        <p:grpSpPr>
          <a:xfrm rot="2600902">
            <a:off x="7415197" y="4748723"/>
            <a:ext cx="500840" cy="500840"/>
            <a:chOff x="8309617" y="2382233"/>
            <a:chExt cx="500840" cy="500840"/>
          </a:xfrm>
        </p:grpSpPr>
        <p:sp>
          <p:nvSpPr>
            <p:cNvPr id="87" name="矩形 86">
              <a:extLst>
                <a:ext uri="{FF2B5EF4-FFF2-40B4-BE49-F238E27FC236}">
                  <a16:creationId xmlns:a16="http://schemas.microsoft.com/office/drawing/2014/main" id="{84CCC31A-2668-48AF-85BC-556C811DC1EF}"/>
                </a:ext>
              </a:extLst>
            </p:cNvPr>
            <p:cNvSpPr/>
            <p:nvPr/>
          </p:nvSpPr>
          <p:spPr>
            <a:xfrm rot="5400000" flipH="1">
              <a:off x="8345165" y="2598972"/>
              <a:ext cx="500840" cy="673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82" name="矩形 81">
              <a:extLst>
                <a:ext uri="{FF2B5EF4-FFF2-40B4-BE49-F238E27FC236}">
                  <a16:creationId xmlns:a16="http://schemas.microsoft.com/office/drawing/2014/main" id="{CF511234-2ABB-4521-AFA2-974D0553D70D}"/>
                </a:ext>
              </a:extLst>
            </p:cNvPr>
            <p:cNvSpPr/>
            <p:nvPr/>
          </p:nvSpPr>
          <p:spPr>
            <a:xfrm rot="19514530" flipH="1">
              <a:off x="8309617" y="2617009"/>
              <a:ext cx="500840" cy="673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grpSp>
      <p:grpSp>
        <p:nvGrpSpPr>
          <p:cNvPr id="88" name="群組 87">
            <a:extLst>
              <a:ext uri="{FF2B5EF4-FFF2-40B4-BE49-F238E27FC236}">
                <a16:creationId xmlns:a16="http://schemas.microsoft.com/office/drawing/2014/main" id="{FF2BE54E-DAEF-4166-9773-B9F5E83D644B}"/>
              </a:ext>
            </a:extLst>
          </p:cNvPr>
          <p:cNvGrpSpPr/>
          <p:nvPr/>
        </p:nvGrpSpPr>
        <p:grpSpPr>
          <a:xfrm rot="20036508">
            <a:off x="7174016" y="4193046"/>
            <a:ext cx="536388" cy="85401"/>
            <a:chOff x="8309617" y="2598970"/>
            <a:chExt cx="536388" cy="85401"/>
          </a:xfrm>
        </p:grpSpPr>
        <p:sp>
          <p:nvSpPr>
            <p:cNvPr id="89" name="矩形 88">
              <a:extLst>
                <a:ext uri="{FF2B5EF4-FFF2-40B4-BE49-F238E27FC236}">
                  <a16:creationId xmlns:a16="http://schemas.microsoft.com/office/drawing/2014/main" id="{56B4D198-EEFE-4A99-B80A-C1F93F59F113}"/>
                </a:ext>
              </a:extLst>
            </p:cNvPr>
            <p:cNvSpPr/>
            <p:nvPr/>
          </p:nvSpPr>
          <p:spPr>
            <a:xfrm rot="1563492" flipH="1">
              <a:off x="8345165" y="2598970"/>
              <a:ext cx="500840" cy="673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91" name="矩形 90">
              <a:extLst>
                <a:ext uri="{FF2B5EF4-FFF2-40B4-BE49-F238E27FC236}">
                  <a16:creationId xmlns:a16="http://schemas.microsoft.com/office/drawing/2014/main" id="{F33F1A2A-283D-48F5-BD8D-F83D71213A57}"/>
                </a:ext>
              </a:extLst>
            </p:cNvPr>
            <p:cNvSpPr/>
            <p:nvPr/>
          </p:nvSpPr>
          <p:spPr>
            <a:xfrm rot="19514530" flipH="1">
              <a:off x="8309617" y="2617009"/>
              <a:ext cx="500840" cy="673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grpSp>
      <p:grpSp>
        <p:nvGrpSpPr>
          <p:cNvPr id="93" name="群組 92">
            <a:extLst>
              <a:ext uri="{FF2B5EF4-FFF2-40B4-BE49-F238E27FC236}">
                <a16:creationId xmlns:a16="http://schemas.microsoft.com/office/drawing/2014/main" id="{CAD0C19C-A5D6-4849-8C53-E16F7667B1DD}"/>
              </a:ext>
            </a:extLst>
          </p:cNvPr>
          <p:cNvGrpSpPr/>
          <p:nvPr/>
        </p:nvGrpSpPr>
        <p:grpSpPr>
          <a:xfrm>
            <a:off x="6639783" y="4332923"/>
            <a:ext cx="500840" cy="500840"/>
            <a:chOff x="8309617" y="2382233"/>
            <a:chExt cx="500840" cy="500840"/>
          </a:xfrm>
        </p:grpSpPr>
        <p:sp>
          <p:nvSpPr>
            <p:cNvPr id="95" name="矩形 94">
              <a:extLst>
                <a:ext uri="{FF2B5EF4-FFF2-40B4-BE49-F238E27FC236}">
                  <a16:creationId xmlns:a16="http://schemas.microsoft.com/office/drawing/2014/main" id="{44EE5D76-04F7-41AB-B123-E4E27C42FC72}"/>
                </a:ext>
              </a:extLst>
            </p:cNvPr>
            <p:cNvSpPr/>
            <p:nvPr/>
          </p:nvSpPr>
          <p:spPr>
            <a:xfrm rot="5400000" flipH="1">
              <a:off x="8345165" y="2598972"/>
              <a:ext cx="500840" cy="673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96" name="矩形 95">
              <a:extLst>
                <a:ext uri="{FF2B5EF4-FFF2-40B4-BE49-F238E27FC236}">
                  <a16:creationId xmlns:a16="http://schemas.microsoft.com/office/drawing/2014/main" id="{8B7F343F-907E-48B9-BBA7-D93E0996481C}"/>
                </a:ext>
              </a:extLst>
            </p:cNvPr>
            <p:cNvSpPr/>
            <p:nvPr/>
          </p:nvSpPr>
          <p:spPr>
            <a:xfrm rot="19514530" flipH="1">
              <a:off x="8309617" y="2617009"/>
              <a:ext cx="500840" cy="673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grpSp>
      <p:grpSp>
        <p:nvGrpSpPr>
          <p:cNvPr id="98" name="群組 97">
            <a:extLst>
              <a:ext uri="{FF2B5EF4-FFF2-40B4-BE49-F238E27FC236}">
                <a16:creationId xmlns:a16="http://schemas.microsoft.com/office/drawing/2014/main" id="{7D952293-BF26-4FC8-9F51-657FFBFC87BB}"/>
              </a:ext>
            </a:extLst>
          </p:cNvPr>
          <p:cNvGrpSpPr/>
          <p:nvPr/>
        </p:nvGrpSpPr>
        <p:grpSpPr>
          <a:xfrm rot="11788709" flipH="1">
            <a:off x="6050709" y="2544086"/>
            <a:ext cx="2003359" cy="67364"/>
            <a:chOff x="6109487" y="752556"/>
            <a:chExt cx="3916544" cy="109246"/>
          </a:xfrm>
        </p:grpSpPr>
        <p:sp>
          <p:nvSpPr>
            <p:cNvPr id="99" name="矩形 98">
              <a:extLst>
                <a:ext uri="{FF2B5EF4-FFF2-40B4-BE49-F238E27FC236}">
                  <a16:creationId xmlns:a16="http://schemas.microsoft.com/office/drawing/2014/main" id="{C83FB1E5-5C07-4176-B24C-5C31E084FB39}"/>
                </a:ext>
              </a:extLst>
            </p:cNvPr>
            <p:cNvSpPr/>
            <p:nvPr/>
          </p:nvSpPr>
          <p:spPr>
            <a:xfrm>
              <a:off x="6109487" y="752559"/>
              <a:ext cx="979136" cy="10924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sp>
          <p:nvSpPr>
            <p:cNvPr id="100" name="矩形 99">
              <a:extLst>
                <a:ext uri="{FF2B5EF4-FFF2-40B4-BE49-F238E27FC236}">
                  <a16:creationId xmlns:a16="http://schemas.microsoft.com/office/drawing/2014/main" id="{0B0CD800-40CB-4358-8493-8443F8F51B2E}"/>
                </a:ext>
              </a:extLst>
            </p:cNvPr>
            <p:cNvSpPr/>
            <p:nvPr/>
          </p:nvSpPr>
          <p:spPr>
            <a:xfrm>
              <a:off x="7088623" y="752556"/>
              <a:ext cx="979136" cy="1092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101" name="矩形 100">
              <a:extLst>
                <a:ext uri="{FF2B5EF4-FFF2-40B4-BE49-F238E27FC236}">
                  <a16:creationId xmlns:a16="http://schemas.microsoft.com/office/drawing/2014/main" id="{8E9A5E76-A206-4180-8C99-F2F40D00C1A8}"/>
                </a:ext>
              </a:extLst>
            </p:cNvPr>
            <p:cNvSpPr/>
            <p:nvPr/>
          </p:nvSpPr>
          <p:spPr>
            <a:xfrm>
              <a:off x="8067759" y="752559"/>
              <a:ext cx="979136" cy="1092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102" name="矩形 101">
              <a:extLst>
                <a:ext uri="{FF2B5EF4-FFF2-40B4-BE49-F238E27FC236}">
                  <a16:creationId xmlns:a16="http://schemas.microsoft.com/office/drawing/2014/main" id="{EB6138B2-BAB6-47E2-B40B-D5D463134322}"/>
                </a:ext>
              </a:extLst>
            </p:cNvPr>
            <p:cNvSpPr/>
            <p:nvPr/>
          </p:nvSpPr>
          <p:spPr>
            <a:xfrm>
              <a:off x="9046895" y="752559"/>
              <a:ext cx="979136" cy="10924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121" name="群組 120">
            <a:extLst>
              <a:ext uri="{FF2B5EF4-FFF2-40B4-BE49-F238E27FC236}">
                <a16:creationId xmlns:a16="http://schemas.microsoft.com/office/drawing/2014/main" id="{C6C6A624-40F9-4B2E-A230-8B8C1F052931}"/>
              </a:ext>
            </a:extLst>
          </p:cNvPr>
          <p:cNvGrpSpPr/>
          <p:nvPr/>
        </p:nvGrpSpPr>
        <p:grpSpPr>
          <a:xfrm>
            <a:off x="7115143" y="4587627"/>
            <a:ext cx="514556" cy="85190"/>
            <a:chOff x="6717521" y="3883997"/>
            <a:chExt cx="514556" cy="85190"/>
          </a:xfrm>
        </p:grpSpPr>
        <p:sp>
          <p:nvSpPr>
            <p:cNvPr id="122" name="矩形 121">
              <a:extLst>
                <a:ext uri="{FF2B5EF4-FFF2-40B4-BE49-F238E27FC236}">
                  <a16:creationId xmlns:a16="http://schemas.microsoft.com/office/drawing/2014/main" id="{3CE3AB5F-81F3-464E-9DBA-59227233622F}"/>
                </a:ext>
              </a:extLst>
            </p:cNvPr>
            <p:cNvSpPr/>
            <p:nvPr/>
          </p:nvSpPr>
          <p:spPr>
            <a:xfrm rot="19514530" flipH="1">
              <a:off x="6717521" y="3901825"/>
              <a:ext cx="500840" cy="673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123" name="矩形 122">
              <a:extLst>
                <a:ext uri="{FF2B5EF4-FFF2-40B4-BE49-F238E27FC236}">
                  <a16:creationId xmlns:a16="http://schemas.microsoft.com/office/drawing/2014/main" id="{C7CEE5AB-FEF4-42C6-A6E3-534DDEBABE7D}"/>
                </a:ext>
              </a:extLst>
            </p:cNvPr>
            <p:cNvSpPr/>
            <p:nvPr/>
          </p:nvSpPr>
          <p:spPr>
            <a:xfrm rot="2155824" flipH="1">
              <a:off x="6731237" y="3883997"/>
              <a:ext cx="500840" cy="673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124" name="群組 123">
            <a:extLst>
              <a:ext uri="{FF2B5EF4-FFF2-40B4-BE49-F238E27FC236}">
                <a16:creationId xmlns:a16="http://schemas.microsoft.com/office/drawing/2014/main" id="{B906BF42-E544-4A27-A001-370AC7BC87DA}"/>
              </a:ext>
            </a:extLst>
          </p:cNvPr>
          <p:cNvGrpSpPr/>
          <p:nvPr/>
        </p:nvGrpSpPr>
        <p:grpSpPr>
          <a:xfrm rot="18900000">
            <a:off x="7730013" y="4460818"/>
            <a:ext cx="514556" cy="85190"/>
            <a:chOff x="6717521" y="3883997"/>
            <a:chExt cx="514556" cy="85190"/>
          </a:xfrm>
        </p:grpSpPr>
        <p:sp>
          <p:nvSpPr>
            <p:cNvPr id="125" name="矩形 124">
              <a:extLst>
                <a:ext uri="{FF2B5EF4-FFF2-40B4-BE49-F238E27FC236}">
                  <a16:creationId xmlns:a16="http://schemas.microsoft.com/office/drawing/2014/main" id="{D699E0B9-08C6-462C-8995-E9A0DC9B5DBB}"/>
                </a:ext>
              </a:extLst>
            </p:cNvPr>
            <p:cNvSpPr/>
            <p:nvPr/>
          </p:nvSpPr>
          <p:spPr>
            <a:xfrm rot="19514530" flipH="1">
              <a:off x="6717521" y="3901825"/>
              <a:ext cx="500840" cy="673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126" name="矩形 125">
              <a:extLst>
                <a:ext uri="{FF2B5EF4-FFF2-40B4-BE49-F238E27FC236}">
                  <a16:creationId xmlns:a16="http://schemas.microsoft.com/office/drawing/2014/main" id="{65CE2EB9-DB09-49E7-B994-4FB116547E18}"/>
                </a:ext>
              </a:extLst>
            </p:cNvPr>
            <p:cNvSpPr/>
            <p:nvPr/>
          </p:nvSpPr>
          <p:spPr>
            <a:xfrm rot="2155824" flipH="1">
              <a:off x="6731237" y="3883997"/>
              <a:ext cx="500840" cy="673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sp>
        <p:nvSpPr>
          <p:cNvPr id="127" name="弧形 126">
            <a:extLst>
              <a:ext uri="{FF2B5EF4-FFF2-40B4-BE49-F238E27FC236}">
                <a16:creationId xmlns:a16="http://schemas.microsoft.com/office/drawing/2014/main" id="{4DB705BC-15F7-4021-9229-E0DA450774C4}"/>
              </a:ext>
            </a:extLst>
          </p:cNvPr>
          <p:cNvSpPr/>
          <p:nvPr/>
        </p:nvSpPr>
        <p:spPr>
          <a:xfrm rot="4500000">
            <a:off x="6667140" y="3229055"/>
            <a:ext cx="1170851" cy="767520"/>
          </a:xfrm>
          <a:prstGeom prst="arc">
            <a:avLst>
              <a:gd name="adj1" fmla="val 11664496"/>
              <a:gd name="adj2" fmla="val 18642188"/>
            </a:avLst>
          </a:prstGeom>
          <a:ln>
            <a:solidFill>
              <a:schemeClr val="bg2">
                <a:lumMod val="1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grpSp>
        <p:nvGrpSpPr>
          <p:cNvPr id="9" name="群組 8">
            <a:extLst>
              <a:ext uri="{FF2B5EF4-FFF2-40B4-BE49-F238E27FC236}">
                <a16:creationId xmlns:a16="http://schemas.microsoft.com/office/drawing/2014/main" id="{A4059252-31F3-49F1-BCA9-A7DFC4418A8E}"/>
              </a:ext>
            </a:extLst>
          </p:cNvPr>
          <p:cNvGrpSpPr/>
          <p:nvPr/>
        </p:nvGrpSpPr>
        <p:grpSpPr>
          <a:xfrm>
            <a:off x="9577448" y="5514171"/>
            <a:ext cx="506655" cy="88529"/>
            <a:chOff x="9761124" y="1554977"/>
            <a:chExt cx="1001680" cy="67362"/>
          </a:xfrm>
        </p:grpSpPr>
        <p:sp>
          <p:nvSpPr>
            <p:cNvPr id="128" name="矩形 127">
              <a:extLst>
                <a:ext uri="{FF2B5EF4-FFF2-40B4-BE49-F238E27FC236}">
                  <a16:creationId xmlns:a16="http://schemas.microsoft.com/office/drawing/2014/main" id="{CE90376D-A73B-4B3B-978E-FDED34217D15}"/>
                </a:ext>
              </a:extLst>
            </p:cNvPr>
            <p:cNvSpPr/>
            <p:nvPr/>
          </p:nvSpPr>
          <p:spPr>
            <a:xfrm rot="10800000" flipH="1">
              <a:off x="10261964" y="1554977"/>
              <a:ext cx="500840" cy="673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sp>
          <p:nvSpPr>
            <p:cNvPr id="130" name="矩形 129">
              <a:extLst>
                <a:ext uri="{FF2B5EF4-FFF2-40B4-BE49-F238E27FC236}">
                  <a16:creationId xmlns:a16="http://schemas.microsoft.com/office/drawing/2014/main" id="{0CF3F5A4-F827-4A94-9C43-814FA0E450C9}"/>
                </a:ext>
              </a:extLst>
            </p:cNvPr>
            <p:cNvSpPr/>
            <p:nvPr/>
          </p:nvSpPr>
          <p:spPr>
            <a:xfrm rot="10800000" flipH="1">
              <a:off x="9761124" y="1554977"/>
              <a:ext cx="500840" cy="673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131" name="群組 130">
            <a:extLst>
              <a:ext uri="{FF2B5EF4-FFF2-40B4-BE49-F238E27FC236}">
                <a16:creationId xmlns:a16="http://schemas.microsoft.com/office/drawing/2014/main" id="{58B9C08B-0B35-42A6-8644-6B64C080BE1E}"/>
              </a:ext>
            </a:extLst>
          </p:cNvPr>
          <p:cNvGrpSpPr/>
          <p:nvPr/>
        </p:nvGrpSpPr>
        <p:grpSpPr>
          <a:xfrm>
            <a:off x="9577449" y="5666571"/>
            <a:ext cx="506655" cy="88529"/>
            <a:chOff x="9761124" y="1554977"/>
            <a:chExt cx="1001680" cy="67362"/>
          </a:xfrm>
        </p:grpSpPr>
        <p:sp>
          <p:nvSpPr>
            <p:cNvPr id="132" name="矩形 131">
              <a:extLst>
                <a:ext uri="{FF2B5EF4-FFF2-40B4-BE49-F238E27FC236}">
                  <a16:creationId xmlns:a16="http://schemas.microsoft.com/office/drawing/2014/main" id="{43B69E43-F9F8-4D50-98A1-85FB96DA1B74}"/>
                </a:ext>
              </a:extLst>
            </p:cNvPr>
            <p:cNvSpPr/>
            <p:nvPr/>
          </p:nvSpPr>
          <p:spPr>
            <a:xfrm rot="10800000" flipH="1">
              <a:off x="10261964" y="1554977"/>
              <a:ext cx="500840" cy="673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sp>
          <p:nvSpPr>
            <p:cNvPr id="133" name="矩形 132">
              <a:extLst>
                <a:ext uri="{FF2B5EF4-FFF2-40B4-BE49-F238E27FC236}">
                  <a16:creationId xmlns:a16="http://schemas.microsoft.com/office/drawing/2014/main" id="{2C7E24AE-EFA6-47A1-BAF0-A5EAC8A967CB}"/>
                </a:ext>
              </a:extLst>
            </p:cNvPr>
            <p:cNvSpPr/>
            <p:nvPr/>
          </p:nvSpPr>
          <p:spPr>
            <a:xfrm rot="10800000" flipH="1">
              <a:off x="9761124" y="1554977"/>
              <a:ext cx="500840" cy="673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134" name="群組 133">
            <a:extLst>
              <a:ext uri="{FF2B5EF4-FFF2-40B4-BE49-F238E27FC236}">
                <a16:creationId xmlns:a16="http://schemas.microsoft.com/office/drawing/2014/main" id="{0459908E-9AFC-4356-9965-FF3F480EBBC4}"/>
              </a:ext>
            </a:extLst>
          </p:cNvPr>
          <p:cNvGrpSpPr/>
          <p:nvPr/>
        </p:nvGrpSpPr>
        <p:grpSpPr>
          <a:xfrm>
            <a:off x="9577450" y="5814249"/>
            <a:ext cx="506655" cy="88529"/>
            <a:chOff x="9761124" y="1554977"/>
            <a:chExt cx="1001680" cy="67362"/>
          </a:xfrm>
        </p:grpSpPr>
        <p:sp>
          <p:nvSpPr>
            <p:cNvPr id="135" name="矩形 134">
              <a:extLst>
                <a:ext uri="{FF2B5EF4-FFF2-40B4-BE49-F238E27FC236}">
                  <a16:creationId xmlns:a16="http://schemas.microsoft.com/office/drawing/2014/main" id="{37E6D890-B0C7-4181-8EE1-26B9C7D49126}"/>
                </a:ext>
              </a:extLst>
            </p:cNvPr>
            <p:cNvSpPr/>
            <p:nvPr/>
          </p:nvSpPr>
          <p:spPr>
            <a:xfrm rot="10800000" flipH="1">
              <a:off x="10261964" y="1554977"/>
              <a:ext cx="500840" cy="673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sp>
          <p:nvSpPr>
            <p:cNvPr id="136" name="矩形 135">
              <a:extLst>
                <a:ext uri="{FF2B5EF4-FFF2-40B4-BE49-F238E27FC236}">
                  <a16:creationId xmlns:a16="http://schemas.microsoft.com/office/drawing/2014/main" id="{2FF61981-FC0F-4203-AF56-D9E2D2A371A7}"/>
                </a:ext>
              </a:extLst>
            </p:cNvPr>
            <p:cNvSpPr/>
            <p:nvPr/>
          </p:nvSpPr>
          <p:spPr>
            <a:xfrm rot="10800000" flipH="1">
              <a:off x="9761124" y="1554977"/>
              <a:ext cx="500840" cy="673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10" name="群組 9">
            <a:extLst>
              <a:ext uri="{FF2B5EF4-FFF2-40B4-BE49-F238E27FC236}">
                <a16:creationId xmlns:a16="http://schemas.microsoft.com/office/drawing/2014/main" id="{B0C7DE74-80FC-4949-BDB6-060AF6617AAE}"/>
              </a:ext>
            </a:extLst>
          </p:cNvPr>
          <p:cNvGrpSpPr/>
          <p:nvPr/>
        </p:nvGrpSpPr>
        <p:grpSpPr>
          <a:xfrm>
            <a:off x="10214916" y="5522029"/>
            <a:ext cx="506658" cy="80671"/>
            <a:chOff x="10310014" y="3333105"/>
            <a:chExt cx="1001680" cy="67362"/>
          </a:xfrm>
        </p:grpSpPr>
        <p:sp>
          <p:nvSpPr>
            <p:cNvPr id="137" name="矩形 136">
              <a:extLst>
                <a:ext uri="{FF2B5EF4-FFF2-40B4-BE49-F238E27FC236}">
                  <a16:creationId xmlns:a16="http://schemas.microsoft.com/office/drawing/2014/main" id="{E3B477B2-4AE9-4701-B68F-3F4F7F064A99}"/>
                </a:ext>
              </a:extLst>
            </p:cNvPr>
            <p:cNvSpPr/>
            <p:nvPr/>
          </p:nvSpPr>
          <p:spPr>
            <a:xfrm flipH="1">
              <a:off x="10810854" y="3333105"/>
              <a:ext cx="500840" cy="673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144" name="矩形 143">
              <a:extLst>
                <a:ext uri="{FF2B5EF4-FFF2-40B4-BE49-F238E27FC236}">
                  <a16:creationId xmlns:a16="http://schemas.microsoft.com/office/drawing/2014/main" id="{012FF703-1C1B-469F-9527-2576B0EB815E}"/>
                </a:ext>
              </a:extLst>
            </p:cNvPr>
            <p:cNvSpPr/>
            <p:nvPr/>
          </p:nvSpPr>
          <p:spPr>
            <a:xfrm flipH="1">
              <a:off x="10310014" y="3333105"/>
              <a:ext cx="500840" cy="673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145" name="群組 144">
            <a:extLst>
              <a:ext uri="{FF2B5EF4-FFF2-40B4-BE49-F238E27FC236}">
                <a16:creationId xmlns:a16="http://schemas.microsoft.com/office/drawing/2014/main" id="{AAC1FCCD-3094-49F4-B8D0-65CA60308E72}"/>
              </a:ext>
            </a:extLst>
          </p:cNvPr>
          <p:cNvGrpSpPr/>
          <p:nvPr/>
        </p:nvGrpSpPr>
        <p:grpSpPr>
          <a:xfrm>
            <a:off x="10214916" y="5674429"/>
            <a:ext cx="506658" cy="80671"/>
            <a:chOff x="10310014" y="3333105"/>
            <a:chExt cx="1001680" cy="67362"/>
          </a:xfrm>
        </p:grpSpPr>
        <p:sp>
          <p:nvSpPr>
            <p:cNvPr id="146" name="矩形 145">
              <a:extLst>
                <a:ext uri="{FF2B5EF4-FFF2-40B4-BE49-F238E27FC236}">
                  <a16:creationId xmlns:a16="http://schemas.microsoft.com/office/drawing/2014/main" id="{6BFBF281-4AC0-4D2F-8D95-34F5073998A6}"/>
                </a:ext>
              </a:extLst>
            </p:cNvPr>
            <p:cNvSpPr/>
            <p:nvPr/>
          </p:nvSpPr>
          <p:spPr>
            <a:xfrm flipH="1">
              <a:off x="10810854" y="3333105"/>
              <a:ext cx="500840" cy="673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147" name="矩形 146">
              <a:extLst>
                <a:ext uri="{FF2B5EF4-FFF2-40B4-BE49-F238E27FC236}">
                  <a16:creationId xmlns:a16="http://schemas.microsoft.com/office/drawing/2014/main" id="{C5EDE75F-D7E5-4E94-B1F7-91AB44B25866}"/>
                </a:ext>
              </a:extLst>
            </p:cNvPr>
            <p:cNvSpPr/>
            <p:nvPr/>
          </p:nvSpPr>
          <p:spPr>
            <a:xfrm flipH="1">
              <a:off x="10310014" y="3333105"/>
              <a:ext cx="500840" cy="673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sp>
        <p:nvSpPr>
          <p:cNvPr id="151" name="弧形 150">
            <a:extLst>
              <a:ext uri="{FF2B5EF4-FFF2-40B4-BE49-F238E27FC236}">
                <a16:creationId xmlns:a16="http://schemas.microsoft.com/office/drawing/2014/main" id="{61990561-9462-4679-8B3A-62BD4E2078AC}"/>
              </a:ext>
            </a:extLst>
          </p:cNvPr>
          <p:cNvSpPr/>
          <p:nvPr/>
        </p:nvSpPr>
        <p:spPr>
          <a:xfrm rot="900000">
            <a:off x="8317814" y="4845008"/>
            <a:ext cx="1170851" cy="767520"/>
          </a:xfrm>
          <a:prstGeom prst="arc">
            <a:avLst>
              <a:gd name="adj1" fmla="val 11664496"/>
              <a:gd name="adj2" fmla="val 18642188"/>
            </a:avLst>
          </a:prstGeom>
          <a:ln>
            <a:solidFill>
              <a:schemeClr val="bg2">
                <a:lumMod val="1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grpSp>
        <p:nvGrpSpPr>
          <p:cNvPr id="30" name="群組 29">
            <a:extLst>
              <a:ext uri="{FF2B5EF4-FFF2-40B4-BE49-F238E27FC236}">
                <a16:creationId xmlns:a16="http://schemas.microsoft.com/office/drawing/2014/main" id="{42F0D1E7-A4CE-48EF-B93A-BD4C70754892}"/>
              </a:ext>
            </a:extLst>
          </p:cNvPr>
          <p:cNvGrpSpPr/>
          <p:nvPr/>
        </p:nvGrpSpPr>
        <p:grpSpPr>
          <a:xfrm>
            <a:off x="9382618" y="2041730"/>
            <a:ext cx="1398066" cy="1203493"/>
            <a:chOff x="10033088" y="1516536"/>
            <a:chExt cx="1398066" cy="1203493"/>
          </a:xfrm>
        </p:grpSpPr>
        <p:sp>
          <p:nvSpPr>
            <p:cNvPr id="27" name="矩形 26">
              <a:extLst>
                <a:ext uri="{FF2B5EF4-FFF2-40B4-BE49-F238E27FC236}">
                  <a16:creationId xmlns:a16="http://schemas.microsoft.com/office/drawing/2014/main" id="{5A9199F1-DA3E-44C8-B388-622E1B2B3C0A}"/>
                </a:ext>
              </a:extLst>
            </p:cNvPr>
            <p:cNvSpPr/>
            <p:nvPr/>
          </p:nvSpPr>
          <p:spPr>
            <a:xfrm>
              <a:off x="10037997" y="1516536"/>
              <a:ext cx="1393157" cy="120349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2" name="矩形 151">
              <a:extLst>
                <a:ext uri="{FF2B5EF4-FFF2-40B4-BE49-F238E27FC236}">
                  <a16:creationId xmlns:a16="http://schemas.microsoft.com/office/drawing/2014/main" id="{0A7BDE6C-1894-4AA1-AD05-87F469CA650E}"/>
                </a:ext>
              </a:extLst>
            </p:cNvPr>
            <p:cNvSpPr/>
            <p:nvPr/>
          </p:nvSpPr>
          <p:spPr>
            <a:xfrm>
              <a:off x="10037996" y="1528541"/>
              <a:ext cx="827390" cy="69109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3" name="矩形 152">
              <a:extLst>
                <a:ext uri="{FF2B5EF4-FFF2-40B4-BE49-F238E27FC236}">
                  <a16:creationId xmlns:a16="http://schemas.microsoft.com/office/drawing/2014/main" id="{E18DEDFD-42AF-4C78-8C46-D891413356BC}"/>
                </a:ext>
              </a:extLst>
            </p:cNvPr>
            <p:cNvSpPr/>
            <p:nvPr/>
          </p:nvSpPr>
          <p:spPr>
            <a:xfrm>
              <a:off x="10865386" y="2219637"/>
              <a:ext cx="565768" cy="50039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4" name="矩形 153">
              <a:extLst>
                <a:ext uri="{FF2B5EF4-FFF2-40B4-BE49-F238E27FC236}">
                  <a16:creationId xmlns:a16="http://schemas.microsoft.com/office/drawing/2014/main" id="{EFAC0853-053C-4E93-ABD7-15C054C6CFDE}"/>
                </a:ext>
              </a:extLst>
            </p:cNvPr>
            <p:cNvSpPr/>
            <p:nvPr/>
          </p:nvSpPr>
          <p:spPr>
            <a:xfrm>
              <a:off x="10033088" y="1522018"/>
              <a:ext cx="290884" cy="2652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5" name="矩形 154">
              <a:extLst>
                <a:ext uri="{FF2B5EF4-FFF2-40B4-BE49-F238E27FC236}">
                  <a16:creationId xmlns:a16="http://schemas.microsoft.com/office/drawing/2014/main" id="{895AEE79-495D-410E-B9E5-EBC6A04CFE03}"/>
                </a:ext>
              </a:extLst>
            </p:cNvPr>
            <p:cNvSpPr/>
            <p:nvPr/>
          </p:nvSpPr>
          <p:spPr>
            <a:xfrm>
              <a:off x="11128345" y="2442424"/>
              <a:ext cx="290884" cy="277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6" name="矩形 155">
              <a:extLst>
                <a:ext uri="{FF2B5EF4-FFF2-40B4-BE49-F238E27FC236}">
                  <a16:creationId xmlns:a16="http://schemas.microsoft.com/office/drawing/2014/main" id="{3DD84EFC-FA3C-44C0-ADA1-70C1AEE65CA2}"/>
                </a:ext>
              </a:extLst>
            </p:cNvPr>
            <p:cNvSpPr/>
            <p:nvPr/>
          </p:nvSpPr>
          <p:spPr>
            <a:xfrm>
              <a:off x="10574502" y="1954351"/>
              <a:ext cx="290884" cy="2652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7" name="矩形 156">
              <a:extLst>
                <a:ext uri="{FF2B5EF4-FFF2-40B4-BE49-F238E27FC236}">
                  <a16:creationId xmlns:a16="http://schemas.microsoft.com/office/drawing/2014/main" id="{6B525A8E-9993-4A0A-A52E-4B3DCAF5F634}"/>
                </a:ext>
              </a:extLst>
            </p:cNvPr>
            <p:cNvSpPr/>
            <p:nvPr/>
          </p:nvSpPr>
          <p:spPr>
            <a:xfrm>
              <a:off x="10283618" y="1722152"/>
              <a:ext cx="290884" cy="2652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8" name="矩形 157">
              <a:extLst>
                <a:ext uri="{FF2B5EF4-FFF2-40B4-BE49-F238E27FC236}">
                  <a16:creationId xmlns:a16="http://schemas.microsoft.com/office/drawing/2014/main" id="{A2C1B66F-991C-4BFA-8909-62B1AC300E63}"/>
                </a:ext>
              </a:extLst>
            </p:cNvPr>
            <p:cNvSpPr/>
            <p:nvPr/>
          </p:nvSpPr>
          <p:spPr>
            <a:xfrm>
              <a:off x="10827831" y="2189904"/>
              <a:ext cx="290884" cy="2652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59" name="群組 158">
            <a:extLst>
              <a:ext uri="{FF2B5EF4-FFF2-40B4-BE49-F238E27FC236}">
                <a16:creationId xmlns:a16="http://schemas.microsoft.com/office/drawing/2014/main" id="{907DCAA7-3B10-4155-B17C-61B95CC8D507}"/>
              </a:ext>
            </a:extLst>
          </p:cNvPr>
          <p:cNvGrpSpPr/>
          <p:nvPr/>
        </p:nvGrpSpPr>
        <p:grpSpPr>
          <a:xfrm rot="10800000" flipH="1">
            <a:off x="9082424" y="3681260"/>
            <a:ext cx="2003359" cy="67364"/>
            <a:chOff x="6109487" y="752556"/>
            <a:chExt cx="3916544" cy="109246"/>
          </a:xfrm>
        </p:grpSpPr>
        <p:sp>
          <p:nvSpPr>
            <p:cNvPr id="160" name="矩形 159">
              <a:extLst>
                <a:ext uri="{FF2B5EF4-FFF2-40B4-BE49-F238E27FC236}">
                  <a16:creationId xmlns:a16="http://schemas.microsoft.com/office/drawing/2014/main" id="{B9E5B58A-3067-40FD-A683-2287CB193CDE}"/>
                </a:ext>
              </a:extLst>
            </p:cNvPr>
            <p:cNvSpPr/>
            <p:nvPr/>
          </p:nvSpPr>
          <p:spPr>
            <a:xfrm>
              <a:off x="6109487" y="752559"/>
              <a:ext cx="979136" cy="10924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sp>
          <p:nvSpPr>
            <p:cNvPr id="161" name="矩形 160">
              <a:extLst>
                <a:ext uri="{FF2B5EF4-FFF2-40B4-BE49-F238E27FC236}">
                  <a16:creationId xmlns:a16="http://schemas.microsoft.com/office/drawing/2014/main" id="{EA943FF9-D7EA-470C-933F-12119A1200E3}"/>
                </a:ext>
              </a:extLst>
            </p:cNvPr>
            <p:cNvSpPr/>
            <p:nvPr/>
          </p:nvSpPr>
          <p:spPr>
            <a:xfrm>
              <a:off x="7088623" y="752556"/>
              <a:ext cx="979136" cy="1092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162" name="矩形 161">
              <a:extLst>
                <a:ext uri="{FF2B5EF4-FFF2-40B4-BE49-F238E27FC236}">
                  <a16:creationId xmlns:a16="http://schemas.microsoft.com/office/drawing/2014/main" id="{B5734E3E-D15F-45D8-BDD9-C1AE5B159866}"/>
                </a:ext>
              </a:extLst>
            </p:cNvPr>
            <p:cNvSpPr/>
            <p:nvPr/>
          </p:nvSpPr>
          <p:spPr>
            <a:xfrm>
              <a:off x="8067759" y="752559"/>
              <a:ext cx="979136" cy="1092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163" name="矩形 162">
              <a:extLst>
                <a:ext uri="{FF2B5EF4-FFF2-40B4-BE49-F238E27FC236}">
                  <a16:creationId xmlns:a16="http://schemas.microsoft.com/office/drawing/2014/main" id="{FA29995E-0230-4FF6-A190-06ADF59897F7}"/>
                </a:ext>
              </a:extLst>
            </p:cNvPr>
            <p:cNvSpPr/>
            <p:nvPr/>
          </p:nvSpPr>
          <p:spPr>
            <a:xfrm>
              <a:off x="9046895" y="752559"/>
              <a:ext cx="979136" cy="10924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grpSp>
        <p:nvGrpSpPr>
          <p:cNvPr id="164" name="群組 163">
            <a:extLst>
              <a:ext uri="{FF2B5EF4-FFF2-40B4-BE49-F238E27FC236}">
                <a16:creationId xmlns:a16="http://schemas.microsoft.com/office/drawing/2014/main" id="{1FBB13AB-F933-430E-992F-E453BB9707AE}"/>
              </a:ext>
            </a:extLst>
          </p:cNvPr>
          <p:cNvGrpSpPr/>
          <p:nvPr/>
        </p:nvGrpSpPr>
        <p:grpSpPr>
          <a:xfrm rot="5400000" flipH="1">
            <a:off x="8080744" y="2666515"/>
            <a:ext cx="2003359" cy="67364"/>
            <a:chOff x="6109487" y="752556"/>
            <a:chExt cx="3916544" cy="109246"/>
          </a:xfrm>
        </p:grpSpPr>
        <p:sp>
          <p:nvSpPr>
            <p:cNvPr id="165" name="矩形 164">
              <a:extLst>
                <a:ext uri="{FF2B5EF4-FFF2-40B4-BE49-F238E27FC236}">
                  <a16:creationId xmlns:a16="http://schemas.microsoft.com/office/drawing/2014/main" id="{7D6CFBE1-18B0-4A33-9794-459743981F81}"/>
                </a:ext>
              </a:extLst>
            </p:cNvPr>
            <p:cNvSpPr/>
            <p:nvPr/>
          </p:nvSpPr>
          <p:spPr>
            <a:xfrm>
              <a:off x="6109487" y="752559"/>
              <a:ext cx="979136" cy="10924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sp>
          <p:nvSpPr>
            <p:cNvPr id="166" name="矩形 165">
              <a:extLst>
                <a:ext uri="{FF2B5EF4-FFF2-40B4-BE49-F238E27FC236}">
                  <a16:creationId xmlns:a16="http://schemas.microsoft.com/office/drawing/2014/main" id="{EE5A7EA8-1C1E-446D-8ECF-890F977EC7EA}"/>
                </a:ext>
              </a:extLst>
            </p:cNvPr>
            <p:cNvSpPr/>
            <p:nvPr/>
          </p:nvSpPr>
          <p:spPr>
            <a:xfrm>
              <a:off x="7088623" y="752556"/>
              <a:ext cx="979136" cy="1092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167" name="矩形 166">
              <a:extLst>
                <a:ext uri="{FF2B5EF4-FFF2-40B4-BE49-F238E27FC236}">
                  <a16:creationId xmlns:a16="http://schemas.microsoft.com/office/drawing/2014/main" id="{B3F86428-6B22-4727-BEF3-194F92342971}"/>
                </a:ext>
              </a:extLst>
            </p:cNvPr>
            <p:cNvSpPr/>
            <p:nvPr/>
          </p:nvSpPr>
          <p:spPr>
            <a:xfrm>
              <a:off x="8067759" y="752559"/>
              <a:ext cx="979136" cy="10924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sp>
          <p:nvSpPr>
            <p:cNvPr id="168" name="矩形 167">
              <a:extLst>
                <a:ext uri="{FF2B5EF4-FFF2-40B4-BE49-F238E27FC236}">
                  <a16:creationId xmlns:a16="http://schemas.microsoft.com/office/drawing/2014/main" id="{8E8AE2DC-BB92-41F7-AB01-B0BB7F58DFDD}"/>
                </a:ext>
              </a:extLst>
            </p:cNvPr>
            <p:cNvSpPr/>
            <p:nvPr/>
          </p:nvSpPr>
          <p:spPr>
            <a:xfrm>
              <a:off x="9046895" y="752559"/>
              <a:ext cx="979136" cy="10924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dirty="0"/>
            </a:p>
          </p:txBody>
        </p:sp>
      </p:grpSp>
      <p:sp>
        <p:nvSpPr>
          <p:cNvPr id="169" name="弧形 168">
            <a:extLst>
              <a:ext uri="{FF2B5EF4-FFF2-40B4-BE49-F238E27FC236}">
                <a16:creationId xmlns:a16="http://schemas.microsoft.com/office/drawing/2014/main" id="{72848DCA-A9FB-4027-A532-6249ED656F91}"/>
              </a:ext>
            </a:extLst>
          </p:cNvPr>
          <p:cNvSpPr/>
          <p:nvPr/>
        </p:nvSpPr>
        <p:spPr>
          <a:xfrm rot="15300000">
            <a:off x="9767555" y="3802394"/>
            <a:ext cx="1170851" cy="767520"/>
          </a:xfrm>
          <a:prstGeom prst="arc">
            <a:avLst>
              <a:gd name="adj1" fmla="val 11664496"/>
              <a:gd name="adj2" fmla="val 18642188"/>
            </a:avLst>
          </a:prstGeom>
          <a:ln>
            <a:solidFill>
              <a:schemeClr val="bg2">
                <a:lumMod val="1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sp>
        <p:nvSpPr>
          <p:cNvPr id="170" name="文字方塊 169">
            <a:extLst>
              <a:ext uri="{FF2B5EF4-FFF2-40B4-BE49-F238E27FC236}">
                <a16:creationId xmlns:a16="http://schemas.microsoft.com/office/drawing/2014/main" id="{77269B1F-B4C0-488F-92A7-DC7878F985DC}"/>
              </a:ext>
            </a:extLst>
          </p:cNvPr>
          <p:cNvSpPr txBox="1"/>
          <p:nvPr/>
        </p:nvSpPr>
        <p:spPr>
          <a:xfrm>
            <a:off x="9387527" y="1413487"/>
            <a:ext cx="1298996" cy="307777"/>
          </a:xfrm>
          <a:prstGeom prst="rect">
            <a:avLst/>
          </a:prstGeom>
          <a:noFill/>
        </p:spPr>
        <p:txBody>
          <a:bodyPr wrap="square" rtlCol="0">
            <a:spAutoFit/>
          </a:bodyPr>
          <a:lstStyle/>
          <a:p>
            <a:pPr marL="285744" indent="-285744">
              <a:buFont typeface="Arial" panose="020B0604020202020204" pitchFamily="34" charset="0"/>
              <a:buChar char="•"/>
            </a:pPr>
            <a:r>
              <a:rPr lang="en-US" altLang="zh-TW" sz="1400" b="1" dirty="0" err="1">
                <a:latin typeface="Yu Gothic UI Light" panose="020B0300000000000000" pitchFamily="34" charset="-128"/>
                <a:ea typeface="Yu Gothic UI Light" panose="020B0300000000000000" pitchFamily="34" charset="-128"/>
              </a:rPr>
              <a:t>HiC</a:t>
            </a:r>
            <a:r>
              <a:rPr lang="en-US" altLang="zh-TW" sz="1400" b="1" dirty="0">
                <a:latin typeface="Yu Gothic UI Light" panose="020B0300000000000000" pitchFamily="34" charset="-128"/>
                <a:ea typeface="Yu Gothic UI Light" panose="020B0300000000000000" pitchFamily="34" charset="-128"/>
              </a:rPr>
              <a:t> Map</a:t>
            </a:r>
            <a:endParaRPr lang="zh-TW" altLang="en-US" sz="1400" b="1" dirty="0">
              <a:latin typeface="Yu Gothic UI Light" panose="020B0300000000000000" pitchFamily="34" charset="-128"/>
              <a:ea typeface="Yu Gothic UI Light" panose="020B0300000000000000" pitchFamily="34" charset="-128"/>
            </a:endParaRPr>
          </a:p>
        </p:txBody>
      </p:sp>
      <p:sp>
        <p:nvSpPr>
          <p:cNvPr id="171" name="文字方塊 170">
            <a:extLst>
              <a:ext uri="{FF2B5EF4-FFF2-40B4-BE49-F238E27FC236}">
                <a16:creationId xmlns:a16="http://schemas.microsoft.com/office/drawing/2014/main" id="{A92412BD-31BA-46FE-9109-85F8D3585B4E}"/>
              </a:ext>
            </a:extLst>
          </p:cNvPr>
          <p:cNvSpPr txBox="1"/>
          <p:nvPr/>
        </p:nvSpPr>
        <p:spPr>
          <a:xfrm>
            <a:off x="6080864" y="3298163"/>
            <a:ext cx="1298996" cy="307777"/>
          </a:xfrm>
          <a:prstGeom prst="rect">
            <a:avLst/>
          </a:prstGeom>
          <a:noFill/>
        </p:spPr>
        <p:txBody>
          <a:bodyPr wrap="square" rtlCol="0">
            <a:spAutoFit/>
          </a:bodyPr>
          <a:lstStyle/>
          <a:p>
            <a:pPr marL="285744" indent="-285744">
              <a:buFont typeface="Arial" panose="020B0604020202020204" pitchFamily="34" charset="0"/>
              <a:buChar char="•"/>
            </a:pPr>
            <a:r>
              <a:rPr lang="en-US" altLang="zh-TW" sz="1400" b="1" dirty="0">
                <a:latin typeface="Yu Gothic UI Light" panose="020B0300000000000000" pitchFamily="34" charset="-128"/>
                <a:ea typeface="Yu Gothic UI Light" panose="020B0300000000000000" pitchFamily="34" charset="-128"/>
              </a:rPr>
              <a:t>Ligation</a:t>
            </a:r>
            <a:endParaRPr lang="zh-TW" altLang="en-US" sz="1400" b="1" dirty="0">
              <a:latin typeface="Yu Gothic UI Light" panose="020B0300000000000000" pitchFamily="34" charset="-128"/>
              <a:ea typeface="Yu Gothic UI Light" panose="020B0300000000000000" pitchFamily="34" charset="-128"/>
            </a:endParaRPr>
          </a:p>
        </p:txBody>
      </p:sp>
      <p:sp>
        <p:nvSpPr>
          <p:cNvPr id="172" name="文字方塊 171">
            <a:extLst>
              <a:ext uri="{FF2B5EF4-FFF2-40B4-BE49-F238E27FC236}">
                <a16:creationId xmlns:a16="http://schemas.microsoft.com/office/drawing/2014/main" id="{6C175C7C-0183-4EFA-BD61-609C878A5C7A}"/>
              </a:ext>
            </a:extLst>
          </p:cNvPr>
          <p:cNvSpPr txBox="1"/>
          <p:nvPr/>
        </p:nvSpPr>
        <p:spPr>
          <a:xfrm>
            <a:off x="8238436" y="5269382"/>
            <a:ext cx="1298996" cy="307777"/>
          </a:xfrm>
          <a:prstGeom prst="rect">
            <a:avLst/>
          </a:prstGeom>
          <a:noFill/>
        </p:spPr>
        <p:txBody>
          <a:bodyPr wrap="square" rtlCol="0">
            <a:spAutoFit/>
          </a:bodyPr>
          <a:lstStyle/>
          <a:p>
            <a:pPr marL="285744" indent="-285744">
              <a:buFont typeface="Arial" panose="020B0604020202020204" pitchFamily="34" charset="0"/>
              <a:buChar char="•"/>
            </a:pPr>
            <a:r>
              <a:rPr lang="en-US" altLang="zh-TW" sz="1400" b="1" dirty="0">
                <a:latin typeface="Yu Gothic UI Light" panose="020B0300000000000000" pitchFamily="34" charset="-128"/>
                <a:ea typeface="Yu Gothic UI Light" panose="020B0300000000000000" pitchFamily="34" charset="-128"/>
              </a:rPr>
              <a:t>Counts</a:t>
            </a:r>
            <a:endParaRPr lang="zh-TW" altLang="en-US" sz="1400" b="1" dirty="0">
              <a:latin typeface="Yu Gothic UI Light" panose="020B0300000000000000" pitchFamily="34" charset="-128"/>
              <a:ea typeface="Yu Gothic UI Light" panose="020B0300000000000000" pitchFamily="34" charset="-128"/>
            </a:endParaRPr>
          </a:p>
        </p:txBody>
      </p:sp>
    </p:spTree>
    <p:extLst>
      <p:ext uri="{BB962C8B-B14F-4D97-AF65-F5344CB8AC3E}">
        <p14:creationId xmlns:p14="http://schemas.microsoft.com/office/powerpoint/2010/main" val="2651814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68460" y="1196988"/>
            <a:ext cx="2412889" cy="2232013"/>
          </a:xfrm>
        </p:spPr>
        <p:txBody>
          <a:bodyPr/>
          <a:lstStyle/>
          <a:p>
            <a:r>
              <a:rPr lang="zh-TW" alt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基於</a:t>
            </a:r>
            <a: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Hi-C</a:t>
            </a:r>
            <a:r>
              <a:rPr lang="zh-TW" alt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輔助從頭組裝</a:t>
            </a:r>
            <a:endParaRPr 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endParaRPr>
          </a:p>
        </p:txBody>
      </p:sp>
      <p:sp>
        <p:nvSpPr>
          <p:cNvPr id="8" name="Text Placeholder 7"/>
          <p:cNvSpPr>
            <a:spLocks noGrp="1"/>
          </p:cNvSpPr>
          <p:nvPr>
            <p:ph type="body" sz="quarter" idx="10"/>
          </p:nvPr>
        </p:nvSpPr>
        <p:spPr/>
        <p:txBody>
          <a:bodyPr/>
          <a:lstStyle/>
          <a:p>
            <a:r>
              <a:rPr lang="zh-TW" altLang="en-US" dirty="0"/>
              <a:t>基本概念介紹</a:t>
            </a:r>
            <a:endParaRPr lang="en-US" dirty="0"/>
          </a:p>
        </p:txBody>
      </p:sp>
      <p:sp>
        <p:nvSpPr>
          <p:cNvPr id="13" name="TextBox 12"/>
          <p:cNvSpPr txBox="1"/>
          <p:nvPr/>
        </p:nvSpPr>
        <p:spPr>
          <a:xfrm>
            <a:off x="1968462" y="3468933"/>
            <a:ext cx="2412887" cy="1988045"/>
          </a:xfrm>
          <a:prstGeom prst="rect">
            <a:avLst/>
          </a:prstGeom>
          <a:noFill/>
        </p:spPr>
        <p:txBody>
          <a:bodyPr wrap="square" lIns="0" rIns="0" rtlCol="0">
            <a:spAutoFit/>
          </a:bodyPr>
          <a:lstStyle/>
          <a:p>
            <a:pPr>
              <a:lnSpc>
                <a:spcPct val="130000"/>
              </a:lnSpc>
            </a:pP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本論文的主軸是在介紹他們新設計的從頭組裝軟體</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3D-DNA</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 ，具有使用</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Hi-C</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數據輔助組裝的能力</a:t>
            </a: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整體分析流程如右圖，本次專案覆現實驗會從進入</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3D-DNA</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之後開始，</a:t>
            </a: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直接使用原論文提供的輸入前處理數據</a:t>
            </a: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p:txBody>
      </p:sp>
      <p:sp>
        <p:nvSpPr>
          <p:cNvPr id="7" name="文字方塊 6">
            <a:extLst>
              <a:ext uri="{FF2B5EF4-FFF2-40B4-BE49-F238E27FC236}">
                <a16:creationId xmlns:a16="http://schemas.microsoft.com/office/drawing/2014/main" id="{D70A0A8D-AE85-405B-9A8A-E72EE7CF5650}"/>
              </a:ext>
            </a:extLst>
          </p:cNvPr>
          <p:cNvSpPr txBox="1"/>
          <p:nvPr/>
        </p:nvSpPr>
        <p:spPr>
          <a:xfrm>
            <a:off x="5275689" y="1894370"/>
            <a:ext cx="859972" cy="600164"/>
          </a:xfrm>
          <a:prstGeom prst="rect">
            <a:avLst/>
          </a:prstGeom>
          <a:noFill/>
        </p:spPr>
        <p:txBody>
          <a:bodyPr wrap="square" rtlCol="0">
            <a:spAutoFit/>
          </a:bodyPr>
          <a:lstStyle/>
          <a:p>
            <a:r>
              <a:rPr lang="en-US" altLang="zh-TW" sz="1100" dirty="0">
                <a:latin typeface="Yu Gothic UI Semibold" panose="020B0700000000000000" pitchFamily="34" charset="-128"/>
                <a:ea typeface="Yu Gothic UI Semibold" panose="020B0700000000000000" pitchFamily="34" charset="-128"/>
              </a:rPr>
              <a:t>Hi-C </a:t>
            </a:r>
            <a:r>
              <a:rPr lang="zh-TW" altLang="en-US" sz="1100" dirty="0">
                <a:latin typeface="Yu Gothic UI Semibold" panose="020B0700000000000000" pitchFamily="34" charset="-128"/>
                <a:ea typeface="Yu Gothic UI Semibold" panose="020B0700000000000000" pitchFamily="34" charset="-128"/>
              </a:rPr>
              <a:t>實驗定序原始數據</a:t>
            </a:r>
          </a:p>
        </p:txBody>
      </p:sp>
      <p:sp>
        <p:nvSpPr>
          <p:cNvPr id="11" name="流程圖: 替代程序 10">
            <a:extLst>
              <a:ext uri="{FF2B5EF4-FFF2-40B4-BE49-F238E27FC236}">
                <a16:creationId xmlns:a16="http://schemas.microsoft.com/office/drawing/2014/main" id="{573C85FA-72F3-4FCE-B870-E3DB3B2E9057}"/>
              </a:ext>
            </a:extLst>
          </p:cNvPr>
          <p:cNvSpPr/>
          <p:nvPr/>
        </p:nvSpPr>
        <p:spPr>
          <a:xfrm>
            <a:off x="5308709" y="2622022"/>
            <a:ext cx="718638" cy="376918"/>
          </a:xfrm>
          <a:prstGeom prst="flowChartAlternateProces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a:t>R1</a:t>
            </a:r>
          </a:p>
          <a:p>
            <a:pPr algn="ctr"/>
            <a:r>
              <a:rPr lang="en-US" altLang="zh-TW" sz="1050" dirty="0"/>
              <a:t>. </a:t>
            </a:r>
            <a:r>
              <a:rPr lang="en-US" altLang="zh-TW" sz="1050" dirty="0" err="1"/>
              <a:t>fasta</a:t>
            </a:r>
            <a:endParaRPr lang="zh-TW" altLang="en-US" sz="1050" dirty="0"/>
          </a:p>
        </p:txBody>
      </p:sp>
      <p:sp>
        <p:nvSpPr>
          <p:cNvPr id="77" name="流程圖: 替代程序 76">
            <a:extLst>
              <a:ext uri="{FF2B5EF4-FFF2-40B4-BE49-F238E27FC236}">
                <a16:creationId xmlns:a16="http://schemas.microsoft.com/office/drawing/2014/main" id="{B998FD95-46C6-4308-9E0E-DC64DF65AEC4}"/>
              </a:ext>
            </a:extLst>
          </p:cNvPr>
          <p:cNvSpPr/>
          <p:nvPr/>
        </p:nvSpPr>
        <p:spPr>
          <a:xfrm>
            <a:off x="6857335" y="2455421"/>
            <a:ext cx="305179" cy="1172090"/>
          </a:xfrm>
          <a:prstGeom prst="flowChartAlternateProcess">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50" dirty="0"/>
          </a:p>
        </p:txBody>
      </p:sp>
      <p:sp>
        <p:nvSpPr>
          <p:cNvPr id="78" name="文字方塊 77">
            <a:extLst>
              <a:ext uri="{FF2B5EF4-FFF2-40B4-BE49-F238E27FC236}">
                <a16:creationId xmlns:a16="http://schemas.microsoft.com/office/drawing/2014/main" id="{1BB3E04D-FEEC-4031-A581-E4D82221590B}"/>
              </a:ext>
            </a:extLst>
          </p:cNvPr>
          <p:cNvSpPr txBox="1"/>
          <p:nvPr/>
        </p:nvSpPr>
        <p:spPr>
          <a:xfrm>
            <a:off x="6732528" y="4193197"/>
            <a:ext cx="859972" cy="600164"/>
          </a:xfrm>
          <a:prstGeom prst="rect">
            <a:avLst/>
          </a:prstGeom>
          <a:noFill/>
        </p:spPr>
        <p:txBody>
          <a:bodyPr wrap="square" rtlCol="0">
            <a:spAutoFit/>
          </a:bodyPr>
          <a:lstStyle/>
          <a:p>
            <a:r>
              <a:rPr lang="en-US" altLang="zh-TW" sz="1100" dirty="0">
                <a:latin typeface="Yu Gothic UI Semibold" panose="020B0700000000000000" pitchFamily="34" charset="-128"/>
                <a:ea typeface="Yu Gothic UI Semibold" panose="020B0700000000000000" pitchFamily="34" charset="-128"/>
              </a:rPr>
              <a:t>Hi-C Pro</a:t>
            </a:r>
          </a:p>
          <a:p>
            <a:r>
              <a:rPr lang="en-US" altLang="zh-TW" sz="1100" dirty="0">
                <a:latin typeface="Yu Gothic UI Semibold" panose="020B0700000000000000" pitchFamily="34" charset="-128"/>
                <a:ea typeface="Yu Gothic UI Semibold" panose="020B0700000000000000" pitchFamily="34" charset="-128"/>
              </a:rPr>
              <a:t>Juicer</a:t>
            </a:r>
          </a:p>
          <a:p>
            <a:r>
              <a:rPr lang="en-US" altLang="zh-TW" sz="1100" dirty="0">
                <a:latin typeface="Yu Gothic UI Semibold" panose="020B0700000000000000" pitchFamily="34" charset="-128"/>
                <a:ea typeface="Yu Gothic UI Semibold" panose="020B0700000000000000" pitchFamily="34" charset="-128"/>
              </a:rPr>
              <a:t>…</a:t>
            </a:r>
            <a:endParaRPr lang="zh-TW" altLang="en-US" sz="1100" dirty="0">
              <a:latin typeface="Yu Gothic UI Semibold" panose="020B0700000000000000" pitchFamily="34" charset="-128"/>
              <a:ea typeface="Yu Gothic UI Semibold" panose="020B0700000000000000" pitchFamily="34" charset="-128"/>
            </a:endParaRPr>
          </a:p>
        </p:txBody>
      </p:sp>
      <p:sp>
        <p:nvSpPr>
          <p:cNvPr id="80" name="文字方塊 79">
            <a:extLst>
              <a:ext uri="{FF2B5EF4-FFF2-40B4-BE49-F238E27FC236}">
                <a16:creationId xmlns:a16="http://schemas.microsoft.com/office/drawing/2014/main" id="{80FAE47E-DCF3-4470-9D60-272DEF6110E7}"/>
              </a:ext>
            </a:extLst>
          </p:cNvPr>
          <p:cNvSpPr txBox="1"/>
          <p:nvPr/>
        </p:nvSpPr>
        <p:spPr>
          <a:xfrm>
            <a:off x="6732528" y="3663216"/>
            <a:ext cx="859972" cy="430887"/>
          </a:xfrm>
          <a:prstGeom prst="rect">
            <a:avLst/>
          </a:prstGeom>
          <a:noFill/>
        </p:spPr>
        <p:txBody>
          <a:bodyPr wrap="square" rtlCol="0">
            <a:spAutoFit/>
          </a:bodyPr>
          <a:lstStyle/>
          <a:p>
            <a:r>
              <a:rPr lang="en-US" altLang="zh-TW" sz="1100" dirty="0">
                <a:latin typeface="Yu Gothic UI Semibold" panose="020B0700000000000000" pitchFamily="34" charset="-128"/>
                <a:ea typeface="Yu Gothic UI Semibold" panose="020B0700000000000000" pitchFamily="34" charset="-128"/>
              </a:rPr>
              <a:t>Hi-C </a:t>
            </a:r>
            <a:r>
              <a:rPr lang="zh-TW" altLang="en-US" sz="1100" dirty="0">
                <a:latin typeface="Yu Gothic UI Semibold" panose="020B0700000000000000" pitchFamily="34" charset="-128"/>
                <a:ea typeface="Yu Gothic UI Semibold" panose="020B0700000000000000" pitchFamily="34" charset="-128"/>
              </a:rPr>
              <a:t>分析工具</a:t>
            </a:r>
          </a:p>
        </p:txBody>
      </p:sp>
      <p:cxnSp>
        <p:nvCxnSpPr>
          <p:cNvPr id="14" name="直線接點 13">
            <a:extLst>
              <a:ext uri="{FF2B5EF4-FFF2-40B4-BE49-F238E27FC236}">
                <a16:creationId xmlns:a16="http://schemas.microsoft.com/office/drawing/2014/main" id="{9BCC85F8-8DF8-4B9E-A703-02E84A1D5E46}"/>
              </a:ext>
            </a:extLst>
          </p:cNvPr>
          <p:cNvCxnSpPr>
            <a:cxnSpLocks/>
            <a:stCxn id="90" idx="2"/>
            <a:endCxn id="77" idx="0"/>
          </p:cNvCxnSpPr>
          <p:nvPr/>
        </p:nvCxnSpPr>
        <p:spPr>
          <a:xfrm flipH="1">
            <a:off x="7009925" y="1888517"/>
            <a:ext cx="767631" cy="566904"/>
          </a:xfrm>
          <a:prstGeom prst="line">
            <a:avLst/>
          </a:prstGeom>
          <a:ln w="19050">
            <a:solidFill>
              <a:schemeClr val="bg2">
                <a:lumMod val="50000"/>
              </a:schemeClr>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0" name="流程圖: 替代程序 89">
            <a:extLst>
              <a:ext uri="{FF2B5EF4-FFF2-40B4-BE49-F238E27FC236}">
                <a16:creationId xmlns:a16="http://schemas.microsoft.com/office/drawing/2014/main" id="{36E6CA8A-31C9-47D2-9E6E-FBF6BF627B28}"/>
              </a:ext>
            </a:extLst>
          </p:cNvPr>
          <p:cNvSpPr/>
          <p:nvPr/>
        </p:nvSpPr>
        <p:spPr>
          <a:xfrm>
            <a:off x="7689505" y="1212167"/>
            <a:ext cx="176102" cy="676350"/>
          </a:xfrm>
          <a:prstGeom prst="flowChartAlternateProcess">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50" dirty="0"/>
          </a:p>
        </p:txBody>
      </p:sp>
      <p:sp>
        <p:nvSpPr>
          <p:cNvPr id="92" name="文字方塊 91">
            <a:extLst>
              <a:ext uri="{FF2B5EF4-FFF2-40B4-BE49-F238E27FC236}">
                <a16:creationId xmlns:a16="http://schemas.microsoft.com/office/drawing/2014/main" id="{BA05AD37-639F-4737-8359-A9B3459C0748}"/>
              </a:ext>
            </a:extLst>
          </p:cNvPr>
          <p:cNvSpPr txBox="1"/>
          <p:nvPr/>
        </p:nvSpPr>
        <p:spPr>
          <a:xfrm>
            <a:off x="8005763" y="1350055"/>
            <a:ext cx="925286" cy="600164"/>
          </a:xfrm>
          <a:prstGeom prst="rect">
            <a:avLst/>
          </a:prstGeom>
          <a:noFill/>
        </p:spPr>
        <p:txBody>
          <a:bodyPr wrap="square" rtlCol="0">
            <a:spAutoFit/>
          </a:bodyPr>
          <a:lstStyle/>
          <a:p>
            <a:r>
              <a:rPr lang="zh-TW" altLang="en-US" sz="1100" dirty="0">
                <a:latin typeface="Yu Gothic UI Semibold" panose="020B0700000000000000" pitchFamily="34" charset="-128"/>
                <a:ea typeface="Yu Gothic UI Semibold" panose="020B0700000000000000" pitchFamily="34" charset="-128"/>
              </a:rPr>
              <a:t>參考基因組</a:t>
            </a:r>
            <a:r>
              <a:rPr lang="en-US" altLang="zh-TW" sz="1100" dirty="0">
                <a:latin typeface="Yu Gothic UI Semibold" panose="020B0700000000000000" pitchFamily="34" charset="-128"/>
                <a:ea typeface="Yu Gothic UI Semibold" panose="020B0700000000000000" pitchFamily="34" charset="-128"/>
              </a:rPr>
              <a:t>&amp; </a:t>
            </a:r>
            <a:r>
              <a:rPr lang="zh-TW" altLang="en-US" sz="1100" dirty="0">
                <a:latin typeface="Yu Gothic UI Semibold" panose="020B0700000000000000" pitchFamily="34" charset="-128"/>
                <a:ea typeface="Yu Gothic UI Semibold" panose="020B0700000000000000" pitchFamily="34" charset="-128"/>
              </a:rPr>
              <a:t>索引 </a:t>
            </a:r>
            <a:r>
              <a:rPr lang="en-US" altLang="zh-TW" sz="1100" dirty="0">
                <a:latin typeface="Yu Gothic UI Semibold" panose="020B0700000000000000" pitchFamily="34" charset="-128"/>
                <a:ea typeface="Yu Gothic UI Semibold" panose="020B0700000000000000" pitchFamily="34" charset="-128"/>
              </a:rPr>
              <a:t>Index</a:t>
            </a:r>
            <a:endParaRPr lang="zh-TW" altLang="en-US" sz="1100" dirty="0">
              <a:latin typeface="Yu Gothic UI Semibold" panose="020B0700000000000000" pitchFamily="34" charset="-128"/>
              <a:ea typeface="Yu Gothic UI Semibold" panose="020B0700000000000000" pitchFamily="34" charset="-128"/>
            </a:endParaRPr>
          </a:p>
        </p:txBody>
      </p:sp>
      <p:sp>
        <p:nvSpPr>
          <p:cNvPr id="94" name="流程圖: 替代程序 93">
            <a:extLst>
              <a:ext uri="{FF2B5EF4-FFF2-40B4-BE49-F238E27FC236}">
                <a16:creationId xmlns:a16="http://schemas.microsoft.com/office/drawing/2014/main" id="{FA692388-BEDD-4DDD-A1A3-ABE2E0086B33}"/>
              </a:ext>
            </a:extLst>
          </p:cNvPr>
          <p:cNvSpPr/>
          <p:nvPr/>
        </p:nvSpPr>
        <p:spPr>
          <a:xfrm>
            <a:off x="6921874" y="535817"/>
            <a:ext cx="176102" cy="676350"/>
          </a:xfrm>
          <a:prstGeom prst="flowChartAlternateProcess">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50" dirty="0"/>
          </a:p>
        </p:txBody>
      </p:sp>
      <p:sp>
        <p:nvSpPr>
          <p:cNvPr id="105" name="文字方塊 104">
            <a:extLst>
              <a:ext uri="{FF2B5EF4-FFF2-40B4-BE49-F238E27FC236}">
                <a16:creationId xmlns:a16="http://schemas.microsoft.com/office/drawing/2014/main" id="{25EBAB9D-F52A-48FA-966D-03A1825C1C4D}"/>
              </a:ext>
            </a:extLst>
          </p:cNvPr>
          <p:cNvSpPr txBox="1"/>
          <p:nvPr/>
        </p:nvSpPr>
        <p:spPr>
          <a:xfrm>
            <a:off x="6719829" y="1559598"/>
            <a:ext cx="1055035" cy="600164"/>
          </a:xfrm>
          <a:prstGeom prst="rect">
            <a:avLst/>
          </a:prstGeom>
          <a:noFill/>
        </p:spPr>
        <p:txBody>
          <a:bodyPr wrap="square" rtlCol="0">
            <a:spAutoFit/>
          </a:bodyPr>
          <a:lstStyle/>
          <a:p>
            <a:r>
              <a:rPr lang="en-US" altLang="zh-TW" sz="1100" dirty="0">
                <a:latin typeface="Yu Gothic UI Semibold" panose="020B0700000000000000" pitchFamily="34" charset="-128"/>
                <a:ea typeface="Yu Gothic UI Semibold" panose="020B0700000000000000" pitchFamily="34" charset="-128"/>
              </a:rPr>
              <a:t>Bowtie 2</a:t>
            </a:r>
          </a:p>
          <a:p>
            <a:r>
              <a:rPr lang="en-US" altLang="zh-TW" sz="1100" dirty="0">
                <a:latin typeface="Yu Gothic UI Semibold" panose="020B0700000000000000" pitchFamily="34" charset="-128"/>
                <a:ea typeface="Yu Gothic UI Semibold" panose="020B0700000000000000" pitchFamily="34" charset="-128"/>
              </a:rPr>
              <a:t>BWA</a:t>
            </a:r>
          </a:p>
          <a:p>
            <a:r>
              <a:rPr lang="en-US" altLang="zh-TW" sz="1100" dirty="0">
                <a:latin typeface="Yu Gothic UI Semibold" panose="020B0700000000000000" pitchFamily="34" charset="-128"/>
                <a:ea typeface="Yu Gothic UI Semibold" panose="020B0700000000000000" pitchFamily="34" charset="-128"/>
              </a:rPr>
              <a:t>…</a:t>
            </a:r>
            <a:endParaRPr lang="zh-TW" altLang="en-US" sz="1100" dirty="0">
              <a:latin typeface="Yu Gothic UI Semibold" panose="020B0700000000000000" pitchFamily="34" charset="-128"/>
              <a:ea typeface="Yu Gothic UI Semibold" panose="020B0700000000000000" pitchFamily="34" charset="-128"/>
            </a:endParaRPr>
          </a:p>
        </p:txBody>
      </p:sp>
      <p:sp>
        <p:nvSpPr>
          <p:cNvPr id="24" name="矩形 23">
            <a:extLst>
              <a:ext uri="{FF2B5EF4-FFF2-40B4-BE49-F238E27FC236}">
                <a16:creationId xmlns:a16="http://schemas.microsoft.com/office/drawing/2014/main" id="{A2307A13-3402-4CE2-89CF-69F028CBD433}"/>
              </a:ext>
            </a:extLst>
          </p:cNvPr>
          <p:cNvSpPr/>
          <p:nvPr/>
        </p:nvSpPr>
        <p:spPr>
          <a:xfrm>
            <a:off x="6714703" y="1350055"/>
            <a:ext cx="787395" cy="261610"/>
          </a:xfrm>
          <a:prstGeom prst="rect">
            <a:avLst/>
          </a:prstGeom>
        </p:spPr>
        <p:txBody>
          <a:bodyPr wrap="none">
            <a:spAutoFit/>
          </a:bodyPr>
          <a:lstStyle/>
          <a:p>
            <a:r>
              <a:rPr lang="zh-TW" altLang="en-US" sz="1100" dirty="0">
                <a:latin typeface="Yu Gothic UI Semibold" panose="020B0700000000000000" pitchFamily="34" charset="-128"/>
                <a:ea typeface="Yu Gothic UI Semibold" panose="020B0700000000000000" pitchFamily="34" charset="-128"/>
              </a:rPr>
              <a:t>索引工具</a:t>
            </a:r>
            <a:r>
              <a:rPr lang="en-US" altLang="zh-TW" sz="1100" dirty="0">
                <a:latin typeface="Yu Gothic UI Semibold" panose="020B0700000000000000" pitchFamily="34" charset="-128"/>
                <a:ea typeface="Yu Gothic UI Semibold" panose="020B0700000000000000" pitchFamily="34" charset="-128"/>
              </a:rPr>
              <a:t> </a:t>
            </a:r>
            <a:endParaRPr lang="zh-TW" altLang="en-US" sz="1100" dirty="0"/>
          </a:p>
        </p:txBody>
      </p:sp>
      <p:sp>
        <p:nvSpPr>
          <p:cNvPr id="106" name="流程圖: 替代程序 105">
            <a:extLst>
              <a:ext uri="{FF2B5EF4-FFF2-40B4-BE49-F238E27FC236}">
                <a16:creationId xmlns:a16="http://schemas.microsoft.com/office/drawing/2014/main" id="{85D78211-5DBB-4802-ACA0-D27B4EB21E0D}"/>
              </a:ext>
            </a:extLst>
          </p:cNvPr>
          <p:cNvSpPr/>
          <p:nvPr/>
        </p:nvSpPr>
        <p:spPr>
          <a:xfrm>
            <a:off x="6282649" y="535817"/>
            <a:ext cx="176102" cy="676350"/>
          </a:xfrm>
          <a:prstGeom prst="flowChartAlternateProcess">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50" dirty="0"/>
          </a:p>
        </p:txBody>
      </p:sp>
      <p:cxnSp>
        <p:nvCxnSpPr>
          <p:cNvPr id="107" name="直線接點 106">
            <a:extLst>
              <a:ext uri="{FF2B5EF4-FFF2-40B4-BE49-F238E27FC236}">
                <a16:creationId xmlns:a16="http://schemas.microsoft.com/office/drawing/2014/main" id="{71F5FF67-C62B-4A45-B9ED-1C6562BC5BFA}"/>
              </a:ext>
            </a:extLst>
          </p:cNvPr>
          <p:cNvCxnSpPr>
            <a:cxnSpLocks/>
            <a:stCxn id="94" idx="3"/>
            <a:endCxn id="90" idx="0"/>
          </p:cNvCxnSpPr>
          <p:nvPr/>
        </p:nvCxnSpPr>
        <p:spPr>
          <a:xfrm>
            <a:off x="7097976" y="873992"/>
            <a:ext cx="679580" cy="338175"/>
          </a:xfrm>
          <a:prstGeom prst="line">
            <a:avLst/>
          </a:prstGeom>
          <a:ln w="19050">
            <a:solidFill>
              <a:schemeClr val="accent2">
                <a:lumMod val="60000"/>
                <a:lumOff val="40000"/>
              </a:schemeClr>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直線接點 107">
            <a:extLst>
              <a:ext uri="{FF2B5EF4-FFF2-40B4-BE49-F238E27FC236}">
                <a16:creationId xmlns:a16="http://schemas.microsoft.com/office/drawing/2014/main" id="{BCCFCB97-E38D-48AB-B2C6-A92EFBE830E4}"/>
              </a:ext>
            </a:extLst>
          </p:cNvPr>
          <p:cNvCxnSpPr>
            <a:cxnSpLocks/>
            <a:stCxn id="106" idx="3"/>
            <a:endCxn id="94" idx="1"/>
          </p:cNvCxnSpPr>
          <p:nvPr/>
        </p:nvCxnSpPr>
        <p:spPr>
          <a:xfrm>
            <a:off x="6458751" y="873992"/>
            <a:ext cx="463123" cy="0"/>
          </a:xfrm>
          <a:prstGeom prst="line">
            <a:avLst/>
          </a:prstGeom>
          <a:ln w="19050">
            <a:solidFill>
              <a:schemeClr val="accent2">
                <a:lumMod val="60000"/>
                <a:lumOff val="40000"/>
              </a:schemeClr>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C3145899-3E40-49A1-9DA9-8E883306CC61}"/>
              </a:ext>
            </a:extLst>
          </p:cNvPr>
          <p:cNvSpPr/>
          <p:nvPr/>
        </p:nvSpPr>
        <p:spPr>
          <a:xfrm>
            <a:off x="5304637" y="753979"/>
            <a:ext cx="889987" cy="430887"/>
          </a:xfrm>
          <a:prstGeom prst="rect">
            <a:avLst/>
          </a:prstGeom>
        </p:spPr>
        <p:txBody>
          <a:bodyPr wrap="none">
            <a:spAutoFit/>
          </a:bodyPr>
          <a:lstStyle/>
          <a:p>
            <a:r>
              <a:rPr lang="zh-TW" altLang="en-US" sz="1100" dirty="0">
                <a:latin typeface="Yu Gothic UI Semibold" panose="020B0700000000000000" pitchFamily="34" charset="-128"/>
                <a:ea typeface="Yu Gothic UI Semibold" panose="020B0700000000000000" pitchFamily="34" charset="-128"/>
              </a:rPr>
              <a:t>參考基因組</a:t>
            </a:r>
            <a:endParaRPr lang="en-US" altLang="zh-TW" sz="1100" dirty="0">
              <a:latin typeface="Yu Gothic UI Semibold" panose="020B0700000000000000" pitchFamily="34" charset="-128"/>
              <a:ea typeface="Yu Gothic UI Semibold" panose="020B0700000000000000" pitchFamily="34" charset="-128"/>
            </a:endParaRPr>
          </a:p>
          <a:p>
            <a:r>
              <a:rPr lang="en-US" altLang="zh-TW" sz="1100" dirty="0">
                <a:latin typeface="Yu Gothic UI Semibold" panose="020B0700000000000000" pitchFamily="34" charset="-128"/>
                <a:ea typeface="Yu Gothic UI Semibold" panose="020B0700000000000000" pitchFamily="34" charset="-128"/>
              </a:rPr>
              <a:t>.fa</a:t>
            </a:r>
            <a:endParaRPr lang="zh-TW" altLang="en-US" sz="1100" dirty="0"/>
          </a:p>
        </p:txBody>
      </p:sp>
      <p:cxnSp>
        <p:nvCxnSpPr>
          <p:cNvPr id="110" name="直線接點 109">
            <a:extLst>
              <a:ext uri="{FF2B5EF4-FFF2-40B4-BE49-F238E27FC236}">
                <a16:creationId xmlns:a16="http://schemas.microsoft.com/office/drawing/2014/main" id="{F6DDB0EF-04E6-4B51-B0CA-04587A2CD049}"/>
              </a:ext>
            </a:extLst>
          </p:cNvPr>
          <p:cNvCxnSpPr>
            <a:cxnSpLocks/>
            <a:stCxn id="11" idx="3"/>
            <a:endCxn id="77" idx="1"/>
          </p:cNvCxnSpPr>
          <p:nvPr/>
        </p:nvCxnSpPr>
        <p:spPr>
          <a:xfrm>
            <a:off x="6027347" y="2810481"/>
            <a:ext cx="829988" cy="230985"/>
          </a:xfrm>
          <a:prstGeom prst="line">
            <a:avLst/>
          </a:prstGeom>
          <a:ln w="19050">
            <a:solidFill>
              <a:schemeClr val="accent1">
                <a:lumMod val="60000"/>
                <a:lumOff val="40000"/>
              </a:schemeClr>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7" name="流程圖: 替代程序 116">
            <a:extLst>
              <a:ext uri="{FF2B5EF4-FFF2-40B4-BE49-F238E27FC236}">
                <a16:creationId xmlns:a16="http://schemas.microsoft.com/office/drawing/2014/main" id="{825D7EEB-AA64-4312-9A76-D293FB84F1AA}"/>
              </a:ext>
            </a:extLst>
          </p:cNvPr>
          <p:cNvSpPr/>
          <p:nvPr/>
        </p:nvSpPr>
        <p:spPr>
          <a:xfrm>
            <a:off x="5308709" y="3151340"/>
            <a:ext cx="718638" cy="376918"/>
          </a:xfrm>
          <a:prstGeom prst="flowChartAlternateProces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a:t>R2</a:t>
            </a:r>
          </a:p>
          <a:p>
            <a:pPr algn="ctr"/>
            <a:r>
              <a:rPr lang="en-US" altLang="zh-TW" sz="1050" dirty="0"/>
              <a:t>. </a:t>
            </a:r>
            <a:r>
              <a:rPr lang="en-US" altLang="zh-TW" sz="1050" dirty="0" err="1"/>
              <a:t>fasta</a:t>
            </a:r>
            <a:endParaRPr lang="zh-TW" altLang="en-US" sz="1050" dirty="0"/>
          </a:p>
        </p:txBody>
      </p:sp>
      <p:cxnSp>
        <p:nvCxnSpPr>
          <p:cNvPr id="118" name="直線接點 117">
            <a:extLst>
              <a:ext uri="{FF2B5EF4-FFF2-40B4-BE49-F238E27FC236}">
                <a16:creationId xmlns:a16="http://schemas.microsoft.com/office/drawing/2014/main" id="{1C643BCE-8852-4056-BCC0-1A9CA8044B74}"/>
              </a:ext>
            </a:extLst>
          </p:cNvPr>
          <p:cNvCxnSpPr>
            <a:cxnSpLocks/>
            <a:stCxn id="117" idx="3"/>
            <a:endCxn id="77" idx="1"/>
          </p:cNvCxnSpPr>
          <p:nvPr/>
        </p:nvCxnSpPr>
        <p:spPr>
          <a:xfrm flipV="1">
            <a:off x="6027347" y="3041466"/>
            <a:ext cx="829988" cy="298333"/>
          </a:xfrm>
          <a:prstGeom prst="line">
            <a:avLst/>
          </a:prstGeom>
          <a:ln w="19050">
            <a:solidFill>
              <a:schemeClr val="accent1">
                <a:lumMod val="60000"/>
                <a:lumOff val="40000"/>
              </a:schemeClr>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9" name="直線接點 128">
            <a:extLst>
              <a:ext uri="{FF2B5EF4-FFF2-40B4-BE49-F238E27FC236}">
                <a16:creationId xmlns:a16="http://schemas.microsoft.com/office/drawing/2014/main" id="{4403CBE4-B78E-41CB-9542-505552662D85}"/>
              </a:ext>
            </a:extLst>
          </p:cNvPr>
          <p:cNvCxnSpPr>
            <a:cxnSpLocks/>
            <a:stCxn id="77" idx="3"/>
            <a:endCxn id="142" idx="1"/>
          </p:cNvCxnSpPr>
          <p:nvPr/>
        </p:nvCxnSpPr>
        <p:spPr>
          <a:xfrm>
            <a:off x="7162514" y="3041466"/>
            <a:ext cx="781179" cy="0"/>
          </a:xfrm>
          <a:prstGeom prst="line">
            <a:avLst/>
          </a:prstGeom>
          <a:ln w="19050">
            <a:solidFill>
              <a:schemeClr val="bg2">
                <a:lumMod val="50000"/>
              </a:schemeClr>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41" name="群組 140">
            <a:extLst>
              <a:ext uri="{FF2B5EF4-FFF2-40B4-BE49-F238E27FC236}">
                <a16:creationId xmlns:a16="http://schemas.microsoft.com/office/drawing/2014/main" id="{37617F16-37A6-45F0-9A23-CA7DDA5BC835}"/>
              </a:ext>
            </a:extLst>
          </p:cNvPr>
          <p:cNvGrpSpPr/>
          <p:nvPr/>
        </p:nvGrpSpPr>
        <p:grpSpPr>
          <a:xfrm>
            <a:off x="7941842" y="2814595"/>
            <a:ext cx="527100" cy="453742"/>
            <a:chOff x="10033088" y="1516536"/>
            <a:chExt cx="1398066" cy="1203493"/>
          </a:xfrm>
        </p:grpSpPr>
        <p:sp>
          <p:nvSpPr>
            <p:cNvPr id="142" name="矩形 141">
              <a:extLst>
                <a:ext uri="{FF2B5EF4-FFF2-40B4-BE49-F238E27FC236}">
                  <a16:creationId xmlns:a16="http://schemas.microsoft.com/office/drawing/2014/main" id="{D6FA7884-B53F-4ABD-99E2-CB4009936B29}"/>
                </a:ext>
              </a:extLst>
            </p:cNvPr>
            <p:cNvSpPr/>
            <p:nvPr/>
          </p:nvSpPr>
          <p:spPr>
            <a:xfrm>
              <a:off x="10037997" y="1516536"/>
              <a:ext cx="1393157" cy="120349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3" name="矩形 142">
              <a:extLst>
                <a:ext uri="{FF2B5EF4-FFF2-40B4-BE49-F238E27FC236}">
                  <a16:creationId xmlns:a16="http://schemas.microsoft.com/office/drawing/2014/main" id="{9F5FED40-73E4-450D-95B6-91FA34990B73}"/>
                </a:ext>
              </a:extLst>
            </p:cNvPr>
            <p:cNvSpPr/>
            <p:nvPr/>
          </p:nvSpPr>
          <p:spPr>
            <a:xfrm>
              <a:off x="10037996" y="1528541"/>
              <a:ext cx="827390" cy="69109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8" name="矩形 147">
              <a:extLst>
                <a:ext uri="{FF2B5EF4-FFF2-40B4-BE49-F238E27FC236}">
                  <a16:creationId xmlns:a16="http://schemas.microsoft.com/office/drawing/2014/main" id="{C3D38D15-002F-4141-A560-C3828599C2F5}"/>
                </a:ext>
              </a:extLst>
            </p:cNvPr>
            <p:cNvSpPr/>
            <p:nvPr/>
          </p:nvSpPr>
          <p:spPr>
            <a:xfrm>
              <a:off x="10865386" y="2219637"/>
              <a:ext cx="565768" cy="50039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9" name="矩形 148">
              <a:extLst>
                <a:ext uri="{FF2B5EF4-FFF2-40B4-BE49-F238E27FC236}">
                  <a16:creationId xmlns:a16="http://schemas.microsoft.com/office/drawing/2014/main" id="{42507FA4-D06E-42A1-B4A1-4C57588A3441}"/>
                </a:ext>
              </a:extLst>
            </p:cNvPr>
            <p:cNvSpPr/>
            <p:nvPr/>
          </p:nvSpPr>
          <p:spPr>
            <a:xfrm>
              <a:off x="10033088" y="1522018"/>
              <a:ext cx="290884" cy="2652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0" name="矩形 149">
              <a:extLst>
                <a:ext uri="{FF2B5EF4-FFF2-40B4-BE49-F238E27FC236}">
                  <a16:creationId xmlns:a16="http://schemas.microsoft.com/office/drawing/2014/main" id="{53AF9993-C67C-414D-B5AB-09E07D686002}"/>
                </a:ext>
              </a:extLst>
            </p:cNvPr>
            <p:cNvSpPr/>
            <p:nvPr/>
          </p:nvSpPr>
          <p:spPr>
            <a:xfrm>
              <a:off x="11128345" y="2442424"/>
              <a:ext cx="290884" cy="2776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3" name="矩形 172">
              <a:extLst>
                <a:ext uri="{FF2B5EF4-FFF2-40B4-BE49-F238E27FC236}">
                  <a16:creationId xmlns:a16="http://schemas.microsoft.com/office/drawing/2014/main" id="{70E003BC-BBA3-491F-9CEF-F527552C22D4}"/>
                </a:ext>
              </a:extLst>
            </p:cNvPr>
            <p:cNvSpPr/>
            <p:nvPr/>
          </p:nvSpPr>
          <p:spPr>
            <a:xfrm>
              <a:off x="10574502" y="1954351"/>
              <a:ext cx="290884" cy="2652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4" name="矩形 173">
              <a:extLst>
                <a:ext uri="{FF2B5EF4-FFF2-40B4-BE49-F238E27FC236}">
                  <a16:creationId xmlns:a16="http://schemas.microsoft.com/office/drawing/2014/main" id="{1B25F29F-A84D-4F97-BCD9-595B737527D8}"/>
                </a:ext>
              </a:extLst>
            </p:cNvPr>
            <p:cNvSpPr/>
            <p:nvPr/>
          </p:nvSpPr>
          <p:spPr>
            <a:xfrm>
              <a:off x="10283618" y="1722152"/>
              <a:ext cx="290884" cy="2652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5" name="矩形 174">
              <a:extLst>
                <a:ext uri="{FF2B5EF4-FFF2-40B4-BE49-F238E27FC236}">
                  <a16:creationId xmlns:a16="http://schemas.microsoft.com/office/drawing/2014/main" id="{2C4A4D4E-8B65-4A5F-9F0A-90DAED8B7D66}"/>
                </a:ext>
              </a:extLst>
            </p:cNvPr>
            <p:cNvSpPr/>
            <p:nvPr/>
          </p:nvSpPr>
          <p:spPr>
            <a:xfrm>
              <a:off x="10827831" y="2189904"/>
              <a:ext cx="290884" cy="2652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76" name="文字方塊 175">
            <a:extLst>
              <a:ext uri="{FF2B5EF4-FFF2-40B4-BE49-F238E27FC236}">
                <a16:creationId xmlns:a16="http://schemas.microsoft.com/office/drawing/2014/main" id="{349B321D-03CD-4784-BCA9-7534151536D3}"/>
              </a:ext>
            </a:extLst>
          </p:cNvPr>
          <p:cNvSpPr txBox="1"/>
          <p:nvPr/>
        </p:nvSpPr>
        <p:spPr>
          <a:xfrm>
            <a:off x="7650644" y="3442534"/>
            <a:ext cx="1280405" cy="261610"/>
          </a:xfrm>
          <a:prstGeom prst="rect">
            <a:avLst/>
          </a:prstGeom>
          <a:noFill/>
        </p:spPr>
        <p:txBody>
          <a:bodyPr wrap="square" rtlCol="0">
            <a:spAutoFit/>
          </a:bodyPr>
          <a:lstStyle/>
          <a:p>
            <a:r>
              <a:rPr lang="en-US" altLang="zh-TW" sz="1100" dirty="0">
                <a:latin typeface="Yu Gothic UI Semibold" panose="020B0700000000000000" pitchFamily="34" charset="-128"/>
                <a:ea typeface="Yu Gothic UI Semibold" panose="020B0700000000000000" pitchFamily="34" charset="-128"/>
              </a:rPr>
              <a:t>Hi-C </a:t>
            </a:r>
            <a:r>
              <a:rPr lang="zh-TW" altLang="en-US" sz="1100" dirty="0">
                <a:latin typeface="Yu Gothic UI Semibold" panose="020B0700000000000000" pitchFamily="34" charset="-128"/>
                <a:ea typeface="Yu Gothic UI Semibold" panose="020B0700000000000000" pitchFamily="34" charset="-128"/>
              </a:rPr>
              <a:t>互作矩陣</a:t>
            </a:r>
          </a:p>
        </p:txBody>
      </p:sp>
      <p:sp>
        <p:nvSpPr>
          <p:cNvPr id="181" name="流程圖: 替代程序 180">
            <a:extLst>
              <a:ext uri="{FF2B5EF4-FFF2-40B4-BE49-F238E27FC236}">
                <a16:creationId xmlns:a16="http://schemas.microsoft.com/office/drawing/2014/main" id="{248F97B6-5DA8-424A-97AA-1CB289F4B97A}"/>
              </a:ext>
            </a:extLst>
          </p:cNvPr>
          <p:cNvSpPr/>
          <p:nvPr/>
        </p:nvSpPr>
        <p:spPr>
          <a:xfrm>
            <a:off x="6792797" y="4886536"/>
            <a:ext cx="305179" cy="518040"/>
          </a:xfrm>
          <a:prstGeom prst="flowChartAlternateProcess">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50" dirty="0"/>
          </a:p>
        </p:txBody>
      </p:sp>
      <p:sp>
        <p:nvSpPr>
          <p:cNvPr id="182" name="文字方塊 181">
            <a:extLst>
              <a:ext uri="{FF2B5EF4-FFF2-40B4-BE49-F238E27FC236}">
                <a16:creationId xmlns:a16="http://schemas.microsoft.com/office/drawing/2014/main" id="{7B2B3124-2925-45A3-ADC1-81BDF675904D}"/>
              </a:ext>
            </a:extLst>
          </p:cNvPr>
          <p:cNvSpPr txBox="1"/>
          <p:nvPr/>
        </p:nvSpPr>
        <p:spPr>
          <a:xfrm>
            <a:off x="6650771" y="5901864"/>
            <a:ext cx="859972" cy="600164"/>
          </a:xfrm>
          <a:prstGeom prst="rect">
            <a:avLst/>
          </a:prstGeom>
          <a:noFill/>
        </p:spPr>
        <p:txBody>
          <a:bodyPr wrap="square" rtlCol="0">
            <a:spAutoFit/>
          </a:bodyPr>
          <a:lstStyle/>
          <a:p>
            <a:r>
              <a:rPr lang="en-US" altLang="zh-TW" sz="1100" dirty="0">
                <a:latin typeface="Yu Gothic UI Semibold" panose="020B0700000000000000" pitchFamily="34" charset="-128"/>
                <a:ea typeface="Yu Gothic UI Semibold" panose="020B0700000000000000" pitchFamily="34" charset="-128"/>
              </a:rPr>
              <a:t>w2rap </a:t>
            </a:r>
            <a:r>
              <a:rPr lang="en-US" altLang="zh-TW" sz="1100" dirty="0" err="1">
                <a:latin typeface="Yu Gothic UI Semibold" panose="020B0700000000000000" pitchFamily="34" charset="-128"/>
                <a:ea typeface="Yu Gothic UI Semibold" panose="020B0700000000000000" pitchFamily="34" charset="-128"/>
              </a:rPr>
              <a:t>contigger</a:t>
            </a:r>
            <a:r>
              <a:rPr lang="en-US" altLang="zh-TW" sz="1100" dirty="0">
                <a:latin typeface="Yu Gothic UI Semibold" panose="020B0700000000000000" pitchFamily="34" charset="-128"/>
                <a:ea typeface="Yu Gothic UI Semibold" panose="020B0700000000000000" pitchFamily="34" charset="-128"/>
              </a:rPr>
              <a:t>…</a:t>
            </a:r>
            <a:endParaRPr lang="zh-TW" altLang="en-US" sz="1100" dirty="0">
              <a:latin typeface="Yu Gothic UI Semibold" panose="020B0700000000000000" pitchFamily="34" charset="-128"/>
              <a:ea typeface="Yu Gothic UI Semibold" panose="020B0700000000000000" pitchFamily="34" charset="-128"/>
            </a:endParaRPr>
          </a:p>
        </p:txBody>
      </p:sp>
      <p:sp>
        <p:nvSpPr>
          <p:cNvPr id="183" name="文字方塊 182">
            <a:extLst>
              <a:ext uri="{FF2B5EF4-FFF2-40B4-BE49-F238E27FC236}">
                <a16:creationId xmlns:a16="http://schemas.microsoft.com/office/drawing/2014/main" id="{15A96FEC-0540-4204-AF01-CA281ED61617}"/>
              </a:ext>
            </a:extLst>
          </p:cNvPr>
          <p:cNvSpPr txBox="1"/>
          <p:nvPr/>
        </p:nvSpPr>
        <p:spPr>
          <a:xfrm>
            <a:off x="6668596" y="5479036"/>
            <a:ext cx="859972" cy="430887"/>
          </a:xfrm>
          <a:prstGeom prst="rect">
            <a:avLst/>
          </a:prstGeom>
          <a:noFill/>
        </p:spPr>
        <p:txBody>
          <a:bodyPr wrap="square" rtlCol="0">
            <a:spAutoFit/>
          </a:bodyPr>
          <a:lstStyle/>
          <a:p>
            <a:r>
              <a:rPr lang="zh-TW" altLang="en-US" sz="1100" dirty="0">
                <a:latin typeface="Yu Gothic UI Semibold" panose="020B0700000000000000" pitchFamily="34" charset="-128"/>
                <a:ea typeface="Yu Gothic UI Semibold" panose="020B0700000000000000" pitchFamily="34" charset="-128"/>
              </a:rPr>
              <a:t>組裝染色體工具</a:t>
            </a:r>
          </a:p>
        </p:txBody>
      </p:sp>
      <p:sp>
        <p:nvSpPr>
          <p:cNvPr id="184" name="流程圖: 替代程序 183">
            <a:extLst>
              <a:ext uri="{FF2B5EF4-FFF2-40B4-BE49-F238E27FC236}">
                <a16:creationId xmlns:a16="http://schemas.microsoft.com/office/drawing/2014/main" id="{8607A70C-7A9F-44E0-A328-3AF318EE9A1D}"/>
              </a:ext>
            </a:extLst>
          </p:cNvPr>
          <p:cNvSpPr/>
          <p:nvPr/>
        </p:nvSpPr>
        <p:spPr>
          <a:xfrm>
            <a:off x="5308709" y="4957097"/>
            <a:ext cx="718638" cy="376918"/>
          </a:xfrm>
          <a:prstGeom prst="flowChartAlternateProcess">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a:t>X. </a:t>
            </a:r>
            <a:r>
              <a:rPr lang="en-US" altLang="zh-TW" sz="1050" dirty="0" err="1"/>
              <a:t>fasta</a:t>
            </a:r>
            <a:endParaRPr lang="zh-TW" altLang="en-US" sz="1050" dirty="0"/>
          </a:p>
        </p:txBody>
      </p:sp>
      <p:sp>
        <p:nvSpPr>
          <p:cNvPr id="185" name="文字方塊 184">
            <a:extLst>
              <a:ext uri="{FF2B5EF4-FFF2-40B4-BE49-F238E27FC236}">
                <a16:creationId xmlns:a16="http://schemas.microsoft.com/office/drawing/2014/main" id="{958C2366-8E9F-4DB0-A50C-9E30916F8B46}"/>
              </a:ext>
            </a:extLst>
          </p:cNvPr>
          <p:cNvSpPr txBox="1"/>
          <p:nvPr/>
        </p:nvSpPr>
        <p:spPr>
          <a:xfrm>
            <a:off x="5271596" y="4333010"/>
            <a:ext cx="859972" cy="600164"/>
          </a:xfrm>
          <a:prstGeom prst="rect">
            <a:avLst/>
          </a:prstGeom>
          <a:noFill/>
        </p:spPr>
        <p:txBody>
          <a:bodyPr wrap="square" rtlCol="0">
            <a:spAutoFit/>
          </a:bodyPr>
          <a:lstStyle/>
          <a:p>
            <a:r>
              <a:rPr lang="zh-TW" altLang="en-US" sz="1100" dirty="0">
                <a:latin typeface="Yu Gothic UI Semibold" panose="020B0700000000000000" pitchFamily="34" charset="-128"/>
                <a:ea typeface="Yu Gothic UI Semibold" panose="020B0700000000000000" pitchFamily="34" charset="-128"/>
              </a:rPr>
              <a:t>一般</a:t>
            </a:r>
            <a:r>
              <a:rPr lang="en-US" altLang="zh-TW" sz="1100" dirty="0">
                <a:latin typeface="Yu Gothic UI Semibold" panose="020B0700000000000000" pitchFamily="34" charset="-128"/>
                <a:ea typeface="Yu Gothic UI Semibold" panose="020B0700000000000000" pitchFamily="34" charset="-128"/>
              </a:rPr>
              <a:t>NGS</a:t>
            </a:r>
            <a:r>
              <a:rPr lang="zh-TW" altLang="en-US" sz="1100" dirty="0">
                <a:latin typeface="Yu Gothic UI Semibold" panose="020B0700000000000000" pitchFamily="34" charset="-128"/>
                <a:ea typeface="Yu Gothic UI Semibold" panose="020B0700000000000000" pitchFamily="34" charset="-128"/>
              </a:rPr>
              <a:t>定序原始數據</a:t>
            </a:r>
          </a:p>
        </p:txBody>
      </p:sp>
      <p:cxnSp>
        <p:nvCxnSpPr>
          <p:cNvPr id="186" name="直線接點 185">
            <a:extLst>
              <a:ext uri="{FF2B5EF4-FFF2-40B4-BE49-F238E27FC236}">
                <a16:creationId xmlns:a16="http://schemas.microsoft.com/office/drawing/2014/main" id="{FAE496AC-5C0F-438B-AE4B-45C3DC9D0049}"/>
              </a:ext>
            </a:extLst>
          </p:cNvPr>
          <p:cNvCxnSpPr>
            <a:cxnSpLocks/>
            <a:stCxn id="184" idx="3"/>
            <a:endCxn id="181" idx="1"/>
          </p:cNvCxnSpPr>
          <p:nvPr/>
        </p:nvCxnSpPr>
        <p:spPr>
          <a:xfrm>
            <a:off x="6027347" y="5145556"/>
            <a:ext cx="765450" cy="0"/>
          </a:xfrm>
          <a:prstGeom prst="line">
            <a:avLst/>
          </a:prstGeom>
          <a:ln w="19050">
            <a:solidFill>
              <a:srgbClr val="0070C0"/>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7" name="直線接點 186">
            <a:extLst>
              <a:ext uri="{FF2B5EF4-FFF2-40B4-BE49-F238E27FC236}">
                <a16:creationId xmlns:a16="http://schemas.microsoft.com/office/drawing/2014/main" id="{E6AFABED-084F-4AB4-9727-5DFBC1B5A6C3}"/>
              </a:ext>
            </a:extLst>
          </p:cNvPr>
          <p:cNvCxnSpPr>
            <a:cxnSpLocks/>
            <a:stCxn id="181" idx="3"/>
            <a:endCxn id="188" idx="1"/>
          </p:cNvCxnSpPr>
          <p:nvPr/>
        </p:nvCxnSpPr>
        <p:spPr>
          <a:xfrm>
            <a:off x="7097976" y="5145556"/>
            <a:ext cx="657149" cy="0"/>
          </a:xfrm>
          <a:prstGeom prst="line">
            <a:avLst/>
          </a:prstGeom>
          <a:ln w="19050">
            <a:solidFill>
              <a:srgbClr val="92D050"/>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8" name="流程圖: 替代程序 187">
            <a:extLst>
              <a:ext uri="{FF2B5EF4-FFF2-40B4-BE49-F238E27FC236}">
                <a16:creationId xmlns:a16="http://schemas.microsoft.com/office/drawing/2014/main" id="{EDAC8D7C-3E10-4E42-AEA5-759ABC3C6E46}"/>
              </a:ext>
            </a:extLst>
          </p:cNvPr>
          <p:cNvSpPr/>
          <p:nvPr/>
        </p:nvSpPr>
        <p:spPr>
          <a:xfrm>
            <a:off x="7755125" y="4973542"/>
            <a:ext cx="909524" cy="344027"/>
          </a:xfrm>
          <a:prstGeom prst="flowChartAlternateProces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err="1"/>
              <a:t>draft.fasta</a:t>
            </a:r>
            <a:endParaRPr lang="zh-TW" altLang="en-US" sz="1050" dirty="0"/>
          </a:p>
        </p:txBody>
      </p:sp>
      <p:sp>
        <p:nvSpPr>
          <p:cNvPr id="189" name="文字方塊 188">
            <a:extLst>
              <a:ext uri="{FF2B5EF4-FFF2-40B4-BE49-F238E27FC236}">
                <a16:creationId xmlns:a16="http://schemas.microsoft.com/office/drawing/2014/main" id="{A2F9BA1E-1065-487E-BC95-E671FBA5E08C}"/>
              </a:ext>
            </a:extLst>
          </p:cNvPr>
          <p:cNvSpPr txBox="1"/>
          <p:nvPr/>
        </p:nvSpPr>
        <p:spPr>
          <a:xfrm>
            <a:off x="7772492" y="5479036"/>
            <a:ext cx="859972" cy="600164"/>
          </a:xfrm>
          <a:prstGeom prst="rect">
            <a:avLst/>
          </a:prstGeom>
          <a:noFill/>
        </p:spPr>
        <p:txBody>
          <a:bodyPr wrap="square" rtlCol="0">
            <a:spAutoFit/>
          </a:bodyPr>
          <a:lstStyle/>
          <a:p>
            <a:r>
              <a:rPr lang="zh-TW" altLang="en-US" sz="1100" dirty="0">
                <a:latin typeface="Yu Gothic UI Semibold" panose="020B0700000000000000" pitchFamily="34" charset="-128"/>
                <a:ea typeface="Yu Gothic UI Semibold" panose="020B0700000000000000" pitchFamily="34" charset="-128"/>
              </a:rPr>
              <a:t>依照重疊區域組成短片段</a:t>
            </a:r>
          </a:p>
        </p:txBody>
      </p:sp>
      <p:sp>
        <p:nvSpPr>
          <p:cNvPr id="190" name="流程圖: 替代程序 189">
            <a:extLst>
              <a:ext uri="{FF2B5EF4-FFF2-40B4-BE49-F238E27FC236}">
                <a16:creationId xmlns:a16="http://schemas.microsoft.com/office/drawing/2014/main" id="{87B085CF-CCD3-4072-81B0-0DF2197CC5E5}"/>
              </a:ext>
            </a:extLst>
          </p:cNvPr>
          <p:cNvSpPr/>
          <p:nvPr/>
        </p:nvSpPr>
        <p:spPr>
          <a:xfrm>
            <a:off x="9310806" y="2878884"/>
            <a:ext cx="305179" cy="2457929"/>
          </a:xfrm>
          <a:prstGeom prst="flowChartAlternateProcess">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50" dirty="0"/>
          </a:p>
        </p:txBody>
      </p:sp>
      <p:cxnSp>
        <p:nvCxnSpPr>
          <p:cNvPr id="191" name="直線接點 190">
            <a:extLst>
              <a:ext uri="{FF2B5EF4-FFF2-40B4-BE49-F238E27FC236}">
                <a16:creationId xmlns:a16="http://schemas.microsoft.com/office/drawing/2014/main" id="{6D404F0F-0BA5-4780-AF77-A1864C61AF2E}"/>
              </a:ext>
            </a:extLst>
          </p:cNvPr>
          <p:cNvCxnSpPr>
            <a:cxnSpLocks/>
            <a:stCxn id="142" idx="3"/>
            <a:endCxn id="190" idx="1"/>
          </p:cNvCxnSpPr>
          <p:nvPr/>
        </p:nvCxnSpPr>
        <p:spPr>
          <a:xfrm>
            <a:off x="8468942" y="3041466"/>
            <a:ext cx="841864" cy="1066383"/>
          </a:xfrm>
          <a:prstGeom prst="line">
            <a:avLst/>
          </a:prstGeom>
          <a:ln w="19050">
            <a:solidFill>
              <a:schemeClr val="bg2">
                <a:lumMod val="50000"/>
              </a:schemeClr>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2" name="直線接點 191">
            <a:extLst>
              <a:ext uri="{FF2B5EF4-FFF2-40B4-BE49-F238E27FC236}">
                <a16:creationId xmlns:a16="http://schemas.microsoft.com/office/drawing/2014/main" id="{9DC4AC54-A363-4873-8E5F-7E2C004506C2}"/>
              </a:ext>
            </a:extLst>
          </p:cNvPr>
          <p:cNvCxnSpPr>
            <a:cxnSpLocks/>
            <a:stCxn id="188" idx="3"/>
            <a:endCxn id="190" idx="1"/>
          </p:cNvCxnSpPr>
          <p:nvPr/>
        </p:nvCxnSpPr>
        <p:spPr>
          <a:xfrm flipV="1">
            <a:off x="8664649" y="4107849"/>
            <a:ext cx="646157" cy="1037707"/>
          </a:xfrm>
          <a:prstGeom prst="line">
            <a:avLst/>
          </a:prstGeom>
          <a:ln w="19050">
            <a:solidFill>
              <a:srgbClr val="00B050"/>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3" name="文字方塊 192">
            <a:extLst>
              <a:ext uri="{FF2B5EF4-FFF2-40B4-BE49-F238E27FC236}">
                <a16:creationId xmlns:a16="http://schemas.microsoft.com/office/drawing/2014/main" id="{07A1E642-DCE5-4C0F-9085-F7296B48DF4F}"/>
              </a:ext>
            </a:extLst>
          </p:cNvPr>
          <p:cNvSpPr txBox="1"/>
          <p:nvPr/>
        </p:nvSpPr>
        <p:spPr>
          <a:xfrm>
            <a:off x="9110598" y="6089604"/>
            <a:ext cx="859972" cy="600164"/>
          </a:xfrm>
          <a:prstGeom prst="rect">
            <a:avLst/>
          </a:prstGeom>
          <a:noFill/>
        </p:spPr>
        <p:txBody>
          <a:bodyPr wrap="square" rtlCol="0">
            <a:spAutoFit/>
          </a:bodyPr>
          <a:lstStyle/>
          <a:p>
            <a:r>
              <a:rPr lang="en-US" altLang="zh-TW" sz="1100" dirty="0">
                <a:latin typeface="Yu Gothic UI Semibold" panose="020B0700000000000000" pitchFamily="34" charset="-128"/>
                <a:ea typeface="Yu Gothic UI Semibold" panose="020B0700000000000000" pitchFamily="34" charset="-128"/>
              </a:rPr>
              <a:t>3D-DNA</a:t>
            </a:r>
          </a:p>
          <a:p>
            <a:r>
              <a:rPr lang="en-US" altLang="zh-TW" sz="1100" dirty="0">
                <a:latin typeface="Yu Gothic UI Semibold" panose="020B0700000000000000" pitchFamily="34" charset="-128"/>
                <a:ea typeface="Yu Gothic UI Semibold" panose="020B0700000000000000" pitchFamily="34" charset="-128"/>
              </a:rPr>
              <a:t>ALLHIC</a:t>
            </a:r>
          </a:p>
          <a:p>
            <a:r>
              <a:rPr lang="en-US" altLang="zh-TW" sz="1100" dirty="0">
                <a:latin typeface="Yu Gothic UI Semibold" panose="020B0700000000000000" pitchFamily="34" charset="-128"/>
                <a:ea typeface="Yu Gothic UI Semibold" panose="020B0700000000000000" pitchFamily="34" charset="-128"/>
              </a:rPr>
              <a:t>…</a:t>
            </a:r>
            <a:endParaRPr lang="zh-TW" altLang="en-US" sz="1100" dirty="0">
              <a:latin typeface="Yu Gothic UI Semibold" panose="020B0700000000000000" pitchFamily="34" charset="-128"/>
              <a:ea typeface="Yu Gothic UI Semibold" panose="020B0700000000000000" pitchFamily="34" charset="-128"/>
            </a:endParaRPr>
          </a:p>
        </p:txBody>
      </p:sp>
      <p:sp>
        <p:nvSpPr>
          <p:cNvPr id="194" name="文字方塊 193">
            <a:extLst>
              <a:ext uri="{FF2B5EF4-FFF2-40B4-BE49-F238E27FC236}">
                <a16:creationId xmlns:a16="http://schemas.microsoft.com/office/drawing/2014/main" id="{933D66D5-F2BB-4B48-ADE6-621CEA5E85C1}"/>
              </a:ext>
            </a:extLst>
          </p:cNvPr>
          <p:cNvSpPr txBox="1"/>
          <p:nvPr/>
        </p:nvSpPr>
        <p:spPr>
          <a:xfrm>
            <a:off x="9110598" y="5477599"/>
            <a:ext cx="859972" cy="600164"/>
          </a:xfrm>
          <a:prstGeom prst="rect">
            <a:avLst/>
          </a:prstGeom>
          <a:noFill/>
        </p:spPr>
        <p:txBody>
          <a:bodyPr wrap="square" rtlCol="0">
            <a:spAutoFit/>
          </a:bodyPr>
          <a:lstStyle/>
          <a:p>
            <a:r>
              <a:rPr lang="en-US" altLang="zh-TW" sz="1100">
                <a:latin typeface="Yu Gothic UI Semibold" panose="020B0700000000000000" pitchFamily="34" charset="-128"/>
                <a:ea typeface="Yu Gothic UI Semibold" panose="020B0700000000000000" pitchFamily="34" charset="-128"/>
              </a:rPr>
              <a:t>Hi-C</a:t>
            </a:r>
            <a:r>
              <a:rPr lang="zh-TW" altLang="en-US" sz="1100">
                <a:latin typeface="Yu Gothic UI Semibold" panose="020B0700000000000000" pitchFamily="34" charset="-128"/>
                <a:ea typeface="Yu Gothic UI Semibold" panose="020B0700000000000000" pitchFamily="34" charset="-128"/>
              </a:rPr>
              <a:t>輔助組裝染色體工具</a:t>
            </a:r>
            <a:endParaRPr lang="zh-TW" altLang="en-US" sz="1100" dirty="0">
              <a:latin typeface="Yu Gothic UI Semibold" panose="020B0700000000000000" pitchFamily="34" charset="-128"/>
              <a:ea typeface="Yu Gothic UI Semibold" panose="020B0700000000000000" pitchFamily="34" charset="-128"/>
            </a:endParaRPr>
          </a:p>
        </p:txBody>
      </p:sp>
      <p:sp>
        <p:nvSpPr>
          <p:cNvPr id="197" name="文字方塊 196">
            <a:extLst>
              <a:ext uri="{FF2B5EF4-FFF2-40B4-BE49-F238E27FC236}">
                <a16:creationId xmlns:a16="http://schemas.microsoft.com/office/drawing/2014/main" id="{F466F55C-7D67-4A3F-A9EF-698EFEAD03FE}"/>
              </a:ext>
            </a:extLst>
          </p:cNvPr>
          <p:cNvSpPr txBox="1"/>
          <p:nvPr/>
        </p:nvSpPr>
        <p:spPr>
          <a:xfrm>
            <a:off x="8059203" y="818981"/>
            <a:ext cx="925286" cy="430887"/>
          </a:xfrm>
          <a:prstGeom prst="rect">
            <a:avLst/>
          </a:prstGeom>
          <a:noFill/>
        </p:spPr>
        <p:txBody>
          <a:bodyPr wrap="square" rtlCol="0">
            <a:spAutoFit/>
          </a:bodyPr>
          <a:lstStyle/>
          <a:p>
            <a:r>
              <a:rPr lang="zh-TW" altLang="en-US" sz="1100" dirty="0">
                <a:latin typeface="Yu Gothic UI Semibold" panose="020B0700000000000000" pitchFamily="34" charset="-128"/>
                <a:ea typeface="Yu Gothic UI Semibold" panose="020B0700000000000000" pitchFamily="34" charset="-128"/>
              </a:rPr>
              <a:t>常見索引</a:t>
            </a:r>
            <a:endParaRPr lang="en-US" altLang="zh-TW" sz="1100" dirty="0">
              <a:latin typeface="Yu Gothic UI Semibold" panose="020B0700000000000000" pitchFamily="34" charset="-128"/>
              <a:ea typeface="Yu Gothic UI Semibold" panose="020B0700000000000000" pitchFamily="34" charset="-128"/>
            </a:endParaRPr>
          </a:p>
          <a:p>
            <a:r>
              <a:rPr lang="zh-TW" altLang="en-US" sz="1100" dirty="0">
                <a:latin typeface="Yu Gothic UI Semibold" panose="020B0700000000000000" pitchFamily="34" charset="-128"/>
                <a:ea typeface="Yu Gothic UI Semibold" panose="020B0700000000000000" pitchFamily="34" charset="-128"/>
              </a:rPr>
              <a:t>可以下載</a:t>
            </a:r>
          </a:p>
        </p:txBody>
      </p:sp>
      <p:sp>
        <p:nvSpPr>
          <p:cNvPr id="198" name="文字方塊 197">
            <a:extLst>
              <a:ext uri="{FF2B5EF4-FFF2-40B4-BE49-F238E27FC236}">
                <a16:creationId xmlns:a16="http://schemas.microsoft.com/office/drawing/2014/main" id="{0C110BD2-4FB0-4F69-8BDD-FD13494D6412}"/>
              </a:ext>
            </a:extLst>
          </p:cNvPr>
          <p:cNvSpPr txBox="1"/>
          <p:nvPr/>
        </p:nvSpPr>
        <p:spPr>
          <a:xfrm>
            <a:off x="7272665" y="483418"/>
            <a:ext cx="1158867" cy="261610"/>
          </a:xfrm>
          <a:prstGeom prst="rect">
            <a:avLst/>
          </a:prstGeom>
          <a:noFill/>
        </p:spPr>
        <p:txBody>
          <a:bodyPr wrap="square" rtlCol="0">
            <a:spAutoFit/>
          </a:bodyPr>
          <a:lstStyle/>
          <a:p>
            <a:r>
              <a:rPr lang="zh-TW" altLang="en-US" sz="1100" dirty="0">
                <a:latin typeface="Yu Gothic UI Semibold" panose="020B0700000000000000" pitchFamily="34" charset="-128"/>
                <a:ea typeface="Yu Gothic UI Semibold" panose="020B0700000000000000" pitchFamily="34" charset="-128"/>
              </a:rPr>
              <a:t>索引</a:t>
            </a:r>
          </a:p>
        </p:txBody>
      </p:sp>
      <p:cxnSp>
        <p:nvCxnSpPr>
          <p:cNvPr id="200" name="直線接點 199">
            <a:extLst>
              <a:ext uri="{FF2B5EF4-FFF2-40B4-BE49-F238E27FC236}">
                <a16:creationId xmlns:a16="http://schemas.microsoft.com/office/drawing/2014/main" id="{4F53D752-D796-4624-AE58-277534C35C82}"/>
              </a:ext>
            </a:extLst>
          </p:cNvPr>
          <p:cNvCxnSpPr>
            <a:cxnSpLocks/>
          </p:cNvCxnSpPr>
          <p:nvPr/>
        </p:nvCxnSpPr>
        <p:spPr>
          <a:xfrm>
            <a:off x="9673176" y="4793361"/>
            <a:ext cx="440912" cy="0"/>
          </a:xfrm>
          <a:prstGeom prst="line">
            <a:avLst/>
          </a:prstGeom>
          <a:ln w="19050">
            <a:solidFill>
              <a:schemeClr val="tx1">
                <a:lumMod val="50000"/>
                <a:lumOff val="50000"/>
              </a:schemeClr>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02" name="群組 201">
            <a:extLst>
              <a:ext uri="{FF2B5EF4-FFF2-40B4-BE49-F238E27FC236}">
                <a16:creationId xmlns:a16="http://schemas.microsoft.com/office/drawing/2014/main" id="{00C48E1B-64C8-4817-9DFD-E176BC060D14}"/>
              </a:ext>
            </a:extLst>
          </p:cNvPr>
          <p:cNvGrpSpPr/>
          <p:nvPr/>
        </p:nvGrpSpPr>
        <p:grpSpPr>
          <a:xfrm>
            <a:off x="10151735" y="3272922"/>
            <a:ext cx="527100" cy="453742"/>
            <a:chOff x="10033088" y="1516536"/>
            <a:chExt cx="1398066" cy="1203493"/>
          </a:xfrm>
        </p:grpSpPr>
        <p:sp>
          <p:nvSpPr>
            <p:cNvPr id="203" name="矩形 202">
              <a:extLst>
                <a:ext uri="{FF2B5EF4-FFF2-40B4-BE49-F238E27FC236}">
                  <a16:creationId xmlns:a16="http://schemas.microsoft.com/office/drawing/2014/main" id="{789088CD-28B5-43AD-B87F-EEEEB7A58B5D}"/>
                </a:ext>
              </a:extLst>
            </p:cNvPr>
            <p:cNvSpPr/>
            <p:nvPr/>
          </p:nvSpPr>
          <p:spPr>
            <a:xfrm>
              <a:off x="10037997" y="1516536"/>
              <a:ext cx="1393157" cy="120349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4" name="矩形 203">
              <a:extLst>
                <a:ext uri="{FF2B5EF4-FFF2-40B4-BE49-F238E27FC236}">
                  <a16:creationId xmlns:a16="http://schemas.microsoft.com/office/drawing/2014/main" id="{57488DE0-64B3-4864-8168-2E0DC533122F}"/>
                </a:ext>
              </a:extLst>
            </p:cNvPr>
            <p:cNvSpPr/>
            <p:nvPr/>
          </p:nvSpPr>
          <p:spPr>
            <a:xfrm>
              <a:off x="10037996" y="1528541"/>
              <a:ext cx="827390" cy="69109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5" name="矩形 204">
              <a:extLst>
                <a:ext uri="{FF2B5EF4-FFF2-40B4-BE49-F238E27FC236}">
                  <a16:creationId xmlns:a16="http://schemas.microsoft.com/office/drawing/2014/main" id="{00F5425A-A501-4688-8A4C-CC65ACB05855}"/>
                </a:ext>
              </a:extLst>
            </p:cNvPr>
            <p:cNvSpPr/>
            <p:nvPr/>
          </p:nvSpPr>
          <p:spPr>
            <a:xfrm>
              <a:off x="10865386" y="2219637"/>
              <a:ext cx="565768" cy="50039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6" name="矩形 205">
              <a:extLst>
                <a:ext uri="{FF2B5EF4-FFF2-40B4-BE49-F238E27FC236}">
                  <a16:creationId xmlns:a16="http://schemas.microsoft.com/office/drawing/2014/main" id="{6588FE0A-4CA6-4385-9DBD-1293C48E147D}"/>
                </a:ext>
              </a:extLst>
            </p:cNvPr>
            <p:cNvSpPr/>
            <p:nvPr/>
          </p:nvSpPr>
          <p:spPr>
            <a:xfrm>
              <a:off x="10033088" y="1522018"/>
              <a:ext cx="290884" cy="2652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7" name="矩形 206">
              <a:extLst>
                <a:ext uri="{FF2B5EF4-FFF2-40B4-BE49-F238E27FC236}">
                  <a16:creationId xmlns:a16="http://schemas.microsoft.com/office/drawing/2014/main" id="{1C20ED8B-37DB-4D60-94E1-293CF4D2D5B2}"/>
                </a:ext>
              </a:extLst>
            </p:cNvPr>
            <p:cNvSpPr/>
            <p:nvPr/>
          </p:nvSpPr>
          <p:spPr>
            <a:xfrm>
              <a:off x="11128345" y="2442424"/>
              <a:ext cx="290884" cy="2776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8" name="矩形 207">
              <a:extLst>
                <a:ext uri="{FF2B5EF4-FFF2-40B4-BE49-F238E27FC236}">
                  <a16:creationId xmlns:a16="http://schemas.microsoft.com/office/drawing/2014/main" id="{B06F7CF8-89E4-4975-BDC5-64F54E1692B1}"/>
                </a:ext>
              </a:extLst>
            </p:cNvPr>
            <p:cNvSpPr/>
            <p:nvPr/>
          </p:nvSpPr>
          <p:spPr>
            <a:xfrm>
              <a:off x="10574502" y="1954351"/>
              <a:ext cx="290884" cy="2652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9" name="矩形 208">
              <a:extLst>
                <a:ext uri="{FF2B5EF4-FFF2-40B4-BE49-F238E27FC236}">
                  <a16:creationId xmlns:a16="http://schemas.microsoft.com/office/drawing/2014/main" id="{14B595FF-8010-424C-A524-85F98576BEC4}"/>
                </a:ext>
              </a:extLst>
            </p:cNvPr>
            <p:cNvSpPr/>
            <p:nvPr/>
          </p:nvSpPr>
          <p:spPr>
            <a:xfrm>
              <a:off x="10283618" y="1722152"/>
              <a:ext cx="290884" cy="2652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0" name="矩形 209">
              <a:extLst>
                <a:ext uri="{FF2B5EF4-FFF2-40B4-BE49-F238E27FC236}">
                  <a16:creationId xmlns:a16="http://schemas.microsoft.com/office/drawing/2014/main" id="{EBF78350-33A6-418D-BA4E-710130FB1D74}"/>
                </a:ext>
              </a:extLst>
            </p:cNvPr>
            <p:cNvSpPr/>
            <p:nvPr/>
          </p:nvSpPr>
          <p:spPr>
            <a:xfrm>
              <a:off x="10827831" y="2189904"/>
              <a:ext cx="290884" cy="2652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214" name="直線接點 213">
            <a:extLst>
              <a:ext uri="{FF2B5EF4-FFF2-40B4-BE49-F238E27FC236}">
                <a16:creationId xmlns:a16="http://schemas.microsoft.com/office/drawing/2014/main" id="{7EBEED21-D1E3-4230-B37F-93BF6ADA3E86}"/>
              </a:ext>
            </a:extLst>
          </p:cNvPr>
          <p:cNvCxnSpPr>
            <a:cxnSpLocks/>
          </p:cNvCxnSpPr>
          <p:nvPr/>
        </p:nvCxnSpPr>
        <p:spPr>
          <a:xfrm>
            <a:off x="9673176" y="3499793"/>
            <a:ext cx="440912" cy="0"/>
          </a:xfrm>
          <a:prstGeom prst="line">
            <a:avLst/>
          </a:prstGeom>
          <a:ln w="19050">
            <a:solidFill>
              <a:schemeClr val="tx1">
                <a:lumMod val="50000"/>
                <a:lumOff val="50000"/>
              </a:schemeClr>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7" name="文字方塊 216">
            <a:extLst>
              <a:ext uri="{FF2B5EF4-FFF2-40B4-BE49-F238E27FC236}">
                <a16:creationId xmlns:a16="http://schemas.microsoft.com/office/drawing/2014/main" id="{5FD071B1-6CDF-436D-86A7-D60C219718F3}"/>
              </a:ext>
            </a:extLst>
          </p:cNvPr>
          <p:cNvSpPr txBox="1"/>
          <p:nvPr/>
        </p:nvSpPr>
        <p:spPr>
          <a:xfrm>
            <a:off x="9970570" y="3880099"/>
            <a:ext cx="1411517" cy="439113"/>
          </a:xfrm>
          <a:prstGeom prst="rect">
            <a:avLst/>
          </a:prstGeom>
          <a:noFill/>
        </p:spPr>
        <p:txBody>
          <a:bodyPr wrap="square" rtlCol="0">
            <a:spAutoFit/>
          </a:bodyPr>
          <a:lstStyle/>
          <a:p>
            <a:r>
              <a:rPr lang="en-US" altLang="zh-TW" sz="1100" dirty="0">
                <a:latin typeface="Yu Gothic UI Semibold" panose="020B0700000000000000" pitchFamily="34" charset="-128"/>
                <a:ea typeface="Yu Gothic UI Semibold" panose="020B0700000000000000" pitchFamily="34" charset="-128"/>
              </a:rPr>
              <a:t>Hi-C </a:t>
            </a:r>
            <a:r>
              <a:rPr lang="zh-TW" altLang="en-US" sz="1100" dirty="0">
                <a:latin typeface="Yu Gothic UI Semibold" panose="020B0700000000000000" pitchFamily="34" charset="-128"/>
                <a:ea typeface="Yu Gothic UI Semibold" panose="020B0700000000000000" pitchFamily="34" charset="-128"/>
              </a:rPr>
              <a:t>組裝後長片段互作矩陣</a:t>
            </a:r>
          </a:p>
        </p:txBody>
      </p:sp>
      <p:sp>
        <p:nvSpPr>
          <p:cNvPr id="219" name="流程圖: 替代程序 218">
            <a:extLst>
              <a:ext uri="{FF2B5EF4-FFF2-40B4-BE49-F238E27FC236}">
                <a16:creationId xmlns:a16="http://schemas.microsoft.com/office/drawing/2014/main" id="{93663346-4602-4F45-9FA6-E4123D22552A}"/>
              </a:ext>
            </a:extLst>
          </p:cNvPr>
          <p:cNvSpPr/>
          <p:nvPr/>
        </p:nvSpPr>
        <p:spPr>
          <a:xfrm>
            <a:off x="10114088" y="4596624"/>
            <a:ext cx="951463" cy="376918"/>
          </a:xfrm>
          <a:prstGeom prst="flowChartAlternateProcess">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a:t>FINAL. </a:t>
            </a:r>
            <a:r>
              <a:rPr lang="en-US" altLang="zh-TW" sz="1050" dirty="0" err="1"/>
              <a:t>fasta</a:t>
            </a:r>
            <a:endParaRPr lang="zh-TW" altLang="en-US" sz="1050" dirty="0"/>
          </a:p>
        </p:txBody>
      </p:sp>
      <p:sp>
        <p:nvSpPr>
          <p:cNvPr id="222" name="文字方塊 221">
            <a:extLst>
              <a:ext uri="{FF2B5EF4-FFF2-40B4-BE49-F238E27FC236}">
                <a16:creationId xmlns:a16="http://schemas.microsoft.com/office/drawing/2014/main" id="{AD6FCEC9-4F00-4CB8-A9D0-6AF7362584EB}"/>
              </a:ext>
            </a:extLst>
          </p:cNvPr>
          <p:cNvSpPr txBox="1"/>
          <p:nvPr/>
        </p:nvSpPr>
        <p:spPr>
          <a:xfrm>
            <a:off x="9936303" y="5167519"/>
            <a:ext cx="1512337" cy="261610"/>
          </a:xfrm>
          <a:prstGeom prst="rect">
            <a:avLst/>
          </a:prstGeom>
          <a:noFill/>
        </p:spPr>
        <p:txBody>
          <a:bodyPr wrap="square" rtlCol="0">
            <a:spAutoFit/>
          </a:bodyPr>
          <a:lstStyle/>
          <a:p>
            <a:r>
              <a:rPr lang="zh-TW" altLang="en-US" sz="1100" dirty="0">
                <a:latin typeface="Yu Gothic UI Semibold" panose="020B0700000000000000" pitchFamily="34" charset="-128"/>
                <a:ea typeface="Yu Gothic UI Semibold" panose="020B0700000000000000" pitchFamily="34" charset="-128"/>
              </a:rPr>
              <a:t>組好後的定序結果</a:t>
            </a:r>
          </a:p>
        </p:txBody>
      </p:sp>
      <p:sp>
        <p:nvSpPr>
          <p:cNvPr id="227" name="弧形 226">
            <a:extLst>
              <a:ext uri="{FF2B5EF4-FFF2-40B4-BE49-F238E27FC236}">
                <a16:creationId xmlns:a16="http://schemas.microsoft.com/office/drawing/2014/main" id="{19E36CB6-1313-48CD-9AD1-3062942D0634}"/>
              </a:ext>
            </a:extLst>
          </p:cNvPr>
          <p:cNvSpPr/>
          <p:nvPr/>
        </p:nvSpPr>
        <p:spPr>
          <a:xfrm rot="900000">
            <a:off x="8906816" y="2214875"/>
            <a:ext cx="807978" cy="1000984"/>
          </a:xfrm>
          <a:prstGeom prst="arc">
            <a:avLst>
              <a:gd name="adj1" fmla="val 11109742"/>
              <a:gd name="adj2" fmla="val 14258065"/>
            </a:avLst>
          </a:prstGeom>
          <a:ln>
            <a:solidFill>
              <a:schemeClr val="bg2">
                <a:lumMod val="1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grpSp>
        <p:nvGrpSpPr>
          <p:cNvPr id="229" name="群組 228">
            <a:extLst>
              <a:ext uri="{FF2B5EF4-FFF2-40B4-BE49-F238E27FC236}">
                <a16:creationId xmlns:a16="http://schemas.microsoft.com/office/drawing/2014/main" id="{72808BAE-3737-46A6-A088-B716BC6D9B52}"/>
              </a:ext>
            </a:extLst>
          </p:cNvPr>
          <p:cNvGrpSpPr/>
          <p:nvPr/>
        </p:nvGrpSpPr>
        <p:grpSpPr>
          <a:xfrm>
            <a:off x="9361050" y="2018311"/>
            <a:ext cx="527100" cy="453742"/>
            <a:chOff x="10033088" y="1516536"/>
            <a:chExt cx="1398066" cy="1203493"/>
          </a:xfrm>
        </p:grpSpPr>
        <p:sp>
          <p:nvSpPr>
            <p:cNvPr id="230" name="矩形 229">
              <a:extLst>
                <a:ext uri="{FF2B5EF4-FFF2-40B4-BE49-F238E27FC236}">
                  <a16:creationId xmlns:a16="http://schemas.microsoft.com/office/drawing/2014/main" id="{F5AD9D26-F417-4728-91A4-C455FFBD8E16}"/>
                </a:ext>
              </a:extLst>
            </p:cNvPr>
            <p:cNvSpPr/>
            <p:nvPr/>
          </p:nvSpPr>
          <p:spPr>
            <a:xfrm>
              <a:off x="10037997" y="1516536"/>
              <a:ext cx="1393157" cy="120349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1" name="矩形 230">
              <a:extLst>
                <a:ext uri="{FF2B5EF4-FFF2-40B4-BE49-F238E27FC236}">
                  <a16:creationId xmlns:a16="http://schemas.microsoft.com/office/drawing/2014/main" id="{7559E890-E305-4F51-B898-84CA665C4AA1}"/>
                </a:ext>
              </a:extLst>
            </p:cNvPr>
            <p:cNvSpPr/>
            <p:nvPr/>
          </p:nvSpPr>
          <p:spPr>
            <a:xfrm>
              <a:off x="10037996" y="1528541"/>
              <a:ext cx="827390" cy="69109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2" name="矩形 231">
              <a:extLst>
                <a:ext uri="{FF2B5EF4-FFF2-40B4-BE49-F238E27FC236}">
                  <a16:creationId xmlns:a16="http://schemas.microsoft.com/office/drawing/2014/main" id="{D86C5AD6-ACB5-479D-B93F-B0B4F051BD07}"/>
                </a:ext>
              </a:extLst>
            </p:cNvPr>
            <p:cNvSpPr/>
            <p:nvPr/>
          </p:nvSpPr>
          <p:spPr>
            <a:xfrm>
              <a:off x="10865386" y="2219637"/>
              <a:ext cx="565768" cy="50039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3" name="矩形 232">
              <a:extLst>
                <a:ext uri="{FF2B5EF4-FFF2-40B4-BE49-F238E27FC236}">
                  <a16:creationId xmlns:a16="http://schemas.microsoft.com/office/drawing/2014/main" id="{C2715202-BEA4-4474-96E0-A836BF39A768}"/>
                </a:ext>
              </a:extLst>
            </p:cNvPr>
            <p:cNvSpPr/>
            <p:nvPr/>
          </p:nvSpPr>
          <p:spPr>
            <a:xfrm>
              <a:off x="10033088" y="1522018"/>
              <a:ext cx="290884" cy="2652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4" name="矩形 233">
              <a:extLst>
                <a:ext uri="{FF2B5EF4-FFF2-40B4-BE49-F238E27FC236}">
                  <a16:creationId xmlns:a16="http://schemas.microsoft.com/office/drawing/2014/main" id="{EEBF1FBB-215F-4567-90C6-4DF630BD6287}"/>
                </a:ext>
              </a:extLst>
            </p:cNvPr>
            <p:cNvSpPr/>
            <p:nvPr/>
          </p:nvSpPr>
          <p:spPr>
            <a:xfrm>
              <a:off x="11128345" y="2442424"/>
              <a:ext cx="290884" cy="2776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5" name="矩形 234">
              <a:extLst>
                <a:ext uri="{FF2B5EF4-FFF2-40B4-BE49-F238E27FC236}">
                  <a16:creationId xmlns:a16="http://schemas.microsoft.com/office/drawing/2014/main" id="{81A2AF25-1A9B-403F-AF72-94449474AD2D}"/>
                </a:ext>
              </a:extLst>
            </p:cNvPr>
            <p:cNvSpPr/>
            <p:nvPr/>
          </p:nvSpPr>
          <p:spPr>
            <a:xfrm>
              <a:off x="10574502" y="1954351"/>
              <a:ext cx="290884" cy="2652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6" name="矩形 235">
              <a:extLst>
                <a:ext uri="{FF2B5EF4-FFF2-40B4-BE49-F238E27FC236}">
                  <a16:creationId xmlns:a16="http://schemas.microsoft.com/office/drawing/2014/main" id="{EFB1D3B7-A588-466D-AD18-69657978566F}"/>
                </a:ext>
              </a:extLst>
            </p:cNvPr>
            <p:cNvSpPr/>
            <p:nvPr/>
          </p:nvSpPr>
          <p:spPr>
            <a:xfrm>
              <a:off x="10283618" y="1722152"/>
              <a:ext cx="290884" cy="2652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7" name="矩形 236">
              <a:extLst>
                <a:ext uri="{FF2B5EF4-FFF2-40B4-BE49-F238E27FC236}">
                  <a16:creationId xmlns:a16="http://schemas.microsoft.com/office/drawing/2014/main" id="{0033FC65-673F-49FF-A56B-DF4805FFCCC0}"/>
                </a:ext>
              </a:extLst>
            </p:cNvPr>
            <p:cNvSpPr/>
            <p:nvPr/>
          </p:nvSpPr>
          <p:spPr>
            <a:xfrm>
              <a:off x="10827831" y="2189904"/>
              <a:ext cx="290884" cy="2652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38" name="文字方塊 237">
            <a:extLst>
              <a:ext uri="{FF2B5EF4-FFF2-40B4-BE49-F238E27FC236}">
                <a16:creationId xmlns:a16="http://schemas.microsoft.com/office/drawing/2014/main" id="{4654DEE4-BB9F-4904-A719-5DF81BD5F985}"/>
              </a:ext>
            </a:extLst>
          </p:cNvPr>
          <p:cNvSpPr txBox="1"/>
          <p:nvPr/>
        </p:nvSpPr>
        <p:spPr>
          <a:xfrm>
            <a:off x="9300326" y="1632760"/>
            <a:ext cx="1765225" cy="261610"/>
          </a:xfrm>
          <a:prstGeom prst="rect">
            <a:avLst/>
          </a:prstGeom>
          <a:noFill/>
        </p:spPr>
        <p:txBody>
          <a:bodyPr wrap="square" rtlCol="0">
            <a:spAutoFit/>
          </a:bodyPr>
          <a:lstStyle/>
          <a:p>
            <a:r>
              <a:rPr lang="zh-TW" altLang="en-US" sz="1100" dirty="0">
                <a:latin typeface="Yu Gothic UI Semibold" panose="020B0700000000000000" pitchFamily="34" charset="-128"/>
                <a:ea typeface="Yu Gothic UI Semibold" panose="020B0700000000000000" pitchFamily="34" charset="-128"/>
              </a:rPr>
              <a:t>視覺化手動糾錯</a:t>
            </a:r>
          </a:p>
        </p:txBody>
      </p:sp>
      <p:sp>
        <p:nvSpPr>
          <p:cNvPr id="239" name="文字方塊 238">
            <a:extLst>
              <a:ext uri="{FF2B5EF4-FFF2-40B4-BE49-F238E27FC236}">
                <a16:creationId xmlns:a16="http://schemas.microsoft.com/office/drawing/2014/main" id="{98A781B0-74FC-45E3-B30B-2DD9E9143576}"/>
              </a:ext>
            </a:extLst>
          </p:cNvPr>
          <p:cNvSpPr txBox="1"/>
          <p:nvPr/>
        </p:nvSpPr>
        <p:spPr>
          <a:xfrm>
            <a:off x="9963711" y="2040674"/>
            <a:ext cx="859972" cy="261610"/>
          </a:xfrm>
          <a:prstGeom prst="rect">
            <a:avLst/>
          </a:prstGeom>
          <a:noFill/>
        </p:spPr>
        <p:txBody>
          <a:bodyPr wrap="square" rtlCol="0">
            <a:spAutoFit/>
          </a:bodyPr>
          <a:lstStyle/>
          <a:p>
            <a:r>
              <a:rPr lang="en-US" altLang="zh-TW" sz="1100" dirty="0">
                <a:latin typeface="Yu Gothic UI Semibold" panose="020B0700000000000000" pitchFamily="34" charset="-128"/>
                <a:ea typeface="Yu Gothic UI Semibold" panose="020B0700000000000000" pitchFamily="34" charset="-128"/>
              </a:rPr>
              <a:t>Juicer</a:t>
            </a:r>
            <a:r>
              <a:rPr lang="zh-TW" altLang="en-US" sz="1100" dirty="0">
                <a:latin typeface="Yu Gothic UI Semibold" panose="020B0700000000000000" pitchFamily="34" charset="-128"/>
                <a:ea typeface="Yu Gothic UI Semibold" panose="020B0700000000000000" pitchFamily="34" charset="-128"/>
              </a:rPr>
              <a:t> </a:t>
            </a:r>
            <a:r>
              <a:rPr lang="en-US" altLang="zh-TW" sz="1100" dirty="0">
                <a:latin typeface="Yu Gothic UI Semibold" panose="020B0700000000000000" pitchFamily="34" charset="-128"/>
                <a:ea typeface="Yu Gothic UI Semibold" panose="020B0700000000000000" pitchFamily="34" charset="-128"/>
              </a:rPr>
              <a:t>Box</a:t>
            </a:r>
          </a:p>
        </p:txBody>
      </p:sp>
      <p:sp>
        <p:nvSpPr>
          <p:cNvPr id="240" name="弧形 239">
            <a:extLst>
              <a:ext uri="{FF2B5EF4-FFF2-40B4-BE49-F238E27FC236}">
                <a16:creationId xmlns:a16="http://schemas.microsoft.com/office/drawing/2014/main" id="{40702C83-ED95-4CF0-9D07-DA68A40BA9B6}"/>
              </a:ext>
            </a:extLst>
          </p:cNvPr>
          <p:cNvSpPr/>
          <p:nvPr/>
        </p:nvSpPr>
        <p:spPr>
          <a:xfrm rot="10800000">
            <a:off x="9307672" y="2183376"/>
            <a:ext cx="807978" cy="1000984"/>
          </a:xfrm>
          <a:prstGeom prst="arc">
            <a:avLst>
              <a:gd name="adj1" fmla="val 11109742"/>
              <a:gd name="adj2" fmla="val 14258065"/>
            </a:avLst>
          </a:prstGeom>
          <a:ln>
            <a:solidFill>
              <a:schemeClr val="bg2">
                <a:lumMod val="1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351"/>
          </a:p>
        </p:txBody>
      </p:sp>
      <p:sp>
        <p:nvSpPr>
          <p:cNvPr id="243" name="文字方塊 242">
            <a:extLst>
              <a:ext uri="{FF2B5EF4-FFF2-40B4-BE49-F238E27FC236}">
                <a16:creationId xmlns:a16="http://schemas.microsoft.com/office/drawing/2014/main" id="{E7A75DEE-24E4-4803-8264-A4606F8169F7}"/>
              </a:ext>
            </a:extLst>
          </p:cNvPr>
          <p:cNvSpPr txBox="1"/>
          <p:nvPr/>
        </p:nvSpPr>
        <p:spPr>
          <a:xfrm>
            <a:off x="9981773" y="2232924"/>
            <a:ext cx="513808" cy="261610"/>
          </a:xfrm>
          <a:prstGeom prst="rect">
            <a:avLst/>
          </a:prstGeom>
          <a:noFill/>
        </p:spPr>
        <p:txBody>
          <a:bodyPr wrap="square" rtlCol="0">
            <a:spAutoFit/>
          </a:bodyPr>
          <a:lstStyle/>
          <a:p>
            <a:r>
              <a:rPr lang="en-US" altLang="zh-TW" sz="1100" dirty="0">
                <a:latin typeface="Yu Gothic UI Semibold" panose="020B0700000000000000" pitchFamily="34" charset="-128"/>
                <a:ea typeface="Yu Gothic UI Semibold" panose="020B0700000000000000" pitchFamily="34" charset="-128"/>
              </a:rPr>
              <a:t>.hic</a:t>
            </a:r>
            <a:endParaRPr lang="zh-TW" altLang="en-US" sz="1100" dirty="0">
              <a:latin typeface="Yu Gothic UI Semibold" panose="020B0700000000000000" pitchFamily="34" charset="-128"/>
              <a:ea typeface="Yu Gothic UI Semibold" panose="020B0700000000000000" pitchFamily="34" charset="-128"/>
            </a:endParaRPr>
          </a:p>
        </p:txBody>
      </p:sp>
    </p:spTree>
    <p:extLst>
      <p:ext uri="{BB962C8B-B14F-4D97-AF65-F5344CB8AC3E}">
        <p14:creationId xmlns:p14="http://schemas.microsoft.com/office/powerpoint/2010/main" val="39442646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68460" y="1196988"/>
            <a:ext cx="2412889" cy="2232013"/>
          </a:xfrm>
        </p:spPr>
        <p:txBody>
          <a:bodyPr/>
          <a:lstStyle/>
          <a:p>
            <a:r>
              <a:rPr lang="zh-TW" alt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實驗目標設計</a:t>
            </a:r>
            <a:endParaRPr 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endParaRPr>
          </a:p>
        </p:txBody>
      </p:sp>
      <p:sp>
        <p:nvSpPr>
          <p:cNvPr id="8" name="Text Placeholder 7"/>
          <p:cNvSpPr>
            <a:spLocks noGrp="1"/>
          </p:cNvSpPr>
          <p:nvPr>
            <p:ph type="body" sz="quarter" idx="10"/>
          </p:nvPr>
        </p:nvSpPr>
        <p:spPr/>
        <p:txBody>
          <a:bodyPr/>
          <a:lstStyle/>
          <a:p>
            <a:r>
              <a:rPr lang="zh-TW" altLang="en-US" dirty="0"/>
              <a:t>基本概念介紹</a:t>
            </a:r>
            <a:endParaRPr lang="en-US" dirty="0"/>
          </a:p>
        </p:txBody>
      </p:sp>
      <p:sp>
        <p:nvSpPr>
          <p:cNvPr id="13" name="TextBox 12"/>
          <p:cNvSpPr txBox="1"/>
          <p:nvPr/>
        </p:nvSpPr>
        <p:spPr>
          <a:xfrm>
            <a:off x="2071977" y="5947572"/>
            <a:ext cx="7865653" cy="547266"/>
          </a:xfrm>
          <a:prstGeom prst="rect">
            <a:avLst/>
          </a:prstGeom>
          <a:noFill/>
        </p:spPr>
        <p:txBody>
          <a:bodyPr wrap="square" lIns="0" rIns="0" rtlCol="0">
            <a:spAutoFit/>
          </a:bodyPr>
          <a:lstStyle/>
          <a:p>
            <a:pPr>
              <a:lnSpc>
                <a:spcPct val="130000"/>
              </a:lnSpc>
            </a:pP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本論文利用組裝前，中，後的</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 Hi-C</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圖表，去展現出輔助組裝後長片段在互作圖的表現，會明顯清晰很多。利用這部分的現象，想要簡易的覆現這篇論文，可以把組裝前中後的圖表進行比較。</a:t>
            </a: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p:txBody>
      </p:sp>
      <p:pic>
        <p:nvPicPr>
          <p:cNvPr id="9218" name="Picture 2">
            <a:extLst>
              <a:ext uri="{FF2B5EF4-FFF2-40B4-BE49-F238E27FC236}">
                <a16:creationId xmlns:a16="http://schemas.microsoft.com/office/drawing/2014/main" id="{D6867A39-8CA6-4149-8471-B9CCBF4E78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460" y="2688781"/>
            <a:ext cx="7634113" cy="2970147"/>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7B74F602-08A5-45FD-A540-8D84E4CFF60C}"/>
              </a:ext>
            </a:extLst>
          </p:cNvPr>
          <p:cNvSpPr/>
          <p:nvPr/>
        </p:nvSpPr>
        <p:spPr>
          <a:xfrm>
            <a:off x="5549660" y="1276184"/>
            <a:ext cx="4208189" cy="830997"/>
          </a:xfrm>
          <a:prstGeom prst="rect">
            <a:avLst/>
          </a:prstGeom>
        </p:spPr>
        <p:txBody>
          <a:bodyPr wrap="square">
            <a:spAutoFit/>
          </a:bodyPr>
          <a:lstStyle/>
          <a:p>
            <a:r>
              <a:rPr lang="zh-TW" altLang="en-US" sz="1200" dirty="0">
                <a:latin typeface="Yu Gothic UI Semibold" panose="020B0700000000000000" pitchFamily="34" charset="-128"/>
                <a:ea typeface="Yu Gothic UI Semibold" panose="020B0700000000000000" pitchFamily="34" charset="-128"/>
              </a:rPr>
              <a:t>Fig. 1 Starting with a draft assembly, we used Hi-C data to correct misjoins, scaffold, and merge overlaps, thereby generating an assembly of the Ae. aegypti mosquito genome with chromosome-length scaffolds.</a:t>
            </a:r>
          </a:p>
        </p:txBody>
      </p:sp>
    </p:spTree>
    <p:extLst>
      <p:ext uri="{BB962C8B-B14F-4D97-AF65-F5344CB8AC3E}">
        <p14:creationId xmlns:p14="http://schemas.microsoft.com/office/powerpoint/2010/main" val="3070427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27510" y="2627425"/>
            <a:ext cx="4290543" cy="1200329"/>
          </a:xfrm>
          <a:prstGeom prst="rect">
            <a:avLst/>
          </a:prstGeom>
          <a:noFill/>
        </p:spPr>
        <p:txBody>
          <a:bodyPr wrap="square" rtlCol="0">
            <a:spAutoFit/>
          </a:bodyPr>
          <a:lstStyle/>
          <a:p>
            <a:r>
              <a:rPr lang="en-US" sz="3600" b="1" dirty="0">
                <a:solidFill>
                  <a:schemeClr val="tx1">
                    <a:lumMod val="95000"/>
                    <a:lumOff val="5000"/>
                  </a:schemeClr>
                </a:solidFill>
                <a:latin typeface="Yu Gothic UI Light" panose="020B0300000000000000" pitchFamily="34" charset="-128"/>
                <a:ea typeface="Yu Gothic UI Light" panose="020B0300000000000000" pitchFamily="34" charset="-128"/>
              </a:rPr>
              <a:t>Part 2 /</a:t>
            </a:r>
          </a:p>
          <a:p>
            <a:r>
              <a:rPr lang="en-US" sz="3600" b="1" dirty="0">
                <a:solidFill>
                  <a:schemeClr val="tx1">
                    <a:lumMod val="95000"/>
                    <a:lumOff val="5000"/>
                  </a:schemeClr>
                </a:solidFill>
                <a:latin typeface="Yu Gothic UI Light" panose="020B0300000000000000" pitchFamily="34" charset="-128"/>
                <a:ea typeface="Yu Gothic UI Light" panose="020B0300000000000000" pitchFamily="34" charset="-128"/>
              </a:rPr>
              <a:t>Environment Setup </a:t>
            </a:r>
          </a:p>
        </p:txBody>
      </p:sp>
      <p:sp>
        <p:nvSpPr>
          <p:cNvPr id="17" name="Text Placeholder 7">
            <a:extLst>
              <a:ext uri="{FF2B5EF4-FFF2-40B4-BE49-F238E27FC236}">
                <a16:creationId xmlns:a16="http://schemas.microsoft.com/office/drawing/2014/main" id="{3067E6EE-76E8-4431-AED1-C505B61CFB8D}"/>
              </a:ext>
            </a:extLst>
          </p:cNvPr>
          <p:cNvSpPr>
            <a:spLocks noGrp="1"/>
          </p:cNvSpPr>
          <p:nvPr>
            <p:ph type="body" sz="quarter" idx="10"/>
          </p:nvPr>
        </p:nvSpPr>
        <p:spPr>
          <a:xfrm>
            <a:off x="113628" y="1034425"/>
            <a:ext cx="572451" cy="4913147"/>
          </a:xfrm>
        </p:spPr>
        <p:txBody>
          <a:bodyPr/>
          <a:lstStyle/>
          <a:p>
            <a:r>
              <a:rPr lang="zh-TW" altLang="en-US" dirty="0"/>
              <a:t>期末專題報告</a:t>
            </a:r>
            <a:endParaRPr lang="en-US" dirty="0"/>
          </a:p>
        </p:txBody>
      </p:sp>
    </p:spTree>
    <p:extLst>
      <p:ext uri="{BB962C8B-B14F-4D97-AF65-F5344CB8AC3E}">
        <p14:creationId xmlns:p14="http://schemas.microsoft.com/office/powerpoint/2010/main" val="257674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68460" y="1149544"/>
            <a:ext cx="3002280" cy="2232013"/>
          </a:xfrm>
        </p:spPr>
        <p:txBody>
          <a:bodyPr/>
          <a:lstStyle/>
          <a:p>
            <a: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3D-DNA</a:t>
            </a:r>
            <a:b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br>
            <a:r>
              <a:rPr lang="zh-TW" alt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環境需求與安裝</a:t>
            </a:r>
            <a:endParaRPr 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endParaRPr>
          </a:p>
        </p:txBody>
      </p:sp>
      <p:sp>
        <p:nvSpPr>
          <p:cNvPr id="8" name="Text Placeholder 7"/>
          <p:cNvSpPr>
            <a:spLocks noGrp="1"/>
          </p:cNvSpPr>
          <p:nvPr>
            <p:ph type="body" sz="quarter" idx="10"/>
          </p:nvPr>
        </p:nvSpPr>
        <p:spPr/>
        <p:txBody>
          <a:bodyPr/>
          <a:lstStyle/>
          <a:p>
            <a:r>
              <a:rPr lang="zh-TW" altLang="en-US" dirty="0"/>
              <a:t>系統安裝方法</a:t>
            </a:r>
            <a:endParaRPr lang="en-US" dirty="0"/>
          </a:p>
        </p:txBody>
      </p:sp>
      <p:sp>
        <p:nvSpPr>
          <p:cNvPr id="98" name="TextBox 12">
            <a:extLst>
              <a:ext uri="{FF2B5EF4-FFF2-40B4-BE49-F238E27FC236}">
                <a16:creationId xmlns:a16="http://schemas.microsoft.com/office/drawing/2014/main" id="{CA9C586E-67FD-4610-97D3-C4E63932AC3F}"/>
              </a:ext>
            </a:extLst>
          </p:cNvPr>
          <p:cNvSpPr txBox="1"/>
          <p:nvPr/>
        </p:nvSpPr>
        <p:spPr>
          <a:xfrm>
            <a:off x="1968462" y="3052384"/>
            <a:ext cx="2412887" cy="1987660"/>
          </a:xfrm>
          <a:prstGeom prst="rect">
            <a:avLst/>
          </a:prstGeom>
          <a:noFill/>
        </p:spPr>
        <p:txBody>
          <a:bodyPr wrap="square" lIns="0" rIns="0" rtlCol="0">
            <a:spAutoFit/>
          </a:bodyPr>
          <a:lstStyle/>
          <a:p>
            <a:pPr>
              <a:lnSpc>
                <a:spcPct val="130000"/>
              </a:lnSpc>
            </a:pPr>
            <a:r>
              <a:rPr 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3D-DNA </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需要的使用的程式包含了</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 Java Python , Shell </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這三種語言。本專案安裝的部分是事先寫好每一步驟的安裝腳本，再逐一執行。</a:t>
            </a: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a:p>
            <a:pPr>
              <a:lnSpc>
                <a:spcPct val="130000"/>
              </a:lnSpc>
            </a:pP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如果想要使用原始的</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3D-DNA</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進行實驗覆現，可以利用版控跳到第</a:t>
            </a:r>
            <a:r>
              <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745779b</a:t>
            </a:r>
            <a:r>
              <a:rPr lang="zh-TW" altLang="en-US"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rPr>
              <a:t> 版本</a:t>
            </a:r>
            <a:endParaRPr lang="en-US" altLang="zh-TW" sz="1200" b="1" dirty="0">
              <a:solidFill>
                <a:schemeClr val="tx1">
                  <a:alpha val="70000"/>
                </a:schemeClr>
              </a:solidFill>
              <a:latin typeface="Yu Gothic UI Semibold" panose="020B0700000000000000" pitchFamily="34" charset="-128"/>
              <a:ea typeface="Yu Gothic UI Semibold" panose="020B0700000000000000" pitchFamily="34" charset="-128"/>
              <a:cs typeface="Open Sans" charset="0"/>
            </a:endParaRPr>
          </a:p>
        </p:txBody>
      </p:sp>
      <p:pic>
        <p:nvPicPr>
          <p:cNvPr id="3085" name="Picture 13">
            <a:extLst>
              <a:ext uri="{FF2B5EF4-FFF2-40B4-BE49-F238E27FC236}">
                <a16:creationId xmlns:a16="http://schemas.microsoft.com/office/drawing/2014/main" id="{2519A55D-133D-4721-8F67-BA8849CB5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3998" y="1149544"/>
            <a:ext cx="4488033" cy="5537932"/>
          </a:xfrm>
          <a:prstGeom prst="rect">
            <a:avLst/>
          </a:prstGeom>
          <a:noFill/>
          <a:extLst>
            <a:ext uri="{909E8E84-426E-40DD-AFC4-6F175D3DCCD1}">
              <a14:hiddenFill xmlns:a14="http://schemas.microsoft.com/office/drawing/2010/main">
                <a:solidFill>
                  <a:srgbClr val="FFFFFF"/>
                </a:solidFill>
              </a14:hiddenFill>
            </a:ext>
          </a:extLst>
        </p:spPr>
      </p:pic>
      <p:grpSp>
        <p:nvGrpSpPr>
          <p:cNvPr id="89" name="群組 88">
            <a:extLst>
              <a:ext uri="{FF2B5EF4-FFF2-40B4-BE49-F238E27FC236}">
                <a16:creationId xmlns:a16="http://schemas.microsoft.com/office/drawing/2014/main" id="{0B9B9DC3-F77F-420E-BB28-980CC49C403D}"/>
              </a:ext>
            </a:extLst>
          </p:cNvPr>
          <p:cNvGrpSpPr/>
          <p:nvPr/>
        </p:nvGrpSpPr>
        <p:grpSpPr>
          <a:xfrm>
            <a:off x="1675162" y="5377546"/>
            <a:ext cx="4328823" cy="811375"/>
            <a:chOff x="1675162" y="5139571"/>
            <a:chExt cx="4328823" cy="811375"/>
          </a:xfrm>
        </p:grpSpPr>
        <p:sp>
          <p:nvSpPr>
            <p:cNvPr id="82" name="矩形 81">
              <a:extLst>
                <a:ext uri="{FF2B5EF4-FFF2-40B4-BE49-F238E27FC236}">
                  <a16:creationId xmlns:a16="http://schemas.microsoft.com/office/drawing/2014/main" id="{44F40CB7-0338-4129-901C-D0F40D371689}"/>
                </a:ext>
              </a:extLst>
            </p:cNvPr>
            <p:cNvSpPr/>
            <p:nvPr/>
          </p:nvSpPr>
          <p:spPr>
            <a:xfrm>
              <a:off x="1675162" y="5489281"/>
              <a:ext cx="4328823" cy="461665"/>
            </a:xfrm>
            <a:prstGeom prst="rect">
              <a:avLst/>
            </a:prstGeom>
          </p:spPr>
          <p:txBody>
            <a:bodyPr wrap="square">
              <a:spAutoFit/>
            </a:bodyPr>
            <a:lstStyle/>
            <a:p>
              <a:pPr marL="171450" indent="-171450">
                <a:buFont typeface="Arial" panose="020B0604020202020204" pitchFamily="34" charset="0"/>
                <a:buChar char="•"/>
              </a:pPr>
              <a:r>
                <a:rPr lang="en-US" altLang="zh-TW" sz="1200" b="1" dirty="0">
                  <a:latin typeface="Yu Gothic UI Semibold" panose="020B0700000000000000" pitchFamily="34" charset="-128"/>
                  <a:ea typeface="Yu Gothic UI Semibold" panose="020B0700000000000000" pitchFamily="34" charset="-128"/>
                </a:rPr>
                <a:t>https://github.com/1081-Bioinformatics/finalproject-3ddna_108/tree/master/code/install_3ddna_dependence</a:t>
              </a:r>
              <a:endParaRPr lang="zh-TW" altLang="en-US" sz="1200" b="1" dirty="0">
                <a:latin typeface="Yu Gothic UI Semibold" panose="020B0700000000000000" pitchFamily="34" charset="-128"/>
                <a:ea typeface="Yu Gothic UI Semibold" panose="020B0700000000000000" pitchFamily="34" charset="-128"/>
              </a:endParaRPr>
            </a:p>
          </p:txBody>
        </p:sp>
        <p:sp>
          <p:nvSpPr>
            <p:cNvPr id="88" name="矩形 87">
              <a:extLst>
                <a:ext uri="{FF2B5EF4-FFF2-40B4-BE49-F238E27FC236}">
                  <a16:creationId xmlns:a16="http://schemas.microsoft.com/office/drawing/2014/main" id="{0929C172-8D6B-43F3-B0C9-D33BC27A056D}"/>
                </a:ext>
              </a:extLst>
            </p:cNvPr>
            <p:cNvSpPr/>
            <p:nvPr/>
          </p:nvSpPr>
          <p:spPr>
            <a:xfrm>
              <a:off x="1968460" y="5139571"/>
              <a:ext cx="1666756" cy="276999"/>
            </a:xfrm>
            <a:prstGeom prst="rect">
              <a:avLst/>
            </a:prstGeom>
            <a:solidFill>
              <a:schemeClr val="tx1">
                <a:lumMod val="85000"/>
                <a:lumOff val="15000"/>
              </a:schemeClr>
            </a:solidFill>
          </p:spPr>
          <p:txBody>
            <a:bodyPr wrap="square">
              <a:spAutoFit/>
            </a:bodyPr>
            <a:lstStyle/>
            <a:p>
              <a:pPr algn="ctr"/>
              <a:r>
                <a:rPr lang="en-US" altLang="zh-TW" sz="1200" b="1" dirty="0">
                  <a:solidFill>
                    <a:schemeClr val="bg1"/>
                  </a:solidFill>
                  <a:latin typeface="Yu Gothic UI Semibold" panose="020B0700000000000000" pitchFamily="34" charset="-128"/>
                  <a:ea typeface="Yu Gothic UI Semibold" panose="020B0700000000000000" pitchFamily="34" charset="-128"/>
                </a:rPr>
                <a:t>&lt; /Source Code &gt;</a:t>
              </a:r>
              <a:endParaRPr lang="zh-TW" altLang="en-US" sz="1200" b="1" dirty="0">
                <a:solidFill>
                  <a:schemeClr val="bg1"/>
                </a:solidFill>
                <a:latin typeface="Yu Gothic UI Semibold" panose="020B0700000000000000" pitchFamily="34" charset="-128"/>
                <a:ea typeface="Yu Gothic UI Semibold" panose="020B0700000000000000" pitchFamily="34" charset="-128"/>
              </a:endParaRPr>
            </a:p>
          </p:txBody>
        </p:sp>
      </p:grpSp>
    </p:spTree>
    <p:extLst>
      <p:ext uri="{BB962C8B-B14F-4D97-AF65-F5344CB8AC3E}">
        <p14:creationId xmlns:p14="http://schemas.microsoft.com/office/powerpoint/2010/main" val="39850787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68459" y="1149544"/>
            <a:ext cx="4156295" cy="2232013"/>
          </a:xfrm>
        </p:spPr>
        <p:txBody>
          <a:bodyPr/>
          <a:lstStyle/>
          <a:p>
            <a:r>
              <a:rPr lang="en-US" altLang="zh-TW" sz="40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AaegL2</a:t>
            </a:r>
            <a:br>
              <a:rPr lang="en-US" altLang="zh-TW" sz="40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br>
            <a:r>
              <a:rPr lang="en-US" altLang="zh-TW" sz="40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&amp;Human</a:t>
            </a:r>
            <a:br>
              <a:rPr lang="en-US" altLang="zh-TW"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br>
            <a:r>
              <a:rPr lang="zh-TW" alt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rPr>
              <a:t>實驗數據準備</a:t>
            </a:r>
            <a:endParaRPr lang="en-US" sz="4400" b="1" spc="300" dirty="0">
              <a:solidFill>
                <a:schemeClr val="tx1">
                  <a:lumMod val="95000"/>
                  <a:lumOff val="5000"/>
                </a:schemeClr>
              </a:solidFill>
              <a:latin typeface="Yu Gothic UI Light" panose="020B0300000000000000" pitchFamily="34" charset="-128"/>
              <a:ea typeface="Yu Gothic UI Light" panose="020B0300000000000000" pitchFamily="34" charset="-128"/>
              <a:cs typeface="+mn-cs"/>
            </a:endParaRPr>
          </a:p>
        </p:txBody>
      </p:sp>
      <p:sp>
        <p:nvSpPr>
          <p:cNvPr id="8" name="Text Placeholder 7"/>
          <p:cNvSpPr>
            <a:spLocks noGrp="1"/>
          </p:cNvSpPr>
          <p:nvPr>
            <p:ph type="body" sz="quarter" idx="10"/>
          </p:nvPr>
        </p:nvSpPr>
        <p:spPr/>
        <p:txBody>
          <a:bodyPr/>
          <a:lstStyle/>
          <a:p>
            <a:r>
              <a:rPr lang="zh-TW" altLang="en-US" dirty="0"/>
              <a:t>系統安裝方法</a:t>
            </a:r>
            <a:endParaRPr lang="en-US" dirty="0"/>
          </a:p>
        </p:txBody>
      </p:sp>
      <p:graphicFrame>
        <p:nvGraphicFramePr>
          <p:cNvPr id="6" name="表格 6">
            <a:extLst>
              <a:ext uri="{FF2B5EF4-FFF2-40B4-BE49-F238E27FC236}">
                <a16:creationId xmlns:a16="http://schemas.microsoft.com/office/drawing/2014/main" id="{92CE59CC-C45B-42CB-8756-67229EAEE60D}"/>
              </a:ext>
            </a:extLst>
          </p:cNvPr>
          <p:cNvGraphicFramePr>
            <a:graphicFrameLocks noGrp="1"/>
          </p:cNvGraphicFramePr>
          <p:nvPr>
            <p:extLst>
              <p:ext uri="{D42A27DB-BD31-4B8C-83A1-F6EECF244321}">
                <p14:modId xmlns:p14="http://schemas.microsoft.com/office/powerpoint/2010/main" val="1216674764"/>
              </p:ext>
            </p:extLst>
          </p:nvPr>
        </p:nvGraphicFramePr>
        <p:xfrm>
          <a:off x="1929909" y="3271811"/>
          <a:ext cx="5048799" cy="1480667"/>
        </p:xfrm>
        <a:graphic>
          <a:graphicData uri="http://schemas.openxmlformats.org/drawingml/2006/table">
            <a:tbl>
              <a:tblPr firstRow="1" bandRow="1">
                <a:tableStyleId>{5FD0F851-EC5A-4D38-B0AD-8093EC10F338}</a:tableStyleId>
              </a:tblPr>
              <a:tblGrid>
                <a:gridCol w="1387793">
                  <a:extLst>
                    <a:ext uri="{9D8B030D-6E8A-4147-A177-3AD203B41FA5}">
                      <a16:colId xmlns:a16="http://schemas.microsoft.com/office/drawing/2014/main" val="2449493465"/>
                    </a:ext>
                  </a:extLst>
                </a:gridCol>
                <a:gridCol w="1678323">
                  <a:extLst>
                    <a:ext uri="{9D8B030D-6E8A-4147-A177-3AD203B41FA5}">
                      <a16:colId xmlns:a16="http://schemas.microsoft.com/office/drawing/2014/main" val="24973273"/>
                    </a:ext>
                  </a:extLst>
                </a:gridCol>
                <a:gridCol w="1982683">
                  <a:extLst>
                    <a:ext uri="{9D8B030D-6E8A-4147-A177-3AD203B41FA5}">
                      <a16:colId xmlns:a16="http://schemas.microsoft.com/office/drawing/2014/main" val="584141508"/>
                    </a:ext>
                  </a:extLst>
                </a:gridCol>
              </a:tblGrid>
              <a:tr h="546620">
                <a:tc>
                  <a:txBody>
                    <a:bodyPr/>
                    <a:lstStyle/>
                    <a:p>
                      <a:endParaRPr lang="zh-TW" altLang="en-US" sz="1200" b="1" kern="1200" dirty="0">
                        <a:solidFill>
                          <a:schemeClr val="tx1">
                            <a:alpha val="70000"/>
                          </a:schemeClr>
                        </a:solidFill>
                        <a:latin typeface="Yu Gothic UI Semibold" panose="020B0700000000000000" pitchFamily="34" charset="-128"/>
                        <a:ea typeface="Yu Gothic UI Semibold" panose="020B0700000000000000" pitchFamily="34" charset="-128"/>
                      </a:endParaRP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zh-TW" altLang="en-US" sz="1200" b="1" kern="1200" dirty="0">
                          <a:solidFill>
                            <a:schemeClr val="tx1">
                              <a:alpha val="70000"/>
                            </a:schemeClr>
                          </a:solidFill>
                          <a:latin typeface="Yu Gothic UI Semibold" panose="020B0700000000000000" pitchFamily="34" charset="-128"/>
                          <a:ea typeface="Yu Gothic UI Semibold" panose="020B0700000000000000" pitchFamily="34" charset="-128"/>
                        </a:rPr>
                        <a:t>組裝草稿</a:t>
                      </a:r>
                      <a:endParaRPr lang="en-US" altLang="zh-TW" sz="1200" b="1" kern="1200" dirty="0">
                        <a:solidFill>
                          <a:schemeClr val="tx1">
                            <a:alpha val="70000"/>
                          </a:schemeClr>
                        </a:solidFill>
                        <a:latin typeface="Yu Gothic UI Semibold" panose="020B0700000000000000" pitchFamily="34" charset="-128"/>
                        <a:ea typeface="Yu Gothic UI Semibold" panose="020B0700000000000000" pitchFamily="34" charset="-128"/>
                      </a:endParaRPr>
                    </a:p>
                    <a:p>
                      <a:pPr marL="0" marR="0" lvl="0" indent="0" algn="l" defTabSz="914377"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accent1">
                              <a:lumMod val="50000"/>
                              <a:alpha val="70000"/>
                            </a:schemeClr>
                          </a:solidFill>
                          <a:latin typeface="Yu Gothic UI Semibold" panose="020B0700000000000000" pitchFamily="34" charset="-128"/>
                          <a:ea typeface="Yu Gothic UI Semibold" panose="020B0700000000000000" pitchFamily="34" charset="-128"/>
                        </a:rPr>
                        <a:t>(</a:t>
                      </a:r>
                      <a:r>
                        <a:rPr lang="zh-TW" altLang="en-US" sz="1200" b="1" kern="1200" dirty="0">
                          <a:solidFill>
                            <a:schemeClr val="accent1">
                              <a:lumMod val="50000"/>
                              <a:alpha val="70000"/>
                            </a:schemeClr>
                          </a:solidFill>
                          <a:latin typeface="Yu Gothic UI Semibold" panose="020B0700000000000000" pitchFamily="34" charset="-128"/>
                          <a:ea typeface="Yu Gothic UI Semibold" panose="020B0700000000000000" pitchFamily="34" charset="-128"/>
                        </a:rPr>
                        <a:t>待組序列</a:t>
                      </a:r>
                      <a:r>
                        <a:rPr lang="en-US" altLang="zh-TW" sz="1200" b="1" kern="1200" dirty="0">
                          <a:solidFill>
                            <a:schemeClr val="accent1">
                              <a:lumMod val="50000"/>
                              <a:alpha val="70000"/>
                            </a:schemeClr>
                          </a:solidFill>
                          <a:latin typeface="Yu Gothic UI Semibold" panose="020B0700000000000000" pitchFamily="34" charset="-128"/>
                          <a:ea typeface="Yu Gothic UI Semibold" panose="020B0700000000000000" pitchFamily="34" charset="-128"/>
                        </a:rPr>
                        <a:t>)</a:t>
                      </a:r>
                      <a:endParaRPr lang="zh-TW" altLang="en-US" sz="1200" b="1" kern="1200" dirty="0">
                        <a:solidFill>
                          <a:schemeClr val="accent1">
                            <a:lumMod val="50000"/>
                            <a:alpha val="70000"/>
                          </a:schemeClr>
                        </a:solidFill>
                        <a:latin typeface="Yu Gothic UI Semibold" panose="020B0700000000000000" pitchFamily="34" charset="-128"/>
                        <a:ea typeface="Yu Gothic UI Semibold" panose="020B0700000000000000" pitchFamily="34" charset="-128"/>
                      </a:endParaRPr>
                    </a:p>
                    <a:p>
                      <a:endParaRPr lang="zh-TW" altLang="en-US" sz="1200" b="1" kern="1200" dirty="0">
                        <a:solidFill>
                          <a:schemeClr val="tx1">
                            <a:alpha val="70000"/>
                          </a:schemeClr>
                        </a:solidFill>
                        <a:latin typeface="Yu Gothic UI Semibold" panose="020B0700000000000000" pitchFamily="34" charset="-128"/>
                        <a:ea typeface="Yu Gothic UI Semibold" panose="020B0700000000000000" pitchFamily="34" charset="-128"/>
                      </a:endParaRPr>
                    </a:p>
                  </a:txBody>
                  <a:tcPr/>
                </a:tc>
                <a:tc>
                  <a:txBody>
                    <a:bodyPr/>
                    <a:lstStyle/>
                    <a:p>
                      <a:r>
                        <a:rPr lang="en-US" altLang="zh-TW" sz="1200" b="1" kern="1200" dirty="0">
                          <a:solidFill>
                            <a:schemeClr val="tx1">
                              <a:alpha val="70000"/>
                            </a:schemeClr>
                          </a:solidFill>
                          <a:latin typeface="Yu Gothic UI Semibold" panose="020B0700000000000000" pitchFamily="34" charset="-128"/>
                          <a:ea typeface="Yu Gothic UI Semibold" panose="020B0700000000000000" pitchFamily="34" charset="-128"/>
                        </a:rPr>
                        <a:t>Hi-C</a:t>
                      </a:r>
                      <a:r>
                        <a:rPr lang="zh-TW" altLang="en-US" sz="1200" b="1" kern="1200" dirty="0">
                          <a:solidFill>
                            <a:schemeClr val="tx1">
                              <a:alpha val="70000"/>
                            </a:schemeClr>
                          </a:solidFill>
                          <a:latin typeface="Yu Gothic UI Semibold" panose="020B0700000000000000" pitchFamily="34" charset="-128"/>
                          <a:ea typeface="Yu Gothic UI Semibold" panose="020B0700000000000000" pitchFamily="34" charset="-128"/>
                        </a:rPr>
                        <a:t> 合併的片段數量統計</a:t>
                      </a:r>
                      <a:r>
                        <a:rPr lang="en-US" altLang="zh-TW" sz="1200" b="1" kern="1200" dirty="0">
                          <a:solidFill>
                            <a:schemeClr val="accent1">
                              <a:lumMod val="50000"/>
                              <a:alpha val="70000"/>
                            </a:schemeClr>
                          </a:solidFill>
                          <a:latin typeface="Yu Gothic UI Semibold" panose="020B0700000000000000" pitchFamily="34" charset="-128"/>
                          <a:ea typeface="Yu Gothic UI Semibold" panose="020B0700000000000000" pitchFamily="34" charset="-128"/>
                          <a:cs typeface="+mn-cs"/>
                        </a:rPr>
                        <a:t>(</a:t>
                      </a:r>
                      <a:r>
                        <a:rPr lang="zh-TW" altLang="en-US" sz="1200" b="1" kern="1200" dirty="0">
                          <a:solidFill>
                            <a:schemeClr val="accent1">
                              <a:lumMod val="50000"/>
                              <a:alpha val="70000"/>
                            </a:schemeClr>
                          </a:solidFill>
                          <a:latin typeface="Yu Gothic UI Semibold" panose="020B0700000000000000" pitchFamily="34" charset="-128"/>
                          <a:ea typeface="Yu Gothic UI Semibold" panose="020B0700000000000000" pitchFamily="34" charset="-128"/>
                          <a:cs typeface="+mn-cs"/>
                        </a:rPr>
                        <a:t>輔助組裝 上游分析為</a:t>
                      </a:r>
                      <a:r>
                        <a:rPr lang="en-US" altLang="zh-TW" sz="1200" b="1" kern="1200" dirty="0">
                          <a:solidFill>
                            <a:schemeClr val="accent1">
                              <a:lumMod val="50000"/>
                              <a:alpha val="70000"/>
                            </a:schemeClr>
                          </a:solidFill>
                          <a:latin typeface="Yu Gothic UI Semibold" panose="020B0700000000000000" pitchFamily="34" charset="-128"/>
                          <a:ea typeface="Yu Gothic UI Semibold" panose="020B0700000000000000" pitchFamily="34" charset="-128"/>
                          <a:cs typeface="+mn-cs"/>
                        </a:rPr>
                        <a:t>Juicer)</a:t>
                      </a:r>
                      <a:endParaRPr lang="zh-TW" altLang="en-US" sz="1200" b="1" kern="1200" dirty="0">
                        <a:solidFill>
                          <a:schemeClr val="accent1">
                            <a:lumMod val="50000"/>
                            <a:alpha val="70000"/>
                          </a:schemeClr>
                        </a:solidFill>
                        <a:latin typeface="Yu Gothic UI Semibold" panose="020B0700000000000000" pitchFamily="34" charset="-128"/>
                        <a:ea typeface="Yu Gothic UI Semibold" panose="020B0700000000000000" pitchFamily="34" charset="-128"/>
                        <a:cs typeface="+mn-cs"/>
                      </a:endParaRPr>
                    </a:p>
                  </a:txBody>
                  <a:tcPr/>
                </a:tc>
                <a:extLst>
                  <a:ext uri="{0D108BD9-81ED-4DB2-BD59-A6C34878D82A}">
                    <a16:rowId xmlns:a16="http://schemas.microsoft.com/office/drawing/2014/main" val="825107939"/>
                  </a:ext>
                </a:extLst>
              </a:tr>
              <a:tr h="438270">
                <a:tc>
                  <a:txBody>
                    <a:bodyPr/>
                    <a:lstStyle/>
                    <a:p>
                      <a:r>
                        <a:rPr lang="en-US" altLang="zh-TW" sz="1200" b="1" kern="1200" dirty="0">
                          <a:solidFill>
                            <a:schemeClr val="tx1">
                              <a:alpha val="70000"/>
                            </a:schemeClr>
                          </a:solidFill>
                          <a:latin typeface="Yu Gothic UI Semibold" panose="020B0700000000000000" pitchFamily="34" charset="-128"/>
                          <a:ea typeface="Yu Gothic UI Semibold" panose="020B0700000000000000" pitchFamily="34" charset="-128"/>
                          <a:cs typeface="+mn-cs"/>
                        </a:rPr>
                        <a:t>AaegL2</a:t>
                      </a:r>
                      <a:r>
                        <a:rPr lang="zh-TW" altLang="en-US" sz="1200" b="1" kern="1200" dirty="0">
                          <a:solidFill>
                            <a:schemeClr val="tx1">
                              <a:alpha val="70000"/>
                            </a:schemeClr>
                          </a:solidFill>
                          <a:latin typeface="Yu Gothic UI Semibold" panose="020B0700000000000000" pitchFamily="34" charset="-128"/>
                          <a:ea typeface="Yu Gothic UI Semibold" panose="020B0700000000000000" pitchFamily="34" charset="-128"/>
                          <a:cs typeface="+mn-cs"/>
                        </a:rPr>
                        <a:t> 埃及斑蚊</a:t>
                      </a:r>
                    </a:p>
                  </a:txBody>
                  <a:tcPr/>
                </a:tc>
                <a:tc>
                  <a:txBody>
                    <a:bodyPr/>
                    <a:lstStyle/>
                    <a:p>
                      <a:r>
                        <a:rPr lang="en-US" altLang="zh-TW" sz="1100" b="1" kern="1200" dirty="0">
                          <a:solidFill>
                            <a:schemeClr val="tx1">
                              <a:alpha val="70000"/>
                            </a:schemeClr>
                          </a:solidFill>
                          <a:latin typeface="Yu Gothic UI Semibold" panose="020B0700000000000000" pitchFamily="34" charset="-128"/>
                          <a:ea typeface="Yu Gothic UI Semibold" panose="020B0700000000000000" pitchFamily="34" charset="-128"/>
                          <a:cs typeface="+mn-cs"/>
                        </a:rPr>
                        <a:t>GSE95797_AaegL2.fasta.gz</a:t>
                      </a:r>
                      <a:endParaRPr lang="zh-TW" altLang="en-US" sz="1100" b="1" kern="1200" dirty="0">
                        <a:solidFill>
                          <a:schemeClr val="tx1">
                            <a:alpha val="70000"/>
                          </a:schemeClr>
                        </a:solidFill>
                        <a:latin typeface="Yu Gothic UI Semibold" panose="020B0700000000000000" pitchFamily="34" charset="-128"/>
                        <a:ea typeface="Yu Gothic UI Semibold" panose="020B0700000000000000" pitchFamily="34" charset="-128"/>
                        <a:cs typeface="+mn-cs"/>
                      </a:endParaRPr>
                    </a:p>
                  </a:txBody>
                  <a:tcPr/>
                </a:tc>
                <a:tc>
                  <a:txBody>
                    <a:bodyPr/>
                    <a:lstStyle/>
                    <a:p>
                      <a:r>
                        <a:rPr lang="en-US" altLang="zh-TW" sz="1100" b="1" kern="1200" dirty="0">
                          <a:solidFill>
                            <a:schemeClr val="tx1">
                              <a:alpha val="70000"/>
                            </a:schemeClr>
                          </a:solidFill>
                          <a:latin typeface="Yu Gothic UI Semibold" panose="020B0700000000000000" pitchFamily="34" charset="-128"/>
                          <a:ea typeface="Yu Gothic UI Semibold" panose="020B0700000000000000" pitchFamily="34" charset="-128"/>
                          <a:cs typeface="+mn-cs"/>
                        </a:rPr>
                        <a:t>GSE95797_AaegL2.mnd.txt.gz</a:t>
                      </a:r>
                      <a:endParaRPr lang="zh-TW" altLang="en-US" sz="1100" b="1" kern="1200" dirty="0">
                        <a:solidFill>
                          <a:schemeClr val="tx1">
                            <a:alpha val="70000"/>
                          </a:schemeClr>
                        </a:solidFill>
                        <a:latin typeface="Yu Gothic UI Semibold" panose="020B0700000000000000" pitchFamily="34" charset="-128"/>
                        <a:ea typeface="Yu Gothic UI Semibold" panose="020B0700000000000000" pitchFamily="34" charset="-128"/>
                        <a:cs typeface="+mn-cs"/>
                      </a:endParaRPr>
                    </a:p>
                  </a:txBody>
                  <a:tcPr/>
                </a:tc>
                <a:extLst>
                  <a:ext uri="{0D108BD9-81ED-4DB2-BD59-A6C34878D82A}">
                    <a16:rowId xmlns:a16="http://schemas.microsoft.com/office/drawing/2014/main" val="1232932818"/>
                  </a:ext>
                </a:extLst>
              </a:tr>
              <a:tr h="402317">
                <a:tc>
                  <a:txBody>
                    <a:bodyPr/>
                    <a:lstStyle/>
                    <a:p>
                      <a:r>
                        <a:rPr lang="en-US" altLang="zh-TW" sz="1200" b="1" kern="1200" dirty="0">
                          <a:solidFill>
                            <a:schemeClr val="tx1">
                              <a:alpha val="70000"/>
                            </a:schemeClr>
                          </a:solidFill>
                          <a:latin typeface="Yu Gothic UI Semibold" panose="020B0700000000000000" pitchFamily="34" charset="-128"/>
                          <a:ea typeface="Yu Gothic UI Semibold" panose="020B0700000000000000" pitchFamily="34" charset="-128"/>
                          <a:cs typeface="+mn-cs"/>
                        </a:rPr>
                        <a:t>Human</a:t>
                      </a:r>
                      <a:r>
                        <a:rPr lang="zh-TW" altLang="en-US" sz="1200" b="1" kern="1200" dirty="0">
                          <a:solidFill>
                            <a:schemeClr val="tx1">
                              <a:alpha val="70000"/>
                            </a:schemeClr>
                          </a:solidFill>
                          <a:latin typeface="Yu Gothic UI Semibold" panose="020B0700000000000000" pitchFamily="34" charset="-128"/>
                          <a:ea typeface="Yu Gothic UI Semibold" panose="020B0700000000000000" pitchFamily="34" charset="-128"/>
                          <a:cs typeface="+mn-cs"/>
                        </a:rPr>
                        <a:t> 人類</a:t>
                      </a:r>
                    </a:p>
                  </a:txBody>
                  <a:tcPr/>
                </a:tc>
                <a:tc>
                  <a:txBody>
                    <a:bodyPr/>
                    <a:lstStyle/>
                    <a:p>
                      <a:r>
                        <a:rPr lang="en-US" altLang="zh-TW" sz="1100" b="1" kern="1200" dirty="0">
                          <a:solidFill>
                            <a:schemeClr val="tx1">
                              <a:alpha val="70000"/>
                            </a:schemeClr>
                          </a:solidFill>
                          <a:latin typeface="Yu Gothic UI Semibold" panose="020B0700000000000000" pitchFamily="34" charset="-128"/>
                          <a:ea typeface="Yu Gothic UI Semibold" panose="020B0700000000000000" pitchFamily="34" charset="-128"/>
                          <a:cs typeface="+mn-cs"/>
                        </a:rPr>
                        <a:t>GSE95797_Hs1.fasta</a:t>
                      </a:r>
                      <a:endParaRPr lang="zh-TW" altLang="en-US" sz="1100" b="1" kern="1200" dirty="0">
                        <a:solidFill>
                          <a:schemeClr val="tx1">
                            <a:alpha val="70000"/>
                          </a:schemeClr>
                        </a:solidFill>
                        <a:latin typeface="Yu Gothic UI Semibold" panose="020B0700000000000000" pitchFamily="34" charset="-128"/>
                        <a:ea typeface="Yu Gothic UI Semibold" panose="020B0700000000000000" pitchFamily="34" charset="-128"/>
                        <a:cs typeface="+mn-cs"/>
                      </a:endParaRPr>
                    </a:p>
                  </a:txBody>
                  <a:tcPr/>
                </a:tc>
                <a:tc>
                  <a:txBody>
                    <a:bodyPr/>
                    <a:lstStyle/>
                    <a:p>
                      <a:r>
                        <a:rPr lang="en-US" altLang="zh-TW" sz="1100" b="1" kern="1200" dirty="0">
                          <a:solidFill>
                            <a:schemeClr val="tx1">
                              <a:alpha val="70000"/>
                            </a:schemeClr>
                          </a:solidFill>
                          <a:latin typeface="Yu Gothic UI Semibold" panose="020B0700000000000000" pitchFamily="34" charset="-128"/>
                          <a:ea typeface="Yu Gothic UI Semibold" panose="020B0700000000000000" pitchFamily="34" charset="-128"/>
                          <a:cs typeface="+mn-cs"/>
                        </a:rPr>
                        <a:t>GSE95797_Hs1.mnd.txt</a:t>
                      </a:r>
                      <a:endParaRPr lang="zh-TW" altLang="en-US" sz="1100" b="1" kern="1200" dirty="0">
                        <a:solidFill>
                          <a:schemeClr val="tx1">
                            <a:alpha val="70000"/>
                          </a:schemeClr>
                        </a:solidFill>
                        <a:latin typeface="Yu Gothic UI Semibold" panose="020B0700000000000000" pitchFamily="34" charset="-128"/>
                        <a:ea typeface="Yu Gothic UI Semibold" panose="020B0700000000000000" pitchFamily="34" charset="-128"/>
                        <a:cs typeface="+mn-cs"/>
                      </a:endParaRPr>
                    </a:p>
                  </a:txBody>
                  <a:tcPr/>
                </a:tc>
                <a:extLst>
                  <a:ext uri="{0D108BD9-81ED-4DB2-BD59-A6C34878D82A}">
                    <a16:rowId xmlns:a16="http://schemas.microsoft.com/office/drawing/2014/main" val="3222079228"/>
                  </a:ext>
                </a:extLst>
              </a:tr>
            </a:tbl>
          </a:graphicData>
        </a:graphic>
      </p:graphicFrame>
      <p:pic>
        <p:nvPicPr>
          <p:cNvPr id="8194" name="Picture 2">
            <a:extLst>
              <a:ext uri="{FF2B5EF4-FFF2-40B4-BE49-F238E27FC236}">
                <a16:creationId xmlns:a16="http://schemas.microsoft.com/office/drawing/2014/main" id="{B566DF9B-8F2A-4214-A546-26254F51F7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979"/>
          <a:stretch/>
        </p:blipFill>
        <p:spPr bwMode="auto">
          <a:xfrm>
            <a:off x="7064973" y="1741582"/>
            <a:ext cx="4757737" cy="4502637"/>
          </a:xfrm>
          <a:prstGeom prst="rect">
            <a:avLst/>
          </a:prstGeom>
          <a:noFill/>
          <a:extLst>
            <a:ext uri="{909E8E84-426E-40DD-AFC4-6F175D3DCCD1}">
              <a14:hiddenFill xmlns:a14="http://schemas.microsoft.com/office/drawing/2010/main">
                <a:solidFill>
                  <a:srgbClr val="FFFFFF"/>
                </a:solidFill>
              </a14:hiddenFill>
            </a:ext>
          </a:extLst>
        </p:spPr>
      </p:pic>
      <p:grpSp>
        <p:nvGrpSpPr>
          <p:cNvPr id="46" name="群組 45">
            <a:extLst>
              <a:ext uri="{FF2B5EF4-FFF2-40B4-BE49-F238E27FC236}">
                <a16:creationId xmlns:a16="http://schemas.microsoft.com/office/drawing/2014/main" id="{99B7E544-49FB-41F7-85EE-742A066DE777}"/>
              </a:ext>
            </a:extLst>
          </p:cNvPr>
          <p:cNvGrpSpPr/>
          <p:nvPr/>
        </p:nvGrpSpPr>
        <p:grpSpPr>
          <a:xfrm>
            <a:off x="1636611" y="4987024"/>
            <a:ext cx="4328823" cy="811375"/>
            <a:chOff x="1675162" y="5139571"/>
            <a:chExt cx="4328823" cy="811375"/>
          </a:xfrm>
        </p:grpSpPr>
        <p:sp>
          <p:nvSpPr>
            <p:cNvPr id="47" name="矩形 46">
              <a:extLst>
                <a:ext uri="{FF2B5EF4-FFF2-40B4-BE49-F238E27FC236}">
                  <a16:creationId xmlns:a16="http://schemas.microsoft.com/office/drawing/2014/main" id="{50FF202A-267E-4CB6-AC02-67D35B1DFF19}"/>
                </a:ext>
              </a:extLst>
            </p:cNvPr>
            <p:cNvSpPr/>
            <p:nvPr/>
          </p:nvSpPr>
          <p:spPr>
            <a:xfrm>
              <a:off x="1675162" y="5489281"/>
              <a:ext cx="4328823" cy="461665"/>
            </a:xfrm>
            <a:prstGeom prst="rect">
              <a:avLst/>
            </a:prstGeom>
          </p:spPr>
          <p:txBody>
            <a:bodyPr wrap="square">
              <a:spAutoFit/>
            </a:bodyPr>
            <a:lstStyle/>
            <a:p>
              <a:pPr marL="171450" indent="-171450">
                <a:buFont typeface="Arial" panose="020B0604020202020204" pitchFamily="34" charset="0"/>
                <a:buChar char="•"/>
              </a:pPr>
              <a:r>
                <a:rPr lang="en-US" altLang="zh-TW" sz="1200" b="1" dirty="0">
                  <a:latin typeface="Yu Gothic UI Semibold" panose="020B0700000000000000" pitchFamily="34" charset="-128"/>
                  <a:ea typeface="Yu Gothic UI Semibold" panose="020B0700000000000000" pitchFamily="34" charset="-128"/>
                </a:rPr>
                <a:t>https://github.com/1081-Bioinformatics/finalproject-3ddna_108/tree/master/code/download_data</a:t>
              </a:r>
              <a:endParaRPr lang="zh-TW" altLang="en-US" sz="1200" b="1" dirty="0">
                <a:latin typeface="Yu Gothic UI Semibold" panose="020B0700000000000000" pitchFamily="34" charset="-128"/>
                <a:ea typeface="Yu Gothic UI Semibold" panose="020B0700000000000000" pitchFamily="34" charset="-128"/>
              </a:endParaRPr>
            </a:p>
          </p:txBody>
        </p:sp>
        <p:sp>
          <p:nvSpPr>
            <p:cNvPr id="48" name="矩形 47">
              <a:extLst>
                <a:ext uri="{FF2B5EF4-FFF2-40B4-BE49-F238E27FC236}">
                  <a16:creationId xmlns:a16="http://schemas.microsoft.com/office/drawing/2014/main" id="{B1B508A9-FC8C-44BD-88A9-33F933FD7A35}"/>
                </a:ext>
              </a:extLst>
            </p:cNvPr>
            <p:cNvSpPr/>
            <p:nvPr/>
          </p:nvSpPr>
          <p:spPr>
            <a:xfrm>
              <a:off x="1968460" y="5139571"/>
              <a:ext cx="1666756" cy="276999"/>
            </a:xfrm>
            <a:prstGeom prst="rect">
              <a:avLst/>
            </a:prstGeom>
            <a:solidFill>
              <a:schemeClr val="tx1">
                <a:lumMod val="85000"/>
                <a:lumOff val="15000"/>
              </a:schemeClr>
            </a:solidFill>
          </p:spPr>
          <p:txBody>
            <a:bodyPr wrap="square">
              <a:spAutoFit/>
            </a:bodyPr>
            <a:lstStyle/>
            <a:p>
              <a:pPr algn="ctr"/>
              <a:r>
                <a:rPr lang="en-US" altLang="zh-TW" sz="1200" b="1" dirty="0">
                  <a:solidFill>
                    <a:schemeClr val="bg1"/>
                  </a:solidFill>
                  <a:latin typeface="Yu Gothic UI Semibold" panose="020B0700000000000000" pitchFamily="34" charset="-128"/>
                  <a:ea typeface="Yu Gothic UI Semibold" panose="020B0700000000000000" pitchFamily="34" charset="-128"/>
                </a:rPr>
                <a:t>&lt; /Source Code &gt;</a:t>
              </a:r>
              <a:endParaRPr lang="zh-TW" altLang="en-US" sz="1200" b="1" dirty="0">
                <a:solidFill>
                  <a:schemeClr val="bg1"/>
                </a:solidFill>
                <a:latin typeface="Yu Gothic UI Semibold" panose="020B0700000000000000" pitchFamily="34" charset="-128"/>
                <a:ea typeface="Yu Gothic UI Semibold" panose="020B0700000000000000" pitchFamily="34" charset="-128"/>
              </a:endParaRPr>
            </a:p>
          </p:txBody>
        </p:sp>
      </p:grpSp>
      <p:grpSp>
        <p:nvGrpSpPr>
          <p:cNvPr id="49" name="群組 48">
            <a:extLst>
              <a:ext uri="{FF2B5EF4-FFF2-40B4-BE49-F238E27FC236}">
                <a16:creationId xmlns:a16="http://schemas.microsoft.com/office/drawing/2014/main" id="{4C778F51-7367-47BC-A936-AF76E1A69068}"/>
              </a:ext>
            </a:extLst>
          </p:cNvPr>
          <p:cNvGrpSpPr/>
          <p:nvPr/>
        </p:nvGrpSpPr>
        <p:grpSpPr>
          <a:xfrm>
            <a:off x="1636611" y="5894509"/>
            <a:ext cx="4328823" cy="626709"/>
            <a:chOff x="1675162" y="5139571"/>
            <a:chExt cx="4328823" cy="626709"/>
          </a:xfrm>
        </p:grpSpPr>
        <p:sp>
          <p:nvSpPr>
            <p:cNvPr id="50" name="矩形 49">
              <a:extLst>
                <a:ext uri="{FF2B5EF4-FFF2-40B4-BE49-F238E27FC236}">
                  <a16:creationId xmlns:a16="http://schemas.microsoft.com/office/drawing/2014/main" id="{3AC8C6CE-E77C-43EF-9965-9461997998A7}"/>
                </a:ext>
              </a:extLst>
            </p:cNvPr>
            <p:cNvSpPr/>
            <p:nvPr/>
          </p:nvSpPr>
          <p:spPr>
            <a:xfrm>
              <a:off x="1675162" y="5489281"/>
              <a:ext cx="4328823" cy="276999"/>
            </a:xfrm>
            <a:prstGeom prst="rect">
              <a:avLst/>
            </a:prstGeom>
          </p:spPr>
          <p:txBody>
            <a:bodyPr wrap="square">
              <a:spAutoFit/>
            </a:bodyPr>
            <a:lstStyle/>
            <a:p>
              <a:pPr marL="171450" indent="-171450">
                <a:buFont typeface="Arial" panose="020B0604020202020204" pitchFamily="34" charset="0"/>
                <a:buChar char="•"/>
              </a:pPr>
              <a:r>
                <a:rPr lang="en-US" altLang="zh-TW" sz="1200" b="1" dirty="0">
                  <a:latin typeface="Yu Gothic UI Semibold" panose="020B0700000000000000" pitchFamily="34" charset="-128"/>
                  <a:ea typeface="Yu Gothic UI Semibold" panose="020B0700000000000000" pitchFamily="34" charset="-128"/>
                </a:rPr>
                <a:t>axel -n 30 ftp://...</a:t>
              </a:r>
              <a:endParaRPr lang="zh-TW" altLang="en-US" sz="1200" b="1" dirty="0">
                <a:latin typeface="Yu Gothic UI Semibold" panose="020B0700000000000000" pitchFamily="34" charset="-128"/>
                <a:ea typeface="Yu Gothic UI Semibold" panose="020B0700000000000000" pitchFamily="34" charset="-128"/>
              </a:endParaRPr>
            </a:p>
          </p:txBody>
        </p:sp>
        <p:sp>
          <p:nvSpPr>
            <p:cNvPr id="51" name="矩形 50">
              <a:extLst>
                <a:ext uri="{FF2B5EF4-FFF2-40B4-BE49-F238E27FC236}">
                  <a16:creationId xmlns:a16="http://schemas.microsoft.com/office/drawing/2014/main" id="{8AC94D8C-DB89-431D-B1F5-165300F3CA9A}"/>
                </a:ext>
              </a:extLst>
            </p:cNvPr>
            <p:cNvSpPr/>
            <p:nvPr/>
          </p:nvSpPr>
          <p:spPr>
            <a:xfrm>
              <a:off x="1968460" y="5139571"/>
              <a:ext cx="1666756" cy="276999"/>
            </a:xfrm>
            <a:prstGeom prst="rect">
              <a:avLst/>
            </a:prstGeom>
            <a:solidFill>
              <a:schemeClr val="tx1">
                <a:lumMod val="85000"/>
                <a:lumOff val="15000"/>
              </a:schemeClr>
            </a:solidFill>
          </p:spPr>
          <p:txBody>
            <a:bodyPr wrap="square">
              <a:spAutoFit/>
            </a:bodyPr>
            <a:lstStyle/>
            <a:p>
              <a:pPr algn="ctr"/>
              <a:r>
                <a:rPr lang="en-US" altLang="zh-TW" sz="1200" b="1" dirty="0">
                  <a:solidFill>
                    <a:schemeClr val="bg1"/>
                  </a:solidFill>
                  <a:latin typeface="Yu Gothic UI Semibold" panose="020B0700000000000000" pitchFamily="34" charset="-128"/>
                  <a:ea typeface="Yu Gothic UI Semibold" panose="020B0700000000000000" pitchFamily="34" charset="-128"/>
                </a:rPr>
                <a:t>&lt; /Tips to Speed up&gt;</a:t>
              </a:r>
              <a:endParaRPr lang="zh-TW" altLang="en-US" sz="1200" b="1" dirty="0">
                <a:solidFill>
                  <a:schemeClr val="bg1"/>
                </a:solidFill>
                <a:latin typeface="Yu Gothic UI Semibold" panose="020B0700000000000000" pitchFamily="34" charset="-128"/>
                <a:ea typeface="Yu Gothic UI Semibold" panose="020B0700000000000000" pitchFamily="34" charset="-128"/>
              </a:endParaRPr>
            </a:p>
          </p:txBody>
        </p:sp>
      </p:grpSp>
    </p:spTree>
    <p:extLst>
      <p:ext uri="{BB962C8B-B14F-4D97-AF65-F5344CB8AC3E}">
        <p14:creationId xmlns:p14="http://schemas.microsoft.com/office/powerpoint/2010/main" val="9676617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Space Powerpoint Template">
  <a:themeElements>
    <a:clrScheme name="Space Colors">
      <a:dk1>
        <a:srgbClr val="000000"/>
      </a:dk1>
      <a:lt1>
        <a:srgbClr val="FFFFFF"/>
      </a:lt1>
      <a:dk2>
        <a:srgbClr val="000000"/>
      </a:dk2>
      <a:lt2>
        <a:srgbClr val="FEFCFF"/>
      </a:lt2>
      <a:accent1>
        <a:srgbClr val="0097FA"/>
      </a:accent1>
      <a:accent2>
        <a:srgbClr val="FF2625"/>
      </a:accent2>
      <a:accent3>
        <a:srgbClr val="FE0061"/>
      </a:accent3>
      <a:accent4>
        <a:srgbClr val="A905B7"/>
      </a:accent4>
      <a:accent5>
        <a:srgbClr val="7030BD"/>
      </a:accent5>
      <a:accent6>
        <a:srgbClr val="3C4EBC"/>
      </a:accent6>
      <a:hlink>
        <a:srgbClr val="5352F5"/>
      </a:hlink>
      <a:folHlink>
        <a:srgbClr val="BFBFBF"/>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1204</TotalTime>
  <Words>1488</Words>
  <Application>Microsoft Office PowerPoint</Application>
  <PresentationFormat>寬螢幕</PresentationFormat>
  <Paragraphs>207</Paragraphs>
  <Slides>21</Slides>
  <Notes>9</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21</vt:i4>
      </vt:variant>
    </vt:vector>
  </HeadingPairs>
  <TitlesOfParts>
    <vt:vector size="31" baseType="lpstr">
      <vt:lpstr>-apple-system</vt:lpstr>
      <vt:lpstr>Cinzel</vt:lpstr>
      <vt:lpstr>Open Sans</vt:lpstr>
      <vt:lpstr>Yu Gothic UI Light</vt:lpstr>
      <vt:lpstr>Yu Gothic UI Semibold</vt:lpstr>
      <vt:lpstr>新細明體</vt:lpstr>
      <vt:lpstr>Arial</vt:lpstr>
      <vt:lpstr>Calibri</vt:lpstr>
      <vt:lpstr>Cambria Math</vt:lpstr>
      <vt:lpstr>Space Powerpoint Template</vt:lpstr>
      <vt:lpstr>PowerPoint 簡報</vt:lpstr>
      <vt:lpstr>PowerPoint 簡報</vt:lpstr>
      <vt:lpstr>NGS 次世代 定序</vt:lpstr>
      <vt:lpstr>Hi-C 染色體結構捕獲</vt:lpstr>
      <vt:lpstr>基於Hi-C輔助從頭組裝</vt:lpstr>
      <vt:lpstr>實驗目標設計</vt:lpstr>
      <vt:lpstr>PowerPoint 簡報</vt:lpstr>
      <vt:lpstr>3D-DNA 環境需求與安裝</vt:lpstr>
      <vt:lpstr>AaegL2 &amp;Human 實驗數據準備</vt:lpstr>
      <vt:lpstr>3D-DNA 程式除錯</vt:lpstr>
      <vt:lpstr>PowerPoint 簡報</vt:lpstr>
      <vt:lpstr>3D-DNA 執行</vt:lpstr>
      <vt:lpstr>3D-DNA 運行情況</vt:lpstr>
      <vt:lpstr>PowerPoint 簡報</vt:lpstr>
      <vt:lpstr>埃及斑蚊 Hi-C圖 變化</vt:lpstr>
      <vt:lpstr>人類 Hi-C圖 變化</vt:lpstr>
      <vt:lpstr>PowerPoint 簡報</vt:lpstr>
      <vt:lpstr>PowerPoint 簡報</vt:lpstr>
      <vt:lpstr>PowerPoint 簡報</vt:lpstr>
      <vt:lpstr>PowerPoint 簡報</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AB OUT</dc:title>
  <dc:creator>Microsoft Office User</dc:creator>
  <cp:lastModifiedBy>Windows 使用者</cp:lastModifiedBy>
  <cp:revision>180</cp:revision>
  <cp:lastPrinted>2017-06-21T03:32:11Z</cp:lastPrinted>
  <dcterms:created xsi:type="dcterms:W3CDTF">2017-06-14T02:44:42Z</dcterms:created>
  <dcterms:modified xsi:type="dcterms:W3CDTF">2020-01-07T00:40:01Z</dcterms:modified>
</cp:coreProperties>
</file>