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1" r:id="rId1"/>
    <p:sldMasterId id="2147483712" r:id="rId2"/>
    <p:sldMasterId id="2147483713" r:id="rId3"/>
    <p:sldMasterId id="2147483714" r:id="rId4"/>
  </p:sldMasterIdLst>
  <p:notesMasterIdLst>
    <p:notesMasterId r:id="rId4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E39720-3932-4689-BE00-C9181DFB9890}">
  <a:tblStyle styleId="{86E39720-3932-4689-BE00-C9181DFB989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1"/>
          </a:solidFill>
        </a:fill>
      </a:tcStyle>
    </a:wholeTbl>
    <a:band1H>
      <a:tcTxStyle/>
      <a:tcStyle>
        <a:tcBdr/>
        <a:fill>
          <a:solidFill>
            <a:srgbClr val="CCE0E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0E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6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bd12741c9_3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g7bd12741c9_3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c15e76c26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g7c15e76c2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7c128e14f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6" name="Google Shape;1026;g7c128e14f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7c128e14f9_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36" name="Google Shape;1036;g7c128e14f9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c128e14f9_1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7" name="Google Shape;1047;g7c128e14f9_1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7c128e14f9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60" name="Google Shape;1060;g7c128e14f9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c128e14f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0" name="Google Shape;1070;g7c128e14f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7c128e14f9_1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80" name="Google Shape;1080;g7c128e14f9_1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7c15e76c26_0_8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g7c15e76c26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7c128e14f9_1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3" name="Google Shape;1243;g7c128e14f9_1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7bd12741c9_1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58" name="Google Shape;1258;g7bd12741c9_1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c15e76c2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7c15e76c2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7c128e14f9_1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68" name="Google Shape;1268;g7c128e14f9_1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7bd12741c9_1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4" name="Google Shape;1284;g7bd12741c9_1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7c15e76c26_0_3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g7c15e76c2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7c128e14f9_1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8" name="Google Shape;1448;g7c128e14f9_1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c128e14f9_12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65" name="Google Shape;1465;g7c128e14f9_12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7c128e14f9_12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79" name="Google Shape;1479;g7c128e14f9_12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7c128e14f9_12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96" name="Google Shape;1496;g7c128e14f9_12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7c128e14f9_12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10" name="Google Shape;1510;g7c128e14f9_12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7c128e14f9_1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7" name="Google Shape;1527;g7c128e14f9_1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7c128e14f9_12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1" name="Google Shape;1541;g7c128e14f9_12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c15e76c26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7c15e76c2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7c128e14f9_1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58" name="Google Shape;1558;g7c128e14f9_1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7c128e14f9_12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72" name="Google Shape;1572;g7c128e14f9_12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7c128e14f9_14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9" name="Google Shape;1589;g7c128e14f9_14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7c128e14f9_14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03" name="Google Shape;1603;g7c128e14f9_14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7c128e14f9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20" name="Google Shape;1620;g7c128e14f9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7c128e14f9_14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5" name="Google Shape;1635;g7c128e14f9_1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7c15e76c26_0_1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49" name="Google Shape;1649;g7c15e76c26_0_1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7c15e76c26_0_4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g7c15e76c26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7bd12741c9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10" name="Google Shape;1810;g7bd12741c9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7c15e76c2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21" name="Google Shape;1821;g7c15e76c2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7bd12741c9_8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52" name="Google Shape;652;g7bd12741c9_8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7bd12741c9_3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g7bd12741c9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c128e14f9_1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3" name="Google Shape;663;g7c128e14f9_1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7c15e76c26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73" name="Google Shape;673;g7c15e76c26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7bd12741c9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03" name="Google Shape;703;g7bd12741c9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7c15e76c26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g7c15e76c2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bd12741c9_1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865" name="Google Shape;865;g7bd12741c9_1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9FCFA">
                  <a:alpha val="0"/>
                </a:srgbClr>
              </a:gs>
              <a:gs pos="33000">
                <a:srgbClr val="89FCFA">
                  <a:alpha val="0"/>
                </a:srgbClr>
              </a:gs>
              <a:gs pos="93000">
                <a:schemeClr val="accent3"/>
              </a:gs>
              <a:gs pos="100000">
                <a:schemeClr val="accent3"/>
              </a:gs>
            </a:gsLst>
            <a:lin ang="10800000" scaled="0"/>
          </a:gradFill>
          <a:ln w="12700" cap="flat" cmpd="sng">
            <a:solidFill>
              <a:srgbClr val="29787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 rot="7585316">
            <a:off x="796872" y="3512197"/>
            <a:ext cx="501271" cy="2186734"/>
          </a:xfrm>
          <a:custGeom>
            <a:avLst/>
            <a:gdLst/>
            <a:ahLst/>
            <a:cxnLst/>
            <a:rect l="l" t="t" r="r" b="b"/>
            <a:pathLst>
              <a:path w="668361" h="2915645" extrusionOk="0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784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 rot="2700000">
            <a:off x="4017766" y="-1625235"/>
            <a:ext cx="2388878" cy="8898898"/>
          </a:xfrm>
          <a:custGeom>
            <a:avLst/>
            <a:gdLst/>
            <a:ahLst/>
            <a:cxnLst/>
            <a:rect l="l" t="t" r="r" b="b"/>
            <a:pathLst>
              <a:path w="3185171" h="11865198" extrusionOk="0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5686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 rot="2700000">
            <a:off x="7958855" y="2837565"/>
            <a:ext cx="620116" cy="2753739"/>
          </a:xfrm>
          <a:custGeom>
            <a:avLst/>
            <a:gdLst/>
            <a:ahLst/>
            <a:cxnLst/>
            <a:rect l="l" t="t" r="r" b="b"/>
            <a:pathLst>
              <a:path w="826822" h="3671652" extrusionOk="0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392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rot="2700000">
            <a:off x="773278" y="-820639"/>
            <a:ext cx="877209" cy="3825009"/>
          </a:xfrm>
          <a:custGeom>
            <a:avLst/>
            <a:gdLst/>
            <a:ahLst/>
            <a:cxnLst/>
            <a:rect l="l" t="t" r="r" b="b"/>
            <a:pathLst>
              <a:path w="1169612" h="5100012" extrusionOk="0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392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 rot="2613694">
            <a:off x="4653402" y="1003940"/>
            <a:ext cx="1289666" cy="1054280"/>
          </a:xfrm>
          <a:custGeom>
            <a:avLst/>
            <a:gdLst/>
            <a:ahLst/>
            <a:cxnLst/>
            <a:rect l="l" t="t" r="r" b="b"/>
            <a:pathLst>
              <a:path w="1719555" h="1405706" extrusionOk="0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 rot="5400000">
            <a:off x="7919253" y="1198086"/>
            <a:ext cx="871086" cy="712097"/>
          </a:xfrm>
          <a:custGeom>
            <a:avLst/>
            <a:gdLst/>
            <a:ahLst/>
            <a:cxnLst/>
            <a:rect l="l" t="t" r="r" b="b"/>
            <a:pathLst>
              <a:path w="1719555" h="1405706" extrusionOk="0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1764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rot="8257828">
            <a:off x="204895" y="194518"/>
            <a:ext cx="561986" cy="459413"/>
          </a:xfrm>
          <a:custGeom>
            <a:avLst/>
            <a:gdLst/>
            <a:ahLst/>
            <a:cxnLst/>
            <a:rect l="l" t="t" r="r" b="b"/>
            <a:pathLst>
              <a:path w="1719555" h="1405706" extrusionOk="0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1764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713" y="1737287"/>
            <a:ext cx="1362574" cy="16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e slide layout">
  <p:cSld name="Style slide layout">
    <p:bg>
      <p:bgPr>
        <a:solidFill>
          <a:schemeClr val="accen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 rot="7811536">
            <a:off x="1994296" y="-1611508"/>
            <a:ext cx="2818238" cy="8865764"/>
          </a:xfrm>
          <a:custGeom>
            <a:avLst/>
            <a:gdLst/>
            <a:ahLst/>
            <a:cxnLst/>
            <a:rect l="l" t="t" r="r" b="b"/>
            <a:pathLst>
              <a:path w="3757650" h="11821019" extrusionOk="0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784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 rot="-7369869">
            <a:off x="652228" y="66766"/>
            <a:ext cx="630167" cy="2673011"/>
          </a:xfrm>
          <a:custGeom>
            <a:avLst/>
            <a:gdLst/>
            <a:ahLst/>
            <a:cxnLst/>
            <a:rect l="l" t="t" r="r" b="b"/>
            <a:pathLst>
              <a:path w="840223" h="3564014" extrusionOk="0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 rot="1800000">
            <a:off x="1403689" y="-510540"/>
            <a:ext cx="1338235" cy="5942674"/>
          </a:xfrm>
          <a:custGeom>
            <a:avLst/>
            <a:gdLst/>
            <a:ahLst/>
            <a:cxnLst/>
            <a:rect l="l" t="t" r="r" b="b"/>
            <a:pathLst>
              <a:path w="1784313" h="7923565" extrusionOk="0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784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 rot="2377217" flipH="1">
            <a:off x="8318893" y="3681007"/>
            <a:ext cx="296078" cy="1405682"/>
            <a:chOff x="3228371" y="1912891"/>
            <a:chExt cx="981075" cy="4248150"/>
          </a:xfrm>
        </p:grpSpPr>
        <p:sp>
          <p:nvSpPr>
            <p:cNvPr id="66" name="Google Shape;66;p15"/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/>
              <a:ahLst/>
              <a:cxnLst/>
              <a:rect l="l" t="t" r="r" b="b"/>
              <a:pathLst>
                <a:path w="466725" h="504825" extrusionOk="0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solidFill>
              <a:schemeClr val="accent2">
                <a:alpha val="73725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/>
              <a:ahLst/>
              <a:cxnLst/>
              <a:rect l="l" t="t" r="r" b="b"/>
              <a:pathLst>
                <a:path w="409575" h="552450" extrusionOk="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solidFill>
              <a:schemeClr val="accent2">
                <a:alpha val="73725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/>
              <a:ahLst/>
              <a:cxnLst/>
              <a:rect l="l" t="t" r="r" b="b"/>
              <a:pathLst>
                <a:path w="981075" h="4248150" extrusionOk="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solidFill>
              <a:schemeClr val="accent2">
                <a:alpha val="73725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-262398" y="109391"/>
            <a:ext cx="2949543" cy="5167705"/>
            <a:chOff x="-349864" y="145855"/>
            <a:chExt cx="3932725" cy="6890273"/>
          </a:xfrm>
        </p:grpSpPr>
        <p:grpSp>
          <p:nvGrpSpPr>
            <p:cNvPr id="70" name="Google Shape;70;p15"/>
            <p:cNvGrpSpPr/>
            <p:nvPr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</p:grpSpPr>
          <p:cxnSp>
            <p:nvCxnSpPr>
              <p:cNvPr id="71" name="Google Shape;71;p15"/>
              <p:cNvCxnSpPr/>
              <p:nvPr/>
            </p:nvCxnSpPr>
            <p:spPr>
              <a:xfrm rot="10800000">
                <a:off x="6045862" y="3579224"/>
                <a:ext cx="253165" cy="803438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72" name="Google Shape;72;p15"/>
              <p:cNvCxnSpPr/>
              <p:nvPr/>
            </p:nvCxnSpPr>
            <p:spPr>
              <a:xfrm>
                <a:off x="6307804" y="4382663"/>
                <a:ext cx="754727" cy="113626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73" name="Google Shape;73;p15"/>
              <p:cNvCxnSpPr/>
              <p:nvPr/>
            </p:nvCxnSpPr>
            <p:spPr>
              <a:xfrm flipH="1">
                <a:off x="7053754" y="3560075"/>
                <a:ext cx="590803" cy="9362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74" name="Google Shape;74;p15"/>
              <p:cNvCxnSpPr/>
              <p:nvPr/>
            </p:nvCxnSpPr>
            <p:spPr>
              <a:xfrm rot="10800000">
                <a:off x="7062531" y="4496289"/>
                <a:ext cx="286624" cy="65079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75" name="Google Shape;75;p15"/>
              <p:cNvCxnSpPr/>
              <p:nvPr/>
            </p:nvCxnSpPr>
            <p:spPr>
              <a:xfrm rot="10800000" flipH="1">
                <a:off x="5884197" y="4382663"/>
                <a:ext cx="414830" cy="31562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 flipH="1">
                <a:off x="7062531" y="4210875"/>
                <a:ext cx="709871" cy="2854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sp>
            <p:nvSpPr>
              <p:cNvPr id="77" name="Google Shape;77;p15"/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15"/>
            <p:cNvGrpSpPr/>
            <p:nvPr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</p:grpSpPr>
          <p:cxnSp>
            <p:nvCxnSpPr>
              <p:cNvPr id="81" name="Google Shape;81;p15"/>
              <p:cNvCxnSpPr/>
              <p:nvPr/>
            </p:nvCxnSpPr>
            <p:spPr>
              <a:xfrm rot="10800000">
                <a:off x="6045862" y="3579224"/>
                <a:ext cx="253165" cy="803438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>
                <a:off x="6307804" y="4382663"/>
                <a:ext cx="754727" cy="113626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83" name="Google Shape;83;p15"/>
              <p:cNvCxnSpPr/>
              <p:nvPr/>
            </p:nvCxnSpPr>
            <p:spPr>
              <a:xfrm flipH="1">
                <a:off x="7053754" y="3560075"/>
                <a:ext cx="590803" cy="9362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84" name="Google Shape;84;p15"/>
              <p:cNvCxnSpPr/>
              <p:nvPr/>
            </p:nvCxnSpPr>
            <p:spPr>
              <a:xfrm rot="10800000">
                <a:off x="7062531" y="4496289"/>
                <a:ext cx="286624" cy="65079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85" name="Google Shape;85;p15"/>
              <p:cNvCxnSpPr/>
              <p:nvPr/>
            </p:nvCxnSpPr>
            <p:spPr>
              <a:xfrm rot="10800000" flipH="1">
                <a:off x="5884197" y="4382663"/>
                <a:ext cx="414830" cy="31562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86" name="Google Shape;86;p15"/>
              <p:cNvCxnSpPr/>
              <p:nvPr/>
            </p:nvCxnSpPr>
            <p:spPr>
              <a:xfrm flipH="1">
                <a:off x="7062531" y="4210875"/>
                <a:ext cx="709871" cy="2854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sp>
            <p:nvSpPr>
              <p:cNvPr id="87" name="Google Shape;87;p15"/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 rot="-454008">
              <a:off x="11170" y="2947542"/>
              <a:ext cx="1888205" cy="1701448"/>
              <a:chOff x="5884197" y="3445640"/>
              <a:chExt cx="1888205" cy="1701448"/>
            </a:xfrm>
          </p:grpSpPr>
          <p:cxnSp>
            <p:nvCxnSpPr>
              <p:cNvPr id="91" name="Google Shape;91;p15"/>
              <p:cNvCxnSpPr/>
              <p:nvPr/>
            </p:nvCxnSpPr>
            <p:spPr>
              <a:xfrm rot="10800000">
                <a:off x="6045862" y="3579224"/>
                <a:ext cx="253165" cy="803438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92" name="Google Shape;92;p15"/>
              <p:cNvCxnSpPr/>
              <p:nvPr/>
            </p:nvCxnSpPr>
            <p:spPr>
              <a:xfrm>
                <a:off x="6307804" y="4382663"/>
                <a:ext cx="754727" cy="113626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93" name="Google Shape;93;p15"/>
              <p:cNvCxnSpPr/>
              <p:nvPr/>
            </p:nvCxnSpPr>
            <p:spPr>
              <a:xfrm flipH="1">
                <a:off x="7053754" y="3560075"/>
                <a:ext cx="590803" cy="9362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94" name="Google Shape;94;p15"/>
              <p:cNvCxnSpPr/>
              <p:nvPr/>
            </p:nvCxnSpPr>
            <p:spPr>
              <a:xfrm rot="10800000">
                <a:off x="7062531" y="4496289"/>
                <a:ext cx="286624" cy="65079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95" name="Google Shape;95;p15"/>
              <p:cNvCxnSpPr/>
              <p:nvPr/>
            </p:nvCxnSpPr>
            <p:spPr>
              <a:xfrm rot="10800000" flipH="1">
                <a:off x="5884197" y="4382663"/>
                <a:ext cx="414830" cy="31562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96" name="Google Shape;96;p15"/>
              <p:cNvCxnSpPr/>
              <p:nvPr/>
            </p:nvCxnSpPr>
            <p:spPr>
              <a:xfrm flipH="1">
                <a:off x="7062531" y="4210875"/>
                <a:ext cx="709871" cy="2854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sp>
            <p:nvSpPr>
              <p:cNvPr id="97" name="Google Shape;97;p15"/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15"/>
            <p:cNvGrpSpPr/>
            <p:nvPr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" name="Google Shape;102;p15"/>
              <p:cNvCxnSpPr/>
              <p:nvPr/>
            </p:nvCxnSpPr>
            <p:spPr>
              <a:xfrm>
                <a:off x="3442589" y="5639826"/>
                <a:ext cx="867151" cy="3202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103" name="Google Shape;103;p15"/>
              <p:cNvCxnSpPr/>
              <p:nvPr/>
            </p:nvCxnSpPr>
            <p:spPr>
              <a:xfrm>
                <a:off x="4309740" y="5960094"/>
                <a:ext cx="167702" cy="338303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104" name="Google Shape;104;p15"/>
              <p:cNvCxnSpPr/>
              <p:nvPr/>
            </p:nvCxnSpPr>
            <p:spPr>
              <a:xfrm rot="10800000" flipH="1">
                <a:off x="4309740" y="5410039"/>
                <a:ext cx="335404" cy="550055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</p:grpSp>
        <p:grpSp>
          <p:nvGrpSpPr>
            <p:cNvPr id="105" name="Google Shape;105;p15"/>
            <p:cNvGrpSpPr/>
            <p:nvPr/>
          </p:nvGrpSpPr>
          <p:grpSpPr>
            <a:xfrm rot="-6550357">
              <a:off x="2364573" y="5496095"/>
              <a:ext cx="1202555" cy="888358"/>
              <a:chOff x="3442589" y="5410039"/>
              <a:chExt cx="1202555" cy="888358"/>
            </a:xfrm>
          </p:grpSpPr>
          <p:sp>
            <p:nvSpPr>
              <p:cNvPr id="106" name="Google Shape;106;p15"/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7" name="Google Shape;107;p15"/>
              <p:cNvCxnSpPr/>
              <p:nvPr/>
            </p:nvCxnSpPr>
            <p:spPr>
              <a:xfrm>
                <a:off x="3442589" y="5639826"/>
                <a:ext cx="867151" cy="3202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>
                <a:off x="4309740" y="5960094"/>
                <a:ext cx="167702" cy="338303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 flipH="1">
                <a:off x="4309740" y="5410039"/>
                <a:ext cx="335404" cy="550055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242647" y="215441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>
            <a:spLocks noGrp="1"/>
          </p:cNvSpPr>
          <p:nvPr>
            <p:ph type="pic" idx="2"/>
          </p:nvPr>
        </p:nvSpPr>
        <p:spPr>
          <a:xfrm>
            <a:off x="3671483" y="1697476"/>
            <a:ext cx="1267971" cy="12681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>
            <a:spLocks noGrp="1"/>
          </p:cNvSpPr>
          <p:nvPr>
            <p:ph type="pic" idx="3"/>
          </p:nvPr>
        </p:nvSpPr>
        <p:spPr>
          <a:xfrm>
            <a:off x="5471807" y="1697476"/>
            <a:ext cx="1267971" cy="12681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>
            <a:spLocks noGrp="1"/>
          </p:cNvSpPr>
          <p:nvPr>
            <p:ph type="pic" idx="4"/>
          </p:nvPr>
        </p:nvSpPr>
        <p:spPr>
          <a:xfrm>
            <a:off x="7272131" y="1697476"/>
            <a:ext cx="1267971" cy="12681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Images &amp; Contents Layout">
  <p:cSld name="14_Images &amp; Contents Layout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231392" y="549977"/>
            <a:ext cx="4475003" cy="53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18"/>
          <p:cNvSpPr>
            <a:spLocks noGrp="1"/>
          </p:cNvSpPr>
          <p:nvPr>
            <p:ph type="pic" idx="2"/>
          </p:nvPr>
        </p:nvSpPr>
        <p:spPr>
          <a:xfrm>
            <a:off x="0" y="-1"/>
            <a:ext cx="377991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51000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015368" y="549977"/>
            <a:ext cx="152772" cy="54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Images &amp; Contents Layout">
  <p:cSld name="20_Images &amp; Contents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2091957"/>
            <a:ext cx="9144000" cy="30515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>
            <a:spLocks noGrp="1"/>
          </p:cNvSpPr>
          <p:nvPr>
            <p:ph type="pic" idx="2"/>
          </p:nvPr>
        </p:nvSpPr>
        <p:spPr>
          <a:xfrm>
            <a:off x="4572000" y="2477111"/>
            <a:ext cx="4572000" cy="22812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rot="-2162104">
            <a:off x="1379085" y="1771680"/>
            <a:ext cx="1133938" cy="103878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 rot="3709911">
            <a:off x="2141235" y="1331160"/>
            <a:ext cx="560719" cy="5136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86655" y="373334"/>
            <a:ext cx="673554" cy="617034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 rot="-2162104">
            <a:off x="2452679" y="400011"/>
            <a:ext cx="1133938" cy="103878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 rot="3709911">
            <a:off x="177762" y="1091081"/>
            <a:ext cx="560719" cy="5136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 rot="8100000">
            <a:off x="748879" y="760463"/>
            <a:ext cx="1383339" cy="1267260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 rot="5157174">
            <a:off x="2635974" y="1275925"/>
            <a:ext cx="923757" cy="846243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 rot="900000">
            <a:off x="2689882" y="2048397"/>
            <a:ext cx="691232" cy="63322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 rot="900000">
            <a:off x="876257" y="2444694"/>
            <a:ext cx="691232" cy="63322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 rot="3709911">
            <a:off x="160544" y="2568503"/>
            <a:ext cx="560719" cy="5136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 rot="8100000">
            <a:off x="3629125" y="435865"/>
            <a:ext cx="584068" cy="53505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 rot="-2162104">
            <a:off x="3647564" y="1335672"/>
            <a:ext cx="793317" cy="72674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 rot="900000">
            <a:off x="1538709" y="1639929"/>
            <a:ext cx="616064" cy="56436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 rot="3709911">
            <a:off x="1962476" y="2716933"/>
            <a:ext cx="633724" cy="58054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 rot="3709911">
            <a:off x="2200474" y="248082"/>
            <a:ext cx="633724" cy="58054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 rot="900000">
            <a:off x="3895265" y="2306698"/>
            <a:ext cx="691232" cy="63322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 rot="3709911">
            <a:off x="1552755" y="437058"/>
            <a:ext cx="633724" cy="58054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 rot="-2162104">
            <a:off x="299075" y="318479"/>
            <a:ext cx="793317" cy="72674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 rot="-2162104">
            <a:off x="404342" y="1946598"/>
            <a:ext cx="619693" cy="567693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 rot="-2162104">
            <a:off x="3203174" y="3943507"/>
            <a:ext cx="1393559" cy="1276621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 rot="3709911">
            <a:off x="1164909" y="4402555"/>
            <a:ext cx="560719" cy="5136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95345" y="3526359"/>
            <a:ext cx="673554" cy="617034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 rot="-2162104">
            <a:off x="1735964" y="3525502"/>
            <a:ext cx="1133938" cy="103878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 rot="8100000">
            <a:off x="-318355" y="3877546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 rot="5157174">
            <a:off x="1659648" y="4347320"/>
            <a:ext cx="923757" cy="846243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 rot="900000">
            <a:off x="241369" y="3068058"/>
            <a:ext cx="691232" cy="63322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 rot="900000">
            <a:off x="1200031" y="3487823"/>
            <a:ext cx="849493" cy="778210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 rot="3709911">
            <a:off x="3322060" y="2237275"/>
            <a:ext cx="560719" cy="5136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 rot="8100000">
            <a:off x="2532950" y="2613946"/>
            <a:ext cx="584068" cy="53505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 rot="-2162104">
            <a:off x="2671238" y="4407067"/>
            <a:ext cx="793317" cy="72674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 rot="900000">
            <a:off x="3184118" y="2706553"/>
            <a:ext cx="616064" cy="56436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/>
        </p:nvSpPr>
        <p:spPr>
          <a:xfrm rot="3709911">
            <a:off x="2699483" y="3276214"/>
            <a:ext cx="778819" cy="7134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 rot="3709911">
            <a:off x="1386134" y="3027760"/>
            <a:ext cx="633724" cy="58054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/>
          <p:nvPr/>
        </p:nvSpPr>
        <p:spPr>
          <a:xfrm rot="900000">
            <a:off x="2502442" y="3825247"/>
            <a:ext cx="611910" cy="560564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/>
          <p:nvPr/>
        </p:nvSpPr>
        <p:spPr>
          <a:xfrm rot="-2162104">
            <a:off x="-642925" y="4953005"/>
            <a:ext cx="761575" cy="697670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 rot="-2162104">
            <a:off x="3579959" y="3287337"/>
            <a:ext cx="793317" cy="72674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 rot="8100000">
            <a:off x="2113933" y="1492780"/>
            <a:ext cx="1383339" cy="1267260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/>
          <p:nvPr/>
        </p:nvSpPr>
        <p:spPr>
          <a:xfrm rot="8100000">
            <a:off x="3171050" y="3560314"/>
            <a:ext cx="1383339" cy="1267260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>
            <a:spLocks noGrp="1"/>
          </p:cNvSpPr>
          <p:nvPr>
            <p:ph type="pic" idx="2"/>
          </p:nvPr>
        </p:nvSpPr>
        <p:spPr>
          <a:xfrm>
            <a:off x="3402340" y="1137019"/>
            <a:ext cx="2322000" cy="286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>
            <a:spLocks noGrp="1"/>
          </p:cNvSpPr>
          <p:nvPr>
            <p:ph type="pic" idx="3"/>
          </p:nvPr>
        </p:nvSpPr>
        <p:spPr>
          <a:xfrm>
            <a:off x="1160806" y="405629"/>
            <a:ext cx="1782000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>
            <a:spLocks noGrp="1"/>
          </p:cNvSpPr>
          <p:nvPr>
            <p:ph type="pic" idx="4"/>
          </p:nvPr>
        </p:nvSpPr>
        <p:spPr>
          <a:xfrm>
            <a:off x="6183872" y="2678410"/>
            <a:ext cx="1782000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Images &amp; Contents Layout">
  <p:cSld name="51_Images &amp; Contents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>
            <a:spLocks noGrp="1"/>
          </p:cNvSpPr>
          <p:nvPr>
            <p:ph type="pic" idx="2"/>
          </p:nvPr>
        </p:nvSpPr>
        <p:spPr>
          <a:xfrm>
            <a:off x="1700614" y="634525"/>
            <a:ext cx="4147493" cy="40922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tyle slide layout">
  <p:cSld name="7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>
            <a:spLocks noGrp="1"/>
          </p:cNvSpPr>
          <p:nvPr>
            <p:ph type="pic" idx="2"/>
          </p:nvPr>
        </p:nvSpPr>
        <p:spPr>
          <a:xfrm>
            <a:off x="0" y="0"/>
            <a:ext cx="3167844" cy="1869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>
            <a:spLocks noGrp="1"/>
          </p:cNvSpPr>
          <p:nvPr>
            <p:ph type="pic" idx="3"/>
          </p:nvPr>
        </p:nvSpPr>
        <p:spPr>
          <a:xfrm>
            <a:off x="5976156" y="3273828"/>
            <a:ext cx="3167844" cy="1869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캡션 있는 콘텐츠">
  <p:cSld name="11_캡션 있는 콘텐츠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>
            <a:spLocks noGrp="1"/>
          </p:cNvSpPr>
          <p:nvPr>
            <p:ph type="pic" idx="2"/>
          </p:nvPr>
        </p:nvSpPr>
        <p:spPr>
          <a:xfrm>
            <a:off x="418762" y="390125"/>
            <a:ext cx="3546398" cy="4363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Images &amp; Contents Layout">
  <p:cSld name="35_Images &amp; Contents Layou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>
            <a:spLocks noGrp="1"/>
          </p:cNvSpPr>
          <p:nvPr>
            <p:ph type="pic" idx="2"/>
          </p:nvPr>
        </p:nvSpPr>
        <p:spPr>
          <a:xfrm>
            <a:off x="476794" y="481693"/>
            <a:ext cx="8190411" cy="418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>
            <a:spLocks noGrp="1"/>
          </p:cNvSpPr>
          <p:nvPr>
            <p:ph type="pic" idx="2"/>
          </p:nvPr>
        </p:nvSpPr>
        <p:spPr>
          <a:xfrm>
            <a:off x="3815440" y="404056"/>
            <a:ext cx="4859040" cy="2322000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7"/>
          <p:cNvSpPr>
            <a:spLocks noGrp="1"/>
          </p:cNvSpPr>
          <p:nvPr>
            <p:ph type="pic" idx="3"/>
          </p:nvPr>
        </p:nvSpPr>
        <p:spPr>
          <a:xfrm>
            <a:off x="3815440" y="2849443"/>
            <a:ext cx="1512000" cy="1890000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>
            <a:spLocks noGrp="1"/>
          </p:cNvSpPr>
          <p:nvPr>
            <p:ph type="pic" idx="4"/>
          </p:nvPr>
        </p:nvSpPr>
        <p:spPr>
          <a:xfrm>
            <a:off x="5488961" y="2849443"/>
            <a:ext cx="1512000" cy="1890000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7"/>
          <p:cNvSpPr>
            <a:spLocks noGrp="1"/>
          </p:cNvSpPr>
          <p:nvPr>
            <p:ph type="pic" idx="5"/>
          </p:nvPr>
        </p:nvSpPr>
        <p:spPr>
          <a:xfrm>
            <a:off x="7162481" y="2849443"/>
            <a:ext cx="1512000" cy="1890000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251520" y="198009"/>
            <a:ext cx="8640960" cy="4747483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yle slide layout">
  <p:cSld name="5_Style slide layout">
    <p:bg>
      <p:bgPr>
        <a:solidFill>
          <a:schemeClr val="accen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>
            <a:spLocks noGrp="1"/>
          </p:cNvSpPr>
          <p:nvPr>
            <p:ph type="pic" idx="2"/>
          </p:nvPr>
        </p:nvSpPr>
        <p:spPr>
          <a:xfrm>
            <a:off x="3279312" y="1423095"/>
            <a:ext cx="2430000" cy="24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>
            <a:spLocks noGrp="1"/>
          </p:cNvSpPr>
          <p:nvPr>
            <p:ph type="pic" idx="3"/>
          </p:nvPr>
        </p:nvSpPr>
        <p:spPr>
          <a:xfrm>
            <a:off x="600463" y="1666095"/>
            <a:ext cx="1944000" cy="1944000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>
            <a:spLocks noGrp="1"/>
          </p:cNvSpPr>
          <p:nvPr>
            <p:ph type="pic" idx="4"/>
          </p:nvPr>
        </p:nvSpPr>
        <p:spPr>
          <a:xfrm>
            <a:off x="6612011" y="1666095"/>
            <a:ext cx="1944000" cy="1944000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0" y="195486"/>
            <a:ext cx="9144000" cy="37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0" y="592936"/>
            <a:ext cx="9144000" cy="1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Images &amp; Contents Layout">
  <p:cSld name="43_Images &amp; Contents Layou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>
            <a:spLocks noGrp="1"/>
          </p:cNvSpPr>
          <p:nvPr>
            <p:ph type="pic" idx="2"/>
          </p:nvPr>
        </p:nvSpPr>
        <p:spPr>
          <a:xfrm>
            <a:off x="1" y="0"/>
            <a:ext cx="3051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0"/>
          <p:cNvSpPr>
            <a:spLocks noGrp="1"/>
          </p:cNvSpPr>
          <p:nvPr>
            <p:ph type="pic" idx="3"/>
          </p:nvPr>
        </p:nvSpPr>
        <p:spPr>
          <a:xfrm>
            <a:off x="3051001" y="2571750"/>
            <a:ext cx="3051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tyle slide layout">
  <p:cSld name="6_Style slide layout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>
            <a:spLocks noGrp="1"/>
          </p:cNvSpPr>
          <p:nvPr>
            <p:ph type="pic" idx="2"/>
          </p:nvPr>
        </p:nvSpPr>
        <p:spPr>
          <a:xfrm>
            <a:off x="2120837" y="2174136"/>
            <a:ext cx="893125" cy="14647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36"/>
          <p:cNvSpPr/>
          <p:nvPr/>
        </p:nvSpPr>
        <p:spPr>
          <a:xfrm>
            <a:off x="265508" y="848693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/>
          <p:nvPr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/>
          <p:nvPr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533778" y="1227910"/>
            <a:ext cx="167418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533778" y="1595597"/>
            <a:ext cx="167418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540922" y="4356328"/>
            <a:ext cx="1674000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540922" y="3337743"/>
            <a:ext cx="2037972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Images and Contents Layout">
  <p:cSld name="10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>
            <a:spLocks noGrp="1"/>
          </p:cNvSpPr>
          <p:nvPr>
            <p:ph type="pic" idx="2"/>
          </p:nvPr>
        </p:nvSpPr>
        <p:spPr>
          <a:xfrm>
            <a:off x="0" y="3273828"/>
            <a:ext cx="3167844" cy="1869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3"/>
          </p:nvPr>
        </p:nvSpPr>
        <p:spPr>
          <a:xfrm>
            <a:off x="5976156" y="0"/>
            <a:ext cx="3167844" cy="1869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solidFill>
          <a:schemeClr val="accen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9FCFA">
                  <a:alpha val="0"/>
                </a:srgbClr>
              </a:gs>
              <a:gs pos="33000">
                <a:srgbClr val="89FCFA">
                  <a:alpha val="0"/>
                </a:srgbClr>
              </a:gs>
              <a:gs pos="93000">
                <a:schemeClr val="accent3"/>
              </a:gs>
              <a:gs pos="100000">
                <a:schemeClr val="accent3"/>
              </a:gs>
            </a:gsLst>
            <a:lin ang="10800000" scaled="0"/>
          </a:gradFill>
          <a:ln w="12700" cap="flat" cmpd="sng">
            <a:solidFill>
              <a:srgbClr val="29787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0"/>
          <p:cNvSpPr/>
          <p:nvPr/>
        </p:nvSpPr>
        <p:spPr>
          <a:xfrm rot="7585316">
            <a:off x="796872" y="3512197"/>
            <a:ext cx="501271" cy="2186734"/>
          </a:xfrm>
          <a:custGeom>
            <a:avLst/>
            <a:gdLst/>
            <a:ahLst/>
            <a:cxnLst/>
            <a:rect l="l" t="t" r="r" b="b"/>
            <a:pathLst>
              <a:path w="668361" h="2915645" extrusionOk="0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784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/>
          <p:nvPr/>
        </p:nvSpPr>
        <p:spPr>
          <a:xfrm rot="2700000">
            <a:off x="4017766" y="-1625235"/>
            <a:ext cx="2388878" cy="8898898"/>
          </a:xfrm>
          <a:custGeom>
            <a:avLst/>
            <a:gdLst/>
            <a:ahLst/>
            <a:cxnLst/>
            <a:rect l="l" t="t" r="r" b="b"/>
            <a:pathLst>
              <a:path w="3185171" h="11865198" extrusionOk="0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5686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0"/>
          <p:cNvSpPr/>
          <p:nvPr/>
        </p:nvSpPr>
        <p:spPr>
          <a:xfrm rot="2700000">
            <a:off x="7958855" y="2837565"/>
            <a:ext cx="620116" cy="2753739"/>
          </a:xfrm>
          <a:custGeom>
            <a:avLst/>
            <a:gdLst/>
            <a:ahLst/>
            <a:cxnLst/>
            <a:rect l="l" t="t" r="r" b="b"/>
            <a:pathLst>
              <a:path w="826822" h="3671652" extrusionOk="0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392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0"/>
          <p:cNvSpPr/>
          <p:nvPr/>
        </p:nvSpPr>
        <p:spPr>
          <a:xfrm rot="2700000">
            <a:off x="773278" y="-820639"/>
            <a:ext cx="877209" cy="3825009"/>
          </a:xfrm>
          <a:custGeom>
            <a:avLst/>
            <a:gdLst/>
            <a:ahLst/>
            <a:cxnLst/>
            <a:rect l="l" t="t" r="r" b="b"/>
            <a:pathLst>
              <a:path w="1169612" h="5100012" extrusionOk="0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392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0"/>
          <p:cNvSpPr/>
          <p:nvPr/>
        </p:nvSpPr>
        <p:spPr>
          <a:xfrm rot="2613694">
            <a:off x="4653402" y="1003940"/>
            <a:ext cx="1289666" cy="1054280"/>
          </a:xfrm>
          <a:custGeom>
            <a:avLst/>
            <a:gdLst/>
            <a:ahLst/>
            <a:cxnLst/>
            <a:rect l="l" t="t" r="r" b="b"/>
            <a:pathLst>
              <a:path w="1719555" h="1405706" extrusionOk="0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/>
          <p:nvPr/>
        </p:nvSpPr>
        <p:spPr>
          <a:xfrm rot="5400000">
            <a:off x="7919253" y="1198086"/>
            <a:ext cx="871086" cy="712097"/>
          </a:xfrm>
          <a:custGeom>
            <a:avLst/>
            <a:gdLst/>
            <a:ahLst/>
            <a:cxnLst/>
            <a:rect l="l" t="t" r="r" b="b"/>
            <a:pathLst>
              <a:path w="1719555" h="1405706" extrusionOk="0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1764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/>
          <p:nvPr/>
        </p:nvSpPr>
        <p:spPr>
          <a:xfrm rot="8257828">
            <a:off x="204895" y="194518"/>
            <a:ext cx="561986" cy="459413"/>
          </a:xfrm>
          <a:custGeom>
            <a:avLst/>
            <a:gdLst/>
            <a:ahLst/>
            <a:cxnLst/>
            <a:rect l="l" t="t" r="r" b="b"/>
            <a:pathLst>
              <a:path w="1719555" h="1405706" extrusionOk="0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1764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713" y="1737287"/>
            <a:ext cx="1362574" cy="16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>
            <a:lvl1pPr marL="457200" marR="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e slide layout">
  <p:cSld name="Style slide layout">
    <p:bg>
      <p:bgPr>
        <a:solidFill>
          <a:schemeClr val="accen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/>
          <p:nvPr/>
        </p:nvSpPr>
        <p:spPr>
          <a:xfrm rot="7811536">
            <a:off x="1994296" y="-1611508"/>
            <a:ext cx="2818238" cy="8865764"/>
          </a:xfrm>
          <a:custGeom>
            <a:avLst/>
            <a:gdLst/>
            <a:ahLst/>
            <a:cxnLst/>
            <a:rect l="l" t="t" r="r" b="b"/>
            <a:pathLst>
              <a:path w="3757650" h="11821019" extrusionOk="0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784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2"/>
          <p:cNvSpPr/>
          <p:nvPr/>
        </p:nvSpPr>
        <p:spPr>
          <a:xfrm rot="-7369869">
            <a:off x="652228" y="66766"/>
            <a:ext cx="630167" cy="2673011"/>
          </a:xfrm>
          <a:custGeom>
            <a:avLst/>
            <a:gdLst/>
            <a:ahLst/>
            <a:cxnLst/>
            <a:rect l="l" t="t" r="r" b="b"/>
            <a:pathLst>
              <a:path w="840223" h="3564014" extrusionOk="0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/>
          <p:nvPr/>
        </p:nvSpPr>
        <p:spPr>
          <a:xfrm rot="1800000">
            <a:off x="1403689" y="-510540"/>
            <a:ext cx="1338235" cy="5942674"/>
          </a:xfrm>
          <a:custGeom>
            <a:avLst/>
            <a:gdLst/>
            <a:ahLst/>
            <a:cxnLst/>
            <a:rect l="l" t="t" r="r" b="b"/>
            <a:pathLst>
              <a:path w="1784313" h="7923565" extrusionOk="0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784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42"/>
          <p:cNvGrpSpPr/>
          <p:nvPr/>
        </p:nvGrpSpPr>
        <p:grpSpPr>
          <a:xfrm rot="2377217" flipH="1">
            <a:off x="8318893" y="3681007"/>
            <a:ext cx="296078" cy="1405682"/>
            <a:chOff x="3228371" y="1912891"/>
            <a:chExt cx="981075" cy="4248150"/>
          </a:xfrm>
        </p:grpSpPr>
        <p:sp>
          <p:nvSpPr>
            <p:cNvPr id="240" name="Google Shape;240;p42"/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/>
              <a:ahLst/>
              <a:cxnLst/>
              <a:rect l="l" t="t" r="r" b="b"/>
              <a:pathLst>
                <a:path w="466725" h="504825" extrusionOk="0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solidFill>
              <a:schemeClr val="accent2">
                <a:alpha val="73725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2"/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/>
              <a:ahLst/>
              <a:cxnLst/>
              <a:rect l="l" t="t" r="r" b="b"/>
              <a:pathLst>
                <a:path w="409575" h="552450" extrusionOk="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solidFill>
              <a:schemeClr val="accent2">
                <a:alpha val="73725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2"/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/>
              <a:ahLst/>
              <a:cxnLst/>
              <a:rect l="l" t="t" r="r" b="b"/>
              <a:pathLst>
                <a:path w="981075" h="4248150" extrusionOk="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solidFill>
              <a:schemeClr val="accent2">
                <a:alpha val="73725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42"/>
          <p:cNvGrpSpPr/>
          <p:nvPr/>
        </p:nvGrpSpPr>
        <p:grpSpPr>
          <a:xfrm>
            <a:off x="-262398" y="109391"/>
            <a:ext cx="2949543" cy="5167705"/>
            <a:chOff x="-349864" y="145855"/>
            <a:chExt cx="3932725" cy="6890273"/>
          </a:xfrm>
        </p:grpSpPr>
        <p:grpSp>
          <p:nvGrpSpPr>
            <p:cNvPr id="244" name="Google Shape;244;p42"/>
            <p:cNvGrpSpPr/>
            <p:nvPr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</p:grpSpPr>
          <p:cxnSp>
            <p:nvCxnSpPr>
              <p:cNvPr id="245" name="Google Shape;245;p42"/>
              <p:cNvCxnSpPr/>
              <p:nvPr/>
            </p:nvCxnSpPr>
            <p:spPr>
              <a:xfrm rot="10800000">
                <a:off x="6045862" y="3579224"/>
                <a:ext cx="253165" cy="803438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46" name="Google Shape;246;p42"/>
              <p:cNvCxnSpPr/>
              <p:nvPr/>
            </p:nvCxnSpPr>
            <p:spPr>
              <a:xfrm>
                <a:off x="6307804" y="4382663"/>
                <a:ext cx="754727" cy="113626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47" name="Google Shape;247;p42"/>
              <p:cNvCxnSpPr/>
              <p:nvPr/>
            </p:nvCxnSpPr>
            <p:spPr>
              <a:xfrm flipH="1">
                <a:off x="7053754" y="3560075"/>
                <a:ext cx="590803" cy="9362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48" name="Google Shape;248;p42"/>
              <p:cNvCxnSpPr/>
              <p:nvPr/>
            </p:nvCxnSpPr>
            <p:spPr>
              <a:xfrm rot="10800000">
                <a:off x="7062531" y="4496289"/>
                <a:ext cx="286624" cy="65079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49" name="Google Shape;249;p42"/>
              <p:cNvCxnSpPr/>
              <p:nvPr/>
            </p:nvCxnSpPr>
            <p:spPr>
              <a:xfrm rot="10800000" flipH="1">
                <a:off x="5884197" y="4382663"/>
                <a:ext cx="414830" cy="31562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50" name="Google Shape;250;p42"/>
              <p:cNvCxnSpPr/>
              <p:nvPr/>
            </p:nvCxnSpPr>
            <p:spPr>
              <a:xfrm flipH="1">
                <a:off x="7062531" y="4210875"/>
                <a:ext cx="709871" cy="2854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sp>
            <p:nvSpPr>
              <p:cNvPr id="251" name="Google Shape;251;p42"/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42"/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2"/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42"/>
            <p:cNvGrpSpPr/>
            <p:nvPr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</p:grpSpPr>
          <p:cxnSp>
            <p:nvCxnSpPr>
              <p:cNvPr id="255" name="Google Shape;255;p42"/>
              <p:cNvCxnSpPr/>
              <p:nvPr/>
            </p:nvCxnSpPr>
            <p:spPr>
              <a:xfrm rot="10800000">
                <a:off x="6045862" y="3579224"/>
                <a:ext cx="253165" cy="803438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56" name="Google Shape;256;p42"/>
              <p:cNvCxnSpPr/>
              <p:nvPr/>
            </p:nvCxnSpPr>
            <p:spPr>
              <a:xfrm>
                <a:off x="6307804" y="4382663"/>
                <a:ext cx="754727" cy="113626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57" name="Google Shape;257;p42"/>
              <p:cNvCxnSpPr/>
              <p:nvPr/>
            </p:nvCxnSpPr>
            <p:spPr>
              <a:xfrm flipH="1">
                <a:off x="7053754" y="3560075"/>
                <a:ext cx="590803" cy="9362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58" name="Google Shape;258;p42"/>
              <p:cNvCxnSpPr/>
              <p:nvPr/>
            </p:nvCxnSpPr>
            <p:spPr>
              <a:xfrm rot="10800000">
                <a:off x="7062531" y="4496289"/>
                <a:ext cx="286624" cy="65079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59" name="Google Shape;259;p42"/>
              <p:cNvCxnSpPr/>
              <p:nvPr/>
            </p:nvCxnSpPr>
            <p:spPr>
              <a:xfrm rot="10800000" flipH="1">
                <a:off x="5884197" y="4382663"/>
                <a:ext cx="414830" cy="31562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60" name="Google Shape;260;p42"/>
              <p:cNvCxnSpPr/>
              <p:nvPr/>
            </p:nvCxnSpPr>
            <p:spPr>
              <a:xfrm flipH="1">
                <a:off x="7062531" y="4210875"/>
                <a:ext cx="709871" cy="2854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sp>
            <p:nvSpPr>
              <p:cNvPr id="261" name="Google Shape;261;p42"/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2"/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2"/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42"/>
            <p:cNvGrpSpPr/>
            <p:nvPr/>
          </p:nvGrpSpPr>
          <p:grpSpPr>
            <a:xfrm rot="-454008">
              <a:off x="11170" y="2947542"/>
              <a:ext cx="1888205" cy="1701448"/>
              <a:chOff x="5884197" y="3445640"/>
              <a:chExt cx="1888205" cy="1701448"/>
            </a:xfrm>
          </p:grpSpPr>
          <p:cxnSp>
            <p:nvCxnSpPr>
              <p:cNvPr id="265" name="Google Shape;265;p42"/>
              <p:cNvCxnSpPr/>
              <p:nvPr/>
            </p:nvCxnSpPr>
            <p:spPr>
              <a:xfrm rot="10800000">
                <a:off x="6045862" y="3579224"/>
                <a:ext cx="253165" cy="803438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66" name="Google Shape;266;p42"/>
              <p:cNvCxnSpPr/>
              <p:nvPr/>
            </p:nvCxnSpPr>
            <p:spPr>
              <a:xfrm>
                <a:off x="6307804" y="4382663"/>
                <a:ext cx="754727" cy="113626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67" name="Google Shape;267;p42"/>
              <p:cNvCxnSpPr/>
              <p:nvPr/>
            </p:nvCxnSpPr>
            <p:spPr>
              <a:xfrm flipH="1">
                <a:off x="7053754" y="3560075"/>
                <a:ext cx="590803" cy="9362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68" name="Google Shape;268;p42"/>
              <p:cNvCxnSpPr/>
              <p:nvPr/>
            </p:nvCxnSpPr>
            <p:spPr>
              <a:xfrm rot="10800000">
                <a:off x="7062531" y="4496289"/>
                <a:ext cx="286624" cy="65079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69" name="Google Shape;269;p42"/>
              <p:cNvCxnSpPr/>
              <p:nvPr/>
            </p:nvCxnSpPr>
            <p:spPr>
              <a:xfrm rot="10800000" flipH="1">
                <a:off x="5884197" y="4382663"/>
                <a:ext cx="414830" cy="315629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70" name="Google Shape;270;p42"/>
              <p:cNvCxnSpPr/>
              <p:nvPr/>
            </p:nvCxnSpPr>
            <p:spPr>
              <a:xfrm flipH="1">
                <a:off x="7062531" y="4210875"/>
                <a:ext cx="709871" cy="2854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sp>
            <p:nvSpPr>
              <p:cNvPr id="271" name="Google Shape;271;p42"/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42"/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2"/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42"/>
            <p:cNvGrpSpPr/>
            <p:nvPr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</p:grpSpPr>
          <p:sp>
            <p:nvSpPr>
              <p:cNvPr id="275" name="Google Shape;275;p42"/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6" name="Google Shape;276;p42"/>
              <p:cNvCxnSpPr/>
              <p:nvPr/>
            </p:nvCxnSpPr>
            <p:spPr>
              <a:xfrm>
                <a:off x="3442589" y="5639826"/>
                <a:ext cx="867151" cy="3202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77" name="Google Shape;277;p42"/>
              <p:cNvCxnSpPr/>
              <p:nvPr/>
            </p:nvCxnSpPr>
            <p:spPr>
              <a:xfrm>
                <a:off x="4309740" y="5960094"/>
                <a:ext cx="167702" cy="338303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78" name="Google Shape;278;p42"/>
              <p:cNvCxnSpPr/>
              <p:nvPr/>
            </p:nvCxnSpPr>
            <p:spPr>
              <a:xfrm rot="10800000" flipH="1">
                <a:off x="4309740" y="5410039"/>
                <a:ext cx="335404" cy="550055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</p:grpSp>
        <p:grpSp>
          <p:nvGrpSpPr>
            <p:cNvPr id="279" name="Google Shape;279;p42"/>
            <p:cNvGrpSpPr/>
            <p:nvPr/>
          </p:nvGrpSpPr>
          <p:grpSpPr>
            <a:xfrm rot="-6550357">
              <a:off x="2364573" y="5496095"/>
              <a:ext cx="1202555" cy="888358"/>
              <a:chOff x="3442589" y="5410039"/>
              <a:chExt cx="1202555" cy="888358"/>
            </a:xfrm>
          </p:grpSpPr>
          <p:sp>
            <p:nvSpPr>
              <p:cNvPr id="280" name="Google Shape;280;p42"/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adFill>
                <a:gsLst>
                  <a:gs pos="0">
                    <a:srgbClr val="33949C"/>
                  </a:gs>
                  <a:gs pos="33000">
                    <a:srgbClr val="33949C"/>
                  </a:gs>
                  <a:gs pos="93000">
                    <a:srgbClr val="2E858C"/>
                  </a:gs>
                  <a:gs pos="100000">
                    <a:srgbClr val="2E858C"/>
                  </a:gs>
                </a:gsLst>
                <a:lin ang="10800000" scaled="0"/>
              </a:gradFill>
              <a:ln w="12700" cap="flat" cmpd="sng">
                <a:solidFill>
                  <a:srgbClr val="33949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1" name="Google Shape;281;p42"/>
              <p:cNvCxnSpPr/>
              <p:nvPr/>
            </p:nvCxnSpPr>
            <p:spPr>
              <a:xfrm>
                <a:off x="3442589" y="5639826"/>
                <a:ext cx="867151" cy="3202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82" name="Google Shape;282;p42"/>
              <p:cNvCxnSpPr/>
              <p:nvPr/>
            </p:nvCxnSpPr>
            <p:spPr>
              <a:xfrm>
                <a:off x="4309740" y="5960094"/>
                <a:ext cx="167702" cy="338303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283" name="Google Shape;283;p42"/>
              <p:cNvCxnSpPr/>
              <p:nvPr/>
            </p:nvCxnSpPr>
            <p:spPr>
              <a:xfrm rot="10800000" flipH="1">
                <a:off x="4309740" y="5410039"/>
                <a:ext cx="335404" cy="550055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949C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body" idx="1"/>
          </p:nvPr>
        </p:nvSpPr>
        <p:spPr>
          <a:xfrm>
            <a:off x="242647" y="215441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>
            <a:spLocks noGrp="1"/>
          </p:cNvSpPr>
          <p:nvPr>
            <p:ph type="pic" idx="2"/>
          </p:nvPr>
        </p:nvSpPr>
        <p:spPr>
          <a:xfrm>
            <a:off x="3671483" y="1697476"/>
            <a:ext cx="1267971" cy="12681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44"/>
          <p:cNvSpPr>
            <a:spLocks noGrp="1"/>
          </p:cNvSpPr>
          <p:nvPr>
            <p:ph type="pic" idx="3"/>
          </p:nvPr>
        </p:nvSpPr>
        <p:spPr>
          <a:xfrm>
            <a:off x="5471807" y="1697476"/>
            <a:ext cx="1267971" cy="12681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44"/>
          <p:cNvSpPr>
            <a:spLocks noGrp="1"/>
          </p:cNvSpPr>
          <p:nvPr>
            <p:ph type="pic" idx="4"/>
          </p:nvPr>
        </p:nvSpPr>
        <p:spPr>
          <a:xfrm>
            <a:off x="7272131" y="1697476"/>
            <a:ext cx="1267971" cy="12681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Images &amp; Contents Layout">
  <p:cSld name="14_Images &amp; Contents Layout"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>
            <a:spLocks noGrp="1"/>
          </p:cNvSpPr>
          <p:nvPr>
            <p:ph type="title"/>
          </p:nvPr>
        </p:nvSpPr>
        <p:spPr>
          <a:xfrm>
            <a:off x="4231392" y="549977"/>
            <a:ext cx="4475003" cy="53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2" name="Google Shape;292;p45"/>
          <p:cNvSpPr>
            <a:spLocks noGrp="1"/>
          </p:cNvSpPr>
          <p:nvPr>
            <p:ph type="pic" idx="2"/>
          </p:nvPr>
        </p:nvSpPr>
        <p:spPr>
          <a:xfrm>
            <a:off x="0" y="-1"/>
            <a:ext cx="377991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51000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p45"/>
          <p:cNvSpPr/>
          <p:nvPr/>
        </p:nvSpPr>
        <p:spPr>
          <a:xfrm>
            <a:off x="4015368" y="549977"/>
            <a:ext cx="152772" cy="54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Images &amp; Contents Layout">
  <p:cSld name="20_Images &amp; Contents Layou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/>
          <p:nvPr/>
        </p:nvSpPr>
        <p:spPr>
          <a:xfrm>
            <a:off x="0" y="2091957"/>
            <a:ext cx="9144000" cy="30515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6"/>
          <p:cNvSpPr>
            <a:spLocks noGrp="1"/>
          </p:cNvSpPr>
          <p:nvPr>
            <p:ph type="pic" idx="2"/>
          </p:nvPr>
        </p:nvSpPr>
        <p:spPr>
          <a:xfrm>
            <a:off x="4572000" y="2477111"/>
            <a:ext cx="4572000" cy="22812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/>
          <p:nvPr/>
        </p:nvSpPr>
        <p:spPr>
          <a:xfrm rot="-2162104">
            <a:off x="1379085" y="1771680"/>
            <a:ext cx="1133938" cy="103878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7"/>
          <p:cNvSpPr/>
          <p:nvPr/>
        </p:nvSpPr>
        <p:spPr>
          <a:xfrm rot="3709911">
            <a:off x="2141235" y="1331160"/>
            <a:ext cx="560719" cy="5136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7"/>
          <p:cNvSpPr/>
          <p:nvPr/>
        </p:nvSpPr>
        <p:spPr>
          <a:xfrm>
            <a:off x="786655" y="373334"/>
            <a:ext cx="673554" cy="617034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7"/>
          <p:cNvSpPr/>
          <p:nvPr/>
        </p:nvSpPr>
        <p:spPr>
          <a:xfrm rot="-2162104">
            <a:off x="2452679" y="400011"/>
            <a:ext cx="1133938" cy="103878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7"/>
          <p:cNvSpPr/>
          <p:nvPr/>
        </p:nvSpPr>
        <p:spPr>
          <a:xfrm rot="3709911">
            <a:off x="177762" y="1091081"/>
            <a:ext cx="560719" cy="5136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7"/>
          <p:cNvSpPr/>
          <p:nvPr/>
        </p:nvSpPr>
        <p:spPr>
          <a:xfrm rot="8100000">
            <a:off x="748879" y="760463"/>
            <a:ext cx="1383339" cy="1267260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7"/>
          <p:cNvSpPr/>
          <p:nvPr/>
        </p:nvSpPr>
        <p:spPr>
          <a:xfrm rot="5157174">
            <a:off x="2635974" y="1275925"/>
            <a:ext cx="923757" cy="846243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7"/>
          <p:cNvSpPr/>
          <p:nvPr/>
        </p:nvSpPr>
        <p:spPr>
          <a:xfrm rot="900000">
            <a:off x="2689882" y="2048397"/>
            <a:ext cx="691232" cy="63322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7"/>
          <p:cNvSpPr/>
          <p:nvPr/>
        </p:nvSpPr>
        <p:spPr>
          <a:xfrm rot="900000">
            <a:off x="876257" y="2444694"/>
            <a:ext cx="691232" cy="63322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7"/>
          <p:cNvSpPr/>
          <p:nvPr/>
        </p:nvSpPr>
        <p:spPr>
          <a:xfrm rot="3709911">
            <a:off x="160544" y="2568503"/>
            <a:ext cx="560719" cy="5136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7"/>
          <p:cNvSpPr/>
          <p:nvPr/>
        </p:nvSpPr>
        <p:spPr>
          <a:xfrm rot="8100000">
            <a:off x="3629125" y="435865"/>
            <a:ext cx="584068" cy="53505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7"/>
          <p:cNvSpPr/>
          <p:nvPr/>
        </p:nvSpPr>
        <p:spPr>
          <a:xfrm rot="-2162104">
            <a:off x="3647564" y="1335672"/>
            <a:ext cx="793317" cy="72674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7"/>
          <p:cNvSpPr/>
          <p:nvPr/>
        </p:nvSpPr>
        <p:spPr>
          <a:xfrm rot="900000">
            <a:off x="1538709" y="1639929"/>
            <a:ext cx="616064" cy="56436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7"/>
          <p:cNvSpPr/>
          <p:nvPr/>
        </p:nvSpPr>
        <p:spPr>
          <a:xfrm rot="3709911">
            <a:off x="1962476" y="2716933"/>
            <a:ext cx="633724" cy="58054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7"/>
          <p:cNvSpPr/>
          <p:nvPr/>
        </p:nvSpPr>
        <p:spPr>
          <a:xfrm rot="3709911">
            <a:off x="2200474" y="248082"/>
            <a:ext cx="633724" cy="58054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7"/>
          <p:cNvSpPr/>
          <p:nvPr/>
        </p:nvSpPr>
        <p:spPr>
          <a:xfrm rot="900000">
            <a:off x="3895265" y="2306698"/>
            <a:ext cx="691232" cy="63322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7"/>
          <p:cNvSpPr/>
          <p:nvPr/>
        </p:nvSpPr>
        <p:spPr>
          <a:xfrm rot="3709911">
            <a:off x="1552755" y="437058"/>
            <a:ext cx="633724" cy="58054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7"/>
          <p:cNvSpPr/>
          <p:nvPr/>
        </p:nvSpPr>
        <p:spPr>
          <a:xfrm rot="-2162104">
            <a:off x="299075" y="318479"/>
            <a:ext cx="793317" cy="72674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7"/>
          <p:cNvSpPr/>
          <p:nvPr/>
        </p:nvSpPr>
        <p:spPr>
          <a:xfrm rot="-2162104">
            <a:off x="404342" y="1946598"/>
            <a:ext cx="619693" cy="567693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7"/>
          <p:cNvSpPr/>
          <p:nvPr/>
        </p:nvSpPr>
        <p:spPr>
          <a:xfrm rot="-2162104">
            <a:off x="3203174" y="3943507"/>
            <a:ext cx="1393559" cy="1276621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7"/>
          <p:cNvSpPr/>
          <p:nvPr/>
        </p:nvSpPr>
        <p:spPr>
          <a:xfrm rot="3709911">
            <a:off x="1164909" y="4402555"/>
            <a:ext cx="560719" cy="5136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7"/>
          <p:cNvSpPr/>
          <p:nvPr/>
        </p:nvSpPr>
        <p:spPr>
          <a:xfrm>
            <a:off x="495345" y="3526359"/>
            <a:ext cx="673554" cy="617034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7"/>
          <p:cNvSpPr/>
          <p:nvPr/>
        </p:nvSpPr>
        <p:spPr>
          <a:xfrm rot="-2162104">
            <a:off x="1735964" y="3525502"/>
            <a:ext cx="1133938" cy="103878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7"/>
          <p:cNvSpPr/>
          <p:nvPr/>
        </p:nvSpPr>
        <p:spPr>
          <a:xfrm rot="8100000">
            <a:off x="-318355" y="3877546"/>
            <a:ext cx="1700062" cy="1557405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7"/>
          <p:cNvSpPr/>
          <p:nvPr/>
        </p:nvSpPr>
        <p:spPr>
          <a:xfrm rot="5157174">
            <a:off x="1659648" y="4347320"/>
            <a:ext cx="923757" cy="846243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7"/>
          <p:cNvSpPr/>
          <p:nvPr/>
        </p:nvSpPr>
        <p:spPr>
          <a:xfrm rot="900000">
            <a:off x="241369" y="3068058"/>
            <a:ext cx="691232" cy="63322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7"/>
          <p:cNvSpPr/>
          <p:nvPr/>
        </p:nvSpPr>
        <p:spPr>
          <a:xfrm rot="900000">
            <a:off x="1200031" y="3487823"/>
            <a:ext cx="849493" cy="778210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7"/>
          <p:cNvSpPr/>
          <p:nvPr/>
        </p:nvSpPr>
        <p:spPr>
          <a:xfrm rot="3709911">
            <a:off x="3322060" y="2237275"/>
            <a:ext cx="560719" cy="5136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7"/>
          <p:cNvSpPr/>
          <p:nvPr/>
        </p:nvSpPr>
        <p:spPr>
          <a:xfrm rot="8100000">
            <a:off x="2532950" y="2613946"/>
            <a:ext cx="584068" cy="53505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/>
          <p:nvPr/>
        </p:nvSpPr>
        <p:spPr>
          <a:xfrm rot="-2162104">
            <a:off x="2671238" y="4407067"/>
            <a:ext cx="793317" cy="72674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/>
          <p:nvPr/>
        </p:nvSpPr>
        <p:spPr>
          <a:xfrm rot="900000">
            <a:off x="3184118" y="2706553"/>
            <a:ext cx="616064" cy="56436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7"/>
          <p:cNvSpPr/>
          <p:nvPr/>
        </p:nvSpPr>
        <p:spPr>
          <a:xfrm rot="3709911">
            <a:off x="2699483" y="3276214"/>
            <a:ext cx="778819" cy="71346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7"/>
          <p:cNvSpPr/>
          <p:nvPr/>
        </p:nvSpPr>
        <p:spPr>
          <a:xfrm rot="3709911">
            <a:off x="1386134" y="3027760"/>
            <a:ext cx="633724" cy="580548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7"/>
          <p:cNvSpPr/>
          <p:nvPr/>
        </p:nvSpPr>
        <p:spPr>
          <a:xfrm rot="900000">
            <a:off x="2502442" y="3825247"/>
            <a:ext cx="611910" cy="560564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7"/>
          <p:cNvSpPr/>
          <p:nvPr/>
        </p:nvSpPr>
        <p:spPr>
          <a:xfrm rot="-2162104">
            <a:off x="-642925" y="4953005"/>
            <a:ext cx="761575" cy="697670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7"/>
          <p:cNvSpPr/>
          <p:nvPr/>
        </p:nvSpPr>
        <p:spPr>
          <a:xfrm rot="-2162104">
            <a:off x="3579959" y="3287337"/>
            <a:ext cx="793317" cy="726747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 cap="flat" cmpd="sng">
            <a:solidFill>
              <a:srgbClr val="A5A5A5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7"/>
          <p:cNvSpPr/>
          <p:nvPr/>
        </p:nvSpPr>
        <p:spPr>
          <a:xfrm rot="8100000">
            <a:off x="2113933" y="1492780"/>
            <a:ext cx="1383339" cy="1267260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7"/>
          <p:cNvSpPr/>
          <p:nvPr/>
        </p:nvSpPr>
        <p:spPr>
          <a:xfrm rot="8100000">
            <a:off x="3171050" y="3560314"/>
            <a:ext cx="1383339" cy="1267260"/>
          </a:xfrm>
          <a:custGeom>
            <a:avLst/>
            <a:gdLst/>
            <a:ahLst/>
            <a:cxnLst/>
            <a:rect l="l" t="t" r="r" b="b"/>
            <a:pathLst>
              <a:path w="4744677" h="4346537" extrusionOk="0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rgbClr val="7F7F7F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>
            <a:spLocks noGrp="1"/>
          </p:cNvSpPr>
          <p:nvPr>
            <p:ph type="pic" idx="2"/>
          </p:nvPr>
        </p:nvSpPr>
        <p:spPr>
          <a:xfrm>
            <a:off x="3402340" y="1137019"/>
            <a:ext cx="2322000" cy="286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48"/>
          <p:cNvSpPr>
            <a:spLocks noGrp="1"/>
          </p:cNvSpPr>
          <p:nvPr>
            <p:ph type="pic" idx="3"/>
          </p:nvPr>
        </p:nvSpPr>
        <p:spPr>
          <a:xfrm>
            <a:off x="1160806" y="405629"/>
            <a:ext cx="1782000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48"/>
          <p:cNvSpPr>
            <a:spLocks noGrp="1"/>
          </p:cNvSpPr>
          <p:nvPr>
            <p:ph type="pic" idx="4"/>
          </p:nvPr>
        </p:nvSpPr>
        <p:spPr>
          <a:xfrm>
            <a:off x="6183872" y="2678410"/>
            <a:ext cx="1782000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Images &amp; Contents Layout">
  <p:cSld name="51_Images &amp; Contents Layou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>
            <a:spLocks noGrp="1"/>
          </p:cNvSpPr>
          <p:nvPr>
            <p:ph type="pic" idx="2"/>
          </p:nvPr>
        </p:nvSpPr>
        <p:spPr>
          <a:xfrm>
            <a:off x="1700614" y="634525"/>
            <a:ext cx="4147493" cy="40922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tyle slide layout">
  <p:cSld name="7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>
            <a:spLocks noGrp="1"/>
          </p:cNvSpPr>
          <p:nvPr>
            <p:ph type="pic" idx="2"/>
          </p:nvPr>
        </p:nvSpPr>
        <p:spPr>
          <a:xfrm>
            <a:off x="0" y="0"/>
            <a:ext cx="3167844" cy="1869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50"/>
          <p:cNvSpPr>
            <a:spLocks noGrp="1"/>
          </p:cNvSpPr>
          <p:nvPr>
            <p:ph type="pic" idx="3"/>
          </p:nvPr>
        </p:nvSpPr>
        <p:spPr>
          <a:xfrm>
            <a:off x="5976156" y="3273828"/>
            <a:ext cx="3167844" cy="1869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캡션 있는 콘텐츠">
  <p:cSld name="11_캡션 있는 콘텐츠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>
            <a:spLocks noGrp="1"/>
          </p:cNvSpPr>
          <p:nvPr>
            <p:ph type="pic" idx="2"/>
          </p:nvPr>
        </p:nvSpPr>
        <p:spPr>
          <a:xfrm>
            <a:off x="418762" y="390125"/>
            <a:ext cx="3546398" cy="4363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Images &amp; Contents Layout">
  <p:cSld name="35_Images &amp; Contents Layou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2"/>
          <p:cNvSpPr>
            <a:spLocks noGrp="1"/>
          </p:cNvSpPr>
          <p:nvPr>
            <p:ph type="pic" idx="2"/>
          </p:nvPr>
        </p:nvSpPr>
        <p:spPr>
          <a:xfrm>
            <a:off x="476794" y="481693"/>
            <a:ext cx="8190411" cy="418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>
            <a:spLocks noGrp="1"/>
          </p:cNvSpPr>
          <p:nvPr>
            <p:ph type="pic" idx="2"/>
          </p:nvPr>
        </p:nvSpPr>
        <p:spPr>
          <a:xfrm>
            <a:off x="3815440" y="404056"/>
            <a:ext cx="4859040" cy="2322000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54"/>
          <p:cNvSpPr>
            <a:spLocks noGrp="1"/>
          </p:cNvSpPr>
          <p:nvPr>
            <p:ph type="pic" idx="3"/>
          </p:nvPr>
        </p:nvSpPr>
        <p:spPr>
          <a:xfrm>
            <a:off x="3815440" y="2849443"/>
            <a:ext cx="1512000" cy="1890000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54"/>
          <p:cNvSpPr>
            <a:spLocks noGrp="1"/>
          </p:cNvSpPr>
          <p:nvPr>
            <p:ph type="pic" idx="4"/>
          </p:nvPr>
        </p:nvSpPr>
        <p:spPr>
          <a:xfrm>
            <a:off x="5488961" y="2849443"/>
            <a:ext cx="1512000" cy="1890000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54"/>
          <p:cNvSpPr>
            <a:spLocks noGrp="1"/>
          </p:cNvSpPr>
          <p:nvPr>
            <p:ph type="pic" idx="5"/>
          </p:nvPr>
        </p:nvSpPr>
        <p:spPr>
          <a:xfrm>
            <a:off x="7162481" y="2849443"/>
            <a:ext cx="1512000" cy="1890000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54"/>
          <p:cNvSpPr/>
          <p:nvPr/>
        </p:nvSpPr>
        <p:spPr>
          <a:xfrm>
            <a:off x="251520" y="198009"/>
            <a:ext cx="8640960" cy="4747483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yle slide layout">
  <p:cSld name="5_Style slide layout">
    <p:bg>
      <p:bgPr>
        <a:solidFill>
          <a:schemeClr val="accent2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>
            <a:spLocks noGrp="1"/>
          </p:cNvSpPr>
          <p:nvPr>
            <p:ph type="pic" idx="2"/>
          </p:nvPr>
        </p:nvSpPr>
        <p:spPr>
          <a:xfrm>
            <a:off x="3279312" y="1423095"/>
            <a:ext cx="2430000" cy="24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56"/>
          <p:cNvSpPr>
            <a:spLocks noGrp="1"/>
          </p:cNvSpPr>
          <p:nvPr>
            <p:ph type="pic" idx="3"/>
          </p:nvPr>
        </p:nvSpPr>
        <p:spPr>
          <a:xfrm>
            <a:off x="600463" y="1666095"/>
            <a:ext cx="1944000" cy="1944000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56"/>
          <p:cNvSpPr>
            <a:spLocks noGrp="1"/>
          </p:cNvSpPr>
          <p:nvPr>
            <p:ph type="pic" idx="4"/>
          </p:nvPr>
        </p:nvSpPr>
        <p:spPr>
          <a:xfrm>
            <a:off x="6612011" y="1666095"/>
            <a:ext cx="1944000" cy="1944000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title"/>
          </p:nvPr>
        </p:nvSpPr>
        <p:spPr>
          <a:xfrm>
            <a:off x="0" y="195486"/>
            <a:ext cx="9144000" cy="37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0" y="592936"/>
            <a:ext cx="9144000" cy="1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Images &amp; Contents Layout">
  <p:cSld name="43_Images &amp; Contents Layou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>
            <a:spLocks noGrp="1"/>
          </p:cNvSpPr>
          <p:nvPr>
            <p:ph type="pic" idx="2"/>
          </p:nvPr>
        </p:nvSpPr>
        <p:spPr>
          <a:xfrm>
            <a:off x="1" y="0"/>
            <a:ext cx="3051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57"/>
          <p:cNvSpPr>
            <a:spLocks noGrp="1"/>
          </p:cNvSpPr>
          <p:nvPr>
            <p:ph type="pic" idx="3"/>
          </p:nvPr>
        </p:nvSpPr>
        <p:spPr>
          <a:xfrm>
            <a:off x="3051001" y="2571750"/>
            <a:ext cx="3051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tyle slide layout">
  <p:cSld name="6_Style slide layout"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>
            <a:spLocks noGrp="1"/>
          </p:cNvSpPr>
          <p:nvPr>
            <p:ph type="pic" idx="2"/>
          </p:nvPr>
        </p:nvSpPr>
        <p:spPr>
          <a:xfrm>
            <a:off x="2120837" y="2174136"/>
            <a:ext cx="893125" cy="14647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>
            <a:spLocks noGrp="1"/>
          </p:cNvSpPr>
          <p:nvPr>
            <p:ph type="body" idx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>
            <a:spLocks noGrp="1"/>
          </p:cNvSpPr>
          <p:nvPr>
            <p:ph type="body" idx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Google Shape;376;p63"/>
          <p:cNvSpPr/>
          <p:nvPr/>
        </p:nvSpPr>
        <p:spPr>
          <a:xfrm>
            <a:off x="265508" y="848693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3"/>
          <p:cNvSpPr/>
          <p:nvPr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3"/>
          <p:cNvSpPr/>
          <p:nvPr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3"/>
          <p:cNvSpPr txBox="1"/>
          <p:nvPr/>
        </p:nvSpPr>
        <p:spPr>
          <a:xfrm>
            <a:off x="533778" y="1227910"/>
            <a:ext cx="167418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3"/>
          <p:cNvSpPr txBox="1"/>
          <p:nvPr/>
        </p:nvSpPr>
        <p:spPr>
          <a:xfrm>
            <a:off x="533778" y="1595597"/>
            <a:ext cx="167418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3"/>
          <p:cNvSpPr txBox="1"/>
          <p:nvPr/>
        </p:nvSpPr>
        <p:spPr>
          <a:xfrm>
            <a:off x="540922" y="4356328"/>
            <a:ext cx="1674000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3"/>
          <p:cNvSpPr txBox="1"/>
          <p:nvPr/>
        </p:nvSpPr>
        <p:spPr>
          <a:xfrm>
            <a:off x="540922" y="3337743"/>
            <a:ext cx="2037972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Images and Contents Layout">
  <p:cSld name="10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>
            <a:spLocks noGrp="1"/>
          </p:cNvSpPr>
          <p:nvPr>
            <p:ph type="pic" idx="2"/>
          </p:nvPr>
        </p:nvSpPr>
        <p:spPr>
          <a:xfrm>
            <a:off x="0" y="3273828"/>
            <a:ext cx="3167844" cy="1869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64"/>
          <p:cNvSpPr>
            <a:spLocks noGrp="1"/>
          </p:cNvSpPr>
          <p:nvPr>
            <p:ph type="pic" idx="3"/>
          </p:nvPr>
        </p:nvSpPr>
        <p:spPr>
          <a:xfrm>
            <a:off x="5976156" y="0"/>
            <a:ext cx="3167844" cy="18696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/>
          <p:nvPr/>
        </p:nvSpPr>
        <p:spPr>
          <a:xfrm>
            <a:off x="0" y="1947"/>
            <a:ext cx="8761863" cy="5141553"/>
          </a:xfrm>
          <a:custGeom>
            <a:avLst/>
            <a:gdLst/>
            <a:ahLst/>
            <a:cxnLst/>
            <a:rect l="l" t="t" r="r" b="b"/>
            <a:pathLst>
              <a:path w="11682484" h="6855404" extrusionOk="0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6"/>
          <p:cNvSpPr/>
          <p:nvPr/>
        </p:nvSpPr>
        <p:spPr>
          <a:xfrm rot="213804">
            <a:off x="-14378" y="82203"/>
            <a:ext cx="9056997" cy="1538673"/>
          </a:xfrm>
          <a:custGeom>
            <a:avLst/>
            <a:gdLst/>
            <a:ahLst/>
            <a:cxnLst/>
            <a:rect l="l" t="t" r="r" b="b"/>
            <a:pathLst>
              <a:path w="12075996" h="2051564" extrusionOk="0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6"/>
          <p:cNvSpPr/>
          <p:nvPr/>
        </p:nvSpPr>
        <p:spPr>
          <a:xfrm>
            <a:off x="-1" y="0"/>
            <a:ext cx="9144001" cy="5143500"/>
          </a:xfrm>
          <a:custGeom>
            <a:avLst/>
            <a:gdLst/>
            <a:ahLst/>
            <a:cxnLst/>
            <a:rect l="l" t="t" r="r" b="b"/>
            <a:pathLst>
              <a:path w="12192002" h="6847230" extrusionOk="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6"/>
          <p:cNvSpPr/>
          <p:nvPr/>
        </p:nvSpPr>
        <p:spPr>
          <a:xfrm>
            <a:off x="256802" y="0"/>
            <a:ext cx="1338235" cy="5143500"/>
          </a:xfrm>
          <a:custGeom>
            <a:avLst/>
            <a:gdLst/>
            <a:ahLst/>
            <a:cxnLst/>
            <a:rect l="l" t="t" r="r" b="b"/>
            <a:pathLst>
              <a:path w="1784313" h="6858000" extrusionOk="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7"/>
          <p:cNvSpPr txBox="1">
            <a:spLocks noGrp="1"/>
          </p:cNvSpPr>
          <p:nvPr>
            <p:ph type="body" idx="1"/>
          </p:nvPr>
        </p:nvSpPr>
        <p:spPr>
          <a:xfrm>
            <a:off x="242647" y="215441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9453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www.ebi.ac.uk/ena/browser/view/PRJNA371423" TargetMode="External"/><Relationship Id="rId4" Type="http://schemas.openxmlformats.org/officeDocument/2006/relationships/hyperlink" Target="https://www.ncbi.nlm.nih.gov/Traces/study/?acc=PRJNA371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/>
        </p:nvSpPr>
        <p:spPr>
          <a:xfrm>
            <a:off x="3298525" y="-17775"/>
            <a:ext cx="5687400" cy="29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3600" b="1">
                <a:solidFill>
                  <a:schemeClr val="lt1"/>
                </a:solidFill>
              </a:rPr>
              <a:t>Diagnostic potential for a serum miRNA neural network for detection of ovarian cancer</a:t>
            </a:r>
            <a:endParaRPr sz="3600" b="1">
              <a:solidFill>
                <a:schemeClr val="lt1"/>
              </a:solidFill>
            </a:endParaRPr>
          </a:p>
        </p:txBody>
      </p:sp>
      <p:sp>
        <p:nvSpPr>
          <p:cNvPr id="399" name="Google Shape;399;p68"/>
          <p:cNvSpPr txBox="1"/>
          <p:nvPr/>
        </p:nvSpPr>
        <p:spPr>
          <a:xfrm>
            <a:off x="3768400" y="2687300"/>
            <a:ext cx="5375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Kevin M Elias, Wojciech Fendler, Konrad Stawiski, Stephen J Fiascone, Allison F Vitonis, Ross S Berkowitz, Gyorgy Frendl, Panagiotis Konstantinopoulos, Christopher P Crum, Magdalena Kedzierska, </a:t>
            </a:r>
            <a:endParaRPr sz="12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Daniel W Cramer, Dipanjan Chowdhury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8"/>
          <p:cNvSpPr/>
          <p:nvPr/>
        </p:nvSpPr>
        <p:spPr>
          <a:xfrm>
            <a:off x="679522" y="3910299"/>
            <a:ext cx="785088" cy="219363"/>
          </a:xfrm>
          <a:custGeom>
            <a:avLst/>
            <a:gdLst/>
            <a:ahLst/>
            <a:cxnLst/>
            <a:rect l="l" t="t" r="r" b="b"/>
            <a:pathLst>
              <a:path w="1046784" h="292483" extrusionOk="0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8"/>
          <p:cNvSpPr/>
          <p:nvPr/>
        </p:nvSpPr>
        <p:spPr>
          <a:xfrm>
            <a:off x="786894" y="1122081"/>
            <a:ext cx="704270" cy="207818"/>
          </a:xfrm>
          <a:custGeom>
            <a:avLst/>
            <a:gdLst/>
            <a:ahLst/>
            <a:cxnLst/>
            <a:rect l="l" t="t" r="r" b="b"/>
            <a:pathLst>
              <a:path w="939027" h="277089" extrusionOk="0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8"/>
          <p:cNvSpPr/>
          <p:nvPr/>
        </p:nvSpPr>
        <p:spPr>
          <a:xfrm>
            <a:off x="763803" y="2357440"/>
            <a:ext cx="669634" cy="207818"/>
          </a:xfrm>
          <a:custGeom>
            <a:avLst/>
            <a:gdLst/>
            <a:ahLst/>
            <a:cxnLst/>
            <a:rect l="l" t="t" r="r" b="b"/>
            <a:pathLst>
              <a:path w="892845" h="277089" extrusionOk="0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8"/>
          <p:cNvSpPr/>
          <p:nvPr/>
        </p:nvSpPr>
        <p:spPr>
          <a:xfrm>
            <a:off x="789203" y="1392244"/>
            <a:ext cx="692725" cy="207818"/>
          </a:xfrm>
          <a:custGeom>
            <a:avLst/>
            <a:gdLst/>
            <a:ahLst/>
            <a:cxnLst/>
            <a:rect l="l" t="t" r="r" b="b"/>
            <a:pathLst>
              <a:path w="923633" h="277089" extrusionOk="0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8"/>
          <p:cNvSpPr/>
          <p:nvPr/>
        </p:nvSpPr>
        <p:spPr>
          <a:xfrm>
            <a:off x="774194" y="2626449"/>
            <a:ext cx="646544" cy="207818"/>
          </a:xfrm>
          <a:custGeom>
            <a:avLst/>
            <a:gdLst/>
            <a:ahLst/>
            <a:cxnLst/>
            <a:rect l="l" t="t" r="r" b="b"/>
            <a:pathLst>
              <a:path w="862057" h="277089" extrusionOk="0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8"/>
          <p:cNvSpPr/>
          <p:nvPr/>
        </p:nvSpPr>
        <p:spPr>
          <a:xfrm>
            <a:off x="673749" y="3626282"/>
            <a:ext cx="796633" cy="219363"/>
          </a:xfrm>
          <a:custGeom>
            <a:avLst/>
            <a:gdLst/>
            <a:ahLst/>
            <a:cxnLst/>
            <a:rect l="l" t="t" r="r" b="b"/>
            <a:pathLst>
              <a:path w="1062178" h="292483" extrusionOk="0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8"/>
          <p:cNvSpPr/>
          <p:nvPr/>
        </p:nvSpPr>
        <p:spPr>
          <a:xfrm>
            <a:off x="1074665" y="-1155"/>
            <a:ext cx="1178787" cy="5142329"/>
          </a:xfrm>
          <a:custGeom>
            <a:avLst/>
            <a:gdLst/>
            <a:ahLst/>
            <a:cxnLst/>
            <a:rect l="l" t="t" r="r" b="b"/>
            <a:pathLst>
              <a:path w="1571716" h="6856439" extrusionOk="0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68"/>
          <p:cNvGrpSpPr/>
          <p:nvPr/>
        </p:nvGrpSpPr>
        <p:grpSpPr>
          <a:xfrm>
            <a:off x="1993829" y="2390290"/>
            <a:ext cx="2459754" cy="2131915"/>
            <a:chOff x="2658438" y="3187054"/>
            <a:chExt cx="3279672" cy="2842553"/>
          </a:xfrm>
        </p:grpSpPr>
        <p:sp>
          <p:nvSpPr>
            <p:cNvPr id="408" name="Google Shape;408;p68"/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/>
              <a:ahLst/>
              <a:cxnLst/>
              <a:rect l="l" t="t" r="r" b="b"/>
              <a:pathLst>
                <a:path w="5561718" h="577215" extrusionOk="0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rgbClr val="114A5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8"/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/>
              <a:ahLst/>
              <a:cxnLst/>
              <a:rect l="l" t="t" r="r" b="b"/>
              <a:pathLst>
                <a:path w="677331" h="523392" extrusionOk="0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8"/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/>
              <a:ahLst/>
              <a:cxnLst/>
              <a:rect l="l" t="t" r="r" b="b"/>
              <a:pathLst>
                <a:path w="5610225" h="600075" extrusionOk="0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rgbClr val="1A6F7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68"/>
          <p:cNvSpPr txBox="1"/>
          <p:nvPr/>
        </p:nvSpPr>
        <p:spPr>
          <a:xfrm>
            <a:off x="5822025" y="4135050"/>
            <a:ext cx="30198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陳先灝、盧佳妤、段寶鈞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課程：生物資訊概論與實務</a:t>
            </a:r>
            <a:endParaRPr sz="12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2020/1/7</a:t>
            </a:r>
            <a:endParaRPr sz="12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7"/>
          <p:cNvSpPr/>
          <p:nvPr/>
        </p:nvSpPr>
        <p:spPr>
          <a:xfrm rot="5400000">
            <a:off x="5551689" y="-398780"/>
            <a:ext cx="1235100" cy="59493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77"/>
          <p:cNvSpPr txBox="1"/>
          <p:nvPr/>
        </p:nvSpPr>
        <p:spPr>
          <a:xfrm>
            <a:off x="3906253" y="2277544"/>
            <a:ext cx="5237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TW" sz="3600" b="1">
                <a:solidFill>
                  <a:schemeClr val="lt1"/>
                </a:solidFill>
              </a:rPr>
              <a:t>Preprocess</a:t>
            </a:r>
            <a:endParaRPr sz="3600" b="1">
              <a:solidFill>
                <a:schemeClr val="lt1"/>
              </a:solidFill>
            </a:endParaRPr>
          </a:p>
        </p:txBody>
      </p:sp>
      <p:grpSp>
        <p:nvGrpSpPr>
          <p:cNvPr id="879" name="Google Shape;879;p77"/>
          <p:cNvGrpSpPr/>
          <p:nvPr/>
        </p:nvGrpSpPr>
        <p:grpSpPr>
          <a:xfrm rot="7523103">
            <a:off x="4283353" y="1099678"/>
            <a:ext cx="577398" cy="611268"/>
            <a:chOff x="4121211" y="1005238"/>
            <a:chExt cx="1696363" cy="1795869"/>
          </a:xfrm>
        </p:grpSpPr>
        <p:sp>
          <p:nvSpPr>
            <p:cNvPr id="880" name="Google Shape;880;p77"/>
            <p:cNvSpPr/>
            <p:nvPr/>
          </p:nvSpPr>
          <p:spPr>
            <a:xfrm rot="2611304">
              <a:off x="5367631" y="1259706"/>
              <a:ext cx="65783" cy="5419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7"/>
            <p:cNvSpPr/>
            <p:nvPr/>
          </p:nvSpPr>
          <p:spPr>
            <a:xfrm>
              <a:off x="5132704" y="1776958"/>
              <a:ext cx="99900" cy="52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7"/>
            <p:cNvSpPr/>
            <p:nvPr/>
          </p:nvSpPr>
          <p:spPr>
            <a:xfrm>
              <a:off x="4763010" y="1958882"/>
              <a:ext cx="842225" cy="842225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7"/>
            <p:cNvSpPr/>
            <p:nvPr/>
          </p:nvSpPr>
          <p:spPr>
            <a:xfrm>
              <a:off x="5344107" y="1086848"/>
              <a:ext cx="473467" cy="47346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7"/>
            <p:cNvSpPr/>
            <p:nvPr/>
          </p:nvSpPr>
          <p:spPr>
            <a:xfrm rot="-3603350" flipH="1">
              <a:off x="4709118" y="1170542"/>
              <a:ext cx="106981" cy="7499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7"/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7"/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p77"/>
          <p:cNvGrpSpPr/>
          <p:nvPr/>
        </p:nvGrpSpPr>
        <p:grpSpPr>
          <a:xfrm>
            <a:off x="381381" y="804143"/>
            <a:ext cx="3640200" cy="3924641"/>
            <a:chOff x="508508" y="1072191"/>
            <a:chExt cx="4853600" cy="5232855"/>
          </a:xfrm>
        </p:grpSpPr>
        <p:grpSp>
          <p:nvGrpSpPr>
            <p:cNvPr id="888" name="Google Shape;888;p77"/>
            <p:cNvGrpSpPr/>
            <p:nvPr/>
          </p:nvGrpSpPr>
          <p:grpSpPr>
            <a:xfrm>
              <a:off x="2193736" y="2470174"/>
              <a:ext cx="1710479" cy="1738108"/>
              <a:chOff x="4288042" y="2256809"/>
              <a:chExt cx="2952664" cy="3000359"/>
            </a:xfrm>
          </p:grpSpPr>
          <p:sp>
            <p:nvSpPr>
              <p:cNvPr id="889" name="Google Shape;889;p77"/>
              <p:cNvSpPr/>
              <p:nvPr/>
            </p:nvSpPr>
            <p:spPr>
              <a:xfrm>
                <a:off x="4392101" y="2382547"/>
                <a:ext cx="1560880" cy="1777669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77"/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77"/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77"/>
              <p:cNvSpPr/>
              <p:nvPr/>
            </p:nvSpPr>
            <p:spPr>
              <a:xfrm>
                <a:off x="5606119" y="3297396"/>
                <a:ext cx="433577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77"/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77"/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77"/>
              <p:cNvSpPr/>
              <p:nvPr/>
            </p:nvSpPr>
            <p:spPr>
              <a:xfrm>
                <a:off x="5554090" y="2382547"/>
                <a:ext cx="1560880" cy="1734311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77"/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77"/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77"/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77"/>
              <p:cNvSpPr/>
              <p:nvPr/>
            </p:nvSpPr>
            <p:spPr>
              <a:xfrm>
                <a:off x="5606119" y="3297396"/>
                <a:ext cx="433577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77"/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77"/>
              <p:cNvSpPr/>
              <p:nvPr/>
            </p:nvSpPr>
            <p:spPr>
              <a:xfrm>
                <a:off x="4973095" y="3392783"/>
                <a:ext cx="1560880" cy="1734311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77"/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77"/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77"/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77"/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77"/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77"/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8" name="Google Shape;908;p77"/>
            <p:cNvGrpSpPr/>
            <p:nvPr/>
          </p:nvGrpSpPr>
          <p:grpSpPr>
            <a:xfrm rot="-1946794">
              <a:off x="3602969" y="1621365"/>
              <a:ext cx="878040" cy="929545"/>
              <a:chOff x="4121211" y="1005238"/>
              <a:chExt cx="1696363" cy="1795869"/>
            </a:xfrm>
          </p:grpSpPr>
          <p:sp>
            <p:nvSpPr>
              <p:cNvPr id="909" name="Google Shape;909;p77"/>
              <p:cNvSpPr/>
              <p:nvPr/>
            </p:nvSpPr>
            <p:spPr>
              <a:xfrm rot="2611304">
                <a:off x="5367631" y="1259706"/>
                <a:ext cx="65783" cy="5419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77"/>
              <p:cNvSpPr/>
              <p:nvPr/>
            </p:nvSpPr>
            <p:spPr>
              <a:xfrm>
                <a:off x="5132704" y="1776958"/>
                <a:ext cx="99900" cy="52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77"/>
              <p:cNvSpPr/>
              <p:nvPr/>
            </p:nvSpPr>
            <p:spPr>
              <a:xfrm>
                <a:off x="4763010" y="1958882"/>
                <a:ext cx="842225" cy="842225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77"/>
              <p:cNvSpPr/>
              <p:nvPr/>
            </p:nvSpPr>
            <p:spPr>
              <a:xfrm>
                <a:off x="5344107" y="1086848"/>
                <a:ext cx="473467" cy="47346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77"/>
              <p:cNvSpPr/>
              <p:nvPr/>
            </p:nvSpPr>
            <p:spPr>
              <a:xfrm rot="-3603350" flipH="1">
                <a:off x="4709118" y="1170542"/>
                <a:ext cx="106981" cy="7499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77"/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77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6" name="Google Shape;916;p77"/>
            <p:cNvGrpSpPr/>
            <p:nvPr/>
          </p:nvGrpSpPr>
          <p:grpSpPr>
            <a:xfrm rot="3638268">
              <a:off x="800409" y="2706152"/>
              <a:ext cx="1901315" cy="1781732"/>
              <a:chOff x="7586027" y="1330808"/>
              <a:chExt cx="2461113" cy="2306322"/>
            </a:xfrm>
          </p:grpSpPr>
          <p:grpSp>
            <p:nvGrpSpPr>
              <p:cNvPr id="917" name="Google Shape;917;p77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918" name="Google Shape;918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0" name="Google Shape;920;p77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921" name="Google Shape;921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23" name="Google Shape;923;p77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77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77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77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77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77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77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77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77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77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3" name="Google Shape;933;p77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934" name="Google Shape;934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36" name="Google Shape;936;p77"/>
            <p:cNvGrpSpPr/>
            <p:nvPr/>
          </p:nvGrpSpPr>
          <p:grpSpPr>
            <a:xfrm rot="10800000">
              <a:off x="1781185" y="1072191"/>
              <a:ext cx="1901456" cy="1781864"/>
              <a:chOff x="7586027" y="1330808"/>
              <a:chExt cx="2461113" cy="2306322"/>
            </a:xfrm>
          </p:grpSpPr>
          <p:grpSp>
            <p:nvGrpSpPr>
              <p:cNvPr id="937" name="Google Shape;937;p77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938" name="Google Shape;938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77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941" name="Google Shape;941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3" name="Google Shape;943;p77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77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77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77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77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77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77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77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77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77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3" name="Google Shape;953;p77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954" name="Google Shape;954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56" name="Google Shape;956;p77"/>
            <p:cNvGrpSpPr/>
            <p:nvPr/>
          </p:nvGrpSpPr>
          <p:grpSpPr>
            <a:xfrm flipH="1">
              <a:off x="2102628" y="3858148"/>
              <a:ext cx="1901456" cy="1781864"/>
              <a:chOff x="7586027" y="1330808"/>
              <a:chExt cx="2461113" cy="2306322"/>
            </a:xfrm>
          </p:grpSpPr>
          <p:grpSp>
            <p:nvGrpSpPr>
              <p:cNvPr id="957" name="Google Shape;957;p77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958" name="Google Shape;958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0" name="Google Shape;960;p77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961" name="Google Shape;961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3" name="Google Shape;963;p77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77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77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77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77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77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77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77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77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77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3" name="Google Shape;973;p77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974" name="Google Shape;974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6" name="Google Shape;976;p77"/>
            <p:cNvGrpSpPr/>
            <p:nvPr/>
          </p:nvGrpSpPr>
          <p:grpSpPr>
            <a:xfrm rot="-5400000" flipH="1">
              <a:off x="3520449" y="4463386"/>
              <a:ext cx="1901456" cy="1781864"/>
              <a:chOff x="7586027" y="1330808"/>
              <a:chExt cx="2461113" cy="2306322"/>
            </a:xfrm>
          </p:grpSpPr>
          <p:grpSp>
            <p:nvGrpSpPr>
              <p:cNvPr id="977" name="Google Shape;977;p77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978" name="Google Shape;978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77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981" name="Google Shape;981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3" name="Google Shape;983;p77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77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77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77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77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77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77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77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77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77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3" name="Google Shape;993;p77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994" name="Google Shape;994;p77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77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96" name="Google Shape;996;p77"/>
            <p:cNvGrpSpPr/>
            <p:nvPr/>
          </p:nvGrpSpPr>
          <p:grpSpPr>
            <a:xfrm>
              <a:off x="1191446" y="4811999"/>
              <a:ext cx="958171" cy="489603"/>
              <a:chOff x="7592872" y="5449729"/>
              <a:chExt cx="958171" cy="489603"/>
            </a:xfrm>
          </p:grpSpPr>
          <p:sp>
            <p:nvSpPr>
              <p:cNvPr id="997" name="Google Shape;997;p77"/>
              <p:cNvSpPr/>
              <p:nvPr/>
            </p:nvSpPr>
            <p:spPr>
              <a:xfrm rot="-5553826" flipH="1">
                <a:off x="8032603" y="5501113"/>
                <a:ext cx="60360" cy="4233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77"/>
              <p:cNvSpPr/>
              <p:nvPr/>
            </p:nvSpPr>
            <p:spPr>
              <a:xfrm rot="-1941275" flipH="1">
                <a:off x="7658048" y="5531041"/>
                <a:ext cx="343114" cy="343114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77"/>
              <p:cNvSpPr/>
              <p:nvPr/>
            </p:nvSpPr>
            <p:spPr>
              <a:xfrm rot="-1941275">
                <a:off x="8142752" y="5514905"/>
                <a:ext cx="343114" cy="343114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0" name="Google Shape;1000;p77"/>
          <p:cNvGrpSpPr/>
          <p:nvPr/>
        </p:nvGrpSpPr>
        <p:grpSpPr>
          <a:xfrm rot="-2713936">
            <a:off x="7979163" y="408236"/>
            <a:ext cx="718661" cy="367219"/>
            <a:chOff x="7592872" y="5449729"/>
            <a:chExt cx="958171" cy="489603"/>
          </a:xfrm>
        </p:grpSpPr>
        <p:sp>
          <p:nvSpPr>
            <p:cNvPr id="1001" name="Google Shape;1001;p77"/>
            <p:cNvSpPr/>
            <p:nvPr/>
          </p:nvSpPr>
          <p:spPr>
            <a:xfrm rot="-5553826" flipH="1">
              <a:off x="8032603" y="5501113"/>
              <a:ext cx="60360" cy="4233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7"/>
            <p:cNvSpPr/>
            <p:nvPr/>
          </p:nvSpPr>
          <p:spPr>
            <a:xfrm rot="-1941275" flipH="1">
              <a:off x="7658048" y="5531041"/>
              <a:ext cx="343114" cy="343114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77"/>
            <p:cNvSpPr/>
            <p:nvPr/>
          </p:nvSpPr>
          <p:spPr>
            <a:xfrm rot="-1941275">
              <a:off x="8142752" y="5514905"/>
              <a:ext cx="343114" cy="343114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77"/>
          <p:cNvGrpSpPr/>
          <p:nvPr/>
        </p:nvGrpSpPr>
        <p:grpSpPr>
          <a:xfrm rot="-5400000" flipH="1">
            <a:off x="7794426" y="4090654"/>
            <a:ext cx="1000688" cy="937751"/>
            <a:chOff x="7586027" y="1330808"/>
            <a:chExt cx="2461113" cy="2306322"/>
          </a:xfrm>
        </p:grpSpPr>
        <p:grpSp>
          <p:nvGrpSpPr>
            <p:cNvPr id="1005" name="Google Shape;1005;p77"/>
            <p:cNvGrpSpPr/>
            <p:nvPr/>
          </p:nvGrpSpPr>
          <p:grpSpPr>
            <a:xfrm rot="-7409939" flipH="1">
              <a:off x="7820529" y="2761898"/>
              <a:ext cx="449272" cy="803833"/>
              <a:chOff x="4860364" y="1440904"/>
              <a:chExt cx="607009" cy="1086054"/>
            </a:xfrm>
          </p:grpSpPr>
          <p:sp>
            <p:nvSpPr>
              <p:cNvPr id="1006" name="Google Shape;1006;p77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77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8" name="Google Shape;1008;p77"/>
            <p:cNvGrpSpPr/>
            <p:nvPr/>
          </p:nvGrpSpPr>
          <p:grpSpPr>
            <a:xfrm>
              <a:off x="8590161" y="1330808"/>
              <a:ext cx="449308" cy="803897"/>
              <a:chOff x="4860364" y="1440904"/>
              <a:chExt cx="607009" cy="1086054"/>
            </a:xfrm>
          </p:grpSpPr>
          <p:sp>
            <p:nvSpPr>
              <p:cNvPr id="1009" name="Google Shape;1009;p77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77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1" name="Google Shape;1011;p77"/>
            <p:cNvSpPr/>
            <p:nvPr/>
          </p:nvSpPr>
          <p:spPr>
            <a:xfrm>
              <a:off x="8243473" y="2027766"/>
              <a:ext cx="1155051" cy="1315475"/>
            </a:xfrm>
            <a:custGeom>
              <a:avLst/>
              <a:gdLst/>
              <a:ahLst/>
              <a:cxnLst/>
              <a:rect l="l" t="t" r="r" b="b"/>
              <a:pathLst>
                <a:path w="1560880" h="1777669" extrusionOk="0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77"/>
            <p:cNvSpPr/>
            <p:nvPr/>
          </p:nvSpPr>
          <p:spPr>
            <a:xfrm>
              <a:off x="8595937" y="1959818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77"/>
            <p:cNvSpPr/>
            <p:nvPr/>
          </p:nvSpPr>
          <p:spPr>
            <a:xfrm>
              <a:off x="9023323" y="2704920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77"/>
            <p:cNvSpPr/>
            <p:nvPr/>
          </p:nvSpPr>
          <p:spPr>
            <a:xfrm>
              <a:off x="9142066" y="2704920"/>
              <a:ext cx="320847" cy="44918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77"/>
            <p:cNvSpPr/>
            <p:nvPr/>
          </p:nvSpPr>
          <p:spPr>
            <a:xfrm>
              <a:off x="8166450" y="2708130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77"/>
            <p:cNvSpPr/>
            <p:nvPr/>
          </p:nvSpPr>
          <p:spPr>
            <a:xfrm>
              <a:off x="8166450" y="2204275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77"/>
            <p:cNvSpPr/>
            <p:nvPr/>
          </p:nvSpPr>
          <p:spPr>
            <a:xfrm>
              <a:off x="9142066" y="2704920"/>
              <a:ext cx="320847" cy="44918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7"/>
            <p:cNvSpPr/>
            <p:nvPr/>
          </p:nvSpPr>
          <p:spPr>
            <a:xfrm>
              <a:off x="9016905" y="2197857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77"/>
            <p:cNvSpPr/>
            <p:nvPr/>
          </p:nvSpPr>
          <p:spPr>
            <a:xfrm>
              <a:off x="9016905" y="2692083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77"/>
            <p:cNvSpPr/>
            <p:nvPr/>
          </p:nvSpPr>
          <p:spPr>
            <a:xfrm>
              <a:off x="8590073" y="2939196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1" name="Google Shape;1021;p77"/>
            <p:cNvGrpSpPr/>
            <p:nvPr/>
          </p:nvGrpSpPr>
          <p:grpSpPr>
            <a:xfrm rot="7661337" flipH="1">
              <a:off x="9367118" y="2811734"/>
              <a:ext cx="449269" cy="803827"/>
              <a:chOff x="4860364" y="1440904"/>
              <a:chExt cx="607009" cy="1086054"/>
            </a:xfrm>
          </p:grpSpPr>
          <p:sp>
            <p:nvSpPr>
              <p:cNvPr id="1022" name="Google Shape;1022;p77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77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7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29" name="Google Shape;1029;p7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030;p78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31" name="Google Shape;1031;p78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2" name="Google Shape;1032;p78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Preprocess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78"/>
          <p:cNvSpPr txBox="1"/>
          <p:nvPr/>
        </p:nvSpPr>
        <p:spPr>
          <a:xfrm>
            <a:off x="624027" y="803081"/>
            <a:ext cx="8102700" cy="3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b="1" dirty="0"/>
              <a:t>xlsx file - GSE94533_Processed_file_Cohort1.xlsx</a:t>
            </a:r>
            <a:endParaRPr sz="1800" b="1" dirty="0"/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/>
              <a:t>  GSE94533_Processed_file_Cohort2.xlsx</a:t>
            </a:r>
            <a:endParaRPr sz="1800" b="1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sample, 01_summary_all, mirna_rawcounts, </a:t>
            </a:r>
            <a:r>
              <a:rPr lang="zh-TW" sz="1800" dirty="0">
                <a:solidFill>
                  <a:srgbClr val="FF0000"/>
                </a:solidFill>
              </a:rPr>
              <a:t>mirna_tpm (Remap Name)</a:t>
            </a:r>
            <a:r>
              <a:rPr lang="zh-TW" sz="1800" dirty="0"/>
              <a:t>, smallrna_rawcounts, smallrna_tpm, putative_mirna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b="1" dirty="0"/>
              <a:t>Run Selector - PRJNA371423</a:t>
            </a:r>
            <a:endParaRPr sz="1800" b="1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Run, BioSample, AvgSpotLen, Bases, Bytes, diagnosis, Experiment, GEO_Accession, Histology, MBases, MBytes, </a:t>
            </a:r>
            <a:r>
              <a:rPr lang="zh-TW" sz="1800" dirty="0">
                <a:solidFill>
                  <a:srgbClr val="FF0000"/>
                </a:solidFill>
              </a:rPr>
              <a:t>Sample Name</a:t>
            </a:r>
            <a:r>
              <a:rPr lang="zh-TW" sz="1800" dirty="0"/>
              <a:t>, </a:t>
            </a:r>
            <a:r>
              <a:rPr lang="zh-TW" sz="1800" dirty="0">
                <a:solidFill>
                  <a:srgbClr val="FF0000"/>
                </a:solidFill>
              </a:rPr>
              <a:t>stage</a:t>
            </a:r>
            <a:endParaRPr sz="1800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 b="1" dirty="0">
                <a:solidFill>
                  <a:schemeClr val="dk1"/>
                </a:solidFill>
              </a:rPr>
              <a:t>GEO Accession viewer (GSE94533)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zh-TW" sz="1800" dirty="0">
                <a:solidFill>
                  <a:srgbClr val="FF0000"/>
                </a:solidFill>
              </a:rPr>
              <a:t>180 of Samples (Sample Name/Remap Name)</a:t>
            </a:r>
            <a:endParaRPr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1038;p7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39" name="Google Shape;1039;p79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0" name="Google Shape;1040;p79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41" name="Google Shape;1041;p79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2" name="Google Shape;1042;p79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Preprocess - Why mirna_tpm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9"/>
          <p:cNvSpPr txBox="1"/>
          <p:nvPr/>
        </p:nvSpPr>
        <p:spPr>
          <a:xfrm>
            <a:off x="647850" y="1004800"/>
            <a:ext cx="8102700" cy="3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TPM (Transcript Per Million) 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TPM is a unit used to measure expression in NGS experiments.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The number of reads for a particular miRNA is divided by the total number of mapped reads and multiplied by 1 million.</a:t>
            </a:r>
            <a:endParaRPr sz="1800"/>
          </a:p>
        </p:txBody>
      </p:sp>
      <p:pic>
        <p:nvPicPr>
          <p:cNvPr id="1044" name="Google Shape;1044;p79"/>
          <p:cNvPicPr preferRelativeResize="0"/>
          <p:nvPr/>
        </p:nvPicPr>
        <p:blipFill rotWithShape="1">
          <a:blip r:embed="rId3">
            <a:alphaModFix/>
          </a:blip>
          <a:srcRect b="10277"/>
          <a:stretch/>
        </p:blipFill>
        <p:spPr>
          <a:xfrm>
            <a:off x="1022703" y="2902533"/>
            <a:ext cx="7098601" cy="139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p8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50" name="Google Shape;1050;p80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051;p80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52" name="Google Shape;1052;p80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53" name="Google Shape;1053;p80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Feature Select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4" name="Google Shape;1054;p80"/>
          <p:cNvPicPr preferRelativeResize="0"/>
          <p:nvPr/>
        </p:nvPicPr>
        <p:blipFill rotWithShape="1">
          <a:blip r:embed="rId3">
            <a:alphaModFix/>
          </a:blip>
          <a:srcRect l="13785" t="21271" r="14074" b="26848"/>
          <a:stretch/>
        </p:blipFill>
        <p:spPr>
          <a:xfrm>
            <a:off x="515513" y="1286750"/>
            <a:ext cx="8232725" cy="33304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5" name="Google Shape;1055;p80"/>
          <p:cNvSpPr txBox="1"/>
          <p:nvPr/>
        </p:nvSpPr>
        <p:spPr>
          <a:xfrm>
            <a:off x="6723450" y="894350"/>
            <a:ext cx="18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</a:rPr>
              <a:t>Fold </a:t>
            </a:r>
            <a:endParaRPr sz="1800" b="1"/>
          </a:p>
        </p:txBody>
      </p:sp>
      <p:sp>
        <p:nvSpPr>
          <p:cNvPr id="1056" name="Google Shape;1056;p80"/>
          <p:cNvSpPr txBox="1"/>
          <p:nvPr/>
        </p:nvSpPr>
        <p:spPr>
          <a:xfrm>
            <a:off x="515525" y="894350"/>
            <a:ext cx="18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</a:rPr>
              <a:t>Significance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057" name="Google Shape;1057;p80"/>
          <p:cNvSpPr txBox="1"/>
          <p:nvPr/>
        </p:nvSpPr>
        <p:spPr>
          <a:xfrm>
            <a:off x="3388250" y="894350"/>
            <a:ext cx="18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</a:rPr>
              <a:t>Correlation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8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63" name="Google Shape;1063;p8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4" name="Google Shape;1064;p81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65" name="Google Shape;1065;p81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6" name="Google Shape;1066;p81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Fold Change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81"/>
          <p:cNvSpPr txBox="1"/>
          <p:nvPr/>
        </p:nvSpPr>
        <p:spPr>
          <a:xfrm>
            <a:off x="730298" y="1327887"/>
            <a:ext cx="81027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b="1" dirty="0"/>
              <a:t>Assumption</a:t>
            </a:r>
            <a:endParaRPr sz="1800" b="1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Genes that are important in classification will have a greater difference in the expression of the two classes.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However, considering only the absolute difference may be highly impacted by the mass of numeric value.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So let’s measure this by the difference of fold!</a:t>
            </a:r>
            <a:endParaRPr sz="1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8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73" name="Google Shape;1073;p8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4" name="Google Shape;1074;p82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75" name="Google Shape;1075;p82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76" name="Google Shape;1076;p82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Results of Fold Change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82"/>
          <p:cNvSpPr txBox="1"/>
          <p:nvPr/>
        </p:nvSpPr>
        <p:spPr>
          <a:xfrm>
            <a:off x="838565" y="1443318"/>
            <a:ext cx="7737876" cy="241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zh-TW" sz="1800" b="1" dirty="0"/>
              <a:t>Fold Change from Paper </a:t>
            </a:r>
            <a:r>
              <a:rPr lang="zh-TW" sz="1800" dirty="0"/>
              <a:t>(with fold &gt; 1.2 or fold &lt; 0.8) 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15 types of RNA from 2571 types.  </a:t>
            </a:r>
            <a:endParaRPr sz="1800"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b="1" dirty="0"/>
              <a:t>Simple Fold Change from us </a:t>
            </a:r>
            <a:r>
              <a:rPr lang="zh-TW" sz="1800" dirty="0">
                <a:solidFill>
                  <a:schemeClr val="dk1"/>
                </a:solidFill>
              </a:rPr>
              <a:t>(with fold &gt; 1.2 or fold &lt; 0.8)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 dirty="0">
                <a:solidFill>
                  <a:schemeClr val="dk1"/>
                </a:solidFill>
              </a:rPr>
              <a:t>646 types of RNA from 2571 types.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8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83" name="Google Shape;1083;p8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084;p83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85" name="Google Shape;1085;p83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6" name="Google Shape;1086;p83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Split Training and Testing Set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7" name="Google Shape;1087;p83"/>
          <p:cNvPicPr preferRelativeResize="0"/>
          <p:nvPr/>
        </p:nvPicPr>
        <p:blipFill rotWithShape="1">
          <a:blip r:embed="rId3">
            <a:alphaModFix/>
          </a:blip>
          <a:srcRect l="22084" t="15775" r="22648" b="21120"/>
          <a:stretch/>
        </p:blipFill>
        <p:spPr>
          <a:xfrm>
            <a:off x="1382738" y="634775"/>
            <a:ext cx="6601176" cy="423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83"/>
          <p:cNvSpPr/>
          <p:nvPr/>
        </p:nvSpPr>
        <p:spPr>
          <a:xfrm>
            <a:off x="2199075" y="4064250"/>
            <a:ext cx="1838700" cy="8745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83"/>
          <p:cNvSpPr txBox="1"/>
          <p:nvPr/>
        </p:nvSpPr>
        <p:spPr>
          <a:xfrm>
            <a:off x="4233900" y="4155200"/>
            <a:ext cx="42402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980000"/>
                </a:solidFill>
              </a:rPr>
              <a:t>1 data ignore, not mention in paper</a:t>
            </a:r>
            <a:endParaRPr sz="1800">
              <a:solidFill>
                <a:srgbClr val="98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980000"/>
                </a:solidFill>
              </a:rPr>
              <a:t>→135 training set, 45 testing set</a:t>
            </a:r>
            <a:endParaRPr sz="18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84"/>
          <p:cNvSpPr/>
          <p:nvPr/>
        </p:nvSpPr>
        <p:spPr>
          <a:xfrm rot="5400000">
            <a:off x="5551689" y="-398780"/>
            <a:ext cx="1235100" cy="59493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84"/>
          <p:cNvSpPr txBox="1"/>
          <p:nvPr/>
        </p:nvSpPr>
        <p:spPr>
          <a:xfrm>
            <a:off x="3906253" y="2277544"/>
            <a:ext cx="5237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chemeClr val="lt1"/>
                </a:solidFill>
              </a:rPr>
              <a:t>Models</a:t>
            </a:r>
            <a:endParaRPr sz="3600" b="1">
              <a:solidFill>
                <a:schemeClr val="lt1"/>
              </a:solidFill>
            </a:endParaRPr>
          </a:p>
        </p:txBody>
      </p:sp>
      <p:grpSp>
        <p:nvGrpSpPr>
          <p:cNvPr id="1096" name="Google Shape;1096;p84"/>
          <p:cNvGrpSpPr/>
          <p:nvPr/>
        </p:nvGrpSpPr>
        <p:grpSpPr>
          <a:xfrm rot="7523103">
            <a:off x="4283353" y="1099678"/>
            <a:ext cx="577398" cy="611268"/>
            <a:chOff x="4121211" y="1005238"/>
            <a:chExt cx="1696363" cy="1795869"/>
          </a:xfrm>
        </p:grpSpPr>
        <p:sp>
          <p:nvSpPr>
            <p:cNvPr id="1097" name="Google Shape;1097;p84"/>
            <p:cNvSpPr/>
            <p:nvPr/>
          </p:nvSpPr>
          <p:spPr>
            <a:xfrm rot="2611304">
              <a:off x="5367631" y="1259706"/>
              <a:ext cx="65783" cy="5419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84"/>
            <p:cNvSpPr/>
            <p:nvPr/>
          </p:nvSpPr>
          <p:spPr>
            <a:xfrm>
              <a:off x="5132704" y="1776958"/>
              <a:ext cx="99900" cy="52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84"/>
            <p:cNvSpPr/>
            <p:nvPr/>
          </p:nvSpPr>
          <p:spPr>
            <a:xfrm>
              <a:off x="4763010" y="1958882"/>
              <a:ext cx="842225" cy="842225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84"/>
            <p:cNvSpPr/>
            <p:nvPr/>
          </p:nvSpPr>
          <p:spPr>
            <a:xfrm>
              <a:off x="5344107" y="1086848"/>
              <a:ext cx="473467" cy="47346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84"/>
            <p:cNvSpPr/>
            <p:nvPr/>
          </p:nvSpPr>
          <p:spPr>
            <a:xfrm rot="-3603350" flipH="1">
              <a:off x="4709118" y="1170542"/>
              <a:ext cx="106981" cy="7499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84"/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84"/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84"/>
          <p:cNvGrpSpPr/>
          <p:nvPr/>
        </p:nvGrpSpPr>
        <p:grpSpPr>
          <a:xfrm>
            <a:off x="381381" y="804143"/>
            <a:ext cx="3640200" cy="3924641"/>
            <a:chOff x="508508" y="1072191"/>
            <a:chExt cx="4853600" cy="5232855"/>
          </a:xfrm>
        </p:grpSpPr>
        <p:grpSp>
          <p:nvGrpSpPr>
            <p:cNvPr id="1105" name="Google Shape;1105;p84"/>
            <p:cNvGrpSpPr/>
            <p:nvPr/>
          </p:nvGrpSpPr>
          <p:grpSpPr>
            <a:xfrm>
              <a:off x="2193736" y="2470174"/>
              <a:ext cx="1710479" cy="1738108"/>
              <a:chOff x="4288042" y="2256809"/>
              <a:chExt cx="2952664" cy="3000359"/>
            </a:xfrm>
          </p:grpSpPr>
          <p:sp>
            <p:nvSpPr>
              <p:cNvPr id="1106" name="Google Shape;1106;p84"/>
              <p:cNvSpPr/>
              <p:nvPr/>
            </p:nvSpPr>
            <p:spPr>
              <a:xfrm>
                <a:off x="4392101" y="2382547"/>
                <a:ext cx="1560880" cy="1777669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84"/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84"/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84"/>
              <p:cNvSpPr/>
              <p:nvPr/>
            </p:nvSpPr>
            <p:spPr>
              <a:xfrm>
                <a:off x="5606119" y="3297396"/>
                <a:ext cx="433577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84"/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84"/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84"/>
              <p:cNvSpPr/>
              <p:nvPr/>
            </p:nvSpPr>
            <p:spPr>
              <a:xfrm>
                <a:off x="5554090" y="2382547"/>
                <a:ext cx="1560880" cy="1734311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84"/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84"/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84"/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84"/>
              <p:cNvSpPr/>
              <p:nvPr/>
            </p:nvSpPr>
            <p:spPr>
              <a:xfrm>
                <a:off x="5606119" y="3297396"/>
                <a:ext cx="433577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84"/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84"/>
              <p:cNvSpPr/>
              <p:nvPr/>
            </p:nvSpPr>
            <p:spPr>
              <a:xfrm>
                <a:off x="4973095" y="3392783"/>
                <a:ext cx="1560880" cy="1734311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84"/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84"/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84"/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84"/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84"/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84"/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5" name="Google Shape;1125;p84"/>
            <p:cNvGrpSpPr/>
            <p:nvPr/>
          </p:nvGrpSpPr>
          <p:grpSpPr>
            <a:xfrm rot="-1946794">
              <a:off x="3602969" y="1621365"/>
              <a:ext cx="878040" cy="929545"/>
              <a:chOff x="4121211" y="1005238"/>
              <a:chExt cx="1696363" cy="1795869"/>
            </a:xfrm>
          </p:grpSpPr>
          <p:sp>
            <p:nvSpPr>
              <p:cNvPr id="1126" name="Google Shape;1126;p84"/>
              <p:cNvSpPr/>
              <p:nvPr/>
            </p:nvSpPr>
            <p:spPr>
              <a:xfrm rot="2611304">
                <a:off x="5367631" y="1259706"/>
                <a:ext cx="65783" cy="5419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84"/>
              <p:cNvSpPr/>
              <p:nvPr/>
            </p:nvSpPr>
            <p:spPr>
              <a:xfrm>
                <a:off x="5132704" y="1776958"/>
                <a:ext cx="99900" cy="52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84"/>
              <p:cNvSpPr/>
              <p:nvPr/>
            </p:nvSpPr>
            <p:spPr>
              <a:xfrm>
                <a:off x="4763010" y="1958882"/>
                <a:ext cx="842225" cy="842225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84"/>
              <p:cNvSpPr/>
              <p:nvPr/>
            </p:nvSpPr>
            <p:spPr>
              <a:xfrm>
                <a:off x="5344107" y="1086848"/>
                <a:ext cx="473467" cy="47346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84"/>
              <p:cNvSpPr/>
              <p:nvPr/>
            </p:nvSpPr>
            <p:spPr>
              <a:xfrm rot="-3603350" flipH="1">
                <a:off x="4709118" y="1170542"/>
                <a:ext cx="106981" cy="7499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84"/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84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3" name="Google Shape;1133;p84"/>
            <p:cNvGrpSpPr/>
            <p:nvPr/>
          </p:nvGrpSpPr>
          <p:grpSpPr>
            <a:xfrm rot="3638268">
              <a:off x="800409" y="2706152"/>
              <a:ext cx="1901315" cy="1781732"/>
              <a:chOff x="7586027" y="1330808"/>
              <a:chExt cx="2461113" cy="2306322"/>
            </a:xfrm>
          </p:grpSpPr>
          <p:grpSp>
            <p:nvGrpSpPr>
              <p:cNvPr id="1134" name="Google Shape;1134;p84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135" name="Google Shape;1135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6" name="Google Shape;1136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7" name="Google Shape;1137;p84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138" name="Google Shape;1138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Google Shape;1139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40" name="Google Shape;1140;p84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84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84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8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84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84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8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84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84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84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0" name="Google Shape;1150;p84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151" name="Google Shape;1151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2" name="Google Shape;1152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53" name="Google Shape;1153;p84"/>
            <p:cNvGrpSpPr/>
            <p:nvPr/>
          </p:nvGrpSpPr>
          <p:grpSpPr>
            <a:xfrm rot="10800000">
              <a:off x="1781185" y="1072191"/>
              <a:ext cx="1901456" cy="1781864"/>
              <a:chOff x="7586027" y="1330808"/>
              <a:chExt cx="2461113" cy="2306322"/>
            </a:xfrm>
          </p:grpSpPr>
          <p:grpSp>
            <p:nvGrpSpPr>
              <p:cNvPr id="1154" name="Google Shape;1154;p84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155" name="Google Shape;1155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57" name="Google Shape;1157;p84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158" name="Google Shape;1158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60" name="Google Shape;1160;p84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84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84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8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84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84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8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84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84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84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0" name="Google Shape;1170;p84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171" name="Google Shape;1171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73" name="Google Shape;1173;p84"/>
            <p:cNvGrpSpPr/>
            <p:nvPr/>
          </p:nvGrpSpPr>
          <p:grpSpPr>
            <a:xfrm flipH="1">
              <a:off x="2102628" y="3858148"/>
              <a:ext cx="1901456" cy="1781864"/>
              <a:chOff x="7586027" y="1330808"/>
              <a:chExt cx="2461113" cy="2306322"/>
            </a:xfrm>
          </p:grpSpPr>
          <p:grpSp>
            <p:nvGrpSpPr>
              <p:cNvPr id="1174" name="Google Shape;1174;p84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175" name="Google Shape;1175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77" name="Google Shape;1177;p84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178" name="Google Shape;1178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80" name="Google Shape;1180;p84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84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84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8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84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84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8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84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84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84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0" name="Google Shape;1190;p84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191" name="Google Shape;1191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3" name="Google Shape;1193;p84"/>
            <p:cNvGrpSpPr/>
            <p:nvPr/>
          </p:nvGrpSpPr>
          <p:grpSpPr>
            <a:xfrm rot="-5400000" flipH="1">
              <a:off x="3520449" y="4463386"/>
              <a:ext cx="1901456" cy="1781864"/>
              <a:chOff x="7586027" y="1330808"/>
              <a:chExt cx="2461113" cy="2306322"/>
            </a:xfrm>
          </p:grpSpPr>
          <p:grpSp>
            <p:nvGrpSpPr>
              <p:cNvPr id="1194" name="Google Shape;1194;p84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195" name="Google Shape;1195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97" name="Google Shape;1197;p84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198" name="Google Shape;1198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00" name="Google Shape;1200;p84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84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84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8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84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84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8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84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84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84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0" name="Google Shape;1210;p84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211" name="Google Shape;1211;p8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8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3" name="Google Shape;1213;p84"/>
            <p:cNvGrpSpPr/>
            <p:nvPr/>
          </p:nvGrpSpPr>
          <p:grpSpPr>
            <a:xfrm>
              <a:off x="1191446" y="4811999"/>
              <a:ext cx="958171" cy="489603"/>
              <a:chOff x="7592872" y="5449729"/>
              <a:chExt cx="958171" cy="489603"/>
            </a:xfrm>
          </p:grpSpPr>
          <p:sp>
            <p:nvSpPr>
              <p:cNvPr id="1214" name="Google Shape;1214;p84"/>
              <p:cNvSpPr/>
              <p:nvPr/>
            </p:nvSpPr>
            <p:spPr>
              <a:xfrm rot="-5553826" flipH="1">
                <a:off x="8032603" y="5501113"/>
                <a:ext cx="60360" cy="4233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84"/>
              <p:cNvSpPr/>
              <p:nvPr/>
            </p:nvSpPr>
            <p:spPr>
              <a:xfrm rot="-1941275" flipH="1">
                <a:off x="7658048" y="5531041"/>
                <a:ext cx="343114" cy="343114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84"/>
              <p:cNvSpPr/>
              <p:nvPr/>
            </p:nvSpPr>
            <p:spPr>
              <a:xfrm rot="-1941275">
                <a:off x="8142752" y="5514905"/>
                <a:ext cx="343114" cy="343114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17" name="Google Shape;1217;p84"/>
          <p:cNvGrpSpPr/>
          <p:nvPr/>
        </p:nvGrpSpPr>
        <p:grpSpPr>
          <a:xfrm rot="-2713936">
            <a:off x="7979163" y="408236"/>
            <a:ext cx="718661" cy="367219"/>
            <a:chOff x="7592872" y="5449729"/>
            <a:chExt cx="958171" cy="489603"/>
          </a:xfrm>
        </p:grpSpPr>
        <p:sp>
          <p:nvSpPr>
            <p:cNvPr id="1218" name="Google Shape;1218;p84"/>
            <p:cNvSpPr/>
            <p:nvPr/>
          </p:nvSpPr>
          <p:spPr>
            <a:xfrm rot="-5553826" flipH="1">
              <a:off x="8032603" y="5501113"/>
              <a:ext cx="60360" cy="4233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84"/>
            <p:cNvSpPr/>
            <p:nvPr/>
          </p:nvSpPr>
          <p:spPr>
            <a:xfrm rot="-1941275" flipH="1">
              <a:off x="7658048" y="5531041"/>
              <a:ext cx="343114" cy="343114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84"/>
            <p:cNvSpPr/>
            <p:nvPr/>
          </p:nvSpPr>
          <p:spPr>
            <a:xfrm rot="-1941275">
              <a:off x="8142752" y="5514905"/>
              <a:ext cx="343114" cy="343114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1" name="Google Shape;1221;p84"/>
          <p:cNvGrpSpPr/>
          <p:nvPr/>
        </p:nvGrpSpPr>
        <p:grpSpPr>
          <a:xfrm rot="-5400000" flipH="1">
            <a:off x="7794426" y="4090654"/>
            <a:ext cx="1000688" cy="937751"/>
            <a:chOff x="7586027" y="1330808"/>
            <a:chExt cx="2461113" cy="2306322"/>
          </a:xfrm>
        </p:grpSpPr>
        <p:grpSp>
          <p:nvGrpSpPr>
            <p:cNvPr id="1222" name="Google Shape;1222;p84"/>
            <p:cNvGrpSpPr/>
            <p:nvPr/>
          </p:nvGrpSpPr>
          <p:grpSpPr>
            <a:xfrm rot="-7409939" flipH="1">
              <a:off x="7820529" y="2761898"/>
              <a:ext cx="449272" cy="803833"/>
              <a:chOff x="4860364" y="1440904"/>
              <a:chExt cx="607009" cy="1086054"/>
            </a:xfrm>
          </p:grpSpPr>
          <p:sp>
            <p:nvSpPr>
              <p:cNvPr id="1223" name="Google Shape;1223;p84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84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5" name="Google Shape;1225;p84"/>
            <p:cNvGrpSpPr/>
            <p:nvPr/>
          </p:nvGrpSpPr>
          <p:grpSpPr>
            <a:xfrm>
              <a:off x="8590161" y="1330808"/>
              <a:ext cx="449308" cy="803897"/>
              <a:chOff x="4860364" y="1440904"/>
              <a:chExt cx="607009" cy="1086054"/>
            </a:xfrm>
          </p:grpSpPr>
          <p:sp>
            <p:nvSpPr>
              <p:cNvPr id="1226" name="Google Shape;1226;p84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84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8" name="Google Shape;1228;p84"/>
            <p:cNvSpPr/>
            <p:nvPr/>
          </p:nvSpPr>
          <p:spPr>
            <a:xfrm>
              <a:off x="8243473" y="2027766"/>
              <a:ext cx="1155051" cy="1315475"/>
            </a:xfrm>
            <a:custGeom>
              <a:avLst/>
              <a:gdLst/>
              <a:ahLst/>
              <a:cxnLst/>
              <a:rect l="l" t="t" r="r" b="b"/>
              <a:pathLst>
                <a:path w="1560880" h="1777669" extrusionOk="0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84"/>
            <p:cNvSpPr/>
            <p:nvPr/>
          </p:nvSpPr>
          <p:spPr>
            <a:xfrm>
              <a:off x="8595937" y="1959818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84"/>
            <p:cNvSpPr/>
            <p:nvPr/>
          </p:nvSpPr>
          <p:spPr>
            <a:xfrm>
              <a:off x="9023323" y="2704920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84"/>
            <p:cNvSpPr/>
            <p:nvPr/>
          </p:nvSpPr>
          <p:spPr>
            <a:xfrm>
              <a:off x="9142066" y="2704920"/>
              <a:ext cx="320847" cy="44918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84"/>
            <p:cNvSpPr/>
            <p:nvPr/>
          </p:nvSpPr>
          <p:spPr>
            <a:xfrm>
              <a:off x="8166450" y="2708130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84"/>
            <p:cNvSpPr/>
            <p:nvPr/>
          </p:nvSpPr>
          <p:spPr>
            <a:xfrm>
              <a:off x="8166450" y="2204275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84"/>
            <p:cNvSpPr/>
            <p:nvPr/>
          </p:nvSpPr>
          <p:spPr>
            <a:xfrm>
              <a:off x="9142066" y="2704920"/>
              <a:ext cx="320847" cy="44918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84"/>
            <p:cNvSpPr/>
            <p:nvPr/>
          </p:nvSpPr>
          <p:spPr>
            <a:xfrm>
              <a:off x="9016905" y="2197857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84"/>
            <p:cNvSpPr/>
            <p:nvPr/>
          </p:nvSpPr>
          <p:spPr>
            <a:xfrm>
              <a:off x="9016905" y="2692083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84"/>
            <p:cNvSpPr/>
            <p:nvPr/>
          </p:nvSpPr>
          <p:spPr>
            <a:xfrm>
              <a:off x="8590073" y="2939196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8" name="Google Shape;1238;p84"/>
            <p:cNvGrpSpPr/>
            <p:nvPr/>
          </p:nvGrpSpPr>
          <p:grpSpPr>
            <a:xfrm rot="7661337" flipH="1">
              <a:off x="9367118" y="2811734"/>
              <a:ext cx="449269" cy="803827"/>
              <a:chOff x="4860364" y="1440904"/>
              <a:chExt cx="607009" cy="1086054"/>
            </a:xfrm>
          </p:grpSpPr>
          <p:sp>
            <p:nvSpPr>
              <p:cNvPr id="1239" name="Google Shape;1239;p84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84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5" name="Google Shape;1245;p8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46" name="Google Shape;1246;p8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7" name="Google Shape;1247;p85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48" name="Google Shape;1248;p85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49" name="Google Shape;1249;p85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Input &amp; Output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85"/>
          <p:cNvSpPr txBox="1"/>
          <p:nvPr/>
        </p:nvSpPr>
        <p:spPr>
          <a:xfrm>
            <a:off x="939300" y="887976"/>
            <a:ext cx="7265400" cy="17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Input: A person with selected miRNA features.</a:t>
            </a:r>
            <a:endParaRPr sz="1800" dirty="0"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Output: 1 for cancer and 0 for benign/borderline/control.</a:t>
            </a:r>
            <a:endParaRPr sz="1800"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251" name="Google Shape;1251;p85"/>
          <p:cNvPicPr preferRelativeResize="0"/>
          <p:nvPr/>
        </p:nvPicPr>
        <p:blipFill rotWithShape="1">
          <a:blip r:embed="rId3">
            <a:alphaModFix/>
          </a:blip>
          <a:srcRect l="4143" t="2162" r="3160"/>
          <a:stretch/>
        </p:blipFill>
        <p:spPr>
          <a:xfrm>
            <a:off x="1037950" y="2306325"/>
            <a:ext cx="1766325" cy="2498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52" name="Google Shape;1252;p85"/>
          <p:cNvPicPr preferRelativeResize="0"/>
          <p:nvPr/>
        </p:nvPicPr>
        <p:blipFill rotWithShape="1">
          <a:blip r:embed="rId4">
            <a:alphaModFix/>
          </a:blip>
          <a:srcRect l="6022" r="9986" b="2733"/>
          <a:stretch/>
        </p:blipFill>
        <p:spPr>
          <a:xfrm>
            <a:off x="3603238" y="2251175"/>
            <a:ext cx="868100" cy="2554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3" name="Google Shape;1253;p85"/>
          <p:cNvSpPr txBox="1"/>
          <p:nvPr/>
        </p:nvSpPr>
        <p:spPr>
          <a:xfrm>
            <a:off x="2959300" y="3353825"/>
            <a:ext cx="4227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...</a:t>
            </a:r>
            <a:endParaRPr sz="2000"/>
          </a:p>
        </p:txBody>
      </p:sp>
      <p:sp>
        <p:nvSpPr>
          <p:cNvPr id="1254" name="Google Shape;1254;p85"/>
          <p:cNvSpPr/>
          <p:nvPr/>
        </p:nvSpPr>
        <p:spPr>
          <a:xfrm>
            <a:off x="5095500" y="3277625"/>
            <a:ext cx="1212000" cy="59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5" name="Google Shape;1255;p85"/>
          <p:cNvPicPr preferRelativeResize="0"/>
          <p:nvPr/>
        </p:nvPicPr>
        <p:blipFill rotWithShape="1">
          <a:blip r:embed="rId5">
            <a:alphaModFix/>
          </a:blip>
          <a:srcRect l="4330" t="2581" r="7299"/>
          <a:stretch/>
        </p:blipFill>
        <p:spPr>
          <a:xfrm>
            <a:off x="6685175" y="2278742"/>
            <a:ext cx="868100" cy="249899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oogle Shape;1260;p8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61" name="Google Shape;1261;p86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2" name="Google Shape;1262;p86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63" name="Google Shape;1263;p86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64" name="Google Shape;1264;p86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Reproduced Models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86"/>
          <p:cNvSpPr txBox="1"/>
          <p:nvPr/>
        </p:nvSpPr>
        <p:spPr>
          <a:xfrm>
            <a:off x="1003600" y="1069975"/>
            <a:ext cx="69177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zh-TW" sz="1800" dirty="0"/>
              <a:t>We reproduced several models in </a:t>
            </a:r>
            <a:r>
              <a:rPr lang="zh-TW" sz="1800" b="1" dirty="0"/>
              <a:t>scikit-learn.</a:t>
            </a:r>
            <a:endParaRPr sz="1800" dirty="0">
              <a:solidFill>
                <a:srgbClr val="980000"/>
              </a:solidFill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 sz="2000" dirty="0"/>
              <a:t>Linear discriminant analysis (</a:t>
            </a:r>
            <a:r>
              <a:rPr lang="zh-TW" sz="1800" dirty="0"/>
              <a:t>LDA)</a:t>
            </a:r>
            <a:endParaRPr sz="1800" dirty="0"/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 sz="1800" dirty="0"/>
              <a:t>Logistic Regression (LR)</a:t>
            </a:r>
            <a:endParaRPr sz="1800" dirty="0"/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 sz="2000" dirty="0">
                <a:solidFill>
                  <a:schemeClr val="dk1"/>
                </a:solidFill>
              </a:rPr>
              <a:t>Support vector machine (</a:t>
            </a:r>
            <a:r>
              <a:rPr lang="zh-TW" sz="1800" dirty="0"/>
              <a:t>SVM)</a:t>
            </a:r>
            <a:endParaRPr sz="1800" dirty="0"/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 sz="1800" dirty="0"/>
              <a:t>Random forest</a:t>
            </a:r>
            <a:endParaRPr sz="1800" dirty="0"/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 sz="1800" dirty="0"/>
              <a:t>Elastic net</a:t>
            </a:r>
            <a:endParaRPr sz="1800" dirty="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We also reproduced the</a:t>
            </a:r>
            <a:r>
              <a:rPr lang="zh-TW" sz="1800" dirty="0">
                <a:solidFill>
                  <a:srgbClr val="980000"/>
                </a:solidFill>
              </a:rPr>
              <a:t> NN </a:t>
            </a:r>
            <a:r>
              <a:rPr lang="zh-TW" sz="1800" dirty="0"/>
              <a:t>model using </a:t>
            </a:r>
            <a:r>
              <a:rPr lang="zh-TW" sz="1800" b="1" dirty="0"/>
              <a:t>Keras</a:t>
            </a:r>
            <a:r>
              <a:rPr lang="zh-TW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9"/>
          <p:cNvSpPr txBox="1"/>
          <p:nvPr/>
        </p:nvSpPr>
        <p:spPr>
          <a:xfrm>
            <a:off x="4016254" y="361003"/>
            <a:ext cx="464375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 b="1">
                <a:solidFill>
                  <a:schemeClr val="lt1"/>
                </a:solidFill>
              </a:rPr>
              <a:t>Outline</a:t>
            </a:r>
            <a:endParaRPr sz="4100" b="1">
              <a:solidFill>
                <a:schemeClr val="lt1"/>
              </a:solidFill>
            </a:endParaRPr>
          </a:p>
        </p:txBody>
      </p:sp>
      <p:grpSp>
        <p:nvGrpSpPr>
          <p:cNvPr id="417" name="Google Shape;417;p69"/>
          <p:cNvGrpSpPr/>
          <p:nvPr/>
        </p:nvGrpSpPr>
        <p:grpSpPr>
          <a:xfrm>
            <a:off x="-126639" y="38103"/>
            <a:ext cx="3437441" cy="4994753"/>
            <a:chOff x="-168852" y="50804"/>
            <a:chExt cx="4583254" cy="6659671"/>
          </a:xfrm>
        </p:grpSpPr>
        <p:cxnSp>
          <p:nvCxnSpPr>
            <p:cNvPr id="418" name="Google Shape;418;p69"/>
            <p:cNvCxnSpPr/>
            <p:nvPr/>
          </p:nvCxnSpPr>
          <p:spPr>
            <a:xfrm rot="10800000">
              <a:off x="2817894" y="6087912"/>
              <a:ext cx="408522" cy="22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  <p:sp>
          <p:nvSpPr>
            <p:cNvPr id="419" name="Google Shape;419;p69"/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9"/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9"/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9"/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9"/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4" name="Google Shape;424;p69"/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425" name="Google Shape;425;p69"/>
              <p:cNvCxnSpPr/>
              <p:nvPr/>
            </p:nvCxnSpPr>
            <p:spPr>
              <a:xfrm rot="10800000">
                <a:off x="6045862" y="3579224"/>
                <a:ext cx="253165" cy="8034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26" name="Google Shape;426;p69"/>
              <p:cNvCxnSpPr/>
              <p:nvPr/>
            </p:nvCxnSpPr>
            <p:spPr>
              <a:xfrm>
                <a:off x="6307804" y="4382663"/>
                <a:ext cx="754727" cy="1136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27" name="Google Shape;427;p69"/>
              <p:cNvCxnSpPr/>
              <p:nvPr/>
            </p:nvCxnSpPr>
            <p:spPr>
              <a:xfrm flipH="1">
                <a:off x="7053754" y="3560075"/>
                <a:ext cx="590803" cy="9362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28" name="Google Shape;428;p69"/>
              <p:cNvCxnSpPr/>
              <p:nvPr/>
            </p:nvCxnSpPr>
            <p:spPr>
              <a:xfrm rot="10800000">
                <a:off x="7062531" y="4496289"/>
                <a:ext cx="286624" cy="6507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29" name="Google Shape;429;p69"/>
              <p:cNvCxnSpPr/>
              <p:nvPr/>
            </p:nvCxnSpPr>
            <p:spPr>
              <a:xfrm rot="10800000" flipH="1">
                <a:off x="5884197" y="4382663"/>
                <a:ext cx="414830" cy="3156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30" name="Google Shape;430;p69"/>
              <p:cNvCxnSpPr/>
              <p:nvPr/>
            </p:nvCxnSpPr>
            <p:spPr>
              <a:xfrm flipH="1">
                <a:off x="7062531" y="4210875"/>
                <a:ext cx="709871" cy="2854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sp>
            <p:nvSpPr>
              <p:cNvPr id="431" name="Google Shape;431;p69"/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9"/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69"/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4" name="Google Shape;434;p69"/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435" name="Google Shape;435;p69"/>
              <p:cNvCxnSpPr/>
              <p:nvPr/>
            </p:nvCxnSpPr>
            <p:spPr>
              <a:xfrm rot="10800000">
                <a:off x="6045862" y="3579224"/>
                <a:ext cx="253165" cy="8034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36" name="Google Shape;436;p69"/>
              <p:cNvCxnSpPr/>
              <p:nvPr/>
            </p:nvCxnSpPr>
            <p:spPr>
              <a:xfrm>
                <a:off x="6307804" y="4382663"/>
                <a:ext cx="754727" cy="1136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37" name="Google Shape;437;p69"/>
              <p:cNvCxnSpPr/>
              <p:nvPr/>
            </p:nvCxnSpPr>
            <p:spPr>
              <a:xfrm flipH="1">
                <a:off x="7053754" y="3560075"/>
                <a:ext cx="590803" cy="9362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38" name="Google Shape;438;p69"/>
              <p:cNvCxnSpPr/>
              <p:nvPr/>
            </p:nvCxnSpPr>
            <p:spPr>
              <a:xfrm rot="10800000">
                <a:off x="7062531" y="4496289"/>
                <a:ext cx="286624" cy="6507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39" name="Google Shape;439;p69"/>
              <p:cNvCxnSpPr/>
              <p:nvPr/>
            </p:nvCxnSpPr>
            <p:spPr>
              <a:xfrm rot="10800000" flipH="1">
                <a:off x="5884197" y="4382663"/>
                <a:ext cx="414830" cy="3156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40" name="Google Shape;440;p69"/>
              <p:cNvCxnSpPr/>
              <p:nvPr/>
            </p:nvCxnSpPr>
            <p:spPr>
              <a:xfrm flipH="1">
                <a:off x="7062531" y="4228106"/>
                <a:ext cx="1068602" cy="2681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sp>
            <p:nvSpPr>
              <p:cNvPr id="441" name="Google Shape;441;p69"/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69"/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9"/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" name="Google Shape;444;p69"/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445" name="Google Shape;445;p69"/>
              <p:cNvCxnSpPr/>
              <p:nvPr/>
            </p:nvCxnSpPr>
            <p:spPr>
              <a:xfrm rot="10800000">
                <a:off x="6045862" y="3579224"/>
                <a:ext cx="253165" cy="8034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46" name="Google Shape;446;p69"/>
              <p:cNvCxnSpPr/>
              <p:nvPr/>
            </p:nvCxnSpPr>
            <p:spPr>
              <a:xfrm>
                <a:off x="6307804" y="4382663"/>
                <a:ext cx="754727" cy="1136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47" name="Google Shape;447;p69"/>
              <p:cNvCxnSpPr/>
              <p:nvPr/>
            </p:nvCxnSpPr>
            <p:spPr>
              <a:xfrm flipH="1">
                <a:off x="7053754" y="3560075"/>
                <a:ext cx="590803" cy="9362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48" name="Google Shape;448;p69"/>
              <p:cNvCxnSpPr/>
              <p:nvPr/>
            </p:nvCxnSpPr>
            <p:spPr>
              <a:xfrm rot="10800000">
                <a:off x="7062531" y="4496289"/>
                <a:ext cx="286624" cy="6507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49" name="Google Shape;449;p69"/>
              <p:cNvCxnSpPr/>
              <p:nvPr/>
            </p:nvCxnSpPr>
            <p:spPr>
              <a:xfrm rot="10800000" flipH="1">
                <a:off x="5884197" y="4382663"/>
                <a:ext cx="414830" cy="3156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50" name="Google Shape;450;p69"/>
              <p:cNvCxnSpPr/>
              <p:nvPr/>
            </p:nvCxnSpPr>
            <p:spPr>
              <a:xfrm flipH="1">
                <a:off x="7062531" y="4210875"/>
                <a:ext cx="709871" cy="2854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sp>
            <p:nvSpPr>
              <p:cNvPr id="451" name="Google Shape;451;p69"/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69"/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69"/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4" name="Google Shape;454;p69"/>
            <p:cNvGrpSpPr/>
            <p:nvPr/>
          </p:nvGrpSpPr>
          <p:grpSpPr>
            <a:xfrm rot="2369895">
              <a:off x="173746" y="1890373"/>
              <a:ext cx="1888205" cy="1755160"/>
              <a:chOff x="5884197" y="3391928"/>
              <a:chExt cx="1888205" cy="1755160"/>
            </a:xfrm>
          </p:grpSpPr>
          <p:cxnSp>
            <p:nvCxnSpPr>
              <p:cNvPr id="455" name="Google Shape;455;p69"/>
              <p:cNvCxnSpPr/>
              <p:nvPr/>
            </p:nvCxnSpPr>
            <p:spPr>
              <a:xfrm rot="10800000">
                <a:off x="6045862" y="3579224"/>
                <a:ext cx="253165" cy="8034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56" name="Google Shape;456;p69"/>
              <p:cNvCxnSpPr/>
              <p:nvPr/>
            </p:nvCxnSpPr>
            <p:spPr>
              <a:xfrm>
                <a:off x="6307804" y="4382663"/>
                <a:ext cx="754727" cy="1136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57" name="Google Shape;457;p69"/>
              <p:cNvCxnSpPr/>
              <p:nvPr/>
            </p:nvCxnSpPr>
            <p:spPr>
              <a:xfrm rot="-2369895" flipH="1">
                <a:off x="6685587" y="3470807"/>
                <a:ext cx="587875" cy="9466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58" name="Google Shape;458;p69"/>
              <p:cNvCxnSpPr/>
              <p:nvPr/>
            </p:nvCxnSpPr>
            <p:spPr>
              <a:xfrm rot="10800000">
                <a:off x="7062531" y="4496289"/>
                <a:ext cx="286624" cy="6507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59" name="Google Shape;459;p69"/>
              <p:cNvCxnSpPr/>
              <p:nvPr/>
            </p:nvCxnSpPr>
            <p:spPr>
              <a:xfrm rot="10800000" flipH="1">
                <a:off x="5884197" y="4382663"/>
                <a:ext cx="414830" cy="3156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60" name="Google Shape;460;p69"/>
              <p:cNvCxnSpPr/>
              <p:nvPr/>
            </p:nvCxnSpPr>
            <p:spPr>
              <a:xfrm flipH="1">
                <a:off x="7062531" y="4210875"/>
                <a:ext cx="709871" cy="2854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sp>
            <p:nvSpPr>
              <p:cNvPr id="461" name="Google Shape;461;p69"/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9"/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3" name="Google Shape;463;p69"/>
            <p:cNvCxnSpPr/>
            <p:nvPr/>
          </p:nvCxnSpPr>
          <p:spPr>
            <a:xfrm rot="10800000" flipH="1">
              <a:off x="187347" y="4732642"/>
              <a:ext cx="474868" cy="1347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  <p:cxnSp>
          <p:nvCxnSpPr>
            <p:cNvPr id="464" name="Google Shape;464;p69"/>
            <p:cNvCxnSpPr/>
            <p:nvPr/>
          </p:nvCxnSpPr>
          <p:spPr>
            <a:xfrm>
              <a:off x="2255330" y="2204523"/>
              <a:ext cx="385010" cy="26965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  <p:grpSp>
          <p:nvGrpSpPr>
            <p:cNvPr id="465" name="Google Shape;465;p69"/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466" name="Google Shape;466;p69"/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7" name="Google Shape;467;p69"/>
              <p:cNvCxnSpPr/>
              <p:nvPr/>
            </p:nvCxnSpPr>
            <p:spPr>
              <a:xfrm>
                <a:off x="3442589" y="5639826"/>
                <a:ext cx="867151" cy="3202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68" name="Google Shape;468;p69"/>
              <p:cNvCxnSpPr/>
              <p:nvPr/>
            </p:nvCxnSpPr>
            <p:spPr>
              <a:xfrm>
                <a:off x="4309740" y="5960094"/>
                <a:ext cx="167702" cy="3383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69" name="Google Shape;469;p69"/>
              <p:cNvCxnSpPr/>
              <p:nvPr/>
            </p:nvCxnSpPr>
            <p:spPr>
              <a:xfrm rot="10800000" flipH="1">
                <a:off x="4309740" y="5410039"/>
                <a:ext cx="335404" cy="5500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</p:grpSp>
        <p:grpSp>
          <p:nvGrpSpPr>
            <p:cNvPr id="470" name="Google Shape;470;p69"/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471" name="Google Shape;471;p69"/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2" name="Google Shape;472;p69"/>
              <p:cNvCxnSpPr/>
              <p:nvPr/>
            </p:nvCxnSpPr>
            <p:spPr>
              <a:xfrm>
                <a:off x="3442589" y="5639826"/>
                <a:ext cx="867151" cy="3202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73" name="Google Shape;473;p69"/>
              <p:cNvCxnSpPr/>
              <p:nvPr/>
            </p:nvCxnSpPr>
            <p:spPr>
              <a:xfrm>
                <a:off x="4309740" y="5960094"/>
                <a:ext cx="167702" cy="3383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  <p:cxnSp>
            <p:nvCxnSpPr>
              <p:cNvPr id="474" name="Google Shape;474;p69"/>
              <p:cNvCxnSpPr/>
              <p:nvPr/>
            </p:nvCxnSpPr>
            <p:spPr>
              <a:xfrm rot="10800000" flipH="1">
                <a:off x="4309740" y="5410039"/>
                <a:ext cx="335404" cy="5500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oval" w="lg" len="lg"/>
                <a:tailEnd type="oval" w="lg" len="lg"/>
              </a:ln>
            </p:spPr>
          </p:cxnSp>
        </p:grpSp>
        <p:cxnSp>
          <p:nvCxnSpPr>
            <p:cNvPr id="475" name="Google Shape;475;p69"/>
            <p:cNvCxnSpPr/>
            <p:nvPr/>
          </p:nvCxnSpPr>
          <p:spPr>
            <a:xfrm>
              <a:off x="945831" y="3770932"/>
              <a:ext cx="832520" cy="42401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  <p:cxnSp>
          <p:nvCxnSpPr>
            <p:cNvPr id="476" name="Google Shape;476;p69"/>
            <p:cNvCxnSpPr/>
            <p:nvPr/>
          </p:nvCxnSpPr>
          <p:spPr>
            <a:xfrm rot="10800000">
              <a:off x="1877509" y="3305522"/>
              <a:ext cx="865054" cy="123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  <p:cxnSp>
          <p:nvCxnSpPr>
            <p:cNvPr id="477" name="Google Shape;477;p69"/>
            <p:cNvCxnSpPr/>
            <p:nvPr/>
          </p:nvCxnSpPr>
          <p:spPr>
            <a:xfrm rot="10800000" flipH="1">
              <a:off x="961873" y="1614220"/>
              <a:ext cx="1095916" cy="12340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  <p:cxnSp>
          <p:nvCxnSpPr>
            <p:cNvPr id="478" name="Google Shape;478;p69"/>
            <p:cNvCxnSpPr/>
            <p:nvPr/>
          </p:nvCxnSpPr>
          <p:spPr>
            <a:xfrm rot="10800000">
              <a:off x="2736523" y="3431849"/>
              <a:ext cx="408522" cy="22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  <p:cxnSp>
          <p:nvCxnSpPr>
            <p:cNvPr id="479" name="Google Shape;479;p69"/>
            <p:cNvCxnSpPr/>
            <p:nvPr/>
          </p:nvCxnSpPr>
          <p:spPr>
            <a:xfrm rot="10800000">
              <a:off x="951917" y="5646198"/>
              <a:ext cx="489763" cy="28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  <p:cxnSp>
          <p:nvCxnSpPr>
            <p:cNvPr id="480" name="Google Shape;480;p69"/>
            <p:cNvCxnSpPr/>
            <p:nvPr/>
          </p:nvCxnSpPr>
          <p:spPr>
            <a:xfrm flipH="1">
              <a:off x="63134" y="3093860"/>
              <a:ext cx="1091157" cy="39889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</p:grpSp>
      <p:sp>
        <p:nvSpPr>
          <p:cNvPr id="481" name="Google Shape;481;p69"/>
          <p:cNvSpPr txBox="1"/>
          <p:nvPr/>
        </p:nvSpPr>
        <p:spPr>
          <a:xfrm>
            <a:off x="4370279" y="2136762"/>
            <a:ext cx="718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9"/>
          <p:cNvSpPr txBox="1"/>
          <p:nvPr/>
        </p:nvSpPr>
        <p:spPr>
          <a:xfrm>
            <a:off x="4370279" y="2726308"/>
            <a:ext cx="718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9"/>
          <p:cNvSpPr txBox="1"/>
          <p:nvPr/>
        </p:nvSpPr>
        <p:spPr>
          <a:xfrm>
            <a:off x="4370279" y="3315854"/>
            <a:ext cx="718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69"/>
          <p:cNvGrpSpPr/>
          <p:nvPr/>
        </p:nvGrpSpPr>
        <p:grpSpPr>
          <a:xfrm rot="8555283">
            <a:off x="7985523" y="91885"/>
            <a:ext cx="901916" cy="666268"/>
            <a:chOff x="3442589" y="5410039"/>
            <a:chExt cx="1202555" cy="888358"/>
          </a:xfrm>
        </p:grpSpPr>
        <p:sp>
          <p:nvSpPr>
            <p:cNvPr id="485" name="Google Shape;485;p69"/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solidFill>
              <a:srgbClr val="2A7B82"/>
            </a:solidFill>
            <a:ln w="12700" cap="flat" cmpd="sng">
              <a:solidFill>
                <a:srgbClr val="2A7B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Google Shape;486;p69"/>
            <p:cNvCxnSpPr/>
            <p:nvPr/>
          </p:nvCxnSpPr>
          <p:spPr>
            <a:xfrm>
              <a:off x="3442589" y="5639826"/>
              <a:ext cx="867151" cy="320268"/>
            </a:xfrm>
            <a:prstGeom prst="straightConnector1">
              <a:avLst/>
            </a:prstGeom>
            <a:noFill/>
            <a:ln w="9525" cap="flat" cmpd="sng">
              <a:solidFill>
                <a:srgbClr val="2A7B82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  <p:cxnSp>
          <p:nvCxnSpPr>
            <p:cNvPr id="487" name="Google Shape;487;p69"/>
            <p:cNvCxnSpPr/>
            <p:nvPr/>
          </p:nvCxnSpPr>
          <p:spPr>
            <a:xfrm>
              <a:off x="4309740" y="5960094"/>
              <a:ext cx="167702" cy="338303"/>
            </a:xfrm>
            <a:prstGeom prst="straightConnector1">
              <a:avLst/>
            </a:prstGeom>
            <a:noFill/>
            <a:ln w="9525" cap="flat" cmpd="sng">
              <a:solidFill>
                <a:srgbClr val="2A7B82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  <p:cxnSp>
          <p:nvCxnSpPr>
            <p:cNvPr id="488" name="Google Shape;488;p69"/>
            <p:cNvCxnSpPr/>
            <p:nvPr/>
          </p:nvCxnSpPr>
          <p:spPr>
            <a:xfrm rot="10800000" flipH="1">
              <a:off x="4309740" y="5410039"/>
              <a:ext cx="335404" cy="550055"/>
            </a:xfrm>
            <a:prstGeom prst="straightConnector1">
              <a:avLst/>
            </a:prstGeom>
            <a:noFill/>
            <a:ln w="9525" cap="flat" cmpd="sng">
              <a:solidFill>
                <a:srgbClr val="2A7B82"/>
              </a:solidFill>
              <a:prstDash val="solid"/>
              <a:miter lim="800000"/>
              <a:headEnd type="oval" w="lg" len="lg"/>
              <a:tailEnd type="oval" w="lg" len="lg"/>
            </a:ln>
          </p:spPr>
        </p:cxnSp>
      </p:grpSp>
      <p:grpSp>
        <p:nvGrpSpPr>
          <p:cNvPr id="489" name="Google Shape;489;p69"/>
          <p:cNvGrpSpPr/>
          <p:nvPr/>
        </p:nvGrpSpPr>
        <p:grpSpPr>
          <a:xfrm>
            <a:off x="4370279" y="1547216"/>
            <a:ext cx="4099487" cy="484650"/>
            <a:chOff x="5808996" y="1930608"/>
            <a:chExt cx="5465983" cy="646200"/>
          </a:xfrm>
        </p:grpSpPr>
        <p:sp>
          <p:nvSpPr>
            <p:cNvPr id="490" name="Google Shape;490;p69"/>
            <p:cNvSpPr txBox="1"/>
            <p:nvPr/>
          </p:nvSpPr>
          <p:spPr>
            <a:xfrm>
              <a:off x="5808996" y="1930608"/>
              <a:ext cx="958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7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9"/>
            <p:cNvSpPr txBox="1"/>
            <p:nvPr/>
          </p:nvSpPr>
          <p:spPr>
            <a:xfrm>
              <a:off x="6767179" y="1999753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zh-TW" sz="2000" b="1">
                  <a:solidFill>
                    <a:schemeClr val="lt1"/>
                  </a:solidFill>
                </a:rPr>
                <a:t>Introduction</a:t>
              </a:r>
              <a:endParaRPr sz="2000" b="1">
                <a:solidFill>
                  <a:schemeClr val="lt1"/>
                </a:solidFill>
              </a:endParaRPr>
            </a:p>
          </p:txBody>
        </p:sp>
      </p:grpSp>
      <p:sp>
        <p:nvSpPr>
          <p:cNvPr id="492" name="Google Shape;492;p69"/>
          <p:cNvSpPr txBox="1"/>
          <p:nvPr/>
        </p:nvSpPr>
        <p:spPr>
          <a:xfrm>
            <a:off x="5088841" y="2188625"/>
            <a:ext cx="3380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2000" b="1">
                <a:solidFill>
                  <a:schemeClr val="lt1"/>
                </a:solidFill>
              </a:rPr>
              <a:t>Data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493" name="Google Shape;493;p69"/>
          <p:cNvSpPr txBox="1"/>
          <p:nvPr/>
        </p:nvSpPr>
        <p:spPr>
          <a:xfrm>
            <a:off x="5088841" y="2778175"/>
            <a:ext cx="3380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2000" b="1">
                <a:solidFill>
                  <a:schemeClr val="lt1"/>
                </a:solidFill>
              </a:rPr>
              <a:t>Preprocess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494" name="Google Shape;494;p69"/>
          <p:cNvSpPr txBox="1"/>
          <p:nvPr/>
        </p:nvSpPr>
        <p:spPr>
          <a:xfrm>
            <a:off x="5088841" y="3367725"/>
            <a:ext cx="3380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2000" b="1">
                <a:solidFill>
                  <a:schemeClr val="lt1"/>
                </a:solidFill>
              </a:rPr>
              <a:t>Models</a:t>
            </a:r>
            <a:endParaRPr sz="36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chemeClr val="lt1"/>
              </a:solidFill>
            </a:endParaRPr>
          </a:p>
        </p:txBody>
      </p:sp>
      <p:sp>
        <p:nvSpPr>
          <p:cNvPr id="495" name="Google Shape;495;p69"/>
          <p:cNvSpPr txBox="1"/>
          <p:nvPr/>
        </p:nvSpPr>
        <p:spPr>
          <a:xfrm>
            <a:off x="4370392" y="3876804"/>
            <a:ext cx="718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sz="2700" b="1">
                <a:solidFill>
                  <a:schemeClr val="lt1"/>
                </a:solidFill>
              </a:rPr>
              <a:t>5</a:t>
            </a:r>
            <a:endParaRPr sz="2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9"/>
          <p:cNvSpPr txBox="1"/>
          <p:nvPr/>
        </p:nvSpPr>
        <p:spPr>
          <a:xfrm>
            <a:off x="5088954" y="3928675"/>
            <a:ext cx="3380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2000" b="1">
                <a:solidFill>
                  <a:schemeClr val="lt1"/>
                </a:solidFill>
              </a:rPr>
              <a:t>Results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497" name="Google Shape;497;p69"/>
          <p:cNvSpPr txBox="1"/>
          <p:nvPr/>
        </p:nvSpPr>
        <p:spPr>
          <a:xfrm>
            <a:off x="4370392" y="4413479"/>
            <a:ext cx="718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sz="2700" b="1">
                <a:solidFill>
                  <a:schemeClr val="lt1"/>
                </a:solidFill>
              </a:rPr>
              <a:t>6</a:t>
            </a:r>
            <a:endParaRPr sz="2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9"/>
          <p:cNvSpPr txBox="1"/>
          <p:nvPr/>
        </p:nvSpPr>
        <p:spPr>
          <a:xfrm>
            <a:off x="5088954" y="4465350"/>
            <a:ext cx="3380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34275" rIns="8100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2000" b="1">
                <a:solidFill>
                  <a:schemeClr val="lt1"/>
                </a:solidFill>
              </a:rPr>
              <a:t>Others</a:t>
            </a:r>
            <a:endParaRPr sz="36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8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71" name="Google Shape;1271;p8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2" name="Google Shape;1272;p87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73" name="Google Shape;1273;p87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74" name="Google Shape;1274;p87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Neural network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275" name="Google Shape;1275;p87"/>
          <p:cNvSpPr/>
          <p:nvPr/>
        </p:nvSpPr>
        <p:spPr>
          <a:xfrm>
            <a:off x="2655600" y="958250"/>
            <a:ext cx="3832800" cy="53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/>
              <a:t>Input Features</a:t>
            </a:r>
            <a:endParaRPr sz="1800" b="1"/>
          </a:p>
        </p:txBody>
      </p:sp>
      <p:sp>
        <p:nvSpPr>
          <p:cNvPr id="1276" name="Google Shape;1276;p87"/>
          <p:cNvSpPr/>
          <p:nvPr/>
        </p:nvSpPr>
        <p:spPr>
          <a:xfrm>
            <a:off x="1161750" y="1974413"/>
            <a:ext cx="6820500" cy="53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/>
              <a:t>Fully-Connected Layer</a:t>
            </a:r>
            <a:endParaRPr sz="1800" b="1"/>
          </a:p>
        </p:txBody>
      </p:sp>
      <p:sp>
        <p:nvSpPr>
          <p:cNvPr id="1277" name="Google Shape;1277;p87"/>
          <p:cNvSpPr/>
          <p:nvPr/>
        </p:nvSpPr>
        <p:spPr>
          <a:xfrm>
            <a:off x="2895150" y="2990600"/>
            <a:ext cx="3353700" cy="53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chemeClr val="dk1"/>
                </a:solidFill>
              </a:rPr>
              <a:t>Fully-Connected Layer</a:t>
            </a:r>
            <a:endParaRPr sz="1800" b="1"/>
          </a:p>
        </p:txBody>
      </p:sp>
      <p:sp>
        <p:nvSpPr>
          <p:cNvPr id="1278" name="Google Shape;1278;p87"/>
          <p:cNvSpPr/>
          <p:nvPr/>
        </p:nvSpPr>
        <p:spPr>
          <a:xfrm>
            <a:off x="3571500" y="4088325"/>
            <a:ext cx="1831800" cy="53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/>
              <a:t>Output</a:t>
            </a:r>
            <a:endParaRPr sz="1800" b="1"/>
          </a:p>
        </p:txBody>
      </p:sp>
      <p:sp>
        <p:nvSpPr>
          <p:cNvPr id="1279" name="Google Shape;1279;p87"/>
          <p:cNvSpPr/>
          <p:nvPr/>
        </p:nvSpPr>
        <p:spPr>
          <a:xfrm rot="5400000">
            <a:off x="4304250" y="1649488"/>
            <a:ext cx="366300" cy="1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87"/>
          <p:cNvSpPr/>
          <p:nvPr/>
        </p:nvSpPr>
        <p:spPr>
          <a:xfrm rot="5400000">
            <a:off x="4304250" y="2665663"/>
            <a:ext cx="366300" cy="1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87"/>
          <p:cNvSpPr/>
          <p:nvPr/>
        </p:nvSpPr>
        <p:spPr>
          <a:xfrm rot="5400000">
            <a:off x="4304250" y="3750863"/>
            <a:ext cx="366300" cy="1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8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87" name="Google Shape;1287;p8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8" name="Google Shape;1288;p88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89" name="Google Shape;1289;p88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0" name="Google Shape;1290;p88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Another Model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291" name="Google Shape;129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25" y="1094039"/>
            <a:ext cx="7277774" cy="376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88"/>
          <p:cNvSpPr txBox="1"/>
          <p:nvPr/>
        </p:nvSpPr>
        <p:spPr>
          <a:xfrm>
            <a:off x="745800" y="758650"/>
            <a:ext cx="15432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dk1"/>
                </a:solidFill>
              </a:rPr>
              <a:t>Attention 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293" name="Google Shape;1293;p88"/>
          <p:cNvSpPr txBox="1"/>
          <p:nvPr/>
        </p:nvSpPr>
        <p:spPr>
          <a:xfrm>
            <a:off x="4572000" y="578650"/>
            <a:ext cx="4204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22222"/>
                </a:solidFill>
              </a:rPr>
              <a:t>Vaswani, Ashish, et al. "Attention is all you need." </a:t>
            </a:r>
            <a:r>
              <a:rPr lang="zh-TW" sz="1000" i="1">
                <a:solidFill>
                  <a:srgbClr val="222222"/>
                </a:solidFill>
              </a:rPr>
              <a:t>Advances in neural information processing systems</a:t>
            </a:r>
            <a:r>
              <a:rPr lang="zh-TW" sz="1000">
                <a:solidFill>
                  <a:srgbClr val="222222"/>
                </a:solidFill>
              </a:rPr>
              <a:t>. 2017.</a:t>
            </a:r>
            <a:endParaRPr sz="1000">
              <a:solidFill>
                <a:srgbClr val="222222"/>
              </a:solidFill>
            </a:endParaRPr>
          </a:p>
        </p:txBody>
      </p:sp>
      <p:sp>
        <p:nvSpPr>
          <p:cNvPr id="1294" name="Google Shape;1294;p88"/>
          <p:cNvSpPr txBox="1"/>
          <p:nvPr/>
        </p:nvSpPr>
        <p:spPr>
          <a:xfrm>
            <a:off x="5080400" y="1094050"/>
            <a:ext cx="358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proposed a attention-baed model using </a:t>
            </a:r>
            <a:r>
              <a:rPr lang="zh-TW" sz="1800" b="1">
                <a:solidFill>
                  <a:schemeClr val="dk1"/>
                </a:solidFill>
              </a:rPr>
              <a:t>PyTorch</a:t>
            </a:r>
            <a:endParaRPr sz="1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89"/>
          <p:cNvSpPr/>
          <p:nvPr/>
        </p:nvSpPr>
        <p:spPr>
          <a:xfrm rot="5400000">
            <a:off x="5551689" y="-398780"/>
            <a:ext cx="1235100" cy="59493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89"/>
          <p:cNvSpPr txBox="1"/>
          <p:nvPr/>
        </p:nvSpPr>
        <p:spPr>
          <a:xfrm>
            <a:off x="3906253" y="2277544"/>
            <a:ext cx="5237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chemeClr val="lt1"/>
                </a:solidFill>
              </a:rPr>
              <a:t>Results</a:t>
            </a:r>
            <a:endParaRPr sz="3600" b="1">
              <a:solidFill>
                <a:schemeClr val="lt1"/>
              </a:solidFill>
            </a:endParaRPr>
          </a:p>
        </p:txBody>
      </p:sp>
      <p:grpSp>
        <p:nvGrpSpPr>
          <p:cNvPr id="1301" name="Google Shape;1301;p89"/>
          <p:cNvGrpSpPr/>
          <p:nvPr/>
        </p:nvGrpSpPr>
        <p:grpSpPr>
          <a:xfrm rot="7523103">
            <a:off x="4283353" y="1099678"/>
            <a:ext cx="577398" cy="611268"/>
            <a:chOff x="4121211" y="1005238"/>
            <a:chExt cx="1696363" cy="1795869"/>
          </a:xfrm>
        </p:grpSpPr>
        <p:sp>
          <p:nvSpPr>
            <p:cNvPr id="1302" name="Google Shape;1302;p89"/>
            <p:cNvSpPr/>
            <p:nvPr/>
          </p:nvSpPr>
          <p:spPr>
            <a:xfrm rot="2611304">
              <a:off x="5367631" y="1259706"/>
              <a:ext cx="65783" cy="5419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89"/>
            <p:cNvSpPr/>
            <p:nvPr/>
          </p:nvSpPr>
          <p:spPr>
            <a:xfrm>
              <a:off x="5132704" y="1776958"/>
              <a:ext cx="99900" cy="52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89"/>
            <p:cNvSpPr/>
            <p:nvPr/>
          </p:nvSpPr>
          <p:spPr>
            <a:xfrm>
              <a:off x="4763010" y="1958882"/>
              <a:ext cx="842225" cy="842225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89"/>
            <p:cNvSpPr/>
            <p:nvPr/>
          </p:nvSpPr>
          <p:spPr>
            <a:xfrm>
              <a:off x="5344107" y="1086848"/>
              <a:ext cx="473467" cy="47346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89"/>
            <p:cNvSpPr/>
            <p:nvPr/>
          </p:nvSpPr>
          <p:spPr>
            <a:xfrm rot="-3603350" flipH="1">
              <a:off x="4709118" y="1170542"/>
              <a:ext cx="106981" cy="7499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89"/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89"/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9" name="Google Shape;1309;p89"/>
          <p:cNvGrpSpPr/>
          <p:nvPr/>
        </p:nvGrpSpPr>
        <p:grpSpPr>
          <a:xfrm>
            <a:off x="381381" y="804143"/>
            <a:ext cx="3640200" cy="3924641"/>
            <a:chOff x="508508" y="1072191"/>
            <a:chExt cx="4853600" cy="5232855"/>
          </a:xfrm>
        </p:grpSpPr>
        <p:grpSp>
          <p:nvGrpSpPr>
            <p:cNvPr id="1310" name="Google Shape;1310;p89"/>
            <p:cNvGrpSpPr/>
            <p:nvPr/>
          </p:nvGrpSpPr>
          <p:grpSpPr>
            <a:xfrm>
              <a:off x="2193736" y="2470174"/>
              <a:ext cx="1710479" cy="1738108"/>
              <a:chOff x="4288042" y="2256809"/>
              <a:chExt cx="2952664" cy="3000359"/>
            </a:xfrm>
          </p:grpSpPr>
          <p:sp>
            <p:nvSpPr>
              <p:cNvPr id="1311" name="Google Shape;1311;p89"/>
              <p:cNvSpPr/>
              <p:nvPr/>
            </p:nvSpPr>
            <p:spPr>
              <a:xfrm>
                <a:off x="4392101" y="2382547"/>
                <a:ext cx="1560880" cy="1777669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89"/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89"/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89"/>
              <p:cNvSpPr/>
              <p:nvPr/>
            </p:nvSpPr>
            <p:spPr>
              <a:xfrm>
                <a:off x="5606119" y="3297396"/>
                <a:ext cx="433577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89"/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89"/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89"/>
              <p:cNvSpPr/>
              <p:nvPr/>
            </p:nvSpPr>
            <p:spPr>
              <a:xfrm>
                <a:off x="5554090" y="2382547"/>
                <a:ext cx="1560880" cy="1734311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89"/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89"/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89"/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89"/>
              <p:cNvSpPr/>
              <p:nvPr/>
            </p:nvSpPr>
            <p:spPr>
              <a:xfrm>
                <a:off x="5606119" y="3297396"/>
                <a:ext cx="433577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89"/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89"/>
              <p:cNvSpPr/>
              <p:nvPr/>
            </p:nvSpPr>
            <p:spPr>
              <a:xfrm>
                <a:off x="4973095" y="3392783"/>
                <a:ext cx="1560880" cy="1734311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89"/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89"/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89"/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89"/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89"/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89"/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0" name="Google Shape;1330;p89"/>
            <p:cNvGrpSpPr/>
            <p:nvPr/>
          </p:nvGrpSpPr>
          <p:grpSpPr>
            <a:xfrm rot="-1946794">
              <a:off x="3602969" y="1621365"/>
              <a:ext cx="878040" cy="929545"/>
              <a:chOff x="4121211" y="1005238"/>
              <a:chExt cx="1696363" cy="1795869"/>
            </a:xfrm>
          </p:grpSpPr>
          <p:sp>
            <p:nvSpPr>
              <p:cNvPr id="1331" name="Google Shape;1331;p89"/>
              <p:cNvSpPr/>
              <p:nvPr/>
            </p:nvSpPr>
            <p:spPr>
              <a:xfrm rot="2611304">
                <a:off x="5367631" y="1259706"/>
                <a:ext cx="65783" cy="5419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89"/>
              <p:cNvSpPr/>
              <p:nvPr/>
            </p:nvSpPr>
            <p:spPr>
              <a:xfrm>
                <a:off x="5132704" y="1776958"/>
                <a:ext cx="99900" cy="52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89"/>
              <p:cNvSpPr/>
              <p:nvPr/>
            </p:nvSpPr>
            <p:spPr>
              <a:xfrm>
                <a:off x="4763010" y="1958882"/>
                <a:ext cx="842225" cy="842225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89"/>
              <p:cNvSpPr/>
              <p:nvPr/>
            </p:nvSpPr>
            <p:spPr>
              <a:xfrm>
                <a:off x="5344107" y="1086848"/>
                <a:ext cx="473467" cy="47346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89"/>
              <p:cNvSpPr/>
              <p:nvPr/>
            </p:nvSpPr>
            <p:spPr>
              <a:xfrm rot="-3603350" flipH="1">
                <a:off x="4709118" y="1170542"/>
                <a:ext cx="106981" cy="7499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89"/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89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8" name="Google Shape;1338;p89"/>
            <p:cNvGrpSpPr/>
            <p:nvPr/>
          </p:nvGrpSpPr>
          <p:grpSpPr>
            <a:xfrm rot="3638268">
              <a:off x="800409" y="2706152"/>
              <a:ext cx="1901315" cy="1781732"/>
              <a:chOff x="7586027" y="1330808"/>
              <a:chExt cx="2461113" cy="2306322"/>
            </a:xfrm>
          </p:grpSpPr>
          <p:grpSp>
            <p:nvGrpSpPr>
              <p:cNvPr id="1339" name="Google Shape;1339;p89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340" name="Google Shape;1340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1" name="Google Shape;1341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42" name="Google Shape;1342;p89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343" name="Google Shape;1343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4" name="Google Shape;1344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45" name="Google Shape;1345;p89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89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89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89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89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89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89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89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89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89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5" name="Google Shape;1355;p89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356" name="Google Shape;1356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58" name="Google Shape;1358;p89"/>
            <p:cNvGrpSpPr/>
            <p:nvPr/>
          </p:nvGrpSpPr>
          <p:grpSpPr>
            <a:xfrm rot="10800000">
              <a:off x="1781185" y="1072191"/>
              <a:ext cx="1901456" cy="1781864"/>
              <a:chOff x="7586027" y="1330808"/>
              <a:chExt cx="2461113" cy="2306322"/>
            </a:xfrm>
          </p:grpSpPr>
          <p:grpSp>
            <p:nvGrpSpPr>
              <p:cNvPr id="1359" name="Google Shape;1359;p89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360" name="Google Shape;1360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1" name="Google Shape;1361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2" name="Google Shape;1362;p89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363" name="Google Shape;1363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4" name="Google Shape;1364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65" name="Google Shape;1365;p89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89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89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89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89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89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89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89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89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89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75" name="Google Shape;1375;p89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376" name="Google Shape;1376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7" name="Google Shape;1377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78" name="Google Shape;1378;p89"/>
            <p:cNvGrpSpPr/>
            <p:nvPr/>
          </p:nvGrpSpPr>
          <p:grpSpPr>
            <a:xfrm flipH="1">
              <a:off x="2102628" y="3858148"/>
              <a:ext cx="1901456" cy="1781864"/>
              <a:chOff x="7586027" y="1330808"/>
              <a:chExt cx="2461113" cy="2306322"/>
            </a:xfrm>
          </p:grpSpPr>
          <p:grpSp>
            <p:nvGrpSpPr>
              <p:cNvPr id="1379" name="Google Shape;1379;p89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380" name="Google Shape;1380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1" name="Google Shape;1381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82" name="Google Shape;1382;p89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383" name="Google Shape;1383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4" name="Google Shape;1384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85" name="Google Shape;1385;p89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89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89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89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89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89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89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89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89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89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5" name="Google Shape;1395;p89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396" name="Google Shape;1396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7" name="Google Shape;1397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98" name="Google Shape;1398;p89"/>
            <p:cNvGrpSpPr/>
            <p:nvPr/>
          </p:nvGrpSpPr>
          <p:grpSpPr>
            <a:xfrm rot="-5400000" flipH="1">
              <a:off x="3520449" y="4463386"/>
              <a:ext cx="1901456" cy="1781864"/>
              <a:chOff x="7586027" y="1330808"/>
              <a:chExt cx="2461113" cy="2306322"/>
            </a:xfrm>
          </p:grpSpPr>
          <p:grpSp>
            <p:nvGrpSpPr>
              <p:cNvPr id="1399" name="Google Shape;1399;p89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400" name="Google Shape;1400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1" name="Google Shape;1401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2" name="Google Shape;1402;p89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403" name="Google Shape;1403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4" name="Google Shape;1404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05" name="Google Shape;1405;p89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89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89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89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89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89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89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89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89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89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15" name="Google Shape;1415;p89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416" name="Google Shape;1416;p89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7" name="Google Shape;1417;p89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18" name="Google Shape;1418;p89"/>
            <p:cNvGrpSpPr/>
            <p:nvPr/>
          </p:nvGrpSpPr>
          <p:grpSpPr>
            <a:xfrm>
              <a:off x="1191446" y="4811999"/>
              <a:ext cx="958171" cy="489603"/>
              <a:chOff x="7592872" y="5449729"/>
              <a:chExt cx="958171" cy="489603"/>
            </a:xfrm>
          </p:grpSpPr>
          <p:sp>
            <p:nvSpPr>
              <p:cNvPr id="1419" name="Google Shape;1419;p89"/>
              <p:cNvSpPr/>
              <p:nvPr/>
            </p:nvSpPr>
            <p:spPr>
              <a:xfrm rot="-5553826" flipH="1">
                <a:off x="8032603" y="5501113"/>
                <a:ext cx="60360" cy="4233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89"/>
              <p:cNvSpPr/>
              <p:nvPr/>
            </p:nvSpPr>
            <p:spPr>
              <a:xfrm rot="-1941275" flipH="1">
                <a:off x="7658048" y="5531041"/>
                <a:ext cx="343114" cy="343114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89"/>
              <p:cNvSpPr/>
              <p:nvPr/>
            </p:nvSpPr>
            <p:spPr>
              <a:xfrm rot="-1941275">
                <a:off x="8142752" y="5514905"/>
                <a:ext cx="343114" cy="343114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22" name="Google Shape;1422;p89"/>
          <p:cNvGrpSpPr/>
          <p:nvPr/>
        </p:nvGrpSpPr>
        <p:grpSpPr>
          <a:xfrm rot="-2713936">
            <a:off x="7979163" y="408236"/>
            <a:ext cx="718661" cy="367219"/>
            <a:chOff x="7592872" y="5449729"/>
            <a:chExt cx="958171" cy="489603"/>
          </a:xfrm>
        </p:grpSpPr>
        <p:sp>
          <p:nvSpPr>
            <p:cNvPr id="1423" name="Google Shape;1423;p89"/>
            <p:cNvSpPr/>
            <p:nvPr/>
          </p:nvSpPr>
          <p:spPr>
            <a:xfrm rot="-5553826" flipH="1">
              <a:off x="8032603" y="5501113"/>
              <a:ext cx="60360" cy="4233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89"/>
            <p:cNvSpPr/>
            <p:nvPr/>
          </p:nvSpPr>
          <p:spPr>
            <a:xfrm rot="-1941275" flipH="1">
              <a:off x="7658048" y="5531041"/>
              <a:ext cx="343114" cy="343114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89"/>
            <p:cNvSpPr/>
            <p:nvPr/>
          </p:nvSpPr>
          <p:spPr>
            <a:xfrm rot="-1941275">
              <a:off x="8142752" y="5514905"/>
              <a:ext cx="343114" cy="343114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89"/>
          <p:cNvGrpSpPr/>
          <p:nvPr/>
        </p:nvGrpSpPr>
        <p:grpSpPr>
          <a:xfrm rot="-5400000" flipH="1">
            <a:off x="7794426" y="4090654"/>
            <a:ext cx="1000688" cy="937751"/>
            <a:chOff x="7586027" y="1330808"/>
            <a:chExt cx="2461113" cy="2306322"/>
          </a:xfrm>
        </p:grpSpPr>
        <p:grpSp>
          <p:nvGrpSpPr>
            <p:cNvPr id="1427" name="Google Shape;1427;p89"/>
            <p:cNvGrpSpPr/>
            <p:nvPr/>
          </p:nvGrpSpPr>
          <p:grpSpPr>
            <a:xfrm rot="-7409939" flipH="1">
              <a:off x="7820529" y="2761898"/>
              <a:ext cx="449272" cy="803833"/>
              <a:chOff x="4860364" y="1440904"/>
              <a:chExt cx="607009" cy="1086054"/>
            </a:xfrm>
          </p:grpSpPr>
          <p:sp>
            <p:nvSpPr>
              <p:cNvPr id="1428" name="Google Shape;1428;p89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89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0" name="Google Shape;1430;p89"/>
            <p:cNvGrpSpPr/>
            <p:nvPr/>
          </p:nvGrpSpPr>
          <p:grpSpPr>
            <a:xfrm>
              <a:off x="8590161" y="1330808"/>
              <a:ext cx="449308" cy="803897"/>
              <a:chOff x="4860364" y="1440904"/>
              <a:chExt cx="607009" cy="1086054"/>
            </a:xfrm>
          </p:grpSpPr>
          <p:sp>
            <p:nvSpPr>
              <p:cNvPr id="1431" name="Google Shape;1431;p89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89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3" name="Google Shape;1433;p89"/>
            <p:cNvSpPr/>
            <p:nvPr/>
          </p:nvSpPr>
          <p:spPr>
            <a:xfrm>
              <a:off x="8243473" y="2027766"/>
              <a:ext cx="1155051" cy="1315475"/>
            </a:xfrm>
            <a:custGeom>
              <a:avLst/>
              <a:gdLst/>
              <a:ahLst/>
              <a:cxnLst/>
              <a:rect l="l" t="t" r="r" b="b"/>
              <a:pathLst>
                <a:path w="1560880" h="1777669" extrusionOk="0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89"/>
            <p:cNvSpPr/>
            <p:nvPr/>
          </p:nvSpPr>
          <p:spPr>
            <a:xfrm>
              <a:off x="8595937" y="1959818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89"/>
            <p:cNvSpPr/>
            <p:nvPr/>
          </p:nvSpPr>
          <p:spPr>
            <a:xfrm>
              <a:off x="9023323" y="2704920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89"/>
            <p:cNvSpPr/>
            <p:nvPr/>
          </p:nvSpPr>
          <p:spPr>
            <a:xfrm>
              <a:off x="9142066" y="2704920"/>
              <a:ext cx="320847" cy="44918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89"/>
            <p:cNvSpPr/>
            <p:nvPr/>
          </p:nvSpPr>
          <p:spPr>
            <a:xfrm>
              <a:off x="8166450" y="2708130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89"/>
            <p:cNvSpPr/>
            <p:nvPr/>
          </p:nvSpPr>
          <p:spPr>
            <a:xfrm>
              <a:off x="8166450" y="2204275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89"/>
            <p:cNvSpPr/>
            <p:nvPr/>
          </p:nvSpPr>
          <p:spPr>
            <a:xfrm>
              <a:off x="9142066" y="2704920"/>
              <a:ext cx="320847" cy="44918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89"/>
            <p:cNvSpPr/>
            <p:nvPr/>
          </p:nvSpPr>
          <p:spPr>
            <a:xfrm>
              <a:off x="9016905" y="2197857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89"/>
            <p:cNvSpPr/>
            <p:nvPr/>
          </p:nvSpPr>
          <p:spPr>
            <a:xfrm>
              <a:off x="9016905" y="2692083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89"/>
            <p:cNvSpPr/>
            <p:nvPr/>
          </p:nvSpPr>
          <p:spPr>
            <a:xfrm>
              <a:off x="8590073" y="2939196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3" name="Google Shape;1443;p89"/>
            <p:cNvGrpSpPr/>
            <p:nvPr/>
          </p:nvGrpSpPr>
          <p:grpSpPr>
            <a:xfrm rot="7661337" flipH="1">
              <a:off x="9367118" y="2811734"/>
              <a:ext cx="449269" cy="803827"/>
              <a:chOff x="4860364" y="1440904"/>
              <a:chExt cx="607009" cy="1086054"/>
            </a:xfrm>
          </p:grpSpPr>
          <p:sp>
            <p:nvSpPr>
              <p:cNvPr id="1444" name="Google Shape;1444;p89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89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9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51" name="Google Shape;1451;p90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2" name="Google Shape;1452;p90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53" name="Google Shape;1453;p90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54" name="Google Shape;1454;p90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Linear discriminant analysis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455" name="Google Shape;1455;p90"/>
          <p:cNvSpPr/>
          <p:nvPr/>
        </p:nvSpPr>
        <p:spPr>
          <a:xfrm>
            <a:off x="699375" y="1175509"/>
            <a:ext cx="7740600" cy="16767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6" name="Google Shape;1456;p90"/>
          <p:cNvGraphicFramePr/>
          <p:nvPr/>
        </p:nvGraphicFramePr>
        <p:xfrm>
          <a:off x="1023624" y="1687780"/>
          <a:ext cx="7216525" cy="92630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 b="1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/>
                        <a:t>0.80 (0.66–0.93)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/>
                        <a:t>0.76 (0.62–0.90)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/>
                        <a:t>0.78 (0.64–0.92)</a:t>
                      </a:r>
                      <a:endParaRPr sz="1600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7" name="Google Shape;1457;p90"/>
          <p:cNvSpPr/>
          <p:nvPr/>
        </p:nvSpPr>
        <p:spPr>
          <a:xfrm>
            <a:off x="1029058" y="980449"/>
            <a:ext cx="2476500" cy="41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90"/>
          <p:cNvSpPr txBox="1"/>
          <p:nvPr/>
        </p:nvSpPr>
        <p:spPr>
          <a:xfrm>
            <a:off x="1431658" y="987525"/>
            <a:ext cx="167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2000" b="1">
                <a:solidFill>
                  <a:schemeClr val="lt1"/>
                </a:solidFill>
              </a:rPr>
              <a:t>Paper</a:t>
            </a:r>
            <a:endParaRPr sz="20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1459" name="Google Shape;1459;p90"/>
          <p:cNvSpPr/>
          <p:nvPr/>
        </p:nvSpPr>
        <p:spPr>
          <a:xfrm>
            <a:off x="699375" y="3208725"/>
            <a:ext cx="7740600" cy="15483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0" name="Google Shape;1460;p90"/>
          <p:cNvGraphicFramePr/>
          <p:nvPr/>
        </p:nvGraphicFramePr>
        <p:xfrm>
          <a:off x="1023611" y="3589235"/>
          <a:ext cx="7216525" cy="87065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0.67 (0.54-0.79)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0.63 (0.54-0.72)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0.75 (0.64-0.85)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1" name="Google Shape;1461;p90"/>
          <p:cNvSpPr/>
          <p:nvPr/>
        </p:nvSpPr>
        <p:spPr>
          <a:xfrm>
            <a:off x="1029064" y="3046716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90"/>
          <p:cNvSpPr txBox="1"/>
          <p:nvPr/>
        </p:nvSpPr>
        <p:spPr>
          <a:xfrm>
            <a:off x="1409589" y="3036781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9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68" name="Google Shape;1468;p9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9" name="Google Shape;1469;p91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70" name="Google Shape;1470;p91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71" name="Google Shape;1471;p91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Linear discriminant analysis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72" name="Google Shape;1472;p91"/>
          <p:cNvSpPr/>
          <p:nvPr/>
        </p:nvSpPr>
        <p:spPr>
          <a:xfrm>
            <a:off x="542764" y="708091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91"/>
          <p:cNvSpPr txBox="1"/>
          <p:nvPr/>
        </p:nvSpPr>
        <p:spPr>
          <a:xfrm>
            <a:off x="923289" y="698156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4" name="Google Shape;147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50" y="1124575"/>
            <a:ext cx="3032200" cy="2274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5" name="Google Shape;1475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100" y="1877326"/>
            <a:ext cx="3143800" cy="23578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6" name="Google Shape;1476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575" y="2647950"/>
            <a:ext cx="3032200" cy="2274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1" name="Google Shape;1481;p9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82" name="Google Shape;1482;p9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3" name="Google Shape;1483;p92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84" name="Google Shape;1484;p92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85" name="Google Shape;1485;p92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Logistic regression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486" name="Google Shape;1486;p92"/>
          <p:cNvSpPr/>
          <p:nvPr/>
        </p:nvSpPr>
        <p:spPr>
          <a:xfrm>
            <a:off x="699375" y="1175509"/>
            <a:ext cx="7740600" cy="16767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7" name="Google Shape;1487;p92"/>
          <p:cNvGraphicFramePr/>
          <p:nvPr/>
        </p:nvGraphicFramePr>
        <p:xfrm>
          <a:off x="1023624" y="1687780"/>
          <a:ext cx="7216525" cy="92630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 b="1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/>
                        <a:t>0.81 (0.68–0.94)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/>
                        <a:t>0.75 (0.61–0.90) 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/>
                        <a:t>0.82 (0.70–0.94)</a:t>
                      </a:r>
                      <a:endParaRPr sz="1600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88" name="Google Shape;1488;p92"/>
          <p:cNvSpPr/>
          <p:nvPr/>
        </p:nvSpPr>
        <p:spPr>
          <a:xfrm>
            <a:off x="1029058" y="980449"/>
            <a:ext cx="2476500" cy="41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92"/>
          <p:cNvSpPr txBox="1"/>
          <p:nvPr/>
        </p:nvSpPr>
        <p:spPr>
          <a:xfrm>
            <a:off x="1431658" y="987525"/>
            <a:ext cx="167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Paper</a:t>
            </a:r>
            <a:endParaRPr sz="20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1490" name="Google Shape;1490;p92"/>
          <p:cNvSpPr/>
          <p:nvPr/>
        </p:nvSpPr>
        <p:spPr>
          <a:xfrm>
            <a:off x="699375" y="3208725"/>
            <a:ext cx="7740600" cy="15483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1" name="Google Shape;1491;p92"/>
          <p:cNvGraphicFramePr/>
          <p:nvPr/>
        </p:nvGraphicFramePr>
        <p:xfrm>
          <a:off x="1023611" y="3589235"/>
          <a:ext cx="7216525" cy="87065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0.61 (0.48-0.73)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0.71 (0.61-0.80)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0.70 (0.57-0.81)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92" name="Google Shape;1492;p92"/>
          <p:cNvSpPr/>
          <p:nvPr/>
        </p:nvSpPr>
        <p:spPr>
          <a:xfrm>
            <a:off x="1029064" y="3046716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92"/>
          <p:cNvSpPr txBox="1"/>
          <p:nvPr/>
        </p:nvSpPr>
        <p:spPr>
          <a:xfrm>
            <a:off x="1409589" y="3036781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8" name="Google Shape;1498;p9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99" name="Google Shape;1499;p9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0" name="Google Shape;1500;p93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01" name="Google Shape;1501;p93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02" name="Google Shape;1502;p93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Logistic regression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503" name="Google Shape;1503;p93"/>
          <p:cNvSpPr/>
          <p:nvPr/>
        </p:nvSpPr>
        <p:spPr>
          <a:xfrm>
            <a:off x="542764" y="708091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93"/>
          <p:cNvSpPr txBox="1"/>
          <p:nvPr/>
        </p:nvSpPr>
        <p:spPr>
          <a:xfrm>
            <a:off x="923289" y="698156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25" y="1212700"/>
            <a:ext cx="3033675" cy="2275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6" name="Google Shape;150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275" y="1754019"/>
            <a:ext cx="3033675" cy="22752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7" name="Google Shape;1507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500" y="2728150"/>
            <a:ext cx="2874226" cy="2155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9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13" name="Google Shape;1513;p9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4" name="Google Shape;1514;p94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15" name="Google Shape;1515;p94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16" name="Google Shape;1516;p94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Support vector machine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517" name="Google Shape;1517;p94"/>
          <p:cNvSpPr/>
          <p:nvPr/>
        </p:nvSpPr>
        <p:spPr>
          <a:xfrm>
            <a:off x="699375" y="1175509"/>
            <a:ext cx="7740600" cy="16767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8" name="Google Shape;1518;p94"/>
          <p:cNvGraphicFramePr/>
          <p:nvPr/>
        </p:nvGraphicFramePr>
        <p:xfrm>
          <a:off x="1023624" y="1687780"/>
          <a:ext cx="7216525" cy="92630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 b="1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 0.77 (0.63–0.91) </a:t>
                      </a:r>
                      <a:endParaRPr sz="160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0.73 (0.58–0.87) </a:t>
                      </a:r>
                      <a:endParaRPr sz="160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0.77 (0.63–0.91)</a:t>
                      </a:r>
                      <a:endParaRPr sz="160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19" name="Google Shape;1519;p94"/>
          <p:cNvSpPr/>
          <p:nvPr/>
        </p:nvSpPr>
        <p:spPr>
          <a:xfrm>
            <a:off x="1029058" y="980449"/>
            <a:ext cx="2476500" cy="41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94"/>
          <p:cNvSpPr txBox="1"/>
          <p:nvPr/>
        </p:nvSpPr>
        <p:spPr>
          <a:xfrm>
            <a:off x="1431658" y="987525"/>
            <a:ext cx="167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Paper</a:t>
            </a:r>
            <a:endParaRPr sz="20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1521" name="Google Shape;1521;p94"/>
          <p:cNvSpPr/>
          <p:nvPr/>
        </p:nvSpPr>
        <p:spPr>
          <a:xfrm>
            <a:off x="699375" y="3208725"/>
            <a:ext cx="7740600" cy="15483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2" name="Google Shape;1522;p94"/>
          <p:cNvGraphicFramePr/>
          <p:nvPr/>
        </p:nvGraphicFramePr>
        <p:xfrm>
          <a:off x="1023611" y="3589235"/>
          <a:ext cx="7216525" cy="87065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0.61 (0.48-0.74)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0.71 (0.60-81)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0.70 (0.59-0.81)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3" name="Google Shape;1523;p94"/>
          <p:cNvSpPr/>
          <p:nvPr/>
        </p:nvSpPr>
        <p:spPr>
          <a:xfrm>
            <a:off x="1029064" y="3046716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94"/>
          <p:cNvSpPr txBox="1"/>
          <p:nvPr/>
        </p:nvSpPr>
        <p:spPr>
          <a:xfrm>
            <a:off x="1409589" y="3036781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9" name="Google Shape;1529;p9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30" name="Google Shape;1530;p9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1" name="Google Shape;1531;p95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32" name="Google Shape;1532;p95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33" name="Google Shape;1533;p95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Support vector machine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534" name="Google Shape;1534;p95"/>
          <p:cNvSpPr/>
          <p:nvPr/>
        </p:nvSpPr>
        <p:spPr>
          <a:xfrm>
            <a:off x="542764" y="708091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95"/>
          <p:cNvSpPr txBox="1"/>
          <p:nvPr/>
        </p:nvSpPr>
        <p:spPr>
          <a:xfrm>
            <a:off x="923289" y="698156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6" name="Google Shape;153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76" y="1176025"/>
            <a:ext cx="2979826" cy="22348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37" name="Google Shape;1537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282" y="1879125"/>
            <a:ext cx="2979826" cy="2234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38" name="Google Shape;1538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9213" y="2623550"/>
            <a:ext cx="2979826" cy="22348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" name="Google Shape;1543;p9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44" name="Google Shape;1544;p96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5" name="Google Shape;1545;p96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46" name="Google Shape;1546;p96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47" name="Google Shape;1547;p96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Random forest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548" name="Google Shape;1548;p96"/>
          <p:cNvSpPr/>
          <p:nvPr/>
        </p:nvSpPr>
        <p:spPr>
          <a:xfrm>
            <a:off x="699375" y="1175509"/>
            <a:ext cx="7740600" cy="16767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9" name="Google Shape;1549;p96"/>
          <p:cNvGraphicFramePr/>
          <p:nvPr/>
        </p:nvGraphicFramePr>
        <p:xfrm>
          <a:off x="1023624" y="1687780"/>
          <a:ext cx="7216525" cy="92630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 b="1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0.78 (0.64–0.91)</a:t>
                      </a:r>
                      <a:endParaRPr sz="160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0.71 (0.56–0.86)</a:t>
                      </a:r>
                      <a:endParaRPr sz="160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0.76 (0.62–0.90)</a:t>
                      </a:r>
                      <a:endParaRPr sz="160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50" name="Google Shape;1550;p96"/>
          <p:cNvSpPr/>
          <p:nvPr/>
        </p:nvSpPr>
        <p:spPr>
          <a:xfrm>
            <a:off x="1029058" y="980449"/>
            <a:ext cx="2476500" cy="41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96"/>
          <p:cNvSpPr txBox="1"/>
          <p:nvPr/>
        </p:nvSpPr>
        <p:spPr>
          <a:xfrm>
            <a:off x="1431658" y="987525"/>
            <a:ext cx="167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Paper</a:t>
            </a:r>
            <a:endParaRPr sz="20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1552" name="Google Shape;1552;p96"/>
          <p:cNvSpPr/>
          <p:nvPr/>
        </p:nvSpPr>
        <p:spPr>
          <a:xfrm>
            <a:off x="699375" y="3208725"/>
            <a:ext cx="7740600" cy="15483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3" name="Google Shape;1553;p96"/>
          <p:cNvGraphicFramePr/>
          <p:nvPr/>
        </p:nvGraphicFramePr>
        <p:xfrm>
          <a:off x="1023611" y="3589235"/>
          <a:ext cx="7216525" cy="87065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0.66 (0.53-0.77)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0.69 (0.57-0.80)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0.59 (0.47-0.71)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54" name="Google Shape;1554;p96"/>
          <p:cNvSpPr/>
          <p:nvPr/>
        </p:nvSpPr>
        <p:spPr>
          <a:xfrm>
            <a:off x="1029064" y="3046716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96"/>
          <p:cNvSpPr txBox="1"/>
          <p:nvPr/>
        </p:nvSpPr>
        <p:spPr>
          <a:xfrm>
            <a:off x="1409589" y="3036781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0"/>
          <p:cNvSpPr/>
          <p:nvPr/>
        </p:nvSpPr>
        <p:spPr>
          <a:xfrm rot="5400000">
            <a:off x="5551637" y="-398771"/>
            <a:ext cx="1235161" cy="5949343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0"/>
          <p:cNvSpPr txBox="1"/>
          <p:nvPr/>
        </p:nvSpPr>
        <p:spPr>
          <a:xfrm>
            <a:off x="3906253" y="2277544"/>
            <a:ext cx="5237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chemeClr val="lt1"/>
                </a:solidFill>
              </a:rPr>
              <a:t>Introduction</a:t>
            </a:r>
            <a:endParaRPr sz="3600" b="1">
              <a:solidFill>
                <a:schemeClr val="lt1"/>
              </a:solidFill>
            </a:endParaRPr>
          </a:p>
        </p:txBody>
      </p:sp>
      <p:grpSp>
        <p:nvGrpSpPr>
          <p:cNvPr id="505" name="Google Shape;505;p70"/>
          <p:cNvGrpSpPr/>
          <p:nvPr/>
        </p:nvGrpSpPr>
        <p:grpSpPr>
          <a:xfrm rot="7523209">
            <a:off x="4283314" y="1099460"/>
            <a:ext cx="577372" cy="611431"/>
            <a:chOff x="4121211" y="1005238"/>
            <a:chExt cx="1696343" cy="1796411"/>
          </a:xfrm>
        </p:grpSpPr>
        <p:sp>
          <p:nvSpPr>
            <p:cNvPr id="506" name="Google Shape;506;p70"/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0"/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0"/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0"/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70"/>
            <p:cNvSpPr/>
            <p:nvPr/>
          </p:nvSpPr>
          <p:spPr>
            <a:xfrm rot="-3599731" flipH="1">
              <a:off x="4709115" y="1170501"/>
              <a:ext cx="106964" cy="750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70"/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0"/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70"/>
          <p:cNvGrpSpPr/>
          <p:nvPr/>
        </p:nvGrpSpPr>
        <p:grpSpPr>
          <a:xfrm>
            <a:off x="381729" y="804398"/>
            <a:ext cx="3639598" cy="3924091"/>
            <a:chOff x="508972" y="1072530"/>
            <a:chExt cx="4852797" cy="5232122"/>
          </a:xfrm>
        </p:grpSpPr>
        <p:grpSp>
          <p:nvGrpSpPr>
            <p:cNvPr id="514" name="Google Shape;514;p70"/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4" cy="3000359"/>
            </a:xfrm>
          </p:grpSpPr>
          <p:sp>
            <p:nvSpPr>
              <p:cNvPr id="515" name="Google Shape;515;p70"/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70"/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70"/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70"/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70"/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70"/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70"/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70"/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70"/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70"/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70"/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70"/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70"/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70"/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0"/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0"/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70"/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70"/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70"/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70"/>
            <p:cNvGrpSpPr/>
            <p:nvPr/>
          </p:nvGrpSpPr>
          <p:grpSpPr>
            <a:xfrm rot="-1946815">
              <a:off x="3603047" y="1621327"/>
              <a:ext cx="878032" cy="929827"/>
              <a:chOff x="4121211" y="1005238"/>
              <a:chExt cx="1696343" cy="1796411"/>
            </a:xfrm>
          </p:grpSpPr>
          <p:sp>
            <p:nvSpPr>
              <p:cNvPr id="535" name="Google Shape;535;p70"/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70"/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70"/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70"/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70"/>
              <p:cNvSpPr/>
              <p:nvPr/>
            </p:nvSpPr>
            <p:spPr>
              <a:xfrm rot="-3599731" flipH="1">
                <a:off x="4709115" y="1170501"/>
                <a:ext cx="106964" cy="75009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70"/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70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2" name="Google Shape;542;p70"/>
            <p:cNvGrpSpPr/>
            <p:nvPr/>
          </p:nvGrpSpPr>
          <p:grpSpPr>
            <a:xfrm rot="3638152">
              <a:off x="800853" y="2706321"/>
              <a:ext cx="1901228" cy="1781606"/>
              <a:chOff x="7586247" y="1330780"/>
              <a:chExt cx="2460959" cy="2306120"/>
            </a:xfrm>
          </p:grpSpPr>
          <p:grpSp>
            <p:nvGrpSpPr>
              <p:cNvPr id="543" name="Google Shape;543;p70"/>
              <p:cNvGrpSpPr/>
              <p:nvPr/>
            </p:nvGrpSpPr>
            <p:grpSpPr>
              <a:xfrm rot="-7410026" flipH="1">
                <a:off x="7820788" y="2761873"/>
                <a:ext cx="449297" cy="803943"/>
                <a:chOff x="4860364" y="1440904"/>
                <a:chExt cx="607009" cy="1086144"/>
              </a:xfrm>
            </p:grpSpPr>
            <p:sp>
              <p:nvSpPr>
                <p:cNvPr id="544" name="Google Shape;544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" name="Google Shape;546;p70"/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</p:grpSpPr>
            <p:sp>
              <p:nvSpPr>
                <p:cNvPr id="547" name="Google Shape;547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9" name="Google Shape;549;p70"/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70"/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70"/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70"/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70"/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70"/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70"/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70"/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70"/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0"/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9" name="Google Shape;559;p70"/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</p:grpSpPr>
            <p:sp>
              <p:nvSpPr>
                <p:cNvPr id="560" name="Google Shape;560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2" name="Google Shape;562;p70"/>
            <p:cNvGrpSpPr/>
            <p:nvPr/>
          </p:nvGrpSpPr>
          <p:grpSpPr>
            <a:xfrm rot="10800000">
              <a:off x="1781579" y="1072530"/>
              <a:ext cx="1901228" cy="1781606"/>
              <a:chOff x="7586247" y="1330780"/>
              <a:chExt cx="2460959" cy="2306120"/>
            </a:xfrm>
          </p:grpSpPr>
          <p:grpSp>
            <p:nvGrpSpPr>
              <p:cNvPr id="563" name="Google Shape;563;p70"/>
              <p:cNvGrpSpPr/>
              <p:nvPr/>
            </p:nvGrpSpPr>
            <p:grpSpPr>
              <a:xfrm rot="-7410026" flipH="1">
                <a:off x="7820788" y="2761873"/>
                <a:ext cx="449297" cy="803943"/>
                <a:chOff x="4860364" y="1440904"/>
                <a:chExt cx="607009" cy="1086144"/>
              </a:xfrm>
            </p:grpSpPr>
            <p:sp>
              <p:nvSpPr>
                <p:cNvPr id="564" name="Google Shape;564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6" name="Google Shape;566;p70"/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</p:grpSpPr>
            <p:sp>
              <p:nvSpPr>
                <p:cNvPr id="567" name="Google Shape;567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9" name="Google Shape;569;p70"/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70"/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70"/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0"/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0"/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70"/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70"/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0"/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0"/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70"/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9" name="Google Shape;579;p70"/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</p:grpSpPr>
            <p:sp>
              <p:nvSpPr>
                <p:cNvPr id="580" name="Google Shape;580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82" name="Google Shape;582;p70"/>
            <p:cNvGrpSpPr/>
            <p:nvPr/>
          </p:nvGrpSpPr>
          <p:grpSpPr>
            <a:xfrm flipH="1">
              <a:off x="2103022" y="3858068"/>
              <a:ext cx="1901228" cy="1781606"/>
              <a:chOff x="7586247" y="1330780"/>
              <a:chExt cx="2460959" cy="2306120"/>
            </a:xfrm>
          </p:grpSpPr>
          <p:grpSp>
            <p:nvGrpSpPr>
              <p:cNvPr id="583" name="Google Shape;583;p70"/>
              <p:cNvGrpSpPr/>
              <p:nvPr/>
            </p:nvGrpSpPr>
            <p:grpSpPr>
              <a:xfrm rot="-7410026" flipH="1">
                <a:off x="7820788" y="2761873"/>
                <a:ext cx="449297" cy="803943"/>
                <a:chOff x="4860364" y="1440904"/>
                <a:chExt cx="607009" cy="1086144"/>
              </a:xfrm>
            </p:grpSpPr>
            <p:sp>
              <p:nvSpPr>
                <p:cNvPr id="584" name="Google Shape;584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6" name="Google Shape;586;p70"/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</p:grpSpPr>
            <p:sp>
              <p:nvSpPr>
                <p:cNvPr id="587" name="Google Shape;587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9" name="Google Shape;589;p70"/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70"/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70"/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70"/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70"/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70"/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70"/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70"/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70"/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70"/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9" name="Google Shape;599;p70"/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</p:grpSpPr>
            <p:sp>
              <p:nvSpPr>
                <p:cNvPr id="600" name="Google Shape;600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2" name="Google Shape;602;p70"/>
            <p:cNvGrpSpPr/>
            <p:nvPr/>
          </p:nvGrpSpPr>
          <p:grpSpPr>
            <a:xfrm rot="-5400000" flipH="1">
              <a:off x="3520353" y="4463235"/>
              <a:ext cx="1901228" cy="1781606"/>
              <a:chOff x="7586247" y="1330780"/>
              <a:chExt cx="2460959" cy="2306120"/>
            </a:xfrm>
          </p:grpSpPr>
          <p:grpSp>
            <p:nvGrpSpPr>
              <p:cNvPr id="603" name="Google Shape;603;p70"/>
              <p:cNvGrpSpPr/>
              <p:nvPr/>
            </p:nvGrpSpPr>
            <p:grpSpPr>
              <a:xfrm rot="-7410026" flipH="1">
                <a:off x="7820788" y="2761873"/>
                <a:ext cx="449297" cy="803943"/>
                <a:chOff x="4860364" y="1440904"/>
                <a:chExt cx="607009" cy="1086144"/>
              </a:xfrm>
            </p:grpSpPr>
            <p:sp>
              <p:nvSpPr>
                <p:cNvPr id="604" name="Google Shape;604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6" name="Google Shape;606;p70"/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</p:grpSpPr>
            <p:sp>
              <p:nvSpPr>
                <p:cNvPr id="607" name="Google Shape;607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9" name="Google Shape;609;p70"/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70"/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70"/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70"/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70"/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70"/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70"/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70"/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70"/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70"/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9" name="Google Shape;619;p70"/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</p:grpSpPr>
            <p:sp>
              <p:nvSpPr>
                <p:cNvPr id="620" name="Google Shape;620;p70"/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70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2" name="Google Shape;622;p70"/>
            <p:cNvGrpSpPr/>
            <p:nvPr/>
          </p:nvGrpSpPr>
          <p:grpSpPr>
            <a:xfrm>
              <a:off x="1192187" y="4811815"/>
              <a:ext cx="956871" cy="489229"/>
              <a:chOff x="7593613" y="5449545"/>
              <a:chExt cx="956871" cy="489229"/>
            </a:xfrm>
          </p:grpSpPr>
          <p:sp>
            <p:nvSpPr>
              <p:cNvPr id="623" name="Google Shape;623;p70"/>
              <p:cNvSpPr/>
              <p:nvPr/>
            </p:nvSpPr>
            <p:spPr>
              <a:xfrm rot="-5546546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70"/>
              <p:cNvSpPr/>
              <p:nvPr/>
            </p:nvSpPr>
            <p:spPr>
              <a:xfrm rot="-1946815" flipH="1">
                <a:off x="7658774" y="5531026"/>
                <a:ext cx="342587" cy="342586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70"/>
              <p:cNvSpPr/>
              <p:nvPr/>
            </p:nvSpPr>
            <p:spPr>
              <a:xfrm rot="-1946815">
                <a:off x="8142737" y="5514706"/>
                <a:ext cx="342587" cy="342586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26" name="Google Shape;626;p70"/>
          <p:cNvGrpSpPr/>
          <p:nvPr/>
        </p:nvGrpSpPr>
        <p:grpSpPr>
          <a:xfrm rot="-2713993">
            <a:off x="7979163" y="408079"/>
            <a:ext cx="717653" cy="366922"/>
            <a:chOff x="7593613" y="5449545"/>
            <a:chExt cx="956871" cy="489229"/>
          </a:xfrm>
        </p:grpSpPr>
        <p:sp>
          <p:nvSpPr>
            <p:cNvPr id="627" name="Google Shape;627;p70"/>
            <p:cNvSpPr/>
            <p:nvPr/>
          </p:nvSpPr>
          <p:spPr>
            <a:xfrm rot="-5546546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70"/>
            <p:cNvSpPr/>
            <p:nvPr/>
          </p:nvSpPr>
          <p:spPr>
            <a:xfrm rot="-1946815" flipH="1">
              <a:off x="7658774" y="5531026"/>
              <a:ext cx="342587" cy="342586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70"/>
            <p:cNvSpPr/>
            <p:nvPr/>
          </p:nvSpPr>
          <p:spPr>
            <a:xfrm rot="-1946815">
              <a:off x="8142737" y="5514706"/>
              <a:ext cx="342587" cy="342586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70"/>
          <p:cNvGrpSpPr/>
          <p:nvPr/>
        </p:nvGrpSpPr>
        <p:grpSpPr>
          <a:xfrm rot="-5400000" flipH="1">
            <a:off x="7794364" y="4090501"/>
            <a:ext cx="1000545" cy="937592"/>
            <a:chOff x="7586247" y="1330780"/>
            <a:chExt cx="2460959" cy="2306120"/>
          </a:xfrm>
        </p:grpSpPr>
        <p:grpSp>
          <p:nvGrpSpPr>
            <p:cNvPr id="631" name="Google Shape;631;p70"/>
            <p:cNvGrpSpPr/>
            <p:nvPr/>
          </p:nvGrpSpPr>
          <p:grpSpPr>
            <a:xfrm rot="-7410026" flipH="1">
              <a:off x="7820788" y="2761873"/>
              <a:ext cx="449297" cy="803943"/>
              <a:chOff x="4860364" y="1440904"/>
              <a:chExt cx="607009" cy="1086144"/>
            </a:xfrm>
          </p:grpSpPr>
          <p:sp>
            <p:nvSpPr>
              <p:cNvPr id="632" name="Google Shape;632;p70"/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70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4" name="Google Shape;634;p70"/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</p:grpSpPr>
          <p:sp>
            <p:nvSpPr>
              <p:cNvPr id="635" name="Google Shape;635;p70"/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70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7" name="Google Shape;637;p70"/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/>
              <a:ahLst/>
              <a:cxnLst/>
              <a:rect l="l" t="t" r="r" b="b"/>
              <a:pathLst>
                <a:path w="1560880" h="1777669" extrusionOk="0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0"/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0"/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0"/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0"/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0"/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0"/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0"/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0"/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0"/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7" name="Google Shape;647;p70"/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</p:grpSpPr>
          <p:sp>
            <p:nvSpPr>
              <p:cNvPr id="648" name="Google Shape;648;p70"/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70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9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61" name="Google Shape;1561;p9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2" name="Google Shape;1562;p97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3" name="Google Shape;1563;p97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64" name="Google Shape;1564;p97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Random forest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565" name="Google Shape;1565;p97"/>
          <p:cNvSpPr/>
          <p:nvPr/>
        </p:nvSpPr>
        <p:spPr>
          <a:xfrm>
            <a:off x="542764" y="708091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97"/>
          <p:cNvSpPr txBox="1"/>
          <p:nvPr/>
        </p:nvSpPr>
        <p:spPr>
          <a:xfrm>
            <a:off x="923289" y="698156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7" name="Google Shape;156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50" y="1176025"/>
            <a:ext cx="2987374" cy="2240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68" name="Google Shape;1568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275" y="1923525"/>
            <a:ext cx="2987374" cy="22405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69" name="Google Shape;1569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7675" y="2634675"/>
            <a:ext cx="2987358" cy="2240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4" name="Google Shape;1574;p9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75" name="Google Shape;1575;p9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6" name="Google Shape;1576;p98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77" name="Google Shape;1577;p98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78" name="Google Shape;1578;p98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Elastic net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579" name="Google Shape;1579;p98"/>
          <p:cNvSpPr/>
          <p:nvPr/>
        </p:nvSpPr>
        <p:spPr>
          <a:xfrm>
            <a:off x="699375" y="1175509"/>
            <a:ext cx="7740600" cy="16767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0" name="Google Shape;1580;p98"/>
          <p:cNvGraphicFramePr/>
          <p:nvPr/>
        </p:nvGraphicFramePr>
        <p:xfrm>
          <a:off x="1023624" y="1687780"/>
          <a:ext cx="7216525" cy="92630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 b="1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0.80 (0.67–0.93)</a:t>
                      </a:r>
                      <a:endParaRPr sz="160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0.76 (0.62–0.90)</a:t>
                      </a:r>
                      <a:endParaRPr sz="160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0.79 (0.66–0.92)</a:t>
                      </a:r>
                      <a:endParaRPr sz="160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1" name="Google Shape;1581;p98"/>
          <p:cNvSpPr/>
          <p:nvPr/>
        </p:nvSpPr>
        <p:spPr>
          <a:xfrm>
            <a:off x="1029058" y="980449"/>
            <a:ext cx="2476500" cy="41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98"/>
          <p:cNvSpPr txBox="1"/>
          <p:nvPr/>
        </p:nvSpPr>
        <p:spPr>
          <a:xfrm>
            <a:off x="1431658" y="987525"/>
            <a:ext cx="167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Paper</a:t>
            </a:r>
            <a:endParaRPr sz="20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1583" name="Google Shape;1583;p98"/>
          <p:cNvSpPr/>
          <p:nvPr/>
        </p:nvSpPr>
        <p:spPr>
          <a:xfrm>
            <a:off x="699375" y="3208725"/>
            <a:ext cx="7740600" cy="15483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4" name="Google Shape;1584;p98"/>
          <p:cNvGraphicFramePr/>
          <p:nvPr/>
        </p:nvGraphicFramePr>
        <p:xfrm>
          <a:off x="1023611" y="3589235"/>
          <a:ext cx="7216525" cy="87065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0.71 (0.57-0.85)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0.72 (0.58-0.84)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0.72 (0.57-0.85)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5" name="Google Shape;1585;p98"/>
          <p:cNvSpPr/>
          <p:nvPr/>
        </p:nvSpPr>
        <p:spPr>
          <a:xfrm>
            <a:off x="1029064" y="3046716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98"/>
          <p:cNvSpPr txBox="1"/>
          <p:nvPr/>
        </p:nvSpPr>
        <p:spPr>
          <a:xfrm>
            <a:off x="1409589" y="3036781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1" name="Google Shape;1591;p9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92" name="Google Shape;1592;p99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3" name="Google Shape;1593;p99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94" name="Google Shape;1594;p99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95" name="Google Shape;1595;p99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Elastic net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596" name="Google Shape;1596;p99"/>
          <p:cNvSpPr/>
          <p:nvPr/>
        </p:nvSpPr>
        <p:spPr>
          <a:xfrm>
            <a:off x="542764" y="708091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99"/>
          <p:cNvSpPr txBox="1"/>
          <p:nvPr/>
        </p:nvSpPr>
        <p:spPr>
          <a:xfrm>
            <a:off x="923289" y="698156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8" name="Google Shape;159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75" y="1139700"/>
            <a:ext cx="3029350" cy="2272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99" name="Google Shape;1599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325" y="1856900"/>
            <a:ext cx="3029350" cy="227201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0" name="Google Shape;1600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775" y="2571750"/>
            <a:ext cx="3029350" cy="227201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5" name="Google Shape;1605;p10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06" name="Google Shape;1606;p100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7" name="Google Shape;1607;p100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08" name="Google Shape;1608;p100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09" name="Google Shape;1609;p100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Neural network (3-layer)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610" name="Google Shape;1610;p100"/>
          <p:cNvSpPr/>
          <p:nvPr/>
        </p:nvSpPr>
        <p:spPr>
          <a:xfrm>
            <a:off x="699375" y="1175509"/>
            <a:ext cx="7740600" cy="16767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1" name="Google Shape;1611;p100"/>
          <p:cNvGraphicFramePr/>
          <p:nvPr/>
        </p:nvGraphicFramePr>
        <p:xfrm>
          <a:off x="1023624" y="1687780"/>
          <a:ext cx="7216525" cy="92630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 b="1" u="none" strike="noStrike" cap="none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/>
                        <a:t>0.84 (0.72–0.96)</a:t>
                      </a:r>
                      <a:endParaRPr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/>
                        <a:t>0.75 (0.60–0.89)</a:t>
                      </a:r>
                      <a:endParaRPr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/>
                        <a:t>0.90 (0.81–0.99)</a:t>
                      </a:r>
                      <a:endParaRPr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2" name="Google Shape;1612;p100"/>
          <p:cNvSpPr/>
          <p:nvPr/>
        </p:nvSpPr>
        <p:spPr>
          <a:xfrm>
            <a:off x="1029058" y="980449"/>
            <a:ext cx="2476500" cy="41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100"/>
          <p:cNvSpPr txBox="1"/>
          <p:nvPr/>
        </p:nvSpPr>
        <p:spPr>
          <a:xfrm>
            <a:off x="1431658" y="987525"/>
            <a:ext cx="167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Paper</a:t>
            </a:r>
            <a:endParaRPr sz="20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1614" name="Google Shape;1614;p100"/>
          <p:cNvSpPr/>
          <p:nvPr/>
        </p:nvSpPr>
        <p:spPr>
          <a:xfrm>
            <a:off x="699375" y="3208725"/>
            <a:ext cx="7740600" cy="1548300"/>
          </a:xfrm>
          <a:prstGeom prst="roundRect">
            <a:avLst>
              <a:gd name="adj" fmla="val 7849"/>
            </a:avLst>
          </a:prstGeom>
          <a:solidFill>
            <a:schemeClr val="lt1">
              <a:alpha val="49800"/>
            </a:schemeClr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5" name="Google Shape;1615;p100"/>
          <p:cNvGraphicFramePr/>
          <p:nvPr/>
        </p:nvGraphicFramePr>
        <p:xfrm>
          <a:off x="1023611" y="3589235"/>
          <a:ext cx="7216525" cy="87065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0.65 (0.58-0.72)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0.57 (0.45-0.69)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/>
                        <a:t>0.63 (0.51-0.76)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6" name="Google Shape;1616;p100"/>
          <p:cNvSpPr/>
          <p:nvPr/>
        </p:nvSpPr>
        <p:spPr>
          <a:xfrm>
            <a:off x="1029064" y="3046716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100"/>
          <p:cNvSpPr txBox="1"/>
          <p:nvPr/>
        </p:nvSpPr>
        <p:spPr>
          <a:xfrm>
            <a:off x="1409589" y="3036781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10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23" name="Google Shape;1623;p10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4" name="Google Shape;1624;p101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25" name="Google Shape;1625;p101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26" name="Google Shape;1626;p101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Attention</a:t>
            </a:r>
            <a:endParaRPr sz="2400" b="1">
              <a:solidFill>
                <a:schemeClr val="lt1"/>
              </a:solidFill>
            </a:endParaRPr>
          </a:p>
        </p:txBody>
      </p:sp>
      <p:grpSp>
        <p:nvGrpSpPr>
          <p:cNvPr id="1627" name="Google Shape;1627;p101"/>
          <p:cNvGrpSpPr/>
          <p:nvPr/>
        </p:nvGrpSpPr>
        <p:grpSpPr>
          <a:xfrm>
            <a:off x="557701" y="745788"/>
            <a:ext cx="1277154" cy="1052820"/>
            <a:chOff x="4235301" y="1499113"/>
            <a:chExt cx="1277154" cy="1052820"/>
          </a:xfrm>
        </p:grpSpPr>
        <p:sp>
          <p:nvSpPr>
            <p:cNvPr id="1628" name="Google Shape;1628;p101"/>
            <p:cNvSpPr/>
            <p:nvPr/>
          </p:nvSpPr>
          <p:spPr>
            <a:xfrm>
              <a:off x="4235301" y="1696032"/>
              <a:ext cx="335981" cy="855901"/>
            </a:xfrm>
            <a:custGeom>
              <a:avLst/>
              <a:gdLst/>
              <a:ahLst/>
              <a:cxnLst/>
              <a:rect l="l" t="t" r="r" b="b"/>
              <a:pathLst>
                <a:path w="685676" h="1482080" extrusionOk="0">
                  <a:moveTo>
                    <a:pt x="10160" y="0"/>
                  </a:moveTo>
                  <a:lnTo>
                    <a:pt x="675516" y="728980"/>
                  </a:lnTo>
                  <a:lnTo>
                    <a:pt x="685676" y="1482080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solidFill>
              <a:srgbClr val="2A7B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01"/>
            <p:cNvSpPr/>
            <p:nvPr/>
          </p:nvSpPr>
          <p:spPr>
            <a:xfrm>
              <a:off x="4239810" y="1499113"/>
              <a:ext cx="1272644" cy="790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01"/>
            <p:cNvSpPr txBox="1"/>
            <p:nvPr/>
          </p:nvSpPr>
          <p:spPr>
            <a:xfrm>
              <a:off x="4547504" y="1678001"/>
              <a:ext cx="795116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 b="1">
                  <a:solidFill>
                    <a:schemeClr val="lt1"/>
                  </a:solidFill>
                </a:rPr>
                <a:t>ours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01"/>
            <p:cNvSpPr/>
            <p:nvPr/>
          </p:nvSpPr>
          <p:spPr>
            <a:xfrm flipH="1">
              <a:off x="4306015" y="1800324"/>
              <a:ext cx="191512" cy="185800"/>
            </a:xfrm>
            <a:custGeom>
              <a:avLst/>
              <a:gdLst/>
              <a:ahLst/>
              <a:cxnLst/>
              <a:rect l="l" t="t" r="r" b="b"/>
              <a:pathLst>
                <a:path w="3217557" h="2654282" extrusionOk="0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32" name="Google Shape;1632;p101"/>
          <p:cNvGraphicFramePr/>
          <p:nvPr/>
        </p:nvGraphicFramePr>
        <p:xfrm>
          <a:off x="1112099" y="2341935"/>
          <a:ext cx="7216525" cy="870650"/>
        </p:xfrm>
        <a:graphic>
          <a:graphicData uri="http://schemas.openxmlformats.org/drawingml/2006/table">
            <a:tbl>
              <a:tblPr firstRow="1" bandRow="1">
                <a:noFill/>
                <a:tableStyleId>{86E39720-3932-4689-BE00-C9181DFB9890}</a:tableStyleId>
              </a:tblPr>
              <a:tblGrid>
                <a:gridCol w="20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Significance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Correlation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</a:rPr>
                        <a:t>Fold</a:t>
                      </a:r>
                      <a:endParaRPr sz="1600"/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/>
                        <a:t>AUC (95% CI)</a:t>
                      </a:r>
                      <a:endParaRPr sz="1600">
                        <a:solidFill>
                          <a:srgbClr val="3F3F3F"/>
                        </a:solidFill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 b="1">
                          <a:solidFill>
                            <a:srgbClr val="980000"/>
                          </a:solidFill>
                        </a:rPr>
                        <a:t>0.75 (0.62-0.87)</a:t>
                      </a:r>
                      <a:endParaRPr sz="1600" b="1" u="none" strike="noStrike" cap="none">
                        <a:solidFill>
                          <a:srgbClr val="980000"/>
                        </a:solidFill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0.59 (0.44-0.74)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3F3F3F"/>
                          </a:solidFill>
                        </a:rPr>
                        <a:t>0.63 (0.48-0.77)</a:t>
                      </a:r>
                      <a:endParaRPr sz="1600" b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7" name="Google Shape;1637;p10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38" name="Google Shape;1638;p10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9" name="Google Shape;1639;p102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40" name="Google Shape;1640;p102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41" name="Google Shape;1641;p102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chemeClr val="lt1"/>
                </a:solidFill>
              </a:rPr>
              <a:t>Attention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642" name="Google Shape;1642;p102"/>
          <p:cNvSpPr/>
          <p:nvPr/>
        </p:nvSpPr>
        <p:spPr>
          <a:xfrm>
            <a:off x="542764" y="708091"/>
            <a:ext cx="2476500" cy="34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102"/>
          <p:cNvSpPr txBox="1"/>
          <p:nvPr/>
        </p:nvSpPr>
        <p:spPr>
          <a:xfrm>
            <a:off x="923289" y="698156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lt1"/>
                </a:solidFill>
              </a:rPr>
              <a:t>Ours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4" name="Google Shape;1644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50" y="1124225"/>
            <a:ext cx="3000675" cy="225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5" name="Google Shape;164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525" y="1856875"/>
            <a:ext cx="3000675" cy="225051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6" name="Google Shape;1646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450" y="2571751"/>
            <a:ext cx="3000675" cy="22505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1" name="Google Shape;1651;p10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52" name="Google Shape;1652;p10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3" name="Google Shape;1653;p103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54" name="Google Shape;1654;p103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55" name="Google Shape;1655;p103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Conclusion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656" name="Google Shape;1656;p103"/>
          <p:cNvSpPr txBox="1"/>
          <p:nvPr/>
        </p:nvSpPr>
        <p:spPr>
          <a:xfrm>
            <a:off x="479990" y="847958"/>
            <a:ext cx="8010600" cy="4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zh-TW" sz="1800" dirty="0">
                <a:solidFill>
                  <a:schemeClr val="dk1"/>
                </a:solidFill>
              </a:rPr>
              <a:t>The original authors uses </a:t>
            </a:r>
            <a:r>
              <a:rPr lang="zh-TW" sz="1800" dirty="0">
                <a:solidFill>
                  <a:srgbClr val="980000"/>
                </a:solidFill>
              </a:rPr>
              <a:t>STATISTICA and Weka</a:t>
            </a:r>
            <a:r>
              <a:rPr lang="zh-TW" sz="1800" dirty="0">
                <a:solidFill>
                  <a:schemeClr val="dk1"/>
                </a:solidFill>
              </a:rPr>
              <a:t> to produce their models. Since these programs either required commercial licenses or is hare to use, we chose to use python to reproduce the results. However, we are </a:t>
            </a:r>
            <a:r>
              <a:rPr lang="zh-TW" sz="1800" dirty="0">
                <a:solidFill>
                  <a:srgbClr val="980000"/>
                </a:solidFill>
              </a:rPr>
              <a:t>not able to reproduce the results</a:t>
            </a:r>
            <a:r>
              <a:rPr lang="zh-TW" sz="1800" dirty="0">
                <a:solidFill>
                  <a:schemeClr val="dk1"/>
                </a:solidFill>
              </a:rPr>
              <a:t> since STATISTICA and Weka provides </a:t>
            </a:r>
            <a:r>
              <a:rPr lang="zh-TW" sz="1800" dirty="0">
                <a:solidFill>
                  <a:srgbClr val="980000"/>
                </a:solidFill>
              </a:rPr>
              <a:t>some fine-tuning that we don't know</a:t>
            </a:r>
            <a:r>
              <a:rPr lang="zh-TW" sz="1800" dirty="0">
                <a:solidFill>
                  <a:schemeClr val="dk1"/>
                </a:solidFill>
              </a:rPr>
              <a:t>.</a:t>
            </a:r>
            <a:endParaRPr lang="en-US" altLang="zh-TW" sz="1800" dirty="0">
              <a:solidFill>
                <a:schemeClr val="dk1"/>
              </a:solidFill>
            </a:endParaRPr>
          </a:p>
          <a:p>
            <a:pPr marL="5588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zh-TW" sz="1000" dirty="0">
              <a:solidFill>
                <a:schemeClr val="dk1"/>
              </a:solidFill>
            </a:endParaRPr>
          </a:p>
          <a:p>
            <a:pPr marL="5588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zh-TW" sz="1000" dirty="0">
              <a:solidFill>
                <a:schemeClr val="dk1"/>
              </a:solidFill>
            </a:endParaRPr>
          </a:p>
          <a:p>
            <a:pPr marL="5588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zh-TW" sz="1800" dirty="0">
                <a:solidFill>
                  <a:schemeClr val="dk1"/>
                </a:solidFill>
              </a:rPr>
              <a:t>We proposed a </a:t>
            </a:r>
            <a:r>
              <a:rPr lang="zh-TW" sz="1800" dirty="0">
                <a:solidFill>
                  <a:srgbClr val="980000"/>
                </a:solidFill>
              </a:rPr>
              <a:t>attention-baed model</a:t>
            </a:r>
            <a:r>
              <a:rPr lang="zh-TW" sz="1800" dirty="0">
                <a:solidFill>
                  <a:schemeClr val="dk1"/>
                </a:solidFill>
              </a:rPr>
              <a:t> using PyTorch, and gained a good enough results. However, the results are </a:t>
            </a:r>
            <a:r>
              <a:rPr lang="zh-TW" sz="1800" dirty="0">
                <a:solidFill>
                  <a:srgbClr val="980000"/>
                </a:solidFill>
              </a:rPr>
              <a:t>still worse</a:t>
            </a:r>
            <a:r>
              <a:rPr lang="zh-TW" sz="1800" dirty="0">
                <a:solidFill>
                  <a:schemeClr val="dk1"/>
                </a:solidFill>
              </a:rPr>
              <a:t> than the best models proposed by the original authors, maybe because of </a:t>
            </a:r>
            <a:r>
              <a:rPr lang="zh-TW" sz="1800" dirty="0">
                <a:solidFill>
                  <a:srgbClr val="980000"/>
                </a:solidFill>
              </a:rPr>
              <a:t>the lack of data complexity</a:t>
            </a:r>
            <a:r>
              <a:rPr lang="zh-TW" sz="1800" dirty="0">
                <a:solidFill>
                  <a:schemeClr val="dk1"/>
                </a:solidFill>
              </a:rPr>
              <a:t>, witch cause our model easily to </a:t>
            </a:r>
            <a:r>
              <a:rPr lang="zh-TW" sz="1800" dirty="0">
                <a:solidFill>
                  <a:srgbClr val="980000"/>
                </a:solidFill>
              </a:rPr>
              <a:t>overfit</a:t>
            </a:r>
            <a:r>
              <a:rPr lang="zh-TW" sz="1800" dirty="0">
                <a:solidFill>
                  <a:schemeClr val="dk1"/>
                </a:solidFill>
              </a:rPr>
              <a:t> the training data.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04"/>
          <p:cNvSpPr/>
          <p:nvPr/>
        </p:nvSpPr>
        <p:spPr>
          <a:xfrm rot="5400000">
            <a:off x="5551689" y="-398780"/>
            <a:ext cx="1235100" cy="59493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104"/>
          <p:cNvSpPr txBox="1"/>
          <p:nvPr/>
        </p:nvSpPr>
        <p:spPr>
          <a:xfrm>
            <a:off x="3906253" y="2277544"/>
            <a:ext cx="5237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chemeClr val="lt1"/>
                </a:solidFill>
              </a:rPr>
              <a:t>Others</a:t>
            </a:r>
            <a:endParaRPr sz="3600" b="1">
              <a:solidFill>
                <a:schemeClr val="lt1"/>
              </a:solidFill>
            </a:endParaRPr>
          </a:p>
        </p:txBody>
      </p:sp>
      <p:grpSp>
        <p:nvGrpSpPr>
          <p:cNvPr id="1663" name="Google Shape;1663;p104"/>
          <p:cNvGrpSpPr/>
          <p:nvPr/>
        </p:nvGrpSpPr>
        <p:grpSpPr>
          <a:xfrm rot="7523103">
            <a:off x="4283353" y="1099678"/>
            <a:ext cx="577398" cy="611268"/>
            <a:chOff x="4121211" y="1005238"/>
            <a:chExt cx="1696363" cy="1795869"/>
          </a:xfrm>
        </p:grpSpPr>
        <p:sp>
          <p:nvSpPr>
            <p:cNvPr id="1664" name="Google Shape;1664;p104"/>
            <p:cNvSpPr/>
            <p:nvPr/>
          </p:nvSpPr>
          <p:spPr>
            <a:xfrm rot="2611304">
              <a:off x="5367631" y="1259706"/>
              <a:ext cx="65783" cy="5419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04"/>
            <p:cNvSpPr/>
            <p:nvPr/>
          </p:nvSpPr>
          <p:spPr>
            <a:xfrm>
              <a:off x="5132704" y="1776958"/>
              <a:ext cx="99900" cy="52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04"/>
            <p:cNvSpPr/>
            <p:nvPr/>
          </p:nvSpPr>
          <p:spPr>
            <a:xfrm>
              <a:off x="4763010" y="1958882"/>
              <a:ext cx="842225" cy="842225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04"/>
            <p:cNvSpPr/>
            <p:nvPr/>
          </p:nvSpPr>
          <p:spPr>
            <a:xfrm>
              <a:off x="5344107" y="1086848"/>
              <a:ext cx="473467" cy="47346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04"/>
            <p:cNvSpPr/>
            <p:nvPr/>
          </p:nvSpPr>
          <p:spPr>
            <a:xfrm rot="-3603350" flipH="1">
              <a:off x="4709118" y="1170542"/>
              <a:ext cx="106981" cy="7499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04"/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04"/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1" name="Google Shape;1671;p104"/>
          <p:cNvGrpSpPr/>
          <p:nvPr/>
        </p:nvGrpSpPr>
        <p:grpSpPr>
          <a:xfrm>
            <a:off x="381381" y="804143"/>
            <a:ext cx="3640200" cy="3924641"/>
            <a:chOff x="508508" y="1072191"/>
            <a:chExt cx="4853600" cy="5232855"/>
          </a:xfrm>
        </p:grpSpPr>
        <p:grpSp>
          <p:nvGrpSpPr>
            <p:cNvPr id="1672" name="Google Shape;1672;p104"/>
            <p:cNvGrpSpPr/>
            <p:nvPr/>
          </p:nvGrpSpPr>
          <p:grpSpPr>
            <a:xfrm>
              <a:off x="2193736" y="2470174"/>
              <a:ext cx="1710479" cy="1738108"/>
              <a:chOff x="4288042" y="2256809"/>
              <a:chExt cx="2952664" cy="3000359"/>
            </a:xfrm>
          </p:grpSpPr>
          <p:sp>
            <p:nvSpPr>
              <p:cNvPr id="1673" name="Google Shape;1673;p104"/>
              <p:cNvSpPr/>
              <p:nvPr/>
            </p:nvSpPr>
            <p:spPr>
              <a:xfrm>
                <a:off x="4392101" y="2382547"/>
                <a:ext cx="1560880" cy="1777669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104"/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104"/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104"/>
              <p:cNvSpPr/>
              <p:nvPr/>
            </p:nvSpPr>
            <p:spPr>
              <a:xfrm>
                <a:off x="5606119" y="3297396"/>
                <a:ext cx="433577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104"/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104"/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104"/>
              <p:cNvSpPr/>
              <p:nvPr/>
            </p:nvSpPr>
            <p:spPr>
              <a:xfrm>
                <a:off x="5554090" y="2382547"/>
                <a:ext cx="1560880" cy="1734311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104"/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104"/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104"/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104"/>
              <p:cNvSpPr/>
              <p:nvPr/>
            </p:nvSpPr>
            <p:spPr>
              <a:xfrm>
                <a:off x="5606119" y="3297396"/>
                <a:ext cx="433577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104"/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104"/>
              <p:cNvSpPr/>
              <p:nvPr/>
            </p:nvSpPr>
            <p:spPr>
              <a:xfrm>
                <a:off x="4973095" y="3392783"/>
                <a:ext cx="1560880" cy="1734311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104"/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104"/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104"/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104"/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104"/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104"/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2" name="Google Shape;1692;p104"/>
            <p:cNvGrpSpPr/>
            <p:nvPr/>
          </p:nvGrpSpPr>
          <p:grpSpPr>
            <a:xfrm rot="-1946794">
              <a:off x="3602969" y="1621365"/>
              <a:ext cx="878040" cy="929545"/>
              <a:chOff x="4121211" y="1005238"/>
              <a:chExt cx="1696363" cy="1795869"/>
            </a:xfrm>
          </p:grpSpPr>
          <p:sp>
            <p:nvSpPr>
              <p:cNvPr id="1693" name="Google Shape;1693;p104"/>
              <p:cNvSpPr/>
              <p:nvPr/>
            </p:nvSpPr>
            <p:spPr>
              <a:xfrm rot="2611304">
                <a:off x="5367631" y="1259706"/>
                <a:ext cx="65783" cy="5419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104"/>
              <p:cNvSpPr/>
              <p:nvPr/>
            </p:nvSpPr>
            <p:spPr>
              <a:xfrm>
                <a:off x="5132704" y="1776958"/>
                <a:ext cx="99900" cy="52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104"/>
              <p:cNvSpPr/>
              <p:nvPr/>
            </p:nvSpPr>
            <p:spPr>
              <a:xfrm>
                <a:off x="4763010" y="1958882"/>
                <a:ext cx="842225" cy="842225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104"/>
              <p:cNvSpPr/>
              <p:nvPr/>
            </p:nvSpPr>
            <p:spPr>
              <a:xfrm>
                <a:off x="5344107" y="1086848"/>
                <a:ext cx="473467" cy="47346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104"/>
              <p:cNvSpPr/>
              <p:nvPr/>
            </p:nvSpPr>
            <p:spPr>
              <a:xfrm rot="-3603350" flipH="1">
                <a:off x="4709118" y="1170542"/>
                <a:ext cx="106981" cy="7499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104"/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104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0" name="Google Shape;1700;p104"/>
            <p:cNvGrpSpPr/>
            <p:nvPr/>
          </p:nvGrpSpPr>
          <p:grpSpPr>
            <a:xfrm rot="3638268">
              <a:off x="800409" y="2706152"/>
              <a:ext cx="1901315" cy="1781732"/>
              <a:chOff x="7586027" y="1330808"/>
              <a:chExt cx="2461113" cy="2306322"/>
            </a:xfrm>
          </p:grpSpPr>
          <p:grpSp>
            <p:nvGrpSpPr>
              <p:cNvPr id="1701" name="Google Shape;1701;p104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702" name="Google Shape;1702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3" name="Google Shape;1703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4" name="Google Shape;1704;p104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705" name="Google Shape;1705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6" name="Google Shape;1706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07" name="Google Shape;1707;p104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104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104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10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104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104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10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104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104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104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7" name="Google Shape;1717;p104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718" name="Google Shape;1718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9" name="Google Shape;1719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20" name="Google Shape;1720;p104"/>
            <p:cNvGrpSpPr/>
            <p:nvPr/>
          </p:nvGrpSpPr>
          <p:grpSpPr>
            <a:xfrm rot="10800000">
              <a:off x="1781185" y="1072191"/>
              <a:ext cx="1901456" cy="1781864"/>
              <a:chOff x="7586027" y="1330808"/>
              <a:chExt cx="2461113" cy="2306322"/>
            </a:xfrm>
          </p:grpSpPr>
          <p:grpSp>
            <p:nvGrpSpPr>
              <p:cNvPr id="1721" name="Google Shape;1721;p104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722" name="Google Shape;1722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3" name="Google Shape;1723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24" name="Google Shape;1724;p104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725" name="Google Shape;1725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6" name="Google Shape;1726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27" name="Google Shape;1727;p104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104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104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10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104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104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10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104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104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104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37" name="Google Shape;1737;p104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738" name="Google Shape;1738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9" name="Google Shape;1739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40" name="Google Shape;1740;p104"/>
            <p:cNvGrpSpPr/>
            <p:nvPr/>
          </p:nvGrpSpPr>
          <p:grpSpPr>
            <a:xfrm flipH="1">
              <a:off x="2102628" y="3858148"/>
              <a:ext cx="1901456" cy="1781864"/>
              <a:chOff x="7586027" y="1330808"/>
              <a:chExt cx="2461113" cy="2306322"/>
            </a:xfrm>
          </p:grpSpPr>
          <p:grpSp>
            <p:nvGrpSpPr>
              <p:cNvPr id="1741" name="Google Shape;1741;p104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742" name="Google Shape;1742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3" name="Google Shape;1743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44" name="Google Shape;1744;p104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745" name="Google Shape;1745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6" name="Google Shape;1746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47" name="Google Shape;1747;p104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104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104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10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104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104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10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104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104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104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57" name="Google Shape;1757;p104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758" name="Google Shape;1758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9" name="Google Shape;1759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60" name="Google Shape;1760;p104"/>
            <p:cNvGrpSpPr/>
            <p:nvPr/>
          </p:nvGrpSpPr>
          <p:grpSpPr>
            <a:xfrm rot="-5400000" flipH="1">
              <a:off x="3520449" y="4463386"/>
              <a:ext cx="1901456" cy="1781864"/>
              <a:chOff x="7586027" y="1330808"/>
              <a:chExt cx="2461113" cy="2306322"/>
            </a:xfrm>
          </p:grpSpPr>
          <p:grpSp>
            <p:nvGrpSpPr>
              <p:cNvPr id="1761" name="Google Shape;1761;p104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1762" name="Google Shape;1762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3" name="Google Shape;1763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4" name="Google Shape;1764;p104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1765" name="Google Shape;1765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6" name="Google Shape;1766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7" name="Google Shape;1767;p104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104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104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10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104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04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104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104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104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104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77" name="Google Shape;1777;p104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1778" name="Google Shape;1778;p104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104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80" name="Google Shape;1780;p104"/>
            <p:cNvGrpSpPr/>
            <p:nvPr/>
          </p:nvGrpSpPr>
          <p:grpSpPr>
            <a:xfrm>
              <a:off x="1191446" y="4811999"/>
              <a:ext cx="958171" cy="489603"/>
              <a:chOff x="7592872" y="5449729"/>
              <a:chExt cx="958171" cy="489603"/>
            </a:xfrm>
          </p:grpSpPr>
          <p:sp>
            <p:nvSpPr>
              <p:cNvPr id="1781" name="Google Shape;1781;p104"/>
              <p:cNvSpPr/>
              <p:nvPr/>
            </p:nvSpPr>
            <p:spPr>
              <a:xfrm rot="-5553826" flipH="1">
                <a:off x="8032603" y="5501113"/>
                <a:ext cx="60360" cy="4233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104"/>
              <p:cNvSpPr/>
              <p:nvPr/>
            </p:nvSpPr>
            <p:spPr>
              <a:xfrm rot="-1941275" flipH="1">
                <a:off x="7658048" y="5531041"/>
                <a:ext cx="343114" cy="343114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104"/>
              <p:cNvSpPr/>
              <p:nvPr/>
            </p:nvSpPr>
            <p:spPr>
              <a:xfrm rot="-1941275">
                <a:off x="8142752" y="5514905"/>
                <a:ext cx="343114" cy="343114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84" name="Google Shape;1784;p104"/>
          <p:cNvGrpSpPr/>
          <p:nvPr/>
        </p:nvGrpSpPr>
        <p:grpSpPr>
          <a:xfrm rot="-2713936">
            <a:off x="7979163" y="408236"/>
            <a:ext cx="718661" cy="367219"/>
            <a:chOff x="7592872" y="5449729"/>
            <a:chExt cx="958171" cy="489603"/>
          </a:xfrm>
        </p:grpSpPr>
        <p:sp>
          <p:nvSpPr>
            <p:cNvPr id="1785" name="Google Shape;1785;p104"/>
            <p:cNvSpPr/>
            <p:nvPr/>
          </p:nvSpPr>
          <p:spPr>
            <a:xfrm rot="-5553826" flipH="1">
              <a:off x="8032603" y="5501113"/>
              <a:ext cx="60360" cy="4233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04"/>
            <p:cNvSpPr/>
            <p:nvPr/>
          </p:nvSpPr>
          <p:spPr>
            <a:xfrm rot="-1941275" flipH="1">
              <a:off x="7658048" y="5531041"/>
              <a:ext cx="343114" cy="343114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04"/>
            <p:cNvSpPr/>
            <p:nvPr/>
          </p:nvSpPr>
          <p:spPr>
            <a:xfrm rot="-1941275">
              <a:off x="8142752" y="5514905"/>
              <a:ext cx="343114" cy="343114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8" name="Google Shape;1788;p104"/>
          <p:cNvGrpSpPr/>
          <p:nvPr/>
        </p:nvGrpSpPr>
        <p:grpSpPr>
          <a:xfrm rot="-5400000" flipH="1">
            <a:off x="7794426" y="4090654"/>
            <a:ext cx="1000688" cy="937751"/>
            <a:chOff x="7586027" y="1330808"/>
            <a:chExt cx="2461113" cy="2306322"/>
          </a:xfrm>
        </p:grpSpPr>
        <p:grpSp>
          <p:nvGrpSpPr>
            <p:cNvPr id="1789" name="Google Shape;1789;p104"/>
            <p:cNvGrpSpPr/>
            <p:nvPr/>
          </p:nvGrpSpPr>
          <p:grpSpPr>
            <a:xfrm rot="-7409939" flipH="1">
              <a:off x="7820529" y="2761898"/>
              <a:ext cx="449272" cy="803833"/>
              <a:chOff x="4860364" y="1440904"/>
              <a:chExt cx="607009" cy="1086054"/>
            </a:xfrm>
          </p:grpSpPr>
          <p:sp>
            <p:nvSpPr>
              <p:cNvPr id="1790" name="Google Shape;1790;p104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104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2" name="Google Shape;1792;p104"/>
            <p:cNvGrpSpPr/>
            <p:nvPr/>
          </p:nvGrpSpPr>
          <p:grpSpPr>
            <a:xfrm>
              <a:off x="8590161" y="1330808"/>
              <a:ext cx="449308" cy="803897"/>
              <a:chOff x="4860364" y="1440904"/>
              <a:chExt cx="607009" cy="1086054"/>
            </a:xfrm>
          </p:grpSpPr>
          <p:sp>
            <p:nvSpPr>
              <p:cNvPr id="1793" name="Google Shape;1793;p104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104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5" name="Google Shape;1795;p104"/>
            <p:cNvSpPr/>
            <p:nvPr/>
          </p:nvSpPr>
          <p:spPr>
            <a:xfrm>
              <a:off x="8243473" y="2027766"/>
              <a:ext cx="1155051" cy="1315475"/>
            </a:xfrm>
            <a:custGeom>
              <a:avLst/>
              <a:gdLst/>
              <a:ahLst/>
              <a:cxnLst/>
              <a:rect l="l" t="t" r="r" b="b"/>
              <a:pathLst>
                <a:path w="1560880" h="1777669" extrusionOk="0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04"/>
            <p:cNvSpPr/>
            <p:nvPr/>
          </p:nvSpPr>
          <p:spPr>
            <a:xfrm>
              <a:off x="8595937" y="1959818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04"/>
            <p:cNvSpPr/>
            <p:nvPr/>
          </p:nvSpPr>
          <p:spPr>
            <a:xfrm>
              <a:off x="9023323" y="2704920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04"/>
            <p:cNvSpPr/>
            <p:nvPr/>
          </p:nvSpPr>
          <p:spPr>
            <a:xfrm>
              <a:off x="9142066" y="2704920"/>
              <a:ext cx="320847" cy="44918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04"/>
            <p:cNvSpPr/>
            <p:nvPr/>
          </p:nvSpPr>
          <p:spPr>
            <a:xfrm>
              <a:off x="8166450" y="2708130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04"/>
            <p:cNvSpPr/>
            <p:nvPr/>
          </p:nvSpPr>
          <p:spPr>
            <a:xfrm>
              <a:off x="8166450" y="2204275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04"/>
            <p:cNvSpPr/>
            <p:nvPr/>
          </p:nvSpPr>
          <p:spPr>
            <a:xfrm>
              <a:off x="9142066" y="2704920"/>
              <a:ext cx="320847" cy="44918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04"/>
            <p:cNvSpPr/>
            <p:nvPr/>
          </p:nvSpPr>
          <p:spPr>
            <a:xfrm>
              <a:off x="9016905" y="2197857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04"/>
            <p:cNvSpPr/>
            <p:nvPr/>
          </p:nvSpPr>
          <p:spPr>
            <a:xfrm>
              <a:off x="9016905" y="2692083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04"/>
            <p:cNvSpPr/>
            <p:nvPr/>
          </p:nvSpPr>
          <p:spPr>
            <a:xfrm>
              <a:off x="8590073" y="2939196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5" name="Google Shape;1805;p104"/>
            <p:cNvGrpSpPr/>
            <p:nvPr/>
          </p:nvGrpSpPr>
          <p:grpSpPr>
            <a:xfrm rot="7661337" flipH="1">
              <a:off x="9367118" y="2811734"/>
              <a:ext cx="449269" cy="803827"/>
              <a:chOff x="4860364" y="1440904"/>
              <a:chExt cx="607009" cy="1086054"/>
            </a:xfrm>
          </p:grpSpPr>
          <p:sp>
            <p:nvSpPr>
              <p:cNvPr id="1806" name="Google Shape;1806;p104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104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" name="Google Shape;1812;p10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813" name="Google Shape;1813;p10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4" name="Google Shape;1814;p105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15" name="Google Shape;1815;p105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16" name="Google Shape;1816;p105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Corporate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105"/>
          <p:cNvSpPr txBox="1"/>
          <p:nvPr/>
        </p:nvSpPr>
        <p:spPr>
          <a:xfrm>
            <a:off x="1192300" y="900050"/>
            <a:ext cx="6298200" cy="3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arenBoth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資料下載及處理：段寶鈞、陳先灝、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盧佳妤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arenBoth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模型重現：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lphaLcParenBoth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挑特徵值：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陳先灝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lphaLcParenBoth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模型建構及結果：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LDA: 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盧佳妤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LR: 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段寶鈞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SVM: 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盧佳妤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Random forest: 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盧佳妤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Elastic net: 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盧佳妤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NN: 陳先灝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arenBoth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其他模型實作(attention)：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盧佳妤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18" name="Google Shape;1818;p10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037025" y="3268575"/>
            <a:ext cx="1384774" cy="13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3" name="Google Shape;1823;p10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824" name="Google Shape;1824;p106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5" name="Google Shape;1825;p106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26" name="Google Shape;1826;p106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27" name="Google Shape;1827;p106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References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8" name="Google Shape;182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700" y="3256750"/>
            <a:ext cx="1488500" cy="1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p106"/>
          <p:cNvSpPr txBox="1"/>
          <p:nvPr/>
        </p:nvSpPr>
        <p:spPr>
          <a:xfrm>
            <a:off x="754225" y="664050"/>
            <a:ext cx="76428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</a:rPr>
              <a:t>* Paper</a:t>
            </a:r>
            <a:endParaRPr sz="18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zh-TW" sz="1600">
                <a:solidFill>
                  <a:schemeClr val="dk1"/>
                </a:solidFill>
              </a:rPr>
              <a:t>Elias, K. M. et al. Diagnostic potential for a serum miRNA neural network for detection of ovarian cancer. Elife 6, (2017)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zh-TW" sz="1600">
                <a:solidFill>
                  <a:schemeClr val="dk1"/>
                </a:solidFill>
              </a:rPr>
              <a:t>Vaswani, Ashish, et al. "Attention is all you need." Advances in neural information processing systems. 2017.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/>
              <a:t>* Packages we use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- numpy (matrix utilities)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- scikit-learn (statistics routines)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- pytorch (attention model framework)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- keras (NN model framework)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- matplotlib (figure drawing)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- absl-py (flag management)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- coloredlogs (beautiful logging)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7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655" name="Google Shape;655;p7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6" name="Google Shape;656;p71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7" name="Google Shape;657;p71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58" name="Google Shape;658;p71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Introduction &amp; Data Format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71"/>
          <p:cNvSpPr txBox="1"/>
          <p:nvPr/>
        </p:nvSpPr>
        <p:spPr>
          <a:xfrm>
            <a:off x="528475" y="610450"/>
            <a:ext cx="80082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b="1"/>
              <a:t>Motivation</a:t>
            </a:r>
            <a:endParaRPr sz="1800" b="1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While recognizing epithelial ovarian cancer(EOC), protein (CA125) detection is not convenient enough, and have some shortcomings.</a:t>
            </a:r>
            <a:endParaRPr sz="1800"/>
          </a:p>
          <a:p>
            <a:pPr marL="1371600" lvl="2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1. microRNA can detect more rare transcripts in the blood through PCR.</a:t>
            </a:r>
            <a:endParaRPr sz="1800"/>
          </a:p>
          <a:p>
            <a:pPr marL="1371600" lvl="2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2. All microRNA are in the same unit measurement, which is easier to incorporate into multiplexed panels.</a:t>
            </a:r>
            <a:endParaRPr sz="1800"/>
          </a:p>
          <a:p>
            <a:pPr marL="1371600" lvl="2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3. miRNAs play a critical role in ovarian cancer biology, whereas the function of CA125 is unknown.</a:t>
            </a:r>
            <a:endParaRPr sz="1800" b="1"/>
          </a:p>
        </p:txBody>
      </p:sp>
      <p:sp>
        <p:nvSpPr>
          <p:cNvPr id="660" name="Google Shape;660;p71"/>
          <p:cNvSpPr txBox="1"/>
          <p:nvPr/>
        </p:nvSpPr>
        <p:spPr>
          <a:xfrm>
            <a:off x="528675" y="3138025"/>
            <a:ext cx="8008200" cy="1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 b="1">
                <a:solidFill>
                  <a:schemeClr val="dk1"/>
                </a:solidFill>
              </a:rPr>
              <a:t>Data Property &amp; Format</a:t>
            </a:r>
            <a:endParaRPr sz="1800" b="1">
              <a:solidFill>
                <a:schemeClr val="dk1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microRNA with elements “A”, “T”, “C”, “G”.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Fastq format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We will use elements recorded in line 2, and maybe the quality values listed in line 4.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It can be read easily.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07"/>
          <p:cNvSpPr txBox="1"/>
          <p:nvPr/>
        </p:nvSpPr>
        <p:spPr>
          <a:xfrm>
            <a:off x="0" y="3605167"/>
            <a:ext cx="9144000" cy="74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5" name="Google Shape;1835;p107"/>
          <p:cNvGrpSpPr/>
          <p:nvPr/>
        </p:nvGrpSpPr>
        <p:grpSpPr>
          <a:xfrm>
            <a:off x="3429210" y="668011"/>
            <a:ext cx="2430925" cy="2473122"/>
            <a:chOff x="4031627" y="480134"/>
            <a:chExt cx="3915502" cy="3983469"/>
          </a:xfrm>
        </p:grpSpPr>
        <p:grpSp>
          <p:nvGrpSpPr>
            <p:cNvPr id="1836" name="Google Shape;1836;p107"/>
            <p:cNvGrpSpPr/>
            <p:nvPr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</p:grpSpPr>
          <p:sp>
            <p:nvSpPr>
              <p:cNvPr id="1837" name="Google Shape;1837;p107"/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466725" h="504825" extrusionOk="0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solidFill>
                <a:schemeClr val="accent2">
                  <a:alpha val="65882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107"/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/>
                <a:ahLst/>
                <a:cxnLst/>
                <a:rect l="l" t="t" r="r" b="b"/>
                <a:pathLst>
                  <a:path w="409575" h="552450" extrusionOk="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solidFill>
                <a:schemeClr val="accent2">
                  <a:alpha val="65882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107"/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/>
                <a:ahLst/>
                <a:cxnLst/>
                <a:rect l="l" t="t" r="r" b="b"/>
                <a:pathLst>
                  <a:path w="981075" h="4248150" extrusionOk="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solidFill>
                <a:schemeClr val="accent2">
                  <a:alpha val="65882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0" name="Google Shape;1840;p107"/>
            <p:cNvSpPr/>
            <p:nvPr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07"/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/>
              <a:ahLst/>
              <a:cxnLst/>
              <a:rect l="l" t="t" r="r" b="b"/>
              <a:pathLst>
                <a:path w="326647" h="278481" extrusionOk="0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7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666" name="Google Shape;666;p7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7" name="Google Shape;667;p72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68" name="Google Shape;668;p72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69" name="Google Shape;669;p72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Flowchart of study design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0" name="Google Shape;670;p72"/>
          <p:cNvPicPr preferRelativeResize="0"/>
          <p:nvPr/>
        </p:nvPicPr>
        <p:blipFill rotWithShape="1">
          <a:blip r:embed="rId3">
            <a:alphaModFix/>
          </a:blip>
          <a:srcRect l="22084" t="15775" r="22648" b="21120"/>
          <a:stretch/>
        </p:blipFill>
        <p:spPr>
          <a:xfrm>
            <a:off x="1382738" y="634775"/>
            <a:ext cx="6601176" cy="423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7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676" name="Google Shape;676;p7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7" name="Google Shape;677;p73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78" name="Google Shape;678;p73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79" name="Google Shape;679;p73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Flowchart</a:t>
            </a:r>
            <a:endParaRPr sz="2400" b="1">
              <a:solidFill>
                <a:srgbClr val="FFFFFF"/>
              </a:solidFill>
            </a:endParaRPr>
          </a:p>
        </p:txBody>
      </p:sp>
      <p:cxnSp>
        <p:nvCxnSpPr>
          <p:cNvPr id="680" name="Google Shape;680;p73"/>
          <p:cNvCxnSpPr/>
          <p:nvPr/>
        </p:nvCxnSpPr>
        <p:spPr>
          <a:xfrm rot="10800000" flipH="1">
            <a:off x="685800" y="2904275"/>
            <a:ext cx="7794300" cy="52500"/>
          </a:xfrm>
          <a:prstGeom prst="straightConnector1">
            <a:avLst/>
          </a:prstGeom>
          <a:noFill/>
          <a:ln w="50800" cap="flat" cmpd="sng">
            <a:solidFill>
              <a:srgbClr val="D8D8D8"/>
            </a:solidFill>
            <a:prstDash val="solid"/>
            <a:miter lim="800000"/>
            <a:headEnd type="oval" w="med" len="med"/>
            <a:tailEnd type="oval" w="med" len="med"/>
          </a:ln>
        </p:spPr>
      </p:cxnSp>
      <p:grpSp>
        <p:nvGrpSpPr>
          <p:cNvPr id="681" name="Google Shape;681;p73"/>
          <p:cNvGrpSpPr/>
          <p:nvPr/>
        </p:nvGrpSpPr>
        <p:grpSpPr>
          <a:xfrm>
            <a:off x="1840366" y="2642952"/>
            <a:ext cx="486000" cy="849996"/>
            <a:chOff x="1234621" y="3594272"/>
            <a:chExt cx="648000" cy="1133328"/>
          </a:xfrm>
        </p:grpSpPr>
        <p:cxnSp>
          <p:nvCxnSpPr>
            <p:cNvPr id="682" name="Google Shape;682;p73"/>
            <p:cNvCxnSpPr/>
            <p:nvPr/>
          </p:nvCxnSpPr>
          <p:spPr>
            <a:xfrm rot="10800000">
              <a:off x="1558657" y="3946700"/>
              <a:ext cx="0" cy="780900"/>
            </a:xfrm>
            <a:prstGeom prst="straightConnector1">
              <a:avLst/>
            </a:prstGeom>
            <a:noFill/>
            <a:ln w="101600" cap="flat" cmpd="sng">
              <a:solidFill>
                <a:schemeClr val="accent1"/>
              </a:solidFill>
              <a:prstDash val="solid"/>
              <a:miter lim="800000"/>
              <a:headEnd type="oval" w="sm" len="sm"/>
              <a:tailEnd type="oval" w="med" len="med"/>
            </a:ln>
          </p:spPr>
        </p:cxnSp>
        <p:sp>
          <p:nvSpPr>
            <p:cNvPr id="683" name="Google Shape;683;p73"/>
            <p:cNvSpPr/>
            <p:nvPr/>
          </p:nvSpPr>
          <p:spPr>
            <a:xfrm>
              <a:off x="1234621" y="3594272"/>
              <a:ext cx="648000" cy="648000"/>
            </a:xfrm>
            <a:prstGeom prst="ellipse">
              <a:avLst/>
            </a:prstGeom>
            <a:solidFill>
              <a:schemeClr val="lt1"/>
            </a:solidFill>
            <a:ln w="889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73"/>
          <p:cNvGrpSpPr/>
          <p:nvPr/>
        </p:nvGrpSpPr>
        <p:grpSpPr>
          <a:xfrm>
            <a:off x="3526813" y="2297138"/>
            <a:ext cx="486000" cy="831814"/>
            <a:chOff x="4137552" y="3133187"/>
            <a:chExt cx="648000" cy="1109085"/>
          </a:xfrm>
        </p:grpSpPr>
        <p:cxnSp>
          <p:nvCxnSpPr>
            <p:cNvPr id="685" name="Google Shape;685;p73"/>
            <p:cNvCxnSpPr/>
            <p:nvPr/>
          </p:nvCxnSpPr>
          <p:spPr>
            <a:xfrm rot="10800000">
              <a:off x="4461588" y="3133187"/>
              <a:ext cx="0" cy="780900"/>
            </a:xfrm>
            <a:prstGeom prst="straightConnector1">
              <a:avLst/>
            </a:prstGeom>
            <a:noFill/>
            <a:ln w="101600" cap="flat" cmpd="sng">
              <a:solidFill>
                <a:schemeClr val="accent5"/>
              </a:solidFill>
              <a:prstDash val="solid"/>
              <a:miter lim="800000"/>
              <a:headEnd type="oval" w="sm" len="sm"/>
              <a:tailEnd type="oval" w="sm" len="sm"/>
            </a:ln>
          </p:spPr>
        </p:cxnSp>
        <p:sp>
          <p:nvSpPr>
            <p:cNvPr id="686" name="Google Shape;686;p73"/>
            <p:cNvSpPr/>
            <p:nvPr/>
          </p:nvSpPr>
          <p:spPr>
            <a:xfrm>
              <a:off x="4137552" y="3594272"/>
              <a:ext cx="648000" cy="648000"/>
            </a:xfrm>
            <a:prstGeom prst="ellipse">
              <a:avLst/>
            </a:prstGeom>
            <a:solidFill>
              <a:schemeClr val="lt1"/>
            </a:solidFill>
            <a:ln w="889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73"/>
          <p:cNvGrpSpPr/>
          <p:nvPr/>
        </p:nvGrpSpPr>
        <p:grpSpPr>
          <a:xfrm>
            <a:off x="6899709" y="2297138"/>
            <a:ext cx="486000" cy="831814"/>
            <a:chOff x="7377912" y="3133187"/>
            <a:chExt cx="648000" cy="1109085"/>
          </a:xfrm>
        </p:grpSpPr>
        <p:cxnSp>
          <p:nvCxnSpPr>
            <p:cNvPr id="688" name="Google Shape;688;p73"/>
            <p:cNvCxnSpPr/>
            <p:nvPr/>
          </p:nvCxnSpPr>
          <p:spPr>
            <a:xfrm rot="10800000">
              <a:off x="7701948" y="3133187"/>
              <a:ext cx="0" cy="780900"/>
            </a:xfrm>
            <a:prstGeom prst="straightConnector1">
              <a:avLst/>
            </a:prstGeom>
            <a:noFill/>
            <a:ln w="101600" cap="flat" cmpd="sng">
              <a:solidFill>
                <a:srgbClr val="E69138"/>
              </a:solidFill>
              <a:prstDash val="solid"/>
              <a:miter lim="800000"/>
              <a:headEnd type="oval" w="sm" len="sm"/>
              <a:tailEnd type="oval" w="sm" len="sm"/>
            </a:ln>
          </p:spPr>
        </p:cxnSp>
        <p:sp>
          <p:nvSpPr>
            <p:cNvPr id="689" name="Google Shape;689;p73"/>
            <p:cNvSpPr/>
            <p:nvPr/>
          </p:nvSpPr>
          <p:spPr>
            <a:xfrm>
              <a:off x="7377912" y="3594272"/>
              <a:ext cx="648000" cy="648000"/>
            </a:xfrm>
            <a:prstGeom prst="ellipse">
              <a:avLst/>
            </a:prstGeom>
            <a:solidFill>
              <a:schemeClr val="lt1"/>
            </a:solidFill>
            <a:ln w="88900" cap="flat" cmpd="sng">
              <a:solidFill>
                <a:srgbClr val="E691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73"/>
          <p:cNvSpPr txBox="1"/>
          <p:nvPr/>
        </p:nvSpPr>
        <p:spPr>
          <a:xfrm>
            <a:off x="1392527" y="1443978"/>
            <a:ext cx="13830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accent1"/>
                </a:solidFill>
              </a:rPr>
              <a:t>Data Download</a:t>
            </a:r>
            <a:endParaRPr sz="2000" b="1">
              <a:solidFill>
                <a:schemeClr val="accent1"/>
              </a:solidFill>
            </a:endParaRPr>
          </a:p>
        </p:txBody>
      </p:sp>
      <p:sp>
        <p:nvSpPr>
          <p:cNvPr id="691" name="Google Shape;691;p73"/>
          <p:cNvSpPr txBox="1"/>
          <p:nvPr/>
        </p:nvSpPr>
        <p:spPr>
          <a:xfrm>
            <a:off x="2831102" y="3492950"/>
            <a:ext cx="1878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2200" b="1">
                <a:solidFill>
                  <a:schemeClr val="accent5"/>
                </a:solidFill>
              </a:rPr>
              <a:t>Feature Selection</a:t>
            </a:r>
            <a:endParaRPr sz="2200" b="1">
              <a:solidFill>
                <a:schemeClr val="accent5"/>
              </a:solidFill>
            </a:endParaRPr>
          </a:p>
        </p:txBody>
      </p:sp>
      <p:sp>
        <p:nvSpPr>
          <p:cNvPr id="692" name="Google Shape;692;p73"/>
          <p:cNvSpPr txBox="1"/>
          <p:nvPr/>
        </p:nvSpPr>
        <p:spPr>
          <a:xfrm>
            <a:off x="6576004" y="3323307"/>
            <a:ext cx="11334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E69138"/>
                </a:solidFill>
              </a:rPr>
              <a:t>Output Results</a:t>
            </a:r>
            <a:endParaRPr sz="2000" b="1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73"/>
          <p:cNvSpPr/>
          <p:nvPr/>
        </p:nvSpPr>
        <p:spPr>
          <a:xfrm flipH="1">
            <a:off x="1951309" y="2794007"/>
            <a:ext cx="265448" cy="218978"/>
          </a:xfrm>
          <a:custGeom>
            <a:avLst/>
            <a:gdLst/>
            <a:ahLst/>
            <a:cxnLst/>
            <a:rect l="l" t="t" r="r" b="b"/>
            <a:pathLst>
              <a:path w="3217557" h="2654282" extrusionOk="0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73"/>
          <p:cNvSpPr/>
          <p:nvPr/>
        </p:nvSpPr>
        <p:spPr>
          <a:xfrm>
            <a:off x="3678699" y="2751142"/>
            <a:ext cx="182792" cy="264079"/>
          </a:xfrm>
          <a:custGeom>
            <a:avLst/>
            <a:gdLst/>
            <a:ahLst/>
            <a:cxnLst/>
            <a:rect l="l" t="t" r="r" b="b"/>
            <a:pathLst>
              <a:path w="2215656" h="3200962" extrusionOk="0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p73"/>
          <p:cNvGrpSpPr/>
          <p:nvPr/>
        </p:nvGrpSpPr>
        <p:grpSpPr>
          <a:xfrm>
            <a:off x="5213253" y="2484689"/>
            <a:ext cx="486000" cy="849996"/>
            <a:chOff x="1234621" y="3594272"/>
            <a:chExt cx="648000" cy="1133328"/>
          </a:xfrm>
        </p:grpSpPr>
        <p:cxnSp>
          <p:nvCxnSpPr>
            <p:cNvPr id="696" name="Google Shape;696;p73"/>
            <p:cNvCxnSpPr/>
            <p:nvPr/>
          </p:nvCxnSpPr>
          <p:spPr>
            <a:xfrm rot="10800000">
              <a:off x="1558657" y="3946700"/>
              <a:ext cx="0" cy="780900"/>
            </a:xfrm>
            <a:prstGeom prst="straightConnector1">
              <a:avLst/>
            </a:prstGeom>
            <a:noFill/>
            <a:ln w="101600" cap="flat" cmpd="sng">
              <a:solidFill>
                <a:schemeClr val="accent2"/>
              </a:solidFill>
              <a:prstDash val="solid"/>
              <a:miter lim="800000"/>
              <a:headEnd type="oval" w="sm" len="sm"/>
              <a:tailEnd type="oval" w="med" len="med"/>
            </a:ln>
          </p:spPr>
        </p:cxnSp>
        <p:sp>
          <p:nvSpPr>
            <p:cNvPr id="697" name="Google Shape;697;p73"/>
            <p:cNvSpPr/>
            <p:nvPr/>
          </p:nvSpPr>
          <p:spPr>
            <a:xfrm>
              <a:off x="1234621" y="3594272"/>
              <a:ext cx="648000" cy="648000"/>
            </a:xfrm>
            <a:prstGeom prst="ellipse">
              <a:avLst/>
            </a:prstGeom>
            <a:solidFill>
              <a:schemeClr val="lt1"/>
            </a:solidFill>
            <a:ln w="889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p73"/>
          <p:cNvSpPr txBox="1"/>
          <p:nvPr/>
        </p:nvSpPr>
        <p:spPr>
          <a:xfrm>
            <a:off x="4764764" y="1443966"/>
            <a:ext cx="13830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accent2"/>
                </a:solidFill>
              </a:rPr>
              <a:t>Construct</a:t>
            </a:r>
            <a:endParaRPr sz="2000" b="1">
              <a:solidFill>
                <a:schemeClr val="accent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accent2"/>
                </a:solidFill>
              </a:rPr>
              <a:t>Models</a:t>
            </a:r>
            <a:endParaRPr sz="2000" b="1">
              <a:solidFill>
                <a:schemeClr val="accent2"/>
              </a:solidFill>
            </a:endParaRPr>
          </a:p>
        </p:txBody>
      </p:sp>
      <p:sp>
        <p:nvSpPr>
          <p:cNvPr id="699" name="Google Shape;699;p73"/>
          <p:cNvSpPr/>
          <p:nvPr/>
        </p:nvSpPr>
        <p:spPr>
          <a:xfrm>
            <a:off x="5294989" y="2551563"/>
            <a:ext cx="322537" cy="322976"/>
          </a:xfrm>
          <a:custGeom>
            <a:avLst/>
            <a:gdLst/>
            <a:ahLst/>
            <a:cxnLst/>
            <a:rect l="l" t="t" r="r" b="b"/>
            <a:pathLst>
              <a:path w="3225370" h="3229762" extrusionOk="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3"/>
          <p:cNvSpPr/>
          <p:nvPr/>
        </p:nvSpPr>
        <p:spPr>
          <a:xfrm>
            <a:off x="7017156" y="2757633"/>
            <a:ext cx="251100" cy="251100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7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06" name="Google Shape;706;p7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7" name="Google Shape;707;p74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08" name="Google Shape;708;p74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09" name="Google Shape;709;p74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Tool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4"/>
          <p:cNvSpPr txBox="1"/>
          <p:nvPr/>
        </p:nvSpPr>
        <p:spPr>
          <a:xfrm>
            <a:off x="702125" y="808275"/>
            <a:ext cx="7945200" cy="4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Paper 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○"/>
            </a:pPr>
            <a:r>
              <a:rPr lang="zh-TW" sz="1800">
                <a:solidFill>
                  <a:schemeClr val="dk1"/>
                </a:solidFill>
              </a:rPr>
              <a:t>STATISTICA Data Miner 12.5  (It’s not free.)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 Weka 3.9.0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We want to use 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○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python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71600" lvl="2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■"/>
            </a:pPr>
            <a:r>
              <a:rPr lang="zh-TW" sz="1800">
                <a:solidFill>
                  <a:schemeClr val="dk1"/>
                </a:solidFill>
              </a:rPr>
              <a:t>Numpy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Keras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pytorch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2000">
                <a:solidFill>
                  <a:schemeClr val="dk1"/>
                </a:solidFill>
              </a:rPr>
              <a:t>scikit-learn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11" name="Google Shape;711;p7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6670775" y="3003650"/>
            <a:ext cx="1587599" cy="158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5"/>
          <p:cNvSpPr/>
          <p:nvPr/>
        </p:nvSpPr>
        <p:spPr>
          <a:xfrm rot="5400000">
            <a:off x="5551689" y="-398780"/>
            <a:ext cx="1235100" cy="59493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5"/>
          <p:cNvSpPr txBox="1"/>
          <p:nvPr/>
        </p:nvSpPr>
        <p:spPr>
          <a:xfrm>
            <a:off x="3906253" y="2277544"/>
            <a:ext cx="5237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>
                <a:solidFill>
                  <a:schemeClr val="lt1"/>
                </a:solidFill>
              </a:rPr>
              <a:t>Data</a:t>
            </a:r>
            <a:endParaRPr sz="3600" b="1">
              <a:solidFill>
                <a:schemeClr val="lt1"/>
              </a:solidFill>
            </a:endParaRPr>
          </a:p>
        </p:txBody>
      </p:sp>
      <p:grpSp>
        <p:nvGrpSpPr>
          <p:cNvPr id="718" name="Google Shape;718;p75"/>
          <p:cNvGrpSpPr/>
          <p:nvPr/>
        </p:nvGrpSpPr>
        <p:grpSpPr>
          <a:xfrm rot="7523103">
            <a:off x="4283353" y="1099678"/>
            <a:ext cx="577398" cy="611268"/>
            <a:chOff x="4121211" y="1005238"/>
            <a:chExt cx="1696363" cy="1795869"/>
          </a:xfrm>
        </p:grpSpPr>
        <p:sp>
          <p:nvSpPr>
            <p:cNvPr id="719" name="Google Shape;719;p75"/>
            <p:cNvSpPr/>
            <p:nvPr/>
          </p:nvSpPr>
          <p:spPr>
            <a:xfrm rot="2611304">
              <a:off x="5367631" y="1259706"/>
              <a:ext cx="65783" cy="5419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5"/>
            <p:cNvSpPr/>
            <p:nvPr/>
          </p:nvSpPr>
          <p:spPr>
            <a:xfrm>
              <a:off x="5132704" y="1776958"/>
              <a:ext cx="99900" cy="52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5"/>
            <p:cNvSpPr/>
            <p:nvPr/>
          </p:nvSpPr>
          <p:spPr>
            <a:xfrm>
              <a:off x="4763010" y="1958882"/>
              <a:ext cx="842225" cy="842225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5"/>
            <p:cNvSpPr/>
            <p:nvPr/>
          </p:nvSpPr>
          <p:spPr>
            <a:xfrm>
              <a:off x="5344107" y="1086848"/>
              <a:ext cx="473467" cy="47346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5"/>
            <p:cNvSpPr/>
            <p:nvPr/>
          </p:nvSpPr>
          <p:spPr>
            <a:xfrm rot="-3603350" flipH="1">
              <a:off x="4709118" y="1170542"/>
              <a:ext cx="106981" cy="7499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5"/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5"/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75"/>
          <p:cNvGrpSpPr/>
          <p:nvPr/>
        </p:nvGrpSpPr>
        <p:grpSpPr>
          <a:xfrm>
            <a:off x="381381" y="804143"/>
            <a:ext cx="3640200" cy="3924641"/>
            <a:chOff x="508508" y="1072191"/>
            <a:chExt cx="4853600" cy="5232855"/>
          </a:xfrm>
        </p:grpSpPr>
        <p:grpSp>
          <p:nvGrpSpPr>
            <p:cNvPr id="727" name="Google Shape;727;p75"/>
            <p:cNvGrpSpPr/>
            <p:nvPr/>
          </p:nvGrpSpPr>
          <p:grpSpPr>
            <a:xfrm>
              <a:off x="2193736" y="2470174"/>
              <a:ext cx="1710479" cy="1738108"/>
              <a:chOff x="4288042" y="2256809"/>
              <a:chExt cx="2952664" cy="3000359"/>
            </a:xfrm>
          </p:grpSpPr>
          <p:sp>
            <p:nvSpPr>
              <p:cNvPr id="728" name="Google Shape;728;p75"/>
              <p:cNvSpPr/>
              <p:nvPr/>
            </p:nvSpPr>
            <p:spPr>
              <a:xfrm>
                <a:off x="4392101" y="2382547"/>
                <a:ext cx="1560880" cy="1777669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75"/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75"/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75"/>
              <p:cNvSpPr/>
              <p:nvPr/>
            </p:nvSpPr>
            <p:spPr>
              <a:xfrm>
                <a:off x="5606119" y="3297396"/>
                <a:ext cx="433577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75"/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75"/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75"/>
              <p:cNvSpPr/>
              <p:nvPr/>
            </p:nvSpPr>
            <p:spPr>
              <a:xfrm>
                <a:off x="5554090" y="2382547"/>
                <a:ext cx="1560880" cy="1734311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75"/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75"/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75"/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75"/>
              <p:cNvSpPr/>
              <p:nvPr/>
            </p:nvSpPr>
            <p:spPr>
              <a:xfrm>
                <a:off x="5606119" y="3297396"/>
                <a:ext cx="433577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75"/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75"/>
              <p:cNvSpPr/>
              <p:nvPr/>
            </p:nvSpPr>
            <p:spPr>
              <a:xfrm>
                <a:off x="4973095" y="3392783"/>
                <a:ext cx="1560880" cy="1734311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34311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75"/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75"/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75"/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75"/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75"/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75"/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7" name="Google Shape;747;p75"/>
            <p:cNvGrpSpPr/>
            <p:nvPr/>
          </p:nvGrpSpPr>
          <p:grpSpPr>
            <a:xfrm rot="-1946794">
              <a:off x="3602969" y="1621365"/>
              <a:ext cx="878040" cy="929545"/>
              <a:chOff x="4121211" y="1005238"/>
              <a:chExt cx="1696363" cy="1795869"/>
            </a:xfrm>
          </p:grpSpPr>
          <p:sp>
            <p:nvSpPr>
              <p:cNvPr id="748" name="Google Shape;748;p75"/>
              <p:cNvSpPr/>
              <p:nvPr/>
            </p:nvSpPr>
            <p:spPr>
              <a:xfrm rot="2611304">
                <a:off x="5367631" y="1259706"/>
                <a:ext cx="65783" cy="54195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75"/>
              <p:cNvSpPr/>
              <p:nvPr/>
            </p:nvSpPr>
            <p:spPr>
              <a:xfrm>
                <a:off x="5132704" y="1776958"/>
                <a:ext cx="99900" cy="52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75"/>
              <p:cNvSpPr/>
              <p:nvPr/>
            </p:nvSpPr>
            <p:spPr>
              <a:xfrm>
                <a:off x="4763010" y="1958882"/>
                <a:ext cx="842225" cy="842225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75"/>
              <p:cNvSpPr/>
              <p:nvPr/>
            </p:nvSpPr>
            <p:spPr>
              <a:xfrm>
                <a:off x="5344107" y="1086848"/>
                <a:ext cx="473467" cy="47346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75"/>
              <p:cNvSpPr/>
              <p:nvPr/>
            </p:nvSpPr>
            <p:spPr>
              <a:xfrm rot="-3603350" flipH="1">
                <a:off x="4709118" y="1170542"/>
                <a:ext cx="106981" cy="7499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75"/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75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5" name="Google Shape;755;p75"/>
            <p:cNvGrpSpPr/>
            <p:nvPr/>
          </p:nvGrpSpPr>
          <p:grpSpPr>
            <a:xfrm rot="3638268">
              <a:off x="800409" y="2706152"/>
              <a:ext cx="1901315" cy="1781732"/>
              <a:chOff x="7586027" y="1330808"/>
              <a:chExt cx="2461113" cy="2306322"/>
            </a:xfrm>
          </p:grpSpPr>
          <p:grpSp>
            <p:nvGrpSpPr>
              <p:cNvPr id="756" name="Google Shape;756;p75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757" name="Google Shape;757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9" name="Google Shape;759;p75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760" name="Google Shape;760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2" name="Google Shape;762;p75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75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75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75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75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75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75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75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75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75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2" name="Google Shape;772;p75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773" name="Google Shape;773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75" name="Google Shape;775;p75"/>
            <p:cNvGrpSpPr/>
            <p:nvPr/>
          </p:nvGrpSpPr>
          <p:grpSpPr>
            <a:xfrm rot="10800000">
              <a:off x="1781185" y="1072191"/>
              <a:ext cx="1901456" cy="1781864"/>
              <a:chOff x="7586027" y="1330808"/>
              <a:chExt cx="2461113" cy="2306322"/>
            </a:xfrm>
          </p:grpSpPr>
          <p:grpSp>
            <p:nvGrpSpPr>
              <p:cNvPr id="776" name="Google Shape;776;p75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777" name="Google Shape;777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9" name="Google Shape;779;p75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780" name="Google Shape;780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82" name="Google Shape;782;p75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75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75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75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75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75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75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75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75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75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2" name="Google Shape;792;p75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793" name="Google Shape;793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95" name="Google Shape;795;p75"/>
            <p:cNvGrpSpPr/>
            <p:nvPr/>
          </p:nvGrpSpPr>
          <p:grpSpPr>
            <a:xfrm flipH="1">
              <a:off x="2102628" y="3858148"/>
              <a:ext cx="1901456" cy="1781864"/>
              <a:chOff x="7586027" y="1330808"/>
              <a:chExt cx="2461113" cy="2306322"/>
            </a:xfrm>
          </p:grpSpPr>
          <p:grpSp>
            <p:nvGrpSpPr>
              <p:cNvPr id="796" name="Google Shape;796;p75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797" name="Google Shape;797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9" name="Google Shape;799;p75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800" name="Google Shape;800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2" name="Google Shape;802;p75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75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75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75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75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75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75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75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75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75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2" name="Google Shape;812;p75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813" name="Google Shape;813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15" name="Google Shape;815;p75"/>
            <p:cNvGrpSpPr/>
            <p:nvPr/>
          </p:nvGrpSpPr>
          <p:grpSpPr>
            <a:xfrm rot="-5400000" flipH="1">
              <a:off x="3520449" y="4463386"/>
              <a:ext cx="1901456" cy="1781864"/>
              <a:chOff x="7586027" y="1330808"/>
              <a:chExt cx="2461113" cy="2306322"/>
            </a:xfrm>
          </p:grpSpPr>
          <p:grpSp>
            <p:nvGrpSpPr>
              <p:cNvPr id="816" name="Google Shape;816;p75"/>
              <p:cNvGrpSpPr/>
              <p:nvPr/>
            </p:nvGrpSpPr>
            <p:grpSpPr>
              <a:xfrm rot="-7409939" flipH="1">
                <a:off x="7820529" y="2761898"/>
                <a:ext cx="449272" cy="803833"/>
                <a:chOff x="4860364" y="1440904"/>
                <a:chExt cx="607009" cy="1086054"/>
              </a:xfrm>
            </p:grpSpPr>
            <p:sp>
              <p:nvSpPr>
                <p:cNvPr id="817" name="Google Shape;817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9" name="Google Shape;819;p75"/>
              <p:cNvGrpSpPr/>
              <p:nvPr/>
            </p:nvGrpSpPr>
            <p:grpSpPr>
              <a:xfrm>
                <a:off x="8590161" y="1330808"/>
                <a:ext cx="449308" cy="803897"/>
                <a:chOff x="4860364" y="1440904"/>
                <a:chExt cx="607009" cy="1086054"/>
              </a:xfrm>
            </p:grpSpPr>
            <p:sp>
              <p:nvSpPr>
                <p:cNvPr id="820" name="Google Shape;820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2" name="Google Shape;822;p75"/>
              <p:cNvSpPr/>
              <p:nvPr/>
            </p:nvSpPr>
            <p:spPr>
              <a:xfrm>
                <a:off x="8243473" y="2027766"/>
                <a:ext cx="1155051" cy="1315475"/>
              </a:xfrm>
              <a:custGeom>
                <a:avLst/>
                <a:gdLst/>
                <a:ahLst/>
                <a:cxnLst/>
                <a:rect l="l" t="t" r="r" b="b"/>
                <a:pathLst>
                  <a:path w="1560880" h="1777669" extrusionOk="0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75"/>
              <p:cNvSpPr/>
              <p:nvPr/>
            </p:nvSpPr>
            <p:spPr>
              <a:xfrm>
                <a:off x="8595937" y="1959818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75"/>
              <p:cNvSpPr/>
              <p:nvPr/>
            </p:nvSpPr>
            <p:spPr>
              <a:xfrm>
                <a:off x="9023323" y="270492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75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75"/>
              <p:cNvSpPr/>
              <p:nvPr/>
            </p:nvSpPr>
            <p:spPr>
              <a:xfrm>
                <a:off x="8166450" y="2708130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75"/>
              <p:cNvSpPr/>
              <p:nvPr/>
            </p:nvSpPr>
            <p:spPr>
              <a:xfrm>
                <a:off x="8166450" y="2204275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75"/>
              <p:cNvSpPr/>
              <p:nvPr/>
            </p:nvSpPr>
            <p:spPr>
              <a:xfrm>
                <a:off x="9142066" y="2704920"/>
                <a:ext cx="32084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433577" h="607009" extrusionOk="0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75"/>
              <p:cNvSpPr/>
              <p:nvPr/>
            </p:nvSpPr>
            <p:spPr>
              <a:xfrm>
                <a:off x="9016905" y="2197857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75"/>
              <p:cNvSpPr/>
              <p:nvPr/>
            </p:nvSpPr>
            <p:spPr>
              <a:xfrm>
                <a:off x="9016905" y="2692083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75"/>
              <p:cNvSpPr/>
              <p:nvPr/>
            </p:nvSpPr>
            <p:spPr>
              <a:xfrm>
                <a:off x="8590073" y="2939196"/>
                <a:ext cx="449187" cy="449187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2" name="Google Shape;832;p75"/>
              <p:cNvGrpSpPr/>
              <p:nvPr/>
            </p:nvGrpSpPr>
            <p:grpSpPr>
              <a:xfrm rot="7661337" flipH="1">
                <a:off x="9367118" y="2811734"/>
                <a:ext cx="449269" cy="803827"/>
                <a:chOff x="4860364" y="1440904"/>
                <a:chExt cx="607009" cy="1086054"/>
              </a:xfrm>
            </p:grpSpPr>
            <p:sp>
              <p:nvSpPr>
                <p:cNvPr id="833" name="Google Shape;833;p75"/>
                <p:cNvSpPr/>
                <p:nvPr/>
              </p:nvSpPr>
              <p:spPr>
                <a:xfrm>
                  <a:off x="5133776" y="1776958"/>
                  <a:ext cx="107100" cy="75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4" name="Google Shape;834;p75"/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09" h="607009" extrusionOk="0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35" name="Google Shape;835;p75"/>
            <p:cNvGrpSpPr/>
            <p:nvPr/>
          </p:nvGrpSpPr>
          <p:grpSpPr>
            <a:xfrm>
              <a:off x="1191446" y="4811999"/>
              <a:ext cx="958171" cy="489603"/>
              <a:chOff x="7592872" y="5449729"/>
              <a:chExt cx="958171" cy="489603"/>
            </a:xfrm>
          </p:grpSpPr>
          <p:sp>
            <p:nvSpPr>
              <p:cNvPr id="836" name="Google Shape;836;p75"/>
              <p:cNvSpPr/>
              <p:nvPr/>
            </p:nvSpPr>
            <p:spPr>
              <a:xfrm rot="-5553826" flipH="1">
                <a:off x="8032603" y="5501113"/>
                <a:ext cx="60360" cy="4233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75"/>
              <p:cNvSpPr/>
              <p:nvPr/>
            </p:nvSpPr>
            <p:spPr>
              <a:xfrm rot="-1941275" flipH="1">
                <a:off x="7658048" y="5531041"/>
                <a:ext cx="343114" cy="343114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75"/>
              <p:cNvSpPr/>
              <p:nvPr/>
            </p:nvSpPr>
            <p:spPr>
              <a:xfrm rot="-1941275">
                <a:off x="8142752" y="5514905"/>
                <a:ext cx="343114" cy="343114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9" name="Google Shape;839;p75"/>
          <p:cNvGrpSpPr/>
          <p:nvPr/>
        </p:nvGrpSpPr>
        <p:grpSpPr>
          <a:xfrm rot="-2713936">
            <a:off x="7979163" y="408236"/>
            <a:ext cx="718661" cy="367219"/>
            <a:chOff x="7592872" y="5449729"/>
            <a:chExt cx="958171" cy="489603"/>
          </a:xfrm>
        </p:grpSpPr>
        <p:sp>
          <p:nvSpPr>
            <p:cNvPr id="840" name="Google Shape;840;p75"/>
            <p:cNvSpPr/>
            <p:nvPr/>
          </p:nvSpPr>
          <p:spPr>
            <a:xfrm rot="-5553826" flipH="1">
              <a:off x="8032603" y="5501113"/>
              <a:ext cx="60360" cy="4233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5"/>
            <p:cNvSpPr/>
            <p:nvPr/>
          </p:nvSpPr>
          <p:spPr>
            <a:xfrm rot="-1941275" flipH="1">
              <a:off x="7658048" y="5531041"/>
              <a:ext cx="343114" cy="343114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5"/>
            <p:cNvSpPr/>
            <p:nvPr/>
          </p:nvSpPr>
          <p:spPr>
            <a:xfrm rot="-1941275">
              <a:off x="8142752" y="5514905"/>
              <a:ext cx="343114" cy="343114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75"/>
          <p:cNvGrpSpPr/>
          <p:nvPr/>
        </p:nvGrpSpPr>
        <p:grpSpPr>
          <a:xfrm rot="-5400000" flipH="1">
            <a:off x="7794426" y="4090654"/>
            <a:ext cx="1000688" cy="937751"/>
            <a:chOff x="7586027" y="1330808"/>
            <a:chExt cx="2461113" cy="2306322"/>
          </a:xfrm>
        </p:grpSpPr>
        <p:grpSp>
          <p:nvGrpSpPr>
            <p:cNvPr id="844" name="Google Shape;844;p75"/>
            <p:cNvGrpSpPr/>
            <p:nvPr/>
          </p:nvGrpSpPr>
          <p:grpSpPr>
            <a:xfrm rot="-7409939" flipH="1">
              <a:off x="7820529" y="2761898"/>
              <a:ext cx="449272" cy="803833"/>
              <a:chOff x="4860364" y="1440904"/>
              <a:chExt cx="607009" cy="1086054"/>
            </a:xfrm>
          </p:grpSpPr>
          <p:sp>
            <p:nvSpPr>
              <p:cNvPr id="845" name="Google Shape;845;p75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75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7" name="Google Shape;847;p75"/>
            <p:cNvGrpSpPr/>
            <p:nvPr/>
          </p:nvGrpSpPr>
          <p:grpSpPr>
            <a:xfrm>
              <a:off x="8590161" y="1330808"/>
              <a:ext cx="449308" cy="803897"/>
              <a:chOff x="4860364" y="1440904"/>
              <a:chExt cx="607009" cy="1086054"/>
            </a:xfrm>
          </p:grpSpPr>
          <p:sp>
            <p:nvSpPr>
              <p:cNvPr id="848" name="Google Shape;848;p75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75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0" name="Google Shape;850;p75"/>
            <p:cNvSpPr/>
            <p:nvPr/>
          </p:nvSpPr>
          <p:spPr>
            <a:xfrm>
              <a:off x="8243473" y="2027766"/>
              <a:ext cx="1155051" cy="1315475"/>
            </a:xfrm>
            <a:custGeom>
              <a:avLst/>
              <a:gdLst/>
              <a:ahLst/>
              <a:cxnLst/>
              <a:rect l="l" t="t" r="r" b="b"/>
              <a:pathLst>
                <a:path w="1560880" h="1777669" extrusionOk="0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5"/>
            <p:cNvSpPr/>
            <p:nvPr/>
          </p:nvSpPr>
          <p:spPr>
            <a:xfrm>
              <a:off x="8595937" y="1959818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5"/>
            <p:cNvSpPr/>
            <p:nvPr/>
          </p:nvSpPr>
          <p:spPr>
            <a:xfrm>
              <a:off x="9023323" y="2704920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5"/>
            <p:cNvSpPr/>
            <p:nvPr/>
          </p:nvSpPr>
          <p:spPr>
            <a:xfrm>
              <a:off x="9142066" y="2704920"/>
              <a:ext cx="320847" cy="44918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5"/>
            <p:cNvSpPr/>
            <p:nvPr/>
          </p:nvSpPr>
          <p:spPr>
            <a:xfrm>
              <a:off x="8166450" y="2708130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5"/>
            <p:cNvSpPr/>
            <p:nvPr/>
          </p:nvSpPr>
          <p:spPr>
            <a:xfrm>
              <a:off x="8166450" y="2204275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5"/>
            <p:cNvSpPr/>
            <p:nvPr/>
          </p:nvSpPr>
          <p:spPr>
            <a:xfrm>
              <a:off x="9142066" y="2704920"/>
              <a:ext cx="320847" cy="449187"/>
            </a:xfrm>
            <a:custGeom>
              <a:avLst/>
              <a:gdLst/>
              <a:ahLst/>
              <a:cxnLst/>
              <a:rect l="l" t="t" r="r" b="b"/>
              <a:pathLst>
                <a:path w="433577" h="607009" extrusionOk="0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5"/>
            <p:cNvSpPr/>
            <p:nvPr/>
          </p:nvSpPr>
          <p:spPr>
            <a:xfrm>
              <a:off x="9016905" y="2197857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5"/>
            <p:cNvSpPr/>
            <p:nvPr/>
          </p:nvSpPr>
          <p:spPr>
            <a:xfrm>
              <a:off x="9016905" y="2692083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5"/>
            <p:cNvSpPr/>
            <p:nvPr/>
          </p:nvSpPr>
          <p:spPr>
            <a:xfrm>
              <a:off x="8590073" y="2939196"/>
              <a:ext cx="449187" cy="449187"/>
            </a:xfrm>
            <a:custGeom>
              <a:avLst/>
              <a:gdLst/>
              <a:ahLst/>
              <a:cxnLst/>
              <a:rect l="l" t="t" r="r" b="b"/>
              <a:pathLst>
                <a:path w="607009" h="607009" extrusionOk="0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0" name="Google Shape;860;p75"/>
            <p:cNvGrpSpPr/>
            <p:nvPr/>
          </p:nvGrpSpPr>
          <p:grpSpPr>
            <a:xfrm rot="7661337" flipH="1">
              <a:off x="9367118" y="2811734"/>
              <a:ext cx="449269" cy="803827"/>
              <a:chOff x="4860364" y="1440904"/>
              <a:chExt cx="607009" cy="1086054"/>
            </a:xfrm>
          </p:grpSpPr>
          <p:sp>
            <p:nvSpPr>
              <p:cNvPr id="861" name="Google Shape;861;p75"/>
              <p:cNvSpPr/>
              <p:nvPr/>
            </p:nvSpPr>
            <p:spPr>
              <a:xfrm>
                <a:off x="5133776" y="1776958"/>
                <a:ext cx="107100" cy="75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75"/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/>
                <a:ahLst/>
                <a:cxnLst/>
                <a:rect l="l" t="t" r="r" b="b"/>
                <a:pathLst>
                  <a:path w="607009" h="607009" extrusionOk="0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7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68" name="Google Shape;868;p76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545986" y="789920"/>
                  </a:moveTo>
                  <a:lnTo>
                    <a:pt x="545986" y="6572570"/>
                  </a:lnTo>
                  <a:lnTo>
                    <a:pt x="11747500" y="6572570"/>
                  </a:lnTo>
                  <a:lnTo>
                    <a:pt x="11747500" y="78992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9A5A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9" name="Google Shape;869;p76"/>
            <p:cNvSpPr/>
            <p:nvPr/>
          </p:nvSpPr>
          <p:spPr>
            <a:xfrm rot="10800000">
              <a:off x="0" y="2636119"/>
              <a:ext cx="12192000" cy="4221881"/>
            </a:xfrm>
            <a:custGeom>
              <a:avLst/>
              <a:gdLst/>
              <a:ahLst/>
              <a:cxnLst/>
              <a:rect l="l" t="t" r="r" b="b"/>
              <a:pathLst>
                <a:path w="12192000" h="4221881" extrusionOk="0">
                  <a:moveTo>
                    <a:pt x="444500" y="4221881"/>
                  </a:moveTo>
                  <a:lnTo>
                    <a:pt x="0" y="407858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508406"/>
                  </a:lnTo>
                  <a:cubicBezTo>
                    <a:pt x="12043172" y="2508406"/>
                    <a:pt x="11897977" y="2510574"/>
                    <a:pt x="11756238" y="2514772"/>
                  </a:cubicBezTo>
                  <a:lnTo>
                    <a:pt x="11646014" y="2519700"/>
                  </a:lnTo>
                  <a:lnTo>
                    <a:pt x="11646014" y="285430"/>
                  </a:lnTo>
                  <a:lnTo>
                    <a:pt x="444500" y="285430"/>
                  </a:lnTo>
                  <a:close/>
                </a:path>
              </a:pathLst>
            </a:custGeom>
            <a:solidFill>
              <a:srgbClr val="80DBE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70" name="Google Shape;870;p76"/>
            <p:cNvCxnSpPr/>
            <p:nvPr/>
          </p:nvCxnSpPr>
          <p:spPr>
            <a:xfrm>
              <a:off x="545986" y="407875"/>
              <a:ext cx="5721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71" name="Google Shape;871;p76"/>
          <p:cNvSpPr/>
          <p:nvPr/>
        </p:nvSpPr>
        <p:spPr>
          <a:xfrm>
            <a:off x="935125" y="104775"/>
            <a:ext cx="7393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</a:rPr>
              <a:t>Data Download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76"/>
          <p:cNvSpPr txBox="1"/>
          <p:nvPr/>
        </p:nvSpPr>
        <p:spPr>
          <a:xfrm>
            <a:off x="838565" y="1020565"/>
            <a:ext cx="8102700" cy="3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b="1" dirty="0"/>
              <a:t>Where to download?</a:t>
            </a:r>
            <a:endParaRPr sz="1800"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NCBI - </a:t>
            </a:r>
            <a:r>
              <a:rPr lang="zh-TW" sz="1800" u="sng" dirty="0">
                <a:solidFill>
                  <a:schemeClr val="accent4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 Accession viewer (GSE94533)</a:t>
            </a:r>
            <a:endParaRPr dirty="0">
              <a:solidFill>
                <a:schemeClr val="accent4">
                  <a:lumMod val="25000"/>
                </a:schemeClr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accent4">
                    <a:lumMod val="25000"/>
                  </a:schemeClr>
                </a:solidFill>
              </a:rPr>
              <a:t>     </a:t>
            </a:r>
            <a:r>
              <a:rPr lang="zh-TW" sz="1800" u="sng" dirty="0">
                <a:solidFill>
                  <a:schemeClr val="accent4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Selector (PRJNA371423)</a:t>
            </a:r>
            <a:r>
              <a:rPr lang="zh-TW" sz="18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endParaRPr sz="1800" dirty="0">
              <a:solidFill>
                <a:schemeClr val="accent4">
                  <a:lumMod val="25000"/>
                </a:schemeClr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EBI - </a:t>
            </a:r>
            <a:r>
              <a:rPr lang="zh-TW" sz="1800" u="sng" dirty="0">
                <a:solidFill>
                  <a:schemeClr val="accent4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ENA Broswer (PRJNA371423)</a:t>
            </a:r>
            <a:r>
              <a:rPr lang="zh-TW" sz="18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endParaRPr sz="1800" dirty="0">
              <a:solidFill>
                <a:schemeClr val="accent4">
                  <a:lumMod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b="1" dirty="0"/>
              <a:t>How big in terms of GB? in terms of reads?</a:t>
            </a:r>
            <a:endParaRPr sz="1800"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sra - 48.78GB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fastq - 1.29GB * 204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zh-TW" sz="1800" dirty="0">
                <a:solidFill>
                  <a:srgbClr val="FF0000"/>
                </a:solidFill>
              </a:rPr>
              <a:t>xlsx - 4.89MB + 9.22MB</a:t>
            </a:r>
            <a:endParaRPr sz="18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and End Slide Master">
  <a:themeElements>
    <a:clrScheme name="Genome Edit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ver and End Slide Master">
  <a:themeElements>
    <a:clrScheme name="Genome Edit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ection Break Slide Master">
  <a:themeElements>
    <a:clrScheme name="Genome Edit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1704</Words>
  <Application>Microsoft Office PowerPoint</Application>
  <PresentationFormat>如螢幕大小 (16:9)</PresentationFormat>
  <Paragraphs>270</Paragraphs>
  <Slides>40</Slides>
  <Notes>40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Malgun Gothic</vt:lpstr>
      <vt:lpstr>Microsoft JhengHei</vt:lpstr>
      <vt:lpstr>Arial</vt:lpstr>
      <vt:lpstr>Calibri</vt:lpstr>
      <vt:lpstr>Simple Light</vt:lpstr>
      <vt:lpstr>Cover and End Slide Master</vt:lpstr>
      <vt:lpstr>Cover and End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佳妤 盧</cp:lastModifiedBy>
  <cp:revision>1</cp:revision>
  <dcterms:modified xsi:type="dcterms:W3CDTF">2020-01-07T00:17:00Z</dcterms:modified>
</cp:coreProperties>
</file>