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40" r:id="rId3"/>
    <p:sldId id="348" r:id="rId4"/>
    <p:sldId id="351" r:id="rId5"/>
    <p:sldId id="353" r:id="rId6"/>
    <p:sldId id="355" r:id="rId7"/>
    <p:sldId id="356" r:id="rId8"/>
    <p:sldId id="349" r:id="rId9"/>
    <p:sldId id="352" r:id="rId10"/>
    <p:sldId id="358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62" d="100"/>
          <a:sy n="62" d="100"/>
        </p:scale>
        <p:origin x="90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i.org/10.1016/j.geomorph.2012.08.0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</a:t>
            </a:r>
          </a:p>
          <a:p>
            <a:endParaRPr lang="nb-NO" sz="3600" b="1" i="1" dirty="0">
              <a:latin typeface="Arial" panose="020B0604020202020204" pitchFamily="34" charset="0"/>
            </a:endParaRPr>
          </a:p>
          <a:p>
            <a:r>
              <a:rPr lang="nb-NO" sz="3600" b="1" i="1" dirty="0">
                <a:latin typeface="Arial" panose="020B0604020202020204" pitchFamily="34" charset="0"/>
              </a:rPr>
              <a:t>Session 1: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Uses?</a:t>
            </a:r>
            <a:endParaRPr lang="en-US" sz="3600" dirty="0"/>
          </a:p>
        </p:txBody>
      </p:sp>
      <p:pic>
        <p:nvPicPr>
          <p:cNvPr id="5122" name="Picture 2" descr="IMA BLO CLO beirut-disaster-response whole project">
            <a:extLst>
              <a:ext uri="{FF2B5EF4-FFF2-40B4-BE49-F238E27FC236}">
                <a16:creationId xmlns:a16="http://schemas.microsoft.com/office/drawing/2014/main" id="{A2561CC8-93D8-177A-19FE-DE38398B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21" y="84942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x4Dfields indices">
            <a:extLst>
              <a:ext uri="{FF2B5EF4-FFF2-40B4-BE49-F238E27FC236}">
                <a16:creationId xmlns:a16="http://schemas.microsoft.com/office/drawing/2014/main" id="{11BC5668-2EA4-9DFC-0961-F4AEB84A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" y="2463090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 BLOG AGR Flydronaire Use case NDVI (1)">
            <a:extLst>
              <a:ext uri="{FF2B5EF4-FFF2-40B4-BE49-F238E27FC236}">
                <a16:creationId xmlns:a16="http://schemas.microsoft.com/office/drawing/2014/main" id="{2152C2E2-E3AD-4F0D-B7A7-6756E7C5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88" y="2481540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nsmission lines inspection with PIX4Dinspect">
            <a:extLst>
              <a:ext uri="{FF2B5EF4-FFF2-40B4-BE49-F238E27FC236}">
                <a16:creationId xmlns:a16="http://schemas.microsoft.com/office/drawing/2014/main" id="{FB4944F2-132E-1AA3-F61E-FCE65214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75" y="250582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 BLO EMR california-wildfire-pix4dreact">
            <a:extLst>
              <a:ext uri="{FF2B5EF4-FFF2-40B4-BE49-F238E27FC236}">
                <a16:creationId xmlns:a16="http://schemas.microsoft.com/office/drawing/2014/main" id="{0E3E8439-B678-DD8B-18AE-22544820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97" y="90158"/>
            <a:ext cx="37404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B17E686-DFF3-6616-4B9B-62DA3F9C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11" y="4805451"/>
            <a:ext cx="1397617" cy="13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9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Photogrammetry workflow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Capture images</a:t>
            </a:r>
          </a:p>
          <a:p>
            <a:r>
              <a:rPr lang="en-US" dirty="0"/>
              <a:t>Identify similar points in images (tie points; vertices)</a:t>
            </a:r>
          </a:p>
          <a:p>
            <a:r>
              <a:rPr lang="en-US" dirty="0"/>
              <a:t>Densify point cloud (vertices)</a:t>
            </a:r>
          </a:p>
          <a:p>
            <a:r>
              <a:rPr lang="en-US" dirty="0"/>
              <a:t>Connect points to form edges (1D), faces, polygons, surfaces (2D) and mesh (3D)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Watch video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0C8C8C-7101-4A1F-08BB-491A2283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84" y="4119322"/>
            <a:ext cx="6446520" cy="24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to drawn </a:t>
            </a:r>
          </a:p>
          <a:p>
            <a:r>
              <a:rPr lang="en-US" i="1" dirty="0" err="1"/>
              <a:t>metron</a:t>
            </a:r>
            <a:r>
              <a:rPr lang="en-US" dirty="0"/>
              <a:t> = to measure</a:t>
            </a:r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photos</a:t>
            </a:r>
            <a:r>
              <a:rPr lang="en-US" dirty="0"/>
              <a:t> = light</a:t>
            </a:r>
          </a:p>
          <a:p>
            <a:r>
              <a:rPr lang="en-US" i="1" dirty="0"/>
              <a:t>gramma</a:t>
            </a:r>
            <a:r>
              <a:rPr lang="en-US" dirty="0"/>
              <a:t> = to drawn </a:t>
            </a:r>
          </a:p>
          <a:p>
            <a:r>
              <a:rPr lang="en-US" i="1" dirty="0" err="1"/>
              <a:t>metron</a:t>
            </a:r>
            <a:r>
              <a:rPr lang="en-US" dirty="0"/>
              <a:t> = to measure</a:t>
            </a:r>
          </a:p>
          <a:p>
            <a:endParaRPr lang="en-US" dirty="0"/>
          </a:p>
          <a:p>
            <a:r>
              <a:rPr lang="en-US" i="1" dirty="0"/>
              <a:t>Photogrammetry</a:t>
            </a:r>
            <a:r>
              <a:rPr lang="en-US" dirty="0"/>
              <a:t> = measuring with light (photographs)</a:t>
            </a:r>
          </a:p>
          <a:p>
            <a:endParaRPr lang="en-US" dirty="0"/>
          </a:p>
          <a:p>
            <a:r>
              <a:rPr lang="en-US" dirty="0"/>
              <a:t>Or: </a:t>
            </a:r>
            <a:r>
              <a:rPr lang="en-US" i="1" dirty="0"/>
              <a:t>estimation of geometric and semantic properties of objects based on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7487-041C-A9D3-B062-B1116FE5DA08}"/>
              </a:ext>
            </a:extLst>
          </p:cNvPr>
          <p:cNvSpPr txBox="1"/>
          <p:nvPr/>
        </p:nvSpPr>
        <p:spPr>
          <a:xfrm rot="20992095">
            <a:off x="6483249" y="1393148"/>
            <a:ext cx="528965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Optical Remote Sensing</a:t>
            </a:r>
          </a:p>
          <a:p>
            <a:r>
              <a:rPr lang="nb-NO" sz="2800" b="1" i="1" u="sng" dirty="0"/>
              <a:t>Image processing/computer vision</a:t>
            </a:r>
          </a:p>
          <a:p>
            <a:r>
              <a:rPr lang="en-US" sz="2800" b="1" i="1" u="sng" dirty="0"/>
              <a:t>Robotics</a:t>
            </a:r>
          </a:p>
          <a:p>
            <a:r>
              <a:rPr lang="en-US" sz="2800" b="1" i="1" u="sng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78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What is photogrammetry?</a:t>
            </a:r>
            <a:endParaRPr lang="en-US" sz="3600" dirty="0"/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26C6C13-E3C8-C45F-6FE3-CC1EB763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/>
              <a:t>3D perception:</a:t>
            </a:r>
            <a:br>
              <a:rPr lang="en-US" i="1" dirty="0"/>
            </a:br>
            <a:r>
              <a:rPr lang="en-US" i="1" dirty="0"/>
              <a:t>Depth</a:t>
            </a:r>
            <a:r>
              <a:rPr lang="en-US" dirty="0"/>
              <a:t> through </a:t>
            </a:r>
            <a:r>
              <a:rPr lang="en-US" i="1" dirty="0"/>
              <a:t>different views</a:t>
            </a:r>
            <a:endParaRPr lang="en-US" dirty="0"/>
          </a:p>
          <a:p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FC356-FD7D-6E0F-1792-A33094AA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8" y="3631010"/>
            <a:ext cx="5772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7604080" y="5593100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Humboldt State University. Structure from Motion (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2016.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BF42AD-26DA-F2E4-115B-34F89F5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32" y="3003629"/>
            <a:ext cx="3663315" cy="30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5E6E3-12B2-891D-A7CD-350B2F37C3B9}"/>
              </a:ext>
            </a:extLst>
          </p:cNvPr>
          <p:cNvSpPr txBox="1"/>
          <p:nvPr/>
        </p:nvSpPr>
        <p:spPr>
          <a:xfrm>
            <a:off x="1629939" y="5976452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 J. Westoby et al., 2012. </a:t>
            </a:r>
            <a:r>
              <a: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doi:10.1016/j.geomorph.2012.08.021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Image capturing principles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01141" y="4868578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41" y="2415593"/>
            <a:ext cx="4417842" cy="24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4077287" y="5106046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Processing: inverted mapping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289D-82A4-00A4-A672-F95921AAF0F0}"/>
              </a:ext>
            </a:extLst>
          </p:cNvPr>
          <p:cNvSpPr txBox="1"/>
          <p:nvPr/>
        </p:nvSpPr>
        <p:spPr>
          <a:xfrm>
            <a:off x="2619980" y="5120887"/>
            <a:ext cx="6103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 &amp; II Course (2021/22) –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Cyrill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StachnissLab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C9CC-8A45-4F52-6349-74AD0DFC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652" y="1622571"/>
            <a:ext cx="6331205" cy="3479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F6FCF-4F24-F4AB-34AF-A88686B8E045}"/>
              </a:ext>
            </a:extLst>
          </p:cNvPr>
          <p:cNvSpPr txBox="1"/>
          <p:nvPr/>
        </p:nvSpPr>
        <p:spPr>
          <a:xfrm rot="20992095">
            <a:off x="6927194" y="4647297"/>
            <a:ext cx="528965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b="1" i="1" u="sng" dirty="0"/>
              <a:t>- Algoritms are central</a:t>
            </a:r>
          </a:p>
          <a:p>
            <a:r>
              <a:rPr lang="nb-NO" sz="2800" b="1" i="1" u="sng" dirty="0"/>
              <a:t>- Standardisation helps</a:t>
            </a:r>
          </a:p>
          <a:p>
            <a:r>
              <a:rPr lang="nb-NO" sz="2800" b="1" i="1" u="sng" dirty="0"/>
              <a:t>- Programming is a useful tool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0664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Benefits?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Remote sensing technique</a:t>
            </a:r>
          </a:p>
          <a:p>
            <a:r>
              <a:rPr lang="en-US" dirty="0"/>
              <a:t>Relatively easy to acquire a lot of (digital) data</a:t>
            </a:r>
            <a:br>
              <a:rPr lang="en-US" dirty="0"/>
            </a:br>
            <a:r>
              <a:rPr lang="en-US" dirty="0"/>
              <a:t>(even over larger areas)</a:t>
            </a:r>
          </a:p>
          <a:p>
            <a:r>
              <a:rPr lang="en-US" dirty="0"/>
              <a:t>Flexible (resolution, scale, time: dynamic scenes)</a:t>
            </a:r>
          </a:p>
          <a:p>
            <a:r>
              <a:rPr lang="en-US" dirty="0"/>
              <a:t>Human &amp; automatic data processing/interpretations</a:t>
            </a:r>
          </a:p>
          <a:p>
            <a:r>
              <a:rPr lang="en-US" dirty="0"/>
              <a:t>Cheap</a:t>
            </a:r>
          </a:p>
          <a:p>
            <a:endParaRPr lang="en-US" dirty="0"/>
          </a:p>
          <a:p>
            <a:r>
              <a:rPr lang="en-US" dirty="0"/>
              <a:t>Where is it important for?</a:t>
            </a:r>
          </a:p>
          <a:p>
            <a:pPr lvl="1"/>
            <a:r>
              <a:rPr lang="en-US" dirty="0"/>
              <a:t>Inaccessible areas? Sensitive material?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8CC107-8B6F-2BA8-A951-E8276E1CAFC8}"/>
              </a:ext>
            </a:extLst>
          </p:cNvPr>
          <p:cNvGrpSpPr/>
          <p:nvPr/>
        </p:nvGrpSpPr>
        <p:grpSpPr>
          <a:xfrm>
            <a:off x="42671" y="6443508"/>
            <a:ext cx="12006913" cy="385818"/>
            <a:chOff x="42671" y="6443508"/>
            <a:chExt cx="12006913" cy="3858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38703-361B-3F8B-537E-BBCFEBB6CACC}"/>
                </a:ext>
              </a:extLst>
            </p:cNvPr>
            <p:cNvSpPr txBox="1"/>
            <p:nvPr/>
          </p:nvSpPr>
          <p:spPr>
            <a:xfrm>
              <a:off x="854075" y="6521549"/>
              <a:ext cx="3805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FAIR digital documentation &amp; teaching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F21D3D7-314B-1C6E-B50E-93CFE61D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" y="6563571"/>
              <a:ext cx="876716" cy="230005"/>
            </a:xfrm>
            <a:prstGeom prst="rect">
              <a:avLst/>
            </a:prstGeom>
          </p:spPr>
        </p:pic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Disadvantages?</a:t>
            </a:r>
            <a:endParaRPr lang="en-US" sz="36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EBAB87-7F21-FF9A-9865-FBBE8D2E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Need for light</a:t>
            </a:r>
          </a:p>
          <a:p>
            <a:r>
              <a:rPr lang="en-US" dirty="0"/>
              <a:t>Occlusions and visibility constraints</a:t>
            </a:r>
          </a:p>
          <a:p>
            <a:pPr lvl="1"/>
            <a:r>
              <a:rPr lang="en-US" dirty="0"/>
              <a:t>E.g. Can we get the object imaged from every angle?</a:t>
            </a:r>
          </a:p>
          <a:p>
            <a:r>
              <a:rPr lang="en-US" dirty="0"/>
              <a:t>3D world to 2D image projection</a:t>
            </a:r>
          </a:p>
          <a:p>
            <a:pPr lvl="1"/>
            <a:r>
              <a:rPr lang="en-US" dirty="0"/>
              <a:t>Distortions? Artefacts? </a:t>
            </a:r>
          </a:p>
          <a:p>
            <a:r>
              <a:rPr lang="en-US" dirty="0"/>
              <a:t>Lesser accuracy/details than other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397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PowerPoint Presentation</vt:lpstr>
      <vt:lpstr>What is photogrammetry?</vt:lpstr>
      <vt:lpstr>What is photogrammetry?</vt:lpstr>
      <vt:lpstr>What is photogrammetry?</vt:lpstr>
      <vt:lpstr>Image capturing principles</vt:lpstr>
      <vt:lpstr>Processing: inverted mapping</vt:lpstr>
      <vt:lpstr>Processing: inverted mapping</vt:lpstr>
      <vt:lpstr>Benefits?</vt:lpstr>
      <vt:lpstr>Disadvantages?</vt:lpstr>
      <vt:lpstr>Uses?</vt:lpstr>
      <vt:lpstr>Photogrammetry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20</cp:revision>
  <dcterms:created xsi:type="dcterms:W3CDTF">2023-10-16T14:21:59Z</dcterms:created>
  <dcterms:modified xsi:type="dcterms:W3CDTF">2024-01-22T14:39:25Z</dcterms:modified>
</cp:coreProperties>
</file>