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0.png" ContentType="image/png"/>
  <Override PartName="/ppt/media/image16.png" ContentType="image/png"/>
  <Override PartName="/ppt/media/image15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2.jpeg" ContentType="image/jpeg"/>
  <Override PartName="/ppt/media/image1.jpeg" ContentType="image/jpeg"/>
  <Override PartName="/ppt/media/image3.jpeg" ContentType="image/jpeg"/>
  <Override PartName="/ppt/media/image39.png" ContentType="image/png"/>
  <Override PartName="/ppt/media/image14.png" ContentType="image/png"/>
  <Override PartName="/ppt/media/image4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7.png" ContentType="image/png"/>
  <Override PartName="/ppt/media/image8.png" ContentType="image/png"/>
  <Override PartName="/ppt/media/image6.png" ContentType="image/png"/>
  <Override PartName="/ppt/media/image10.png" ContentType="image/png"/>
  <Override PartName="/ppt/media/image35.png" ContentType="image/png"/>
  <Override PartName="/ppt/media/image5.tif" ContentType="image/tiff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6" descr=""/>
          <p:cNvPicPr/>
          <p:nvPr/>
        </p:nvPicPr>
        <p:blipFill>
          <a:blip r:embed="rId2"/>
          <a:srcRect l="0" t="1545" r="0" b="-1545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3"/>
          <p:cNvSpPr/>
          <p:nvPr/>
        </p:nvSpPr>
        <p:spPr>
          <a:xfrm>
            <a:off x="2417760" y="3528360"/>
            <a:ext cx="863676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520" cy="18871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TW" sz="4400" spc="-1" strike="noStrike">
                <a:solidFill>
                  <a:srgbClr val="000000"/>
                </a:solidFill>
                <a:latin typeface="Arial"/>
              </a:rPr>
              <a:t>請按這裡編輯題名</a:t>
            </a:r>
            <a:r>
              <a:rPr b="0" lang="zh-TW" sz="4400" spc="-1" strike="noStrike">
                <a:solidFill>
                  <a:srgbClr val="000000"/>
                </a:solidFill>
                <a:latin typeface="Arial"/>
              </a:rPr>
              <a:t>文字格式</a:t>
            </a:r>
            <a:endParaRPr b="0" lang="zh-TW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8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zh-TW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zh-TW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zh-TW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zh-TW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zh-TW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zh-TW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zh-TW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Picture 6" descr=""/>
          <p:cNvPicPr/>
          <p:nvPr/>
        </p:nvPicPr>
        <p:blipFill>
          <a:blip r:embed="rId2"/>
          <a:srcRect l="0" t="1545" r="0" b="-1545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Line 3"/>
          <p:cNvSpPr/>
          <p:nvPr/>
        </p:nvSpPr>
        <p:spPr>
          <a:xfrm>
            <a:off x="1453680" y="1846800"/>
            <a:ext cx="960768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8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zh-TW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zh-TW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zh-TW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zh-TW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zh-TW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zh-TW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zh-TW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5" name="Picture 6" descr=""/>
          <p:cNvPicPr/>
          <p:nvPr/>
        </p:nvPicPr>
        <p:blipFill>
          <a:blip r:embed="rId2"/>
          <a:srcRect l="0" t="1545" r="0" b="-1545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86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請按這裡編輯題名文</a:t>
            </a:r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字格式</a:t>
            </a:r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8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zh-TW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zh-TW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zh-TW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zh-TW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zh-TW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zh-TW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zh-TW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6" name="Picture 6" descr=""/>
          <p:cNvPicPr/>
          <p:nvPr/>
        </p:nvPicPr>
        <p:blipFill>
          <a:blip r:embed="rId2"/>
          <a:srcRect l="0" t="1545" r="0" b="-1545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127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Line 3"/>
          <p:cNvSpPr/>
          <p:nvPr/>
        </p:nvSpPr>
        <p:spPr>
          <a:xfrm>
            <a:off x="1454040" y="3804840"/>
            <a:ext cx="863064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8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zh-TW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zh-TW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zh-TW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zh-TW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zh-TW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zh-TW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zh-TW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tif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hyperlink" Target="http://www.wunan.com.tw/www2/download/preview/1JBK.PDF" TargetMode="External"/><Relationship Id="rId2" Type="http://schemas.openxmlformats.org/officeDocument/2006/relationships/hyperlink" Target="http://www.wunan.com.tw/www2/download/preview/1JBK.PDF" TargetMode="External"/><Relationship Id="rId3" Type="http://schemas.openxmlformats.org/officeDocument/2006/relationships/hyperlink" Target="http://www.wunan.com.tw/www2/download/preview/1JBK.PDF" TargetMode="External"/><Relationship Id="rId4" Type="http://schemas.openxmlformats.org/officeDocument/2006/relationships/hyperlink" Target="http://www.wunan.com.tw/www2/download/preview/1JBK.PDF" TargetMode="External"/><Relationship Id="rId5" Type="http://schemas.openxmlformats.org/officeDocument/2006/relationships/hyperlink" Target="http://www.wunan.com.tw/www2/download/preview/1JBK.PDF" TargetMode="External"/><Relationship Id="rId6" Type="http://schemas.openxmlformats.org/officeDocument/2006/relationships/hyperlink" Target="https://www.facebook.com/hpagov/posts/1261152370580199/" TargetMode="External"/><Relationship Id="rId7" Type="http://schemas.openxmlformats.org/officeDocument/2006/relationships/hyperlink" Target="https://www.facebook.com/hpagov/posts/1261152370580199/" TargetMode="External"/><Relationship Id="rId8" Type="http://schemas.openxmlformats.org/officeDocument/2006/relationships/hyperlink" Target="https://www.ch.com.tw/index.aspx?sv=ch_fitness&amp;chapter=ACC000007" TargetMode="External"/><Relationship Id="rId9" Type="http://schemas.openxmlformats.org/officeDocument/2006/relationships/hyperlink" Target="http://www.mmh.org.tw/taitam/endoc/dia-edu-b04.htm" TargetMode="External"/><Relationship Id="rId10" Type="http://schemas.openxmlformats.org/officeDocument/2006/relationships/hyperlink" Target="https://www.datacamp.com/community/tutorials/contingency-tables-r" TargetMode="External"/><Relationship Id="rId11" Type="http://schemas.openxmlformats.org/officeDocument/2006/relationships/hyperlink" Target="https://www.pluralsight.com/guides/cleaning-up-data-from-outliers" TargetMode="External"/><Relationship Id="rId12" Type="http://schemas.openxmlformats.org/officeDocument/2006/relationships/hyperlink" Target="https://www.gastonsanchez.com/r4strings/formatting.html" TargetMode="External"/><Relationship Id="rId13" Type="http://schemas.openxmlformats.org/officeDocument/2006/relationships/hyperlink" Target="https://www.guru99.com/r-data-frames.html" TargetMode="External"/><Relationship Id="rId1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hyperlink" Target="https://cran.r-project.org/web/packages/hash/hash.pdf" TargetMode="External"/><Relationship Id="rId2" Type="http://schemas.openxmlformats.org/officeDocument/2006/relationships/hyperlink" Target="https://stackoverflow.com/questions/23765996/get-all-keys-from-ruby-hash" TargetMode="External"/><Relationship Id="rId3" Type="http://schemas.openxmlformats.org/officeDocument/2006/relationships/hyperlink" Target="https://www.rdocumentation.org/packages/tibble/versions/1.4.2/topics/add_column" TargetMode="External"/><Relationship Id="rId4" Type="http://schemas.openxmlformats.org/officeDocument/2006/relationships/hyperlink" Target="https://stackoverflow.com/questions/45741498/add-column-in-tibble-with-variable-column-name" TargetMode="External"/><Relationship Id="rId5" Type="http://schemas.openxmlformats.org/officeDocument/2006/relationships/hyperlink" Target="https://statmath.wu.ac.at/projects/vcd/" TargetMode="External"/><Relationship Id="rId6" Type="http://schemas.openxmlformats.org/officeDocument/2006/relationships/hyperlink" Target="https://rdrr.io/cran/infotheo/man/mutinformation.html" TargetMode="External"/><Relationship Id="rId7" Type="http://schemas.openxmlformats.org/officeDocument/2006/relationships/hyperlink" Target="https://cran.r-project.org/web/packages/infotheo/infotheo.pdf" TargetMode="External"/><Relationship Id="rId8" Type="http://schemas.openxmlformats.org/officeDocument/2006/relationships/hyperlink" Target="https://www.rdocumentation.org/packages/stringr" TargetMode="External"/><Relationship Id="rId9" Type="http://schemas.openxmlformats.org/officeDocument/2006/relationships/hyperlink" Target="https://stringr.tidyverse.org/reference/str_detect.html" TargetMode="External"/><Relationship Id="rId10" Type="http://schemas.openxmlformats.org/officeDocument/2006/relationships/hyperlink" Target="https://www.rdocumentation.org/packages/vcd/versions/0.9-0/topics/mosaic" TargetMode="External"/><Relationship Id="rId1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2417760" y="802440"/>
            <a:ext cx="8636400" cy="254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 anchor="b"/>
          <a:p>
            <a:pPr>
              <a:lnSpc>
                <a:spcPct val="90000"/>
              </a:lnSpc>
            </a:pPr>
            <a:r>
              <a:rPr b="0" lang="en-US" sz="66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資料科學期末報告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2417760" y="3531240"/>
            <a:ext cx="4755240" cy="15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18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組別：第三組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18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日期：</a:t>
            </a:r>
            <a:r>
              <a:rPr b="0" lang="en-US" sz="18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2020.06.1608753204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9182520" y="3611160"/>
            <a:ext cx="187164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資科碩一 王柏仁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資科碩一 李鈺祥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資科碩一 唐英哲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資科碩一 林祐丞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資科碩一 蕭郁君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" name="Table 1"/>
          <p:cNvGraphicFramePr/>
          <p:nvPr/>
        </p:nvGraphicFramePr>
        <p:xfrm>
          <a:off x="1450800" y="2016000"/>
          <a:ext cx="9603720" cy="3803400"/>
        </p:xfrm>
        <a:graphic>
          <a:graphicData uri="http://schemas.openxmlformats.org/drawingml/2006/table">
            <a:tbl>
              <a:tblPr/>
              <a:tblGrid>
                <a:gridCol w="4802040"/>
                <a:gridCol w="4802040"/>
              </a:tblGrid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Input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Format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</a:tr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integer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</a:tr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numeric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</a:tr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sex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binary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</a:tr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chest_pain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</a:tr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resting_bp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numeric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</a:tr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cholestoral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numeric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</a:tr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high_sugar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binary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</a:tr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ecg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</a:tr>
            </a:tbl>
          </a:graphicData>
        </a:graphic>
      </p:graphicFrame>
      <p:sp>
        <p:nvSpPr>
          <p:cNvPr id="192" name="CustomShape 2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各欄位原始格式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" name="Table 1"/>
          <p:cNvGraphicFramePr/>
          <p:nvPr/>
        </p:nvGraphicFramePr>
        <p:xfrm>
          <a:off x="1450800" y="2016000"/>
          <a:ext cx="9603720" cy="3380760"/>
        </p:xfrm>
        <a:graphic>
          <a:graphicData uri="http://schemas.openxmlformats.org/drawingml/2006/table">
            <a:tbl>
              <a:tblPr/>
              <a:tblGrid>
                <a:gridCol w="4802040"/>
                <a:gridCol w="4802040"/>
              </a:tblGrid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Input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Format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</a:tr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max_rate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numeric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</a:tr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exercise_angina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binary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</a:tr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st_depression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binary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</a:tr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slope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</a:tr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vessels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</a:tr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thalium_scan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</a:tr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Heart_disease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binary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</a:tr>
            </a:tbl>
          </a:graphicData>
        </a:graphic>
      </p:graphicFrame>
      <p:sp>
        <p:nvSpPr>
          <p:cNvPr id="194" name="CustomShape 2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各欄位原始格式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" name="Table 1"/>
          <p:cNvGraphicFramePr/>
          <p:nvPr/>
        </p:nvGraphicFramePr>
        <p:xfrm>
          <a:off x="1450440" y="2189880"/>
          <a:ext cx="9603720" cy="5034960"/>
        </p:xfrm>
        <a:graphic>
          <a:graphicData uri="http://schemas.openxmlformats.org/drawingml/2006/table">
            <a:tbl>
              <a:tblPr/>
              <a:tblGrid>
                <a:gridCol w="2179440"/>
                <a:gridCol w="1792080"/>
                <a:gridCol w="5632560"/>
              </a:tblGrid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Input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Format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Remark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</a:tr>
              <a:tr h="753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age_interval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利用設定區間進行標籤化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P.S: 0, 17, 40, 65, max_value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</a:tr>
              <a:tr h="753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resting_bp_interval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利用設定區間進行標籤化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P.S: 0, 120, 139, max_value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</a:tr>
              <a:tr h="753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cholestoral_interval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利用設定區間進行標籤化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P.S: 0, 129, 200, 239, max_value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</a:tr>
              <a:tr h="753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max_rate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利用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Kmeans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進行標籤化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P.S: 113, 121, 152, 177, 202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</a:tr>
              <a:tr h="753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st_depression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利用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Kmeans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進行標籤化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P.S: 0, 0.03, 0.51, 0.81, 1.11, 1.48, 1.97, max_value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</a:tr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vessels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Filling up NA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</a:tr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thalium_scan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Filling up NA, (3, 6, 7) -&gt;(1,2,3)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</a:tr>
            </a:tbl>
          </a:graphicData>
        </a:graphic>
      </p:graphicFrame>
      <p:sp>
        <p:nvSpPr>
          <p:cNvPr id="196" name="CustomShape 2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預期各欄位轉換後格式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圖片 4" descr=""/>
          <p:cNvPicPr/>
          <p:nvPr/>
        </p:nvPicPr>
        <p:blipFill>
          <a:blip r:embed="rId1"/>
          <a:stretch/>
        </p:blipFill>
        <p:spPr>
          <a:xfrm>
            <a:off x="1451520" y="2028600"/>
            <a:ext cx="3871440" cy="3871440"/>
          </a:xfrm>
          <a:prstGeom prst="rect">
            <a:avLst/>
          </a:prstGeom>
          <a:ln>
            <a:noFill/>
          </a:ln>
        </p:spPr>
      </p:pic>
      <p:pic>
        <p:nvPicPr>
          <p:cNvPr id="198" name="圖片 8" descr=""/>
          <p:cNvPicPr/>
          <p:nvPr/>
        </p:nvPicPr>
        <p:blipFill>
          <a:blip r:embed="rId2"/>
          <a:stretch/>
        </p:blipFill>
        <p:spPr>
          <a:xfrm>
            <a:off x="7197120" y="2028600"/>
            <a:ext cx="3871440" cy="3871440"/>
          </a:xfrm>
          <a:prstGeom prst="rect">
            <a:avLst/>
          </a:prstGeom>
          <a:ln>
            <a:noFill/>
          </a:ln>
        </p:spPr>
      </p:pic>
      <p:sp>
        <p:nvSpPr>
          <p:cNvPr id="199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01" name="圖片 4" descr=""/>
          <p:cNvPicPr/>
          <p:nvPr/>
        </p:nvPicPr>
        <p:blipFill>
          <a:blip r:embed="rId1"/>
          <a:stretch/>
        </p:blipFill>
        <p:spPr>
          <a:xfrm>
            <a:off x="1451520" y="2028600"/>
            <a:ext cx="3871440" cy="3871440"/>
          </a:xfrm>
          <a:prstGeom prst="rect">
            <a:avLst/>
          </a:prstGeom>
          <a:ln>
            <a:noFill/>
          </a:ln>
        </p:spPr>
      </p:pic>
      <p:pic>
        <p:nvPicPr>
          <p:cNvPr id="202" name="圖片 8" descr=""/>
          <p:cNvPicPr/>
          <p:nvPr/>
        </p:nvPicPr>
        <p:blipFill>
          <a:blip r:embed="rId2"/>
          <a:stretch/>
        </p:blipFill>
        <p:spPr>
          <a:xfrm>
            <a:off x="7197120" y="2028600"/>
            <a:ext cx="3871440" cy="387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04" name="圖片 4" descr=""/>
          <p:cNvPicPr/>
          <p:nvPr/>
        </p:nvPicPr>
        <p:blipFill>
          <a:blip r:embed="rId1"/>
          <a:stretch/>
        </p:blipFill>
        <p:spPr>
          <a:xfrm>
            <a:off x="1451520" y="2028600"/>
            <a:ext cx="3871440" cy="3871440"/>
          </a:xfrm>
          <a:prstGeom prst="rect">
            <a:avLst/>
          </a:prstGeom>
          <a:ln>
            <a:noFill/>
          </a:ln>
        </p:spPr>
      </p:pic>
      <p:pic>
        <p:nvPicPr>
          <p:cNvPr id="205" name="圖片 8" descr=""/>
          <p:cNvPicPr/>
          <p:nvPr/>
        </p:nvPicPr>
        <p:blipFill>
          <a:blip r:embed="rId2"/>
          <a:stretch/>
        </p:blipFill>
        <p:spPr>
          <a:xfrm>
            <a:off x="7197120" y="2028600"/>
            <a:ext cx="3871440" cy="387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圖片 4" descr=""/>
          <p:cNvPicPr/>
          <p:nvPr/>
        </p:nvPicPr>
        <p:blipFill>
          <a:blip r:embed="rId1"/>
          <a:stretch/>
        </p:blipFill>
        <p:spPr>
          <a:xfrm>
            <a:off x="1451520" y="2028600"/>
            <a:ext cx="3871440" cy="3871440"/>
          </a:xfrm>
          <a:prstGeom prst="rect">
            <a:avLst/>
          </a:prstGeom>
          <a:ln>
            <a:noFill/>
          </a:ln>
        </p:spPr>
      </p:pic>
      <p:pic>
        <p:nvPicPr>
          <p:cNvPr id="207" name="圖片 8" descr=""/>
          <p:cNvPicPr/>
          <p:nvPr/>
        </p:nvPicPr>
        <p:blipFill>
          <a:blip r:embed="rId2"/>
          <a:stretch/>
        </p:blipFill>
        <p:spPr>
          <a:xfrm>
            <a:off x="7197120" y="2028600"/>
            <a:ext cx="3871440" cy="3871440"/>
          </a:xfrm>
          <a:prstGeom prst="rect">
            <a:avLst/>
          </a:prstGeom>
          <a:ln>
            <a:noFill/>
          </a:ln>
        </p:spPr>
      </p:pic>
      <p:sp>
        <p:nvSpPr>
          <p:cNvPr id="208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Picture 8" descr=""/>
          <p:cNvPicPr/>
          <p:nvPr/>
        </p:nvPicPr>
        <p:blipFill>
          <a:blip r:embed="rId1"/>
          <a:stretch/>
        </p:blipFill>
        <p:spPr>
          <a:xfrm>
            <a:off x="1451520" y="2028600"/>
            <a:ext cx="3871440" cy="3871440"/>
          </a:xfrm>
          <a:prstGeom prst="rect">
            <a:avLst/>
          </a:prstGeom>
          <a:ln>
            <a:noFill/>
          </a:ln>
        </p:spPr>
      </p:pic>
      <p:pic>
        <p:nvPicPr>
          <p:cNvPr id="210" name="Picture 4" descr=""/>
          <p:cNvPicPr/>
          <p:nvPr/>
        </p:nvPicPr>
        <p:blipFill>
          <a:blip r:embed="rId2"/>
          <a:srcRect l="0" t="0" r="0" b="5315"/>
          <a:stretch/>
        </p:blipFill>
        <p:spPr>
          <a:xfrm>
            <a:off x="6965280" y="2028600"/>
            <a:ext cx="4088880" cy="3871440"/>
          </a:xfrm>
          <a:prstGeom prst="rect">
            <a:avLst/>
          </a:prstGeom>
          <a:ln>
            <a:noFill/>
          </a:ln>
        </p:spPr>
      </p:pic>
      <p:sp>
        <p:nvSpPr>
          <p:cNvPr id="211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Picture 3" descr=""/>
          <p:cNvPicPr/>
          <p:nvPr/>
        </p:nvPicPr>
        <p:blipFill>
          <a:blip r:embed="rId1"/>
          <a:stretch/>
        </p:blipFill>
        <p:spPr>
          <a:xfrm>
            <a:off x="1451520" y="2028600"/>
            <a:ext cx="3871440" cy="3871440"/>
          </a:xfrm>
          <a:prstGeom prst="rect">
            <a:avLst/>
          </a:prstGeom>
          <a:ln>
            <a:noFill/>
          </a:ln>
        </p:spPr>
      </p:pic>
      <p:pic>
        <p:nvPicPr>
          <p:cNvPr id="213" name="Picture 5" descr=""/>
          <p:cNvPicPr/>
          <p:nvPr/>
        </p:nvPicPr>
        <p:blipFill>
          <a:blip r:embed="rId2"/>
          <a:srcRect l="0" t="0" r="0" b="5354"/>
          <a:stretch/>
        </p:blipFill>
        <p:spPr>
          <a:xfrm>
            <a:off x="6945120" y="2028600"/>
            <a:ext cx="4109040" cy="3888720"/>
          </a:xfrm>
          <a:prstGeom prst="rect">
            <a:avLst/>
          </a:prstGeom>
          <a:ln>
            <a:noFill/>
          </a:ln>
        </p:spPr>
      </p:pic>
      <p:sp>
        <p:nvSpPr>
          <p:cNvPr id="214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Picture 11" descr=""/>
          <p:cNvPicPr/>
          <p:nvPr/>
        </p:nvPicPr>
        <p:blipFill>
          <a:blip r:embed="rId1"/>
          <a:stretch/>
        </p:blipFill>
        <p:spPr>
          <a:xfrm>
            <a:off x="1368720" y="2028600"/>
            <a:ext cx="3871440" cy="3871440"/>
          </a:xfrm>
          <a:prstGeom prst="rect">
            <a:avLst/>
          </a:prstGeom>
          <a:ln>
            <a:noFill/>
          </a:ln>
        </p:spPr>
      </p:pic>
      <p:pic>
        <p:nvPicPr>
          <p:cNvPr id="216" name="Picture 7" descr=""/>
          <p:cNvPicPr/>
          <p:nvPr/>
        </p:nvPicPr>
        <p:blipFill>
          <a:blip r:embed="rId2"/>
          <a:stretch/>
        </p:blipFill>
        <p:spPr>
          <a:xfrm>
            <a:off x="7182720" y="2028600"/>
            <a:ext cx="3871440" cy="3871440"/>
          </a:xfrm>
          <a:prstGeom prst="rect">
            <a:avLst/>
          </a:prstGeom>
          <a:ln>
            <a:noFill/>
          </a:ln>
        </p:spPr>
      </p:pic>
      <p:sp>
        <p:nvSpPr>
          <p:cNvPr id="217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大綱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專案簡介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資料輸入輸出與前處理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模型設定及處理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實驗結果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參考出處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72" name="圖片 3" descr=""/>
          <p:cNvPicPr/>
          <p:nvPr/>
        </p:nvPicPr>
        <p:blipFill>
          <a:blip r:embed="rId1"/>
          <a:stretch/>
        </p:blipFill>
        <p:spPr>
          <a:xfrm>
            <a:off x="6095880" y="2015640"/>
            <a:ext cx="3533400" cy="353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Picture 4" descr=""/>
          <p:cNvPicPr/>
          <p:nvPr/>
        </p:nvPicPr>
        <p:blipFill>
          <a:blip r:embed="rId1"/>
          <a:stretch/>
        </p:blipFill>
        <p:spPr>
          <a:xfrm>
            <a:off x="1451520" y="2028600"/>
            <a:ext cx="3871440" cy="3871440"/>
          </a:xfrm>
          <a:prstGeom prst="rect">
            <a:avLst/>
          </a:prstGeom>
          <a:ln>
            <a:noFill/>
          </a:ln>
        </p:spPr>
      </p:pic>
      <p:pic>
        <p:nvPicPr>
          <p:cNvPr id="219" name="Picture 5" descr=""/>
          <p:cNvPicPr/>
          <p:nvPr/>
        </p:nvPicPr>
        <p:blipFill>
          <a:blip r:embed="rId2"/>
          <a:srcRect l="0" t="0" r="0" b="4813"/>
          <a:stretch/>
        </p:blipFill>
        <p:spPr>
          <a:xfrm>
            <a:off x="6986880" y="2028600"/>
            <a:ext cx="4067280" cy="3871440"/>
          </a:xfrm>
          <a:prstGeom prst="rect">
            <a:avLst/>
          </a:prstGeom>
          <a:ln>
            <a:noFill/>
          </a:ln>
        </p:spPr>
      </p:pic>
      <p:sp>
        <p:nvSpPr>
          <p:cNvPr id="220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icture 10" descr=""/>
          <p:cNvPicPr/>
          <p:nvPr/>
        </p:nvPicPr>
        <p:blipFill>
          <a:blip r:embed="rId1"/>
          <a:stretch/>
        </p:blipFill>
        <p:spPr>
          <a:xfrm>
            <a:off x="1447920" y="2028600"/>
            <a:ext cx="3871440" cy="3871440"/>
          </a:xfrm>
          <a:prstGeom prst="rect">
            <a:avLst/>
          </a:prstGeom>
          <a:ln>
            <a:noFill/>
          </a:ln>
        </p:spPr>
      </p:pic>
      <p:pic>
        <p:nvPicPr>
          <p:cNvPr id="222" name="Picture 6" descr=""/>
          <p:cNvPicPr/>
          <p:nvPr/>
        </p:nvPicPr>
        <p:blipFill>
          <a:blip r:embed="rId2"/>
          <a:stretch/>
        </p:blipFill>
        <p:spPr>
          <a:xfrm>
            <a:off x="7182720" y="2028600"/>
            <a:ext cx="3871440" cy="3871440"/>
          </a:xfrm>
          <a:prstGeom prst="rect">
            <a:avLst/>
          </a:prstGeom>
          <a:ln>
            <a:noFill/>
          </a:ln>
        </p:spPr>
      </p:pic>
      <p:sp>
        <p:nvSpPr>
          <p:cNvPr id="223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圖片 5" descr=""/>
          <p:cNvPicPr/>
          <p:nvPr/>
        </p:nvPicPr>
        <p:blipFill>
          <a:blip r:embed="rId1"/>
          <a:stretch/>
        </p:blipFill>
        <p:spPr>
          <a:xfrm>
            <a:off x="1451520" y="2028600"/>
            <a:ext cx="3871440" cy="3871440"/>
          </a:xfrm>
          <a:prstGeom prst="rect">
            <a:avLst/>
          </a:prstGeom>
          <a:ln>
            <a:noFill/>
          </a:ln>
        </p:spPr>
      </p:pic>
      <p:pic>
        <p:nvPicPr>
          <p:cNvPr id="225" name="圖片 6" descr=""/>
          <p:cNvPicPr/>
          <p:nvPr/>
        </p:nvPicPr>
        <p:blipFill>
          <a:blip r:embed="rId2"/>
          <a:stretch/>
        </p:blipFill>
        <p:spPr>
          <a:xfrm>
            <a:off x="5799960" y="2547720"/>
            <a:ext cx="5254200" cy="2455560"/>
          </a:xfrm>
          <a:prstGeom prst="rect">
            <a:avLst/>
          </a:prstGeom>
          <a:ln>
            <a:noFill/>
          </a:ln>
        </p:spPr>
      </p:pic>
      <p:sp>
        <p:nvSpPr>
          <p:cNvPr id="226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圖片 5" descr=""/>
          <p:cNvPicPr/>
          <p:nvPr/>
        </p:nvPicPr>
        <p:blipFill>
          <a:blip r:embed="rId1"/>
          <a:stretch/>
        </p:blipFill>
        <p:spPr>
          <a:xfrm>
            <a:off x="1451520" y="2028600"/>
            <a:ext cx="3871440" cy="3871440"/>
          </a:xfrm>
          <a:prstGeom prst="rect">
            <a:avLst/>
          </a:prstGeom>
          <a:ln>
            <a:noFill/>
          </a:ln>
        </p:spPr>
      </p:pic>
      <p:pic>
        <p:nvPicPr>
          <p:cNvPr id="228" name="圖片 6" descr=""/>
          <p:cNvPicPr/>
          <p:nvPr/>
        </p:nvPicPr>
        <p:blipFill>
          <a:blip r:embed="rId2"/>
          <a:stretch/>
        </p:blipFill>
        <p:spPr>
          <a:xfrm>
            <a:off x="7182720" y="2028600"/>
            <a:ext cx="3871440" cy="3871440"/>
          </a:xfrm>
          <a:prstGeom prst="rect">
            <a:avLst/>
          </a:prstGeom>
          <a:ln>
            <a:noFill/>
          </a:ln>
        </p:spPr>
      </p:pic>
      <p:sp>
        <p:nvSpPr>
          <p:cNvPr id="229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圖片 1" descr=""/>
          <p:cNvPicPr/>
          <p:nvPr/>
        </p:nvPicPr>
        <p:blipFill>
          <a:blip r:embed="rId1"/>
          <a:stretch/>
        </p:blipFill>
        <p:spPr>
          <a:xfrm>
            <a:off x="3110040" y="74880"/>
            <a:ext cx="5971320" cy="597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Content Placeholder 4" descr=""/>
          <p:cNvPicPr/>
          <p:nvPr/>
        </p:nvPicPr>
        <p:blipFill>
          <a:blip r:embed="rId1"/>
          <a:stretch/>
        </p:blipFill>
        <p:spPr>
          <a:xfrm>
            <a:off x="1451520" y="2016000"/>
            <a:ext cx="9622440" cy="3937680"/>
          </a:xfrm>
          <a:prstGeom prst="rect">
            <a:avLst/>
          </a:prstGeom>
          <a:ln>
            <a:noFill/>
          </a:ln>
        </p:spPr>
      </p:pic>
      <p:sp>
        <p:nvSpPr>
          <p:cNvPr id="232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轉換後的訓練資料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Content Placeholder 6" descr=""/>
          <p:cNvPicPr/>
          <p:nvPr/>
        </p:nvPicPr>
        <p:blipFill>
          <a:blip r:embed="rId1"/>
          <a:stretch/>
        </p:blipFill>
        <p:spPr>
          <a:xfrm>
            <a:off x="1451520" y="1994400"/>
            <a:ext cx="9602640" cy="3970440"/>
          </a:xfrm>
          <a:prstGeom prst="rect">
            <a:avLst/>
          </a:prstGeom>
          <a:ln>
            <a:noFill/>
          </a:ln>
        </p:spPr>
      </p:pic>
      <p:sp>
        <p:nvSpPr>
          <p:cNvPr id="234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轉換後的測試資料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模型設定及處理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Logistic Regression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XGBoost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模型設定及處理 – </a:t>
            </a: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Logistic Regression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1451520" y="2015640"/>
            <a:ext cx="9602640" cy="413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特徵選取與特徵轉換：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原始資料：</a:t>
            </a:r>
            <a:endParaRPr b="0" lang="en-US" sz="1800" spc="-1" strike="noStrike">
              <a:latin typeface="Arial"/>
            </a:endParaRPr>
          </a:p>
          <a:p>
            <a:pPr lvl="2" marL="11430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根據全部資料，利用 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student t test 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來找到對應的 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t 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值（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P value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） ，選取重要特徵：</a:t>
            </a:r>
            <a:endParaRPr b="0" lang="en-US" sz="1600" spc="-1" strike="noStrike">
              <a:latin typeface="Arial"/>
            </a:endParaRPr>
          </a:p>
          <a:p>
            <a:pPr lvl="3" marL="16002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chest_pain</a:t>
            </a:r>
            <a:endParaRPr b="0" lang="en-US" sz="1400" spc="-1" strike="noStrike">
              <a:latin typeface="Arial"/>
            </a:endParaRPr>
          </a:p>
          <a:p>
            <a:pPr lvl="3" marL="16002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vessels</a:t>
            </a:r>
            <a:endParaRPr b="0" lang="en-US" sz="1400" spc="-1" strike="noStrike">
              <a:latin typeface="Arial"/>
            </a:endParaRPr>
          </a:p>
          <a:p>
            <a:pPr lvl="3" marL="16002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thalium_scan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39" name="內容版面配置區 3" descr=""/>
          <p:cNvPicPr/>
          <p:nvPr/>
        </p:nvPicPr>
        <p:blipFill>
          <a:blip r:embed="rId1"/>
          <a:stretch/>
        </p:blipFill>
        <p:spPr>
          <a:xfrm>
            <a:off x="6095880" y="3308400"/>
            <a:ext cx="4516560" cy="33638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模型設定及處理 – </a:t>
            </a: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Logistic Regression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1451520" y="2015640"/>
            <a:ext cx="9602640" cy="413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特徵選取與特徵轉換：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轉換後資料（非最終模型）：</a:t>
            </a:r>
            <a:endParaRPr b="0" lang="en-US" sz="1800" spc="-1" strike="noStrike">
              <a:latin typeface="Arial"/>
            </a:endParaRPr>
          </a:p>
          <a:p>
            <a:pPr lvl="2" marL="11430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One hot encoding</a:t>
            </a:r>
            <a:endParaRPr b="0" lang="en-US" sz="1600" spc="-1" strike="noStrike">
              <a:latin typeface="Arial"/>
            </a:endParaRPr>
          </a:p>
          <a:p>
            <a:pPr lvl="3" marL="16002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各別考慮 </a:t>
            </a: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chest_pain, ecg, slope, thalium_scan </a:t>
            </a: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三變數：</a:t>
            </a: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0/1</a:t>
            </a:r>
            <a:endParaRPr b="0" lang="en-US" sz="1400" spc="-1" strike="noStrike">
              <a:latin typeface="Arial"/>
            </a:endParaRPr>
          </a:p>
          <a:p>
            <a:pPr lvl="2" marL="11430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Age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：</a:t>
            </a:r>
            <a:endParaRPr b="0" lang="en-US" sz="1600" spc="-1" strike="noStrike">
              <a:latin typeface="Arial"/>
            </a:endParaRPr>
          </a:p>
          <a:p>
            <a:pPr lvl="3" marL="16002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cut into bins =&gt; nonsignificant</a:t>
            </a:r>
            <a:endParaRPr b="0" lang="en-US" sz="1400" spc="-1" strike="noStrike">
              <a:latin typeface="Arial"/>
            </a:endParaRPr>
          </a:p>
          <a:p>
            <a:pPr lvl="2" marL="11430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linear combinations</a:t>
            </a:r>
            <a:endParaRPr b="0" lang="en-US" sz="1600" spc="-1" strike="noStrike">
              <a:latin typeface="Arial"/>
            </a:endParaRPr>
          </a:p>
          <a:p>
            <a:pPr lvl="3" marL="16002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examine p-value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若鐵達尼存活預測是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初入資料科學、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Kaggle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競賽的熱門入門題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初入特徵工程，了解其過程及特徵選取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瞭解資料科學的運作過程</a:t>
            </a: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那此次的心臟病分類預測競賽就是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正式實作資料科學的流程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較深入進行特徵工程，用各種假設檢定、熵來了解特徵之間對答案及模型的重要性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遇到實務上的問題並嘗試著解決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專案簡介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模型設定及處理 – </a:t>
            </a: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Logistic Regression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1451520" y="2015640"/>
            <a:ext cx="9602640" cy="413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特徵選取與特徵轉換：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轉換後資料（最終模型）：</a:t>
            </a:r>
            <a:endParaRPr b="0" lang="en-US" sz="1800" spc="-1" strike="noStrike">
              <a:latin typeface="Arial"/>
            </a:endParaRPr>
          </a:p>
          <a:p>
            <a:pPr lvl="2" marL="11430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以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decision tree,  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拿沒有 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NA 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的 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column 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項來預測遺失值</a:t>
            </a:r>
            <a:endParaRPr b="0" lang="en-US" sz="1600" spc="-1" strike="noStrike">
              <a:latin typeface="Arial"/>
            </a:endParaRPr>
          </a:p>
          <a:p>
            <a:pPr lvl="3" marL="16002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Vessels </a:t>
            </a: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； </a:t>
            </a: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thalium_scan</a:t>
            </a:r>
            <a:endParaRPr b="0" lang="en-US" sz="1400" spc="-1" strike="noStrike">
              <a:latin typeface="Arial"/>
            </a:endParaRPr>
          </a:p>
          <a:p>
            <a:pPr lvl="2" marL="11430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resting_bp_without_label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：</a:t>
            </a:r>
            <a:endParaRPr b="0" lang="en-US" sz="1600" spc="-1" strike="noStrike">
              <a:latin typeface="Arial"/>
            </a:endParaRPr>
          </a:p>
          <a:p>
            <a:pPr lvl="3" marL="16002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用</a:t>
            </a: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kmeans </a:t>
            </a: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跑區間，最後分出</a:t>
            </a: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5</a:t>
            </a: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個區間：</a:t>
            </a: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(93, 113, 133, 160, 192)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244" name="圖片 1" descr=""/>
          <p:cNvPicPr/>
          <p:nvPr/>
        </p:nvPicPr>
        <p:blipFill>
          <a:blip r:embed="rId1"/>
          <a:stretch/>
        </p:blipFill>
        <p:spPr>
          <a:xfrm>
            <a:off x="4703760" y="4353480"/>
            <a:ext cx="6814440" cy="230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模型設定及處理 – </a:t>
            </a: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Logistic Regression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451520" y="1960920"/>
            <a:ext cx="9602640" cy="41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9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轉換後資料（最終模型，承上）</a:t>
            </a:r>
            <a:r>
              <a:rPr b="0" lang="en-US" sz="2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：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slope_label</a:t>
            </a:r>
            <a:r>
              <a:rPr b="0" lang="en-US" sz="2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：</a:t>
            </a:r>
            <a:endParaRPr b="0" lang="en-US" sz="2600" spc="-1" strike="noStrike">
              <a:latin typeface="Arial"/>
            </a:endParaRPr>
          </a:p>
          <a:p>
            <a:pPr lvl="2" marL="11430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origin category: 0,1,2</a:t>
            </a:r>
            <a:endParaRPr b="0" lang="en-US" sz="2300" spc="-1" strike="noStrike">
              <a:latin typeface="Arial"/>
            </a:endParaRPr>
          </a:p>
          <a:p>
            <a:pPr lvl="2" marL="11430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Since distribution like the table</a:t>
            </a:r>
            <a:endParaRPr b="0" lang="en-US" sz="2300" spc="-1" strike="noStrike">
              <a:latin typeface="Arial"/>
            </a:endParaRPr>
          </a:p>
          <a:p>
            <a:pPr lvl="3" marL="16002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category = 0 =&gt; 0 </a:t>
            </a:r>
            <a:r>
              <a:rPr b="0" lang="en-US" sz="20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； </a:t>
            </a:r>
            <a:r>
              <a:rPr b="0" lang="en-US" sz="20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category = 1,2 =&gt; 1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thalium_scan</a:t>
            </a:r>
            <a:endParaRPr b="0" lang="en-US" sz="2600" spc="-1" strike="noStrike">
              <a:latin typeface="Arial"/>
            </a:endParaRPr>
          </a:p>
          <a:p>
            <a:pPr lvl="2" marL="11430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Origin:  3,6,7 =&gt; transform to 1,2,3</a:t>
            </a:r>
            <a:endParaRPr b="0" lang="en-US" sz="2300" spc="-1" strike="noStrike">
              <a:latin typeface="Arial"/>
            </a:endParaRPr>
          </a:p>
          <a:p>
            <a:pPr lvl="2" marL="11430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One – hot encoding</a:t>
            </a:r>
            <a:endParaRPr b="0" lang="en-US" sz="2300" spc="-1" strike="noStrike">
              <a:latin typeface="Arial"/>
            </a:endParaRPr>
          </a:p>
          <a:p>
            <a:pPr lvl="3" marL="16002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雖然有三類，但實際上只需要用兩類來概括資料：</a:t>
            </a: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thalium_scan_1 + thalium_scan_3 as feature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9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實驗設定</a:t>
            </a:r>
            <a:r>
              <a:rPr b="0" lang="en-US" sz="2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：</a:t>
            </a:r>
            <a:endParaRPr b="0" lang="en-US" sz="26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Cross Validation</a:t>
            </a:r>
            <a:r>
              <a:rPr b="0" lang="en-US" sz="2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：</a:t>
            </a:r>
            <a:r>
              <a:rPr b="0" lang="en-US" sz="2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5~10</a:t>
            </a:r>
            <a:endParaRPr b="0" lang="en-US" sz="26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根據 </a:t>
            </a:r>
            <a:r>
              <a:rPr b="0" lang="en-US" sz="2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proposed-final </a:t>
            </a:r>
            <a:r>
              <a:rPr b="0" lang="en-US" sz="2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模型，我們設不同的 </a:t>
            </a:r>
            <a:r>
              <a:rPr b="0" lang="en-US" sz="2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seed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</p:txBody>
      </p:sp>
      <p:graphicFrame>
        <p:nvGraphicFramePr>
          <p:cNvPr id="247" name="Table 3"/>
          <p:cNvGraphicFramePr/>
          <p:nvPr/>
        </p:nvGraphicFramePr>
        <p:xfrm>
          <a:off x="6918840" y="2386440"/>
          <a:ext cx="4135320" cy="1877760"/>
        </p:xfrm>
        <a:graphic>
          <a:graphicData uri="http://schemas.openxmlformats.org/drawingml/2006/table">
            <a:tbl>
              <a:tblPr/>
              <a:tblGrid>
                <a:gridCol w="1378440"/>
                <a:gridCol w="1378440"/>
                <a:gridCol w="1378800"/>
              </a:tblGrid>
              <a:tr h="610200">
                <a:tc>
                  <a:tcPr marL="91440" marR="91440"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slope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Heart_disease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b71e42"/>
                    </a:solidFill>
                  </a:tcPr>
                </a:tc>
              </a:tr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0.283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2e7e8"/>
                    </a:solidFill>
                  </a:tcPr>
                </a:tc>
              </a:tr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0.657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0.500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2e7e8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模型設定及處理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1451520" y="2015640"/>
            <a:ext cx="9602640" cy="41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小結：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對於此次比賽我們使用模型有：</a:t>
            </a: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XGBoost / Logistic Regression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針對模型訓練，我們採取以下方式：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利用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xgb.importance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找出較重要的特徵並訓練模型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相對於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Null Model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，我們有針對飽和模型進行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Baseline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模型之前的訓練，並利用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T Test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找到較重要的特徵後，進行該特徵的強化與處理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用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try and error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的精神，根據不同且較重要的特徵選取（結合），進行訓練，挑選較好的模型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根據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proposed-final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模型，我們設不同的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seed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來訓練模型</a:t>
            </a: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我們使用 </a:t>
            </a: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K-Fold Cross Validation </a:t>
            </a: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來進行模型驗證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實驗結果 – </a:t>
            </a: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logistic regression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251" name="Table 2"/>
          <p:cNvGraphicFramePr/>
          <p:nvPr/>
        </p:nvGraphicFramePr>
        <p:xfrm>
          <a:off x="903960" y="1793880"/>
          <a:ext cx="10697760" cy="5063760"/>
        </p:xfrm>
        <a:graphic>
          <a:graphicData uri="http://schemas.openxmlformats.org/drawingml/2006/table">
            <a:tbl>
              <a:tblPr/>
              <a:tblGrid>
                <a:gridCol w="2880000"/>
                <a:gridCol w="4553640"/>
                <a:gridCol w="1682280"/>
                <a:gridCol w="1582200"/>
              </a:tblGrid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model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Item set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Private Score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Public Score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</a:tr>
              <a:tr h="753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XGBoost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thalium_scan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、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chest_pain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、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cholestoral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、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exercise_angina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、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High_sugar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0.86792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0.90909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</a:tr>
              <a:tr h="753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Baseline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（特徵未經處理）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chest_pain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、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vessels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、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thalium_scan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、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resting_bp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、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max_rate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0.86363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0.83018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</a:tr>
              <a:tr h="1084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Proposed-A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（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Slope_label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改為二類）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resting_bp_without_label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、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slope_label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、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vessels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、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chest_pain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、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thalium_scan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0.81132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0.90909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</a:tr>
              <a:tr h="1084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Proposed-C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（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chest_pain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改為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one-hot encoding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）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resting_bp_without_label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、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slope_label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、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vessels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、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chest_pain_2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、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chest_pain_3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、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chest_pain_4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、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thalium_scan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0.77358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0.86363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</a:tr>
              <a:tr h="1084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Proposed-Final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（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thalium_scan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改為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one-hot encoding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）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resting_bp_without_label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、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slope_label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、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vessels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、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chest_pain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、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thalium_scan_1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、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thalium_scan_3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0.86792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0.90909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實驗結果 – </a:t>
            </a: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logistic regression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不同的 </a:t>
            </a: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seed</a:t>
            </a: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：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254" name="Table 3"/>
          <p:cNvGraphicFramePr/>
          <p:nvPr/>
        </p:nvGraphicFramePr>
        <p:xfrm>
          <a:off x="1783800" y="2706480"/>
          <a:ext cx="5399640" cy="1112040"/>
        </p:xfrm>
        <a:graphic>
          <a:graphicData uri="http://schemas.openxmlformats.org/drawingml/2006/table">
            <a:tbl>
              <a:tblPr/>
              <a:tblGrid>
                <a:gridCol w="1800000"/>
                <a:gridCol w="1800000"/>
                <a:gridCol w="180000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seed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public score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private score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0.86792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0.90909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0.83018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0.81818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</a:tr>
            </a:tbl>
          </a:graphicData>
        </a:graphic>
      </p:graphicFrame>
      <p:sp>
        <p:nvSpPr>
          <p:cNvPr id="255" name="CustomShape 4"/>
          <p:cNvSpPr/>
          <p:nvPr/>
        </p:nvSpPr>
        <p:spPr>
          <a:xfrm>
            <a:off x="1783800" y="5628240"/>
            <a:ext cx="9270360" cy="637920"/>
          </a:xfrm>
          <a:prstGeom prst="rect">
            <a:avLst/>
          </a:prstGeom>
          <a:solidFill>
            <a:schemeClr val="bg1"/>
          </a:solidFill>
          <a:ln w="1260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Gill Sans MT"/>
                <a:ea typeface="DejaVu Sans"/>
              </a:rPr>
              <a:t>The way we cut into fold is important, it can be improved if we make some tricks before cut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56" name="內容版面配置區 1" descr=""/>
          <p:cNvPicPr/>
          <p:nvPr/>
        </p:nvPicPr>
        <p:blipFill>
          <a:blip r:embed="rId1"/>
          <a:srcRect l="0" t="0" r="6744" b="0"/>
          <a:stretch/>
        </p:blipFill>
        <p:spPr>
          <a:xfrm>
            <a:off x="1783800" y="4194000"/>
            <a:ext cx="9270360" cy="9554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模型設定及處理 – </a:t>
            </a: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XGBoost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1451520" y="2015640"/>
            <a:ext cx="9602640" cy="43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特徵選取與特徵轉換：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將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slope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轉換成「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binary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」型式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將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thalium_scan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轉換成「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one-hot encoding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」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利用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xgb.importance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的套件，找出較重要的特徵，並訓練模型</a:t>
            </a: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實驗設定：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max_depth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：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5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eta : 0.3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n_rounds : 20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59" name="Table 3"/>
          <p:cNvGraphicFramePr/>
          <p:nvPr/>
        </p:nvGraphicFramePr>
        <p:xfrm>
          <a:off x="6035040" y="3803760"/>
          <a:ext cx="5581800" cy="3235680"/>
        </p:xfrm>
        <a:graphic>
          <a:graphicData uri="http://schemas.openxmlformats.org/drawingml/2006/table">
            <a:tbl>
              <a:tblPr/>
              <a:tblGrid>
                <a:gridCol w="2305440"/>
                <a:gridCol w="1845360"/>
                <a:gridCol w="1431360"/>
              </a:tblGrid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Feature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Gain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Frequency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</a:tr>
              <a:tr h="562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thalium_scan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15000"/>
                        </a:lnSpc>
                        <a:spcAft>
                          <a:spcPts val="15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0.275342017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15000"/>
                        </a:lnSpc>
                        <a:spcAft>
                          <a:spcPts val="15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0.01639344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</a:tr>
              <a:tr h="562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chest_pain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0.133716699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15000"/>
                        </a:lnSpc>
                        <a:spcAft>
                          <a:spcPts val="15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0.06557377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</a:tr>
              <a:tr h="562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cholestoral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0.114106357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15000"/>
                        </a:lnSpc>
                        <a:spcAft>
                          <a:spcPts val="15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0.19672131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</a:tr>
              <a:tr h="562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exercise_angina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0.010420478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15000"/>
                        </a:lnSpc>
                        <a:spcAft>
                          <a:spcPts val="15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0.01639344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</a:tr>
              <a:tr h="562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High_sugar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0.007573798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15000"/>
                        </a:lnSpc>
                        <a:spcAft>
                          <a:spcPts val="15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0.01639344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實驗結果 – </a:t>
            </a: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XGBOOST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With feature engineer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Without feature engineer: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262" name="圖片 274" descr=""/>
          <p:cNvPicPr/>
          <p:nvPr/>
        </p:nvPicPr>
        <p:blipFill>
          <a:blip r:embed="rId1"/>
          <a:stretch/>
        </p:blipFill>
        <p:spPr>
          <a:xfrm>
            <a:off x="1684080" y="2664000"/>
            <a:ext cx="8876520" cy="799560"/>
          </a:xfrm>
          <a:prstGeom prst="rect">
            <a:avLst/>
          </a:prstGeom>
          <a:ln>
            <a:noFill/>
          </a:ln>
        </p:spPr>
      </p:pic>
      <p:pic>
        <p:nvPicPr>
          <p:cNvPr id="263" name="圖片 275" descr=""/>
          <p:cNvPicPr/>
          <p:nvPr/>
        </p:nvPicPr>
        <p:blipFill>
          <a:blip r:embed="rId2"/>
          <a:stretch/>
        </p:blipFill>
        <p:spPr>
          <a:xfrm>
            <a:off x="1656000" y="4077720"/>
            <a:ext cx="8823240" cy="74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實驗結果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65" name="圖片 6" descr=""/>
          <p:cNvPicPr/>
          <p:nvPr/>
        </p:nvPicPr>
        <p:blipFill>
          <a:blip r:embed="rId1"/>
          <a:stretch/>
        </p:blipFill>
        <p:spPr>
          <a:xfrm>
            <a:off x="6270840" y="2058120"/>
            <a:ext cx="3448800" cy="3448800"/>
          </a:xfrm>
          <a:prstGeom prst="rect">
            <a:avLst/>
          </a:prstGeom>
          <a:ln>
            <a:noFill/>
          </a:ln>
        </p:spPr>
      </p:pic>
      <p:pic>
        <p:nvPicPr>
          <p:cNvPr id="266" name="內容版面配置區 7" descr=""/>
          <p:cNvPicPr/>
          <p:nvPr/>
        </p:nvPicPr>
        <p:blipFill>
          <a:blip r:embed="rId2"/>
          <a:stretch/>
        </p:blipFill>
        <p:spPr>
          <a:xfrm>
            <a:off x="2262240" y="2058120"/>
            <a:ext cx="3448800" cy="344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實驗結果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1451520" y="2015640"/>
            <a:ext cx="9602640" cy="39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小結：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我們使用了 </a:t>
            </a: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Accuracy, Test Error </a:t>
            </a: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來進行衡量，以找到最佳之模型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針對不同的資料處理及標籤設定，會有不同訓練結果。加上我們採取不同標籤的結合來訓練模型，以及改變 </a:t>
            </a: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seed </a:t>
            </a: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也會影響結果。綜合以上，我們最後且最佳模型有很大進步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對於此次比賽的結果， 我們認為資料的特徵工程及選擇較為困難，因為不知道何者是最重要且必要的特徵。此外，訓練時的抽樣方法也需多加要研究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參考出處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1451520" y="2015640"/>
            <a:ext cx="9602640" cy="41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Age interval</a:t>
            </a: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（年齡區間劃分）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1"/>
              </a:rPr>
              <a:t>出自</a:t>
            </a:r>
            <a:r>
              <a:rPr b="0" lang="en-US" sz="1800" spc="-1" strike="noStrike" u="sng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2"/>
              </a:rPr>
              <a:t>《</a:t>
            </a:r>
            <a:r>
              <a:rPr b="0" lang="en-US" sz="1800" spc="-1" strike="noStrike" u="sng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3"/>
              </a:rPr>
              <a:t>老年性生理學和老年的性生活</a:t>
            </a:r>
            <a:r>
              <a:rPr b="0" lang="en-US" sz="1800" spc="-1" strike="noStrike" u="sng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4"/>
              </a:rPr>
              <a:t>》</a:t>
            </a:r>
            <a:r>
              <a:rPr b="0" lang="en-US" sz="1800" spc="-1" strike="noStrike" u="sng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5"/>
              </a:rPr>
              <a:t>一書</a:t>
            </a: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 u="sng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6"/>
              </a:rPr>
              <a:t>Blood pressure interval</a:t>
            </a:r>
            <a:r>
              <a:rPr b="0" lang="en-US" sz="2000" spc="-1" strike="noStrike" u="sng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7"/>
              </a:rPr>
              <a:t>（血壓區間劃分）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Cholestoral interval</a:t>
            </a: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（總膽固醇區間劃分）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8"/>
              </a:rPr>
              <a:t>啟新診所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9"/>
              </a:rPr>
              <a:t>馬偕醫院</a:t>
            </a: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資料處理：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10"/>
              </a:rPr>
              <a:t>https://www.datacamp.com/community/tutorials/contingency-tables-r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11"/>
              </a:rPr>
              <a:t>https://www.pluralsight.com/guides/cleaning-up-data-from-outliers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12"/>
              </a:rPr>
              <a:t>https://www.gastonsanchez.com/r4strings/formatting.html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13"/>
              </a:rPr>
              <a:t>https://www.guru99.com/r-data-frames.html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共有欄位如下：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資料輸入輸出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177" name="Table 3"/>
          <p:cNvGraphicFramePr/>
          <p:nvPr/>
        </p:nvGraphicFramePr>
        <p:xfrm>
          <a:off x="2031840" y="2779200"/>
          <a:ext cx="8127360" cy="3380760"/>
        </p:xfrm>
        <a:graphic>
          <a:graphicData uri="http://schemas.openxmlformats.org/drawingml/2006/table">
            <a:tbl>
              <a:tblPr/>
              <a:tblGrid>
                <a:gridCol w="4063680"/>
                <a:gridCol w="4064040"/>
              </a:tblGrid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Max rate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</a:tr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Exercise angina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</a:tr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Sex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St depression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</a:tr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Chest pain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Slope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</a:tr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Resting bp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Vessels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</a:tr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Cholestoral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Thalium scan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</a:tr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High sugar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Heart disease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</a:tr>
              <a:tr h="42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Ecg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參考出處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1451520" y="2015640"/>
            <a:ext cx="9602640" cy="41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套件引用：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1"/>
              </a:rPr>
              <a:t>https://cran.r-project.org/web/packages/hash/hash.pdf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2"/>
              </a:rPr>
              <a:t>https://stackoverflow.com/questions/23765996/get-all-keys-from-ruby-hash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3"/>
              </a:rPr>
              <a:t>https://www.rdocumentation.org/packages/tibble/versions/1.4.2/topics/add_column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4"/>
              </a:rPr>
              <a:t>https://stackoverflow.com/questions/45741498/add-column-in-tibble-with-variable-column-name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5"/>
              </a:rPr>
              <a:t>https://statmath.wu.ac.at/projects/vcd/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6"/>
              </a:rPr>
              <a:t>https://rdrr.io/cran/infotheo/man/mutinformation.html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7"/>
              </a:rPr>
              <a:t>https://cran.r-project.org/web/packages/infotheo/infotheo.pdf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8"/>
              </a:rPr>
              <a:t>https://www.rdocumentation.org/packages/stringr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9"/>
              </a:rPr>
              <a:t>https://stringr.tidyverse.org/reference/str_detect.html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10"/>
              </a:rPr>
              <a:t>https://www.rdocumentation.org/packages/vcd/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454400" y="1756080"/>
            <a:ext cx="8642520" cy="188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000000"/>
                </a:solidFill>
                <a:latin typeface="Gill Sans MT"/>
                <a:ea typeface="DejaVu Sans"/>
              </a:rPr>
              <a:t>Any questions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1454400" y="3806280"/>
            <a:ext cx="8629560" cy="101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45000"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4000" spc="-1" strike="noStrike">
                <a:solidFill>
                  <a:srgbClr val="000000"/>
                </a:solidFill>
                <a:latin typeface="Gill Sans MT"/>
                <a:ea typeface="DejaVu Sans"/>
              </a:rPr>
              <a:t>END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451520" y="2015640"/>
            <a:ext cx="9602640" cy="42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轉換之前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為什麼要轉換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如何轉換與處理資料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各欄位原始格式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預期各欄位轉換後格式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資料觀察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轉換後的資料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訓練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測試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資料前處理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理解、觀察各欄位資料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進行適當的轉換於特定欄位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觀察轉換後的分佈，例如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受試者的年齡區間分佈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受試者的性別分佈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受試者的總膽固醇區間分佈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各個欄位與心臟病的關係程度為何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…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等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1" name="圖片 4" descr=""/>
          <p:cNvPicPr/>
          <p:nvPr/>
        </p:nvPicPr>
        <p:blipFill>
          <a:blip r:embed="rId1"/>
          <a:stretch/>
        </p:blipFill>
        <p:spPr>
          <a:xfrm>
            <a:off x="7440840" y="1933920"/>
            <a:ext cx="3613320" cy="3613320"/>
          </a:xfrm>
          <a:prstGeom prst="rect">
            <a:avLst/>
          </a:prstGeom>
          <a:ln>
            <a:noFill/>
          </a:ln>
        </p:spPr>
      </p:pic>
      <p:sp>
        <p:nvSpPr>
          <p:cNvPr id="182" name="CustomShape 2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轉換之前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多數欄位原始型態是數值型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資料範圍相當大時，觀察其分佈會有些困難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因此需要做適當的資料轉換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84" name="圖片 7" descr=""/>
          <p:cNvPicPr/>
          <p:nvPr/>
        </p:nvPicPr>
        <p:blipFill>
          <a:blip r:embed="rId1"/>
          <a:stretch/>
        </p:blipFill>
        <p:spPr>
          <a:xfrm>
            <a:off x="7038000" y="2036520"/>
            <a:ext cx="4016160" cy="4016160"/>
          </a:xfrm>
          <a:prstGeom prst="rect">
            <a:avLst/>
          </a:prstGeom>
          <a:ln>
            <a:noFill/>
          </a:ln>
        </p:spPr>
      </p:pic>
      <p:sp>
        <p:nvSpPr>
          <p:cNvPr id="185" name="CustomShape 2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為什麼要轉換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如何轉換與處理資料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前處理：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Outlier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：（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&gt;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第三四分位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+ 0.5*IQR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；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&lt;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第一四分位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- 0.5*IQR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lvl="2" marL="11430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將個欄位 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outlier 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的 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index 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記錄起來，找將共同的 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id 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的資料並移除</a:t>
            </a:r>
            <a:endParaRPr b="0" lang="en-US" sz="1600" spc="-1" strike="noStrike">
              <a:latin typeface="Arial"/>
            </a:endParaRPr>
          </a:p>
          <a:p>
            <a:pPr lvl="2" marL="11430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其他 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outlier 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則用最大值或最小值補齊，避免訓練時讓模型訓練錯誤</a:t>
            </a:r>
            <a:endParaRPr b="0" lang="en-US" sz="16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NA Numbers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：</a:t>
            </a:r>
            <a:endParaRPr b="0" lang="en-US" sz="1800" spc="-1" strike="noStrike">
              <a:latin typeface="Arial"/>
            </a:endParaRPr>
          </a:p>
          <a:p>
            <a:pPr lvl="2" marL="11430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找到 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NA 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的欄位資料，並用 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median 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來填補（因為沒有連續型數值變數有 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NA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，所以對類別變數則用 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median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）</a:t>
            </a:r>
            <a:endParaRPr b="0" lang="en-US" sz="16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Normalize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：</a:t>
            </a:r>
            <a:endParaRPr b="0" lang="en-US" sz="1800" spc="-1" strike="noStrike">
              <a:latin typeface="Arial"/>
            </a:endParaRPr>
          </a:p>
          <a:p>
            <a:pPr lvl="2" marL="11430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這部分未處理，已包含在建模裡面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如何轉換與處理資料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數值變數：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區間化：利用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kmeans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方法，找到最大組間距離、最小組內距離的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K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點。並利用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cut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針對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K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個中心找到相對應的區間，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Label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化</a:t>
            </a: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類別變數：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連結變數與答案之間的關係，算出 </a:t>
            </a: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contingency table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變數間的重要性與相關性</a:t>
            </a:r>
            <a:endParaRPr b="0" lang="en-US" sz="1800" spc="-1" strike="noStrike">
              <a:latin typeface="Arial"/>
            </a:endParaRPr>
          </a:p>
          <a:p>
            <a:pPr lvl="2" marL="11430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Chi Square 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假設檢定：</a:t>
            </a:r>
            <a:endParaRPr b="0" lang="en-US" sz="1600" spc="-1" strike="noStrike">
              <a:latin typeface="Arial"/>
            </a:endParaRPr>
          </a:p>
          <a:p>
            <a:pPr lvl="3" marL="16002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當 </a:t>
            </a: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p value </a:t>
            </a: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小於 </a:t>
            </a: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alpha</a:t>
            </a: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（</a:t>
            </a: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0.05</a:t>
            </a: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），則拒絕 </a:t>
            </a: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H0</a:t>
            </a: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，也就是兩變數之間相關；反之則接受 </a:t>
            </a: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H0</a:t>
            </a: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，即兩變數獨立</a:t>
            </a:r>
            <a:endParaRPr b="0" lang="en-US" sz="1400" spc="-1" strike="noStrike">
              <a:latin typeface="Arial"/>
            </a:endParaRPr>
          </a:p>
          <a:p>
            <a:pPr lvl="2" marL="11430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Mutual Information</a:t>
            </a:r>
            <a:r>
              <a:rPr b="0" lang="en-US" sz="16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：</a:t>
            </a:r>
            <a:endParaRPr b="0" lang="en-US" sz="1600" spc="-1" strike="noStrike">
              <a:latin typeface="Arial"/>
            </a:endParaRPr>
          </a:p>
          <a:p>
            <a:pPr lvl="3" marL="1600200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利用相互資訊熵，來觀察變數對於答案 </a:t>
            </a: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Label </a:t>
            </a:r>
            <a:r>
              <a:rPr b="0" lang="en-US" sz="1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的重要程度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90" name="Picture 4" descr=""/>
          <p:cNvPicPr/>
          <p:nvPr/>
        </p:nvPicPr>
        <p:blipFill>
          <a:blip r:embed="rId1"/>
          <a:stretch/>
        </p:blipFill>
        <p:spPr>
          <a:xfrm>
            <a:off x="7545960" y="5108760"/>
            <a:ext cx="3954240" cy="71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7295</TotalTime>
  <Application>LibreOffice/6.0.7.3$Linux_X86_64 LibreOffice_project/00m0$Build-3</Application>
  <Words>896</Words>
  <Paragraphs>326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2020-06-09T15:22:23Z</dcterms:created>
  <dc:creator>Microsoft Office User</dc:creator>
  <dc:description/>
  <dc:language>zh-TW</dc:language>
  <cp:lastModifiedBy/>
  <dcterms:modified xsi:type="dcterms:W3CDTF">2020-06-15T16:02:31Z</dcterms:modified>
  <cp:revision>151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寬螢幕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41</vt:i4>
  </property>
</Properties>
</file>