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66" r:id="rId3"/>
    <p:sldId id="275" r:id="rId4"/>
    <p:sldId id="269" r:id="rId5"/>
    <p:sldId id="276" r:id="rId6"/>
    <p:sldId id="270" r:id="rId7"/>
    <p:sldId id="282" r:id="rId8"/>
    <p:sldId id="271" r:id="rId9"/>
    <p:sldId id="281" r:id="rId10"/>
    <p:sldId id="272" r:id="rId11"/>
    <p:sldId id="277" r:id="rId12"/>
    <p:sldId id="273" r:id="rId13"/>
    <p:sldId id="280" r:id="rId14"/>
    <p:sldId id="274" r:id="rId15"/>
    <p:sldId id="278" r:id="rId16"/>
    <p:sldId id="267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95"/>
    <p:restoredTop sz="94674"/>
  </p:normalViewPr>
  <p:slideViewPr>
    <p:cSldViewPr snapToGrid="0" snapToObjects="1">
      <p:cViewPr varScale="1">
        <p:scale>
          <a:sx n="117" d="100"/>
          <a:sy n="117" d="100"/>
        </p:scale>
        <p:origin x="18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D980-B141-DB4D-9B0A-7AA3150A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資料輸入與輸出</a:t>
            </a:r>
            <a:br>
              <a:rPr lang="en-US" altLang="zh-CN" b="1" dirty="0"/>
            </a:br>
            <a:br>
              <a:rPr lang="en-US" altLang="zh-CN" sz="2200" b="1" dirty="0"/>
            </a:br>
            <a:r>
              <a:rPr lang="zh-CN" altLang="en-US" sz="2000" b="1" dirty="0"/>
              <a:t>第二部分</a:t>
            </a:r>
            <a:endParaRPr lang="en-US" altLang="zh-C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50062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資料欄位：</a:t>
            </a:r>
            <a:r>
              <a:rPr lang="en-US" dirty="0" err="1"/>
              <a:t>cholestoral</a:t>
            </a:r>
            <a:r>
              <a:rPr lang="en-US" dirty="0"/>
              <a:t>（</a:t>
            </a:r>
            <a:r>
              <a:rPr lang="zh-CN" altLang="en-US" dirty="0"/>
              <a:t>膽固醇</a:t>
            </a:r>
            <a:r>
              <a:rPr lang="en-US" dirty="0"/>
              <a:t>）,  </a:t>
            </a:r>
            <a:r>
              <a:rPr lang="en-US" dirty="0" err="1"/>
              <a:t>high_sugar</a:t>
            </a:r>
            <a:r>
              <a:rPr lang="en-US" dirty="0"/>
              <a:t>（</a:t>
            </a:r>
            <a:r>
              <a:rPr lang="zh-CN" altLang="en-US" dirty="0"/>
              <a:t>高血糖</a:t>
            </a:r>
            <a:r>
              <a:rPr lang="en-US" dirty="0"/>
              <a:t>）,  </a:t>
            </a:r>
            <a:r>
              <a:rPr lang="en-US" dirty="0" err="1"/>
              <a:t>ecg</a:t>
            </a:r>
            <a:r>
              <a:rPr lang="en-US" dirty="0"/>
              <a:t>（</a:t>
            </a:r>
            <a:r>
              <a:rPr lang="zh-CN" altLang="en-US" dirty="0"/>
              <a:t>心電圖</a:t>
            </a:r>
            <a:r>
              <a:rPr lang="en-US" dirty="0"/>
              <a:t>）,  </a:t>
            </a:r>
            <a:r>
              <a:rPr lang="en-US" dirty="0" err="1"/>
              <a:t>max_rate</a:t>
            </a:r>
            <a:r>
              <a:rPr lang="en-US" dirty="0"/>
              <a:t>（</a:t>
            </a:r>
            <a:r>
              <a:rPr lang="zh-CN" altLang="en-US" dirty="0"/>
              <a:t>最大心率</a:t>
            </a:r>
            <a:r>
              <a:rPr lang="en-US" dirty="0"/>
              <a:t>）,  </a:t>
            </a:r>
            <a:r>
              <a:rPr lang="en-US" dirty="0" err="1"/>
              <a:t>exercise_angina</a:t>
            </a:r>
            <a:r>
              <a:rPr lang="en-US" dirty="0"/>
              <a:t>（</a:t>
            </a:r>
            <a:r>
              <a:rPr lang="zh-CN" altLang="en-US" dirty="0"/>
              <a:t>心絞痛</a:t>
            </a:r>
            <a:r>
              <a:rPr lang="en-US" dirty="0"/>
              <a:t>）,  </a:t>
            </a:r>
            <a:r>
              <a:rPr lang="en-US" dirty="0" err="1"/>
              <a:t>st_depression（ST</a:t>
            </a:r>
            <a:r>
              <a:rPr lang="zh-TW" altLang="en-US" dirty="0"/>
              <a:t> 節段</a:t>
            </a:r>
            <a:r>
              <a:rPr lang="en-US" dirty="0"/>
              <a:t>）</a:t>
            </a:r>
          </a:p>
          <a:p>
            <a:r>
              <a:rPr lang="zh-CN" altLang="en-US" dirty="0"/>
              <a:t>資料型態：連續型數值變數、二元類別變數、三元類別變數、連續型數值變數</a:t>
            </a:r>
            <a:r>
              <a:rPr lang="en-US" dirty="0"/>
              <a:t>、</a:t>
            </a:r>
            <a:r>
              <a:rPr lang="zh-CN" altLang="en-US" dirty="0"/>
              <a:t>二元類別變數</a:t>
            </a:r>
            <a:r>
              <a:rPr lang="en-US" dirty="0"/>
              <a:t>、</a:t>
            </a:r>
            <a:r>
              <a:rPr lang="zh-CN" altLang="en-US" dirty="0"/>
              <a:t>連續型數值變數</a:t>
            </a:r>
            <a:endParaRPr lang="en-US" altLang="zh-CN" dirty="0"/>
          </a:p>
          <a:p>
            <a:r>
              <a:rPr lang="zh-CN" altLang="en-US" dirty="0"/>
              <a:t>前處理：</a:t>
            </a:r>
            <a:endParaRPr lang="en-US" altLang="zh-CN" dirty="0"/>
          </a:p>
          <a:p>
            <a:pPr lvl="1"/>
            <a:r>
              <a:rPr lang="en-US" altLang="zh-TW" dirty="0"/>
              <a:t>Outlier</a:t>
            </a:r>
            <a:r>
              <a:rPr lang="zh-TW" altLang="en-US" dirty="0">
                <a:sym typeface="Wingdings" pitchFamily="2" charset="2"/>
              </a:rPr>
              <a:t>：（</a:t>
            </a:r>
            <a:r>
              <a:rPr lang="en-US" altLang="zh-TW" dirty="0">
                <a:sym typeface="Wingdings" pitchFamily="2" charset="2"/>
              </a:rPr>
              <a:t>&gt; </a:t>
            </a:r>
            <a:r>
              <a:rPr lang="zh-CN" altLang="en-US" dirty="0">
                <a:sym typeface="Wingdings" pitchFamily="2" charset="2"/>
              </a:rPr>
              <a:t>第三四分位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+ 0.5*IQR</a:t>
            </a:r>
            <a:r>
              <a:rPr lang="zh-TW" altLang="en-US" dirty="0">
                <a:sym typeface="Wingdings" pitchFamily="2" charset="2"/>
              </a:rPr>
              <a:t>；</a:t>
            </a:r>
            <a:r>
              <a:rPr lang="en-US" altLang="zh-TW" dirty="0">
                <a:sym typeface="Wingdings" pitchFamily="2" charset="2"/>
              </a:rPr>
              <a:t> &lt; </a:t>
            </a:r>
            <a:r>
              <a:rPr lang="zh-CN" altLang="en-US" dirty="0">
                <a:sym typeface="Wingdings" pitchFamily="2" charset="2"/>
              </a:rPr>
              <a:t>第一四分位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- 0.5*IQR </a:t>
            </a:r>
            <a:r>
              <a:rPr lang="zh-TW" altLang="en-US" dirty="0">
                <a:sym typeface="Wingdings" pitchFamily="2" charset="2"/>
              </a:rPr>
              <a:t>）</a:t>
            </a:r>
            <a:endParaRPr lang="en-US" altLang="zh-TW" dirty="0"/>
          </a:p>
          <a:p>
            <a:pPr lvl="2"/>
            <a:r>
              <a:rPr lang="zh-TW" altLang="en-US" dirty="0"/>
              <a:t>將個欄位 </a:t>
            </a:r>
            <a:r>
              <a:rPr lang="en-US" altLang="zh-TW" dirty="0"/>
              <a:t>outlier </a:t>
            </a:r>
            <a:r>
              <a:rPr lang="zh-CN" altLang="en-US" dirty="0"/>
              <a:t>的</a:t>
            </a:r>
            <a:r>
              <a:rPr lang="zh-TW" altLang="en-US" dirty="0"/>
              <a:t> </a:t>
            </a:r>
            <a:r>
              <a:rPr lang="en-US" altLang="zh-TW" dirty="0"/>
              <a:t>index </a:t>
            </a:r>
            <a:r>
              <a:rPr lang="zh-CN" altLang="en-US" dirty="0"/>
              <a:t>記錄起來，找將共同的</a:t>
            </a:r>
            <a:r>
              <a:rPr lang="zh-TW" altLang="en-US" dirty="0"/>
              <a:t> </a:t>
            </a:r>
            <a:r>
              <a:rPr lang="en-US" altLang="zh-TW" dirty="0"/>
              <a:t>id </a:t>
            </a:r>
            <a:r>
              <a:rPr lang="zh-CN" altLang="en-US" dirty="0"/>
              <a:t>的資料並移除</a:t>
            </a:r>
            <a:endParaRPr lang="en-US" altLang="zh-CN" dirty="0"/>
          </a:p>
          <a:p>
            <a:pPr lvl="2"/>
            <a:r>
              <a:rPr lang="zh-CN" altLang="en-US" dirty="0"/>
              <a:t>其他</a:t>
            </a:r>
            <a:r>
              <a:rPr lang="zh-TW" altLang="en-US" dirty="0"/>
              <a:t> </a:t>
            </a:r>
            <a:r>
              <a:rPr lang="en-US" altLang="zh-TW" dirty="0"/>
              <a:t>outlier </a:t>
            </a:r>
            <a:r>
              <a:rPr lang="zh-CN" altLang="en-US" dirty="0"/>
              <a:t>則用最大值或最小值補齊，避免訓練時讓模型訓練錯誤</a:t>
            </a:r>
            <a:endParaRPr lang="en-US" altLang="zh-CN" dirty="0"/>
          </a:p>
          <a:p>
            <a:pPr lvl="1"/>
            <a:r>
              <a:rPr lang="en-US" altLang="zh-CN" dirty="0"/>
              <a:t>NA Numbers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找到</a:t>
            </a:r>
            <a:r>
              <a:rPr lang="zh-TW" altLang="en-US" dirty="0"/>
              <a:t> </a:t>
            </a:r>
            <a:r>
              <a:rPr lang="en-US" altLang="zh-TW" dirty="0"/>
              <a:t>NA </a:t>
            </a:r>
            <a:r>
              <a:rPr lang="zh-CN" altLang="en-US" dirty="0"/>
              <a:t>的欄位資料，並用</a:t>
            </a:r>
            <a:r>
              <a:rPr lang="zh-TW" altLang="en-US" dirty="0"/>
              <a:t> </a:t>
            </a:r>
            <a:r>
              <a:rPr lang="en-US" altLang="zh-TW" dirty="0"/>
              <a:t>median </a:t>
            </a:r>
            <a:r>
              <a:rPr lang="zh-CN" altLang="en-US" dirty="0"/>
              <a:t>來填補（因為沒有連續型數值變數有</a:t>
            </a:r>
            <a:r>
              <a:rPr lang="zh-TW" altLang="en-US" dirty="0"/>
              <a:t> </a:t>
            </a:r>
            <a:r>
              <a:rPr lang="en-US" altLang="zh-TW" dirty="0"/>
              <a:t>NA</a:t>
            </a:r>
            <a:r>
              <a:rPr lang="zh-TW" altLang="en-US" dirty="0"/>
              <a:t>，所以對類別變數則用 </a:t>
            </a:r>
            <a:r>
              <a:rPr lang="en-US" altLang="zh-TW" dirty="0"/>
              <a:t>median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Normalize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這部分未處理，已包含在建模裡面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9766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D980-B141-DB4D-9B0A-7AA3150A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資料輸入與輸出</a:t>
            </a:r>
            <a:br>
              <a:rPr lang="en-US" altLang="zh-CN" b="1" dirty="0"/>
            </a:br>
            <a:br>
              <a:rPr lang="en-US" altLang="zh-CN" sz="2200" b="1" dirty="0"/>
            </a:br>
            <a:r>
              <a:rPr lang="zh-CN" altLang="en-US" sz="2000" b="1" dirty="0"/>
              <a:t>第二部分</a:t>
            </a:r>
            <a:endParaRPr lang="en-US" altLang="zh-C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輸出視覺化結果：</a:t>
            </a:r>
            <a:endParaRPr lang="en-US" altLang="zh-CN" dirty="0"/>
          </a:p>
          <a:p>
            <a:pPr lvl="1"/>
            <a:r>
              <a:rPr lang="en-US" dirty="0"/>
              <a:t>Max</a:t>
            </a:r>
            <a:r>
              <a:rPr lang="zh-TW" altLang="en-US" dirty="0"/>
              <a:t> </a:t>
            </a:r>
            <a:r>
              <a:rPr lang="en-US" dirty="0"/>
              <a:t>rate </a:t>
            </a:r>
            <a:r>
              <a:rPr lang="en-US" altLang="zh-TW" dirty="0"/>
              <a:t>– Original data</a:t>
            </a:r>
            <a:r>
              <a:rPr lang="zh-TW" altLang="en-US" dirty="0"/>
              <a:t>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TW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7A88C7-01EA-FD45-B735-9C069E3FD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515" y="2917371"/>
            <a:ext cx="3550982" cy="35509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867375-D247-D24B-8228-F4C7B7998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647" y="2917371"/>
            <a:ext cx="3550982" cy="35509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6365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D980-B141-DB4D-9B0A-7AA3150A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資料輸入與輸出</a:t>
            </a:r>
            <a:br>
              <a:rPr lang="en-US" altLang="zh-CN" b="1" dirty="0"/>
            </a:br>
            <a:br>
              <a:rPr lang="en-US" altLang="zh-CN" sz="2200" b="1" dirty="0"/>
            </a:br>
            <a:r>
              <a:rPr lang="zh-CN" altLang="en-US" sz="2000" b="1" dirty="0"/>
              <a:t>第二部分</a:t>
            </a:r>
            <a:endParaRPr lang="en-US" altLang="zh-C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輸出視覺化結果：</a:t>
            </a:r>
            <a:endParaRPr lang="en-US" altLang="zh-CN" dirty="0"/>
          </a:p>
          <a:p>
            <a:pPr lvl="1"/>
            <a:r>
              <a:rPr lang="en-US" dirty="0"/>
              <a:t>Max</a:t>
            </a:r>
            <a:r>
              <a:rPr lang="zh-TW" altLang="en-US" dirty="0"/>
              <a:t> </a:t>
            </a:r>
            <a:r>
              <a:rPr lang="en-US" dirty="0"/>
              <a:t>rate  – </a:t>
            </a:r>
            <a:r>
              <a:rPr lang="zh-CN" altLang="en-US" dirty="0"/>
              <a:t>區間化：</a:t>
            </a:r>
            <a:endParaRPr lang="en-US" altLang="zh-CN" dirty="0"/>
          </a:p>
          <a:p>
            <a:pPr lvl="1"/>
            <a:endParaRPr lang="en-TW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B405E1-7D92-B647-B6D2-96D936E5F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28" y="3005481"/>
            <a:ext cx="3626258" cy="36262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1E1343-E36E-1149-BB36-FE5C16B11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005480"/>
            <a:ext cx="3626257" cy="36262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9807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D980-B141-DB4D-9B0A-7AA3150A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資料輸入與輸出</a:t>
            </a:r>
            <a:br>
              <a:rPr lang="en-US" altLang="zh-CN" b="1" dirty="0"/>
            </a:br>
            <a:br>
              <a:rPr lang="en-US" altLang="zh-CN" sz="2200" b="1" dirty="0"/>
            </a:br>
            <a:r>
              <a:rPr lang="zh-CN" altLang="en-US" sz="2000" b="1" dirty="0"/>
              <a:t>第二部分</a:t>
            </a:r>
            <a:endParaRPr lang="en-US" altLang="zh-C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輸出視覺化結果：</a:t>
            </a:r>
            <a:endParaRPr lang="en-US" altLang="zh-CN" dirty="0"/>
          </a:p>
          <a:p>
            <a:pPr lvl="1"/>
            <a:r>
              <a:rPr lang="en-US" dirty="0"/>
              <a:t>Exercise</a:t>
            </a:r>
            <a:r>
              <a:rPr lang="zh-TW" altLang="en-US" dirty="0"/>
              <a:t> </a:t>
            </a:r>
            <a:r>
              <a:rPr lang="en-US" dirty="0"/>
              <a:t>angina - </a:t>
            </a:r>
            <a:r>
              <a:rPr lang="zh-CN" altLang="en-US" dirty="0"/>
              <a:t>個數統計</a:t>
            </a:r>
            <a:r>
              <a:rPr lang="en-US" dirty="0"/>
              <a:t> ：</a:t>
            </a:r>
            <a:endParaRPr lang="en-US" altLang="zh-CN" dirty="0"/>
          </a:p>
          <a:p>
            <a:pPr lvl="1"/>
            <a:endParaRPr lang="en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1BAB9-2FCA-7C49-A449-548DADA7B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807" y="2939142"/>
            <a:ext cx="3630386" cy="36303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9632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D980-B141-DB4D-9B0A-7AA3150A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資料輸入與輸出</a:t>
            </a:r>
            <a:br>
              <a:rPr lang="en-US" altLang="zh-CN" b="1" dirty="0"/>
            </a:br>
            <a:br>
              <a:rPr lang="en-US" altLang="zh-CN" sz="2200" b="1" dirty="0"/>
            </a:br>
            <a:r>
              <a:rPr lang="zh-CN" altLang="en-US" sz="2000" b="1" dirty="0"/>
              <a:t>第二部分</a:t>
            </a:r>
            <a:endParaRPr lang="en-US" altLang="zh-C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輸出視覺化結果：</a:t>
            </a:r>
            <a:endParaRPr lang="en-US" altLang="zh-CN" dirty="0"/>
          </a:p>
          <a:p>
            <a:pPr lvl="1"/>
            <a:r>
              <a:rPr lang="en-US" dirty="0"/>
              <a:t>Exercise</a:t>
            </a:r>
            <a:r>
              <a:rPr lang="zh-TW" altLang="en-US" dirty="0"/>
              <a:t> </a:t>
            </a:r>
            <a:r>
              <a:rPr lang="en-US" dirty="0"/>
              <a:t>angina – contingency table with heart disease variable：</a:t>
            </a:r>
            <a:endParaRPr lang="en-US" altLang="zh-CN" dirty="0"/>
          </a:p>
          <a:p>
            <a:pPr lvl="1"/>
            <a:endParaRPr lang="en-TW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6DB0CC-921A-6547-BC3A-1B5CCA2DFD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09"/>
          <a:stretch/>
        </p:blipFill>
        <p:spPr>
          <a:xfrm>
            <a:off x="4131129" y="2907510"/>
            <a:ext cx="3929742" cy="37407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8445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D980-B141-DB4D-9B0A-7AA3150A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資料輸入與輸出</a:t>
            </a:r>
            <a:br>
              <a:rPr lang="en-US" altLang="zh-CN" b="1" dirty="0"/>
            </a:br>
            <a:br>
              <a:rPr lang="en-US" altLang="zh-CN" sz="2200" b="1" dirty="0"/>
            </a:br>
            <a:r>
              <a:rPr lang="zh-CN" altLang="en-US" sz="2000" b="1" dirty="0"/>
              <a:t>第二部分</a:t>
            </a:r>
            <a:endParaRPr lang="en-US" altLang="zh-C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輸出視覺化結果：</a:t>
            </a:r>
            <a:endParaRPr lang="en-US" altLang="zh-CN" dirty="0"/>
          </a:p>
          <a:p>
            <a:pPr lvl="1"/>
            <a:r>
              <a:rPr lang="en-US" dirty="0"/>
              <a:t>St</a:t>
            </a:r>
            <a:r>
              <a:rPr lang="zh-TW" altLang="en-US" dirty="0"/>
              <a:t> </a:t>
            </a:r>
            <a:r>
              <a:rPr lang="en-US" dirty="0"/>
              <a:t>depression </a:t>
            </a:r>
            <a:r>
              <a:rPr lang="en-US" altLang="zh-TW" dirty="0"/>
              <a:t>– Original data</a:t>
            </a:r>
            <a:r>
              <a:rPr lang="zh-TW" altLang="en-US" dirty="0"/>
              <a:t>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7F01F-B46E-A54B-B35E-CC32C87A2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341" y="2966527"/>
            <a:ext cx="3557230" cy="35572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601B16-8B30-F745-AC45-C9A69C4A3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113" y="2966528"/>
            <a:ext cx="3557229" cy="35572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3175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D980-B141-DB4D-9B0A-7AA3150A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資料輸入與輸出</a:t>
            </a:r>
            <a:br>
              <a:rPr lang="en-US" altLang="zh-CN" b="1" dirty="0"/>
            </a:br>
            <a:br>
              <a:rPr lang="en-US" altLang="zh-CN" sz="2200" b="1" dirty="0"/>
            </a:br>
            <a:r>
              <a:rPr lang="zh-CN" altLang="en-US" sz="2000" b="1" dirty="0"/>
              <a:t>第二部分</a:t>
            </a:r>
            <a:endParaRPr lang="en-US" altLang="zh-C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輸出視覺化結果：</a:t>
            </a:r>
            <a:endParaRPr lang="en-US" altLang="zh-CN" dirty="0"/>
          </a:p>
          <a:p>
            <a:pPr lvl="1"/>
            <a:r>
              <a:rPr lang="en-US" dirty="0"/>
              <a:t>St</a:t>
            </a:r>
            <a:r>
              <a:rPr lang="zh-TW" altLang="en-US" dirty="0"/>
              <a:t> </a:t>
            </a:r>
            <a:r>
              <a:rPr lang="en-US" dirty="0"/>
              <a:t>depression – </a:t>
            </a:r>
            <a:r>
              <a:rPr lang="zh-CN" altLang="en-US" dirty="0"/>
              <a:t>區間化：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TW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3CE464-ECFF-CA40-849E-767A0062C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474" y="3005480"/>
            <a:ext cx="3547026" cy="35470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E6C2B5-6BE7-FD47-8F7E-7063AA194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914" y="3005480"/>
            <a:ext cx="3547026" cy="35470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9855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D980-B141-DB4D-9B0A-7AA3150A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資料輸入與輸出</a:t>
            </a:r>
            <a:br>
              <a:rPr lang="en-US" altLang="zh-CN" b="1" dirty="0"/>
            </a:br>
            <a:br>
              <a:rPr lang="en-US" altLang="zh-CN" sz="2200" b="1" dirty="0"/>
            </a:br>
            <a:r>
              <a:rPr lang="zh-CN" altLang="en-US" sz="2000" b="1" dirty="0"/>
              <a:t>第二部分</a:t>
            </a:r>
            <a:endParaRPr lang="en-US" altLang="zh-C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生成新的</a:t>
            </a:r>
            <a:r>
              <a:rPr lang="zh-TW" altLang="en-US" dirty="0"/>
              <a:t> </a:t>
            </a:r>
            <a:r>
              <a:rPr lang="en-US" altLang="zh-TW" dirty="0"/>
              <a:t>training &amp; testing csv</a:t>
            </a:r>
            <a:r>
              <a:rPr lang="zh-TW" altLang="en-US" dirty="0"/>
              <a:t>：（</a:t>
            </a:r>
            <a:r>
              <a:rPr lang="en-US" altLang="zh-TW" dirty="0"/>
              <a:t>Snapshot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en-US" altLang="zh-CN" dirty="0"/>
              <a:t>Training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C0616-5617-CB4E-B4E1-2EFD85CD0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943" y="2879490"/>
            <a:ext cx="9290546" cy="38022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539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D980-B141-DB4D-9B0A-7AA3150A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資料輸入與輸出</a:t>
            </a:r>
            <a:br>
              <a:rPr lang="en-US" altLang="zh-CN" b="1" dirty="0"/>
            </a:br>
            <a:br>
              <a:rPr lang="en-US" altLang="zh-CN" sz="2200" b="1" dirty="0"/>
            </a:br>
            <a:r>
              <a:rPr lang="zh-CN" altLang="en-US" sz="2000" b="1" dirty="0"/>
              <a:t>第二部分</a:t>
            </a:r>
            <a:endParaRPr lang="en-US" altLang="zh-C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生成新的</a:t>
            </a:r>
            <a:r>
              <a:rPr lang="zh-TW" altLang="en-US" dirty="0"/>
              <a:t> </a:t>
            </a:r>
            <a:r>
              <a:rPr lang="en-US" altLang="zh-TW" dirty="0"/>
              <a:t>training &amp; testing csv</a:t>
            </a:r>
            <a:r>
              <a:rPr lang="zh-TW" altLang="en-US" dirty="0"/>
              <a:t>：（</a:t>
            </a:r>
            <a:r>
              <a:rPr lang="en-US" altLang="zh-TW" dirty="0"/>
              <a:t>Snapshot</a:t>
            </a:r>
            <a:r>
              <a:rPr lang="zh-TW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Testing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FDA70D-3323-B34D-B21E-202C26DC1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958" y="2908724"/>
            <a:ext cx="8904515" cy="37420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117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D980-B141-DB4D-9B0A-7AA3150A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資料輸入與輸出</a:t>
            </a:r>
            <a:br>
              <a:rPr lang="en-US" altLang="zh-CN" b="1" dirty="0"/>
            </a:br>
            <a:br>
              <a:rPr lang="en-US" altLang="zh-CN" sz="2200" b="1" dirty="0"/>
            </a:br>
            <a:r>
              <a:rPr lang="zh-CN" altLang="en-US" sz="2000" b="1" dirty="0"/>
              <a:t>第二部分</a:t>
            </a:r>
            <a:endParaRPr lang="en-US" altLang="zh-C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數值變數：</a:t>
            </a:r>
            <a:endParaRPr lang="en-US" altLang="zh-CN" dirty="0"/>
          </a:p>
          <a:p>
            <a:pPr lvl="1"/>
            <a:r>
              <a:rPr lang="zh-CN" altLang="en-US" dirty="0"/>
              <a:t>區間化：利用</a:t>
            </a:r>
            <a:r>
              <a:rPr lang="zh-TW" altLang="en-US" dirty="0"/>
              <a:t> </a:t>
            </a:r>
            <a:r>
              <a:rPr lang="en-US" altLang="zh-TW" dirty="0" err="1"/>
              <a:t>kmeans</a:t>
            </a:r>
            <a:r>
              <a:rPr lang="en-US" altLang="zh-TW" dirty="0"/>
              <a:t> </a:t>
            </a:r>
            <a:r>
              <a:rPr lang="zh-CN" altLang="en-US" dirty="0"/>
              <a:t>方法，找到最大組間距離、最小組內距離的</a:t>
            </a:r>
            <a:r>
              <a:rPr lang="zh-TW" altLang="en-US" dirty="0"/>
              <a:t> </a:t>
            </a:r>
            <a:r>
              <a:rPr lang="en-US" altLang="zh-TW" dirty="0"/>
              <a:t>K </a:t>
            </a:r>
            <a:r>
              <a:rPr lang="zh-CN" altLang="en-US" dirty="0"/>
              <a:t>點。並利用</a:t>
            </a:r>
            <a:r>
              <a:rPr lang="zh-TW" altLang="en-US" dirty="0"/>
              <a:t> </a:t>
            </a:r>
            <a:r>
              <a:rPr lang="en-US" altLang="zh-TW" dirty="0"/>
              <a:t>cut </a:t>
            </a:r>
            <a:r>
              <a:rPr lang="zh-CN" altLang="en-US" dirty="0"/>
              <a:t>針對</a:t>
            </a:r>
            <a:r>
              <a:rPr lang="zh-TW" altLang="en-US" dirty="0"/>
              <a:t> </a:t>
            </a:r>
            <a:r>
              <a:rPr lang="en-US" altLang="zh-TW" dirty="0"/>
              <a:t>K </a:t>
            </a:r>
            <a:r>
              <a:rPr lang="zh-CN" altLang="en-US" dirty="0"/>
              <a:t>個中心找到相對應的區間，</a:t>
            </a:r>
            <a:r>
              <a:rPr lang="en-US" altLang="zh-CN" dirty="0"/>
              <a:t>Label </a:t>
            </a:r>
            <a:r>
              <a:rPr lang="zh-CN" altLang="en-US" dirty="0"/>
              <a:t>化</a:t>
            </a:r>
            <a:endParaRPr lang="en-US" altLang="zh-CN" dirty="0"/>
          </a:p>
          <a:p>
            <a:r>
              <a:rPr lang="zh-CN" altLang="en-US" dirty="0"/>
              <a:t>類別變數：</a:t>
            </a:r>
            <a:endParaRPr lang="en-US" altLang="zh-CN" dirty="0"/>
          </a:p>
          <a:p>
            <a:pPr lvl="1"/>
            <a:r>
              <a:rPr lang="zh-CN" altLang="en-US" dirty="0"/>
              <a:t>連結變數與答案之間的關係，算出</a:t>
            </a:r>
            <a:r>
              <a:rPr lang="zh-TW" altLang="en-US" dirty="0"/>
              <a:t> </a:t>
            </a:r>
            <a:r>
              <a:rPr lang="en-US" altLang="zh-TW" dirty="0"/>
              <a:t>contingency table</a:t>
            </a:r>
          </a:p>
          <a:p>
            <a:pPr lvl="1"/>
            <a:r>
              <a:rPr lang="zh-CN" altLang="en-US" dirty="0"/>
              <a:t>變數間的重要性與相關性</a:t>
            </a:r>
            <a:endParaRPr lang="en-US" altLang="zh-TW" dirty="0"/>
          </a:p>
          <a:p>
            <a:pPr lvl="2"/>
            <a:r>
              <a:rPr lang="en-US" altLang="zh-CN" dirty="0"/>
              <a:t>Chi Square </a:t>
            </a:r>
            <a:r>
              <a:rPr lang="zh-CN" altLang="en-US" dirty="0"/>
              <a:t>假設檢定：</a:t>
            </a:r>
            <a:endParaRPr lang="en-US" altLang="zh-CN" dirty="0"/>
          </a:p>
          <a:p>
            <a:pPr lvl="3"/>
            <a:r>
              <a:rPr lang="zh-CN" altLang="en-US" dirty="0"/>
              <a:t>當</a:t>
            </a:r>
            <a:r>
              <a:rPr lang="zh-TW" altLang="en-US" dirty="0"/>
              <a:t> </a:t>
            </a:r>
            <a:r>
              <a:rPr lang="en-US" altLang="zh-TW" dirty="0"/>
              <a:t>p value </a:t>
            </a:r>
            <a:r>
              <a:rPr lang="zh-CN" altLang="en-US" dirty="0"/>
              <a:t>小於</a:t>
            </a:r>
            <a:r>
              <a:rPr lang="zh-TW" altLang="en-US" dirty="0"/>
              <a:t> </a:t>
            </a:r>
            <a:r>
              <a:rPr lang="en-US" dirty="0"/>
              <a:t>alpha（0.05）</a:t>
            </a:r>
            <a:r>
              <a:rPr lang="zh-CN" altLang="en-US" dirty="0"/>
              <a:t>，則拒絕</a:t>
            </a:r>
            <a:r>
              <a:rPr lang="en-US" altLang="zh-CN" dirty="0"/>
              <a:t> H0</a:t>
            </a:r>
            <a:r>
              <a:rPr lang="zh-CN" altLang="en-US" dirty="0"/>
              <a:t>，也就是兩變數之間相關；反之則接受</a:t>
            </a:r>
            <a:r>
              <a:rPr lang="zh-TW" altLang="en-US" dirty="0"/>
              <a:t> </a:t>
            </a:r>
            <a:r>
              <a:rPr lang="en-US" altLang="zh-TW" dirty="0"/>
              <a:t>H0</a:t>
            </a:r>
            <a:r>
              <a:rPr lang="zh-TW" altLang="en-US" dirty="0"/>
              <a:t>，即兩變數獨立</a:t>
            </a:r>
            <a:endParaRPr lang="en-US" altLang="zh-CN" dirty="0"/>
          </a:p>
          <a:p>
            <a:pPr lvl="2"/>
            <a:r>
              <a:rPr lang="en-US" altLang="zh-CN" dirty="0"/>
              <a:t>Mutual Information</a:t>
            </a:r>
            <a:r>
              <a:rPr lang="zh-CN" altLang="en-US" dirty="0"/>
              <a:t>：</a:t>
            </a:r>
            <a:endParaRPr lang="en-US" altLang="zh-CN" dirty="0"/>
          </a:p>
          <a:p>
            <a:pPr lvl="3"/>
            <a:r>
              <a:rPr lang="zh-CN" altLang="en-US" dirty="0"/>
              <a:t>利用相互資訊熵，來觀察變數對於答案</a:t>
            </a:r>
            <a:r>
              <a:rPr lang="zh-TW" altLang="en-US" dirty="0"/>
              <a:t> </a:t>
            </a:r>
            <a:r>
              <a:rPr lang="en-US" altLang="zh-TW" dirty="0"/>
              <a:t>Label</a:t>
            </a:r>
            <a:r>
              <a:rPr lang="zh-TW" altLang="en-US" dirty="0"/>
              <a:t> 的重要程度</a:t>
            </a:r>
            <a:endParaRPr lang="en-US" altLang="zh-CN" dirty="0"/>
          </a:p>
          <a:p>
            <a:pPr lvl="2"/>
            <a:endParaRPr lang="en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EA82B1-845D-1F4B-A113-345F0178D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019" y="5108674"/>
            <a:ext cx="3954818" cy="7153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094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D980-B141-DB4D-9B0A-7AA3150A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資料輸入與輸出</a:t>
            </a:r>
            <a:br>
              <a:rPr lang="en-US" altLang="zh-CN" b="1" dirty="0"/>
            </a:br>
            <a:br>
              <a:rPr lang="en-US" altLang="zh-CN" sz="2200" b="1" dirty="0"/>
            </a:br>
            <a:r>
              <a:rPr lang="zh-CN" altLang="en-US" sz="2000" b="1" dirty="0"/>
              <a:t>第二部分</a:t>
            </a:r>
            <a:endParaRPr lang="en-US" altLang="zh-C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找到以上變數之間的相關係數：</a:t>
            </a:r>
            <a:endParaRPr lang="en-TW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163C51-F37A-3149-9303-29460BC3F9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29" b="9286"/>
          <a:stretch/>
        </p:blipFill>
        <p:spPr>
          <a:xfrm>
            <a:off x="3699665" y="2503713"/>
            <a:ext cx="4792669" cy="40059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47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D980-B141-DB4D-9B0A-7AA3150A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資料輸入與輸出</a:t>
            </a:r>
            <a:br>
              <a:rPr lang="en-US" altLang="zh-CN" b="1" dirty="0"/>
            </a:br>
            <a:br>
              <a:rPr lang="en-US" altLang="zh-CN" sz="2200" b="1" dirty="0"/>
            </a:br>
            <a:r>
              <a:rPr lang="zh-CN" altLang="en-US" sz="2000" b="1" dirty="0"/>
              <a:t>第二部分</a:t>
            </a:r>
            <a:endParaRPr lang="en-US" altLang="zh-C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輸出視覺化結果：</a:t>
            </a:r>
            <a:endParaRPr lang="en-US" altLang="zh-CN" dirty="0"/>
          </a:p>
          <a:p>
            <a:pPr lvl="1"/>
            <a:r>
              <a:rPr lang="en-US" dirty="0" err="1"/>
              <a:t>Cholestoral</a:t>
            </a:r>
            <a:r>
              <a:rPr lang="zh-TW" altLang="en-US" dirty="0"/>
              <a:t> </a:t>
            </a:r>
            <a:r>
              <a:rPr lang="en-US" altLang="zh-TW" dirty="0"/>
              <a:t>– Original data</a:t>
            </a:r>
            <a:r>
              <a:rPr lang="zh-TW" altLang="en-US" dirty="0"/>
              <a:t>：</a:t>
            </a:r>
            <a:endParaRPr lang="en-US" altLang="zh-CN" dirty="0"/>
          </a:p>
          <a:p>
            <a:pPr lvl="1"/>
            <a:endParaRPr lang="en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66058-2503-C54C-B2F0-3FC437EA1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172" y="3005481"/>
            <a:ext cx="3635828" cy="36358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A345A0-52C2-604B-97A9-37F4A3C44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915" y="3006505"/>
            <a:ext cx="3635827" cy="36358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4636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D980-B141-DB4D-9B0A-7AA3150A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資料輸入與輸出</a:t>
            </a:r>
            <a:br>
              <a:rPr lang="en-US" altLang="zh-CN" b="1" dirty="0"/>
            </a:br>
            <a:br>
              <a:rPr lang="en-US" altLang="zh-CN" sz="2200" b="1" dirty="0"/>
            </a:br>
            <a:r>
              <a:rPr lang="zh-CN" altLang="en-US" sz="2000" b="1" dirty="0"/>
              <a:t>第二部分</a:t>
            </a:r>
            <a:endParaRPr lang="en-US" altLang="zh-C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輸出視覺化結果：</a:t>
            </a:r>
            <a:endParaRPr lang="en-US" altLang="zh-CN" dirty="0"/>
          </a:p>
          <a:p>
            <a:pPr lvl="1"/>
            <a:r>
              <a:rPr lang="en-US" dirty="0" err="1"/>
              <a:t>Cholestoral</a:t>
            </a:r>
            <a:r>
              <a:rPr lang="en-US" dirty="0"/>
              <a:t> – </a:t>
            </a:r>
            <a:r>
              <a:rPr lang="zh-CN" altLang="en-US" dirty="0"/>
              <a:t>區間化：</a:t>
            </a:r>
            <a:endParaRPr lang="en-US" altLang="zh-CN" dirty="0"/>
          </a:p>
          <a:p>
            <a:pPr lvl="1"/>
            <a:endParaRPr lang="en-TW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0AE389-52DD-5343-847B-0646C48E2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313" y="3005481"/>
            <a:ext cx="3450612" cy="34506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23E4FC-ACF3-5949-849A-D4BBE6AC4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027" y="3005481"/>
            <a:ext cx="3450612" cy="34506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5074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D980-B141-DB4D-9B0A-7AA3150A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資料輸入與輸出</a:t>
            </a:r>
            <a:br>
              <a:rPr lang="en-US" altLang="zh-CN" b="1" dirty="0"/>
            </a:br>
            <a:br>
              <a:rPr lang="en-US" altLang="zh-CN" sz="2200" b="1" dirty="0"/>
            </a:br>
            <a:r>
              <a:rPr lang="zh-CN" altLang="en-US" sz="2000" b="1" dirty="0"/>
              <a:t>第二部分</a:t>
            </a:r>
            <a:endParaRPr lang="en-US" altLang="zh-C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輸出視覺化結果：</a:t>
            </a:r>
            <a:endParaRPr lang="en-US" altLang="zh-CN" dirty="0"/>
          </a:p>
          <a:p>
            <a:pPr lvl="1"/>
            <a:r>
              <a:rPr lang="en-US" dirty="0"/>
              <a:t>High</a:t>
            </a:r>
            <a:r>
              <a:rPr lang="zh-TW" altLang="en-US" dirty="0"/>
              <a:t> </a:t>
            </a:r>
            <a:r>
              <a:rPr lang="en-US" dirty="0"/>
              <a:t>sugar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CN" altLang="en-US" dirty="0"/>
              <a:t>個數統計</a:t>
            </a:r>
            <a:r>
              <a:rPr lang="en-US" dirty="0"/>
              <a:t>：</a:t>
            </a:r>
            <a:endParaRPr lang="en-US" altLang="zh-CN" dirty="0"/>
          </a:p>
          <a:p>
            <a:pPr lvl="1"/>
            <a:endParaRPr lang="en-TW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05B07C-8697-184D-9B39-DE67E43A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987" y="2895441"/>
            <a:ext cx="3766457" cy="37664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3228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D980-B141-DB4D-9B0A-7AA3150A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資料輸入與輸出</a:t>
            </a:r>
            <a:br>
              <a:rPr lang="en-US" altLang="zh-CN" b="1" dirty="0"/>
            </a:br>
            <a:br>
              <a:rPr lang="en-US" altLang="zh-CN" sz="2200" b="1" dirty="0"/>
            </a:br>
            <a:r>
              <a:rPr lang="zh-CN" altLang="en-US" sz="2000" b="1" dirty="0"/>
              <a:t>第二部分</a:t>
            </a:r>
            <a:endParaRPr lang="en-US" altLang="zh-C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輸出視覺化結果：</a:t>
            </a:r>
            <a:endParaRPr lang="en-US" altLang="zh-CN" dirty="0"/>
          </a:p>
          <a:p>
            <a:pPr lvl="1"/>
            <a:r>
              <a:rPr lang="en-US" dirty="0"/>
              <a:t>High</a:t>
            </a:r>
            <a:r>
              <a:rPr lang="zh-TW" altLang="en-US" dirty="0"/>
              <a:t> </a:t>
            </a:r>
            <a:r>
              <a:rPr lang="en-US" dirty="0"/>
              <a:t>sugar</a:t>
            </a:r>
            <a:r>
              <a:rPr lang="zh-TW" altLang="en-US" dirty="0"/>
              <a:t> </a:t>
            </a:r>
            <a:r>
              <a:rPr lang="en-US" dirty="0"/>
              <a:t>– contingency table with heart disease variable：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FD671-424B-E44A-9A29-97507018E8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14"/>
          <a:stretch/>
        </p:blipFill>
        <p:spPr>
          <a:xfrm>
            <a:off x="4174672" y="2982402"/>
            <a:ext cx="3842656" cy="36384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1420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D980-B141-DB4D-9B0A-7AA3150A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資料輸入與輸出</a:t>
            </a:r>
            <a:br>
              <a:rPr lang="en-US" altLang="zh-CN" b="1" dirty="0"/>
            </a:br>
            <a:br>
              <a:rPr lang="en-US" altLang="zh-CN" sz="2200" b="1" dirty="0"/>
            </a:br>
            <a:r>
              <a:rPr lang="zh-CN" altLang="en-US" sz="2000" b="1" dirty="0"/>
              <a:t>第二部分</a:t>
            </a:r>
            <a:endParaRPr lang="en-US" altLang="zh-C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輸出視覺化結果：</a:t>
            </a:r>
            <a:endParaRPr lang="en-US" altLang="zh-CN" dirty="0"/>
          </a:p>
          <a:p>
            <a:pPr lvl="1"/>
            <a:r>
              <a:rPr lang="en-US" altLang="zh-CN" dirty="0" err="1"/>
              <a:t>Ecg</a:t>
            </a:r>
            <a:r>
              <a:rPr lang="zh-TW" altLang="en-US" dirty="0"/>
              <a:t> </a:t>
            </a:r>
            <a:r>
              <a:rPr lang="en-US" altLang="zh-TW" dirty="0"/>
              <a:t>- </a:t>
            </a:r>
            <a:r>
              <a:rPr lang="zh-CN" altLang="en-US" dirty="0"/>
              <a:t>個數統計</a:t>
            </a:r>
            <a:r>
              <a:rPr lang="en-US" dirty="0"/>
              <a:t>：</a:t>
            </a:r>
            <a:endParaRPr lang="en-US" altLang="zh-CN" dirty="0"/>
          </a:p>
          <a:p>
            <a:pPr lvl="1"/>
            <a:endParaRPr lang="en-TW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01F2F-7D0D-0B4F-9B57-65801478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0" y="2961938"/>
            <a:ext cx="3581400" cy="3581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5902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D980-B141-DB4D-9B0A-7AA3150A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資料輸入與輸出</a:t>
            </a:r>
            <a:br>
              <a:rPr lang="en-US" altLang="zh-CN" b="1" dirty="0"/>
            </a:br>
            <a:br>
              <a:rPr lang="en-US" altLang="zh-CN" sz="2200" b="1" dirty="0"/>
            </a:br>
            <a:r>
              <a:rPr lang="zh-CN" altLang="en-US" sz="2000" b="1" dirty="0"/>
              <a:t>第二部分</a:t>
            </a:r>
            <a:endParaRPr lang="en-US" altLang="zh-C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輸出視覺化結果：</a:t>
            </a:r>
            <a:endParaRPr lang="en-US" altLang="zh-CN" dirty="0"/>
          </a:p>
          <a:p>
            <a:pPr lvl="1"/>
            <a:r>
              <a:rPr lang="en-US" altLang="zh-CN" dirty="0" err="1"/>
              <a:t>Ecg</a:t>
            </a:r>
            <a:r>
              <a:rPr lang="zh-TW" altLang="en-US" dirty="0"/>
              <a:t> </a:t>
            </a:r>
            <a:r>
              <a:rPr lang="en-US" dirty="0"/>
              <a:t>– contingency table with heart disease variable：</a:t>
            </a:r>
            <a:endParaRPr lang="en-US" altLang="zh-CN" dirty="0"/>
          </a:p>
          <a:p>
            <a:pPr lvl="1"/>
            <a:endParaRPr lang="en-TW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62B0A9-1501-E04B-8B0C-D039DC1C77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57"/>
          <a:stretch/>
        </p:blipFill>
        <p:spPr>
          <a:xfrm>
            <a:off x="4083169" y="2873828"/>
            <a:ext cx="4025661" cy="38100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33515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6833</TotalTime>
  <Words>657</Words>
  <Application>Microsoft Macintosh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資料輸入與輸出  第二部分</vt:lpstr>
      <vt:lpstr>資料輸入與輸出  第二部分</vt:lpstr>
      <vt:lpstr>資料輸入與輸出  第二部分</vt:lpstr>
      <vt:lpstr>資料輸入與輸出  第二部分</vt:lpstr>
      <vt:lpstr>資料輸入與輸出  第二部分</vt:lpstr>
      <vt:lpstr>資料輸入與輸出  第二部分</vt:lpstr>
      <vt:lpstr>資料輸入與輸出  第二部分</vt:lpstr>
      <vt:lpstr>資料輸入與輸出  第二部分</vt:lpstr>
      <vt:lpstr>資料輸入與輸出  第二部分</vt:lpstr>
      <vt:lpstr>資料輸入與輸出  第二部分</vt:lpstr>
      <vt:lpstr>資料輸入與輸出  第二部分</vt:lpstr>
      <vt:lpstr>資料輸入與輸出  第二部分</vt:lpstr>
      <vt:lpstr>資料輸入與輸出  第二部分</vt:lpstr>
      <vt:lpstr>資料輸入與輸出  第二部分</vt:lpstr>
      <vt:lpstr>資料輸入與輸出  第二部分</vt:lpstr>
      <vt:lpstr>資料輸入與輸出  第二部分</vt:lpstr>
      <vt:lpstr>資料輸入與輸出  第二部分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</cp:revision>
  <dcterms:created xsi:type="dcterms:W3CDTF">2020-06-09T15:22:23Z</dcterms:created>
  <dcterms:modified xsi:type="dcterms:W3CDTF">2020-06-14T09:20:13Z</dcterms:modified>
</cp:coreProperties>
</file>