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307" r:id="rId6"/>
    <p:sldId id="297" r:id="rId7"/>
    <p:sldId id="288" r:id="rId8"/>
    <p:sldId id="291" r:id="rId9"/>
    <p:sldId id="292" r:id="rId10"/>
    <p:sldId id="274" r:id="rId11"/>
    <p:sldId id="275" r:id="rId12"/>
    <p:sldId id="276" r:id="rId13"/>
    <p:sldId id="267" r:id="rId14"/>
    <p:sldId id="269" r:id="rId15"/>
    <p:sldId id="270" r:id="rId16"/>
    <p:sldId id="271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3" r:id="rId25"/>
    <p:sldId id="289" r:id="rId26"/>
    <p:sldId id="290" r:id="rId27"/>
    <p:sldId id="298" r:id="rId28"/>
    <p:sldId id="293" r:id="rId29"/>
    <p:sldId id="301" r:id="rId30"/>
    <p:sldId id="303" r:id="rId31"/>
    <p:sldId id="304" r:id="rId32"/>
    <p:sldId id="302" r:id="rId33"/>
    <p:sldId id="308" r:id="rId34"/>
    <p:sldId id="299" r:id="rId35"/>
    <p:sldId id="305" r:id="rId36"/>
    <p:sldId id="294" r:id="rId37"/>
    <p:sldId id="309" r:id="rId38"/>
    <p:sldId id="278" r:id="rId39"/>
    <p:sldId id="306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stonsanchez.com/r4strings/formatting.html" TargetMode="External"/><Relationship Id="rId3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pluralsight.com/guides/cleaning-up-data-from-outliers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contingency-tables-r" TargetMode="Externa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s://www.guru99.com/r-data-frames.html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infotheo/infotheo.pdf" TargetMode="External"/><Relationship Id="rId3" Type="http://schemas.openxmlformats.org/officeDocument/2006/relationships/hyperlink" Target="https://stackoverflow.com/questions/23765996/get-all-keys-from-ruby-hash" TargetMode="External"/><Relationship Id="rId7" Type="http://schemas.openxmlformats.org/officeDocument/2006/relationships/hyperlink" Target="https://rdrr.io/cran/infotheo/man/mutinformation.html" TargetMode="External"/><Relationship Id="rId2" Type="http://schemas.openxmlformats.org/officeDocument/2006/relationships/hyperlink" Target="https://cran.r-project.org/web/packages/hash/hash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math.wu.ac.at/projects/vcd/" TargetMode="External"/><Relationship Id="rId11" Type="http://schemas.openxmlformats.org/officeDocument/2006/relationships/hyperlink" Target="https://www.rdocumentation.org/packages/vcd/versions/0.9-0/topics/mosaic" TargetMode="External"/><Relationship Id="rId5" Type="http://schemas.openxmlformats.org/officeDocument/2006/relationships/hyperlink" Target="https://stackoverflow.com/questions/45741498/add-column-in-tibble-with-variable-column-name" TargetMode="External"/><Relationship Id="rId10" Type="http://schemas.openxmlformats.org/officeDocument/2006/relationships/hyperlink" Target="https://stringr.tidyverse.org/reference/str_detect.html" TargetMode="External"/><Relationship Id="rId4" Type="http://schemas.openxmlformats.org/officeDocument/2006/relationships/hyperlink" Target="https://www.rdocumentation.org/packages/tibble/versions/1.4.2/topics/add_column" TargetMode="External"/><Relationship Id="rId9" Type="http://schemas.openxmlformats.org/officeDocument/2006/relationships/hyperlink" Target="https://www.rdocumentation.org/packages/string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755906" cy="1557245"/>
          </a:xfrm>
        </p:spPr>
        <p:txBody>
          <a:bodyPr>
            <a:normAutofit/>
          </a:bodyPr>
          <a:lstStyle/>
          <a:p>
            <a:r>
              <a:rPr lang="zh-TW" altLang="en-US" dirty="0"/>
              <a:t>組別：第三組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2020.06.16</a:t>
            </a:r>
            <a:r>
              <a:rPr lang="en-TW"/>
              <a:t>08753204</a:t>
            </a:r>
            <a:endParaRPr lang="en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7D735-3B19-9F4F-99C4-B0E52903ED5E}"/>
              </a:ext>
            </a:extLst>
          </p:cNvPr>
          <p:cNvSpPr txBox="1"/>
          <p:nvPr/>
        </p:nvSpPr>
        <p:spPr>
          <a:xfrm>
            <a:off x="9182509" y="3611121"/>
            <a:ext cx="187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王柏仁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李鈺祥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唐英哲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林祐丞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蕭郁君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65831"/>
              </p:ext>
            </p:extLst>
          </p:nvPr>
        </p:nvGraphicFramePr>
        <p:xfrm>
          <a:off x="1450975" y="2016125"/>
          <a:ext cx="960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chest_pain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FCA248D5-9CEC-3F4E-B43F-3EE3083E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1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97429"/>
              </p:ext>
            </p:extLst>
          </p:nvPr>
        </p:nvGraphicFramePr>
        <p:xfrm>
          <a:off x="1450975" y="2016125"/>
          <a:ext cx="960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A805B19C-68F7-0440-9691-6C45AC4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0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295886"/>
              </p:ext>
            </p:extLst>
          </p:nvPr>
        </p:nvGraphicFramePr>
        <p:xfrm>
          <a:off x="1450477" y="2189861"/>
          <a:ext cx="9604377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91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5632462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age_interval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17, 40, 65,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120, 139,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129, 200, 239,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CN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Kmeans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113, 121, 152, 177, 202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CN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Kmeans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0.03, 0.51, 0.81, 1.11, 1.48, 1.97,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Filling up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Filling up NA, (3, 6, 7) -&gt;(1,2,3)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19567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3F72E21E-0917-5C40-BB70-D9BEF15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6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79542A9-21CF-2744-A748-324CEED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79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125676E-E262-AA48-837F-4B89E61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8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2C9569D-D9BB-9249-8CC9-FCD15D7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510CDD-3E69-8048-AAEF-DF00859C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4"/>
          <a:stretch/>
        </p:blipFill>
        <p:spPr>
          <a:xfrm>
            <a:off x="6965293" y="2028497"/>
            <a:ext cx="40895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10D330E-5BAD-F94C-99A4-4E735A1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F46452A-C2E0-7B45-A5CA-C555DC9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28496"/>
            <a:ext cx="3872231" cy="38722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FEF3B7-8CB2-3E43-B2B5-3ECBF48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"/>
          <a:stretch/>
        </p:blipFill>
        <p:spPr>
          <a:xfrm>
            <a:off x="6945087" y="2028496"/>
            <a:ext cx="4109768" cy="38896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2FE9E7E-A823-FC4E-84BA-F4D5E3A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A5EAB690-78DF-C44A-A1D6-255D4F56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2028497"/>
            <a:ext cx="3872232" cy="38722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87BFE4-84DD-9C4F-84DB-594484B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E7906A97-8A13-D64A-AA17-8986CB2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3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專案簡介</a:t>
            </a:r>
            <a:endParaRPr lang="en-US" altLang="zh-CN" dirty="0"/>
          </a:p>
          <a:p>
            <a:r>
              <a:rPr lang="zh-CN" altLang="en-US" dirty="0"/>
              <a:t>資料輸入輸出與前處理</a:t>
            </a:r>
            <a:endParaRPr lang="en-US" altLang="zh-CN" dirty="0"/>
          </a:p>
          <a:p>
            <a:r>
              <a:rPr kumimoji="1" lang="zh-TW" altLang="en-US" dirty="0"/>
              <a:t>模型設定及處理</a:t>
            </a:r>
            <a:endParaRPr lang="en-US" altLang="zh-CN" dirty="0"/>
          </a:p>
          <a:p>
            <a:r>
              <a:rPr lang="zh-CN" altLang="en-US" dirty="0"/>
              <a:t>實驗結果</a:t>
            </a:r>
            <a:endParaRPr lang="en-US" altLang="zh-CN" dirty="0"/>
          </a:p>
          <a:p>
            <a:r>
              <a:rPr lang="zh-CN" altLang="en-US" dirty="0"/>
              <a:t>參考出處</a:t>
            </a:r>
            <a:endParaRPr lang="en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2640A-24FE-1344-8B0C-8691C82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2"/>
            <a:ext cx="3534229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989711-735B-FA48-B5E4-A736CF0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42B8C9B-894D-0A47-85F2-FD820555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"/>
          <a:stretch/>
        </p:blipFill>
        <p:spPr>
          <a:xfrm>
            <a:off x="6986993" y="2028497"/>
            <a:ext cx="40678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D1C99C4-71B2-1B4F-9C64-007BF337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985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B8FBE5F3-D546-334E-A796-DC8421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5" y="2028497"/>
            <a:ext cx="3872232" cy="387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8275-82E6-0943-958C-E2CE7ECF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3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519BFB7-3557-D541-BAD6-DFD21FE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06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48E299-BDD8-B441-8DC0-4B9D4F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05B723-7D5E-E14F-A5A2-ABFEFE4A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2547830"/>
            <a:ext cx="5254954" cy="245641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322243E-4F4B-F74E-A358-4BEFF1B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6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AE8E87-1DD8-7442-9BDA-53A28866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DDD36D-08E3-0141-A9C2-44162B29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C362B33-A3ED-B94A-9FC4-87A60F7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5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63B18-C03E-604D-A0E4-4DFD67A2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09955" y="75030"/>
            <a:ext cx="5972090" cy="59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6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E9103-9875-524F-A30D-C5F20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7"/>
            <a:ext cx="9623042" cy="39383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53C8639-487C-7346-9A5D-A598E5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轉換後的訓練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93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19A4BE-BD4A-1E4E-AB37-0B97531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4353"/>
            <a:ext cx="9603274" cy="397101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FEE1236-94CB-F340-9841-5E2DCAB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轉換後的測試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XGBoost</a:t>
            </a:r>
            <a:endParaRPr kumimoji="1" lang="en-US" altLang="zh-TW" dirty="0"/>
          </a:p>
          <a:p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002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XGBoost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48492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將</a:t>
            </a:r>
            <a:r>
              <a:rPr lang="zh-TW" altLang="en-US" dirty="0"/>
              <a:t> </a:t>
            </a:r>
            <a:r>
              <a:rPr lang="en-US" altLang="zh-TW" dirty="0"/>
              <a:t>slope </a:t>
            </a:r>
            <a:r>
              <a:rPr lang="zh-CN" altLang="en-US" dirty="0"/>
              <a:t>轉換成「</a:t>
            </a:r>
            <a:r>
              <a:rPr lang="en-US" altLang="zh-CN" dirty="0"/>
              <a:t>binary</a:t>
            </a:r>
            <a:r>
              <a:rPr lang="zh-CN" altLang="en-US" dirty="0"/>
              <a:t>」型式</a:t>
            </a:r>
            <a:endParaRPr lang="en-US" altLang="zh-CN" dirty="0"/>
          </a:p>
          <a:p>
            <a:pPr lvl="1"/>
            <a:r>
              <a:rPr lang="zh-CN" altLang="en-US" dirty="0"/>
              <a:t>將</a:t>
            </a:r>
            <a:r>
              <a:rPr lang="zh-TW" altLang="en-US" dirty="0"/>
              <a:t> </a:t>
            </a:r>
            <a:r>
              <a:rPr lang="en-US" altLang="zh-TW" dirty="0" err="1"/>
              <a:t>thalium_scan</a:t>
            </a:r>
            <a:r>
              <a:rPr lang="zh-TW" altLang="en-US" dirty="0"/>
              <a:t> 轉換成「</a:t>
            </a:r>
            <a:r>
              <a:rPr lang="en-US" altLang="zh-TW" dirty="0"/>
              <a:t>one-hot encoding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CN" altLang="en-US" dirty="0"/>
              <a:t>利用</a:t>
            </a:r>
            <a:r>
              <a:rPr lang="zh-TW" altLang="en-US" dirty="0"/>
              <a:t> </a:t>
            </a:r>
            <a:r>
              <a:rPr lang="en-US" altLang="zh-TW" dirty="0" err="1"/>
              <a:t>xgb.importance</a:t>
            </a:r>
            <a:r>
              <a:rPr lang="en-US" altLang="zh-TW" dirty="0"/>
              <a:t> </a:t>
            </a:r>
            <a:r>
              <a:rPr lang="zh-CN" altLang="en-US" dirty="0"/>
              <a:t>的套件，找出較重要的特徵，並訓練模型</a:t>
            </a:r>
            <a:endParaRPr lang="en-US" altLang="zh-CN" dirty="0"/>
          </a:p>
          <a:p>
            <a:r>
              <a:rPr lang="zh-CN" altLang="en-US" dirty="0"/>
              <a:t>實驗設定：</a:t>
            </a:r>
            <a:endParaRPr lang="en-US" altLang="zh-CN" dirty="0"/>
          </a:p>
          <a:p>
            <a:pPr lvl="1"/>
            <a:r>
              <a:rPr lang="en-TW" dirty="0"/>
              <a:t>Cross Validation：20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TW" dirty="0"/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CEB9F492-6743-E843-A44C-01ACE1D4E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899884"/>
              </p:ext>
            </p:extLst>
          </p:nvPr>
        </p:nvGraphicFramePr>
        <p:xfrm>
          <a:off x="6035040" y="3803904"/>
          <a:ext cx="5582597" cy="282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627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1845650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1431320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82131"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0.275342017 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hest_pain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0.133716699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0.06557377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0.114106357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0.19672131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0.010420478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High_sugar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0.007573798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原始資料：</a:t>
            </a:r>
            <a:endParaRPr lang="en-US" altLang="zh-CN" dirty="0"/>
          </a:p>
          <a:p>
            <a:pPr lvl="2"/>
            <a:r>
              <a:rPr lang="zh-CN" altLang="en-US" dirty="0"/>
              <a:t>根據全部資料，利用</a:t>
            </a:r>
            <a:r>
              <a:rPr lang="zh-TW" altLang="en-US" dirty="0"/>
              <a:t> </a:t>
            </a:r>
            <a:r>
              <a:rPr lang="en-US" altLang="zh-TW" dirty="0"/>
              <a:t>student t test</a:t>
            </a:r>
            <a:r>
              <a:rPr lang="zh-TW" altLang="en-US" dirty="0"/>
              <a:t> 來找到對應的</a:t>
            </a:r>
            <a:r>
              <a:rPr lang="en-US" altLang="zh-TW" dirty="0"/>
              <a:t> t </a:t>
            </a:r>
            <a:r>
              <a:rPr lang="zh-CN" altLang="en-US" dirty="0"/>
              <a:t>值（</a:t>
            </a:r>
            <a:r>
              <a:rPr lang="en-US" altLang="zh-CN" dirty="0"/>
              <a:t>P value</a:t>
            </a:r>
            <a:r>
              <a:rPr lang="zh-CN" altLang="en-US" dirty="0"/>
              <a:t>）</a:t>
            </a:r>
            <a:r>
              <a:rPr lang="en-US" altLang="zh-TW" dirty="0"/>
              <a:t> </a:t>
            </a:r>
            <a:r>
              <a:rPr lang="zh-TW" altLang="en-US" dirty="0"/>
              <a:t>，選取重要特徵：</a:t>
            </a:r>
            <a:endParaRPr lang="en-US" altLang="zh-TW" dirty="0"/>
          </a:p>
          <a:p>
            <a:pPr lvl="3"/>
            <a:r>
              <a:rPr lang="en-US" altLang="zh-TW" dirty="0" err="1"/>
              <a:t>chest_pain</a:t>
            </a:r>
            <a:endParaRPr lang="en-US" altLang="zh-TW" dirty="0"/>
          </a:p>
          <a:p>
            <a:pPr lvl="3"/>
            <a:r>
              <a:rPr lang="en-US" altLang="zh-TW" dirty="0"/>
              <a:t>vessels</a:t>
            </a:r>
          </a:p>
          <a:p>
            <a:pPr lvl="3"/>
            <a:r>
              <a:rPr lang="en-US" altLang="zh-TW" dirty="0" err="1"/>
              <a:t>thalium_scan</a:t>
            </a:r>
            <a:endParaRPr lang="en-US" altLang="zh-CN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C81ABB03-FA66-1341-87F0-5A1D0E2B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08483"/>
            <a:ext cx="4517136" cy="3364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6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若鐵達尼存活預測是</a:t>
            </a:r>
            <a:endParaRPr lang="en-US" altLang="zh-CN" dirty="0"/>
          </a:p>
          <a:p>
            <a:pPr lvl="1"/>
            <a:r>
              <a:rPr lang="zh-CN" altLang="en-US" dirty="0"/>
              <a:t>初入資料科學、</a:t>
            </a:r>
            <a:r>
              <a:rPr lang="en-US" altLang="zh-CN" dirty="0"/>
              <a:t>Kaggle</a:t>
            </a:r>
            <a:r>
              <a:rPr lang="zh-CN" altLang="en-US" dirty="0"/>
              <a:t>競賽的熱門入門題</a:t>
            </a:r>
            <a:endParaRPr lang="en-US" altLang="zh-CN" dirty="0"/>
          </a:p>
          <a:p>
            <a:pPr lvl="1"/>
            <a:r>
              <a:rPr lang="zh-CN" altLang="en-US" dirty="0"/>
              <a:t>初入特徵工程，了解其過程及特徵選取</a:t>
            </a:r>
            <a:endParaRPr lang="en-US" altLang="zh-CN" dirty="0"/>
          </a:p>
          <a:p>
            <a:pPr lvl="1"/>
            <a:r>
              <a:rPr lang="zh-CN" altLang="en-US" dirty="0"/>
              <a:t>瞭解資料科學的運作過程</a:t>
            </a:r>
            <a:endParaRPr lang="en-US" altLang="zh-TW" dirty="0"/>
          </a:p>
          <a:p>
            <a:r>
              <a:rPr lang="zh-TW" altLang="en-US" dirty="0"/>
              <a:t>那此次的心臟病分類預測競賽就是</a:t>
            </a:r>
            <a:endParaRPr lang="en-US" altLang="zh-TW" dirty="0"/>
          </a:p>
          <a:p>
            <a:pPr lvl="1"/>
            <a:r>
              <a:rPr lang="zh-CN" altLang="en-US" dirty="0"/>
              <a:t>正式實作資料科學的流程</a:t>
            </a:r>
            <a:endParaRPr lang="en-US" altLang="zh-CN" dirty="0"/>
          </a:p>
          <a:p>
            <a:pPr lvl="1"/>
            <a:r>
              <a:rPr lang="zh-CN" altLang="en-US" dirty="0"/>
              <a:t>較深入進行特徵工程，用各種假設檢定、熵來了解特徵之間對答案及模型的重要性</a:t>
            </a:r>
            <a:endParaRPr lang="en-US" altLang="zh-CN" dirty="0"/>
          </a:p>
          <a:p>
            <a:pPr lvl="1"/>
            <a:r>
              <a:rPr lang="zh-CN" altLang="en-US" dirty="0"/>
              <a:t>遇到實務上的問題並嘗試著解決</a:t>
            </a:r>
            <a:endParaRPr lang="en-US" altLang="zh-CN" dirty="0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62832A-5479-F441-9D85-CC03B95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專案簡介</a:t>
            </a:r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轉換後資料（非最終模型）：</a:t>
            </a:r>
            <a:endParaRPr lang="en-US" altLang="zh-CN" dirty="0"/>
          </a:p>
          <a:p>
            <a:pPr lvl="2"/>
            <a:r>
              <a:rPr lang="en-US" altLang="zh-TW" dirty="0"/>
              <a:t>One hot encoding</a:t>
            </a:r>
          </a:p>
          <a:p>
            <a:pPr lvl="3"/>
            <a:r>
              <a:rPr lang="zh-CN" altLang="en-US" dirty="0"/>
              <a:t>各別考慮</a:t>
            </a:r>
            <a:r>
              <a:rPr lang="zh-TW" altLang="en-US" dirty="0"/>
              <a:t> </a:t>
            </a:r>
            <a:r>
              <a:rPr lang="en-US" altLang="zh-TW" dirty="0" err="1"/>
              <a:t>chest_pain</a:t>
            </a:r>
            <a:r>
              <a:rPr lang="en-US" altLang="zh-TW" dirty="0"/>
              <a:t>, </a:t>
            </a:r>
            <a:r>
              <a:rPr lang="en-US" altLang="zh-TW" dirty="0" err="1"/>
              <a:t>ecg</a:t>
            </a:r>
            <a:r>
              <a:rPr lang="en-US" altLang="zh-TW" dirty="0"/>
              <a:t>, , </a:t>
            </a:r>
            <a:r>
              <a:rPr lang="en-US" altLang="zh-TW" dirty="0" err="1"/>
              <a:t>thalium_scan</a:t>
            </a:r>
            <a:r>
              <a:rPr lang="en-US" altLang="zh-TW" dirty="0"/>
              <a:t> </a:t>
            </a:r>
            <a:r>
              <a:rPr lang="zh-CN" altLang="en-US" dirty="0"/>
              <a:t>三變數：</a:t>
            </a:r>
            <a:r>
              <a:rPr lang="en-US" altLang="zh-CN" dirty="0"/>
              <a:t>0/1</a:t>
            </a:r>
            <a:endParaRPr lang="en-US" altLang="zh-TW" dirty="0"/>
          </a:p>
          <a:p>
            <a:pPr lvl="2"/>
            <a:r>
              <a:rPr lang="en-US" altLang="zh-TW" dirty="0"/>
              <a:t>Age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r>
              <a:rPr lang="en-US" altLang="zh-TW" dirty="0"/>
              <a:t>cut into bins =&gt; nonsignificant</a:t>
            </a:r>
          </a:p>
          <a:p>
            <a:pPr lvl="2"/>
            <a:r>
              <a:rPr lang="en-US" altLang="zh-TW" dirty="0"/>
              <a:t>linear combinations</a:t>
            </a:r>
          </a:p>
          <a:p>
            <a:pPr lvl="3"/>
            <a:r>
              <a:rPr lang="en-US" altLang="zh-TW" dirty="0"/>
              <a:t>examine p-value</a:t>
            </a:r>
          </a:p>
          <a:p>
            <a:pPr lvl="1"/>
            <a:endParaRPr lang="zh-TW" altLang="en-US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151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轉換後資料（最終模型）：</a:t>
            </a:r>
            <a:endParaRPr lang="en-US" altLang="zh-CN" dirty="0"/>
          </a:p>
          <a:p>
            <a:pPr lvl="2"/>
            <a:r>
              <a:rPr lang="zh-TW" altLang="en-US" dirty="0"/>
              <a:t>以</a:t>
            </a:r>
            <a:r>
              <a:rPr lang="en-US" altLang="zh-TW" dirty="0"/>
              <a:t>decision</a:t>
            </a:r>
            <a:r>
              <a:rPr lang="zh-TW" altLang="en-US" dirty="0"/>
              <a:t> </a:t>
            </a:r>
            <a:r>
              <a:rPr lang="en-US" altLang="zh-TW" dirty="0"/>
              <a:t>tree,</a:t>
            </a:r>
            <a:r>
              <a:rPr lang="zh-TW" altLang="en-US" dirty="0"/>
              <a:t>  拿沒有 </a:t>
            </a:r>
            <a:r>
              <a:rPr lang="en-US" altLang="zh-TW" dirty="0"/>
              <a:t>NA</a:t>
            </a:r>
            <a:r>
              <a:rPr lang="zh-TW" altLang="en-US" dirty="0"/>
              <a:t> 的 </a:t>
            </a:r>
            <a:r>
              <a:rPr lang="en-US" altLang="zh-TW" dirty="0"/>
              <a:t>column</a:t>
            </a:r>
            <a:r>
              <a:rPr lang="zh-TW" altLang="en-US" dirty="0"/>
              <a:t> 項來預測遺失值</a:t>
            </a:r>
            <a:endParaRPr lang="en-US" altLang="zh-TW" dirty="0"/>
          </a:p>
          <a:p>
            <a:pPr lvl="3"/>
            <a:r>
              <a:rPr lang="en-US" altLang="zh-TW" dirty="0"/>
              <a:t>Vessels</a:t>
            </a:r>
            <a:r>
              <a:rPr lang="zh-TW" altLang="en-US" dirty="0"/>
              <a:t> ； </a:t>
            </a:r>
            <a:r>
              <a:rPr lang="en-US" altLang="zh-TW" dirty="0" err="1"/>
              <a:t>thalium_scan</a:t>
            </a:r>
            <a:endParaRPr lang="en-US" altLang="zh-TW" dirty="0"/>
          </a:p>
          <a:p>
            <a:pPr lvl="2"/>
            <a:r>
              <a:rPr lang="en-US" altLang="zh-TW" dirty="0" err="1"/>
              <a:t>resting_bp_without_label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r>
              <a:rPr lang="zh-TW" altLang="en-US" dirty="0"/>
              <a:t>用</a:t>
            </a:r>
            <a:r>
              <a:rPr lang="en-US" altLang="zh-TW" dirty="0" err="1"/>
              <a:t>kmeans</a:t>
            </a:r>
            <a:r>
              <a:rPr lang="zh-TW" altLang="en-US" dirty="0"/>
              <a:t> 跑區間，最後分出</a:t>
            </a:r>
            <a:r>
              <a:rPr lang="en-US" altLang="zh-TW" dirty="0"/>
              <a:t>5</a:t>
            </a:r>
            <a:r>
              <a:rPr lang="zh-TW" altLang="en-US" dirty="0"/>
              <a:t>個區間：</a:t>
            </a:r>
            <a:r>
              <a:rPr lang="en-US" altLang="zh-TW" dirty="0"/>
              <a:t>(93, 113, 133, 160, 192)</a:t>
            </a:r>
          </a:p>
          <a:p>
            <a:pPr lvl="2"/>
            <a:endParaRPr lang="zh-TW" altLang="en-US" dirty="0"/>
          </a:p>
          <a:p>
            <a:pPr lvl="2"/>
            <a:endParaRPr lang="en-US" altLang="zh-CN" dirty="0"/>
          </a:p>
        </p:txBody>
      </p:sp>
      <p:pic>
        <p:nvPicPr>
          <p:cNvPr id="6" name="圖片 1">
            <a:extLst>
              <a:ext uri="{FF2B5EF4-FFF2-40B4-BE49-F238E27FC236}">
                <a16:creationId xmlns:a16="http://schemas.microsoft.com/office/drawing/2014/main" id="{03414FA1-5E33-BD4C-B365-52B7900D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9" y="4353657"/>
            <a:ext cx="6815058" cy="2308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9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0868"/>
            <a:ext cx="9603275" cy="41930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dirty="0"/>
              <a:t>轉換後資料（最終模型，承上）：</a:t>
            </a:r>
            <a:endParaRPr lang="en-US" altLang="zh-TW" sz="2400" dirty="0"/>
          </a:p>
          <a:p>
            <a:pPr lvl="1"/>
            <a:r>
              <a:rPr lang="en-US" altLang="zh-TW" sz="2600" dirty="0" err="1"/>
              <a:t>slope_label</a:t>
            </a:r>
            <a:r>
              <a:rPr lang="zh-TW" altLang="en-US" sz="2600" dirty="0"/>
              <a:t>：</a:t>
            </a:r>
            <a:endParaRPr lang="en-US" altLang="zh-TW" sz="2600" dirty="0"/>
          </a:p>
          <a:p>
            <a:pPr lvl="2"/>
            <a:r>
              <a:rPr lang="en-US" altLang="zh-TW" sz="2300" dirty="0"/>
              <a:t>origin category: 0,1,2</a:t>
            </a:r>
          </a:p>
          <a:p>
            <a:pPr lvl="2"/>
            <a:r>
              <a:rPr lang="en-US" altLang="zh-TW" sz="2300" dirty="0"/>
              <a:t>Since distribution like the table</a:t>
            </a:r>
          </a:p>
          <a:p>
            <a:pPr lvl="3"/>
            <a:r>
              <a:rPr lang="en-US" altLang="zh-TW" sz="2000" dirty="0"/>
              <a:t>category = 0 =&gt; 0</a:t>
            </a:r>
            <a:r>
              <a:rPr lang="zh-TW" altLang="en-US" sz="2000" dirty="0"/>
              <a:t> ； </a:t>
            </a:r>
            <a:r>
              <a:rPr lang="en-US" altLang="zh-TW" sz="2000" dirty="0"/>
              <a:t>category = 1,2 =&gt; 1</a:t>
            </a:r>
          </a:p>
          <a:p>
            <a:pPr lvl="1"/>
            <a:r>
              <a:rPr lang="en-US" altLang="zh-TW" sz="2900" dirty="0" err="1"/>
              <a:t>thalium_scan</a:t>
            </a:r>
            <a:endParaRPr lang="en-US" altLang="zh-TW" sz="2900" dirty="0"/>
          </a:p>
          <a:p>
            <a:pPr lvl="2"/>
            <a:r>
              <a:rPr lang="en-US" altLang="zh-TW" sz="2600" dirty="0"/>
              <a:t>Origin:  3,6,7 =&gt; transform to 1,2,3</a:t>
            </a:r>
          </a:p>
          <a:p>
            <a:pPr lvl="2"/>
            <a:r>
              <a:rPr lang="en-US" altLang="zh-TW" sz="2600" dirty="0"/>
              <a:t>One – hot encoding</a:t>
            </a:r>
          </a:p>
          <a:p>
            <a:pPr lvl="3"/>
            <a:r>
              <a:rPr lang="zh-CN" altLang="en-US" sz="2200" dirty="0"/>
              <a:t>雖然有三類，但實際上只需要用兩類來概括資料：</a:t>
            </a:r>
            <a:r>
              <a:rPr lang="en-US" altLang="zh-TW" sz="2200" dirty="0"/>
              <a:t>thalium_scan_1 + thalium_scan_3 as feature</a:t>
            </a:r>
            <a:endParaRPr lang="en-US" altLang="zh-CN" sz="2200" dirty="0"/>
          </a:p>
          <a:p>
            <a:r>
              <a:rPr lang="zh-CN" altLang="en-US" sz="2600" dirty="0"/>
              <a:t>實驗設定：</a:t>
            </a:r>
            <a:endParaRPr lang="en-US" altLang="zh-CN" sz="2600" dirty="0"/>
          </a:p>
          <a:p>
            <a:pPr lvl="1"/>
            <a:r>
              <a:rPr lang="en-TW" sz="2300" dirty="0"/>
              <a:t>Cross Validation：5~10</a:t>
            </a:r>
          </a:p>
          <a:p>
            <a:pPr lvl="1"/>
            <a:r>
              <a:rPr lang="zh-CN" altLang="en-US" sz="2400" dirty="0"/>
              <a:t>根據</a:t>
            </a:r>
            <a:r>
              <a:rPr lang="zh-TW" altLang="en-US" sz="2400" dirty="0"/>
              <a:t> </a:t>
            </a:r>
            <a:r>
              <a:rPr lang="en-US" altLang="zh-TW" sz="2400" dirty="0"/>
              <a:t>proposed-final</a:t>
            </a:r>
            <a:r>
              <a:rPr lang="zh-TW" altLang="en-US" sz="2400" dirty="0"/>
              <a:t> 模型，我們設不同的 </a:t>
            </a:r>
            <a:r>
              <a:rPr lang="en-US" altLang="zh-TW" sz="2400" dirty="0"/>
              <a:t>seed</a:t>
            </a:r>
            <a:endParaRPr lang="en-US" altLang="zh-CN" sz="2300" dirty="0"/>
          </a:p>
          <a:p>
            <a:pPr lvl="1"/>
            <a:endParaRPr lang="en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8E83B5-DCE8-3A44-9FD0-B0B8273A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38971"/>
              </p:ext>
            </p:extLst>
          </p:nvPr>
        </p:nvGraphicFramePr>
        <p:xfrm>
          <a:off x="6918886" y="2386584"/>
          <a:ext cx="4135968" cy="15361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78656">
                  <a:extLst>
                    <a:ext uri="{9D8B030D-6E8A-4147-A177-3AD203B41FA5}">
                      <a16:colId xmlns:a16="http://schemas.microsoft.com/office/drawing/2014/main" val="1456737520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168962393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62699294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slope</a:t>
                      </a:r>
                      <a:endParaRPr lang="zh-TW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/>
                        <a:t>Heart_disease</a:t>
                      </a:r>
                      <a:endParaRPr lang="zh-TW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3763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744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0.657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59125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23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48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0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/>
              <a:t>小結：</a:t>
            </a:r>
            <a:endParaRPr lang="en" altLang="zh-TW" sz="2400" b="1" dirty="0"/>
          </a:p>
          <a:p>
            <a:r>
              <a:rPr lang="zh-TW" altLang="en-US" dirty="0"/>
              <a:t>對於此次比賽我們使用模型有：</a:t>
            </a:r>
            <a:r>
              <a:rPr lang="en-US" dirty="0" err="1"/>
              <a:t>XGBoost</a:t>
            </a:r>
            <a:r>
              <a:rPr lang="en-US" dirty="0"/>
              <a:t> / Logistic Regression</a:t>
            </a:r>
          </a:p>
          <a:p>
            <a:r>
              <a:rPr lang="zh-TW" altLang="en-US" dirty="0"/>
              <a:t>針對模型訓練，我們採取以下方式：</a:t>
            </a:r>
          </a:p>
          <a:p>
            <a:pPr lvl="1"/>
            <a:r>
              <a:rPr lang="zh-TW" altLang="en-US" dirty="0"/>
              <a:t>利用 </a:t>
            </a:r>
            <a:r>
              <a:rPr lang="en-US" dirty="0" err="1"/>
              <a:t>xgb.importance</a:t>
            </a:r>
            <a:r>
              <a:rPr lang="en-US" dirty="0"/>
              <a:t> </a:t>
            </a:r>
            <a:r>
              <a:rPr lang="zh-TW" altLang="en-US" dirty="0"/>
              <a:t>找出較重要的特徵並訓練模型</a:t>
            </a:r>
          </a:p>
          <a:p>
            <a:pPr lvl="1"/>
            <a:r>
              <a:rPr lang="zh-TW" altLang="en-US" dirty="0"/>
              <a:t>相對於 </a:t>
            </a:r>
            <a:r>
              <a:rPr lang="en-US" dirty="0"/>
              <a:t>Null Model，</a:t>
            </a:r>
            <a:r>
              <a:rPr lang="zh-TW" altLang="en-US" dirty="0"/>
              <a:t>我們有針對飽和模型進行 </a:t>
            </a:r>
            <a:r>
              <a:rPr lang="en-US" dirty="0"/>
              <a:t>Baseline </a:t>
            </a:r>
            <a:r>
              <a:rPr lang="zh-TW" altLang="en-US" dirty="0"/>
              <a:t>模型之前的訓練，並利用 </a:t>
            </a:r>
            <a:r>
              <a:rPr lang="en-US" dirty="0"/>
              <a:t>T Test </a:t>
            </a:r>
            <a:r>
              <a:rPr lang="zh-TW" altLang="en-US" dirty="0"/>
              <a:t>找到較重要的特徵後，進行該特徵的強化與處理</a:t>
            </a:r>
          </a:p>
          <a:p>
            <a:pPr lvl="1"/>
            <a:r>
              <a:rPr lang="zh-TW" altLang="en-US" dirty="0"/>
              <a:t>用 </a:t>
            </a:r>
            <a:r>
              <a:rPr lang="en-US" dirty="0"/>
              <a:t>try and error </a:t>
            </a:r>
            <a:r>
              <a:rPr lang="zh-TW" altLang="en-US" dirty="0"/>
              <a:t>的精神，根據不同且較重要的特徵選取（結合），進行訓練，挑選較好的模型</a:t>
            </a:r>
            <a:endParaRPr lang="en-US" altLang="zh-TW" dirty="0"/>
          </a:p>
          <a:p>
            <a:pPr lvl="1"/>
            <a:r>
              <a:rPr lang="zh-TW" altLang="en-US" dirty="0"/>
              <a:t>根據 </a:t>
            </a:r>
            <a:r>
              <a:rPr lang="en-US" dirty="0"/>
              <a:t>proposed-final </a:t>
            </a:r>
            <a:r>
              <a:rPr lang="zh-TW" altLang="en-US" dirty="0"/>
              <a:t>模型，我們設不同的 </a:t>
            </a:r>
            <a:r>
              <a:rPr lang="en-US" dirty="0"/>
              <a:t>seed </a:t>
            </a:r>
            <a:r>
              <a:rPr lang="zh-TW" altLang="en-US" dirty="0"/>
              <a:t>來訓練模型</a:t>
            </a:r>
          </a:p>
          <a:p>
            <a:r>
              <a:rPr lang="zh-TW" altLang="en-US" dirty="0"/>
              <a:t>我們使用 </a:t>
            </a:r>
            <a:r>
              <a:rPr lang="en-US" dirty="0"/>
              <a:t>K-Fold Cross Validation </a:t>
            </a:r>
            <a:r>
              <a:rPr lang="zh-TW" altLang="en-US" dirty="0"/>
              <a:t>來進行模型驗證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931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EB6AE1-88FA-684E-9D56-738B0F99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81323"/>
              </p:ext>
            </p:extLst>
          </p:nvPr>
        </p:nvGraphicFramePr>
        <p:xfrm>
          <a:off x="1107237" y="2024874"/>
          <a:ext cx="1029195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837">
                  <a:extLst>
                    <a:ext uri="{9D8B030D-6E8A-4147-A177-3AD203B41FA5}">
                      <a16:colId xmlns:a16="http://schemas.microsoft.com/office/drawing/2014/main" val="682356236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235619143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4878757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905108038"/>
                    </a:ext>
                  </a:extLst>
                </a:gridCol>
              </a:tblGrid>
              <a:tr h="320421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Private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XGBoost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hest_pain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dirty="0" err="1"/>
                        <a:t>High_sugar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0.86792</a:t>
                      </a:r>
                      <a:endParaRPr lang="en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0.90909</a:t>
                      </a:r>
                      <a:endParaRPr lang="en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77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（特徵未經處理）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thalium_scan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resting_bp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max_rate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0.86363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0.83018</a:t>
                      </a:r>
                      <a:endParaRPr lang="en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7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Proposed-A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改為二類）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Proposed-C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one-hot encoding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chest_pain_2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chest_pain_4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thalium_scan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0.77358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0.86363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83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Proposed-Final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thalium_scan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one-hot encoding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thalium_scan_1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thalium_scan_3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0.86792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0.90909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407918"/>
                  </a:ext>
                </a:extLst>
              </a:tr>
            </a:tbl>
          </a:graphicData>
        </a:graphic>
      </p:graphicFrame>
      <p:sp>
        <p:nvSpPr>
          <p:cNvPr id="5" name="文字方塊 2">
            <a:extLst>
              <a:ext uri="{FF2B5EF4-FFF2-40B4-BE49-F238E27FC236}">
                <a16:creationId xmlns:a16="http://schemas.microsoft.com/office/drawing/2014/main" id="{9A36C081-BF4A-E545-A102-A337E533EACD}"/>
              </a:ext>
            </a:extLst>
          </p:cNvPr>
          <p:cNvSpPr txBox="1"/>
          <p:nvPr/>
        </p:nvSpPr>
        <p:spPr>
          <a:xfrm>
            <a:off x="2088777" y="6310795"/>
            <a:ext cx="80144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Accuracy is not always the best choice to choose the test mode !!!!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B36C3-2F85-884A-918A-26244CBA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不同的 </a:t>
            </a:r>
            <a:r>
              <a:rPr lang="en-US" altLang="zh-TW" dirty="0"/>
              <a:t>seed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E4AF32AB-821E-3546-9EEF-61E573866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45423"/>
              </p:ext>
            </p:extLst>
          </p:nvPr>
        </p:nvGraphicFramePr>
        <p:xfrm>
          <a:off x="1783857" y="2706647"/>
          <a:ext cx="540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2104171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5820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951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private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6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0.86792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0.90909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6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0.83018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0.81818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216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01A5DD3-A031-E34F-AAF2-1D0D94483756}"/>
              </a:ext>
            </a:extLst>
          </p:cNvPr>
          <p:cNvSpPr/>
          <p:nvPr/>
        </p:nvSpPr>
        <p:spPr>
          <a:xfrm>
            <a:off x="1783856" y="5628248"/>
            <a:ext cx="927099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The way we cut into fold is important, it can be improved if we make some tricks before cut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1">
            <a:extLst>
              <a:ext uri="{FF2B5EF4-FFF2-40B4-BE49-F238E27FC236}">
                <a16:creationId xmlns:a16="http://schemas.microsoft.com/office/drawing/2014/main" id="{0CAAB5C8-9A41-7B43-8CAE-281599E2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5"/>
          <a:stretch/>
        </p:blipFill>
        <p:spPr>
          <a:xfrm>
            <a:off x="1783857" y="4194145"/>
            <a:ext cx="9270996" cy="956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006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F06627-19CF-4E67-8D30-B8ECDC19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9" y="2058183"/>
            <a:ext cx="3449639" cy="3449639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358D1FB-B1CD-49E0-A7ED-1BB7C22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2222" y="2058184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3741898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44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小結：</a:t>
            </a:r>
            <a:endParaRPr lang="en-US" altLang="zh-CN" sz="2800" b="1" dirty="0"/>
          </a:p>
          <a:p>
            <a:r>
              <a:rPr lang="zh-TW" altLang="en-US" dirty="0"/>
              <a:t> 我們使用了 </a:t>
            </a:r>
            <a:r>
              <a:rPr lang="en-US" dirty="0"/>
              <a:t>Accuracy, Test Error </a:t>
            </a:r>
            <a:r>
              <a:rPr lang="zh-TW" altLang="en-US" dirty="0"/>
              <a:t>來進行衡量，以找到最佳之模型</a:t>
            </a:r>
            <a:endParaRPr lang="en-US" altLang="zh-TW" dirty="0"/>
          </a:p>
          <a:p>
            <a:r>
              <a:rPr lang="zh-TW" altLang="en-US" dirty="0"/>
              <a:t>針對不同的資料處理及標籤設定，會有不同訓練結果。加上我們採取不同標籤的結合來訓練模型，以及改變 </a:t>
            </a:r>
            <a:r>
              <a:rPr lang="en-US" dirty="0"/>
              <a:t>seed </a:t>
            </a:r>
            <a:r>
              <a:rPr lang="zh-TW" altLang="en-US" dirty="0"/>
              <a:t>也會影響結果。綜合以上，我們最後且最佳模型有很大進步</a:t>
            </a:r>
            <a:endParaRPr lang="en-US" altLang="zh-TW" dirty="0"/>
          </a:p>
          <a:p>
            <a:r>
              <a:rPr lang="zh-TW" altLang="en-US" dirty="0"/>
              <a:t>對於此次比賽的結果， 我們認為資料的特徵工程及選擇較為困難，因為不知道何者是最重要且必要的特徵。此外，訓練時的抽樣方法也需多加要研究</a:t>
            </a:r>
          </a:p>
        </p:txBody>
      </p:sp>
    </p:spTree>
    <p:extLst>
      <p:ext uri="{BB962C8B-B14F-4D97-AF65-F5344CB8AC3E}">
        <p14:creationId xmlns:p14="http://schemas.microsoft.com/office/powerpoint/2010/main" val="3412468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Age interval</a:t>
            </a:r>
            <a:r>
              <a:rPr kumimoji="1" lang="zh-TW" altLang="en-US" dirty="0"/>
              <a:t>（年齡區間劃分）</a:t>
            </a:r>
            <a:endParaRPr kumimoji="1" lang="en-US" altLang="zh-TW" dirty="0"/>
          </a:p>
          <a:p>
            <a:pPr lvl="1"/>
            <a:r>
              <a:rPr kumimoji="1" lang="zh-TW" altLang="en-US" dirty="0">
                <a:hlinkClick r:id="rId2"/>
              </a:rPr>
              <a:t>出自</a:t>
            </a:r>
            <a:r>
              <a:rPr kumimoji="1" lang="en-US" altLang="zh-TW" dirty="0">
                <a:hlinkClick r:id="rId2"/>
              </a:rPr>
              <a:t>《</a:t>
            </a:r>
            <a:r>
              <a:rPr kumimoji="1" lang="zh-TW" altLang="en-US" dirty="0">
                <a:hlinkClick r:id="rId2"/>
              </a:rPr>
              <a:t>老年性生理學和老年的性生活</a:t>
            </a:r>
            <a:r>
              <a:rPr kumimoji="1" lang="en-US" altLang="zh-TW" dirty="0">
                <a:hlinkClick r:id="rId2"/>
              </a:rPr>
              <a:t>》</a:t>
            </a:r>
            <a:r>
              <a:rPr kumimoji="1" lang="zh-TW" altLang="en-US" dirty="0">
                <a:hlinkClick r:id="rId2"/>
              </a:rPr>
              <a:t>一書</a:t>
            </a:r>
            <a:endParaRPr kumimoji="1" lang="en-US" altLang="zh-TW" dirty="0"/>
          </a:p>
          <a:p>
            <a:r>
              <a:rPr kumimoji="1" lang="en-US" altLang="zh-TW" dirty="0">
                <a:hlinkClick r:id="rId3"/>
              </a:rPr>
              <a:t>Blood pressure interval</a:t>
            </a:r>
            <a:r>
              <a:rPr kumimoji="1" lang="zh-TW" altLang="en-US" dirty="0">
                <a:hlinkClick r:id="rId3"/>
              </a:rPr>
              <a:t>（血壓區間劃分）</a:t>
            </a:r>
            <a:endParaRPr kumimoji="1" lang="en-US" altLang="zh-TW" dirty="0"/>
          </a:p>
          <a:p>
            <a:r>
              <a:rPr lang="en" altLang="zh-TW" dirty="0" err="1">
                <a:solidFill>
                  <a:schemeClr val="dk1"/>
                </a:solidFill>
              </a:rPr>
              <a:t>Cholestoral</a:t>
            </a:r>
            <a:r>
              <a:rPr lang="en" altLang="zh-TW" dirty="0">
                <a:solidFill>
                  <a:schemeClr val="dk1"/>
                </a:solidFill>
              </a:rPr>
              <a:t> interval</a:t>
            </a:r>
            <a:r>
              <a:rPr kumimoji="1" lang="zh-TW" altLang="en-US" dirty="0"/>
              <a:t>（總膽固醇區間劃分）</a:t>
            </a:r>
            <a:endParaRPr kumimoji="1" lang="en-US" altLang="zh-TW" dirty="0"/>
          </a:p>
          <a:p>
            <a:pPr lvl="1"/>
            <a:r>
              <a:rPr kumimoji="1" lang="zh-CN" altLang="en-US" dirty="0">
                <a:hlinkClick r:id="rId4"/>
              </a:rPr>
              <a:t>啟新診所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5"/>
              </a:rPr>
              <a:t>馬偕醫院</a:t>
            </a:r>
            <a:endParaRPr kumimoji="1" lang="en-US" altLang="zh-CN" dirty="0"/>
          </a:p>
          <a:p>
            <a:r>
              <a:rPr kumimoji="1" lang="zh-CN" altLang="en-US" dirty="0"/>
              <a:t>資料處理：</a:t>
            </a:r>
            <a:endParaRPr kumimoji="1" lang="en-US" altLang="zh-CN" dirty="0"/>
          </a:p>
          <a:p>
            <a:pPr lvl="1"/>
            <a:r>
              <a:rPr lang="en-US" dirty="0">
                <a:hlinkClick r:id="rId6"/>
              </a:rPr>
              <a:t>https://www.datacamp.com/community/tutorials/contingency-tables-r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https://www.pluralsight.com/guides/cleaning-up-data-from-outliers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https://www.gastonsanchez.com/r4strings/formatting.html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https://www.guru99.com/r-data-frames.html</a:t>
            </a:r>
            <a:endParaRPr lang="en-US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294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套件引用：</a:t>
            </a:r>
            <a:endParaRPr kumimoji="1" lang="en-US" altLang="zh-CN" dirty="0"/>
          </a:p>
          <a:p>
            <a:pPr lvl="1"/>
            <a:r>
              <a:rPr lang="en-US" dirty="0">
                <a:hlinkClick r:id="rId2"/>
              </a:rPr>
              <a:t>https://cran.r-project.org/web/packages/hash/hash.pdf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https://stackoverflow.com/questions/23765996/get-all-keys-from-ruby-hash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https://www.rdocumentation.org/packages/tibble/versions/1.4.2/topics/add_column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https://stackoverflow.com/questions/45741498/add-column-in-tibble-with-variable-column-name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https://statmath.wu.ac.at/projects/vcd/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https://rdrr.io/cran/infotheo/man/mutinformation.html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https://cran.r-project.org/web/packages/infotheo/infotheo.pdf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https://www.rdocumentation.org/packages/stringr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https://stringr.tidyverse.org/reference/str_detect.html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https://www.rdocumentation.org/packages/vcd/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64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共有欄位如下：</a:t>
            </a:r>
            <a:endParaRPr lang="en-TW" dirty="0"/>
          </a:p>
          <a:p>
            <a:pPr lvl="1"/>
            <a:endParaRPr lang="en-US" altLang="zh-CN" dirty="0"/>
          </a:p>
          <a:p>
            <a:pPr lvl="1"/>
            <a:endParaRPr lang="en-TW" dirty="0"/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資料輸入輸出</a:t>
            </a:r>
            <a:endParaRPr lang="zh-TW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05F04E-6BE6-9547-811D-45E9BAD55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74120"/>
              </p:ext>
            </p:extLst>
          </p:nvPr>
        </p:nvGraphicFramePr>
        <p:xfrm>
          <a:off x="2032000" y="2779025"/>
          <a:ext cx="8128000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464896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4080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6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xercise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angina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9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depression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Chest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esting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2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halium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igh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6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2188"/>
          </a:xfrm>
        </p:spPr>
        <p:txBody>
          <a:bodyPr>
            <a:normAutofit/>
          </a:bodyPr>
          <a:lstStyle/>
          <a:p>
            <a:r>
              <a:rPr lang="zh-CN" altLang="en-US" dirty="0"/>
              <a:t>轉換之前</a:t>
            </a:r>
            <a:endParaRPr lang="en-US" altLang="zh-CN" dirty="0"/>
          </a:p>
          <a:p>
            <a:r>
              <a:rPr lang="zh-CN" altLang="en-US" dirty="0"/>
              <a:t>為什麼要轉換</a:t>
            </a:r>
            <a:endParaRPr lang="en-US" altLang="zh-CN" dirty="0"/>
          </a:p>
          <a:p>
            <a:r>
              <a:rPr lang="zh-CN" altLang="en-US" dirty="0"/>
              <a:t>如何轉換與處理資料</a:t>
            </a:r>
            <a:endParaRPr lang="en-US" altLang="zh-CN" dirty="0"/>
          </a:p>
          <a:p>
            <a:r>
              <a:rPr lang="zh-CN" altLang="en-US" dirty="0"/>
              <a:t>各欄位原始格式</a:t>
            </a:r>
            <a:endParaRPr lang="en-US" altLang="zh-CN" dirty="0"/>
          </a:p>
          <a:p>
            <a:r>
              <a:rPr lang="zh-CN" altLang="en-US" dirty="0"/>
              <a:t>預期各欄位轉換後格式</a:t>
            </a:r>
            <a:endParaRPr lang="en-US" altLang="zh-CN" dirty="0"/>
          </a:p>
          <a:p>
            <a:r>
              <a:rPr lang="zh-CN" altLang="en-US" dirty="0"/>
              <a:t>資料觀察</a:t>
            </a:r>
            <a:endParaRPr lang="en-US" altLang="zh-CN" dirty="0"/>
          </a:p>
          <a:p>
            <a:r>
              <a:rPr lang="zh-CN" altLang="en-US" dirty="0"/>
              <a:t>轉換後的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CN" altLang="en-US" dirty="0"/>
              <a:t>訓練</a:t>
            </a:r>
            <a:endParaRPr lang="en-US" altLang="zh-CN" dirty="0"/>
          </a:p>
          <a:p>
            <a:pPr lvl="1"/>
            <a:r>
              <a:rPr lang="zh-CN" altLang="en-US" dirty="0"/>
              <a:t>測試</a:t>
            </a:r>
            <a:endParaRPr lang="en-US" altLang="zh-CN" dirty="0"/>
          </a:p>
          <a:p>
            <a:endParaRPr lang="en-TW" dirty="0"/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87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理解、觀察各欄位資料</a:t>
            </a:r>
            <a:endParaRPr lang="en-US" altLang="zh-CN" dirty="0"/>
          </a:p>
          <a:p>
            <a:r>
              <a:rPr lang="zh-CN" altLang="en-US" dirty="0"/>
              <a:t>進行適當的轉換於特定欄位</a:t>
            </a:r>
            <a:endParaRPr lang="en-US" altLang="zh-TW" dirty="0"/>
          </a:p>
          <a:p>
            <a:r>
              <a:rPr lang="zh-CN" altLang="en-US" dirty="0"/>
              <a:t>觀察轉換後的分佈，例如</a:t>
            </a:r>
            <a:endParaRPr lang="en-US" dirty="0"/>
          </a:p>
          <a:p>
            <a:pPr lvl="1"/>
            <a:r>
              <a:rPr lang="zh-TW" altLang="en-US" dirty="0"/>
              <a:t>受試者的年齡區間分佈</a:t>
            </a:r>
            <a:endParaRPr lang="en-US" altLang="zh-TW" dirty="0"/>
          </a:p>
          <a:p>
            <a:pPr lvl="1"/>
            <a:r>
              <a:rPr lang="zh-TW" altLang="en-US" dirty="0"/>
              <a:t>受試者的性別分佈</a:t>
            </a:r>
            <a:endParaRPr lang="en-US" altLang="zh-TW" dirty="0"/>
          </a:p>
          <a:p>
            <a:pPr lvl="1"/>
            <a:r>
              <a:rPr lang="zh-TW" altLang="en-US" dirty="0"/>
              <a:t>受試者的總膽固醇區間分佈</a:t>
            </a:r>
            <a:endParaRPr lang="en-US" altLang="zh-TW" dirty="0"/>
          </a:p>
          <a:p>
            <a:pPr lvl="1"/>
            <a:r>
              <a:rPr lang="zh-TW" altLang="en-US" dirty="0"/>
              <a:t>各個欄位與心臟病的關係程度為何</a:t>
            </a:r>
            <a:endParaRPr lang="en-US" altLang="zh-TW" dirty="0"/>
          </a:p>
          <a:p>
            <a:pPr lvl="1"/>
            <a:r>
              <a:rPr lang="en-US" dirty="0"/>
              <a:t>…</a:t>
            </a:r>
            <a:r>
              <a:rPr lang="zh-TW" altLang="en-US" dirty="0"/>
              <a:t>等</a:t>
            </a:r>
            <a:endParaRPr lang="en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5CD06-D921-FA41-A72D-63F6F9F3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97" y="1934009"/>
            <a:ext cx="3614057" cy="3614057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轉換之前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10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B0928-C6AC-3D4E-93FA-3C8745D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多數欄位原始型態是數值型</a:t>
            </a:r>
            <a:endParaRPr lang="en-US" altLang="zh-TW" dirty="0"/>
          </a:p>
          <a:p>
            <a:r>
              <a:rPr lang="zh-TW" altLang="en-US" dirty="0"/>
              <a:t>資料範圍相當大時，觀察其分佈會有些困難</a:t>
            </a:r>
            <a:endParaRPr lang="en-US" altLang="zh-TW" dirty="0"/>
          </a:p>
          <a:p>
            <a:r>
              <a:rPr lang="zh-TW" altLang="en-US" dirty="0"/>
              <a:t>因此需要做適當的資料轉換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6E9650-1EB7-5047-BD66-A1BCDE9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5" y="2036652"/>
            <a:ext cx="4016829" cy="4016829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0D5F44C0-B9E9-FB4F-AD0C-277393C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為什麼要轉換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C7877-2EEB-264F-B668-925E9441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E024-5096-4E4F-ABCA-17ED6DB2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8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5E54F-698D-FB48-A096-150E0A3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1878-4AF7-1745-A10F-7C80B32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3FEA5-C157-EF46-A15A-8984151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8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7261</TotalTime>
  <Words>2039</Words>
  <Application>Microsoft Macintosh PowerPoint</Application>
  <PresentationFormat>Widescreen</PresentationFormat>
  <Paragraphs>320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Microsoft JhengHei</vt:lpstr>
      <vt:lpstr>Arial</vt:lpstr>
      <vt:lpstr>Gill Sans MT</vt:lpstr>
      <vt:lpstr>Gallery</vt:lpstr>
      <vt:lpstr>資料科學期末報告</vt:lpstr>
      <vt:lpstr>大綱</vt:lpstr>
      <vt:lpstr>專案簡介</vt:lpstr>
      <vt:lpstr>資料輸入輸出</vt:lpstr>
      <vt:lpstr>資料前處理</vt:lpstr>
      <vt:lpstr>資料前處理 – 轉換之前</vt:lpstr>
      <vt:lpstr>資料前處理 – 為什麼要轉換</vt:lpstr>
      <vt:lpstr>資料前處理 – 如何轉換與處理資料</vt:lpstr>
      <vt:lpstr>資料前處理 – 如何轉換與處理資料</vt:lpstr>
      <vt:lpstr>資料前處理 – 各欄位原始格式</vt:lpstr>
      <vt:lpstr>資料前處理 – 各欄位原始格式</vt:lpstr>
      <vt:lpstr>資料前處理 – 預期各欄位轉換後格式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PowerPoint Presentation</vt:lpstr>
      <vt:lpstr>資料前處理 – 轉換後的訓練資料</vt:lpstr>
      <vt:lpstr>資料前處理 – 轉換後的測試資料</vt:lpstr>
      <vt:lpstr>模型設定及處理</vt:lpstr>
      <vt:lpstr>模型設定及處理 – XGBoost</vt:lpstr>
      <vt:lpstr>模型設定及處理 – Logistic Regression</vt:lpstr>
      <vt:lpstr>模型設定及處理 – Logistic Regression</vt:lpstr>
      <vt:lpstr>模型設定及處理 – Logistic Regression</vt:lpstr>
      <vt:lpstr>模型設定及處理 – Logistic Regression</vt:lpstr>
      <vt:lpstr>模型設定及處理</vt:lpstr>
      <vt:lpstr>實驗結果 – logistic regression</vt:lpstr>
      <vt:lpstr>實驗結果 – logistic regression</vt:lpstr>
      <vt:lpstr>實驗結果</vt:lpstr>
      <vt:lpstr>實驗結果</vt:lpstr>
      <vt:lpstr>參考出處</vt:lpstr>
      <vt:lpstr>參考出處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146</cp:revision>
  <dcterms:created xsi:type="dcterms:W3CDTF">2020-06-09T15:22:23Z</dcterms:created>
  <dcterms:modified xsi:type="dcterms:W3CDTF">2020-06-15T05:02:23Z</dcterms:modified>
</cp:coreProperties>
</file>