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76" r:id="rId8"/>
    <p:sldId id="285" r:id="rId9"/>
    <p:sldId id="280" r:id="rId10"/>
    <p:sldId id="282" r:id="rId11"/>
    <p:sldId id="284" r:id="rId12"/>
    <p:sldId id="286" r:id="rId13"/>
    <p:sldId id="270" r:id="rId14"/>
    <p:sldId id="264" r:id="rId15"/>
    <p:sldId id="272" r:id="rId16"/>
    <p:sldId id="275" r:id="rId17"/>
    <p:sldId id="278" r:id="rId18"/>
    <p:sldId id="279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541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B7C7-0FDE-3B40-AB6A-E253FEA21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資料科學期末報告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6EE2F-65E2-5742-A7CF-4D1C7736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91690"/>
          </a:xfrm>
        </p:spPr>
        <p:txBody>
          <a:bodyPr/>
          <a:lstStyle/>
          <a:p>
            <a:r>
              <a:rPr lang="zh-CN" altLang="en-US" dirty="0"/>
              <a:t>組員：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資科碩一</a:t>
            </a:r>
            <a:r>
              <a:rPr lang="zh-TW" altLang="en-US" dirty="0"/>
              <a:t> 王柏仁</a:t>
            </a:r>
            <a:r>
              <a:rPr lang="en-TW" dirty="0"/>
              <a:t>108753204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</a:t>
            </a:r>
            <a:r>
              <a:rPr lang="zh-TW" altLang="en-US" dirty="0" smtClean="0"/>
              <a:t>科碩一 蕭郁君</a:t>
            </a:r>
            <a:r>
              <a:rPr lang="en-US" altLang="zh-TW" dirty="0">
                <a:latin typeface="+mj-ea"/>
                <a:ea typeface="+mj-ea"/>
              </a:rPr>
              <a:t>109753203</a:t>
            </a:r>
            <a:endParaRPr lang="en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118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prstClr val="black"/>
                </a:solidFill>
              </a:rPr>
              <a:t>實驗方法</a:t>
            </a:r>
            <a:r>
              <a:rPr lang="en-US" altLang="zh-CN" b="1" dirty="0">
                <a:solidFill>
                  <a:prstClr val="black"/>
                </a:solidFill>
              </a:rPr>
              <a:t/>
            </a:r>
            <a:br>
              <a:rPr lang="en-US" altLang="zh-CN" b="1" dirty="0">
                <a:solidFill>
                  <a:prstClr val="black"/>
                </a:solidFill>
              </a:rPr>
            </a:br>
            <a:r>
              <a:rPr lang="en-US" altLang="zh-CN" sz="1300" b="1" dirty="0">
                <a:solidFill>
                  <a:prstClr val="black"/>
                </a:solidFill>
              </a:rPr>
              <a:t/>
            </a:r>
            <a:br>
              <a:rPr lang="en-US" altLang="zh-CN" sz="1300" b="1" dirty="0">
                <a:solidFill>
                  <a:prstClr val="black"/>
                </a:solidFill>
              </a:rPr>
            </a:br>
            <a:r>
              <a:rPr lang="zh-CN" altLang="en-US" sz="2000" b="1" dirty="0">
                <a:solidFill>
                  <a:prstClr val="black"/>
                </a:solidFill>
              </a:rPr>
              <a:t>模型</a:t>
            </a:r>
            <a:r>
              <a:rPr lang="zh-TW" altLang="en-US" sz="2000" b="1" dirty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</a:rPr>
              <a:t>– logistic regression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Process :  (a small mistake, so only train fold one data </a:t>
            </a:r>
            <a:r>
              <a:rPr lang="en-US" altLang="zh-TW" dirty="0" smtClean="0"/>
              <a:t>within</a:t>
            </a:r>
            <a:r>
              <a:rPr lang="en-US" altLang="zh-TW" dirty="0" smtClean="0"/>
              <a:t> </a:t>
            </a:r>
            <a:r>
              <a:rPr lang="en-US" altLang="zh-TW" dirty="0" smtClean="0"/>
              <a:t>5 fold)</a:t>
            </a:r>
          </a:p>
          <a:p>
            <a:pPr lvl="1"/>
            <a:r>
              <a:rPr lang="en-US" altLang="zh-TW" dirty="0" smtClean="0"/>
              <a:t>feature 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dirty="0" err="1" smtClean="0"/>
              <a:t>chest_pain</a:t>
            </a:r>
            <a:r>
              <a:rPr lang="en-US" altLang="zh-TW" dirty="0" smtClean="0"/>
              <a:t> + vessels + </a:t>
            </a:r>
            <a:r>
              <a:rPr lang="en-US" altLang="zh-TW" dirty="0" err="1" smtClean="0"/>
              <a:t>thalium_scan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resting_bp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max_rate</a:t>
            </a:r>
            <a:r>
              <a:rPr lang="en-US" altLang="zh-TW" dirty="0" smtClean="0"/>
              <a:t> </a:t>
            </a:r>
            <a:r>
              <a:rPr lang="en-US" altLang="zh-TW" dirty="0" smtClean="0"/>
              <a:t>(without doing any </a:t>
            </a:r>
            <a:r>
              <a:rPr lang="en-US" altLang="zh-TW" dirty="0" smtClean="0"/>
              <a:t>thing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Public </a:t>
            </a:r>
            <a:r>
              <a:rPr lang="en-US" altLang="zh-TW" dirty="0" smtClean="0"/>
              <a:t>score</a:t>
            </a:r>
            <a:r>
              <a:rPr lang="en-US" altLang="zh-TW" dirty="0"/>
              <a:t>: 0.86363</a:t>
            </a:r>
          </a:p>
          <a:p>
            <a:pPr lvl="1"/>
            <a:r>
              <a:rPr lang="en-US" altLang="zh-TW" dirty="0" smtClean="0"/>
              <a:t>Private score: </a:t>
            </a:r>
            <a:r>
              <a:rPr lang="en-US" altLang="zh-TW" dirty="0" smtClean="0"/>
              <a:t>0.83018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739154" y="4500283"/>
            <a:ext cx="80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Accuracy is not always the best choice to choose the test mode !!!!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prstClr val="black"/>
                </a:solidFill>
              </a:rPr>
              <a:t>實驗方法</a:t>
            </a:r>
            <a:r>
              <a:rPr lang="en-US" altLang="zh-CN" b="1" dirty="0">
                <a:solidFill>
                  <a:prstClr val="black"/>
                </a:solidFill>
              </a:rPr>
              <a:t/>
            </a:r>
            <a:br>
              <a:rPr lang="en-US" altLang="zh-CN" b="1" dirty="0">
                <a:solidFill>
                  <a:prstClr val="black"/>
                </a:solidFill>
              </a:rPr>
            </a:br>
            <a:r>
              <a:rPr lang="en-US" altLang="zh-CN" sz="1300" b="1" dirty="0">
                <a:solidFill>
                  <a:prstClr val="black"/>
                </a:solidFill>
              </a:rPr>
              <a:t/>
            </a:r>
            <a:br>
              <a:rPr lang="en-US" altLang="zh-CN" sz="1300" b="1" dirty="0">
                <a:solidFill>
                  <a:prstClr val="black"/>
                </a:solidFill>
              </a:rPr>
            </a:br>
            <a:r>
              <a:rPr lang="zh-CN" altLang="en-US" sz="2000" b="1" dirty="0">
                <a:solidFill>
                  <a:prstClr val="black"/>
                </a:solidFill>
              </a:rPr>
              <a:t>模型</a:t>
            </a:r>
            <a:r>
              <a:rPr lang="zh-TW" altLang="en-US" sz="2000" b="1" dirty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</a:rPr>
              <a:t>– logistic regression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Process : (tries)</a:t>
            </a:r>
          </a:p>
          <a:p>
            <a:pPr lvl="1"/>
            <a:r>
              <a:rPr lang="en-US" altLang="zh-TW" dirty="0" smtClean="0"/>
              <a:t>One hot encoding</a:t>
            </a:r>
          </a:p>
          <a:p>
            <a:pPr lvl="2"/>
            <a:r>
              <a:rPr lang="en-US" altLang="zh-TW" dirty="0" smtClean="0"/>
              <a:t>(</a:t>
            </a:r>
            <a:r>
              <a:rPr lang="en-US" altLang="zh-TW" dirty="0" err="1" smtClean="0"/>
              <a:t>chest_pain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ecg</a:t>
            </a:r>
            <a:r>
              <a:rPr lang="en-US" altLang="zh-TW" dirty="0" smtClean="0"/>
              <a:t>, slope, </a:t>
            </a:r>
            <a:r>
              <a:rPr lang="en-US" altLang="zh-TW" dirty="0" err="1" smtClean="0"/>
              <a:t>thalium_scan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onsider </a:t>
            </a:r>
            <a:r>
              <a:rPr lang="en-US" altLang="zh-TW" dirty="0" err="1" smtClean="0"/>
              <a:t>seperately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age   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ut into bins =&gt; </a:t>
            </a:r>
            <a:r>
              <a:rPr lang="en-US" altLang="zh-TW" dirty="0" err="1" smtClean="0"/>
              <a:t>nonsignificant</a:t>
            </a:r>
            <a:endParaRPr lang="en-US" altLang="zh-TW" dirty="0" smtClean="0"/>
          </a:p>
          <a:p>
            <a:pPr lvl="1"/>
            <a:r>
              <a:rPr lang="en-US" altLang="zh-TW" dirty="0"/>
              <a:t>l</a:t>
            </a:r>
            <a:r>
              <a:rPr lang="en-US" altLang="zh-TW" dirty="0" smtClean="0"/>
              <a:t>inear combinations</a:t>
            </a:r>
          </a:p>
          <a:p>
            <a:pPr lvl="2"/>
            <a:r>
              <a:rPr lang="en-US" altLang="zh-TW" dirty="0"/>
              <a:t>e</a:t>
            </a:r>
            <a:r>
              <a:rPr lang="en-US" altLang="zh-TW" dirty="0" smtClean="0"/>
              <a:t>xamine p-value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4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</a:rPr>
              <a:t>實驗方法</a:t>
            </a:r>
            <a:r>
              <a:rPr lang="en-US" altLang="zh-CN" b="1" dirty="0">
                <a:solidFill>
                  <a:prstClr val="black"/>
                </a:solidFill>
              </a:rPr>
              <a:t/>
            </a:r>
            <a:br>
              <a:rPr lang="en-US" altLang="zh-CN" b="1" dirty="0">
                <a:solidFill>
                  <a:prstClr val="black"/>
                </a:solidFill>
              </a:rPr>
            </a:br>
            <a:r>
              <a:rPr lang="en-US" altLang="zh-CN" sz="1300" b="1" dirty="0">
                <a:solidFill>
                  <a:prstClr val="black"/>
                </a:solidFill>
              </a:rPr>
              <a:t/>
            </a:r>
            <a:br>
              <a:rPr lang="en-US" altLang="zh-CN" sz="1300" b="1" dirty="0">
                <a:solidFill>
                  <a:prstClr val="black"/>
                </a:solidFill>
              </a:rPr>
            </a:br>
            <a:r>
              <a:rPr lang="zh-CN" altLang="en-US" sz="2000" b="1" dirty="0">
                <a:solidFill>
                  <a:prstClr val="black"/>
                </a:solidFill>
              </a:rPr>
              <a:t>模型</a:t>
            </a:r>
            <a:r>
              <a:rPr lang="zh-TW" altLang="en-US" sz="2000" b="1" dirty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</a:rPr>
              <a:t>– logistic regression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Performance about </a:t>
            </a:r>
            <a:r>
              <a:rPr lang="en-US" altLang="zh-TW" dirty="0" err="1" smtClean="0"/>
              <a:t>ont</a:t>
            </a:r>
            <a:r>
              <a:rPr lang="en-US" altLang="zh-TW" dirty="0" smtClean="0"/>
              <a:t> - hot encoding: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86572"/>
              </p:ext>
            </p:extLst>
          </p:nvPr>
        </p:nvGraphicFramePr>
        <p:xfrm>
          <a:off x="947344" y="2803640"/>
          <a:ext cx="10611743" cy="3083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1743">
                  <a:extLst>
                    <a:ext uri="{9D8B030D-6E8A-4147-A177-3AD203B41FA5}">
                      <a16:colId xmlns:a16="http://schemas.microsoft.com/office/drawing/2014/main" val="13210702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76384584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47210411"/>
                    </a:ext>
                  </a:extLst>
                </a:gridCol>
              </a:tblGrid>
              <a:tr h="4603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features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private 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public</a:t>
                      </a:r>
                      <a:r>
                        <a:rPr lang="en-US" altLang="zh-TW" baseline="0" dirty="0" smtClean="0"/>
                        <a:t> score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72356"/>
                  </a:ext>
                </a:extLst>
              </a:tr>
              <a:tr h="7945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resting_bp_without_label</a:t>
                      </a:r>
                      <a:r>
                        <a:rPr lang="en-US" altLang="zh-TW" dirty="0" smtClean="0"/>
                        <a:t> + </a:t>
                      </a:r>
                      <a:r>
                        <a:rPr lang="en-US" altLang="zh-TW" dirty="0" err="1" smtClean="0"/>
                        <a:t>slope_label</a:t>
                      </a:r>
                      <a:r>
                        <a:rPr lang="en-US" altLang="zh-TW" dirty="0" smtClean="0"/>
                        <a:t> + </a:t>
                      </a:r>
                      <a:r>
                        <a:rPr lang="en-US" altLang="zh-TW" dirty="0" smtClean="0"/>
                        <a:t>vessels + </a:t>
                      </a:r>
                      <a:r>
                        <a:rPr lang="en-US" altLang="zh-TW" dirty="0" err="1" smtClean="0"/>
                        <a:t>chest_pain</a:t>
                      </a:r>
                      <a:r>
                        <a:rPr lang="en-US" altLang="zh-TW" dirty="0" smtClean="0"/>
                        <a:t> + </a:t>
                      </a:r>
                      <a:r>
                        <a:rPr lang="en-US" altLang="zh-TW" dirty="0" err="1" smtClean="0"/>
                        <a:t>thalium_scan</a:t>
                      </a:r>
                      <a:r>
                        <a:rPr lang="en-US" altLang="zh-TW" dirty="0" smtClean="0"/>
                        <a:t>     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0.90909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82918"/>
                  </a:ext>
                </a:extLst>
              </a:tr>
              <a:tr h="7945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resting_bp_without_label</a:t>
                      </a:r>
                      <a:r>
                        <a:rPr lang="en-US" altLang="zh-TW" dirty="0" smtClean="0"/>
                        <a:t> + </a:t>
                      </a:r>
                      <a:r>
                        <a:rPr lang="en-US" altLang="zh-TW" dirty="0" err="1" smtClean="0"/>
                        <a:t>slope_label</a:t>
                      </a:r>
                      <a:r>
                        <a:rPr lang="en-US" altLang="zh-TW" dirty="0" smtClean="0"/>
                        <a:t> + </a:t>
                      </a:r>
                      <a:r>
                        <a:rPr lang="en-US" altLang="zh-TW" dirty="0" smtClean="0"/>
                        <a:t>vessels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+ </a:t>
                      </a:r>
                      <a:r>
                        <a:rPr lang="en-US" altLang="zh-TW" dirty="0" err="1" smtClean="0"/>
                        <a:t>chest_pain</a:t>
                      </a:r>
                      <a:r>
                        <a:rPr lang="en-US" altLang="zh-TW" dirty="0" smtClean="0"/>
                        <a:t> + thalium_scan_1 + thalium_scan_3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(column: </a:t>
                      </a:r>
                      <a:r>
                        <a:rPr lang="en-US" altLang="zh-TW" dirty="0" err="1" smtClean="0"/>
                        <a:t>thalium_scan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0.86792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0.90909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41695"/>
                  </a:ext>
                </a:extLst>
              </a:tr>
              <a:tr h="7945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resting_bp_without_label</a:t>
                      </a:r>
                      <a:r>
                        <a:rPr lang="en-US" altLang="zh-TW" dirty="0" smtClean="0"/>
                        <a:t> + </a:t>
                      </a:r>
                      <a:r>
                        <a:rPr lang="en-US" altLang="zh-TW" dirty="0" err="1" smtClean="0"/>
                        <a:t>slope_label</a:t>
                      </a:r>
                      <a:r>
                        <a:rPr lang="en-US" altLang="zh-TW" dirty="0" smtClean="0"/>
                        <a:t> +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vessels </a:t>
                      </a:r>
                      <a:r>
                        <a:rPr lang="en-US" altLang="zh-TW" dirty="0" smtClean="0"/>
                        <a:t> + chest_pain_2 + chest_pain_3 + chest_pain_4 + </a:t>
                      </a:r>
                      <a:r>
                        <a:rPr lang="en-US" altLang="zh-TW" dirty="0" err="1" smtClean="0"/>
                        <a:t>thalium_scan</a:t>
                      </a:r>
                      <a:endParaRPr lang="en-US" altLang="zh-TW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(column: </a:t>
                      </a:r>
                      <a:r>
                        <a:rPr lang="en-US" altLang="zh-TW" dirty="0" err="1" smtClean="0"/>
                        <a:t>chest_pain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0.77358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0.86363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66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Formula: </a:t>
            </a:r>
          </a:p>
          <a:p>
            <a:pPr lvl="1"/>
            <a:r>
              <a:rPr lang="en-US" dirty="0" err="1" smtClean="0"/>
              <a:t>resting_bp_without_label</a:t>
            </a:r>
            <a:r>
              <a:rPr lang="en-US" dirty="0" smtClean="0"/>
              <a:t> + </a:t>
            </a:r>
            <a:r>
              <a:rPr lang="en-US" dirty="0" err="1" smtClean="0"/>
              <a:t>slope_label</a:t>
            </a:r>
            <a:r>
              <a:rPr lang="en-US" dirty="0" smtClean="0"/>
              <a:t> + </a:t>
            </a:r>
            <a:r>
              <a:rPr lang="en-US" dirty="0" err="1" smtClean="0"/>
              <a:t>chest_pain</a:t>
            </a:r>
            <a:r>
              <a:rPr lang="en-US" altLang="zh-TW" dirty="0" smtClean="0"/>
              <a:t> + vessels + thalium_scan_1 + thalium_scan_3</a:t>
            </a:r>
            <a:endParaRPr lang="en-US" altLang="zh-TW" dirty="0"/>
          </a:p>
          <a:p>
            <a:pPr lvl="1"/>
            <a:r>
              <a:rPr lang="zh-TW" altLang="en-US" dirty="0" smtClean="0"/>
              <a:t>說明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補了</a:t>
            </a:r>
            <a:r>
              <a:rPr lang="en-US" altLang="zh-TW" dirty="0" smtClean="0"/>
              <a:t>NA</a:t>
            </a:r>
            <a:r>
              <a:rPr lang="zh-TW" altLang="en-US" dirty="0" smtClean="0"/>
              <a:t>項</a:t>
            </a:r>
            <a:endParaRPr lang="en-US" altLang="zh-TW" dirty="0" smtClean="0"/>
          </a:p>
          <a:p>
            <a:pPr lvl="3"/>
            <a:r>
              <a:rPr lang="en-US" altLang="zh-TW" dirty="0"/>
              <a:t>v</a:t>
            </a:r>
            <a:r>
              <a:rPr lang="en-US" altLang="zh-TW" dirty="0" smtClean="0"/>
              <a:t>essels</a:t>
            </a:r>
          </a:p>
          <a:p>
            <a:pPr lvl="3"/>
            <a:r>
              <a:rPr lang="en-US" altLang="zh-TW" dirty="0" err="1" smtClean="0"/>
              <a:t>thalium_scan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以</a:t>
            </a:r>
            <a:r>
              <a:rPr lang="en-US" altLang="zh-TW" dirty="0" smtClean="0"/>
              <a:t>decision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tree,</a:t>
            </a:r>
            <a:r>
              <a:rPr lang="zh-TW" altLang="en-US" dirty="0" smtClean="0"/>
              <a:t> 拿沒有</a:t>
            </a:r>
            <a:r>
              <a:rPr lang="en-US" altLang="zh-TW" dirty="0" smtClean="0"/>
              <a:t>NA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項來預測遺失值</a:t>
            </a:r>
            <a:endParaRPr lang="en-US" altLang="zh-TW" dirty="0" smtClean="0"/>
          </a:p>
          <a:p>
            <a:pPr lvl="2"/>
            <a:endParaRPr lang="en-TW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ADFE7D-9DD7-4F4B-A3EE-AC01CF7F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 smtClean="0"/>
              <a:t>模型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– logistic regression (</a:t>
            </a:r>
            <a:r>
              <a:rPr lang="en-US" altLang="zh-TW" sz="2000" b="1" dirty="0" err="1" smtClean="0"/>
              <a:t>fINAL</a:t>
            </a:r>
            <a:endParaRPr lang="en-US" altLang="zh-CN" sz="20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580" y="4374776"/>
            <a:ext cx="7331420" cy="24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TW" dirty="0" err="1" smtClean="0"/>
              <a:t>resting_bp_without_label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</a:t>
            </a:r>
            <a:r>
              <a:rPr lang="en-US" altLang="zh-TW" dirty="0" err="1" smtClean="0"/>
              <a:t>kmeans</a:t>
            </a:r>
            <a:r>
              <a:rPr lang="zh-TW" altLang="en-US" dirty="0" smtClean="0"/>
              <a:t> 跑區間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最後分出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個區間</a:t>
            </a:r>
            <a:r>
              <a:rPr lang="en-US" altLang="zh-TW" dirty="0" smtClean="0"/>
              <a:t>:</a:t>
            </a:r>
          </a:p>
          <a:p>
            <a:pPr lvl="4"/>
            <a:r>
              <a:rPr lang="en-US" altLang="zh-TW" dirty="0" smtClean="0"/>
              <a:t>(</a:t>
            </a:r>
            <a:r>
              <a:rPr lang="en-US" altLang="zh-TW" dirty="0"/>
              <a:t>93, 113, 133, 160, 192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err="1" smtClean="0"/>
              <a:t>slope_label</a:t>
            </a:r>
            <a:endParaRPr lang="en-US" altLang="zh-TW" dirty="0" smtClean="0"/>
          </a:p>
          <a:p>
            <a:pPr lvl="3"/>
            <a:r>
              <a:rPr lang="en-US" altLang="zh-TW" dirty="0"/>
              <a:t>o</a:t>
            </a:r>
            <a:r>
              <a:rPr lang="en-US" altLang="zh-TW" dirty="0" smtClean="0"/>
              <a:t>rigin category: 0,1,2</a:t>
            </a:r>
          </a:p>
          <a:p>
            <a:pPr lvl="3"/>
            <a:r>
              <a:rPr lang="en-US" altLang="zh-TW" dirty="0" smtClean="0"/>
              <a:t>Since distribution like the table below</a:t>
            </a:r>
          </a:p>
          <a:p>
            <a:pPr lvl="4"/>
            <a:r>
              <a:rPr lang="en-US" altLang="zh-TW" dirty="0"/>
              <a:t>c</a:t>
            </a:r>
            <a:r>
              <a:rPr lang="en-US" altLang="zh-TW" dirty="0" smtClean="0"/>
              <a:t>ategory = 0 =&gt; 0</a:t>
            </a:r>
          </a:p>
          <a:p>
            <a:pPr lvl="4"/>
            <a:r>
              <a:rPr lang="en-US" altLang="zh-TW" dirty="0"/>
              <a:t>c</a:t>
            </a:r>
            <a:r>
              <a:rPr lang="en-US" altLang="zh-TW" dirty="0" smtClean="0"/>
              <a:t>ategory = 1,2 =&gt; 1</a:t>
            </a:r>
          </a:p>
          <a:p>
            <a:pPr lvl="3"/>
            <a:endParaRPr lang="en-US" altLang="zh-TW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ADFE7D-9DD7-4F4B-A3EE-AC01CF7F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 smtClean="0"/>
              <a:t>模型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– logistic regression (FINAL</a:t>
            </a:r>
            <a:endParaRPr lang="en-US" altLang="zh-CN" sz="2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62492"/>
              </p:ext>
            </p:extLst>
          </p:nvPr>
        </p:nvGraphicFramePr>
        <p:xfrm>
          <a:off x="7288493" y="4096872"/>
          <a:ext cx="3714375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8125">
                  <a:extLst>
                    <a:ext uri="{9D8B030D-6E8A-4147-A177-3AD203B41FA5}">
                      <a16:colId xmlns:a16="http://schemas.microsoft.com/office/drawing/2014/main" val="1456737520"/>
                    </a:ext>
                  </a:extLst>
                </a:gridCol>
                <a:gridCol w="1238125">
                  <a:extLst>
                    <a:ext uri="{9D8B030D-6E8A-4147-A177-3AD203B41FA5}">
                      <a16:colId xmlns:a16="http://schemas.microsoft.com/office/drawing/2014/main" val="2168962393"/>
                    </a:ext>
                  </a:extLst>
                </a:gridCol>
                <a:gridCol w="1238125">
                  <a:extLst>
                    <a:ext uri="{9D8B030D-6E8A-4147-A177-3AD203B41FA5}">
                      <a16:colId xmlns:a16="http://schemas.microsoft.com/office/drawing/2014/main" val="262699294"/>
                    </a:ext>
                  </a:extLst>
                </a:gridCol>
              </a:tblGrid>
              <a:tr h="2724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slope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err="1" smtClean="0"/>
                        <a:t>Heart_disease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7637"/>
                  </a:ext>
                </a:extLst>
              </a:tr>
              <a:tr h="2724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74488"/>
                  </a:ext>
                </a:extLst>
              </a:tr>
              <a:tr h="2724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91252"/>
                  </a:ext>
                </a:extLst>
              </a:tr>
              <a:tr h="2724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31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altLang="zh-TW" sz="1800" dirty="0" err="1" smtClean="0"/>
              <a:t>thalium_scan</a:t>
            </a:r>
            <a:endParaRPr lang="en-US" altLang="zh-TW" sz="1800" dirty="0" smtClean="0"/>
          </a:p>
          <a:p>
            <a:pPr lvl="4"/>
            <a:r>
              <a:rPr lang="en-US" altLang="zh-TW" sz="1400" dirty="0" smtClean="0"/>
              <a:t>Origin:  3,6,7 =&gt; transform to 1,2,3</a:t>
            </a:r>
          </a:p>
          <a:p>
            <a:pPr lvl="4"/>
            <a:r>
              <a:rPr lang="en-US" altLang="zh-TW" sz="1400" dirty="0" smtClean="0"/>
              <a:t>One – hot encoding</a:t>
            </a:r>
          </a:p>
          <a:p>
            <a:pPr lvl="5"/>
            <a:r>
              <a:rPr lang="en-US" altLang="zh-TW" sz="1400" dirty="0" smtClean="0"/>
              <a:t>Important Concept</a:t>
            </a:r>
          </a:p>
          <a:p>
            <a:pPr lvl="5"/>
            <a:r>
              <a:rPr lang="en-US" altLang="zh-TW" sz="1400" dirty="0" smtClean="0"/>
              <a:t>Since there are three categories, but we actually only need two categories to  represent</a:t>
            </a:r>
          </a:p>
          <a:p>
            <a:pPr lvl="5"/>
            <a:r>
              <a:rPr lang="en-US" altLang="zh-TW" sz="1400" dirty="0" smtClean="0"/>
              <a:t>So, we use </a:t>
            </a:r>
            <a:r>
              <a:rPr lang="en-US" altLang="zh-TW" sz="1400" dirty="0"/>
              <a:t>thalium_scan_1 + </a:t>
            </a:r>
            <a:r>
              <a:rPr lang="en-US" altLang="zh-TW" sz="1400" dirty="0" smtClean="0"/>
              <a:t>thalium_scan_3 as feature </a:t>
            </a:r>
          </a:p>
          <a:p>
            <a:pPr lvl="5"/>
            <a:endParaRPr lang="en-US" altLang="zh-TW" sz="1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ADFE7D-9DD7-4F4B-A3EE-AC01CF7F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 smtClean="0"/>
              <a:t>模型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– logistic regression (FINAL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2554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ADFE7D-9DD7-4F4B-A3EE-AC01CF7F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 smtClean="0"/>
              <a:t>模型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– logistic regression (FINAL</a:t>
            </a:r>
            <a:endParaRPr lang="en-US" altLang="zh-CN" sz="20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Result:</a:t>
            </a:r>
          </a:p>
          <a:p>
            <a:pPr lvl="1"/>
            <a:r>
              <a:rPr lang="en-US" altLang="zh-TW" dirty="0" smtClean="0"/>
              <a:t>Public </a:t>
            </a:r>
            <a:r>
              <a:rPr lang="en-US" altLang="zh-TW" dirty="0" smtClean="0"/>
              <a:t>score: 0.90909</a:t>
            </a:r>
          </a:p>
          <a:p>
            <a:pPr lvl="1"/>
            <a:r>
              <a:rPr lang="en-US" altLang="zh-TW" dirty="0" smtClean="0"/>
              <a:t>Private score: 0.86792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other </a:t>
            </a:r>
            <a:r>
              <a:rPr lang="en-US" altLang="zh-TW" dirty="0" smtClean="0"/>
              <a:t>parameters: seed(4)</a:t>
            </a:r>
          </a:p>
        </p:txBody>
      </p:sp>
      <p:pic>
        <p:nvPicPr>
          <p:cNvPr id="6" name="內容版面配置區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16920"/>
            <a:ext cx="9604375" cy="9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ADFE7D-9DD7-4F4B-A3EE-AC01CF7F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 smtClean="0"/>
              <a:t>模型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– logistic regression (FINAL</a:t>
            </a:r>
            <a:endParaRPr lang="en-US" altLang="zh-CN" sz="20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Other interesting results:</a:t>
            </a:r>
          </a:p>
          <a:p>
            <a:pPr marL="457200" lvl="1" indent="0">
              <a:buNone/>
            </a:pPr>
            <a:endParaRPr lang="en-US" altLang="zh-TW" dirty="0" smtClean="0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57B3E7EB-3AE8-4544-8F14-C62DD513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494" y="2380310"/>
            <a:ext cx="3638499" cy="36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</a:rPr>
              <a:t>實驗方法</a:t>
            </a:r>
            <a:r>
              <a:rPr lang="en-US" altLang="zh-CN" b="1" dirty="0">
                <a:solidFill>
                  <a:prstClr val="black"/>
                </a:solidFill>
              </a:rPr>
              <a:t/>
            </a:r>
            <a:br>
              <a:rPr lang="en-US" altLang="zh-CN" b="1" dirty="0">
                <a:solidFill>
                  <a:prstClr val="black"/>
                </a:solidFill>
              </a:rPr>
            </a:br>
            <a:r>
              <a:rPr lang="en-US" altLang="zh-CN" sz="1300" b="1" dirty="0">
                <a:solidFill>
                  <a:prstClr val="black"/>
                </a:solidFill>
              </a:rPr>
              <a:t/>
            </a:r>
            <a:br>
              <a:rPr lang="en-US" altLang="zh-CN" sz="1300" b="1" dirty="0">
                <a:solidFill>
                  <a:prstClr val="black"/>
                </a:solidFill>
              </a:rPr>
            </a:br>
            <a:r>
              <a:rPr lang="zh-CN" altLang="en-US" sz="2000" b="1" dirty="0">
                <a:solidFill>
                  <a:prstClr val="black"/>
                </a:solidFill>
              </a:rPr>
              <a:t>模型</a:t>
            </a:r>
            <a:r>
              <a:rPr lang="zh-TW" altLang="en-US" sz="2000" b="1" dirty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</a:rPr>
              <a:t>– logistic regression (FINAL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Other tries:</a:t>
            </a:r>
          </a:p>
          <a:p>
            <a:pPr lvl="1"/>
            <a:r>
              <a:rPr lang="en-US" altLang="zh-TW" dirty="0" smtClean="0"/>
              <a:t>Change the seed used to shuffle the data order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The way we cut into fold is important, it can be </a:t>
            </a:r>
            <a:r>
              <a:rPr lang="en-US" altLang="zh-TW" dirty="0" smtClean="0">
                <a:solidFill>
                  <a:srgbClr val="FF0000"/>
                </a:solidFill>
              </a:rPr>
              <a:t>improved if we make some tricks before cut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39084"/>
              </p:ext>
            </p:extLst>
          </p:nvPr>
        </p:nvGraphicFramePr>
        <p:xfrm>
          <a:off x="5295153" y="3298004"/>
          <a:ext cx="540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62104171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35820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951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public 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private score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26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0.86792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0.90909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6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0.83018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0.81818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2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6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程式</a:t>
            </a:r>
            <a:r>
              <a:rPr lang="zh-TW" altLang="en-US" b="1" dirty="0"/>
              <a:t> </a:t>
            </a:r>
            <a:r>
              <a:rPr lang="en-US" altLang="zh-TW" b="1" dirty="0"/>
              <a:t>Demo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1128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B1FA-0654-B24A-951A-3E9B32CE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大綱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1922-05C7-0045-8F77-BA03B539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簡介</a:t>
            </a:r>
            <a:endParaRPr lang="en-US" altLang="zh-CN" dirty="0"/>
          </a:p>
          <a:p>
            <a:r>
              <a:rPr lang="zh-CN" altLang="en-US" dirty="0"/>
              <a:t>資料輸入與輸出</a:t>
            </a:r>
            <a:endParaRPr lang="en-US" altLang="zh-CN" dirty="0"/>
          </a:p>
          <a:p>
            <a:r>
              <a:rPr lang="zh-CN" altLang="en-US" dirty="0"/>
              <a:t>實驗方法</a:t>
            </a:r>
            <a:endParaRPr lang="en-US" altLang="zh-CN" dirty="0"/>
          </a:p>
          <a:p>
            <a:pPr lvl="1"/>
            <a:r>
              <a:rPr lang="zh-CN" altLang="en-US" dirty="0"/>
              <a:t>資料前處理</a:t>
            </a:r>
            <a:endParaRPr lang="en-US" altLang="zh-CN" dirty="0"/>
          </a:p>
          <a:p>
            <a:pPr lvl="1"/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實驗結果</a:t>
            </a:r>
            <a:endParaRPr lang="en-US" altLang="zh-CN" dirty="0"/>
          </a:p>
          <a:p>
            <a:r>
              <a:rPr lang="zh-CN" altLang="en-US" dirty="0"/>
              <a:t>程式</a:t>
            </a:r>
            <a:r>
              <a:rPr lang="zh-TW" altLang="en-US" dirty="0"/>
              <a:t> </a:t>
            </a:r>
            <a:r>
              <a:rPr lang="en-US" altLang="zh-TW" dirty="0"/>
              <a:t>Demo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24968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97A-2FBB-E840-94FF-E9E7C432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Any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DFFB-3160-A849-BCD5-9572C2610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910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03AB0A-70C8-244D-B0E4-9935FFA0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簡介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/>
              <a:t>比賽內容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66241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模型  </a:t>
            </a:r>
            <a:r>
              <a:rPr lang="en-US" altLang="zh-TW" dirty="0" smtClean="0"/>
              <a:t>- 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logistic regression : </a:t>
            </a:r>
            <a:r>
              <a:rPr lang="zh-TW" altLang="en-US" dirty="0" smtClean="0"/>
              <a:t>蕭郁君</a:t>
            </a:r>
            <a:endParaRPr lang="en-TW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03AB0A-70C8-244D-B0E4-9935FFA0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簡介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/>
              <a:t>分工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23511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資料輸入與輸出</a:t>
            </a:r>
            <a:endParaRPr lang="en-US" altLang="zh-C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9976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sz="2000" b="1" dirty="0"/>
              <a:t>資料前處理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700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prstClr val="black"/>
                </a:solidFill>
              </a:rPr>
              <a:t>實驗</a:t>
            </a:r>
            <a:r>
              <a:rPr lang="zh-CN" altLang="en-US" b="1" dirty="0" smtClean="0">
                <a:solidFill>
                  <a:prstClr val="black"/>
                </a:solidFill>
              </a:rPr>
              <a:t>方法</a:t>
            </a:r>
            <a:r>
              <a:rPr lang="en-US" altLang="zh-CN" b="1" dirty="0" smtClean="0">
                <a:solidFill>
                  <a:prstClr val="black"/>
                </a:solidFill>
              </a:rPr>
              <a:t/>
            </a:r>
            <a:br>
              <a:rPr lang="en-US" altLang="zh-CN" b="1" dirty="0" smtClean="0">
                <a:solidFill>
                  <a:prstClr val="black"/>
                </a:solidFill>
              </a:rPr>
            </a:br>
            <a:r>
              <a:rPr lang="en-US" altLang="zh-CN" sz="1300" b="1" dirty="0" smtClean="0">
                <a:solidFill>
                  <a:prstClr val="black"/>
                </a:solidFill>
              </a:rPr>
              <a:t/>
            </a:r>
            <a:br>
              <a:rPr lang="en-US" altLang="zh-CN" sz="1300" b="1" dirty="0" smtClean="0">
                <a:solidFill>
                  <a:prstClr val="black"/>
                </a:solidFill>
              </a:rPr>
            </a:br>
            <a:r>
              <a:rPr lang="zh-CN" altLang="en-US" sz="2000" b="1" dirty="0" smtClean="0">
                <a:solidFill>
                  <a:prstClr val="black"/>
                </a:solidFill>
              </a:rPr>
              <a:t>模型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– brief Intro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2">
                  <a:spcBef>
                    <a:spcPts val="1000"/>
                  </a:spcBef>
                </a:pPr>
                <a:r>
                  <a:rPr lang="en-US" altLang="zh-TW" sz="2000" dirty="0" smtClean="0"/>
                  <a:t>M</a:t>
                </a:r>
                <a:r>
                  <a:rPr lang="en" altLang="zh-TW" sz="2000" dirty="0" smtClean="0"/>
                  <a:t>odeling process:</a:t>
                </a:r>
              </a:p>
              <a:p>
                <a:pPr marL="685800" lvl="3">
                  <a:spcBef>
                    <a:spcPts val="1000"/>
                  </a:spcBef>
                </a:pPr>
                <a:r>
                  <a:rPr lang="en-US" altLang="zh-TW" sz="1800" dirty="0"/>
                  <a:t>p</a:t>
                </a:r>
                <a:r>
                  <a:rPr lang="en" altLang="zh-TW" sz="1800" dirty="0" smtClean="0"/>
                  <a:t>erform </a:t>
                </a:r>
                <a:r>
                  <a:rPr lang="en" altLang="zh-TW" sz="1800" dirty="0"/>
                  <a:t>evaluation </a:t>
                </a:r>
                <a:r>
                  <a:rPr lang="en" altLang="zh-TW" sz="1800" dirty="0" smtClean="0"/>
                  <a:t>by k –fold cross validation ( k </a:t>
                </a:r>
                <a14:m>
                  <m:oMath xmlns:m="http://schemas.openxmlformats.org/officeDocument/2006/math">
                    <m:r>
                      <a:rPr lang="en" altLang="zh-TW" sz="180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8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0" dirty="0" smtClean="0">
                            <a:latin typeface="Cambria Math" panose="02040503050406030204" pitchFamily="18" charset="0"/>
                          </a:rPr>
                          <m:t>5,10</m:t>
                        </m:r>
                      </m:e>
                    </m:d>
                    <m:r>
                      <a:rPr lang="en-US" altLang="zh-TW" sz="1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 smtClean="0"/>
                  <a:t>)</a:t>
                </a:r>
                <a:endParaRPr lang="zh-TW" altLang="en-US" sz="1800" dirty="0"/>
              </a:p>
              <a:p>
                <a:pPr lvl="1"/>
                <a:r>
                  <a:rPr lang="en-US" altLang="zh-TW" dirty="0"/>
                  <a:t>c</a:t>
                </a:r>
                <a:r>
                  <a:rPr lang="en-US" altLang="zh-TW" dirty="0" smtClean="0"/>
                  <a:t>hoose </a:t>
                </a:r>
                <a:r>
                  <a:rPr lang="en-US" altLang="zh-TW" dirty="0"/>
                  <a:t>model by </a:t>
                </a:r>
                <a:r>
                  <a:rPr lang="en-US" altLang="zh-TW" dirty="0" smtClean="0"/>
                  <a:t>evaluating test fold’s accuracy</a:t>
                </a:r>
              </a:p>
              <a:p>
                <a:pPr lvl="1"/>
                <a:r>
                  <a:rPr lang="en-US" altLang="zh-TW" dirty="0" smtClean="0"/>
                  <a:t>Method1:</a:t>
                </a:r>
              </a:p>
              <a:p>
                <a:pPr lvl="2"/>
                <a:r>
                  <a:rPr lang="en-US" altLang="zh-TW" dirty="0" smtClean="0"/>
                  <a:t>Logistic regression</a:t>
                </a:r>
              </a:p>
              <a:p>
                <a:pPr lvl="1"/>
                <a:r>
                  <a:rPr lang="en-US" altLang="zh-TW" dirty="0" smtClean="0"/>
                  <a:t>Method II:</a:t>
                </a:r>
              </a:p>
              <a:p>
                <a:pPr lvl="2"/>
                <a:r>
                  <a:rPr lang="en-US" altLang="zh-TW" dirty="0" err="1" smtClean="0"/>
                  <a:t>xgboost</a:t>
                </a:r>
                <a:endParaRPr lang="en-US" altLang="zh-TW" dirty="0"/>
              </a:p>
            </p:txBody>
          </p:sp>
        </mc:Choice>
        <mc:Fallback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3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prstClr val="black"/>
                </a:solidFill>
              </a:rPr>
              <a:t>實驗方法</a:t>
            </a:r>
            <a:r>
              <a:rPr lang="en-US" altLang="zh-CN" b="1" dirty="0">
                <a:solidFill>
                  <a:prstClr val="black"/>
                </a:solidFill>
              </a:rPr>
              <a:t/>
            </a:r>
            <a:br>
              <a:rPr lang="en-US" altLang="zh-CN" b="1" dirty="0">
                <a:solidFill>
                  <a:prstClr val="black"/>
                </a:solidFill>
              </a:rPr>
            </a:br>
            <a:r>
              <a:rPr lang="en-US" altLang="zh-CN" sz="1300" b="1" dirty="0">
                <a:solidFill>
                  <a:prstClr val="black"/>
                </a:solidFill>
              </a:rPr>
              <a:t/>
            </a:r>
            <a:br>
              <a:rPr lang="en-US" altLang="zh-CN" sz="1300" b="1" dirty="0">
                <a:solidFill>
                  <a:prstClr val="black"/>
                </a:solidFill>
              </a:rPr>
            </a:br>
            <a:r>
              <a:rPr lang="zh-CN" altLang="en-US" sz="2000" b="1" dirty="0">
                <a:solidFill>
                  <a:prstClr val="black"/>
                </a:solidFill>
              </a:rPr>
              <a:t>模型</a:t>
            </a:r>
            <a:r>
              <a:rPr lang="zh-TW" altLang="en-US" sz="2000" b="1" dirty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</a:rPr>
              <a:t>– logistic regression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with all </a:t>
            </a:r>
            <a:r>
              <a:rPr lang="en-US" altLang="zh-TW" dirty="0" err="1" smtClean="0"/>
              <a:t>fearures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  p &lt; 0.05</a:t>
            </a:r>
          </a:p>
          <a:p>
            <a:pPr lvl="2"/>
            <a:r>
              <a:rPr lang="en-US" altLang="zh-TW" dirty="0" err="1" smtClean="0"/>
              <a:t>chest_pain</a:t>
            </a:r>
            <a:endParaRPr lang="en-US" altLang="zh-TW" dirty="0" smtClean="0"/>
          </a:p>
          <a:p>
            <a:pPr lvl="2"/>
            <a:r>
              <a:rPr lang="en-US" altLang="zh-TW" dirty="0"/>
              <a:t>v</a:t>
            </a:r>
            <a:r>
              <a:rPr lang="en-US" altLang="zh-TW" dirty="0" smtClean="0"/>
              <a:t>essels</a:t>
            </a:r>
          </a:p>
          <a:p>
            <a:pPr lvl="2"/>
            <a:r>
              <a:rPr lang="en-US" altLang="zh-TW" dirty="0" err="1" smtClean="0"/>
              <a:t>thalium_scan</a:t>
            </a:r>
            <a:endParaRPr lang="en-US" altLang="zh-TW" dirty="0" smtClean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865" y="2015732"/>
            <a:ext cx="5068989" cy="377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1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prstClr val="black"/>
                </a:solidFill>
              </a:rPr>
              <a:t>實驗方法</a:t>
            </a:r>
            <a:r>
              <a:rPr lang="en-US" altLang="zh-CN" b="1" dirty="0">
                <a:solidFill>
                  <a:prstClr val="black"/>
                </a:solidFill>
              </a:rPr>
              <a:t/>
            </a:r>
            <a:br>
              <a:rPr lang="en-US" altLang="zh-CN" b="1" dirty="0">
                <a:solidFill>
                  <a:prstClr val="black"/>
                </a:solidFill>
              </a:rPr>
            </a:br>
            <a:r>
              <a:rPr lang="en-US" altLang="zh-CN" sz="1300" b="1" dirty="0">
                <a:solidFill>
                  <a:prstClr val="black"/>
                </a:solidFill>
              </a:rPr>
              <a:t/>
            </a:r>
            <a:br>
              <a:rPr lang="en-US" altLang="zh-CN" sz="1300" b="1" dirty="0">
                <a:solidFill>
                  <a:prstClr val="black"/>
                </a:solidFill>
              </a:rPr>
            </a:br>
            <a:r>
              <a:rPr lang="zh-CN" altLang="en-US" sz="2000" b="1" dirty="0">
                <a:solidFill>
                  <a:prstClr val="black"/>
                </a:solidFill>
              </a:rPr>
              <a:t>模型</a:t>
            </a:r>
            <a:r>
              <a:rPr lang="zh-TW" altLang="en-US" sz="2000" b="1" dirty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</a:rPr>
              <a:t>– logistic regression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/>
              <a:t>baseline: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feature </a:t>
            </a:r>
          </a:p>
          <a:p>
            <a:pPr lvl="2"/>
            <a:r>
              <a:rPr lang="en-US" altLang="zh-TW" dirty="0" err="1" smtClean="0"/>
              <a:t>chest_pain</a:t>
            </a:r>
            <a:r>
              <a:rPr lang="en-US" altLang="zh-TW" dirty="0" smtClean="0"/>
              <a:t> + vessels + </a:t>
            </a:r>
            <a:r>
              <a:rPr lang="en-US" altLang="zh-TW" dirty="0" err="1" smtClean="0"/>
              <a:t>thalium_scan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resting_bp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max_rate</a:t>
            </a:r>
            <a:r>
              <a:rPr lang="en-US" altLang="zh-TW" dirty="0" smtClean="0"/>
              <a:t> </a:t>
            </a:r>
            <a:r>
              <a:rPr lang="en-US" altLang="zh-TW" dirty="0" smtClean="0"/>
              <a:t>(without doing any thing</a:t>
            </a:r>
          </a:p>
          <a:p>
            <a:pPr lvl="1"/>
            <a:r>
              <a:rPr lang="en-US" altLang="zh-TW" dirty="0" smtClean="0"/>
              <a:t>Public </a:t>
            </a:r>
            <a:r>
              <a:rPr lang="en-US" altLang="zh-TW" dirty="0" smtClean="0"/>
              <a:t>score</a:t>
            </a:r>
            <a:r>
              <a:rPr lang="en-US" altLang="zh-TW" dirty="0"/>
              <a:t>: 0.86363</a:t>
            </a:r>
          </a:p>
          <a:p>
            <a:pPr lvl="1"/>
            <a:r>
              <a:rPr lang="en-US" altLang="zh-TW" dirty="0" smtClean="0"/>
              <a:t>Private </a:t>
            </a:r>
            <a:r>
              <a:rPr lang="en-US" altLang="zh-TW" dirty="0" smtClean="0"/>
              <a:t>score: 0.75471</a:t>
            </a: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45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359</TotalTime>
  <Words>465</Words>
  <Application>Microsoft Office PowerPoint</Application>
  <PresentationFormat>寬螢幕</PresentationFormat>
  <Paragraphs>140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新細明體</vt:lpstr>
      <vt:lpstr>Arial</vt:lpstr>
      <vt:lpstr>Cambria Math</vt:lpstr>
      <vt:lpstr>Gill Sans MT</vt:lpstr>
      <vt:lpstr>Gallery</vt:lpstr>
      <vt:lpstr>資料科學期末報告</vt:lpstr>
      <vt:lpstr>大綱</vt:lpstr>
      <vt:lpstr>簡介  比賽內容</vt:lpstr>
      <vt:lpstr>簡介  分工</vt:lpstr>
      <vt:lpstr>資料輸入與輸出</vt:lpstr>
      <vt:lpstr>實驗方法  資料前處理</vt:lpstr>
      <vt:lpstr>實驗方法  模型 – brief Intro</vt:lpstr>
      <vt:lpstr>實驗方法  模型 – logistic regression </vt:lpstr>
      <vt:lpstr>實驗方法  模型 – logistic regression </vt:lpstr>
      <vt:lpstr>實驗方法  模型 – logistic regression </vt:lpstr>
      <vt:lpstr>實驗方法  模型 – logistic regression </vt:lpstr>
      <vt:lpstr>實驗方法  模型 – logistic regression </vt:lpstr>
      <vt:lpstr>實驗方法  模型 – logistic regression (fINAL</vt:lpstr>
      <vt:lpstr>實驗方法  模型 – logistic regression (FINAL</vt:lpstr>
      <vt:lpstr>實驗方法  模型 – logistic regression (FINAL</vt:lpstr>
      <vt:lpstr>實驗方法  模型 – logistic regression (FINAL</vt:lpstr>
      <vt:lpstr>實驗方法  模型 – logistic regression (FINAL</vt:lpstr>
      <vt:lpstr>實驗方法  模型 – logistic regression (FINAL</vt:lpstr>
      <vt:lpstr>程式 Demo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showin</cp:lastModifiedBy>
  <cp:revision>34</cp:revision>
  <dcterms:created xsi:type="dcterms:W3CDTF">2020-06-09T15:22:23Z</dcterms:created>
  <dcterms:modified xsi:type="dcterms:W3CDTF">2020-06-14T16:50:50Z</dcterms:modified>
</cp:coreProperties>
</file>